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317" r:id="rId28"/>
    <p:sldId id="28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764" autoAdjust="0"/>
  </p:normalViewPr>
  <p:slideViewPr>
    <p:cSldViewPr>
      <p:cViewPr>
        <p:scale>
          <a:sx n="80" d="100"/>
          <a:sy n="80" d="100"/>
        </p:scale>
        <p:origin x="-84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9E06-0A99-4171-9D89-401A16B25555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930746-BDD4-48D0-BB83-EAE128D9E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0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C4DC2-153B-4331-A33C-C74A6622E711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2233A-CD05-47A2-84BC-86CFAB7BF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4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1"/>
            <a:ext cx="6553200" cy="5821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620FE-37DE-4861-8E92-46157FE78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41D00-3917-44E5-8E6F-46A248D358AC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11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8BDED-51AB-43A0-A4D9-66B10003E7C3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2937D-1174-47B6-A5AD-8BD06FECE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3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01733-5961-4D68-BE02-ABC73D25877E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67861-1FC2-4B3A-A15B-6ECC4A2E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436E-6CC3-48AC-B289-D0E54CAEE82B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4E4DE-4837-4CF6-B736-E2EB54ED2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33390-9378-434A-8DE8-59EBB126847C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CE2F-D516-4717-A397-4B80FD92D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979-F8D3-41E6-82D3-05EB50380C94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9F3FDA3-52BB-45F6-A482-BEA5BAD8F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8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26A48-99D4-4EC2-B5DF-D0E2FE011894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A6D6-02C7-4FD0-8346-3EF782627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1"/>
            <a:ext cx="4040188" cy="73297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01AF1-A630-492B-8394-D099AE5B9583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08EE510-EA9D-4B50-9A3A-4F1538115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B5DC6-8117-4E56-A8C4-BBC0C2F56A2C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070EB-DB6E-4693-836A-346E0310D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73FE9-E7E5-4F48-B99A-6F7E386CE79A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53C370-1AA5-457A-99A9-615696B75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51538B5-E506-4713-BE93-5D5CD622C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60874-CA20-43B8-A0C6-456908E2989E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32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D0B67-CF49-4FE1-AC79-7A58D630E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10B5C-4647-4587-A5F0-EE3F09236642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1E41E8-F876-4B4C-B13F-4FB435BBD94F}" type="datetimeFigureOut">
              <a:rPr lang="en-US"/>
              <a:pPr>
                <a:defRPr/>
              </a:pPr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A89330-53CC-4C76-A3F8-2955FBE1A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72" r:id="rId12"/>
    <p:sldLayoutId id="2147484173" r:id="rId13"/>
    <p:sldLayoutId id="21474841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moodle.com/webservice/rest/server.php?moodlewsrestformat=xml&amp;wsfunction=core_user_get_users_by_id&amp;wstoken=d75f2169ec6320a689c67fb5869360e1&amp;userids%5B0%5D=2" TargetMode="External"/><Relationship Id="rId2" Type="http://schemas.openxmlformats.org/officeDocument/2006/relationships/hyperlink" Target="http://www.yourmoodle.com/webservice/rest/server.php?moodlewsrestformat=FORMAT&amp;wsfunction=FUNCTION&amp;wstoken=TOKEN&amp;DATA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Quiz_database.png" TargetMode="External"/><Relationship Id="rId3" Type="http://schemas.openxmlformats.org/officeDocument/2006/relationships/hyperlink" Target="RolesDatabase.png" TargetMode="External"/><Relationship Id="rId7" Type="http://schemas.openxmlformats.org/officeDocument/2006/relationships/hyperlink" Target="Question_database.png" TargetMode="External"/><Relationship Id="rId2" Type="http://schemas.openxmlformats.org/officeDocument/2006/relationships/hyperlink" Target="user-tables-with-relations.p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Gradebook_erd.png" TargetMode="External"/><Relationship Id="rId5" Type="http://schemas.openxmlformats.org/officeDocument/2006/relationships/hyperlink" Target="Groups_erd.png" TargetMode="External"/><Relationship Id="rId4" Type="http://schemas.openxmlformats.org/officeDocument/2006/relationships/hyperlink" Target="Course_modules_database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oodle/webservice/soap/server.php?wsdl=1&amp;wstoken=TOKEN" TargetMode="External"/><Relationship Id="rId2" Type="http://schemas.openxmlformats.org/officeDocument/2006/relationships/hyperlink" Target="https://www.yourmoodle.com/login/token.php?username=USERNAME&amp;password=PASSWORD&amp;service=SERVICESHORTNAM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470025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900">
                <a:latin typeface="Times New Roman" pitchFamily="18" charset="0"/>
                <a:ea typeface="+mj-ea"/>
                <a:cs typeface="Times New Roman" pitchFamily="18" charset="0"/>
              </a:rPr>
              <a:t>TRƯỜNG ĐẠI HỌC HÀNG HẢI VIỆT NAM</a:t>
            </a:r>
            <a:r>
              <a:rPr lang="en-US" sz="320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320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300">
                <a:latin typeface="Times New Roman" pitchFamily="18" charset="0"/>
                <a:ea typeface="+mj-ea"/>
                <a:cs typeface="Times New Roman" pitchFamily="18" charset="0"/>
              </a:rPr>
              <a:t>KHOA CÔNG NGHỆ THÔNG TIN</a:t>
            </a:r>
            <a:r>
              <a:rPr lang="en-US" sz="320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320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ea typeface="+mj-ea"/>
                <a:cs typeface="Times New Roman" pitchFamily="18" charset="0"/>
              </a:rPr>
              <a:t>=====o0o=====</a:t>
            </a:r>
            <a:endParaRPr lang="en-US" sz="320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1676400"/>
            <a:ext cx="86868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BÁO CÁO THỰC TẬP TỐT NGHIỆP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Xây dựng module tích hợp cho hệ thống tổ chức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thi trắc nghiệm dựa trên Moodle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7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400" b="1">
              <a:latin typeface="Times New Roman" pitchFamily="18" charset="0"/>
              <a:cs typeface="Times New Roman" pitchFamily="18" charset="0"/>
            </a:endParaRPr>
          </a:p>
          <a:p>
            <a:pPr lvl="7" indent="-688975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pPr lvl="7" indent="-688975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Giáo viên hướng dẫn:   T.S. Nguyễn Cảnh Toàn</a:t>
            </a:r>
          </a:p>
          <a:p>
            <a:pPr lvl="7" indent="-688975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Sinh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  : Vũ Đình Trung</a:t>
            </a:r>
          </a:p>
          <a:p>
            <a:pPr lvl="7" indent="-688975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Lớp            : CNT49ĐH1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Sử dụng dịch vụ web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vi-VN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 Sử dụng giao thức REST:</a:t>
            </a:r>
          </a:p>
          <a:p>
            <a:pPr marL="534988" indent="0"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http://www.yourmoodle.com/webservice/rest/server.php?</a:t>
            </a:r>
          </a:p>
          <a:p>
            <a:pPr marL="534988" indent="0"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moodlewsrestformat=FORMAT&amp;wsfunction=FUNCTION</a:t>
            </a:r>
          </a:p>
          <a:p>
            <a:pPr marL="534988" indent="0"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&amp;wstoken=TOKEN&amp;DATA</a:t>
            </a:r>
            <a:endParaRPr lang="en-US" sz="2000" u="sng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00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Ví dụ:</a:t>
            </a:r>
          </a:p>
          <a:p>
            <a:pPr marL="534988" indent="0">
              <a:buFont typeface="Wingdings 2" pitchFamily="18" charset="2"/>
              <a:buNone/>
              <a:defRPr/>
            </a:pPr>
            <a:r>
              <a:rPr lang="en-US" sz="2000" smtClean="0">
                <a:ea typeface="Tahoma" pitchFamily="34" charset="0"/>
                <a:cs typeface="Times New Roman" pitchFamily="18" charset="0"/>
                <a:hlinkClick r:id="rId3"/>
              </a:rPr>
              <a:t>http://www.yourmoodle.com/webservice/rest/server.php?</a:t>
            </a:r>
          </a:p>
          <a:p>
            <a:pPr marL="534988" indent="0">
              <a:buFont typeface="Wingdings 2" pitchFamily="18" charset="2"/>
              <a:buNone/>
              <a:defRPr/>
            </a:pPr>
            <a:r>
              <a:rPr lang="en-US" sz="2000" smtClean="0">
                <a:ea typeface="Tahoma" pitchFamily="34" charset="0"/>
                <a:cs typeface="Times New Roman" pitchFamily="18" charset="0"/>
                <a:hlinkClick r:id="rId3"/>
              </a:rPr>
              <a:t>moodlewsrestformat=xml&amp;wsfunction=core_user_get_users_by_id&amp;wstoken=d75f2169ec6320a689c67fb5869360e1</a:t>
            </a:r>
          </a:p>
          <a:p>
            <a:pPr marL="534988" indent="0">
              <a:buFont typeface="Wingdings 2" pitchFamily="18" charset="2"/>
              <a:buNone/>
              <a:defRPr/>
            </a:pPr>
            <a:r>
              <a:rPr lang="en-US" sz="2000" smtClean="0">
                <a:ea typeface="Tahoma" pitchFamily="34" charset="0"/>
                <a:cs typeface="Times New Roman" pitchFamily="18" charset="0"/>
                <a:hlinkClick r:id="rId3"/>
              </a:rPr>
              <a:t>&amp;userids%5B0%5D=2</a:t>
            </a:r>
            <a:endParaRPr lang="en-US" sz="200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Dịch vụ web của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4. Một số hàm dịch vụ được cung cấp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1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Các hàm liên quan đến người dùng,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2. Các hàm liên quan đến mục và khóa học,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3. Các hàm liên quan đến nhóm và tổ nhóm người dùng,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4. Các hàm liên quan đến vai trò người dùng,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5. Các hàm liên quan đến ghi danh người dùng vào khóa học,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6. Hàm gửi tin nhắn và tạo ghi chú.</a:t>
            </a: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Dịch vụ web của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42900" y="1524000"/>
            <a:ext cx="8458200" cy="4724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 Mô hình </a:t>
            </a: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hoạt </a:t>
            </a: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động</a:t>
            </a:r>
            <a:endParaRPr lang="en-US" sz="2400" b="1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762000" y="2362200"/>
          <a:ext cx="7848600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Visio" r:id="rId3" imgW="6408126" imgH="2503364" progId="Visio.Drawing.11">
                  <p:embed/>
                </p:oleObj>
              </mc:Choice>
              <mc:Fallback>
                <p:oleObj name="Visio" r:id="rId3" imgW="6408126" imgH="250336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848600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42900" y="1371600"/>
            <a:ext cx="8458200" cy="4876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Sơ đồ phân rã chức năng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Tổng 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quan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  <a:endParaRPr lang="en-US" sz="200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838200" y="2438400"/>
          <a:ext cx="7467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Visio" r:id="rId3" imgW="4607081" imgH="1228198" progId="Visio.Drawing.11">
                  <p:embed/>
                </p:oleObj>
              </mc:Choice>
              <mc:Fallback>
                <p:oleObj name="Visio" r:id="rId3" imgW="4607081" imgH="12281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467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42900" y="1524000"/>
            <a:ext cx="8458200" cy="4724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Sơ đồ phân rã chức năng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1</a:t>
            </a:r>
            <a:r>
              <a:rPr lang="vi-VN" sz="200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 Hệ 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thống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  <a:endParaRPr lang="en-US" sz="200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6627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1524000" y="2667000"/>
          <a:ext cx="6324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Visio" r:id="rId3" imgW="3077326" imgH="1228198" progId="Visio.Drawing.11">
                  <p:embed/>
                </p:oleObj>
              </mc:Choice>
              <mc:Fallback>
                <p:oleObj name="Visio" r:id="rId3" imgW="3077326" imgH="122819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6324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42900" y="1371600"/>
            <a:ext cx="84582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Sơ đồ phân rã chức năng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2</a:t>
            </a:r>
            <a:r>
              <a:rPr lang="vi-VN" sz="200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 Người 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dùng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  <a:endParaRPr lang="en-US" sz="200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7651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2743200" y="2133600"/>
          <a:ext cx="4038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Visio" r:id="rId3" imgW="3626656" imgH="3820370" progId="Visio.Drawing.11">
                  <p:embed/>
                </p:oleObj>
              </mc:Choice>
              <mc:Fallback>
                <p:oleObj name="Visio" r:id="rId3" imgW="3626656" imgH="382037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4038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42900" y="1371600"/>
            <a:ext cx="84582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Sơ đồ phân rã chức năng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vi-VN" sz="200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 Quản 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trị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  <a:endParaRPr lang="en-US" sz="200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8675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057400" y="1905000"/>
          <a:ext cx="60579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Visio" r:id="rId3" imgW="6002675" imgH="4392089" progId="Visio.Drawing.11">
                  <p:embed/>
                </p:oleObj>
              </mc:Choice>
              <mc:Fallback>
                <p:oleObj name="Visio" r:id="rId3" imgW="6002675" imgH="439208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60579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42900" y="1371600"/>
            <a:ext cx="84582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Sơ đồ phân rã chức năng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4</a:t>
            </a:r>
            <a:r>
              <a:rPr lang="vi-VN" sz="200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 Học </a:t>
            </a:r>
            <a:r>
              <a:rPr lang="en-US" sz="2000">
                <a:latin typeface="Arial" pitchFamily="34" charset="0"/>
                <a:ea typeface="Tahoma" pitchFamily="34" charset="0"/>
                <a:cs typeface="Arial" pitchFamily="34" charset="0"/>
              </a:rPr>
              <a:t>viên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  <a:endParaRPr lang="en-US" sz="200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699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7" name="Object 8"/>
          <p:cNvGraphicFramePr>
            <a:graphicFrameLocks noChangeAspect="1"/>
          </p:cNvGraphicFramePr>
          <p:nvPr/>
        </p:nvGraphicFramePr>
        <p:xfrm>
          <a:off x="2286000" y="2362200"/>
          <a:ext cx="4114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Visio" r:id="rId3" imgW="3067608" imgH="2524149" progId="Visio.Drawing.11">
                  <p:embed/>
                </p:oleObj>
              </mc:Choice>
              <mc:Fallback>
                <p:oleObj name="Visio" r:id="rId3" imgW="3067608" imgH="252414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41148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3. Sơ đồ </a:t>
            </a: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ngữ </a:t>
            </a: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cảnh</a:t>
            </a:r>
            <a:endParaRPr lang="en-US" sz="2400" b="1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0723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32" name="Object 11"/>
          <p:cNvGraphicFramePr>
            <a:graphicFrameLocks noChangeAspect="1"/>
          </p:cNvGraphicFramePr>
          <p:nvPr/>
        </p:nvGraphicFramePr>
        <p:xfrm>
          <a:off x="1371600" y="2286000"/>
          <a:ext cx="6629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Visio" r:id="rId3" imgW="6618950" imgH="2768709" progId="Visio.Drawing.11">
                  <p:embed/>
                </p:oleObj>
              </mc:Choice>
              <mc:Fallback>
                <p:oleObj name="Visio" r:id="rId3" imgW="6618950" imgH="2768709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6294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4. Sơ đồ dữ liệu mức đỉnh và dưới đỉnh - chức năng hệ thống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1747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7" name="Object 12"/>
          <p:cNvGraphicFramePr>
            <a:graphicFrameLocks noChangeAspect="1"/>
          </p:cNvGraphicFramePr>
          <p:nvPr/>
        </p:nvGraphicFramePr>
        <p:xfrm>
          <a:off x="1066800" y="2362200"/>
          <a:ext cx="7010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Visio" r:id="rId3" imgW="6694804" imgH="1067857" progId="Visio.Drawing.11">
                  <p:embed/>
                </p:oleObj>
              </mc:Choice>
              <mc:Fallback>
                <p:oleObj name="Visio" r:id="rId3" imgW="6694804" imgH="106785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7010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9" name="Object 14"/>
          <p:cNvGraphicFramePr>
            <a:graphicFrameLocks noChangeAspect="1"/>
          </p:cNvGraphicFramePr>
          <p:nvPr/>
        </p:nvGraphicFramePr>
        <p:xfrm>
          <a:off x="1143000" y="3810000"/>
          <a:ext cx="68580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Visio" r:id="rId5" imgW="6566312" imgH="2548983" progId="Visio.Drawing.11">
                  <p:embed/>
                </p:oleObj>
              </mc:Choice>
              <mc:Fallback>
                <p:oleObj name="Visio" r:id="rId5" imgW="6566312" imgH="254898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68580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Box 15"/>
          <p:cNvSpPr txBox="1">
            <a:spLocks noChangeArrowheads="1"/>
          </p:cNvSpPr>
          <p:nvPr/>
        </p:nvSpPr>
        <p:spPr bwMode="auto">
          <a:xfrm>
            <a:off x="457200" y="1981200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Mức đỉnh:</a:t>
            </a:r>
          </a:p>
        </p:txBody>
      </p:sp>
      <p:sp>
        <p:nvSpPr>
          <p:cNvPr id="31761" name="TextBox 17"/>
          <p:cNvSpPr txBox="1">
            <a:spLocks noChangeArrowheads="1"/>
          </p:cNvSpPr>
          <p:nvPr/>
        </p:nvSpPr>
        <p:spPr bwMode="auto">
          <a:xfrm>
            <a:off x="457200" y="3562350"/>
            <a:ext cx="206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Mức dưới đỉnh: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 trình bày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74838"/>
            <a:ext cx="8153400" cy="3992562"/>
          </a:xfrm>
        </p:spPr>
        <p:txBody>
          <a:bodyPr/>
          <a:lstStyle/>
          <a:p>
            <a:pPr marL="354013" indent="-354013"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Phần I: Kiến trúc hệ thống Moodle</a:t>
            </a:r>
          </a:p>
          <a:p>
            <a:pPr marL="354013" indent="-354013"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Phần II: Dịch vụ web của Moodle</a:t>
            </a:r>
          </a:p>
          <a:p>
            <a:pPr marL="354013" indent="-354013"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Phần III: Phân tích và thiết kế hệ thống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5. Sơ đồ dữ liệu mức đỉnh - chức năng của </a:t>
            </a: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người </a:t>
            </a: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dùng</a:t>
            </a:r>
            <a:endParaRPr lang="en-US" sz="2400" b="1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2771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83" name="Object 16"/>
          <p:cNvGraphicFramePr>
            <a:graphicFrameLocks noChangeAspect="1"/>
          </p:cNvGraphicFramePr>
          <p:nvPr/>
        </p:nvGraphicFramePr>
        <p:xfrm>
          <a:off x="1219200" y="2133600"/>
          <a:ext cx="685800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Visio" r:id="rId3" imgW="6595465" imgH="3919166" progId="Visio.Drawing.11">
                  <p:embed/>
                </p:oleObj>
              </mc:Choice>
              <mc:Fallback>
                <p:oleObj name="Visio" r:id="rId3" imgW="6595465" imgH="3919166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6858000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6. Sơ đồ dữ liệu mức dưới đỉnh - chức năng của người dùng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3795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8" name="Object 14"/>
          <p:cNvGraphicFramePr>
            <a:graphicFrameLocks noChangeAspect="1"/>
          </p:cNvGraphicFramePr>
          <p:nvPr/>
        </p:nvGraphicFramePr>
        <p:xfrm>
          <a:off x="914400" y="2133600"/>
          <a:ext cx="716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Visio" r:id="rId3" imgW="6774166" imgH="2074170" progId="Visio.Drawing.11">
                  <p:embed/>
                </p:oleObj>
              </mc:Choice>
              <mc:Fallback>
                <p:oleObj name="Visio" r:id="rId3" imgW="6774166" imgH="207417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162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TextBox 17"/>
          <p:cNvSpPr txBox="1">
            <a:spLocks noChangeArrowheads="1"/>
          </p:cNvSpPr>
          <p:nvPr/>
        </p:nvSpPr>
        <p:spPr bwMode="auto">
          <a:xfrm>
            <a:off x="3505200" y="4840288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Chức năng cập nhật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7. Sơ đồ dữ liệu mức đỉnh - chức năng của quản trị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4819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33" name="Object 16"/>
          <p:cNvGraphicFramePr>
            <a:graphicFrameLocks noChangeAspect="1"/>
          </p:cNvGraphicFramePr>
          <p:nvPr/>
        </p:nvGraphicFramePr>
        <p:xfrm>
          <a:off x="1066800" y="2133600"/>
          <a:ext cx="69342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Visio" r:id="rId3" imgW="6595465" imgH="3919166" progId="Visio.Drawing.11">
                  <p:embed/>
                </p:oleObj>
              </mc:Choice>
              <mc:Fallback>
                <p:oleObj name="Visio" r:id="rId3" imgW="6595465" imgH="3919166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9342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2209800" y="1524000"/>
          <a:ext cx="51911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Visio" r:id="rId3" imgW="6414065" imgH="8114473" progId="Visio.Drawing.11">
                  <p:embed/>
                </p:oleObj>
              </mc:Choice>
              <mc:Fallback>
                <p:oleObj name="Visio" r:id="rId3" imgW="6414065" imgH="8114473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519112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Content Placeholder 19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1905000" cy="1323975"/>
          </a:xfrm>
        </p:spPr>
        <p:txBody>
          <a:bodyPr>
            <a:spAutoFit/>
          </a:bodyPr>
          <a:lstStyle/>
          <a:p>
            <a:pPr marL="0" indent="0" algn="just">
              <a:buFont typeface="Wingdings 2" pitchFamily="18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Sơ đồ dữ liệu mức dưới đỉnh - chức năng cập nhật của quản trị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9. Sơ đồ dữ liệu mức đỉnh - chức năng của học viên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6867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82" name="Object 17"/>
          <p:cNvGraphicFramePr>
            <a:graphicFrameLocks noChangeAspect="1"/>
          </p:cNvGraphicFramePr>
          <p:nvPr/>
        </p:nvGraphicFramePr>
        <p:xfrm>
          <a:off x="762000" y="2438400"/>
          <a:ext cx="71247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Visio" r:id="rId3" imgW="6917505" imgH="2223443" progId="Visio.Drawing.11">
                  <p:embed/>
                </p:oleObj>
              </mc:Choice>
              <mc:Fallback>
                <p:oleObj name="Visio" r:id="rId3" imgW="6917505" imgH="2223443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1247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10. Sơ đồ dữ liệu mức dưới đỉnh - chức năng của học viên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7891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07" name="Object 18"/>
          <p:cNvGraphicFramePr>
            <a:graphicFrameLocks noChangeAspect="1"/>
          </p:cNvGraphicFramePr>
          <p:nvPr/>
        </p:nvGraphicFramePr>
        <p:xfrm>
          <a:off x="1219200" y="1905000"/>
          <a:ext cx="7010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Visio" r:id="rId3" imgW="6781185" imgH="2225062" progId="Visio.Drawing.11">
                  <p:embed/>
                </p:oleObj>
              </mc:Choice>
              <mc:Fallback>
                <p:oleObj name="Visio" r:id="rId3" imgW="6781185" imgH="2225062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7010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09" name="Object 20"/>
          <p:cNvGraphicFramePr>
            <a:graphicFrameLocks noChangeAspect="1"/>
          </p:cNvGraphicFramePr>
          <p:nvPr/>
        </p:nvGraphicFramePr>
        <p:xfrm>
          <a:off x="1219200" y="4038600"/>
          <a:ext cx="67818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Visio" r:id="rId5" imgW="6774166" imgH="2417255" progId="Visio.Drawing.11">
                  <p:embed/>
                </p:oleObj>
              </mc:Choice>
              <mc:Fallback>
                <p:oleObj name="Visio" r:id="rId5" imgW="6774166" imgH="241725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818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420100" cy="4953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11. Sơ đồ thực thể quan hệ - ER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8915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685800" y="2057400"/>
          <a:ext cx="7924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Visio" r:id="rId3" imgW="6703442" imgH="3633036" progId="Visio.Drawing.11">
                  <p:embed/>
                </p:oleObj>
              </mc:Choice>
              <mc:Fallback>
                <p:oleObj name="Visio" r:id="rId3" imgW="6703442" imgH="3633036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9248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420100" cy="5029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12. Sơ đồ dữ liệu quan hệ</a:t>
            </a:r>
            <a:endParaRPr lang="en-US" sz="2000" smtClean="0">
              <a:solidFill>
                <a:srgbClr val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9939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99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754563"/>
          </a:xfrm>
        </p:spPr>
        <p:txBody>
          <a:bodyPr/>
          <a:lstStyle/>
          <a:p>
            <a:pPr eaLnBrk="1" hangingPunct="1"/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XIN CHÂN THÀNH CẢM ƠN!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 Tổng quan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Moodle (viết tắt của Modular Object-Oriented Dynamic Learning Environment)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là một hệ thống mã nguồn mở viết bằng PHP,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được sáng lập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vào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năm 1999 bởi Martin Dougiamas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Moodle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là một Hệ thống quản lý học tập (</a:t>
            </a:r>
            <a:r>
              <a:rPr lang="vi-VN" sz="2000" b="1" smtClean="0">
                <a:latin typeface="Arial" charset="0"/>
                <a:ea typeface="Tahoma" pitchFamily="34" charset="0"/>
                <a:cs typeface="Arial" charset="0"/>
              </a:rPr>
              <a:t>LMS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 - Learning Management System), Hệ thống quản lý khóa học (</a:t>
            </a:r>
            <a:r>
              <a:rPr lang="vi-VN" sz="2000" b="1" smtClean="0">
                <a:latin typeface="Arial" charset="0"/>
                <a:ea typeface="Tahoma" pitchFamily="34" charset="0"/>
                <a:cs typeface="Arial" charset="0"/>
              </a:rPr>
              <a:t>CMS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 - Course Management System), hay Môi trường học tập ảo (</a:t>
            </a:r>
            <a:r>
              <a:rPr lang="vi-VN" sz="2000" b="1" smtClean="0">
                <a:latin typeface="Arial" charset="0"/>
                <a:ea typeface="Tahoma" pitchFamily="34" charset="0"/>
                <a:cs typeface="Arial" charset="0"/>
              </a:rPr>
              <a:t>VLE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 - Virtual Learning Environment).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Moodle là một hệ thống các module.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Kiến trúc hệ thống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3820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Các plugin quan trọng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Các hoạt động và tài nguyên (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Activities &amp; Resources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),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Các khối (Blocks),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Các giao diện (Themes),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Các gói ngôn ngữ (Language packs),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cs typeface="Arial" charset="0"/>
              </a:rPr>
              <a:t>Các định dạng khóa học (</a:t>
            </a:r>
            <a:r>
              <a:rPr lang="vi-VN" sz="2000" smtClean="0">
                <a:latin typeface="Arial" charset="0"/>
                <a:cs typeface="Arial" charset="0"/>
              </a:rPr>
              <a:t>Course formats</a:t>
            </a:r>
            <a:r>
              <a:rPr lang="en-US" sz="2000" smtClean="0">
                <a:latin typeface="Arial" charset="0"/>
                <a:cs typeface="Arial" charset="0"/>
              </a:rPr>
              <a:t>),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cs typeface="Arial" charset="0"/>
              </a:rPr>
              <a:t>Các plugin xác thực (</a:t>
            </a:r>
            <a:r>
              <a:rPr lang="vi-VN" sz="2000" smtClean="0">
                <a:latin typeface="Arial" charset="0"/>
                <a:cs typeface="Arial" charset="0"/>
              </a:rPr>
              <a:t>Authentication plugins</a:t>
            </a:r>
            <a:r>
              <a:rPr lang="en-US" sz="2000" smtClean="0">
                <a:latin typeface="Arial" charset="0"/>
                <a:cs typeface="Arial" charset="0"/>
              </a:rPr>
              <a:t>),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cs typeface="Arial" charset="0"/>
              </a:rPr>
              <a:t>Các plugin ghi danh (</a:t>
            </a:r>
            <a:r>
              <a:rPr lang="vi-VN" sz="2000" smtClean="0">
                <a:latin typeface="Arial" charset="0"/>
                <a:cs typeface="Arial" charset="0"/>
              </a:rPr>
              <a:t>Enrolment plugins</a:t>
            </a:r>
            <a:r>
              <a:rPr lang="en-US" sz="2000" smtClean="0">
                <a:latin typeface="Arial" charset="0"/>
                <a:cs typeface="Arial" charset="0"/>
              </a:rPr>
              <a:t>),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cs typeface="Arial" charset="0"/>
              </a:rPr>
              <a:t>Các plugin lưu trữ (</a:t>
            </a:r>
            <a:r>
              <a:rPr lang="vi-VN" sz="2000" smtClean="0">
                <a:latin typeface="Arial" charset="0"/>
                <a:cs typeface="Arial" charset="0"/>
              </a:rPr>
              <a:t>Repository plugins</a:t>
            </a:r>
            <a:r>
              <a:rPr lang="en-US" sz="2000" smtClean="0">
                <a:latin typeface="Arial" charset="0"/>
                <a:cs typeface="Arial" charset="0"/>
              </a:rPr>
              <a:t>).</a:t>
            </a:r>
            <a:endParaRPr lang="vi-VN" sz="2000" smtClean="0">
              <a:latin typeface="Arial" charset="0"/>
              <a:cs typeface="Tahoma" pitchFamily="34" charset="0"/>
            </a:endParaRP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Kiến trúc hệ thống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3820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3. Một số bảng dữ liệu quan trọng của Moodle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Người dùng: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  <a:hlinkClick r:id="rId2" action="ppaction://hlinkfile"/>
              </a:rPr>
              <a:t>user-tables-with-relations.png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Vai trò và quyền hạn: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  <a:hlinkClick r:id="rId3" action="ppaction://hlinkfile"/>
              </a:rPr>
              <a:t>RolesDatabase.png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Khóa học: 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  <a:hlinkClick r:id="rId4" action="ppaction://hlinkfile"/>
              </a:rPr>
              <a:t>Course_modules_database.png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Nhóm và tổ nhóm: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  <a:hlinkClick r:id="rId5" action="ppaction://hlinkfile"/>
              </a:rPr>
              <a:t>Groups_erd.png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Sổ điểm: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  <a:hlinkClick r:id="rId6" action="ppaction://hlinkfile"/>
              </a:rPr>
              <a:t>Gradebook_erd.png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Ngân hàng câu hỏi: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  <a:hlinkClick r:id="rId7" action="ppaction://hlinkfile"/>
              </a:rPr>
              <a:t>Question_database.png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Trắc nghiệm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: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  <a:hlinkClick r:id="rId8" action="ppaction://hlinkfile"/>
              </a:rPr>
              <a:t>Quiz_database.png</a:t>
            </a: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Kiến trúc hệ thống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 Mô hình hoạt động đơn giản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1.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Máy khách gửi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ký danh,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mật khẩu tới dịch vụ web script: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login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,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2.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Script trả về chuỗi token tương ứng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với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 tài khoản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của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 người dùng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,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3.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Máy khách gọi một hàm dịch vụ web cụ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thể với chuỗi token,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4.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Máy chủ giao thức sử dụng chuỗi token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kiểm tra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quyền gọi hàm,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5.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Máy chủ giao thức gọi các hàm ngoài phù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hợp,</a:t>
            </a:r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Dịch vụ web của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 Mô hình hoạt động đơn giản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6.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Hàm ngoài sẽ kiểm tra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quyền thực hiện của người dùng,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7.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Hàm ngoài gọi hàm Moodle core phù hợp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8.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Hàm core trả kết quả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cho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 hàm ngoài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,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9.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Hàm ngoài sẽ trả kết quả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về cho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máy chủ giao thức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,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10.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Các máy chủ giao thức trả kết quả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về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 cho khách hàng.</a:t>
            </a:r>
          </a:p>
          <a:p>
            <a:pPr algn="just">
              <a:lnSpc>
                <a:spcPct val="150000"/>
              </a:lnSpc>
            </a:pPr>
            <a:endParaRPr lang="en-US" sz="2000" smtClean="0">
              <a:latin typeface="Arial" charset="0"/>
              <a:ea typeface="Tahoma" pitchFamily="34" charset="0"/>
              <a:cs typeface="Arial" charset="0"/>
            </a:endParaRPr>
          </a:p>
        </p:txBody>
      </p:sp>
      <p:sp>
        <p:nvSpPr>
          <p:cNvPr id="19459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Dịch vụ web của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Các bước cấu hình sử dụng dịch vụ web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1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Kích hoạt dịch vụ web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2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Kích hoạt các giao thức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3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Tạo một dịch vụ web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4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Thêm hàm cho dịch vụ web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5</a:t>
            </a:r>
            <a:r>
              <a:rPr lang="vi-VN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 Xác thực cho những người dùng cụ thể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6. Tạo chuỗi bảo mật token cho người 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dùng</a:t>
            </a:r>
            <a:r>
              <a:rPr lang="en-US" sz="2000" smtClean="0">
                <a:latin typeface="Arial" charset="0"/>
                <a:ea typeface="Tahoma" pitchFamily="34" charset="0"/>
                <a:cs typeface="Arial" charset="0"/>
              </a:rPr>
              <a:t>.</a:t>
            </a:r>
            <a:endParaRPr lang="vi-VN" sz="2000" smtClean="0">
              <a:latin typeface="Arial" charset="0"/>
              <a:ea typeface="Tahoma" pitchFamily="34" charset="0"/>
              <a:cs typeface="Arial" charset="0"/>
            </a:endParaRPr>
          </a:p>
        </p:txBody>
      </p:sp>
      <p:sp>
        <p:nvSpPr>
          <p:cNvPr id="20483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Dịch vụ web của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Sử dụng dịch vụ web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1</a:t>
            </a:r>
            <a:r>
              <a:rPr lang="vi-VN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 Lấy token của một người dùng:</a:t>
            </a:r>
          </a:p>
          <a:p>
            <a:pPr marL="534988" indent="0"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https://www.yourmoodle.com/login/token.php?</a:t>
            </a:r>
          </a:p>
          <a:p>
            <a:pPr marL="534988" indent="0"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username=USERNAME&amp;password=PASSWORD</a:t>
            </a:r>
          </a:p>
          <a:p>
            <a:pPr marL="534988" indent="0"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&amp;service=SERVICESHORTNAME</a:t>
            </a:r>
            <a:endParaRPr lang="vi-VN" sz="2000" smtClean="0">
              <a:ea typeface="Tahoma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2</a:t>
            </a:r>
            <a:r>
              <a:rPr lang="vi-VN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2000" smtClean="0">
                <a:latin typeface="Arial" pitchFamily="34" charset="0"/>
                <a:ea typeface="Tahoma" pitchFamily="34" charset="0"/>
                <a:cs typeface="Arial" pitchFamily="34" charset="0"/>
              </a:rPr>
              <a:t> Lấy danh sách các hàm của một dịch vụ web:</a:t>
            </a:r>
          </a:p>
          <a:p>
            <a:pPr marL="534988" indent="0"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3"/>
              </a:rPr>
              <a:t>http://www.yourmoodle.com/webservice/soap/server.php?</a:t>
            </a:r>
          </a:p>
          <a:p>
            <a:pPr marL="534988" indent="0"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u="sng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3"/>
              </a:rPr>
              <a:t>wsdl=1&amp;wstoken=TOKEN</a:t>
            </a:r>
            <a:endParaRPr lang="en-US" sz="200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Times New Roman" pitchFamily="18" charset="0"/>
                <a:cs typeface="Times New Roman" pitchFamily="18" charset="0"/>
              </a:rPr>
              <a:t>Dịch vụ web của Moodle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2519</TotalTime>
  <Words>1024</Words>
  <Application>Microsoft Office PowerPoint</Application>
  <PresentationFormat>On-screen Show (4:3)</PresentationFormat>
  <Paragraphs>132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Georgia</vt:lpstr>
      <vt:lpstr>Arial</vt:lpstr>
      <vt:lpstr>Wingdings 2</vt:lpstr>
      <vt:lpstr>Wingdings</vt:lpstr>
      <vt:lpstr>Calibri</vt:lpstr>
      <vt:lpstr>Times New Roman</vt:lpstr>
      <vt:lpstr>Tahoma</vt:lpstr>
      <vt:lpstr>Civic</vt:lpstr>
      <vt:lpstr>Microsoft Visio Drawing</vt:lpstr>
      <vt:lpstr>PowerPoint Presentation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litchi;CENTRE</dc:creator>
  <cp:lastModifiedBy>CENTRE</cp:lastModifiedBy>
  <cp:revision>270</cp:revision>
  <dcterms:created xsi:type="dcterms:W3CDTF">2006-08-16T00:00:00Z</dcterms:created>
  <dcterms:modified xsi:type="dcterms:W3CDTF">2012-10-01T02:18:06Z</dcterms:modified>
</cp:coreProperties>
</file>