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7" r:id="rId5"/>
    <p:sldId id="258" r:id="rId6"/>
    <p:sldId id="271" r:id="rId7"/>
    <p:sldId id="284" r:id="rId8"/>
    <p:sldId id="270" r:id="rId9"/>
    <p:sldId id="259" r:id="rId10"/>
    <p:sldId id="260" r:id="rId11"/>
    <p:sldId id="272" r:id="rId12"/>
    <p:sldId id="261" r:id="rId13"/>
    <p:sldId id="274" r:id="rId14"/>
    <p:sldId id="275" r:id="rId15"/>
    <p:sldId id="276" r:id="rId16"/>
    <p:sldId id="277" r:id="rId17"/>
    <p:sldId id="279" r:id="rId18"/>
    <p:sldId id="278" r:id="rId19"/>
    <p:sldId id="281" r:id="rId20"/>
    <p:sldId id="280" r:id="rId21"/>
    <p:sldId id="283" r:id="rId22"/>
    <p:sldId id="282" r:id="rId23"/>
    <p:sldId id="264" r:id="rId24"/>
    <p:sldId id="265" r:id="rId25"/>
    <p:sldId id="286" r:id="rId26"/>
    <p:sldId id="287" r:id="rId27"/>
    <p:sldId id="267" r:id="rId28"/>
    <p:sldId id="268" r:id="rId29"/>
    <p:sldId id="28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7260A-0F79-29E9-4177-84A5C845D995}" v="10" dt="2025-01-12T16:23:47.96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94"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i Tuan Minh 20233866" userId="S::minh.bt233866@sis.hust.edu.vn::b76d8688-379c-4000-918a-c1a9fa842312" providerId="AD" clId="Web-{6207260A-0F79-29E9-4177-84A5C845D995}"/>
    <pc:docChg chg="modSld">
      <pc:chgData name="Bui Tuan Minh 20233866" userId="S::minh.bt233866@sis.hust.edu.vn::b76d8688-379c-4000-918a-c1a9fa842312" providerId="AD" clId="Web-{6207260A-0F79-29E9-4177-84A5C845D995}" dt="2025-01-12T16:24:11.107" v="30"/>
      <pc:docMkLst>
        <pc:docMk/>
      </pc:docMkLst>
      <pc:sldChg chg="modNotes">
        <pc:chgData name="Bui Tuan Minh 20233866" userId="S::minh.bt233866@sis.hust.edu.vn::b76d8688-379c-4000-918a-c1a9fa842312" providerId="AD" clId="Web-{6207260A-0F79-29E9-4177-84A5C845D995}" dt="2025-01-12T16:21:07.663" v="11"/>
        <pc:sldMkLst>
          <pc:docMk/>
          <pc:sldMk cId="3870714647" sldId="274"/>
        </pc:sldMkLst>
      </pc:sldChg>
      <pc:sldChg chg="modNotes">
        <pc:chgData name="Bui Tuan Minh 20233866" userId="S::minh.bt233866@sis.hust.edu.vn::b76d8688-379c-4000-918a-c1a9fa842312" providerId="AD" clId="Web-{6207260A-0F79-29E9-4177-84A5C845D995}" dt="2025-01-12T16:21:22.773" v="12"/>
        <pc:sldMkLst>
          <pc:docMk/>
          <pc:sldMk cId="855226050" sldId="275"/>
        </pc:sldMkLst>
      </pc:sldChg>
      <pc:sldChg chg="modNotes">
        <pc:chgData name="Bui Tuan Minh 20233866" userId="S::minh.bt233866@sis.hust.edu.vn::b76d8688-379c-4000-918a-c1a9fa842312" providerId="AD" clId="Web-{6207260A-0F79-29E9-4177-84A5C845D995}" dt="2025-01-12T16:21:52.055" v="14"/>
        <pc:sldMkLst>
          <pc:docMk/>
          <pc:sldMk cId="1350580881" sldId="276"/>
        </pc:sldMkLst>
      </pc:sldChg>
      <pc:sldChg chg="modNotes">
        <pc:chgData name="Bui Tuan Minh 20233866" userId="S::minh.bt233866@sis.hust.edu.vn::b76d8688-379c-4000-918a-c1a9fa842312" providerId="AD" clId="Web-{6207260A-0F79-29E9-4177-84A5C845D995}" dt="2025-01-12T16:24:11.107" v="30"/>
        <pc:sldMkLst>
          <pc:docMk/>
          <pc:sldMk cId="288518511" sldId="277"/>
        </pc:sldMkLst>
      </pc:sldChg>
      <pc:sldChg chg="modNotes">
        <pc:chgData name="Bui Tuan Minh 20233866" userId="S::minh.bt233866@sis.hust.edu.vn::b76d8688-379c-4000-918a-c1a9fa842312" providerId="AD" clId="Web-{6207260A-0F79-29E9-4177-84A5C845D995}" dt="2025-01-12T16:23:58.497" v="28"/>
        <pc:sldMkLst>
          <pc:docMk/>
          <pc:sldMk cId="907101558" sldId="278"/>
        </pc:sldMkLst>
      </pc:sldChg>
      <pc:sldChg chg="modNotes">
        <pc:chgData name="Bui Tuan Minh 20233866" userId="S::minh.bt233866@sis.hust.edu.vn::b76d8688-379c-4000-918a-c1a9fa842312" providerId="AD" clId="Web-{6207260A-0F79-29E9-4177-84A5C845D995}" dt="2025-01-12T16:21:55.196" v="15"/>
        <pc:sldMkLst>
          <pc:docMk/>
          <pc:sldMk cId="3977434373" sldId="279"/>
        </pc:sldMkLst>
      </pc:sldChg>
      <pc:sldChg chg="modNotes">
        <pc:chgData name="Bui Tuan Minh 20233866" userId="S::minh.bt233866@sis.hust.edu.vn::b76d8688-379c-4000-918a-c1a9fa842312" providerId="AD" clId="Web-{6207260A-0F79-29E9-4177-84A5C845D995}" dt="2025-01-12T16:23:12.948" v="24"/>
        <pc:sldMkLst>
          <pc:docMk/>
          <pc:sldMk cId="3575091798" sldId="280"/>
        </pc:sldMkLst>
      </pc:sldChg>
      <pc:sldChg chg="modNotes">
        <pc:chgData name="Bui Tuan Minh 20233866" userId="S::minh.bt233866@sis.hust.edu.vn::b76d8688-379c-4000-918a-c1a9fa842312" providerId="AD" clId="Web-{6207260A-0F79-29E9-4177-84A5C845D995}" dt="2025-01-12T16:22:12.181" v="17"/>
        <pc:sldMkLst>
          <pc:docMk/>
          <pc:sldMk cId="1992524863" sldId="281"/>
        </pc:sldMkLst>
      </pc:sldChg>
      <pc:sldChg chg="modNotes">
        <pc:chgData name="Bui Tuan Minh 20233866" userId="S::minh.bt233866@sis.hust.edu.vn::b76d8688-379c-4000-918a-c1a9fa842312" providerId="AD" clId="Web-{6207260A-0F79-29E9-4177-84A5C845D995}" dt="2025-01-12T16:23:47.793" v="26"/>
        <pc:sldMkLst>
          <pc:docMk/>
          <pc:sldMk cId="3757015653" sldId="282"/>
        </pc:sldMkLst>
      </pc:sldChg>
      <pc:sldChg chg="modNotes">
        <pc:chgData name="Bui Tuan Minh 20233866" userId="S::minh.bt233866@sis.hust.edu.vn::b76d8688-379c-4000-918a-c1a9fa842312" providerId="AD" clId="Web-{6207260A-0F79-29E9-4177-84A5C845D995}" dt="2025-01-12T16:22:26.119" v="18"/>
        <pc:sldMkLst>
          <pc:docMk/>
          <pc:sldMk cId="2525677588"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1/12/2025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access the website, users can view contents, sign up and sign in. After signed in, they must sign up before, if they are admins, they are allowed to add, update, and delete contents, otherwise, only rating and comments</a:t>
            </a:r>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376198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occurs as following steps:</a:t>
            </a:r>
          </a:p>
          <a:p>
            <a:pPr marL="285750" indent="-285750">
              <a:buFont typeface="Arial"/>
              <a:buChar char="•"/>
            </a:pPr>
            <a:r>
              <a:rPr lang="en-US" dirty="0"/>
              <a:t>After users give a point, the interface sends a POST request to the API </a:t>
            </a:r>
            <a:r>
              <a:rPr lang="en-US" i="1" dirty="0"/>
              <a:t>`/</a:t>
            </a:r>
            <a:r>
              <a:rPr lang="en-US" i="1" dirty="0" err="1"/>
              <a:t>api</a:t>
            </a:r>
            <a:r>
              <a:rPr lang="en-US" i="1" dirty="0"/>
              <a:t>/member/</a:t>
            </a:r>
            <a:r>
              <a:rPr lang="en-US" i="1" dirty="0" err="1"/>
              <a:t>RateVideo</a:t>
            </a:r>
            <a:r>
              <a:rPr lang="en-US" i="1" dirty="0"/>
              <a:t>`</a:t>
            </a:r>
            <a:r>
              <a:rPr lang="en-US" dirty="0"/>
              <a:t> or </a:t>
            </a:r>
            <a:r>
              <a:rPr lang="en-US" i="1" dirty="0"/>
              <a:t>`</a:t>
            </a:r>
            <a:r>
              <a:rPr lang="en-US" i="1" dirty="0" err="1"/>
              <a:t>api</a:t>
            </a:r>
            <a:r>
              <a:rPr lang="en-US" i="1" dirty="0"/>
              <a:t>/member/</a:t>
            </a:r>
            <a:r>
              <a:rPr lang="en-US" i="1" dirty="0" err="1"/>
              <a:t>RateImage</a:t>
            </a:r>
            <a:r>
              <a:rPr lang="en-US" i="1" dirty="0"/>
              <a:t>`.</a:t>
            </a:r>
            <a:endParaRPr lang="en-US"/>
          </a:p>
          <a:p>
            <a:pPr marL="285750" indent="-285750">
              <a:buFont typeface="Arial"/>
              <a:buChar char="•"/>
            </a:pPr>
            <a:r>
              <a:rPr lang="en-US" dirty="0"/>
              <a:t>The server calls the `</a:t>
            </a:r>
            <a:r>
              <a:rPr lang="en-US" dirty="0" err="1"/>
              <a:t>checkVideoRatingExists</a:t>
            </a:r>
            <a:r>
              <a:rPr lang="en-US" dirty="0"/>
              <a:t>` or `</a:t>
            </a:r>
            <a:r>
              <a:rPr lang="en-US" dirty="0" err="1"/>
              <a:t>checkImageRatingExists</a:t>
            </a:r>
            <a:r>
              <a:rPr lang="en-US" dirty="0"/>
              <a:t>` function in the DAL layer to check that weather that content is rated before, then return the result to the server.</a:t>
            </a:r>
            <a:endParaRPr lang="en-US" dirty="0">
              <a:ea typeface="Calibri"/>
              <a:cs typeface="Calibri"/>
            </a:endParaRPr>
          </a:p>
          <a:p>
            <a:pPr marL="285750" indent="-285750">
              <a:buFont typeface="Arial"/>
              <a:buChar char="•"/>
            </a:pPr>
            <a:r>
              <a:rPr lang="en-US" dirty="0"/>
              <a:t>The server then calls the suitable function: `</a:t>
            </a:r>
            <a:r>
              <a:rPr lang="en-US" dirty="0" err="1"/>
              <a:t>addVideoRating</a:t>
            </a:r>
            <a:r>
              <a:rPr lang="en-US" dirty="0"/>
              <a:t>`/`</a:t>
            </a:r>
            <a:r>
              <a:rPr lang="en-US" dirty="0" err="1"/>
              <a:t>addImageRating</a:t>
            </a:r>
            <a:r>
              <a:rPr lang="en-US" dirty="0"/>
              <a:t>` if that content has not been rated before; and `</a:t>
            </a:r>
            <a:r>
              <a:rPr lang="en-US" dirty="0" err="1"/>
              <a:t>updateVideoRating</a:t>
            </a:r>
            <a:r>
              <a:rPr lang="en-US" dirty="0"/>
              <a:t>`/`</a:t>
            </a:r>
            <a:r>
              <a:rPr lang="en-US" dirty="0" err="1"/>
              <a:t>updateImageRating</a:t>
            </a:r>
            <a:r>
              <a:rPr lang="en-US" dirty="0"/>
              <a:t>` has been rated before.</a:t>
            </a:r>
            <a:endParaRPr lang="en-US" dirty="0">
              <a:ea typeface="Calibri"/>
              <a:cs typeface="Calibri"/>
            </a:endParaRPr>
          </a:p>
          <a:p>
            <a:r>
              <a:rPr lang="en-US" dirty="0"/>
              <a:t>A notification will also be sent to users.</a:t>
            </a:r>
          </a:p>
        </p:txBody>
      </p:sp>
      <p:sp>
        <p:nvSpPr>
          <p:cNvPr id="4" name="Slide Number Placeholder 3"/>
          <p:cNvSpPr>
            <a:spLocks noGrp="1"/>
          </p:cNvSpPr>
          <p:nvPr>
            <p:ph type="sldNum" sz="quarter" idx="5"/>
          </p:nvPr>
        </p:nvSpPr>
        <p:spPr/>
        <p:txBody>
          <a:bodyPr/>
          <a:lstStyle/>
          <a:p>
            <a:fld id="{AB2FC7A4-3D1B-482D-8C9D-7642A2CE3076}" type="slidenum">
              <a:rPr lang="en-US" smtClean="0"/>
              <a:t>19</a:t>
            </a:fld>
            <a:endParaRPr lang="en-US"/>
          </a:p>
        </p:txBody>
      </p:sp>
    </p:spTree>
    <p:extLst>
      <p:ext uri="{BB962C8B-B14F-4D97-AF65-F5344CB8AC3E}">
        <p14:creationId xmlns:p14="http://schemas.microsoft.com/office/powerpoint/2010/main" val="234735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diagram demonstrates the use cases. There are three use cases: Guest, Member and Admin. </a:t>
            </a:r>
          </a:p>
          <a:p>
            <a:pPr marL="171450" indent="-171450">
              <a:buFont typeface="Arial"/>
              <a:buChar char="•"/>
            </a:pPr>
            <a:r>
              <a:rPr lang="en-US"/>
              <a:t>Guests are allowed to view, searching and download contents. They can sign up to become Members.</a:t>
            </a:r>
          </a:p>
          <a:p>
            <a:pPr marL="171450" indent="-171450">
              <a:buFont typeface="Arial"/>
              <a:buChar char="•"/>
            </a:pPr>
            <a:r>
              <a:rPr lang="en-US"/>
              <a:t>Members can rate, or comment. </a:t>
            </a:r>
          </a:p>
          <a:p>
            <a:pPr marL="171450" indent="-171450">
              <a:buFont typeface="Arial"/>
              <a:buChar char="•"/>
            </a:pPr>
            <a:r>
              <a:rPr lang="en-US"/>
              <a:t>Only admins can manage content approval.</a:t>
            </a:r>
          </a:p>
          <a:p>
            <a:r>
              <a:rPr lang="en-US" dirty="0"/>
              <a:t>However, Member and Admin must sign in before to use their privilege.</a:t>
            </a:r>
          </a:p>
        </p:txBody>
      </p:sp>
      <p:sp>
        <p:nvSpPr>
          <p:cNvPr id="4" name="Slide Number Placeholder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173270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video form includes title, storage, source link, movie’s genre, format, download link, upload date, video’s mood, and duration. Therein, title, storage, source link, movie’s genre, download link and video’s mood are compulsory.</a:t>
            </a:r>
            <a:br>
              <a:rPr lang="en-US" dirty="0">
                <a:cs typeface="+mn-lt"/>
              </a:rPr>
            </a:br>
            <a:r>
              <a:rPr lang="en-US" dirty="0"/>
              <a:t> The image form includes title, storage, source link, movie’s genre, format, download link, upload date, image’s mood, width, and height. Therein, title, storage, source link, movie’s genre, download link and image’s mood are compulsory.</a:t>
            </a:r>
          </a:p>
          <a:p>
            <a:r>
              <a:rPr lang="en-US" dirty="0"/>
              <a:t>The value is considered as ‘valid’ if all compulsory attributes are filled. Also, links must start with ‘https://’ or ‘http://’</a:t>
            </a:r>
            <a:endParaRPr lang="en-US" dirty="0">
              <a:ea typeface="Calibri"/>
              <a:cs typeface="Calibri"/>
            </a:endParaRPr>
          </a:p>
          <a:p>
            <a:r>
              <a:rPr lang="en-US" dirty="0"/>
              <a:t>The process occurs as each following step:</a:t>
            </a:r>
            <a:endParaRPr lang="en-US" dirty="0">
              <a:ea typeface="Calibri"/>
              <a:cs typeface="Calibri"/>
            </a:endParaRPr>
          </a:p>
          <a:p>
            <a:pPr marL="285750" indent="-285750">
              <a:buFont typeface="Arial"/>
              <a:buChar char="•"/>
            </a:pPr>
            <a:r>
              <a:rPr lang="en-US" dirty="0"/>
              <a:t>The user clicks on the function button, a form will be displayed.</a:t>
            </a:r>
            <a:endParaRPr lang="en-US" dirty="0">
              <a:ea typeface="Calibri"/>
              <a:cs typeface="Calibri"/>
            </a:endParaRPr>
          </a:p>
          <a:p>
            <a:pPr marL="285750" indent="-285750">
              <a:buFont typeface="Arial"/>
              <a:buChar char="•"/>
            </a:pPr>
            <a:r>
              <a:rPr lang="en-US" dirty="0"/>
              <a:t>The user fills one of two forms (video/image) then click the corresponding button of each form.</a:t>
            </a:r>
            <a:endParaRPr lang="en-US" dirty="0">
              <a:ea typeface="Calibri"/>
              <a:cs typeface="Calibri"/>
            </a:endParaRPr>
          </a:p>
          <a:p>
            <a:r>
              <a:rPr lang="en-US" dirty="0"/>
              <a:t>The program checks if the value is valid? If not, the user must input again, else, a notification will appear, states that the process is successful.</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258132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admin clicks on the ‘Add Video’ or ‘Add Image’ button, the interface sends a POST request to the API </a:t>
            </a:r>
            <a:r>
              <a:rPr lang="en-US" i="1" dirty="0"/>
              <a:t>`/</a:t>
            </a:r>
            <a:r>
              <a:rPr lang="en-US" i="1" dirty="0" err="1"/>
              <a:t>api</a:t>
            </a:r>
            <a:r>
              <a:rPr lang="en-US" i="1" dirty="0"/>
              <a:t>/admin/</a:t>
            </a:r>
            <a:r>
              <a:rPr lang="en-US" i="1" dirty="0" err="1"/>
              <a:t>AddVideo</a:t>
            </a:r>
            <a:r>
              <a:rPr lang="en-US" i="1" dirty="0"/>
              <a:t>`</a:t>
            </a:r>
            <a:r>
              <a:rPr lang="en-US" dirty="0"/>
              <a:t> or </a:t>
            </a:r>
            <a:r>
              <a:rPr lang="en-US" i="1" dirty="0"/>
              <a:t>`/</a:t>
            </a:r>
            <a:r>
              <a:rPr lang="en-US" i="1" dirty="0" err="1"/>
              <a:t>api</a:t>
            </a:r>
            <a:r>
              <a:rPr lang="en-US" i="1" dirty="0"/>
              <a:t>/admin/</a:t>
            </a:r>
            <a:r>
              <a:rPr lang="en-US" i="1" dirty="0" err="1"/>
              <a:t>AddImage</a:t>
            </a:r>
            <a:r>
              <a:rPr lang="en-US" i="1" dirty="0"/>
              <a:t>`</a:t>
            </a:r>
            <a:r>
              <a:rPr lang="en-US" dirty="0"/>
              <a:t>. The server calls the `</a:t>
            </a:r>
            <a:r>
              <a:rPr lang="en-US" dirty="0" err="1"/>
              <a:t>addVideoContent</a:t>
            </a:r>
            <a:r>
              <a:rPr lang="en-US" dirty="0"/>
              <a:t>` or ‘</a:t>
            </a:r>
            <a:r>
              <a:rPr lang="en-US" dirty="0" err="1"/>
              <a:t>addImageContent</a:t>
            </a:r>
            <a:r>
              <a:rPr lang="en-US" dirty="0"/>
              <a:t>’ function in the DAL layer to save the content to the database and returns the result.</a:t>
            </a:r>
          </a:p>
        </p:txBody>
      </p:sp>
      <p:sp>
        <p:nvSpPr>
          <p:cNvPr id="4" name="Slide Number Placeholder 3"/>
          <p:cNvSpPr>
            <a:spLocks noGrp="1"/>
          </p:cNvSpPr>
          <p:nvPr>
            <p:ph type="sldNum" sz="quarter" idx="5"/>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1686287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video form includes video’s id, title, storage, source link, movie’s genre, format, download link, upload date, video’s mood, and duration. Therein, video’s id, title, storage, source link, movie’s genre, download link and video’s mood are compulsory.</a:t>
            </a:r>
            <a:br>
              <a:rPr lang="en-US" dirty="0"/>
            </a:br>
            <a:r>
              <a:rPr lang="en-US"/>
              <a:t> The image form includes image’s id, title, storage, source link, movie’s genre, format, download link, upload date, image’s mood, width, and height. Therein, video’s id, title, storage, source link, movie’s genre, download link and image’s mood are compulsory.</a:t>
            </a:r>
          </a:p>
          <a:p>
            <a:r>
              <a:rPr lang="en-US"/>
              <a:t>The value is considered as ‘valid’ if all compulsory attributes are filled. Also, links must start with ‘https://’ or ‘http://’ and the id must be a positive integer number and existing.</a:t>
            </a:r>
          </a:p>
          <a:p>
            <a:r>
              <a:rPr lang="en-US"/>
              <a:t>The process occurs as each following step:</a:t>
            </a:r>
          </a:p>
          <a:p>
            <a:pPr marL="285750" indent="-285750">
              <a:buFont typeface="Arial"/>
              <a:buChar char="•"/>
            </a:pPr>
            <a:r>
              <a:rPr lang="en-US"/>
              <a:t>The user clicks on the function button, a form will be displayed.</a:t>
            </a:r>
          </a:p>
          <a:p>
            <a:pPr marL="285750" indent="-285750">
              <a:buFont typeface="Arial"/>
              <a:buChar char="•"/>
            </a:pPr>
            <a:r>
              <a:rPr lang="en-US"/>
              <a:t>The user fills one of two forms (video/image) then click the corresponding button of each form. (if he wants to keep the old value, he must type the old value)</a:t>
            </a:r>
          </a:p>
          <a:p>
            <a:r>
              <a:rPr lang="en-US" dirty="0"/>
              <a:t>The program checks if the value is valid? If not, the user must input again, else, a notification will appear, states that the process is successful.</a:t>
            </a:r>
          </a:p>
        </p:txBody>
      </p:sp>
      <p:sp>
        <p:nvSpPr>
          <p:cNvPr id="4" name="Slide Number Placeholder 3"/>
          <p:cNvSpPr>
            <a:spLocks noGrp="1"/>
          </p:cNvSpPr>
          <p:nvPr>
            <p:ph type="sldNum" sz="quarter" idx="5"/>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61759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admin clicks on the ‘Update Video’ or ‘Update Image’ button, the interface sends a POST request to the API </a:t>
            </a:r>
            <a:r>
              <a:rPr lang="en-US" i="1" dirty="0"/>
              <a:t>`/</a:t>
            </a:r>
            <a:r>
              <a:rPr lang="en-US" i="1" dirty="0" err="1"/>
              <a:t>api</a:t>
            </a:r>
            <a:r>
              <a:rPr lang="en-US" i="1" dirty="0"/>
              <a:t>/admin/</a:t>
            </a:r>
            <a:r>
              <a:rPr lang="en-US" i="1" dirty="0" err="1"/>
              <a:t>UpdateVideo</a:t>
            </a:r>
            <a:r>
              <a:rPr lang="en-US" i="1" dirty="0"/>
              <a:t>`</a:t>
            </a:r>
            <a:r>
              <a:rPr lang="en-US" dirty="0"/>
              <a:t> or </a:t>
            </a:r>
            <a:r>
              <a:rPr lang="en-US" i="1" dirty="0"/>
              <a:t>`/</a:t>
            </a:r>
            <a:r>
              <a:rPr lang="en-US" i="1" dirty="0" err="1"/>
              <a:t>api</a:t>
            </a:r>
            <a:r>
              <a:rPr lang="en-US" i="1" dirty="0"/>
              <a:t>/admin/</a:t>
            </a:r>
            <a:r>
              <a:rPr lang="en-US" i="1" dirty="0" err="1"/>
              <a:t>UpdateImage</a:t>
            </a:r>
            <a:r>
              <a:rPr lang="en-US" i="1" dirty="0"/>
              <a:t>`</a:t>
            </a:r>
            <a:r>
              <a:rPr lang="en-US" dirty="0"/>
              <a:t>. The server calls the `</a:t>
            </a:r>
            <a:r>
              <a:rPr lang="en-US" dirty="0" err="1"/>
              <a:t>addVideoContent</a:t>
            </a:r>
            <a:r>
              <a:rPr lang="en-US" dirty="0"/>
              <a:t>` or ‘</a:t>
            </a:r>
            <a:r>
              <a:rPr lang="en-US" dirty="0" err="1"/>
              <a:t>addImageContent</a:t>
            </a:r>
            <a:r>
              <a:rPr lang="en-US" dirty="0"/>
              <a:t>’ function in the DAL layer to save the content to the database and returns the result.</a:t>
            </a:r>
          </a:p>
        </p:txBody>
      </p:sp>
      <p:sp>
        <p:nvSpPr>
          <p:cNvPr id="4" name="Slide Number Placeholder 3"/>
          <p:cNvSpPr>
            <a:spLocks noGrp="1"/>
          </p:cNvSpPr>
          <p:nvPr>
            <p:ph type="sldNum" sz="quarter" idx="5"/>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246693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form contains only one attribute named ‘id’. The value is considered as ‘valid’ if the id is a positive integer number and existing.</a:t>
            </a:r>
          </a:p>
          <a:p>
            <a:r>
              <a:rPr lang="en-US" dirty="0"/>
              <a:t>The process occurs as each following step:</a:t>
            </a:r>
            <a:endParaRPr lang="en-US" dirty="0">
              <a:ea typeface="Calibri"/>
              <a:cs typeface="Calibri"/>
            </a:endParaRPr>
          </a:p>
          <a:p>
            <a:pPr marL="285750" indent="-285750">
              <a:buFont typeface="Arial"/>
              <a:buChar char="•"/>
            </a:pPr>
            <a:r>
              <a:rPr lang="en-US" dirty="0"/>
              <a:t>The user clicks on the function button, a form will be displayed.</a:t>
            </a:r>
            <a:endParaRPr lang="en-US" dirty="0">
              <a:ea typeface="Calibri"/>
              <a:cs typeface="Calibri"/>
            </a:endParaRPr>
          </a:p>
          <a:p>
            <a:pPr marL="285750" indent="-285750">
              <a:buFont typeface="Arial"/>
              <a:buChar char="•"/>
            </a:pPr>
            <a:r>
              <a:rPr lang="en-US" dirty="0"/>
              <a:t>The user fills one of two forms (video/image) then click the corresponding button of each form.</a:t>
            </a:r>
            <a:endParaRPr lang="en-US" dirty="0">
              <a:ea typeface="Calibri"/>
              <a:cs typeface="Calibri"/>
            </a:endParaRPr>
          </a:p>
          <a:p>
            <a:r>
              <a:rPr lang="en-US" dirty="0"/>
              <a:t>The program checks if the value is valid? If not, the user must input again, else, a notification will appear, states that the process is successful.</a:t>
            </a:r>
          </a:p>
        </p:txBody>
      </p:sp>
      <p:sp>
        <p:nvSpPr>
          <p:cNvPr id="4" name="Slide Number Placeholder 3"/>
          <p:cNvSpPr>
            <a:spLocks noGrp="1"/>
          </p:cNvSpPr>
          <p:nvPr>
            <p:ph type="sldNum" sz="quarter" idx="5"/>
          </p:nvPr>
        </p:nvSpPr>
        <p:spPr/>
        <p:txBody>
          <a:bodyPr/>
          <a:lstStyle/>
          <a:p>
            <a:fld id="{AB2FC7A4-3D1B-482D-8C9D-7642A2CE3076}" type="slidenum">
              <a:rPr lang="en-US" smtClean="0"/>
              <a:t>16</a:t>
            </a:fld>
            <a:endParaRPr lang="en-US"/>
          </a:p>
        </p:txBody>
      </p:sp>
    </p:spTree>
    <p:extLst>
      <p:ext uri="{BB962C8B-B14F-4D97-AF65-F5344CB8AC3E}">
        <p14:creationId xmlns:p14="http://schemas.microsoft.com/office/powerpoint/2010/main" val="82346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admin clicks on the ‘Delete Video’ or ‘Delete Image’ button, the interface sends a POST request to the API </a:t>
            </a:r>
            <a:r>
              <a:rPr lang="en-US" i="1" dirty="0"/>
              <a:t>‘/</a:t>
            </a:r>
            <a:r>
              <a:rPr lang="en-US" i="1" dirty="0" err="1"/>
              <a:t>api</a:t>
            </a:r>
            <a:r>
              <a:rPr lang="en-US" i="1" dirty="0"/>
              <a:t>/admin/</a:t>
            </a:r>
            <a:r>
              <a:rPr lang="en-US" i="1" dirty="0" err="1"/>
              <a:t>DeleteVideo</a:t>
            </a:r>
            <a:r>
              <a:rPr lang="en-US" i="1" dirty="0"/>
              <a:t>’</a:t>
            </a:r>
            <a:r>
              <a:rPr lang="en-US" dirty="0"/>
              <a:t> or </a:t>
            </a:r>
            <a:r>
              <a:rPr lang="en-US" i="1" dirty="0"/>
              <a:t>‘/</a:t>
            </a:r>
            <a:r>
              <a:rPr lang="en-US" i="1" dirty="0" err="1"/>
              <a:t>api</a:t>
            </a:r>
            <a:r>
              <a:rPr lang="en-US" i="1" dirty="0"/>
              <a:t>/admin/</a:t>
            </a:r>
            <a:r>
              <a:rPr lang="en-US" i="1" dirty="0" err="1"/>
              <a:t>DeleteImage</a:t>
            </a:r>
            <a:r>
              <a:rPr lang="en-US" i="1" dirty="0"/>
              <a:t>’</a:t>
            </a:r>
            <a:r>
              <a:rPr lang="en-US" dirty="0"/>
              <a:t>. The server calls the `</a:t>
            </a:r>
            <a:r>
              <a:rPr lang="en-US" dirty="0" err="1"/>
              <a:t>deleteVideoContent</a:t>
            </a:r>
            <a:r>
              <a:rPr lang="en-US" dirty="0"/>
              <a:t>` or ‘</a:t>
            </a:r>
            <a:r>
              <a:rPr lang="en-US" dirty="0" err="1"/>
              <a:t>deleteImageContent</a:t>
            </a:r>
            <a:r>
              <a:rPr lang="en-US" dirty="0"/>
              <a:t>’ function in the DAL layer to save the content to the database and returns the result.</a:t>
            </a:r>
          </a:p>
        </p:txBody>
      </p:sp>
      <p:sp>
        <p:nvSpPr>
          <p:cNvPr id="4" name="Slide Number Placeholder 3"/>
          <p:cNvSpPr>
            <a:spLocks noGrp="1"/>
          </p:cNvSpPr>
          <p:nvPr>
            <p:ph type="sldNum" sz="quarter" idx="5"/>
          </p:nvPr>
        </p:nvSpPr>
        <p:spPr/>
        <p:txBody>
          <a:bodyPr/>
          <a:lstStyle/>
          <a:p>
            <a:fld id="{AB2FC7A4-3D1B-482D-8C9D-7642A2CE3076}" type="slidenum">
              <a:rPr lang="en-US" smtClean="0"/>
              <a:t>17</a:t>
            </a:fld>
            <a:endParaRPr lang="en-US"/>
          </a:p>
        </p:txBody>
      </p:sp>
    </p:spTree>
    <p:extLst>
      <p:ext uri="{BB962C8B-B14F-4D97-AF65-F5344CB8AC3E}">
        <p14:creationId xmlns:p14="http://schemas.microsoft.com/office/powerpoint/2010/main" val="176599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occurs following these steps:</a:t>
            </a:r>
          </a:p>
          <a:p>
            <a:pPr marL="285750" indent="-285750">
              <a:buFont typeface="Arial"/>
              <a:buChar char="•"/>
            </a:pPr>
            <a:r>
              <a:rPr lang="en-US" dirty="0"/>
              <a:t>In the main page, the user clicks on the title of a certain content to open the ‘specific’ tab.</a:t>
            </a:r>
          </a:p>
          <a:p>
            <a:pPr marL="285750" indent="-285750">
              <a:buFont typeface="Arial"/>
              <a:buChar char="•"/>
            </a:pPr>
            <a:r>
              <a:rPr lang="en-US" dirty="0"/>
              <a:t>There is a drop-down at the bottom of the site, the user selects the point and click the ‘Send’ button, a notification will appear, states that the process is successful.</a:t>
            </a:r>
          </a:p>
          <a:p>
            <a:r>
              <a:rPr lang="en-US" dirty="0"/>
              <a:t>Note: the user must sign in before to use this feature.</a:t>
            </a:r>
          </a:p>
        </p:txBody>
      </p:sp>
      <p:sp>
        <p:nvSpPr>
          <p:cNvPr id="4" name="Slide Number Placeholder 3"/>
          <p:cNvSpPr>
            <a:spLocks noGrp="1"/>
          </p:cNvSpPr>
          <p:nvPr>
            <p:ph type="sldNum" sz="quarter" idx="5"/>
          </p:nvPr>
        </p:nvSpPr>
        <p:spPr/>
        <p:txBody>
          <a:bodyPr/>
          <a:lstStyle/>
          <a:p>
            <a:fld id="{AB2FC7A4-3D1B-482D-8C9D-7642A2CE3076}" type="slidenum">
              <a:rPr lang="en-US" smtClean="0"/>
              <a:t>18</a:t>
            </a:fld>
            <a:endParaRPr lang="en-US"/>
          </a:p>
        </p:txBody>
      </p:sp>
    </p:spTree>
    <p:extLst>
      <p:ext uri="{BB962C8B-B14F-4D97-AF65-F5344CB8AC3E}">
        <p14:creationId xmlns:p14="http://schemas.microsoft.com/office/powerpoint/2010/main" val="4092401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8"/>
            <a:ext cx="27432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1/12/2025</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B91592-C06C-E844-8237-4954F80A202B}" type="datetime1">
              <a:rPr lang="en-US" smtClean="0"/>
              <a:t>1/12/2025</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lvl1pPr>
              <a:defRPr sz="1800"/>
            </a:lvl1pPr>
          </a:lstStyle>
          <a:p>
            <a:fld id="{4B123CB2-7DD0-194A-921D-041A0DF93FB5}" type="slidenum">
              <a:rPr lang="en-VN" smtClean="0"/>
              <a:pPr/>
              <a:t>‹#›</a:t>
            </a:fld>
            <a:endParaRPr lang="en-VN"/>
          </a:p>
        </p:txBody>
      </p:sp>
    </p:spTree>
    <p:extLst>
      <p:ext uri="{BB962C8B-B14F-4D97-AF65-F5344CB8AC3E}">
        <p14:creationId xmlns:p14="http://schemas.microsoft.com/office/powerpoint/2010/main" val="124468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ội dung - Kiểu 1">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BB01B7E9-D4EA-7847-BC67-9624DB0FD5D5}"/>
              </a:ext>
            </a:extLst>
          </p:cNvPr>
          <p:cNvSpPr>
            <a:spLocks noGrp="1"/>
          </p:cNvSpPr>
          <p:nvPr>
            <p:ph sz="quarter" idx="10" hasCustomPrompt="1"/>
          </p:nvPr>
        </p:nvSpPr>
        <p:spPr>
          <a:xfrm>
            <a:off x="712113" y="362344"/>
            <a:ext cx="10767771" cy="688973"/>
          </a:xfrm>
          <a:prstGeom prst="rect">
            <a:avLst/>
          </a:prstGeom>
        </p:spPr>
        <p:txBody>
          <a:bodyPr anchor="ctr"/>
          <a:lstStyle>
            <a:lvl1pPr>
              <a:defRPr sz="4267">
                <a:solidFill>
                  <a:schemeClr val="tx1">
                    <a:lumMod val="50000"/>
                  </a:schemeClr>
                </a:solidFill>
                <a:latin typeface="Cambria" panose="02040503050406030204" pitchFamily="18" charset="0"/>
                <a:cs typeface="Times New Roman" panose="02020603050405020304" pitchFamily="18" charset="0"/>
              </a:defRPr>
            </a:lvl1pPr>
          </a:lstStyle>
          <a:p>
            <a:pPr lvl="0"/>
            <a:r>
              <a:rPr lang="en-VN"/>
              <a:t>Tiêu đề</a:t>
            </a:r>
          </a:p>
        </p:txBody>
      </p:sp>
      <p:sp>
        <p:nvSpPr>
          <p:cNvPr id="24" name="Content Placeholder 23">
            <a:extLst>
              <a:ext uri="{FF2B5EF4-FFF2-40B4-BE49-F238E27FC236}">
                <a16:creationId xmlns:a16="http://schemas.microsoft.com/office/drawing/2014/main" id="{45EA0418-AA53-8F41-9318-D90AF3062179}"/>
              </a:ext>
            </a:extLst>
          </p:cNvPr>
          <p:cNvSpPr>
            <a:spLocks noGrp="1"/>
          </p:cNvSpPr>
          <p:nvPr>
            <p:ph sz="quarter" idx="11" hasCustomPrompt="1"/>
          </p:nvPr>
        </p:nvSpPr>
        <p:spPr>
          <a:xfrm>
            <a:off x="712113" y="1256242"/>
            <a:ext cx="10767771" cy="4792133"/>
          </a:xfrm>
          <a:prstGeom prst="rect">
            <a:avLst/>
          </a:prstGeom>
        </p:spPr>
        <p:txBody>
          <a:bodyPr/>
          <a:lstStyle>
            <a:lvl1pPr>
              <a:defRPr sz="2400">
                <a:solidFill>
                  <a:schemeClr val="tx1">
                    <a:lumMod val="50000"/>
                  </a:schemeClr>
                </a:solidFill>
                <a:latin typeface="Cambria" panose="02040503050406030204" pitchFamily="18" charset="0"/>
                <a:cs typeface="Times New Roman" panose="02020603050405020304" pitchFamily="18" charset="0"/>
              </a:defRPr>
            </a:lvl1pPr>
          </a:lstStyle>
          <a:p>
            <a:pPr lvl="0"/>
            <a:r>
              <a:rPr lang="en-VN"/>
              <a:t>Nội dung </a:t>
            </a:r>
          </a:p>
        </p:txBody>
      </p:sp>
      <p:sp>
        <p:nvSpPr>
          <p:cNvPr id="33" name="Google Shape;1797;p22">
            <a:extLst>
              <a:ext uri="{FF2B5EF4-FFF2-40B4-BE49-F238E27FC236}">
                <a16:creationId xmlns:a16="http://schemas.microsoft.com/office/drawing/2014/main" id="{9F8ED753-0A0A-A44F-BED7-B5B7375F3AB9}"/>
              </a:ext>
            </a:extLst>
          </p:cNvPr>
          <p:cNvSpPr/>
          <p:nvPr/>
        </p:nvSpPr>
        <p:spPr>
          <a:xfrm rot="10800000">
            <a:off x="10583533" y="94634"/>
            <a:ext cx="1608467" cy="300333"/>
          </a:xfrm>
          <a:custGeom>
            <a:avLst/>
            <a:gdLst/>
            <a:ahLst/>
            <a:cxnLst/>
            <a:rect l="l" t="t" r="r" b="b"/>
            <a:pathLst>
              <a:path w="48254" h="9010" extrusionOk="0">
                <a:moveTo>
                  <a:pt x="0" y="9010"/>
                </a:moveTo>
                <a:lnTo>
                  <a:pt x="10812" y="0"/>
                </a:lnTo>
                <a:lnTo>
                  <a:pt x="48254" y="0"/>
                </a:lnTo>
              </a:path>
            </a:pathLst>
          </a:custGeom>
          <a:noFill/>
          <a:ln w="19050" cap="flat" cmpd="sng">
            <a:solidFill>
              <a:schemeClr val="accent3">
                <a:lumMod val="90000"/>
              </a:schemeClr>
            </a:solidFill>
            <a:prstDash val="solid"/>
            <a:round/>
            <a:headEnd type="none" w="med" len="med"/>
            <a:tailEnd type="oval" w="med" len="med"/>
          </a:ln>
        </p:spPr>
      </p:sp>
      <p:sp>
        <p:nvSpPr>
          <p:cNvPr id="34" name="Google Shape;1798;p22">
            <a:extLst>
              <a:ext uri="{FF2B5EF4-FFF2-40B4-BE49-F238E27FC236}">
                <a16:creationId xmlns:a16="http://schemas.microsoft.com/office/drawing/2014/main" id="{A725DBA8-E251-0B44-8FFF-C681102C55CF}"/>
              </a:ext>
            </a:extLst>
          </p:cNvPr>
          <p:cNvSpPr/>
          <p:nvPr/>
        </p:nvSpPr>
        <p:spPr>
          <a:xfrm>
            <a:off x="11286367" y="94617"/>
            <a:ext cx="202800" cy="202800"/>
          </a:xfrm>
          <a:prstGeom prst="ellipse">
            <a:avLst/>
          </a:prstGeom>
          <a:solidFill>
            <a:schemeClr val="accent1">
              <a:lumMod val="75000"/>
              <a:alpha val="39890"/>
            </a:schemeClr>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35" name="Google Shape;1799;p22">
            <a:extLst>
              <a:ext uri="{FF2B5EF4-FFF2-40B4-BE49-F238E27FC236}">
                <a16:creationId xmlns:a16="http://schemas.microsoft.com/office/drawing/2014/main" id="{0E6C657E-92D5-0F45-B790-4E565B1BCFB0}"/>
              </a:ext>
            </a:extLst>
          </p:cNvPr>
          <p:cNvSpPr/>
          <p:nvPr/>
        </p:nvSpPr>
        <p:spPr>
          <a:xfrm>
            <a:off x="11670028" y="533643"/>
            <a:ext cx="90000" cy="90000"/>
          </a:xfrm>
          <a:prstGeom prst="ellipse">
            <a:avLst/>
          </a:prstGeom>
          <a:solidFill>
            <a:schemeClr val="accent1">
              <a:alpha val="38200"/>
            </a:schemeClr>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17" name="Google Shape;188;p2">
            <a:extLst>
              <a:ext uri="{FF2B5EF4-FFF2-40B4-BE49-F238E27FC236}">
                <a16:creationId xmlns:a16="http://schemas.microsoft.com/office/drawing/2014/main" id="{809BB01A-C0BF-8A41-B839-58ED873FA4AD}"/>
              </a:ext>
            </a:extLst>
          </p:cNvPr>
          <p:cNvSpPr/>
          <p:nvPr/>
        </p:nvSpPr>
        <p:spPr>
          <a:xfrm>
            <a:off x="0" y="6509187"/>
            <a:ext cx="12192000" cy="348813"/>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20" name="TextBox 19">
            <a:extLst>
              <a:ext uri="{FF2B5EF4-FFF2-40B4-BE49-F238E27FC236}">
                <a16:creationId xmlns:a16="http://schemas.microsoft.com/office/drawing/2014/main" id="{D29E83E3-B17A-144E-ABE2-7D7D15CFDFE8}"/>
              </a:ext>
            </a:extLst>
          </p:cNvPr>
          <p:cNvSpPr txBox="1"/>
          <p:nvPr/>
        </p:nvSpPr>
        <p:spPr>
          <a:xfrm>
            <a:off x="11451168" y="6529706"/>
            <a:ext cx="740833" cy="307777"/>
          </a:xfrm>
          <a:prstGeom prst="rect">
            <a:avLst/>
          </a:prstGeom>
          <a:solidFill>
            <a:schemeClr val="accent1">
              <a:lumMod val="75000"/>
            </a:schemeClr>
          </a:solidFill>
          <a:ln>
            <a:noFill/>
          </a:ln>
        </p:spPr>
        <p:txBody>
          <a:bodyPr wrap="square" rtlCol="0" anchor="ctr">
            <a:spAutoFit/>
          </a:bodyPr>
          <a:lstStyle/>
          <a:p>
            <a:pPr algn="ctr"/>
            <a:fld id="{4C31478A-98C0-C64A-B12A-DB7ECC724C86}" type="slidenum">
              <a:rPr lang="en-VN" sz="1400" smtClean="0">
                <a:solidFill>
                  <a:schemeClr val="bg1"/>
                </a:solidFill>
                <a:latin typeface="Cambria" panose="02040503050406030204" pitchFamily="18" charset="0"/>
                <a:cs typeface="Times New Roman" panose="02020603050405020304" pitchFamily="18" charset="0"/>
              </a:rPr>
              <a:pPr algn="ctr"/>
              <a:t>‹#›</a:t>
            </a:fld>
            <a:endParaRPr lang="en-VN" sz="1200">
              <a:solidFill>
                <a:schemeClr val="bg1"/>
              </a:solidFill>
              <a:latin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B42B7B-A348-4D43-8985-5959881E64B9}"/>
              </a:ext>
            </a:extLst>
          </p:cNvPr>
          <p:cNvSpPr txBox="1"/>
          <p:nvPr/>
        </p:nvSpPr>
        <p:spPr>
          <a:xfrm>
            <a:off x="188828" y="6529705"/>
            <a:ext cx="1046571" cy="307777"/>
          </a:xfrm>
          <a:prstGeom prst="rect">
            <a:avLst/>
          </a:prstGeom>
          <a:noFill/>
        </p:spPr>
        <p:txBody>
          <a:bodyPr wrap="square" rtlCol="0" anchor="ctr">
            <a:spAutoFit/>
          </a:bodyPr>
          <a:lstStyle/>
          <a:p>
            <a:pPr algn="ctr"/>
            <a:fld id="{E06FC616-14CE-CE48-BF61-DB11C2794D5E}" type="datetime1">
              <a:rPr lang="en-US" sz="1400" b="0" smtClean="0">
                <a:solidFill>
                  <a:schemeClr val="bg1"/>
                </a:solidFill>
                <a:latin typeface="Cambria" panose="02040503050406030204" pitchFamily="18" charset="0"/>
                <a:cs typeface="Arial" panose="020B0604020202020204" pitchFamily="34" charset="0"/>
              </a:rPr>
              <a:t>1/12/2025</a:t>
            </a:fld>
            <a:endParaRPr lang="en-VN" sz="1400" b="0">
              <a:solidFill>
                <a:schemeClr val="bg1"/>
              </a:solidFill>
              <a:latin typeface="Cambria" panose="02040503050406030204" pitchFamily="18" charset="0"/>
              <a:cs typeface="Arial" panose="020B0604020202020204" pitchFamily="34" charset="0"/>
            </a:endParaRPr>
          </a:p>
        </p:txBody>
      </p:sp>
      <p:pic>
        <p:nvPicPr>
          <p:cNvPr id="9" name="グラフィックス 8">
            <a:extLst>
              <a:ext uri="{FF2B5EF4-FFF2-40B4-BE49-F238E27FC236}">
                <a16:creationId xmlns:a16="http://schemas.microsoft.com/office/drawing/2014/main" id="{1C32647F-A674-C04B-9A83-B77ED5CC7F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65022" y="6579115"/>
            <a:ext cx="861953" cy="208957"/>
          </a:xfrm>
          <a:prstGeom prst="rect">
            <a:avLst/>
          </a:prstGeom>
        </p:spPr>
      </p:pic>
    </p:spTree>
    <p:extLst>
      <p:ext uri="{BB962C8B-B14F-4D97-AF65-F5344CB8AC3E}">
        <p14:creationId xmlns:p14="http://schemas.microsoft.com/office/powerpoint/2010/main" val="421598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1/12/2025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1/12/2025</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6" y="1414465"/>
            <a:ext cx="5445125" cy="4656137"/>
          </a:xfrm>
          <a:prstGeom prst="rect">
            <a:avLst/>
          </a:prstGeom>
        </p:spPr>
        <p:txBody>
          <a:bodyPr/>
          <a:lstStyle>
            <a:lvl1pPr>
              <a:defRPr>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40" y="1032512"/>
            <a:ext cx="11515725" cy="4938713"/>
          </a:xfrm>
          <a:prstGeom prst="rect">
            <a:avLst/>
          </a:prstGeom>
        </p:spPr>
        <p:txBody>
          <a:bodyPr/>
          <a:lstStyle>
            <a:lvl1pPr>
              <a:defRPr>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pPr/>
              <a:t>1/12/2025</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1/12/2025</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1/12/2025</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7"/>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1/12/2025</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7"/>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9" y="2461848"/>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panandslam.com/wp-content/uploads/2020/04/waynes-world-car-queen.jpg?w=636&amp;h=424"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panandslam.com/wp-content/uploads/2020/04/waynes-world-car-queen.jpg?w=636&amp;h=424"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8" y="284379"/>
            <a:ext cx="3174367" cy="1153516"/>
          </a:xfrm>
          <a:prstGeom prst="rect">
            <a:avLst/>
          </a:prstGeom>
        </p:spPr>
      </p:pic>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1</a:t>
            </a:fld>
            <a:endParaRPr lang="en-US"/>
          </a:p>
        </p:txBody>
      </p:sp>
      <p:sp>
        <p:nvSpPr>
          <p:cNvPr id="6" name="Title 6">
            <a:extLst>
              <a:ext uri="{FF2B5EF4-FFF2-40B4-BE49-F238E27FC236}">
                <a16:creationId xmlns:a16="http://schemas.microsoft.com/office/drawing/2014/main" id="{99554868-B36E-4AC7-A8A8-401B2C9AD0D0}"/>
              </a:ext>
            </a:extLst>
          </p:cNvPr>
          <p:cNvSpPr txBox="1">
            <a:spLocks/>
          </p:cNvSpPr>
          <p:nvPr/>
        </p:nvSpPr>
        <p:spPr>
          <a:xfrm>
            <a:off x="997447" y="2055511"/>
            <a:ext cx="10468601" cy="1209587"/>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400">
                <a:latin typeface="Lato"/>
                <a:ea typeface="Arial Unicode MS"/>
                <a:cs typeface="Lato"/>
              </a:rPr>
              <a:t>Group 3: Movie Gallery</a:t>
            </a:r>
            <a:endParaRPr lang="en-US" sz="4400" err="1">
              <a:ea typeface="Arial Unicode MS"/>
            </a:endParaRPr>
          </a:p>
        </p:txBody>
      </p:sp>
      <p:sp>
        <p:nvSpPr>
          <p:cNvPr id="7" name="Title 6">
            <a:extLst>
              <a:ext uri="{FF2B5EF4-FFF2-40B4-BE49-F238E27FC236}">
                <a16:creationId xmlns:a16="http://schemas.microsoft.com/office/drawing/2014/main" id="{5C66EEDF-C455-48F7-97AF-3B9C7EC425AC}"/>
              </a:ext>
            </a:extLst>
          </p:cNvPr>
          <p:cNvSpPr txBox="1">
            <a:spLocks/>
          </p:cNvSpPr>
          <p:nvPr/>
        </p:nvSpPr>
        <p:spPr>
          <a:xfrm>
            <a:off x="545210" y="3161983"/>
            <a:ext cx="11364701" cy="848793"/>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a:solidFill>
                  <a:srgbClr val="002060"/>
                </a:solidFill>
                <a:latin typeface="Lato"/>
                <a:ea typeface="Arial Unicode MS"/>
                <a:cs typeface="Arial Unicode MS"/>
              </a:rPr>
              <a:t>Students: </a:t>
            </a:r>
            <a:endParaRPr lang="en-US">
              <a:solidFill>
                <a:srgbClr val="002060"/>
              </a:solidFill>
            </a:endParaRPr>
          </a:p>
          <a:p>
            <a:pPr marL="457200" indent="-457200">
              <a:buFontTx/>
              <a:buAutoNum type="arabicParenR"/>
            </a:pPr>
            <a:r>
              <a:rPr lang="en-US" sz="2400" b="0">
                <a:solidFill>
                  <a:srgbClr val="002060"/>
                </a:solidFill>
                <a:latin typeface="Lato"/>
                <a:ea typeface="Lato"/>
                <a:cs typeface="Lato"/>
              </a:rPr>
              <a:t>Nguyen Tien Dat – 20233836</a:t>
            </a:r>
          </a:p>
          <a:p>
            <a:pPr marL="457200" indent="-457200">
              <a:buFontTx/>
              <a:buAutoNum type="arabicParenR"/>
            </a:pPr>
            <a:r>
              <a:rPr lang="en-US" sz="2400" b="0">
                <a:solidFill>
                  <a:srgbClr val="002060"/>
                </a:solidFill>
                <a:latin typeface="Lato"/>
                <a:ea typeface="Lato"/>
                <a:cs typeface="Lato"/>
              </a:rPr>
              <a:t>Truong Cong Duc – 20233840</a:t>
            </a:r>
          </a:p>
          <a:p>
            <a:pPr marL="457200" indent="-457200">
              <a:buFontTx/>
              <a:buAutoNum type="arabicParenR"/>
            </a:pPr>
            <a:r>
              <a:rPr lang="en-US" sz="2400" b="0">
                <a:solidFill>
                  <a:srgbClr val="002060"/>
                </a:solidFill>
                <a:latin typeface="Lato"/>
                <a:ea typeface="Lato"/>
                <a:cs typeface="Lato"/>
              </a:rPr>
              <a:t>Bui Tuan Minh – 20233866</a:t>
            </a:r>
          </a:p>
          <a:p>
            <a:endParaRPr lang="en-US" sz="2400" b="0">
              <a:latin typeface="Lato"/>
              <a:ea typeface="Arial Unicode MS"/>
              <a:cs typeface="Arial Unicode MS"/>
            </a:endParaRPr>
          </a:p>
          <a:p>
            <a:r>
              <a:rPr lang="en-US" sz="2400">
                <a:solidFill>
                  <a:srgbClr val="002060"/>
                </a:solidFill>
                <a:latin typeface="Lato"/>
                <a:ea typeface="Arial Unicode MS"/>
                <a:cs typeface="Arial Unicode MS"/>
              </a:rPr>
              <a:t>Supervisors: </a:t>
            </a:r>
            <a:r>
              <a:rPr lang="en-US" sz="2400" b="0">
                <a:solidFill>
                  <a:srgbClr val="002060"/>
                </a:solidFill>
                <a:latin typeface="Lato"/>
                <a:ea typeface="Arial Unicode MS"/>
                <a:cs typeface="Arial Unicode MS"/>
              </a:rPr>
              <a:t>Dr. Pham Van Tien</a:t>
            </a:r>
          </a:p>
          <a:p>
            <a:r>
              <a:rPr lang="en-US" sz="2400" b="0">
                <a:solidFill>
                  <a:srgbClr val="002060"/>
                </a:solidFill>
                <a:latin typeface="Lato"/>
                <a:ea typeface="Arial Unicode MS"/>
                <a:cs typeface="Arial Unicode MS"/>
              </a:rPr>
              <a:t>                       Assoc. Prof. Tran Thi Thanh Hai</a:t>
            </a:r>
            <a:endParaRPr lang="en-US" b="0">
              <a:solidFill>
                <a:srgbClr val="002060"/>
              </a:solidFill>
            </a:endParaRP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4: Block design</a:t>
            </a:r>
            <a:endParaRPr lang="en-US">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Functional diagram</a:t>
            </a:r>
          </a:p>
          <a:p>
            <a:pPr marL="227965" indent="-227965"/>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10</a:t>
            </a:fld>
            <a:endParaRPr lang="en-US"/>
          </a:p>
        </p:txBody>
      </p:sp>
      <p:pic>
        <p:nvPicPr>
          <p:cNvPr id="6" name="Picture 5" descr="A diagram of a company&#10;&#10;Description automatically generated">
            <a:extLst>
              <a:ext uri="{FF2B5EF4-FFF2-40B4-BE49-F238E27FC236}">
                <a16:creationId xmlns:a16="http://schemas.microsoft.com/office/drawing/2014/main" id="{127E096E-D601-158A-0D56-A71157801952}"/>
              </a:ext>
            </a:extLst>
          </p:cNvPr>
          <p:cNvPicPr>
            <a:picLocks noChangeAspect="1"/>
          </p:cNvPicPr>
          <p:nvPr/>
        </p:nvPicPr>
        <p:blipFill>
          <a:blip r:embed="rId3"/>
          <a:stretch>
            <a:fillRect/>
          </a:stretch>
        </p:blipFill>
        <p:spPr>
          <a:xfrm>
            <a:off x="7156684" y="965923"/>
            <a:ext cx="3999653" cy="5243169"/>
          </a:xfrm>
          <a:prstGeom prst="rect">
            <a:avLst/>
          </a:prstGeom>
          <a:ln>
            <a:solidFill>
              <a:schemeClr val="tx1"/>
            </a:solidFill>
          </a:ln>
        </p:spPr>
      </p:pic>
    </p:spTree>
    <p:extLst>
      <p:ext uri="{BB962C8B-B14F-4D97-AF65-F5344CB8AC3E}">
        <p14:creationId xmlns:p14="http://schemas.microsoft.com/office/powerpoint/2010/main" val="387071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4: Block design</a:t>
            </a:r>
            <a:endParaRPr lang="en-US">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Use Case </a:t>
            </a:r>
            <a:endParaRPr lang="vi-VN"/>
          </a:p>
          <a:p>
            <a:pPr marL="0" indent="0">
              <a:buNone/>
            </a:pPr>
            <a:r>
              <a:rPr lang="en-US">
                <a:latin typeface="Lato"/>
                <a:ea typeface="Arial Unicode MS"/>
                <a:cs typeface="Arial Unicode MS"/>
              </a:rPr>
              <a:t> diagram</a:t>
            </a:r>
            <a:endParaRPr lang="en-US"/>
          </a:p>
          <a:p>
            <a:pPr marL="227965" indent="-227965"/>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11</a:t>
            </a:fld>
            <a:endParaRPr lang="en-US"/>
          </a:p>
        </p:txBody>
      </p:sp>
      <p:pic>
        <p:nvPicPr>
          <p:cNvPr id="6" name="Hình ảnh 5" descr="Ảnh có chứa biểu đồ, hình vẽ&#10;&#10;Mô tả được tự động tạo">
            <a:extLst>
              <a:ext uri="{FF2B5EF4-FFF2-40B4-BE49-F238E27FC236}">
                <a16:creationId xmlns:a16="http://schemas.microsoft.com/office/drawing/2014/main" id="{EB4473DC-C850-1AF8-EA86-90570B82088A}"/>
              </a:ext>
            </a:extLst>
          </p:cNvPr>
          <p:cNvPicPr>
            <a:picLocks noChangeAspect="1"/>
          </p:cNvPicPr>
          <p:nvPr/>
        </p:nvPicPr>
        <p:blipFill>
          <a:blip r:embed="rId3"/>
          <a:stretch>
            <a:fillRect/>
          </a:stretch>
        </p:blipFill>
        <p:spPr>
          <a:xfrm>
            <a:off x="4363311" y="1030822"/>
            <a:ext cx="7477354" cy="5071776"/>
          </a:xfrm>
          <a:prstGeom prst="rect">
            <a:avLst/>
          </a:prstGeom>
        </p:spPr>
      </p:pic>
    </p:spTree>
    <p:extLst>
      <p:ext uri="{BB962C8B-B14F-4D97-AF65-F5344CB8AC3E}">
        <p14:creationId xmlns:p14="http://schemas.microsoft.com/office/powerpoint/2010/main" val="85522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Activity Diagram (AD)</a:t>
            </a:r>
          </a:p>
          <a:p>
            <a:pPr marL="0" indent="0">
              <a:buNone/>
            </a:pPr>
            <a:r>
              <a:rPr lang="en-US">
                <a:latin typeface="Lato"/>
                <a:ea typeface="Arial Unicode MS"/>
                <a:cs typeface="Arial Unicode MS"/>
              </a:rPr>
              <a:t> for Add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12</a:t>
            </a:fld>
            <a:endParaRPr lang="en-US"/>
          </a:p>
        </p:txBody>
      </p:sp>
      <p:pic>
        <p:nvPicPr>
          <p:cNvPr id="9" name="Hình ảnh 8" descr="Ảnh có chứa văn bản, ảnh chụp màn hình, biểu đồ, hàng&#10;&#10;Mô tả được tự động tạo">
            <a:extLst>
              <a:ext uri="{FF2B5EF4-FFF2-40B4-BE49-F238E27FC236}">
                <a16:creationId xmlns:a16="http://schemas.microsoft.com/office/drawing/2014/main" id="{4EA6BF7C-2E15-D42B-640F-20EE96E1F9FB}"/>
              </a:ext>
            </a:extLst>
          </p:cNvPr>
          <p:cNvPicPr>
            <a:picLocks noChangeAspect="1"/>
          </p:cNvPicPr>
          <p:nvPr/>
        </p:nvPicPr>
        <p:blipFill>
          <a:blip r:embed="rId3"/>
          <a:stretch>
            <a:fillRect/>
          </a:stretch>
        </p:blipFill>
        <p:spPr>
          <a:xfrm>
            <a:off x="7099526" y="886678"/>
            <a:ext cx="3179973" cy="5515566"/>
          </a:xfrm>
          <a:prstGeom prst="rect">
            <a:avLst/>
          </a:prstGeom>
        </p:spPr>
      </p:pic>
    </p:spTree>
    <p:extLst>
      <p:ext uri="{BB962C8B-B14F-4D97-AF65-F5344CB8AC3E}">
        <p14:creationId xmlns:p14="http://schemas.microsoft.com/office/powerpoint/2010/main" val="135058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Sequence Diagram (SD)  </a:t>
            </a:r>
          </a:p>
          <a:p>
            <a:pPr marL="0" indent="0">
              <a:buNone/>
            </a:pPr>
            <a:r>
              <a:rPr lang="en-US">
                <a:latin typeface="Lato"/>
                <a:ea typeface="Arial Unicode MS"/>
                <a:cs typeface="Arial Unicode MS"/>
              </a:rPr>
              <a:t> for Add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13</a:t>
            </a:fld>
            <a:endParaRPr lang="en-US"/>
          </a:p>
        </p:txBody>
      </p:sp>
      <p:pic>
        <p:nvPicPr>
          <p:cNvPr id="7" name="Hình ảnh 6" descr="Ảnh có chứa văn bản, số, ảnh chụp màn hình, biểu đồ&#10;&#10;Mô tả được tự động tạo">
            <a:extLst>
              <a:ext uri="{FF2B5EF4-FFF2-40B4-BE49-F238E27FC236}">
                <a16:creationId xmlns:a16="http://schemas.microsoft.com/office/drawing/2014/main" id="{B8F70329-FAC5-2D18-3A87-FF6E3FB463CA}"/>
              </a:ext>
            </a:extLst>
          </p:cNvPr>
          <p:cNvPicPr>
            <a:picLocks noChangeAspect="1"/>
          </p:cNvPicPr>
          <p:nvPr/>
        </p:nvPicPr>
        <p:blipFill>
          <a:blip r:embed="rId3"/>
          <a:stretch>
            <a:fillRect/>
          </a:stretch>
        </p:blipFill>
        <p:spPr>
          <a:xfrm>
            <a:off x="4612625" y="1038684"/>
            <a:ext cx="6997088" cy="2265114"/>
          </a:xfrm>
          <a:prstGeom prst="rect">
            <a:avLst/>
          </a:prstGeom>
        </p:spPr>
      </p:pic>
      <p:pic>
        <p:nvPicPr>
          <p:cNvPr id="8" name="Hình ảnh 7" descr="Ảnh có chứa văn bản, biểu đồ, số, ảnh chụp màn hình&#10;&#10;Mô tả được tự động tạo">
            <a:extLst>
              <a:ext uri="{FF2B5EF4-FFF2-40B4-BE49-F238E27FC236}">
                <a16:creationId xmlns:a16="http://schemas.microsoft.com/office/drawing/2014/main" id="{B773EA85-98E2-0EF1-CF4E-A669FBE0F748}"/>
              </a:ext>
            </a:extLst>
          </p:cNvPr>
          <p:cNvPicPr>
            <a:picLocks noChangeAspect="1"/>
          </p:cNvPicPr>
          <p:nvPr/>
        </p:nvPicPr>
        <p:blipFill>
          <a:blip r:embed="rId4"/>
          <a:stretch>
            <a:fillRect/>
          </a:stretch>
        </p:blipFill>
        <p:spPr>
          <a:xfrm>
            <a:off x="4612969" y="3848329"/>
            <a:ext cx="6978038" cy="2246064"/>
          </a:xfrm>
          <a:prstGeom prst="rect">
            <a:avLst/>
          </a:prstGeom>
        </p:spPr>
      </p:pic>
    </p:spTree>
    <p:extLst>
      <p:ext uri="{BB962C8B-B14F-4D97-AF65-F5344CB8AC3E}">
        <p14:creationId xmlns:p14="http://schemas.microsoft.com/office/powerpoint/2010/main" val="28851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Activity Diagram (AD)</a:t>
            </a:r>
          </a:p>
          <a:p>
            <a:pPr marL="0" indent="0">
              <a:buNone/>
            </a:pPr>
            <a:r>
              <a:rPr lang="en-US">
                <a:latin typeface="Lato"/>
                <a:ea typeface="Arial Unicode MS"/>
                <a:cs typeface="Arial Unicode MS"/>
              </a:rPr>
              <a:t> for Update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14</a:t>
            </a:fld>
            <a:endParaRPr lang="en-US"/>
          </a:p>
        </p:txBody>
      </p:sp>
      <p:pic>
        <p:nvPicPr>
          <p:cNvPr id="5" name="Hình ảnh 4" descr="Ảnh có chứa văn bản, ảnh chụp màn hình, biểu đồ, hàng&#10;&#10;Mô tả được tự động tạo">
            <a:extLst>
              <a:ext uri="{FF2B5EF4-FFF2-40B4-BE49-F238E27FC236}">
                <a16:creationId xmlns:a16="http://schemas.microsoft.com/office/drawing/2014/main" id="{697404AC-37C1-9B57-D696-1A92808C8A02}"/>
              </a:ext>
            </a:extLst>
          </p:cNvPr>
          <p:cNvPicPr>
            <a:picLocks noChangeAspect="1"/>
          </p:cNvPicPr>
          <p:nvPr/>
        </p:nvPicPr>
        <p:blipFill>
          <a:blip r:embed="rId3"/>
          <a:stretch>
            <a:fillRect/>
          </a:stretch>
        </p:blipFill>
        <p:spPr>
          <a:xfrm>
            <a:off x="7316628" y="944138"/>
            <a:ext cx="3292107" cy="5415971"/>
          </a:xfrm>
          <a:prstGeom prst="rect">
            <a:avLst/>
          </a:prstGeom>
        </p:spPr>
      </p:pic>
    </p:spTree>
    <p:extLst>
      <p:ext uri="{BB962C8B-B14F-4D97-AF65-F5344CB8AC3E}">
        <p14:creationId xmlns:p14="http://schemas.microsoft.com/office/powerpoint/2010/main" val="397743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Sequence Diagram (SD)  </a:t>
            </a:r>
          </a:p>
          <a:p>
            <a:pPr marL="0" indent="0">
              <a:buNone/>
            </a:pPr>
            <a:r>
              <a:rPr lang="en-US">
                <a:latin typeface="Lato"/>
                <a:ea typeface="Arial Unicode MS"/>
                <a:cs typeface="Arial Unicode MS"/>
              </a:rPr>
              <a:t> for Update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15</a:t>
            </a:fld>
            <a:endParaRPr lang="en-US"/>
          </a:p>
        </p:txBody>
      </p:sp>
      <p:pic>
        <p:nvPicPr>
          <p:cNvPr id="5" name="Hình ảnh 4" descr="Ảnh có chứa văn bản, số, biểu đồ, ảnh chụp màn hình&#10;&#10;Mô tả được tự động tạo">
            <a:extLst>
              <a:ext uri="{FF2B5EF4-FFF2-40B4-BE49-F238E27FC236}">
                <a16:creationId xmlns:a16="http://schemas.microsoft.com/office/drawing/2014/main" id="{7534BDB3-7F08-5DBC-01D7-AB5B556AE0C1}"/>
              </a:ext>
            </a:extLst>
          </p:cNvPr>
          <p:cNvPicPr>
            <a:picLocks noChangeAspect="1"/>
          </p:cNvPicPr>
          <p:nvPr/>
        </p:nvPicPr>
        <p:blipFill>
          <a:blip r:embed="rId3"/>
          <a:stretch>
            <a:fillRect/>
          </a:stretch>
        </p:blipFill>
        <p:spPr>
          <a:xfrm>
            <a:off x="4644691" y="1094372"/>
            <a:ext cx="7063540" cy="2272966"/>
          </a:xfrm>
          <a:prstGeom prst="rect">
            <a:avLst/>
          </a:prstGeom>
        </p:spPr>
      </p:pic>
      <p:pic>
        <p:nvPicPr>
          <p:cNvPr id="9" name="Hình ảnh 8" descr="Ảnh có chứa văn bản, số, biểu đồ, ảnh chụp màn hình&#10;&#10;Mô tả được tự động tạo">
            <a:extLst>
              <a:ext uri="{FF2B5EF4-FFF2-40B4-BE49-F238E27FC236}">
                <a16:creationId xmlns:a16="http://schemas.microsoft.com/office/drawing/2014/main" id="{A2C8C6B4-933A-A217-717E-C37F59E93D0E}"/>
              </a:ext>
            </a:extLst>
          </p:cNvPr>
          <p:cNvPicPr>
            <a:picLocks noChangeAspect="1"/>
          </p:cNvPicPr>
          <p:nvPr/>
        </p:nvPicPr>
        <p:blipFill>
          <a:blip r:embed="rId4"/>
          <a:stretch>
            <a:fillRect/>
          </a:stretch>
        </p:blipFill>
        <p:spPr>
          <a:xfrm>
            <a:off x="4645192" y="3821530"/>
            <a:ext cx="7062538" cy="2262940"/>
          </a:xfrm>
          <a:prstGeom prst="rect">
            <a:avLst/>
          </a:prstGeom>
        </p:spPr>
      </p:pic>
    </p:spTree>
    <p:extLst>
      <p:ext uri="{BB962C8B-B14F-4D97-AF65-F5344CB8AC3E}">
        <p14:creationId xmlns:p14="http://schemas.microsoft.com/office/powerpoint/2010/main" val="90710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Activity Diagram (AD)</a:t>
            </a:r>
          </a:p>
          <a:p>
            <a:pPr marL="0" indent="0">
              <a:buNone/>
            </a:pPr>
            <a:r>
              <a:rPr lang="en-US">
                <a:latin typeface="Lato"/>
                <a:ea typeface="Arial Unicode MS"/>
                <a:cs typeface="Arial Unicode MS"/>
              </a:rPr>
              <a:t> for Delete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16</a:t>
            </a:fld>
            <a:endParaRPr lang="en-US"/>
          </a:p>
        </p:txBody>
      </p:sp>
      <p:pic>
        <p:nvPicPr>
          <p:cNvPr id="5" name="Hình ảnh 4" descr="Ảnh có chứa văn bản, ảnh chụp màn hình, biểu đồ, hàng&#10;&#10;Mô tả được tự động tạo">
            <a:extLst>
              <a:ext uri="{FF2B5EF4-FFF2-40B4-BE49-F238E27FC236}">
                <a16:creationId xmlns:a16="http://schemas.microsoft.com/office/drawing/2014/main" id="{FEC0B6ED-5F43-DABD-9F78-8A3EFCD2A31A}"/>
              </a:ext>
            </a:extLst>
          </p:cNvPr>
          <p:cNvPicPr>
            <a:picLocks noChangeAspect="1"/>
          </p:cNvPicPr>
          <p:nvPr/>
        </p:nvPicPr>
        <p:blipFill>
          <a:blip r:embed="rId3"/>
          <a:stretch>
            <a:fillRect/>
          </a:stretch>
        </p:blipFill>
        <p:spPr>
          <a:xfrm>
            <a:off x="7595976" y="868890"/>
            <a:ext cx="2930713" cy="5417775"/>
          </a:xfrm>
          <a:prstGeom prst="rect">
            <a:avLst/>
          </a:prstGeom>
        </p:spPr>
      </p:pic>
    </p:spTree>
    <p:extLst>
      <p:ext uri="{BB962C8B-B14F-4D97-AF65-F5344CB8AC3E}">
        <p14:creationId xmlns:p14="http://schemas.microsoft.com/office/powerpoint/2010/main" val="199252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Sequence Diagram (SD)  </a:t>
            </a:r>
          </a:p>
          <a:p>
            <a:pPr marL="0" indent="0">
              <a:buNone/>
            </a:pPr>
            <a:r>
              <a:rPr lang="en-US">
                <a:latin typeface="Lato"/>
                <a:ea typeface="Arial Unicode MS"/>
                <a:cs typeface="Arial Unicode MS"/>
              </a:rPr>
              <a:t> for Delete Contents</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17</a:t>
            </a:fld>
            <a:endParaRPr lang="en-US"/>
          </a:p>
        </p:txBody>
      </p:sp>
      <p:pic>
        <p:nvPicPr>
          <p:cNvPr id="6" name="Hình ảnh 5" descr="Ảnh có chứa văn bản, số, biểu đồ, hàng&#10;&#10;Mô tả được tự động tạo">
            <a:extLst>
              <a:ext uri="{FF2B5EF4-FFF2-40B4-BE49-F238E27FC236}">
                <a16:creationId xmlns:a16="http://schemas.microsoft.com/office/drawing/2014/main" id="{DB054794-1755-5B60-4542-045EB0626D34}"/>
              </a:ext>
            </a:extLst>
          </p:cNvPr>
          <p:cNvPicPr>
            <a:picLocks noChangeAspect="1"/>
          </p:cNvPicPr>
          <p:nvPr/>
        </p:nvPicPr>
        <p:blipFill>
          <a:blip r:embed="rId3"/>
          <a:stretch>
            <a:fillRect/>
          </a:stretch>
        </p:blipFill>
        <p:spPr>
          <a:xfrm>
            <a:off x="4553952" y="1099636"/>
            <a:ext cx="7144753" cy="2292518"/>
          </a:xfrm>
          <a:prstGeom prst="rect">
            <a:avLst/>
          </a:prstGeom>
        </p:spPr>
      </p:pic>
      <p:pic>
        <p:nvPicPr>
          <p:cNvPr id="9" name="Hình ảnh 8" descr="Ảnh có chứa văn bản, số, ảnh chụp màn hình, biểu đồ&#10;&#10;Mô tả được tự động tạo">
            <a:extLst>
              <a:ext uri="{FF2B5EF4-FFF2-40B4-BE49-F238E27FC236}">
                <a16:creationId xmlns:a16="http://schemas.microsoft.com/office/drawing/2014/main" id="{07B38252-869A-D136-A83F-2708F441B4A1}"/>
              </a:ext>
            </a:extLst>
          </p:cNvPr>
          <p:cNvPicPr>
            <a:picLocks noChangeAspect="1"/>
          </p:cNvPicPr>
          <p:nvPr/>
        </p:nvPicPr>
        <p:blipFill>
          <a:blip r:embed="rId4"/>
          <a:stretch>
            <a:fillRect/>
          </a:stretch>
        </p:blipFill>
        <p:spPr>
          <a:xfrm>
            <a:off x="4538663" y="3800976"/>
            <a:ext cx="7155280" cy="2283996"/>
          </a:xfrm>
          <a:prstGeom prst="rect">
            <a:avLst/>
          </a:prstGeom>
        </p:spPr>
      </p:pic>
    </p:spTree>
    <p:extLst>
      <p:ext uri="{BB962C8B-B14F-4D97-AF65-F5344CB8AC3E}">
        <p14:creationId xmlns:p14="http://schemas.microsoft.com/office/powerpoint/2010/main" val="357509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Activity Diagram (AD)</a:t>
            </a:r>
          </a:p>
          <a:p>
            <a:pPr marL="0" indent="0">
              <a:buNone/>
            </a:pPr>
            <a:r>
              <a:rPr lang="en-US">
                <a:latin typeface="Lato"/>
                <a:ea typeface="Arial Unicode MS"/>
                <a:cs typeface="Arial Unicode MS"/>
              </a:rPr>
              <a:t> for Rating</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18</a:t>
            </a:fld>
            <a:endParaRPr lang="en-US"/>
          </a:p>
        </p:txBody>
      </p:sp>
      <p:pic>
        <p:nvPicPr>
          <p:cNvPr id="6" name="Hình ảnh 5" descr="Ảnh có chứa văn bản, ảnh chụp màn hình, hàng, biểu đồ&#10;&#10;Mô tả được tự động tạo">
            <a:extLst>
              <a:ext uri="{FF2B5EF4-FFF2-40B4-BE49-F238E27FC236}">
                <a16:creationId xmlns:a16="http://schemas.microsoft.com/office/drawing/2014/main" id="{90610DB6-8C1C-3CFB-8FA6-559487A40123}"/>
              </a:ext>
            </a:extLst>
          </p:cNvPr>
          <p:cNvPicPr>
            <a:picLocks noChangeAspect="1"/>
          </p:cNvPicPr>
          <p:nvPr/>
        </p:nvPicPr>
        <p:blipFill>
          <a:blip r:embed="rId3"/>
          <a:stretch>
            <a:fillRect/>
          </a:stretch>
        </p:blipFill>
        <p:spPr>
          <a:xfrm>
            <a:off x="5080727" y="889668"/>
            <a:ext cx="6630089" cy="5464253"/>
          </a:xfrm>
          <a:prstGeom prst="rect">
            <a:avLst/>
          </a:prstGeom>
        </p:spPr>
      </p:pic>
    </p:spTree>
    <p:extLst>
      <p:ext uri="{BB962C8B-B14F-4D97-AF65-F5344CB8AC3E}">
        <p14:creationId xmlns:p14="http://schemas.microsoft.com/office/powerpoint/2010/main" val="252567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5: Detail design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Sequence Diagram (SD)  </a:t>
            </a:r>
          </a:p>
          <a:p>
            <a:pPr marL="0" indent="0">
              <a:buNone/>
            </a:pPr>
            <a:r>
              <a:rPr lang="en-US">
                <a:latin typeface="Lato"/>
                <a:ea typeface="Arial Unicode MS"/>
                <a:cs typeface="Arial Unicode MS"/>
              </a:rPr>
              <a:t> for Rating</a:t>
            </a:r>
            <a:endParaRPr lang="en-US"/>
          </a:p>
          <a:p>
            <a:pPr marL="0" indent="0">
              <a:buNone/>
            </a:pPr>
            <a:r>
              <a:rPr lang="en-US">
                <a:latin typeface="Lato"/>
                <a:ea typeface="Arial Unicode MS"/>
                <a:cs typeface="Arial Unicode MS"/>
              </a:rPr>
              <a:t> </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19</a:t>
            </a:fld>
            <a:endParaRPr lang="en-US"/>
          </a:p>
        </p:txBody>
      </p:sp>
      <p:pic>
        <p:nvPicPr>
          <p:cNvPr id="5" name="Hình ảnh 4" descr="Ảnh có chứa văn bản, biểu đồ, số, ảnh chụp màn hình&#10;&#10;Mô tả được tự động tạo">
            <a:extLst>
              <a:ext uri="{FF2B5EF4-FFF2-40B4-BE49-F238E27FC236}">
                <a16:creationId xmlns:a16="http://schemas.microsoft.com/office/drawing/2014/main" id="{85BC106E-2D42-CFEF-5289-AC04613A019B}"/>
              </a:ext>
            </a:extLst>
          </p:cNvPr>
          <p:cNvPicPr>
            <a:picLocks noChangeAspect="1"/>
          </p:cNvPicPr>
          <p:nvPr/>
        </p:nvPicPr>
        <p:blipFill>
          <a:blip r:embed="rId3"/>
          <a:stretch>
            <a:fillRect/>
          </a:stretch>
        </p:blipFill>
        <p:spPr>
          <a:xfrm>
            <a:off x="5034213" y="1015164"/>
            <a:ext cx="6585285" cy="2451435"/>
          </a:xfrm>
          <a:prstGeom prst="rect">
            <a:avLst/>
          </a:prstGeom>
        </p:spPr>
      </p:pic>
      <p:pic>
        <p:nvPicPr>
          <p:cNvPr id="7" name="Hình ảnh 6" descr="Ảnh có chứa văn bản, biểu đồ, ảnh chụp màn hình, số&#10;&#10;Mô tả được tự động tạo">
            <a:extLst>
              <a:ext uri="{FF2B5EF4-FFF2-40B4-BE49-F238E27FC236}">
                <a16:creationId xmlns:a16="http://schemas.microsoft.com/office/drawing/2014/main" id="{5BE93390-C89D-CEAA-7C10-7F56BE52C5FA}"/>
              </a:ext>
            </a:extLst>
          </p:cNvPr>
          <p:cNvPicPr>
            <a:picLocks noChangeAspect="1"/>
          </p:cNvPicPr>
          <p:nvPr/>
        </p:nvPicPr>
        <p:blipFill>
          <a:blip r:embed="rId4"/>
          <a:stretch>
            <a:fillRect/>
          </a:stretch>
        </p:blipFill>
        <p:spPr>
          <a:xfrm>
            <a:off x="5029952" y="3722770"/>
            <a:ext cx="6593808" cy="2450433"/>
          </a:xfrm>
          <a:prstGeom prst="rect">
            <a:avLst/>
          </a:prstGeom>
        </p:spPr>
      </p:pic>
    </p:spTree>
    <p:extLst>
      <p:ext uri="{BB962C8B-B14F-4D97-AF65-F5344CB8AC3E}">
        <p14:creationId xmlns:p14="http://schemas.microsoft.com/office/powerpoint/2010/main" val="375701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6958-F95D-7AC8-7DBB-707D278D5B5F}"/>
              </a:ext>
            </a:extLst>
          </p:cNvPr>
          <p:cNvSpPr>
            <a:spLocks noGrp="1"/>
          </p:cNvSpPr>
          <p:nvPr>
            <p:ph type="title"/>
          </p:nvPr>
        </p:nvSpPr>
        <p:spPr/>
        <p:txBody>
          <a:bodyPr lIns="91440" tIns="45720" rIns="91440" bIns="45720" anchor="t"/>
          <a:lstStyle/>
          <a:p>
            <a:r>
              <a:rPr lang="en-US">
                <a:latin typeface="Lato"/>
                <a:ea typeface="Arial Unicode MS"/>
                <a:cs typeface="Arial Unicode MS"/>
              </a:rPr>
              <a:t>Outline</a:t>
            </a:r>
          </a:p>
        </p:txBody>
      </p:sp>
      <p:sp>
        <p:nvSpPr>
          <p:cNvPr id="3" name="Text Placeholder 2">
            <a:extLst>
              <a:ext uri="{FF2B5EF4-FFF2-40B4-BE49-F238E27FC236}">
                <a16:creationId xmlns:a16="http://schemas.microsoft.com/office/drawing/2014/main" id="{2F4CA49B-5E97-8A90-4744-12C5F5942308}"/>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Introduction</a:t>
            </a:r>
          </a:p>
          <a:p>
            <a:pPr marL="227965" indent="-227965"/>
            <a:r>
              <a:rPr lang="en-US">
                <a:latin typeface="Lato"/>
                <a:ea typeface="Arial Unicode MS"/>
                <a:cs typeface="Arial Unicode MS"/>
              </a:rPr>
              <a:t>Design process</a:t>
            </a:r>
            <a:endParaRPr lang="en-US">
              <a:latin typeface="Lato"/>
            </a:endParaRPr>
          </a:p>
          <a:p>
            <a:pPr marL="227965" indent="-227965"/>
            <a:r>
              <a:rPr lang="en-US">
                <a:latin typeface="Lato"/>
                <a:ea typeface="Arial Unicode MS"/>
                <a:cs typeface="Arial Unicode MS"/>
              </a:rPr>
              <a:t>Limitations</a:t>
            </a:r>
            <a:endParaRPr lang="en-US">
              <a:latin typeface="Lato"/>
            </a:endParaRPr>
          </a:p>
          <a:p>
            <a:pPr marL="227965" indent="-227965"/>
            <a:r>
              <a:rPr lang="en-US">
                <a:latin typeface="Lato"/>
                <a:ea typeface="Arial Unicode MS"/>
                <a:cs typeface="Arial Unicode MS"/>
              </a:rPr>
              <a:t>Conclusions</a:t>
            </a:r>
            <a:endParaRPr lang="en-US">
              <a:latin typeface="Lato"/>
            </a:endParaRPr>
          </a:p>
          <a:p>
            <a:pPr marL="0" indent="0">
              <a:buNone/>
            </a:pPr>
            <a:endParaRPr lang="en-US">
              <a:latin typeface="Lato"/>
            </a:endParaRPr>
          </a:p>
          <a:p>
            <a:pPr marL="227965" indent="-227965"/>
            <a:endParaRPr lang="en-US">
              <a:latin typeface="Lato"/>
            </a:endParaRPr>
          </a:p>
          <a:p>
            <a:pPr marL="227965" indent="-227965"/>
            <a:endParaRPr lang="en-US">
              <a:latin typeface="Lato"/>
            </a:endParaRPr>
          </a:p>
        </p:txBody>
      </p:sp>
      <p:sp>
        <p:nvSpPr>
          <p:cNvPr id="4" name="Slide Number Placeholder 3">
            <a:extLst>
              <a:ext uri="{FF2B5EF4-FFF2-40B4-BE49-F238E27FC236}">
                <a16:creationId xmlns:a16="http://schemas.microsoft.com/office/drawing/2014/main" id="{235720BF-B336-5F13-88B6-8571AA21793C}"/>
              </a:ext>
            </a:extLst>
          </p:cNvPr>
          <p:cNvSpPr>
            <a:spLocks noGrp="1"/>
          </p:cNvSpPr>
          <p:nvPr>
            <p:ph type="sldNum" sz="quarter" idx="12"/>
          </p:nvPr>
        </p:nvSpPr>
        <p:spPr/>
        <p:txBody>
          <a:bodyPr/>
          <a:lstStyle/>
          <a:p>
            <a:fld id="{9EA0BE3B-158A-4EDF-80DC-E394A0D1600F}" type="slidenum">
              <a:rPr lang="en-US" smtClean="0"/>
              <a:pPr/>
              <a:t>2</a:t>
            </a:fld>
            <a:endParaRPr lang="en-US"/>
          </a:p>
        </p:txBody>
      </p:sp>
    </p:spTree>
    <p:extLst>
      <p:ext uri="{BB962C8B-B14F-4D97-AF65-F5344CB8AC3E}">
        <p14:creationId xmlns:p14="http://schemas.microsoft.com/office/powerpoint/2010/main" val="328442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6: Select the best altenatives</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Relational Database Management System: MySQL</a:t>
            </a:r>
          </a:p>
          <a:p>
            <a:pPr marL="227965" indent="-227965"/>
            <a:r>
              <a:rPr lang="en-US">
                <a:latin typeface="Lato"/>
                <a:ea typeface="Arial Unicode MS"/>
                <a:cs typeface="Arial Unicode MS"/>
              </a:rPr>
              <a:t>Programming language for the server site: JavaScript</a:t>
            </a:r>
          </a:p>
          <a:p>
            <a:pPr marL="227965" indent="-227965"/>
            <a:r>
              <a:rPr lang="en-US">
                <a:latin typeface="Lato"/>
                <a:ea typeface="Arial Unicode MS"/>
                <a:cs typeface="Arial Unicode MS"/>
              </a:rPr>
              <a:t>Language for client site: HTML, CSS, JavaScript</a:t>
            </a:r>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20</a:t>
            </a:fld>
            <a:endParaRPr lang="en-US"/>
          </a:p>
        </p:txBody>
      </p:sp>
    </p:spTree>
    <p:extLst>
      <p:ext uri="{BB962C8B-B14F-4D97-AF65-F5344CB8AC3E}">
        <p14:creationId xmlns:p14="http://schemas.microsoft.com/office/powerpoint/2010/main" val="418595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7: Testing</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Scenario for testing (generally):</a:t>
            </a:r>
          </a:p>
          <a:p>
            <a:pPr marL="685165" lvl="1" indent="-227965">
              <a:buFont typeface="Courier New" panose="020B0604020202020204" pitchFamily="34" charset="0"/>
              <a:buChar char="o"/>
            </a:pPr>
            <a:r>
              <a:rPr lang="en-US" sz="2000">
                <a:latin typeface="Lato"/>
                <a:ea typeface="Arial Unicode MS"/>
                <a:cs typeface="Arial Unicode MS"/>
              </a:rPr>
              <a:t>Provide two type of JSON data: one is invalid, and the others is valid.</a:t>
            </a:r>
          </a:p>
          <a:p>
            <a:pPr marL="685165" lvl="1" indent="-227965">
              <a:buFont typeface="Courier New" panose="020B0604020202020204" pitchFamily="34" charset="0"/>
              <a:buChar char="o"/>
            </a:pPr>
            <a:r>
              <a:rPr lang="en-US" sz="2000">
                <a:latin typeface="Lato"/>
                <a:ea typeface="Arial Unicode MS"/>
                <a:cs typeface="Arial Unicode MS"/>
              </a:rPr>
              <a:t>Using Postman, to test the server independently.</a:t>
            </a:r>
          </a:p>
          <a:p>
            <a:pPr marL="685165" lvl="1" indent="-227965">
              <a:buFont typeface="Courier New" panose="020B0604020202020204" pitchFamily="34" charset="0"/>
              <a:buChar char="o"/>
            </a:pPr>
            <a:r>
              <a:rPr lang="en-US" sz="2000">
                <a:latin typeface="Lato"/>
                <a:ea typeface="Arial Unicode MS"/>
                <a:cs typeface="Arial Unicode MS"/>
              </a:rPr>
              <a:t>After obtained a good result, test with the client’s site.</a:t>
            </a: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21</a:t>
            </a:fld>
            <a:endParaRPr lang="en-US"/>
          </a:p>
        </p:txBody>
      </p:sp>
    </p:spTree>
    <p:extLst>
      <p:ext uri="{BB962C8B-B14F-4D97-AF65-F5344CB8AC3E}">
        <p14:creationId xmlns:p14="http://schemas.microsoft.com/office/powerpoint/2010/main" val="19116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7: Testing</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Test result for </a:t>
            </a:r>
            <a:br>
              <a:rPr lang="en-US">
                <a:latin typeface="Lato"/>
                <a:ea typeface="Arial Unicode MS"/>
                <a:cs typeface="Arial Unicode MS"/>
              </a:rPr>
            </a:br>
            <a:r>
              <a:rPr lang="en-US">
                <a:latin typeface="Lato"/>
                <a:ea typeface="Arial Unicode MS"/>
                <a:cs typeface="Arial Unicode MS"/>
              </a:rPr>
              <a:t>Update Image </a:t>
            </a:r>
            <a:br>
              <a:rPr lang="en-US">
                <a:latin typeface="Lato"/>
                <a:ea typeface="Arial Unicode MS"/>
                <a:cs typeface="Arial Unicode MS"/>
              </a:rPr>
            </a:br>
            <a:r>
              <a:rPr lang="en-US">
                <a:latin typeface="Lato"/>
                <a:ea typeface="Arial Unicode MS"/>
                <a:cs typeface="Arial Unicode MS"/>
              </a:rPr>
              <a:t>(valid data)</a:t>
            </a:r>
          </a:p>
          <a:p>
            <a:pPr marL="227965" indent="-227965"/>
            <a:endParaRPr lang="en-US">
              <a:latin typeface="Lato"/>
              <a:ea typeface="Arial Unicode MS"/>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22</a:t>
            </a:fld>
            <a:endParaRPr lang="en-US"/>
          </a:p>
        </p:txBody>
      </p:sp>
      <p:graphicFrame>
        <p:nvGraphicFramePr>
          <p:cNvPr id="5" name="Bảng 4">
            <a:extLst>
              <a:ext uri="{FF2B5EF4-FFF2-40B4-BE49-F238E27FC236}">
                <a16:creationId xmlns:a16="http://schemas.microsoft.com/office/drawing/2014/main" id="{A9D39CFC-3806-BF04-621E-74DE81D37D34}"/>
              </a:ext>
            </a:extLst>
          </p:cNvPr>
          <p:cNvGraphicFramePr>
            <a:graphicFrameLocks noGrp="1"/>
          </p:cNvGraphicFramePr>
          <p:nvPr>
            <p:extLst>
              <p:ext uri="{D42A27DB-BD31-4B8C-83A1-F6EECF244321}">
                <p14:modId xmlns:p14="http://schemas.microsoft.com/office/powerpoint/2010/main" val="3488232843"/>
              </p:ext>
            </p:extLst>
          </p:nvPr>
        </p:nvGraphicFramePr>
        <p:xfrm>
          <a:off x="4650591" y="766729"/>
          <a:ext cx="7125899" cy="5552397"/>
        </p:xfrm>
        <a:graphic>
          <a:graphicData uri="http://schemas.openxmlformats.org/drawingml/2006/table">
            <a:tbl>
              <a:tblPr firstRow="1" bandRow="1">
                <a:tableStyleId>{5C22544A-7EE6-4342-B048-85BDC9FD1C3A}</a:tableStyleId>
              </a:tblPr>
              <a:tblGrid>
                <a:gridCol w="1453815">
                  <a:extLst>
                    <a:ext uri="{9D8B030D-6E8A-4147-A177-3AD203B41FA5}">
                      <a16:colId xmlns:a16="http://schemas.microsoft.com/office/drawing/2014/main" val="1127921873"/>
                    </a:ext>
                  </a:extLst>
                </a:gridCol>
                <a:gridCol w="5672084">
                  <a:extLst>
                    <a:ext uri="{9D8B030D-6E8A-4147-A177-3AD203B41FA5}">
                      <a16:colId xmlns:a16="http://schemas.microsoft.com/office/drawing/2014/main" val="647549541"/>
                    </a:ext>
                  </a:extLst>
                </a:gridCol>
              </a:tblGrid>
              <a:tr h="675597">
                <a:tc>
                  <a:txBody>
                    <a:bodyPr/>
                    <a:lstStyle/>
                    <a:p>
                      <a:pPr lvl="0">
                        <a:buNone/>
                      </a:pPr>
                      <a:r>
                        <a:rPr lang="vi-VN" sz="1800" b="1" i="0" u="none" strike="noStrike" baseline="0" noProof="0" err="1">
                          <a:solidFill>
                            <a:srgbClr val="FFFFFF"/>
                          </a:solidFill>
                          <a:latin typeface="Lato"/>
                        </a:rPr>
                        <a:t>Method</a:t>
                      </a:r>
                      <a:r>
                        <a:rPr lang="vi-VN" sz="1800" b="1" i="0" u="none" strike="noStrike" baseline="0" noProof="0">
                          <a:solidFill>
                            <a:srgbClr val="FFFFFF"/>
                          </a:solidFill>
                          <a:latin typeface="Lato"/>
                        </a:rPr>
                        <a:t>: POST</a:t>
                      </a:r>
                      <a:endParaRPr lang="vi-VN"/>
                    </a:p>
                  </a:txBody>
                  <a:tcPr/>
                </a:tc>
                <a:tc>
                  <a:txBody>
                    <a:bodyPr/>
                    <a:lstStyle/>
                    <a:p>
                      <a:pPr lvl="0">
                        <a:buNone/>
                      </a:pPr>
                      <a:r>
                        <a:rPr lang="vi-VN" sz="1800" b="1" i="0" u="none" strike="noStrike" baseline="0" noProof="0" err="1">
                          <a:solidFill>
                            <a:srgbClr val="FFFFFF"/>
                          </a:solidFill>
                          <a:latin typeface="Lato"/>
                        </a:rPr>
                        <a:t>url</a:t>
                      </a:r>
                      <a:r>
                        <a:rPr lang="vi-VN" sz="1800" b="1" i="0" u="none" strike="noStrike" baseline="0" noProof="0">
                          <a:solidFill>
                            <a:srgbClr val="FFFFFF"/>
                          </a:solidFill>
                          <a:latin typeface="Lato"/>
                        </a:rPr>
                        <a:t>: http://localhost:3000/api/admin/UpdateImage </a:t>
                      </a:r>
                      <a:endParaRPr lang="vi-VN"/>
                    </a:p>
                  </a:txBody>
                  <a:tcPr/>
                </a:tc>
                <a:extLst>
                  <a:ext uri="{0D108BD9-81ED-4DB2-BD59-A6C34878D82A}">
                    <a16:rowId xmlns:a16="http://schemas.microsoft.com/office/drawing/2014/main" val="3942203182"/>
                  </a:ext>
                </a:extLst>
              </a:tr>
              <a:tr h="2648772">
                <a:tc>
                  <a:txBody>
                    <a:bodyPr/>
                    <a:lstStyle/>
                    <a:p>
                      <a:r>
                        <a:rPr lang="vi-VN" err="1">
                          <a:latin typeface="Lato"/>
                        </a:rPr>
                        <a:t>Input</a:t>
                      </a:r>
                    </a:p>
                  </a:txBody>
                  <a:tcPr/>
                </a:tc>
                <a:tc>
                  <a:txBody>
                    <a:bodyPr/>
                    <a:lstStyle/>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id</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17</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title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Wayne’s</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World</a:t>
                      </a:r>
                      <a:r>
                        <a:rPr lang="vi-VN" sz="1100" b="0" i="0" u="none" strike="noStrike" noProof="0">
                          <a:solidFill>
                            <a:srgbClr val="0451A5"/>
                          </a:solidFill>
                          <a:latin typeface="Courier New"/>
                        </a:rPr>
                        <a:t> (1992) </a:t>
                      </a:r>
                      <a:r>
                        <a:rPr lang="vi-VN" sz="1100" b="0" i="0" u="none" strike="noStrike" noProof="0" err="1">
                          <a:solidFill>
                            <a:srgbClr val="0451A5"/>
                          </a:solidFill>
                          <a:latin typeface="Courier New"/>
                        </a:rPr>
                        <a:t>Head</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banging</a:t>
                      </a:r>
                      <a:r>
                        <a:rPr lang="vi-VN" sz="1100" b="0" i="0" u="none" strike="noStrike" noProof="0">
                          <a:solidFill>
                            <a:srgbClr val="0451A5"/>
                          </a:solidFill>
                          <a:latin typeface="Courier New"/>
                        </a:rPr>
                        <a:t> to </a:t>
                      </a:r>
                      <a:r>
                        <a:rPr lang="vi-VN" sz="1100" b="0" i="0" u="none" strike="noStrike" noProof="0" err="1">
                          <a:solidFill>
                            <a:srgbClr val="0451A5"/>
                          </a:solidFill>
                          <a:latin typeface="Courier New"/>
                        </a:rPr>
                        <a:t>Bohemian</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Rhapsody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storage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cloud</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src</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a:solidFill>
                            <a:srgbClr val="0451A5"/>
                          </a:solidFill>
                          <a:latin typeface="Courier New"/>
                          <a:hlinkClick r:id="rId2"/>
                        </a:rPr>
                        <a:t>https://panandslam.com/wp-content/uploads/2020/04/waynes-world-car-queen.jpg?w=636&amp;h=424</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movie_genre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Comedy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image_style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Happy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width</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636</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height</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424</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format</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png</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download_link</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a:solidFill>
                            <a:srgbClr val="0451A5"/>
                          </a:solidFill>
                          <a:latin typeface="Courier New"/>
                          <a:hlinkClick r:id="rId2"/>
                        </a:rPr>
                        <a:t>https://panandslam.com/wp-content/uploads/2020/04/waynes-world-car-queen.jpg?w=636&amp;h=424</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upload_date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1" i="0" u="none" strike="noStrike" noProof="0" err="1">
                          <a:solidFill>
                            <a:srgbClr val="0451A5"/>
                          </a:solidFill>
                          <a:latin typeface="Courier New"/>
                        </a:rPr>
                        <a:t>null</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txBody>
                  <a:tcPr/>
                </a:tc>
                <a:extLst>
                  <a:ext uri="{0D108BD9-81ED-4DB2-BD59-A6C34878D82A}">
                    <a16:rowId xmlns:a16="http://schemas.microsoft.com/office/drawing/2014/main" val="2454645769"/>
                  </a:ext>
                </a:extLst>
              </a:tr>
              <a:tr h="1297575">
                <a:tc>
                  <a:txBody>
                    <a:bodyPr/>
                    <a:lstStyle/>
                    <a:p>
                      <a:r>
                        <a:rPr lang="vi-VN" err="1">
                          <a:latin typeface="Lato"/>
                        </a:rPr>
                        <a:t>Output</a:t>
                      </a:r>
                    </a:p>
                  </a:txBody>
                  <a:tcPr/>
                </a:tc>
                <a:tc>
                  <a:txBody>
                    <a:bodyPr/>
                    <a:lstStyle/>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message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Image</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content</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updated</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successfully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data</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fieldCount</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0</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affectedRows</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1</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insertId</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0</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info</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Rows</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matched</a:t>
                      </a:r>
                      <a:r>
                        <a:rPr lang="vi-VN" sz="1100" b="0" i="0" u="none" strike="noStrike" noProof="0">
                          <a:solidFill>
                            <a:srgbClr val="0451A5"/>
                          </a:solidFill>
                          <a:latin typeface="Courier New"/>
                        </a:rPr>
                        <a:t>: 1  </a:t>
                      </a:r>
                      <a:r>
                        <a:rPr lang="vi-VN" sz="1100" b="0" i="0" u="none" strike="noStrike" noProof="0" err="1">
                          <a:solidFill>
                            <a:srgbClr val="0451A5"/>
                          </a:solidFill>
                          <a:latin typeface="Courier New"/>
                        </a:rPr>
                        <a:t>Changed</a:t>
                      </a:r>
                      <a:r>
                        <a:rPr lang="vi-VN" sz="1100" b="0" i="0" u="none" strike="noStrike" noProof="0">
                          <a:solidFill>
                            <a:srgbClr val="0451A5"/>
                          </a:solidFill>
                          <a:latin typeface="Courier New"/>
                        </a:rPr>
                        <a:t>: 1  </a:t>
                      </a:r>
                      <a:r>
                        <a:rPr lang="vi-VN" sz="1100" b="0" i="0" u="none" strike="noStrike" noProof="0" err="1">
                          <a:solidFill>
                            <a:srgbClr val="0451A5"/>
                          </a:solidFill>
                          <a:latin typeface="Courier New"/>
                        </a:rPr>
                        <a:t>Warnings</a:t>
                      </a:r>
                      <a:r>
                        <a:rPr lang="vi-VN" sz="1100" b="0" i="0" u="none" strike="noStrike" noProof="0">
                          <a:solidFill>
                            <a:srgbClr val="0451A5"/>
                          </a:solidFill>
                          <a:latin typeface="Courier New"/>
                        </a:rPr>
                        <a:t>: 0"</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serverStatus</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2</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warningStatus</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0</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changedRows</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1</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txBody>
                  <a:tcPr/>
                </a:tc>
                <a:extLst>
                  <a:ext uri="{0D108BD9-81ED-4DB2-BD59-A6C34878D82A}">
                    <a16:rowId xmlns:a16="http://schemas.microsoft.com/office/drawing/2014/main" val="3518370546"/>
                  </a:ext>
                </a:extLst>
              </a:tr>
            </a:tbl>
          </a:graphicData>
        </a:graphic>
      </p:graphicFrame>
    </p:spTree>
    <p:extLst>
      <p:ext uri="{BB962C8B-B14F-4D97-AF65-F5344CB8AC3E}">
        <p14:creationId xmlns:p14="http://schemas.microsoft.com/office/powerpoint/2010/main" val="322875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7: Testing</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Test result for </a:t>
            </a:r>
            <a:br>
              <a:rPr lang="en-US">
                <a:latin typeface="Lato"/>
                <a:ea typeface="Arial Unicode MS"/>
                <a:cs typeface="Arial Unicode MS"/>
              </a:rPr>
            </a:br>
            <a:r>
              <a:rPr lang="en-US">
                <a:latin typeface="Lato"/>
                <a:ea typeface="Arial Unicode MS"/>
                <a:cs typeface="Arial Unicode MS"/>
              </a:rPr>
              <a:t>Update Image </a:t>
            </a:r>
            <a:br>
              <a:rPr lang="en-US">
                <a:latin typeface="Lato"/>
                <a:ea typeface="Arial Unicode MS"/>
                <a:cs typeface="Arial Unicode MS"/>
              </a:rPr>
            </a:br>
            <a:r>
              <a:rPr lang="en-US">
                <a:latin typeface="Lato"/>
                <a:ea typeface="Arial Unicode MS"/>
                <a:cs typeface="Arial Unicode MS"/>
              </a:rPr>
              <a:t>(valid data)</a:t>
            </a:r>
          </a:p>
          <a:p>
            <a:pPr marL="227965" indent="-227965"/>
            <a:endParaRPr lang="en-US">
              <a:latin typeface="Lato"/>
              <a:ea typeface="Arial Unicode MS"/>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23</a:t>
            </a:fld>
            <a:endParaRPr lang="en-US"/>
          </a:p>
        </p:txBody>
      </p:sp>
      <p:graphicFrame>
        <p:nvGraphicFramePr>
          <p:cNvPr id="5" name="Bảng 4">
            <a:extLst>
              <a:ext uri="{FF2B5EF4-FFF2-40B4-BE49-F238E27FC236}">
                <a16:creationId xmlns:a16="http://schemas.microsoft.com/office/drawing/2014/main" id="{A9D39CFC-3806-BF04-621E-74DE81D37D34}"/>
              </a:ext>
            </a:extLst>
          </p:cNvPr>
          <p:cNvGraphicFramePr>
            <a:graphicFrameLocks noGrp="1"/>
          </p:cNvGraphicFramePr>
          <p:nvPr>
            <p:extLst>
              <p:ext uri="{D42A27DB-BD31-4B8C-83A1-F6EECF244321}">
                <p14:modId xmlns:p14="http://schemas.microsoft.com/office/powerpoint/2010/main" val="2145060962"/>
              </p:ext>
            </p:extLst>
          </p:nvPr>
        </p:nvGraphicFramePr>
        <p:xfrm>
          <a:off x="4384350" y="1032970"/>
          <a:ext cx="7125899" cy="4914492"/>
        </p:xfrm>
        <a:graphic>
          <a:graphicData uri="http://schemas.openxmlformats.org/drawingml/2006/table">
            <a:tbl>
              <a:tblPr firstRow="1" bandRow="1">
                <a:tableStyleId>{5C22544A-7EE6-4342-B048-85BDC9FD1C3A}</a:tableStyleId>
              </a:tblPr>
              <a:tblGrid>
                <a:gridCol w="1453815">
                  <a:extLst>
                    <a:ext uri="{9D8B030D-6E8A-4147-A177-3AD203B41FA5}">
                      <a16:colId xmlns:a16="http://schemas.microsoft.com/office/drawing/2014/main" val="1127921873"/>
                    </a:ext>
                  </a:extLst>
                </a:gridCol>
                <a:gridCol w="5672084">
                  <a:extLst>
                    <a:ext uri="{9D8B030D-6E8A-4147-A177-3AD203B41FA5}">
                      <a16:colId xmlns:a16="http://schemas.microsoft.com/office/drawing/2014/main" val="647549541"/>
                    </a:ext>
                  </a:extLst>
                </a:gridCol>
              </a:tblGrid>
              <a:tr h="675597">
                <a:tc>
                  <a:txBody>
                    <a:bodyPr/>
                    <a:lstStyle/>
                    <a:p>
                      <a:pPr lvl="0">
                        <a:buNone/>
                      </a:pPr>
                      <a:r>
                        <a:rPr lang="vi-VN" sz="1800" b="1" i="0" u="none" strike="noStrike" baseline="0" noProof="0" err="1">
                          <a:solidFill>
                            <a:srgbClr val="FFFFFF"/>
                          </a:solidFill>
                          <a:latin typeface="Lato"/>
                        </a:rPr>
                        <a:t>Method</a:t>
                      </a:r>
                      <a:r>
                        <a:rPr lang="vi-VN" sz="1800" b="1" i="0" u="none" strike="noStrike" baseline="0" noProof="0">
                          <a:solidFill>
                            <a:srgbClr val="FFFFFF"/>
                          </a:solidFill>
                          <a:latin typeface="Lato"/>
                        </a:rPr>
                        <a:t>: POST</a:t>
                      </a:r>
                      <a:endParaRPr lang="vi-VN"/>
                    </a:p>
                  </a:txBody>
                  <a:tcPr/>
                </a:tc>
                <a:tc>
                  <a:txBody>
                    <a:bodyPr/>
                    <a:lstStyle/>
                    <a:p>
                      <a:pPr lvl="0">
                        <a:buNone/>
                      </a:pPr>
                      <a:r>
                        <a:rPr lang="vi-VN" sz="1800" b="1" i="0" u="none" strike="noStrike" baseline="0" noProof="0" err="1">
                          <a:solidFill>
                            <a:srgbClr val="FFFFFF"/>
                          </a:solidFill>
                          <a:latin typeface="Lato"/>
                        </a:rPr>
                        <a:t>url</a:t>
                      </a:r>
                      <a:r>
                        <a:rPr lang="vi-VN" sz="1800" b="1" i="0" u="none" strike="noStrike" baseline="0" noProof="0">
                          <a:solidFill>
                            <a:srgbClr val="FFFFFF"/>
                          </a:solidFill>
                          <a:latin typeface="Lato"/>
                        </a:rPr>
                        <a:t>: http://localhost:3000/api/admin/UpdateImage </a:t>
                      </a:r>
                      <a:endParaRPr lang="vi-VN"/>
                    </a:p>
                  </a:txBody>
                  <a:tcPr/>
                </a:tc>
                <a:extLst>
                  <a:ext uri="{0D108BD9-81ED-4DB2-BD59-A6C34878D82A}">
                    <a16:rowId xmlns:a16="http://schemas.microsoft.com/office/drawing/2014/main" val="3942203182"/>
                  </a:ext>
                </a:extLst>
              </a:tr>
              <a:tr h="2648772">
                <a:tc>
                  <a:txBody>
                    <a:bodyPr/>
                    <a:lstStyle/>
                    <a:p>
                      <a:r>
                        <a:rPr lang="vi-VN" err="1">
                          <a:latin typeface="Lato"/>
                        </a:rPr>
                        <a:t>Input</a:t>
                      </a:r>
                    </a:p>
                  </a:txBody>
                  <a:tcPr/>
                </a:tc>
                <a:tc>
                  <a:txBody>
                    <a:bodyPr/>
                    <a:lstStyle/>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id</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-1</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title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Wayne’s</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World</a:t>
                      </a:r>
                      <a:r>
                        <a:rPr lang="vi-VN" sz="1100" b="0" i="0" u="none" strike="noStrike" noProof="0">
                          <a:solidFill>
                            <a:srgbClr val="0451A5"/>
                          </a:solidFill>
                          <a:latin typeface="Courier New"/>
                        </a:rPr>
                        <a:t> (1992) </a:t>
                      </a:r>
                      <a:r>
                        <a:rPr lang="vi-VN" sz="1100" b="0" i="0" u="none" strike="noStrike" noProof="0" err="1">
                          <a:solidFill>
                            <a:srgbClr val="0451A5"/>
                          </a:solidFill>
                          <a:latin typeface="Courier New"/>
                        </a:rPr>
                        <a:t>Head</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banging</a:t>
                      </a:r>
                      <a:r>
                        <a:rPr lang="vi-VN" sz="1100" b="0" i="0" u="none" strike="noStrike" noProof="0">
                          <a:solidFill>
                            <a:srgbClr val="0451A5"/>
                          </a:solidFill>
                          <a:latin typeface="Courier New"/>
                        </a:rPr>
                        <a:t> to </a:t>
                      </a:r>
                      <a:r>
                        <a:rPr lang="vi-VN" sz="1100" b="0" i="0" u="none" strike="noStrike" noProof="0" err="1">
                          <a:solidFill>
                            <a:srgbClr val="0451A5"/>
                          </a:solidFill>
                          <a:latin typeface="Courier New"/>
                        </a:rPr>
                        <a:t>Bohemian</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Rhapsody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storage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cloud</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src</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a:solidFill>
                            <a:srgbClr val="0451A5"/>
                          </a:solidFill>
                          <a:latin typeface="Courier New"/>
                          <a:hlinkClick r:id="rId2"/>
                        </a:rPr>
                        <a:t>https://panandslam.com/wp-content/uploads/2020/04/waynes-world-car-queen.jpg?w=636&amp;h=424</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movie_genre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Comedy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image_style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Happy</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width</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636</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height</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98658"/>
                          </a:solidFill>
                          <a:latin typeface="Courier New"/>
                        </a:rPr>
                        <a:t>424</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format</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png</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download_link</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a:solidFill>
                            <a:srgbClr val="0451A5"/>
                          </a:solidFill>
                          <a:latin typeface="Courier New"/>
                          <a:hlinkClick r:id="rId2"/>
                        </a:rPr>
                        <a:t>https://panandslam.com/wp-content/uploads/2020/04/waynes-world-car-queen.jpg?w=636&amp;h=424</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upload_date</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1" i="0" u="none" strike="noStrike" noProof="0" err="1">
                          <a:solidFill>
                            <a:srgbClr val="0451A5"/>
                          </a:solidFill>
                          <a:latin typeface="Courier New"/>
                        </a:rPr>
                        <a:t>null</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endParaRPr lang="vi-VN" sz="1100" b="0" i="0" u="none" strike="noStrike" noProof="0">
                        <a:solidFill>
                          <a:srgbClr val="000000"/>
                        </a:solidFill>
                        <a:latin typeface="Courier New"/>
                      </a:endParaRPr>
                    </a:p>
                  </a:txBody>
                  <a:tcPr/>
                </a:tc>
                <a:extLst>
                  <a:ext uri="{0D108BD9-81ED-4DB2-BD59-A6C34878D82A}">
                    <a16:rowId xmlns:a16="http://schemas.microsoft.com/office/drawing/2014/main" val="2454645769"/>
                  </a:ext>
                </a:extLst>
              </a:tr>
              <a:tr h="1297575">
                <a:tc>
                  <a:txBody>
                    <a:bodyPr/>
                    <a:lstStyle/>
                    <a:p>
                      <a:r>
                        <a:rPr lang="vi-VN" err="1">
                          <a:latin typeface="Lato"/>
                        </a:rPr>
                        <a:t>Output</a:t>
                      </a:r>
                    </a:p>
                  </a:txBody>
                  <a:tcPr/>
                </a:tc>
                <a:tc>
                  <a:txBody>
                    <a:bodyPr/>
                    <a:lstStyle/>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error</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Failed</a:t>
                      </a:r>
                      <a:r>
                        <a:rPr lang="vi-VN" sz="1100" b="0" i="0" u="none" strike="noStrike" noProof="0">
                          <a:solidFill>
                            <a:srgbClr val="0451A5"/>
                          </a:solidFill>
                          <a:latin typeface="Courier New"/>
                        </a:rPr>
                        <a:t> to </a:t>
                      </a:r>
                      <a:r>
                        <a:rPr lang="vi-VN" sz="1100" b="0" i="0" u="none" strike="noStrike" noProof="0" err="1">
                          <a:solidFill>
                            <a:srgbClr val="0451A5"/>
                          </a:solidFill>
                          <a:latin typeface="Courier New"/>
                        </a:rPr>
                        <a:t>update</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image</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content</a:t>
                      </a:r>
                      <a:r>
                        <a:rPr lang="vi-VN" sz="1100" b="0" i="0" u="none" strike="noStrike" noProof="0">
                          <a:solidFill>
                            <a:srgbClr val="0451A5"/>
                          </a:solidFill>
                          <a:latin typeface="Courier New"/>
                        </a:rPr>
                        <a:t>"</a:t>
                      </a: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r>
                        <a:rPr lang="vi-VN" sz="1100" b="0" i="0" u="none" strike="noStrike" noProof="0">
                          <a:solidFill>
                            <a:srgbClr val="000000"/>
                          </a:solidFill>
                          <a:latin typeface="Courier New"/>
                        </a:rPr>
                        <a:t>    </a:t>
                      </a:r>
                      <a:r>
                        <a:rPr lang="vi-VN" sz="1100" b="0" i="0" u="none" strike="noStrike" noProof="0">
                          <a:solidFill>
                            <a:srgbClr val="A31515"/>
                          </a:solidFill>
                          <a:latin typeface="Courier New"/>
                        </a:rPr>
                        <a:t>"</a:t>
                      </a:r>
                      <a:r>
                        <a:rPr lang="vi-VN" sz="1100" b="0" i="0" u="none" strike="noStrike" noProof="0" err="1">
                          <a:solidFill>
                            <a:srgbClr val="A31515"/>
                          </a:solidFill>
                          <a:latin typeface="Courier New"/>
                        </a:rPr>
                        <a:t>details</a:t>
                      </a:r>
                      <a:r>
                        <a:rPr lang="vi-VN" sz="1100" b="0" i="0" u="none" strike="noStrike" noProof="0">
                          <a:solidFill>
                            <a:srgbClr val="A31515"/>
                          </a:solidFill>
                          <a:latin typeface="Courier New"/>
                        </a:rPr>
                        <a:t>"</a:t>
                      </a:r>
                      <a:r>
                        <a:rPr lang="vi-VN" sz="1100" b="0" i="0" u="none" strike="noStrike" noProof="0">
                          <a:solidFill>
                            <a:srgbClr val="000000"/>
                          </a:solidFill>
                          <a:latin typeface="Courier New"/>
                        </a:rPr>
                        <a:t>: </a:t>
                      </a:r>
                      <a:r>
                        <a:rPr lang="vi-VN" sz="1100" b="0" i="0" u="none" strike="noStrike" noProof="0">
                          <a:solidFill>
                            <a:srgbClr val="0451A5"/>
                          </a:solidFill>
                          <a:latin typeface="Courier New"/>
                        </a:rPr>
                        <a:t>"</a:t>
                      </a:r>
                      <a:r>
                        <a:rPr lang="vi-VN" sz="1100" b="0" i="0" u="none" strike="noStrike" noProof="0" err="1">
                          <a:solidFill>
                            <a:srgbClr val="0451A5"/>
                          </a:solidFill>
                          <a:latin typeface="Courier New"/>
                        </a:rPr>
                        <a:t>Image</a:t>
                      </a:r>
                      <a:r>
                        <a:rPr lang="vi-VN" sz="1100" b="0" i="0" u="none" strike="noStrike" noProof="0">
                          <a:solidFill>
                            <a:srgbClr val="0451A5"/>
                          </a:solidFill>
                          <a:latin typeface="Courier New"/>
                        </a:rPr>
                        <a:t> ID </a:t>
                      </a:r>
                      <a:r>
                        <a:rPr lang="vi-VN" sz="1100" b="0" i="0" u="none" strike="noStrike" noProof="0" err="1">
                          <a:solidFill>
                            <a:srgbClr val="0451A5"/>
                          </a:solidFill>
                          <a:latin typeface="Courier New"/>
                        </a:rPr>
                        <a:t>not</a:t>
                      </a:r>
                      <a:r>
                        <a:rPr lang="vi-VN" sz="1100" b="0" i="0" u="none" strike="noStrike" noProof="0">
                          <a:solidFill>
                            <a:srgbClr val="0451A5"/>
                          </a:solidFill>
                          <a:latin typeface="Courier New"/>
                        </a:rPr>
                        <a:t> </a:t>
                      </a:r>
                      <a:r>
                        <a:rPr lang="vi-VN" sz="1100" b="0" i="0" u="none" strike="noStrike" noProof="0" err="1">
                          <a:solidFill>
                            <a:srgbClr val="0451A5"/>
                          </a:solidFill>
                          <a:latin typeface="Courier New"/>
                        </a:rPr>
                        <a:t>found</a:t>
                      </a:r>
                      <a:r>
                        <a:rPr lang="vi-VN" sz="1100" b="0" i="0" u="none" strike="noStrike" noProof="0">
                          <a:solidFill>
                            <a:srgbClr val="0451A5"/>
                          </a:solidFill>
                          <a:latin typeface="Courier New"/>
                        </a:rPr>
                        <a:t>"</a:t>
                      </a:r>
                      <a:endParaRPr lang="vi-VN" sz="1100">
                        <a:solidFill>
                          <a:srgbClr val="0451A5"/>
                        </a:solidFill>
                      </a:endParaRPr>
                    </a:p>
                    <a:p>
                      <a:pPr lvl="0" algn="l">
                        <a:lnSpc>
                          <a:spcPct val="100000"/>
                        </a:lnSpc>
                        <a:spcBef>
                          <a:spcPts val="0"/>
                        </a:spcBef>
                        <a:spcAft>
                          <a:spcPts val="0"/>
                        </a:spcAft>
                        <a:buNone/>
                      </a:pPr>
                      <a:r>
                        <a:rPr lang="vi-VN" sz="1100" b="0" i="0" u="none" strike="noStrike" noProof="0">
                          <a:solidFill>
                            <a:srgbClr val="000000"/>
                          </a:solidFill>
                          <a:latin typeface="Courier New"/>
                        </a:rPr>
                        <a:t>}</a:t>
                      </a:r>
                      <a:endParaRPr lang="vi-VN" sz="1100"/>
                    </a:p>
                    <a:p>
                      <a:pPr lvl="0" algn="l">
                        <a:lnSpc>
                          <a:spcPct val="100000"/>
                        </a:lnSpc>
                        <a:spcBef>
                          <a:spcPts val="0"/>
                        </a:spcBef>
                        <a:spcAft>
                          <a:spcPts val="0"/>
                        </a:spcAft>
                        <a:buNone/>
                      </a:pPr>
                      <a:endParaRPr lang="vi-VN" sz="1100" b="0" i="0" u="none" strike="noStrike" noProof="0">
                        <a:solidFill>
                          <a:srgbClr val="000000"/>
                        </a:solidFill>
                        <a:latin typeface="Courier New"/>
                      </a:endParaRPr>
                    </a:p>
                  </a:txBody>
                  <a:tcPr/>
                </a:tc>
                <a:extLst>
                  <a:ext uri="{0D108BD9-81ED-4DB2-BD59-A6C34878D82A}">
                    <a16:rowId xmlns:a16="http://schemas.microsoft.com/office/drawing/2014/main" val="3518370546"/>
                  </a:ext>
                </a:extLst>
              </a:tr>
            </a:tbl>
          </a:graphicData>
        </a:graphic>
      </p:graphicFrame>
    </p:spTree>
    <p:extLst>
      <p:ext uri="{BB962C8B-B14F-4D97-AF65-F5344CB8AC3E}">
        <p14:creationId xmlns:p14="http://schemas.microsoft.com/office/powerpoint/2010/main" val="275721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Limitations</a:t>
            </a:r>
            <a:endParaRPr lang="en-US"/>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Update, Delete Contents using two independent form requiring id  </a:t>
            </a:r>
          </a:p>
          <a:p>
            <a:pPr marL="227965" indent="-227965"/>
            <a:r>
              <a:rPr lang="en-US">
                <a:latin typeface="Lato"/>
                <a:ea typeface="Arial Unicode MS"/>
                <a:cs typeface="Arial Unicode MS"/>
              </a:rPr>
              <a:t>Do not contain Comment, Adjustable resolution for downloading.</a:t>
            </a:r>
          </a:p>
          <a:p>
            <a:pPr marL="227965" indent="-227965"/>
            <a:r>
              <a:rPr lang="en-US">
                <a:latin typeface="Lato"/>
                <a:ea typeface="Arial Unicode MS"/>
                <a:cs typeface="Arial Unicode MS"/>
              </a:rPr>
              <a:t>Users have to view contents randomly that not based on their interests.</a:t>
            </a:r>
          </a:p>
          <a:p>
            <a:pPr marL="227965" indent="-227965"/>
            <a:endParaRPr lang="en-US">
              <a:latin typeface="Arial Unicode MS"/>
              <a:cs typeface="Arial Unicode MS"/>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24</a:t>
            </a:fld>
            <a:endParaRPr lang="en-US"/>
          </a:p>
        </p:txBody>
      </p:sp>
    </p:spTree>
    <p:extLst>
      <p:ext uri="{BB962C8B-B14F-4D97-AF65-F5344CB8AC3E}">
        <p14:creationId xmlns:p14="http://schemas.microsoft.com/office/powerpoint/2010/main" val="1191478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Conclusions</a:t>
            </a:r>
            <a:endParaRPr lang="en-US"/>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Achievement compared to the objective:</a:t>
            </a:r>
          </a:p>
          <a:p>
            <a:pPr marL="685165" lvl="1" indent="-227965">
              <a:buFont typeface="Courier New" panose="020B0604020202020204" pitchFamily="34" charset="0"/>
              <a:buChar char="o"/>
            </a:pPr>
            <a:r>
              <a:rPr lang="en-US">
                <a:latin typeface="Lato"/>
                <a:ea typeface="Lato"/>
                <a:cs typeface="Lato"/>
              </a:rPr>
              <a:t>Achievement: get a local version of the website whose features: </a:t>
            </a:r>
            <a:endParaRPr lang="en-US"/>
          </a:p>
          <a:p>
            <a:pPr marL="1142365" lvl="2" indent="-227965">
              <a:buFont typeface="Wingdings" panose="020B0604020202020204" pitchFamily="34" charset="0"/>
              <a:buChar char="§"/>
            </a:pPr>
            <a:r>
              <a:rPr lang="en-US">
                <a:latin typeface="Lato"/>
                <a:ea typeface="Lato"/>
                <a:cs typeface="Lato"/>
              </a:rPr>
              <a:t>View Contents (main page and dynamic tab); </a:t>
            </a:r>
            <a:endParaRPr lang="en-US"/>
          </a:p>
          <a:p>
            <a:pPr marL="1142365" lvl="2" indent="-227965">
              <a:buFont typeface="Wingdings" panose="020B0604020202020204" pitchFamily="34" charset="0"/>
              <a:buChar char="§"/>
            </a:pPr>
            <a:r>
              <a:rPr lang="en-US">
                <a:latin typeface="Lato"/>
                <a:ea typeface="Lato"/>
                <a:cs typeface="Lato"/>
              </a:rPr>
              <a:t>Decentralization; Add, Update, Delete Contents; </a:t>
            </a:r>
            <a:endParaRPr lang="en-US"/>
          </a:p>
          <a:p>
            <a:pPr marL="1142365" lvl="2" indent="-227965">
              <a:buFont typeface="Wingdings" panose="020B0604020202020204" pitchFamily="34" charset="0"/>
              <a:buChar char="§"/>
            </a:pPr>
            <a:r>
              <a:rPr lang="en-US">
                <a:latin typeface="Lato"/>
                <a:ea typeface="Lato"/>
                <a:cs typeface="Lato"/>
              </a:rPr>
              <a:t>Download Contents (no adjustable resolution), </a:t>
            </a:r>
            <a:endParaRPr lang="en-US"/>
          </a:p>
          <a:p>
            <a:pPr marL="1142365" lvl="2" indent="-227965">
              <a:buFont typeface="Wingdings" panose="020B0604020202020204" pitchFamily="34" charset="0"/>
              <a:buChar char="§"/>
            </a:pPr>
            <a:r>
              <a:rPr lang="en-US">
                <a:latin typeface="Lato"/>
                <a:ea typeface="Lato"/>
                <a:cs typeface="Lato"/>
              </a:rPr>
              <a:t>Rating, </a:t>
            </a:r>
            <a:endParaRPr lang="en-US"/>
          </a:p>
          <a:p>
            <a:pPr marL="1142365" lvl="2" indent="-227965">
              <a:buFont typeface="Wingdings" panose="020B0604020202020204" pitchFamily="34" charset="0"/>
              <a:buChar char="§"/>
            </a:pPr>
            <a:r>
              <a:rPr lang="en-US">
                <a:latin typeface="Lato"/>
                <a:ea typeface="Lato"/>
                <a:cs typeface="Lato"/>
              </a:rPr>
              <a:t>No Comments feature.</a:t>
            </a:r>
            <a:endParaRPr lang="en-US"/>
          </a:p>
          <a:p>
            <a:pPr marL="685165" lvl="1" indent="-227965">
              <a:buFont typeface="Courier New" panose="020B0604020202020204" pitchFamily="34" charset="0"/>
              <a:buChar char="o"/>
            </a:pPr>
            <a:r>
              <a:rPr lang="en-US">
                <a:latin typeface="Lato"/>
                <a:ea typeface="Lato"/>
                <a:cs typeface="Lato"/>
              </a:rPr>
              <a:t>Compare to the objectives: 75%</a:t>
            </a:r>
            <a:endParaRPr lang="en-US"/>
          </a:p>
          <a:p>
            <a:pPr marL="227965" indent="-227965"/>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25</a:t>
            </a:fld>
            <a:endParaRPr lang="en-US"/>
          </a:p>
        </p:txBody>
      </p:sp>
    </p:spTree>
    <p:extLst>
      <p:ext uri="{BB962C8B-B14F-4D97-AF65-F5344CB8AC3E}">
        <p14:creationId xmlns:p14="http://schemas.microsoft.com/office/powerpoint/2010/main" val="234678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Conclusions</a:t>
            </a:r>
            <a:endParaRPr lang="en-US"/>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Future Work:</a:t>
            </a:r>
            <a:endParaRPr lang="vi-VN"/>
          </a:p>
          <a:p>
            <a:pPr marL="685165" lvl="1" indent="-227965">
              <a:buFont typeface="Courier New" panose="020B0604020202020204" pitchFamily="34" charset="0"/>
              <a:buChar char="o"/>
            </a:pPr>
            <a:r>
              <a:rPr lang="en-US">
                <a:latin typeface="Lato"/>
                <a:ea typeface="Lato"/>
                <a:cs typeface="Lato"/>
              </a:rPr>
              <a:t>Redesign the method about technicality and user’s experience.</a:t>
            </a:r>
            <a:endParaRPr lang="en-US"/>
          </a:p>
          <a:p>
            <a:pPr marL="685165" lvl="1" indent="-227965">
              <a:buFont typeface="Courier New" panose="020B0604020202020204" pitchFamily="34" charset="0"/>
              <a:buChar char="o"/>
            </a:pPr>
            <a:r>
              <a:rPr lang="en-US">
                <a:latin typeface="Lato"/>
                <a:ea typeface="Lato"/>
                <a:cs typeface="Lato"/>
              </a:rPr>
              <a:t>Redesign the database and adjust the source code to add Comments features let the program display the contents based on users’ interests.</a:t>
            </a:r>
            <a:endParaRPr lang="en-US"/>
          </a:p>
          <a:p>
            <a:pPr marL="685165" lvl="1" indent="-227965">
              <a:buFont typeface="Courier New" panose="020B0604020202020204" pitchFamily="34" charset="0"/>
              <a:buChar char="o"/>
            </a:pPr>
            <a:r>
              <a:rPr lang="en-US">
                <a:latin typeface="Lato"/>
                <a:ea typeface="Lato"/>
                <a:cs typeface="Lato"/>
              </a:rPr>
              <a:t>Learn a method to let users download contents that theses’ resolution is adjustable.</a:t>
            </a:r>
            <a:endParaRPr lang="en-US"/>
          </a:p>
          <a:p>
            <a:pPr marL="227965" indent="-227965"/>
            <a:endParaRPr lang="en-US">
              <a:latin typeface="Lato"/>
            </a:endParaRPr>
          </a:p>
          <a:p>
            <a:pPr marL="227965" indent="-227965"/>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26</a:t>
            </a:fld>
            <a:endParaRPr lang="en-US"/>
          </a:p>
        </p:txBody>
      </p:sp>
    </p:spTree>
    <p:extLst>
      <p:ext uri="{BB962C8B-B14F-4D97-AF65-F5344CB8AC3E}">
        <p14:creationId xmlns:p14="http://schemas.microsoft.com/office/powerpoint/2010/main" val="3845168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8447-E0C6-B33B-FA3D-05978170B886}"/>
              </a:ext>
            </a:extLst>
          </p:cNvPr>
          <p:cNvSpPr>
            <a:spLocks noGrp="1"/>
          </p:cNvSpPr>
          <p:nvPr>
            <p:ph type="title"/>
          </p:nvPr>
        </p:nvSpPr>
        <p:spPr/>
        <p:txBody>
          <a:bodyPr lIns="91440" tIns="45720" rIns="91440" bIns="45720" anchor="t"/>
          <a:lstStyle/>
          <a:p>
            <a:r>
              <a:rPr lang="en-US">
                <a:latin typeface="Lato"/>
                <a:ea typeface="Arial Unicode MS"/>
                <a:cs typeface="Arial Unicode MS"/>
              </a:rPr>
              <a:t>Acknowledgment</a:t>
            </a:r>
            <a:endParaRPr lang="en-US">
              <a:latin typeface="Lato"/>
            </a:endParaRPr>
          </a:p>
        </p:txBody>
      </p:sp>
      <p:sp>
        <p:nvSpPr>
          <p:cNvPr id="3" name="Text Placeholder 2">
            <a:extLst>
              <a:ext uri="{FF2B5EF4-FFF2-40B4-BE49-F238E27FC236}">
                <a16:creationId xmlns:a16="http://schemas.microsoft.com/office/drawing/2014/main" id="{6B172C2D-061D-7D73-3A86-9B5BCD8601B6}"/>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Creating a movie storage website was a challenging yet rewarding opportunity to apply our knowledge and grow. This success was made possible by the invaluable support of Dr. Pham Van Tien and Assoc. Prof. Tran </a:t>
            </a:r>
            <a:r>
              <a:rPr lang="en-US" err="1">
                <a:latin typeface="Lato"/>
                <a:ea typeface="Arial Unicode MS"/>
                <a:cs typeface="Arial Unicode MS"/>
              </a:rPr>
              <a:t>Thi</a:t>
            </a:r>
            <a:r>
              <a:rPr lang="en-US">
                <a:latin typeface="Lato"/>
                <a:ea typeface="Arial Unicode MS"/>
                <a:cs typeface="Arial Unicode MS"/>
              </a:rPr>
              <a:t> Thanh Hai.</a:t>
            </a:r>
            <a:endParaRPr lang="en-US">
              <a:latin typeface="Lato"/>
              <a:ea typeface="Arial Unicode MS"/>
              <a:cs typeface="Arial"/>
            </a:endParaRPr>
          </a:p>
          <a:p>
            <a:pPr marL="227965" indent="-227965"/>
            <a:r>
              <a:rPr lang="en-US">
                <a:latin typeface="Lato"/>
                <a:ea typeface="Arial Unicode MS"/>
                <a:cs typeface="Arial Unicode MS"/>
              </a:rPr>
              <a:t>Your guidance, from shaping ideas to solving challenges, inspired us and helped us gain essential skills like programming and teamwork.</a:t>
            </a:r>
            <a:endParaRPr lang="en-US">
              <a:latin typeface="Lato"/>
              <a:ea typeface="Arial Unicode MS"/>
            </a:endParaRPr>
          </a:p>
          <a:p>
            <a:pPr marL="227965" indent="-227965"/>
            <a:r>
              <a:rPr lang="en-US">
                <a:latin typeface="Lato"/>
                <a:ea typeface="Arial Unicode MS"/>
                <a:cs typeface="Arial Unicode MS"/>
              </a:rPr>
              <a:t>We sincerely thank you and hope to learn from you again in future projects!</a:t>
            </a:r>
            <a:endParaRPr lang="en-US">
              <a:latin typeface="Lato"/>
              <a:ea typeface="Arial Unicode MS"/>
            </a:endParaRPr>
          </a:p>
          <a:p>
            <a:pPr marL="227965" indent="-227965"/>
            <a:endParaRPr lang="en-US">
              <a:latin typeface="Lato"/>
              <a:cs typeface="Arial"/>
            </a:endParaRPr>
          </a:p>
          <a:p>
            <a:pPr marL="227965" indent="-227965"/>
            <a:endParaRPr lang="en-US">
              <a:latin typeface="Lato"/>
            </a:endParaRPr>
          </a:p>
        </p:txBody>
      </p:sp>
      <p:sp>
        <p:nvSpPr>
          <p:cNvPr id="4" name="Slide Number Placeholder 3">
            <a:extLst>
              <a:ext uri="{FF2B5EF4-FFF2-40B4-BE49-F238E27FC236}">
                <a16:creationId xmlns:a16="http://schemas.microsoft.com/office/drawing/2014/main" id="{D9020A87-241F-124C-B574-2BC71F1BE78B}"/>
              </a:ext>
            </a:extLst>
          </p:cNvPr>
          <p:cNvSpPr>
            <a:spLocks noGrp="1"/>
          </p:cNvSpPr>
          <p:nvPr>
            <p:ph type="sldNum" sz="quarter" idx="12"/>
          </p:nvPr>
        </p:nvSpPr>
        <p:spPr/>
        <p:txBody>
          <a:bodyPr/>
          <a:lstStyle/>
          <a:p>
            <a:fld id="{9EA0BE3B-158A-4EDF-80DC-E394A0D1600F}" type="slidenum">
              <a:rPr lang="en-US" smtClean="0"/>
              <a:pPr/>
              <a:t>27</a:t>
            </a:fld>
            <a:endParaRPr lang="en-US"/>
          </a:p>
        </p:txBody>
      </p:sp>
    </p:spTree>
    <p:extLst>
      <p:ext uri="{BB962C8B-B14F-4D97-AF65-F5344CB8AC3E}">
        <p14:creationId xmlns:p14="http://schemas.microsoft.com/office/powerpoint/2010/main" val="150340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FA98-3DA5-2D42-5AC7-BE040770BDEC}"/>
              </a:ext>
            </a:extLst>
          </p:cNvPr>
          <p:cNvSpPr>
            <a:spLocks noGrp="1"/>
          </p:cNvSpPr>
          <p:nvPr>
            <p:ph type="title"/>
          </p:nvPr>
        </p:nvSpPr>
        <p:spPr/>
        <p:txBody>
          <a:bodyPr lIns="91440" tIns="45720" rIns="91440" bIns="45720" anchor="t"/>
          <a:lstStyle/>
          <a:p>
            <a:r>
              <a:rPr lang="en-US">
                <a:latin typeface="Lato"/>
                <a:ea typeface="Arial Unicode MS"/>
                <a:cs typeface="Arial Unicode MS"/>
              </a:rPr>
              <a:t>Introduction</a:t>
            </a:r>
            <a:endParaRPr lang="en-US">
              <a:latin typeface="Lato"/>
            </a:endParaRPr>
          </a:p>
        </p:txBody>
      </p:sp>
      <p:sp>
        <p:nvSpPr>
          <p:cNvPr id="3" name="Text Placeholder 2">
            <a:extLst>
              <a:ext uri="{FF2B5EF4-FFF2-40B4-BE49-F238E27FC236}">
                <a16:creationId xmlns:a16="http://schemas.microsoft.com/office/drawing/2014/main" id="{3F148A57-6B6C-F364-1039-C6C8563537D8}"/>
              </a:ext>
            </a:extLst>
          </p:cNvPr>
          <p:cNvSpPr>
            <a:spLocks noGrp="1"/>
          </p:cNvSpPr>
          <p:nvPr>
            <p:ph type="body" sz="quarter" idx="13"/>
          </p:nvPr>
        </p:nvSpPr>
        <p:spPr/>
        <p:txBody>
          <a:bodyPr lIns="91440" tIns="45720" rIns="91440" bIns="45720" anchor="t"/>
          <a:lstStyle/>
          <a:p>
            <a:pPr marL="227965" indent="-227965"/>
            <a:r>
              <a:rPr lang="en-US" sz="2400">
                <a:latin typeface="Lato"/>
                <a:ea typeface="Arial Unicode MS"/>
                <a:cs typeface="Times New Roman"/>
              </a:rPr>
              <a:t>Overview: this project aims to create a digital library for movies. </a:t>
            </a:r>
            <a:br>
              <a:rPr lang="en-US"/>
            </a:br>
            <a:r>
              <a:rPr lang="en-US" sz="2400">
                <a:latin typeface="Lato"/>
                <a:ea typeface="Arial Unicode MS"/>
                <a:cs typeface="Times New Roman"/>
              </a:rPr>
              <a:t>The platform will be simple allowing users to store, download, </a:t>
            </a:r>
            <a:br>
              <a:rPr lang="en-US" sz="2400">
                <a:latin typeface="Lato"/>
                <a:ea typeface="Arial Unicode MS"/>
                <a:cs typeface="Times New Roman"/>
              </a:rPr>
            </a:br>
            <a:r>
              <a:rPr lang="en-US" sz="2400">
                <a:latin typeface="Lato"/>
                <a:ea typeface="Arial Unicode MS"/>
                <a:cs typeface="Times New Roman"/>
              </a:rPr>
              <a:t>and discuss a short memorable movie clips or images</a:t>
            </a:r>
            <a:endParaRPr lang="en-US" sz="2400">
              <a:latin typeface="Lato"/>
              <a:ea typeface="Arial Unicode MS"/>
              <a:cs typeface="Arial Unicode MS"/>
            </a:endParaRPr>
          </a:p>
          <a:p>
            <a:pPr marL="227965" indent="-227965"/>
            <a:r>
              <a:rPr lang="en-US" sz="2400">
                <a:latin typeface="Lato"/>
                <a:ea typeface="Arial Unicode MS"/>
                <a:cs typeface="Times New Roman"/>
              </a:rPr>
              <a:t>Motivations: The main reason for conducting this project </a:t>
            </a:r>
            <a:br>
              <a:rPr lang="en-US" sz="2400">
                <a:latin typeface="Lato"/>
                <a:ea typeface="Arial Unicode MS"/>
                <a:cs typeface="Times New Roman"/>
              </a:rPr>
            </a:br>
            <a:r>
              <a:rPr lang="en-US" sz="2400">
                <a:latin typeface="Lato"/>
                <a:ea typeface="Arial Unicode MS"/>
                <a:cs typeface="Times New Roman"/>
              </a:rPr>
              <a:t>is that more and more people want to preserve </a:t>
            </a:r>
            <a:br>
              <a:rPr lang="en-US" sz="2400">
                <a:latin typeface="Lato"/>
                <a:ea typeface="Arial Unicode MS"/>
                <a:cs typeface="Times New Roman"/>
              </a:rPr>
            </a:br>
            <a:r>
              <a:rPr lang="en-US" sz="2400">
                <a:latin typeface="Lato"/>
                <a:ea typeface="Arial Unicode MS"/>
                <a:cs typeface="Times New Roman"/>
              </a:rPr>
              <a:t>and share memorable movie moments in an easy and organized way</a:t>
            </a:r>
          </a:p>
          <a:p>
            <a:pPr marL="685165" lvl="1" indent="-227965">
              <a:buFont typeface="Courier New" panose="020B0604020202020204" pitchFamily="34" charset="0"/>
              <a:buChar char="o"/>
            </a:pPr>
            <a:endParaRPr lang="en-US" sz="2000">
              <a:latin typeface="Lato"/>
              <a:cs typeface="Times New Roman"/>
            </a:endParaRPr>
          </a:p>
          <a:p>
            <a:pPr marL="227965" indent="-227965"/>
            <a:endParaRPr lang="en-US" sz="2400">
              <a:latin typeface="Lato"/>
              <a:cs typeface="Times New Roman"/>
            </a:endParaRPr>
          </a:p>
          <a:p>
            <a:pPr marL="227965" indent="-227965"/>
            <a:endParaRPr lang="en-US" sz="2400">
              <a:latin typeface="Lato"/>
            </a:endParaRPr>
          </a:p>
        </p:txBody>
      </p:sp>
      <p:sp>
        <p:nvSpPr>
          <p:cNvPr id="4" name="Slide Number Placeholder 3">
            <a:extLst>
              <a:ext uri="{FF2B5EF4-FFF2-40B4-BE49-F238E27FC236}">
                <a16:creationId xmlns:a16="http://schemas.microsoft.com/office/drawing/2014/main" id="{298A0227-D749-EA32-5C81-27B8057D35B8}"/>
              </a:ext>
            </a:extLst>
          </p:cNvPr>
          <p:cNvSpPr>
            <a:spLocks noGrp="1"/>
          </p:cNvSpPr>
          <p:nvPr>
            <p:ph type="sldNum" sz="quarter" idx="12"/>
          </p:nvPr>
        </p:nvSpPr>
        <p:spPr/>
        <p:txBody>
          <a:bodyPr/>
          <a:lstStyle/>
          <a:p>
            <a:fld id="{9EA0BE3B-158A-4EDF-80DC-E394A0D1600F}" type="slidenum">
              <a:rPr lang="en-US" smtClean="0"/>
              <a:pPr/>
              <a:t>3</a:t>
            </a:fld>
            <a:endParaRPr lang="en-US"/>
          </a:p>
        </p:txBody>
      </p:sp>
    </p:spTree>
    <p:extLst>
      <p:ext uri="{BB962C8B-B14F-4D97-AF65-F5344CB8AC3E}">
        <p14:creationId xmlns:p14="http://schemas.microsoft.com/office/powerpoint/2010/main" val="215810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FA98-3DA5-2D42-5AC7-BE040770BDEC}"/>
              </a:ext>
            </a:extLst>
          </p:cNvPr>
          <p:cNvSpPr>
            <a:spLocks noGrp="1"/>
          </p:cNvSpPr>
          <p:nvPr>
            <p:ph type="title"/>
          </p:nvPr>
        </p:nvSpPr>
        <p:spPr/>
        <p:txBody>
          <a:bodyPr lIns="91440" tIns="45720" rIns="91440" bIns="45720" anchor="t"/>
          <a:lstStyle/>
          <a:p>
            <a:r>
              <a:rPr lang="en-US">
                <a:latin typeface="Lato"/>
                <a:ea typeface="Arial Unicode MS"/>
                <a:cs typeface="Arial Unicode MS"/>
              </a:rPr>
              <a:t>Introduction</a:t>
            </a:r>
            <a:endParaRPr lang="en-US">
              <a:latin typeface="Lato"/>
            </a:endParaRPr>
          </a:p>
        </p:txBody>
      </p:sp>
      <p:sp>
        <p:nvSpPr>
          <p:cNvPr id="3" name="Text Placeholder 2">
            <a:extLst>
              <a:ext uri="{FF2B5EF4-FFF2-40B4-BE49-F238E27FC236}">
                <a16:creationId xmlns:a16="http://schemas.microsoft.com/office/drawing/2014/main" id="{3F148A57-6B6C-F364-1039-C6C8563537D8}"/>
              </a:ext>
            </a:extLst>
          </p:cNvPr>
          <p:cNvSpPr>
            <a:spLocks noGrp="1"/>
          </p:cNvSpPr>
          <p:nvPr>
            <p:ph type="body" sz="quarter" idx="13"/>
          </p:nvPr>
        </p:nvSpPr>
        <p:spPr/>
        <p:txBody>
          <a:bodyPr lIns="91440" tIns="45720" rIns="91440" bIns="45720" anchor="t"/>
          <a:lstStyle/>
          <a:p>
            <a:pPr marL="227965" indent="-227965"/>
            <a:r>
              <a:rPr lang="en-US" sz="2400">
                <a:latin typeface="Lato"/>
                <a:ea typeface="Arial Unicode MS"/>
                <a:cs typeface="Times New Roman"/>
              </a:rPr>
              <a:t>Objective</a:t>
            </a:r>
          </a:p>
          <a:p>
            <a:pPr marL="685165" lvl="1" indent="-227965">
              <a:buFont typeface="Courier New" panose="020B0604020202020204" pitchFamily="34" charset="0"/>
              <a:buChar char="o"/>
            </a:pPr>
            <a:r>
              <a:rPr lang="en-US" sz="2000">
                <a:latin typeface="Lato"/>
                <a:ea typeface="Arial Unicode MS"/>
                <a:cs typeface="Times New Roman"/>
              </a:rPr>
              <a:t>Objective 1: Allow people to view contents clearly, </a:t>
            </a:r>
            <a:br>
              <a:rPr lang="en-US" sz="2000">
                <a:latin typeface="Lato"/>
                <a:ea typeface="Arial Unicode MS"/>
                <a:cs typeface="Times New Roman"/>
              </a:rPr>
            </a:br>
            <a:r>
              <a:rPr lang="en-US" sz="2000">
                <a:latin typeface="Lato"/>
                <a:ea typeface="Arial Unicode MS"/>
                <a:cs typeface="Times New Roman"/>
              </a:rPr>
              <a:t>also they can download them. </a:t>
            </a:r>
          </a:p>
          <a:p>
            <a:pPr marL="685165" lvl="1" indent="-227965">
              <a:buFont typeface="Courier New" panose="020B0604020202020204" pitchFamily="34" charset="0"/>
              <a:buChar char="o"/>
            </a:pPr>
            <a:r>
              <a:rPr lang="en-US" sz="2000">
                <a:latin typeface="Lato"/>
                <a:ea typeface="Arial Unicode MS"/>
                <a:cs typeface="Times New Roman"/>
              </a:rPr>
              <a:t>Objective 2: Allow people to give their opinion for the shortcuts.</a:t>
            </a:r>
            <a:endParaRPr lang="en-US"/>
          </a:p>
          <a:p>
            <a:pPr marL="685165" lvl="1" indent="-227965">
              <a:buFont typeface="Courier New" panose="020B0604020202020204" pitchFamily="34" charset="0"/>
              <a:buChar char="o"/>
            </a:pPr>
            <a:r>
              <a:rPr lang="en-US" sz="2000">
                <a:latin typeface="Lato"/>
                <a:ea typeface="Arial Unicode MS"/>
                <a:cs typeface="Times New Roman"/>
              </a:rPr>
              <a:t>Objective 3: Decentralization, </a:t>
            </a:r>
            <a:br>
              <a:rPr lang="en-US" sz="2000">
                <a:latin typeface="Lato"/>
                <a:ea typeface="Arial Unicode MS"/>
                <a:cs typeface="Times New Roman"/>
              </a:rPr>
            </a:br>
            <a:r>
              <a:rPr lang="en-US" sz="2000">
                <a:latin typeface="Lato"/>
                <a:ea typeface="Arial Unicode MS"/>
                <a:cs typeface="Times New Roman"/>
              </a:rPr>
              <a:t>for the owner, allow him to adjust contents </a:t>
            </a:r>
            <a:br>
              <a:rPr lang="en-US" sz="2000">
                <a:latin typeface="Lato"/>
                <a:ea typeface="Arial Unicode MS"/>
                <a:cs typeface="Times New Roman"/>
              </a:rPr>
            </a:br>
            <a:r>
              <a:rPr lang="en-US" sz="2000">
                <a:latin typeface="Lato"/>
                <a:ea typeface="Arial Unicode MS"/>
                <a:cs typeface="Times New Roman"/>
              </a:rPr>
              <a:t>(add, update, delete).</a:t>
            </a:r>
            <a:endParaRPr lang="en-US"/>
          </a:p>
          <a:p>
            <a:pPr marL="227965" indent="-227965"/>
            <a:endParaRPr lang="en-US" sz="2400">
              <a:latin typeface="Lato"/>
            </a:endParaRPr>
          </a:p>
        </p:txBody>
      </p:sp>
      <p:sp>
        <p:nvSpPr>
          <p:cNvPr id="4" name="Slide Number Placeholder 3">
            <a:extLst>
              <a:ext uri="{FF2B5EF4-FFF2-40B4-BE49-F238E27FC236}">
                <a16:creationId xmlns:a16="http://schemas.microsoft.com/office/drawing/2014/main" id="{298A0227-D749-EA32-5C81-27B8057D35B8}"/>
              </a:ext>
            </a:extLst>
          </p:cNvPr>
          <p:cNvSpPr>
            <a:spLocks noGrp="1"/>
          </p:cNvSpPr>
          <p:nvPr>
            <p:ph type="sldNum" sz="quarter" idx="12"/>
          </p:nvPr>
        </p:nvSpPr>
        <p:spPr/>
        <p:txBody>
          <a:bodyPr/>
          <a:lstStyle/>
          <a:p>
            <a:fld id="{9EA0BE3B-158A-4EDF-80DC-E394A0D1600F}" type="slidenum">
              <a:rPr lang="en-US" smtClean="0"/>
              <a:pPr/>
              <a:t>4</a:t>
            </a:fld>
            <a:endParaRPr lang="en-US"/>
          </a:p>
        </p:txBody>
      </p:sp>
    </p:spTree>
    <p:extLst>
      <p:ext uri="{BB962C8B-B14F-4D97-AF65-F5344CB8AC3E}">
        <p14:creationId xmlns:p14="http://schemas.microsoft.com/office/powerpoint/2010/main" val="149128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6958-F95D-7AC8-7DBB-707D278D5B5F}"/>
              </a:ext>
            </a:extLst>
          </p:cNvPr>
          <p:cNvSpPr>
            <a:spLocks noGrp="1"/>
          </p:cNvSpPr>
          <p:nvPr>
            <p:ph type="title"/>
          </p:nvPr>
        </p:nvSpPr>
        <p:spPr/>
        <p:txBody>
          <a:bodyPr lIns="91440" tIns="45720" rIns="91440" bIns="45720" anchor="t"/>
          <a:lstStyle/>
          <a:p>
            <a:r>
              <a:rPr lang="en-US">
                <a:latin typeface="Lato"/>
                <a:ea typeface="Arial Unicode MS"/>
                <a:cs typeface="Arial Unicode MS"/>
              </a:rPr>
              <a:t>Team building</a:t>
            </a:r>
            <a:endParaRPr lang="en-US">
              <a:latin typeface="Lato"/>
            </a:endParaRPr>
          </a:p>
        </p:txBody>
      </p:sp>
      <p:sp>
        <p:nvSpPr>
          <p:cNvPr id="3" name="Text Placeholder 2">
            <a:extLst>
              <a:ext uri="{FF2B5EF4-FFF2-40B4-BE49-F238E27FC236}">
                <a16:creationId xmlns:a16="http://schemas.microsoft.com/office/drawing/2014/main" id="{2F4CA49B-5E97-8A90-4744-12C5F5942308}"/>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Nguyen Tien Dat – Front-end</a:t>
            </a:r>
            <a:endParaRPr lang="en-US">
              <a:latin typeface="Lato"/>
            </a:endParaRPr>
          </a:p>
          <a:p>
            <a:pPr marL="227965" indent="-227965"/>
            <a:r>
              <a:rPr lang="en-US">
                <a:latin typeface="Lato"/>
                <a:ea typeface="Arial Unicode MS"/>
                <a:cs typeface="Arial Unicode MS"/>
              </a:rPr>
              <a:t>Truong Cong Duc – Front-end</a:t>
            </a:r>
            <a:endParaRPr lang="en-US">
              <a:latin typeface="Lato"/>
            </a:endParaRPr>
          </a:p>
          <a:p>
            <a:pPr marL="227965" indent="-227965"/>
            <a:r>
              <a:rPr lang="en-US">
                <a:latin typeface="Lato"/>
                <a:ea typeface="Arial Unicode MS"/>
                <a:cs typeface="Arial Unicode MS"/>
              </a:rPr>
              <a:t>Bui Tuan Minh – Back-end and draw diagram </a:t>
            </a:r>
            <a:endParaRPr lang="en-US">
              <a:latin typeface="Lato"/>
            </a:endParaRPr>
          </a:p>
        </p:txBody>
      </p:sp>
      <p:sp>
        <p:nvSpPr>
          <p:cNvPr id="4" name="Slide Number Placeholder 3">
            <a:extLst>
              <a:ext uri="{FF2B5EF4-FFF2-40B4-BE49-F238E27FC236}">
                <a16:creationId xmlns:a16="http://schemas.microsoft.com/office/drawing/2014/main" id="{235720BF-B336-5F13-88B6-8571AA21793C}"/>
              </a:ext>
            </a:extLst>
          </p:cNvPr>
          <p:cNvSpPr>
            <a:spLocks noGrp="1"/>
          </p:cNvSpPr>
          <p:nvPr>
            <p:ph type="sldNum" sz="quarter" idx="12"/>
          </p:nvPr>
        </p:nvSpPr>
        <p:spPr/>
        <p:txBody>
          <a:bodyPr/>
          <a:lstStyle/>
          <a:p>
            <a:fld id="{9EA0BE3B-158A-4EDF-80DC-E394A0D1600F}" type="slidenum">
              <a:rPr lang="en-US" smtClean="0"/>
              <a:pPr/>
              <a:t>5</a:t>
            </a:fld>
            <a:endParaRPr lang="en-US"/>
          </a:p>
        </p:txBody>
      </p:sp>
    </p:spTree>
    <p:extLst>
      <p:ext uri="{BB962C8B-B14F-4D97-AF65-F5344CB8AC3E}">
        <p14:creationId xmlns:p14="http://schemas.microsoft.com/office/powerpoint/2010/main" val="285664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ACB6-1946-5F78-A5F2-A64F54CC6C75}"/>
              </a:ext>
            </a:extLst>
          </p:cNvPr>
          <p:cNvSpPr>
            <a:spLocks noGrp="1"/>
          </p:cNvSpPr>
          <p:nvPr>
            <p:ph type="title"/>
          </p:nvPr>
        </p:nvSpPr>
        <p:spPr/>
        <p:txBody>
          <a:bodyPr lIns="91440" tIns="45720" rIns="91440" bIns="45720" anchor="t"/>
          <a:lstStyle/>
          <a:p>
            <a:r>
              <a:rPr lang="en-US">
                <a:latin typeface="Lato"/>
                <a:ea typeface="Arial Unicode MS"/>
                <a:cs typeface="Arial Unicode MS"/>
              </a:rPr>
              <a:t>Step 1: User requirements</a:t>
            </a:r>
            <a:endParaRPr lang="en-US">
              <a:latin typeface="Lato"/>
            </a:endParaRPr>
          </a:p>
        </p:txBody>
      </p:sp>
      <p:sp>
        <p:nvSpPr>
          <p:cNvPr id="3" name="Text Placeholder 2">
            <a:extLst>
              <a:ext uri="{FF2B5EF4-FFF2-40B4-BE49-F238E27FC236}">
                <a16:creationId xmlns:a16="http://schemas.microsoft.com/office/drawing/2014/main" id="{01BCC91D-56D7-FEDD-E1E8-2FE85847243B}"/>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The website must allow users to: </a:t>
            </a:r>
            <a:endParaRPr lang="vi-VN"/>
          </a:p>
          <a:p>
            <a:pPr marL="685165" lvl="1" indent="-227965">
              <a:buFont typeface="Courier New" panose="020B0604020202020204" pitchFamily="34" charset="0"/>
              <a:buChar char="o"/>
            </a:pPr>
            <a:r>
              <a:rPr lang="en-US">
                <a:latin typeface="Lato"/>
                <a:ea typeface="Arial Unicode MS"/>
                <a:cs typeface="Arial Unicode MS"/>
              </a:rPr>
              <a:t>view contents, </a:t>
            </a:r>
            <a:endParaRPr lang="en-US"/>
          </a:p>
          <a:p>
            <a:pPr marL="685165" lvl="1" indent="-227965">
              <a:buFont typeface="Courier New" panose="020B0604020202020204" pitchFamily="34" charset="0"/>
              <a:buChar char="o"/>
            </a:pPr>
            <a:r>
              <a:rPr lang="en-US">
                <a:latin typeface="Lato"/>
                <a:ea typeface="Arial Unicode MS"/>
                <a:cs typeface="Arial Unicode MS"/>
              </a:rPr>
              <a:t>download them </a:t>
            </a:r>
            <a:endParaRPr lang="en-US"/>
          </a:p>
          <a:p>
            <a:pPr marL="685165" lvl="1" indent="-227965">
              <a:buFont typeface="Courier New" panose="020B0604020202020204" pitchFamily="34" charset="0"/>
              <a:buChar char="o"/>
            </a:pPr>
            <a:r>
              <a:rPr lang="en-US">
                <a:latin typeface="Lato"/>
                <a:ea typeface="Arial Unicode MS"/>
                <a:cs typeface="Arial Unicode MS"/>
              </a:rPr>
              <a:t>and give their opinion about them. </a:t>
            </a:r>
            <a:endParaRPr lang="en-US"/>
          </a:p>
          <a:p>
            <a:pPr marL="227965" indent="-227965"/>
            <a:r>
              <a:rPr lang="en-US">
                <a:latin typeface="Lato"/>
                <a:ea typeface="Arial Unicode MS"/>
                <a:cs typeface="Arial Unicode MS"/>
              </a:rPr>
              <a:t>For an owner, it must let him add, update, and delete contents privately</a:t>
            </a:r>
          </a:p>
        </p:txBody>
      </p:sp>
      <p:sp>
        <p:nvSpPr>
          <p:cNvPr id="4" name="Slide Number Placeholder 3">
            <a:extLst>
              <a:ext uri="{FF2B5EF4-FFF2-40B4-BE49-F238E27FC236}">
                <a16:creationId xmlns:a16="http://schemas.microsoft.com/office/drawing/2014/main" id="{D6EA4701-68BC-53D6-2364-9E54539C850F}"/>
              </a:ext>
            </a:extLst>
          </p:cNvPr>
          <p:cNvSpPr>
            <a:spLocks noGrp="1"/>
          </p:cNvSpPr>
          <p:nvPr>
            <p:ph type="sldNum" sz="quarter" idx="12"/>
          </p:nvPr>
        </p:nvSpPr>
        <p:spPr/>
        <p:txBody>
          <a:bodyPr/>
          <a:lstStyle/>
          <a:p>
            <a:fld id="{9EA0BE3B-158A-4EDF-80DC-E394A0D1600F}" type="slidenum">
              <a:rPr lang="en-US" smtClean="0"/>
              <a:pPr/>
              <a:t>6</a:t>
            </a:fld>
            <a:endParaRPr lang="en-US"/>
          </a:p>
        </p:txBody>
      </p:sp>
    </p:spTree>
    <p:extLst>
      <p:ext uri="{BB962C8B-B14F-4D97-AF65-F5344CB8AC3E}">
        <p14:creationId xmlns:p14="http://schemas.microsoft.com/office/powerpoint/2010/main" val="333381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2: Specification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Functionality </a:t>
            </a:r>
          </a:p>
          <a:p>
            <a:pPr marL="685165" lvl="1" indent="-227965">
              <a:buFont typeface="Courier New" panose="020B0604020202020204" pitchFamily="34" charset="0"/>
              <a:buChar char="o"/>
            </a:pPr>
            <a:r>
              <a:rPr lang="en-US">
                <a:latin typeface="Lato"/>
                <a:ea typeface="Lato"/>
                <a:cs typeface="Lato"/>
              </a:rPr>
              <a:t>Function 1: View contents</a:t>
            </a:r>
            <a:endParaRPr lang="en-US"/>
          </a:p>
          <a:p>
            <a:pPr marL="685165" lvl="1" indent="-227965">
              <a:buFont typeface="Courier New" panose="020B0604020202020204" pitchFamily="34" charset="0"/>
              <a:buChar char="o"/>
            </a:pPr>
            <a:r>
              <a:rPr lang="en-US">
                <a:latin typeface="Lato"/>
                <a:ea typeface="Lato"/>
                <a:cs typeface="Lato"/>
              </a:rPr>
              <a:t>Function 2: Search contents</a:t>
            </a:r>
            <a:endParaRPr lang="en-US"/>
          </a:p>
          <a:p>
            <a:pPr marL="685165" lvl="1" indent="-227965">
              <a:buFont typeface="Courier New" panose="020B0604020202020204" pitchFamily="34" charset="0"/>
              <a:buChar char="o"/>
            </a:pPr>
            <a:r>
              <a:rPr lang="en-US">
                <a:latin typeface="Lato"/>
                <a:ea typeface="Lato"/>
                <a:cs typeface="Lato"/>
              </a:rPr>
              <a:t>Function 3: Download contents</a:t>
            </a:r>
            <a:endParaRPr lang="en-US"/>
          </a:p>
          <a:p>
            <a:pPr marL="685165" lvl="1" indent="-227965">
              <a:buFont typeface="Courier New" panose="020B0604020202020204" pitchFamily="34" charset="0"/>
              <a:buChar char="o"/>
            </a:pPr>
            <a:r>
              <a:rPr lang="en-US">
                <a:latin typeface="Lato"/>
                <a:ea typeface="Lato"/>
                <a:cs typeface="Lato"/>
              </a:rPr>
              <a:t>Function 4: Rating Contents</a:t>
            </a:r>
            <a:endParaRPr lang="en-US"/>
          </a:p>
          <a:p>
            <a:pPr marL="685165" lvl="1" indent="-227965">
              <a:buFont typeface="Courier New" panose="020B0604020202020204" pitchFamily="34" charset="0"/>
              <a:buChar char="o"/>
            </a:pPr>
            <a:r>
              <a:rPr lang="en-US">
                <a:latin typeface="Lato"/>
                <a:ea typeface="Lato"/>
                <a:cs typeface="Lato"/>
              </a:rPr>
              <a:t>Function 5: Decentralization </a:t>
            </a:r>
            <a:endParaRPr lang="en-US"/>
          </a:p>
          <a:p>
            <a:pPr marL="685165" lvl="1" indent="-227965">
              <a:buFont typeface="Courier New" panose="020B0604020202020204" pitchFamily="34" charset="0"/>
              <a:buChar char="o"/>
            </a:pPr>
            <a:r>
              <a:rPr lang="en-US">
                <a:latin typeface="Lato"/>
                <a:ea typeface="Lato"/>
                <a:cs typeface="Lato"/>
              </a:rPr>
              <a:t>Function 6: Comments</a:t>
            </a:r>
            <a:endParaRPr lang="en-US"/>
          </a:p>
          <a:p>
            <a:pPr marL="227965" indent="-227965"/>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7</a:t>
            </a:fld>
            <a:endParaRPr lang="en-US"/>
          </a:p>
        </p:txBody>
      </p:sp>
    </p:spTree>
    <p:extLst>
      <p:ext uri="{BB962C8B-B14F-4D97-AF65-F5344CB8AC3E}">
        <p14:creationId xmlns:p14="http://schemas.microsoft.com/office/powerpoint/2010/main" val="13758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2: Specification</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dirty="0">
                <a:latin typeface="Lato"/>
                <a:ea typeface="Arial Unicode MS"/>
                <a:cs typeface="Arial Unicode MS"/>
              </a:rPr>
              <a:t>Non functionality </a:t>
            </a:r>
            <a:endParaRPr lang="vi-VN" dirty="0"/>
          </a:p>
          <a:p>
            <a:pPr marL="685165" lvl="1" indent="-227965">
              <a:buFont typeface="Courier New" panose="020B0604020202020204" pitchFamily="34" charset="0"/>
              <a:buChar char="o"/>
            </a:pPr>
            <a:r>
              <a:rPr lang="en-US" dirty="0">
                <a:latin typeface="Lato"/>
                <a:ea typeface="Lato"/>
                <a:cs typeface="Lato"/>
              </a:rPr>
              <a:t>Non- Function 1: When searching contents, </a:t>
            </a:r>
            <a:br>
              <a:rPr lang="en-US" dirty="0">
                <a:latin typeface="Lato"/>
                <a:ea typeface="Lato"/>
                <a:cs typeface="Lato"/>
              </a:rPr>
            </a:br>
            <a:r>
              <a:rPr lang="en-US" dirty="0">
                <a:latin typeface="Lato"/>
                <a:ea typeface="Lato"/>
                <a:cs typeface="Lato"/>
              </a:rPr>
              <a:t>the obtained results are returned fast.</a:t>
            </a:r>
          </a:p>
          <a:p>
            <a:pPr marL="685165" lvl="1" indent="-227965">
              <a:buFont typeface="Courier New" panose="020B0604020202020204" pitchFamily="34" charset="0"/>
              <a:buChar char="o"/>
            </a:pPr>
            <a:r>
              <a:rPr lang="en-US" dirty="0">
                <a:latin typeface="Lato"/>
                <a:ea typeface="Lato"/>
                <a:cs typeface="Lato"/>
              </a:rPr>
              <a:t>Non- Function 2: Guests are allowed to view, </a:t>
            </a:r>
            <a:br>
              <a:rPr lang="en-US" dirty="0">
                <a:latin typeface="Lato"/>
                <a:ea typeface="Lato"/>
                <a:cs typeface="Lato"/>
              </a:rPr>
            </a:br>
            <a:r>
              <a:rPr lang="en-US" dirty="0">
                <a:latin typeface="Lato"/>
                <a:ea typeface="Lato"/>
                <a:cs typeface="Lato"/>
              </a:rPr>
              <a:t>searching and download contents. </a:t>
            </a:r>
            <a:br>
              <a:rPr lang="en-US" dirty="0">
                <a:latin typeface="Lato"/>
                <a:ea typeface="Lato"/>
                <a:cs typeface="Lato"/>
              </a:rPr>
            </a:br>
            <a:r>
              <a:rPr lang="en-US" dirty="0">
                <a:latin typeface="Lato"/>
                <a:ea typeface="Lato"/>
                <a:cs typeface="Lato"/>
              </a:rPr>
              <a:t>Members must log in to rate, or comment. </a:t>
            </a:r>
            <a:br>
              <a:rPr lang="en-US" dirty="0">
                <a:latin typeface="Lato"/>
                <a:ea typeface="Lato"/>
                <a:cs typeface="Lato"/>
              </a:rPr>
            </a:br>
            <a:r>
              <a:rPr lang="en-US" dirty="0">
                <a:latin typeface="Lato"/>
                <a:ea typeface="Lato"/>
                <a:cs typeface="Lato"/>
              </a:rPr>
              <a:t>Only admins can manage content approval.</a:t>
            </a:r>
          </a:p>
          <a:p>
            <a:pPr marL="685165" lvl="1" indent="-227965">
              <a:buFont typeface="Courier New" panose="020B0604020202020204" pitchFamily="34" charset="0"/>
              <a:buChar char="o"/>
            </a:pPr>
            <a:r>
              <a:rPr lang="en-US" dirty="0">
                <a:latin typeface="Lato"/>
                <a:ea typeface="Lato"/>
                <a:cs typeface="Lato"/>
              </a:rPr>
              <a:t>Non- Function 3: The system should be accessible </a:t>
            </a:r>
            <a:br>
              <a:rPr lang="en-US" dirty="0">
                <a:latin typeface="Lato"/>
                <a:ea typeface="Lato"/>
                <a:cs typeface="Lato"/>
              </a:rPr>
            </a:br>
            <a:r>
              <a:rPr lang="en-US" dirty="0">
                <a:latin typeface="Lato"/>
                <a:ea typeface="Lato"/>
                <a:cs typeface="Lato"/>
              </a:rPr>
              <a:t>from modern web browsers (e.g., Chrome, Firefox, Edge) </a:t>
            </a:r>
            <a:br>
              <a:rPr lang="en-US" dirty="0">
                <a:latin typeface="Lato"/>
                <a:ea typeface="Lato"/>
                <a:cs typeface="Lato"/>
              </a:rPr>
            </a:br>
            <a:r>
              <a:rPr lang="en-US" dirty="0">
                <a:latin typeface="Lato"/>
                <a:ea typeface="Lato"/>
                <a:cs typeface="Lato"/>
              </a:rPr>
              <a:t>and mobile devices.</a:t>
            </a:r>
          </a:p>
          <a:p>
            <a:pPr marL="685165" lvl="1" indent="-227965">
              <a:buFont typeface="Courier New" panose="020B0604020202020204" pitchFamily="34" charset="0"/>
              <a:buChar char="o"/>
            </a:pPr>
            <a:endParaRPr lang="en-US" dirty="0">
              <a:latin typeface="Lato"/>
              <a:ea typeface="Lato"/>
              <a:cs typeface="Lato"/>
            </a:endParaRPr>
          </a:p>
          <a:p>
            <a:pPr marL="227965" indent="-227965"/>
            <a:endParaRPr lang="en-US" dirty="0">
              <a:latin typeface="Arial Unicode MS"/>
              <a:ea typeface="Arial Unicode MS"/>
              <a:cs typeface="Arial Unicode MS"/>
            </a:endParaRPr>
          </a:p>
          <a:p>
            <a:pPr marL="227965" indent="-227965"/>
            <a:endParaRPr lang="en-US" dirty="0">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8</a:t>
            </a:fld>
            <a:endParaRPr lang="en-US"/>
          </a:p>
        </p:txBody>
      </p:sp>
    </p:spTree>
    <p:extLst>
      <p:ext uri="{BB962C8B-B14F-4D97-AF65-F5344CB8AC3E}">
        <p14:creationId xmlns:p14="http://schemas.microsoft.com/office/powerpoint/2010/main" val="65241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D44-74BD-A402-5AFF-64C75BE35A8D}"/>
              </a:ext>
            </a:extLst>
          </p:cNvPr>
          <p:cNvSpPr>
            <a:spLocks noGrp="1"/>
          </p:cNvSpPr>
          <p:nvPr>
            <p:ph type="title"/>
          </p:nvPr>
        </p:nvSpPr>
        <p:spPr/>
        <p:txBody>
          <a:bodyPr lIns="91440" tIns="45720" rIns="91440" bIns="45720" anchor="t"/>
          <a:lstStyle/>
          <a:p>
            <a:r>
              <a:rPr lang="en-US">
                <a:latin typeface="Lato"/>
                <a:ea typeface="Arial Unicode MS"/>
                <a:cs typeface="Arial Unicode MS"/>
              </a:rPr>
              <a:t>Step 3: Planning</a:t>
            </a:r>
            <a:endParaRPr lang="en-US" err="1">
              <a:latin typeface="Lato"/>
            </a:endParaRPr>
          </a:p>
        </p:txBody>
      </p:sp>
      <p:sp>
        <p:nvSpPr>
          <p:cNvPr id="3" name="Text Placeholder 2">
            <a:extLst>
              <a:ext uri="{FF2B5EF4-FFF2-40B4-BE49-F238E27FC236}">
                <a16:creationId xmlns:a16="http://schemas.microsoft.com/office/drawing/2014/main" id="{DB0C6873-814E-217E-0410-76F766DB2674}"/>
              </a:ext>
            </a:extLst>
          </p:cNvPr>
          <p:cNvSpPr>
            <a:spLocks noGrp="1"/>
          </p:cNvSpPr>
          <p:nvPr>
            <p:ph type="body" sz="quarter" idx="13"/>
          </p:nvPr>
        </p:nvSpPr>
        <p:spPr/>
        <p:txBody>
          <a:bodyPr lIns="91440" tIns="45720" rIns="91440" bIns="45720" anchor="t"/>
          <a:lstStyle/>
          <a:p>
            <a:pPr marL="227965" indent="-227965"/>
            <a:r>
              <a:rPr lang="en-US">
                <a:latin typeface="Lato"/>
                <a:ea typeface="Arial Unicode MS"/>
                <a:cs typeface="Arial Unicode MS"/>
              </a:rPr>
              <a:t>Method for developing: Develop in gradually upgraded versions: implement each version with increasing complexity over time </a:t>
            </a:r>
          </a:p>
          <a:p>
            <a:pPr marL="227965" indent="-227965"/>
            <a:r>
              <a:rPr lang="en-US">
                <a:latin typeface="Lato"/>
                <a:ea typeface="Arial Unicode MS"/>
                <a:cs typeface="Arial Unicode MS"/>
              </a:rPr>
              <a:t>Why? We are Amateurs!</a:t>
            </a:r>
            <a:endParaRPr lang="en-US">
              <a:latin typeface="Lato"/>
            </a:endParaRPr>
          </a:p>
        </p:txBody>
      </p:sp>
      <p:sp>
        <p:nvSpPr>
          <p:cNvPr id="4" name="Slide Number Placeholder 3">
            <a:extLst>
              <a:ext uri="{FF2B5EF4-FFF2-40B4-BE49-F238E27FC236}">
                <a16:creationId xmlns:a16="http://schemas.microsoft.com/office/drawing/2014/main" id="{19311898-5AFC-A4A4-19CA-ECE902CCB85C}"/>
              </a:ext>
            </a:extLst>
          </p:cNvPr>
          <p:cNvSpPr>
            <a:spLocks noGrp="1"/>
          </p:cNvSpPr>
          <p:nvPr>
            <p:ph type="sldNum" sz="quarter" idx="12"/>
          </p:nvPr>
        </p:nvSpPr>
        <p:spPr/>
        <p:txBody>
          <a:bodyPr/>
          <a:lstStyle/>
          <a:p>
            <a:fld id="{9EA0BE3B-158A-4EDF-80DC-E394A0D1600F}" type="slidenum">
              <a:rPr lang="en-US" smtClean="0"/>
              <a:pPr/>
              <a:t>9</a:t>
            </a:fld>
            <a:endParaRPr lang="en-US"/>
          </a:p>
        </p:txBody>
      </p:sp>
      <p:pic>
        <p:nvPicPr>
          <p:cNvPr id="6" name="Hình ảnh 5" descr="Ảnh có chứa văn bản, ảnh chụp màn hình, số, Phông chữ&#10;&#10;Mô tả được tự động tạo">
            <a:extLst>
              <a:ext uri="{FF2B5EF4-FFF2-40B4-BE49-F238E27FC236}">
                <a16:creationId xmlns:a16="http://schemas.microsoft.com/office/drawing/2014/main" id="{0C3FE217-9ADB-B506-666E-110A1176D71C}"/>
              </a:ext>
            </a:extLst>
          </p:cNvPr>
          <p:cNvPicPr>
            <a:picLocks noChangeAspect="1"/>
          </p:cNvPicPr>
          <p:nvPr/>
        </p:nvPicPr>
        <p:blipFill>
          <a:blip r:embed="rId2"/>
          <a:stretch>
            <a:fillRect/>
          </a:stretch>
        </p:blipFill>
        <p:spPr>
          <a:xfrm>
            <a:off x="703445" y="2376956"/>
            <a:ext cx="10649640" cy="3380465"/>
          </a:xfrm>
          <a:prstGeom prst="rect">
            <a:avLst/>
          </a:prstGeom>
          <a:ln>
            <a:solidFill>
              <a:schemeClr val="tx1"/>
            </a:solidFill>
          </a:ln>
        </p:spPr>
      </p:pic>
    </p:spTree>
    <p:extLst>
      <p:ext uri="{BB962C8B-B14F-4D97-AF65-F5344CB8AC3E}">
        <p14:creationId xmlns:p14="http://schemas.microsoft.com/office/powerpoint/2010/main" val="229424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D8C55731E8E147879690526A6CCDF4" ma:contentTypeVersion="33" ma:contentTypeDescription="Create a new document." ma:contentTypeScope="" ma:versionID="39a7782ba069797d8722ae6144f15d09">
  <xsd:schema xmlns:xsd="http://www.w3.org/2001/XMLSchema" xmlns:xs="http://www.w3.org/2001/XMLSchema" xmlns:p="http://schemas.microsoft.com/office/2006/metadata/properties" xmlns:ns2="5b005909-1c1f-4d9f-a672-5a8798189396" xmlns:ns3="69436320-7cac-49ee-82f5-e031466cc161" targetNamespace="http://schemas.microsoft.com/office/2006/metadata/properties" ma:root="true" ma:fieldsID="f78b062858689b61d13bd1f74f29b046" ns2:_="" ns3:_="">
    <xsd:import namespace="5b005909-1c1f-4d9f-a672-5a8798189396"/>
    <xsd:import namespace="69436320-7cac-49ee-82f5-e031466cc16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ServiceOCR" minOccurs="0"/>
                <xsd:element ref="ns2:MediaLengthInSecond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05909-1c1f-4d9f-a672-5a879818939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Teachers" ma:index="2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Teachers" ma:index="34" nillable="true" ma:displayName="Invited Teachers" ma:internalName="Invited_Teachers">
      <xsd:simpleType>
        <xsd:restriction base="dms:Note">
          <xsd:maxLength value="255"/>
        </xsd:restriction>
      </xsd:simpleType>
    </xsd:element>
    <xsd:element name="Invited_Students" ma:index="35" nillable="true" ma:displayName="Invited Students" ma:internalName="Invited_Student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Teacher_Only_SectionGroup" ma:index="37" nillable="true" ma:displayName="Has Teacher Only SectionGroup" ma:internalName="Has_Teacher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436320-7cac-49ee-82f5-e031466cc16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25e5376-09ad-4b71-b505-c2535821b299}" ma:internalName="TaxCatchAll" ma:showField="CatchAllData" ma:web="69436320-7cac-49ee-82f5-e031466cc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b005909-1c1f-4d9f-a672-5a8798189396">
      <Terms xmlns="http://schemas.microsoft.com/office/infopath/2007/PartnerControls"/>
    </lcf76f155ced4ddcb4097134ff3c332f>
    <TaxCatchAll xmlns="69436320-7cac-49ee-82f5-e031466cc161" xsi:nil="true"/>
    <Teams_Channel_Section_Location xmlns="5b005909-1c1f-4d9f-a672-5a8798189396" xsi:nil="true"/>
    <LMS_Mappings xmlns="5b005909-1c1f-4d9f-a672-5a8798189396" xsi:nil="true"/>
    <Teachers xmlns="5b005909-1c1f-4d9f-a672-5a8798189396">
      <UserInfo>
        <DisplayName/>
        <AccountId xsi:nil="true"/>
        <AccountType/>
      </UserInfo>
    </Teachers>
    <Self_Registration_Enabled xmlns="5b005909-1c1f-4d9f-a672-5a8798189396" xsi:nil="true"/>
    <AppVersion xmlns="5b005909-1c1f-4d9f-a672-5a8798189396" xsi:nil="true"/>
    <Invited_Teachers xmlns="5b005909-1c1f-4d9f-a672-5a8798189396" xsi:nil="true"/>
    <Invited_Students xmlns="5b005909-1c1f-4d9f-a672-5a8798189396" xsi:nil="true"/>
    <Math_Settings xmlns="5b005909-1c1f-4d9f-a672-5a8798189396" xsi:nil="true"/>
    <TeamsChannelId xmlns="5b005909-1c1f-4d9f-a672-5a8798189396" xsi:nil="true"/>
    <Students xmlns="5b005909-1c1f-4d9f-a672-5a8798189396">
      <UserInfo>
        <DisplayName/>
        <AccountId xsi:nil="true"/>
        <AccountType/>
      </UserInfo>
    </Students>
    <Student_Groups xmlns="5b005909-1c1f-4d9f-a672-5a8798189396">
      <UserInfo>
        <DisplayName/>
        <AccountId xsi:nil="true"/>
        <AccountType/>
      </UserInfo>
    </Student_Groups>
    <Distribution_Groups xmlns="5b005909-1c1f-4d9f-a672-5a8798189396" xsi:nil="true"/>
    <Templates xmlns="5b005909-1c1f-4d9f-a672-5a8798189396" xsi:nil="true"/>
    <DefaultSectionNames xmlns="5b005909-1c1f-4d9f-a672-5a8798189396" xsi:nil="true"/>
    <Is_Collaboration_Space_Locked xmlns="5b005909-1c1f-4d9f-a672-5a8798189396" xsi:nil="true"/>
    <IsNotebookLocked xmlns="5b005909-1c1f-4d9f-a672-5a8798189396" xsi:nil="true"/>
    <CultureName xmlns="5b005909-1c1f-4d9f-a672-5a8798189396" xsi:nil="true"/>
    <Owner xmlns="5b005909-1c1f-4d9f-a672-5a8798189396">
      <UserInfo>
        <DisplayName/>
        <AccountId xsi:nil="true"/>
        <AccountType/>
      </UserInfo>
    </Owner>
    <NotebookType xmlns="5b005909-1c1f-4d9f-a672-5a8798189396" xsi:nil="true"/>
    <FolderType xmlns="5b005909-1c1f-4d9f-a672-5a8798189396" xsi:nil="true"/>
    <Has_Teacher_Only_SectionGroup xmlns="5b005909-1c1f-4d9f-a672-5a879818939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1C6E77-BF48-4A4B-9CB5-71B893B6103D}">
  <ds:schemaRefs>
    <ds:schemaRef ds:uri="5b005909-1c1f-4d9f-a672-5a8798189396"/>
    <ds:schemaRef ds:uri="69436320-7cac-49ee-82f5-e031466cc1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090852B-F5A7-41D3-B0F2-79FF9509D131}">
  <ds:schemaRefs>
    <ds:schemaRef ds:uri="03badfed-b8d5-41ac-8263-c8f7290caafd"/>
    <ds:schemaRef ds:uri="5b005909-1c1f-4d9f-a672-5a8798189396"/>
    <ds:schemaRef ds:uri="69436320-7cac-49ee-82f5-e031466cc161"/>
    <ds:schemaRef ds:uri="e738207b-8185-4915-aabe-7d684b6a3e9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1AE6FA6-9107-4EF4-82FC-AE27B7FA80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TotalTime>
  <Words>1271</Words>
  <Application>Microsoft Office PowerPoint</Application>
  <PresentationFormat>Widescreen</PresentationFormat>
  <Paragraphs>200</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Outline</vt:lpstr>
      <vt:lpstr>Introduction</vt:lpstr>
      <vt:lpstr>Introduction</vt:lpstr>
      <vt:lpstr>Team building</vt:lpstr>
      <vt:lpstr>Step 1: User requirements</vt:lpstr>
      <vt:lpstr>Step 2: Specification</vt:lpstr>
      <vt:lpstr>Step 2: Specification</vt:lpstr>
      <vt:lpstr>Step 3: Planning</vt:lpstr>
      <vt:lpstr>Step 4: Block design</vt:lpstr>
      <vt:lpstr>Step 4: Block design</vt:lpstr>
      <vt:lpstr>Step 5: Detail design</vt:lpstr>
      <vt:lpstr>Step 5: Detail design</vt:lpstr>
      <vt:lpstr>Step 5: Detail design</vt:lpstr>
      <vt:lpstr>Step 5: Detail design</vt:lpstr>
      <vt:lpstr>Step 5: Detail design</vt:lpstr>
      <vt:lpstr>Step 5: Detail design</vt:lpstr>
      <vt:lpstr>Step 5: Detail design</vt:lpstr>
      <vt:lpstr>Step 5: Detail design</vt:lpstr>
      <vt:lpstr>Step 6: Select the best altenatives</vt:lpstr>
      <vt:lpstr>Step 7: Testing</vt:lpstr>
      <vt:lpstr>Step 7: Testing</vt:lpstr>
      <vt:lpstr>Step 7: Testing</vt:lpstr>
      <vt:lpstr>Limitations</vt:lpstr>
      <vt:lpstr>Conclusions</vt:lpstr>
      <vt:lpstr>Conclusions</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Bui Tuan Minh 20233866</cp:lastModifiedBy>
  <cp:revision>23</cp:revision>
  <dcterms:created xsi:type="dcterms:W3CDTF">2021-05-28T04:32:29Z</dcterms:created>
  <dcterms:modified xsi:type="dcterms:W3CDTF">2025-01-12T16:24:12Z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0x010100B8D8C55731E8E147879690526A6CCDF4</vt:lpwstr>
  </property>
  <property fmtid="{D5CDD505-2E9C-101B-9397-08002B2CF9AE}" pid="3" name="MediaServiceImageTags">
    <vt:lpwstr/>
  </property>
</Properties>
</file>