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1284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33578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5764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933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4370F-8369-4C0B-AC1C-78BC417D1CC5}"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7683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4370F-8369-4C0B-AC1C-78BC417D1CC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39889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4370F-8369-4C0B-AC1C-78BC417D1CC5}"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15188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4370F-8369-4C0B-AC1C-78BC417D1CC5}"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40758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4370F-8369-4C0B-AC1C-78BC417D1CC5}"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91716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25798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0709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4370F-8369-4C0B-AC1C-78BC417D1CC5}" type="datetimeFigureOut">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F0811-9C47-49F8-A8EF-74E884AB4BD2}" type="slidenum">
              <a:rPr lang="en-US" smtClean="0"/>
              <a:t>‹#›</a:t>
            </a:fld>
            <a:endParaRPr lang="en-US"/>
          </a:p>
        </p:txBody>
      </p:sp>
    </p:spTree>
    <p:extLst>
      <p:ext uri="{BB962C8B-B14F-4D97-AF65-F5344CB8AC3E}">
        <p14:creationId xmlns:p14="http://schemas.microsoft.com/office/powerpoint/2010/main" val="247036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uanndd/microservices-labs/module-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ndex.php?title=Consistency_(database_systems)&amp;action=edit&amp;redlink=1" TargetMode="External"/><Relationship Id="rId2" Type="http://schemas.openxmlformats.org/officeDocument/2006/relationships/hyperlink" Target="https://vi.wikipedia.org/w/index.php?title=T%C3%ADnh_nguy%C3%AAn_t%E1%BB%91_(khoa_h%E1%BB%8Dc_m%C3%A1y_t%C3%ADnh)&amp;action=edit&amp;redlink=1" TargetMode="External"/><Relationship Id="rId1" Type="http://schemas.openxmlformats.org/officeDocument/2006/relationships/slideLayout" Target="../slideLayouts/slideLayout2.xml"/><Relationship Id="rId6" Type="http://schemas.openxmlformats.org/officeDocument/2006/relationships/hyperlink" Target="https://tynkblogs.wordpress.com/2017/09/17/khai-niem-acid-trong-database-management-systems/" TargetMode="External"/><Relationship Id="rId5" Type="http://schemas.openxmlformats.org/officeDocument/2006/relationships/hyperlink" Target="https://vi.wikipedia.org/w/index.php?title=T%C3%ADnh_b%E1%BB%81n_v%E1%BB%AFng_(khoa_h%E1%BB%8Dc_m%C3%A1y_t%C3%ADnh)&amp;action=edit&amp;redlink=1" TargetMode="External"/><Relationship Id="rId4" Type="http://schemas.openxmlformats.org/officeDocument/2006/relationships/hyperlink" Target="https://vi.wikipedia.org/w/index.php?title=T%C3%ADnh_t%C3%A1ch_bi%E1%BB%87t_(khoa_h%E1%BB%8Dc_m%C3%A1y_t%C3%ADnh)&amp;action=edit&amp;redlink=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panose="020B0604020202020204" pitchFamily="34" charset="0"/>
                <a:cs typeface="Arial" panose="020B0604020202020204" pitchFamily="34" charset="0"/>
              </a:rPr>
              <a:t>Module 5: </a:t>
            </a:r>
            <a:r>
              <a:rPr lang="en-US" sz="3200" dirty="0">
                <a:latin typeface="Arial" panose="020B0604020202020204" pitchFamily="34" charset="0"/>
                <a:cs typeface="Arial" panose="020B0604020202020204" pitchFamily="34" charset="0"/>
              </a:rPr>
              <a:t>Event-Driven Data Management for </a:t>
            </a:r>
            <a:r>
              <a:rPr lang="en-US" sz="3200" dirty="0" err="1">
                <a:latin typeface="Arial" panose="020B0604020202020204" pitchFamily="34" charset="0"/>
                <a:cs typeface="Arial" panose="020B0604020202020204" pitchFamily="34" charset="0"/>
              </a:rPr>
              <a:t>Microservices</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800" dirty="0">
                <a:hlinkClick r:id="rId2"/>
              </a:rPr>
              <a:t>https://</a:t>
            </a:r>
            <a:r>
              <a:rPr lang="en-US" sz="1800" dirty="0" smtClean="0">
                <a:hlinkClick r:id="rId2"/>
              </a:rPr>
              <a:t>github.com/tuanndd/microservices-labs/module-5/</a:t>
            </a:r>
            <a:r>
              <a:rPr lang="en-US" sz="1800" dirty="0" smtClean="0"/>
              <a:t> </a:t>
            </a:r>
            <a:endParaRPr lang="en-US" sz="1800" dirty="0"/>
          </a:p>
        </p:txBody>
      </p:sp>
    </p:spTree>
    <p:extLst>
      <p:ext uri="{BB962C8B-B14F-4D97-AF65-F5344CB8AC3E}">
        <p14:creationId xmlns:p14="http://schemas.microsoft.com/office/powerpoint/2010/main" val="213568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Arial" panose="020B0604020202020204" pitchFamily="34" charset="0"/>
                <a:cs typeface="Arial" panose="020B0604020202020204" pitchFamily="34" charset="0"/>
              </a:rPr>
              <a:t>Đặt</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vấn</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đề</a:t>
            </a:r>
            <a:endParaRPr lang="en-US"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distributed transaction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microservices</a:t>
            </a:r>
            <a:r>
              <a:rPr lang="en-US" dirty="0" smtClean="0">
                <a:latin typeface="Times New Roman" panose="02020603050405020304" pitchFamily="18" charset="0"/>
                <a:cs typeface="Times New Roman" panose="02020603050405020304" pitchFamily="18" charset="0"/>
              </a:rPr>
              <a:t> do:</a:t>
            </a:r>
          </a:p>
          <a:p>
            <a:pPr lvl="1"/>
            <a:r>
              <a:rPr lang="en-US" dirty="0" err="1" smtClean="0">
                <a:latin typeface="Times New Roman" panose="02020603050405020304" pitchFamily="18" charset="0"/>
                <a:cs typeface="Times New Roman" panose="02020603050405020304" pitchFamily="18" charset="0"/>
              </a:rPr>
              <a:t>Micrososervices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nhiều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data model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72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4 </a:t>
            </a:r>
            <a:r>
              <a:rPr lang="en-US" sz="3200" dirty="0" err="1" smtClean="0">
                <a:solidFill>
                  <a:srgbClr val="00B050"/>
                </a:solidFill>
                <a:latin typeface="Arial" panose="020B0604020202020204" pitchFamily="34" charset="0"/>
                <a:cs typeface="Arial" panose="020B0604020202020204" pitchFamily="34" charset="0"/>
              </a:rPr>
              <a:t>thuộc</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tính</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của</a:t>
            </a:r>
            <a:r>
              <a:rPr lang="en-US" sz="3200" dirty="0" smtClean="0">
                <a:solidFill>
                  <a:srgbClr val="00B050"/>
                </a:solidFill>
                <a:latin typeface="Arial" panose="020B0604020202020204" pitchFamily="34" charset="0"/>
                <a:cs typeface="Arial" panose="020B0604020202020204" pitchFamily="34" charset="0"/>
              </a:rPr>
              <a:t> 1 transaction </a:t>
            </a:r>
            <a:r>
              <a:rPr lang="en-US" sz="3200" dirty="0" err="1" smtClean="0">
                <a:solidFill>
                  <a:srgbClr val="00B050"/>
                </a:solidFill>
                <a:latin typeface="Arial" panose="020B0604020202020204" pitchFamily="34" charset="0"/>
                <a:cs typeface="Arial" panose="020B0604020202020204" pitchFamily="34" charset="0"/>
              </a:rPr>
              <a:t>truyền</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thống</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85000" lnSpcReduction="20000"/>
          </a:bodyPr>
          <a:lstStyle/>
          <a:p>
            <a:r>
              <a:rPr lang="vi-VN" dirty="0">
                <a:latin typeface="+mj-lt"/>
                <a:hlinkClick r:id="rId2" tooltip="Tính nguyên tố (khoa học máy tính) (trang không tồn tại)"/>
              </a:rPr>
              <a:t>Tính nguyên tố</a:t>
            </a:r>
            <a:r>
              <a:rPr lang="vi-VN" dirty="0">
                <a:latin typeface="+mj-lt"/>
              </a:rPr>
              <a:t> (</a:t>
            </a:r>
            <a:r>
              <a:rPr lang="vi-VN" i="1" dirty="0">
                <a:latin typeface="+mj-lt"/>
              </a:rPr>
              <a:t>Atomicity</a:t>
            </a:r>
            <a:r>
              <a:rPr lang="vi-VN" dirty="0">
                <a:latin typeface="+mj-lt"/>
              </a:rPr>
              <a:t>). Một giao dịch có nhiều thao tác khác biệt thì hoặc là toàn bộ các thao tác hoặc là không một thao tác nào được hoàn thành</a:t>
            </a:r>
            <a:r>
              <a:rPr lang="vi-VN" dirty="0" smtClean="0">
                <a:latin typeface="+mj-lt"/>
              </a:rPr>
              <a:t>.</a:t>
            </a:r>
            <a:endParaRPr lang="en-US" dirty="0" smtClean="0">
              <a:latin typeface="+mj-lt"/>
            </a:endParaRPr>
          </a:p>
          <a:p>
            <a:endParaRPr lang="vi-VN" dirty="0">
              <a:latin typeface="+mj-lt"/>
            </a:endParaRPr>
          </a:p>
          <a:p>
            <a:r>
              <a:rPr lang="vi-VN" dirty="0">
                <a:latin typeface="+mj-lt"/>
                <a:hlinkClick r:id="rId3" tooltip="Consistency (database systems) (trang không tồn tại)"/>
              </a:rPr>
              <a:t>Tính nhất quán</a:t>
            </a:r>
            <a:r>
              <a:rPr lang="vi-VN" dirty="0">
                <a:latin typeface="+mj-lt"/>
              </a:rPr>
              <a:t> (</a:t>
            </a:r>
            <a:r>
              <a:rPr lang="vi-VN" i="1" dirty="0">
                <a:latin typeface="+mj-lt"/>
              </a:rPr>
              <a:t>Consistency</a:t>
            </a:r>
            <a:r>
              <a:rPr lang="vi-VN" dirty="0">
                <a:latin typeface="+mj-lt"/>
              </a:rPr>
              <a:t>). Một giao dịch hoặc là sẽ tạo ra một trạng thái mới và hợp lệ cho dữ liệu, hoặc trong trường hợp có lỗi sẽ chuyển toàn bộ dữ liệu về trạng thái trước khi thực thi giao dịch</a:t>
            </a:r>
            <a:r>
              <a:rPr lang="vi-VN" dirty="0" smtClean="0">
                <a:latin typeface="+mj-lt"/>
              </a:rPr>
              <a:t>.</a:t>
            </a:r>
            <a:endParaRPr lang="en-US" dirty="0" smtClean="0">
              <a:latin typeface="+mj-lt"/>
            </a:endParaRPr>
          </a:p>
          <a:p>
            <a:endParaRPr lang="vi-VN" dirty="0">
              <a:latin typeface="+mj-lt"/>
            </a:endParaRPr>
          </a:p>
          <a:p>
            <a:r>
              <a:rPr lang="vi-VN" dirty="0">
                <a:latin typeface="+mj-lt"/>
                <a:hlinkClick r:id="rId4" tooltip="Tính tách biệt (khoa học máy tính) (trang không tồn tại)"/>
              </a:rPr>
              <a:t>Tính độc lập</a:t>
            </a:r>
            <a:r>
              <a:rPr lang="vi-VN" dirty="0">
                <a:latin typeface="+mj-lt"/>
              </a:rPr>
              <a:t> (</a:t>
            </a:r>
            <a:r>
              <a:rPr lang="vi-VN" i="1" dirty="0">
                <a:latin typeface="+mj-lt"/>
              </a:rPr>
              <a:t>Isolation</a:t>
            </a:r>
            <a:r>
              <a:rPr lang="vi-VN" dirty="0">
                <a:latin typeface="+mj-lt"/>
              </a:rPr>
              <a:t>). Một giao dịch đang thực thi và chưa được xác nhận phải bảo đảm tách biệt khỏi các giao dịch khác</a:t>
            </a:r>
            <a:r>
              <a:rPr lang="vi-VN" dirty="0" smtClean="0">
                <a:latin typeface="+mj-lt"/>
              </a:rPr>
              <a:t>.</a:t>
            </a:r>
            <a:endParaRPr lang="en-US" dirty="0" smtClean="0">
              <a:latin typeface="+mj-lt"/>
            </a:endParaRPr>
          </a:p>
          <a:p>
            <a:endParaRPr lang="vi-VN" dirty="0">
              <a:latin typeface="+mj-lt"/>
            </a:endParaRPr>
          </a:p>
          <a:p>
            <a:r>
              <a:rPr lang="vi-VN" dirty="0">
                <a:latin typeface="+mj-lt"/>
                <a:hlinkClick r:id="rId5" tooltip="Tính bền vững (khoa học máy tính) (trang không tồn tại)"/>
              </a:rPr>
              <a:t>Tính bền vững</a:t>
            </a:r>
            <a:r>
              <a:rPr lang="vi-VN" dirty="0">
                <a:latin typeface="+mj-lt"/>
              </a:rPr>
              <a:t> (</a:t>
            </a:r>
            <a:r>
              <a:rPr lang="vi-VN" i="1" dirty="0">
                <a:latin typeface="+mj-lt"/>
              </a:rPr>
              <a:t>Durability</a:t>
            </a:r>
            <a:r>
              <a:rPr lang="vi-VN" dirty="0">
                <a:latin typeface="+mj-lt"/>
              </a:rPr>
              <a:t>). Dữ liệu được xác nhận sẽ được hệ thống lưu lại sao cho ngay cả trong trường hợp hỏng hóc hoặc có lỗi hệ thống, dữ liệu vẫn đảm bảo trong trạng thái chuẩn xác.</a:t>
            </a:r>
          </a:p>
        </p:txBody>
      </p:sp>
      <p:sp>
        <p:nvSpPr>
          <p:cNvPr id="4" name="Rectangle 3"/>
          <p:cNvSpPr/>
          <p:nvPr/>
        </p:nvSpPr>
        <p:spPr>
          <a:xfrm>
            <a:off x="5378245" y="6311900"/>
            <a:ext cx="6587613" cy="276999"/>
          </a:xfrm>
          <a:prstGeom prst="rect">
            <a:avLst/>
          </a:prstGeom>
        </p:spPr>
        <p:txBody>
          <a:bodyPr wrap="square">
            <a:spAutoFit/>
          </a:bodyPr>
          <a:lstStyle/>
          <a:p>
            <a:r>
              <a:rPr lang="en-US" sz="1200" dirty="0">
                <a:hlinkClick r:id="rId6"/>
              </a:rPr>
              <a:t>https://tynkblogs.wordpress.com/2017/09/17/khai-niem-acid-trong-database-management-systems</a:t>
            </a:r>
            <a:r>
              <a:rPr lang="en-US" sz="1200" dirty="0" smtClean="0">
                <a:hlinkClick r:id="rId6"/>
              </a:rPr>
              <a:t>/</a:t>
            </a:r>
            <a:r>
              <a:rPr lang="en-US" sz="1200" dirty="0" smtClean="0"/>
              <a:t> </a:t>
            </a:r>
            <a:endParaRPr lang="en-US" sz="1200" dirty="0"/>
          </a:p>
        </p:txBody>
      </p:sp>
    </p:spTree>
    <p:extLst>
      <p:ext uri="{BB962C8B-B14F-4D97-AF65-F5344CB8AC3E}">
        <p14:creationId xmlns:p14="http://schemas.microsoft.com/office/powerpoint/2010/main" val="170764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rgbClr val="00B050"/>
                </a:solidFill>
                <a:latin typeface="Arial" panose="020B0604020202020204" pitchFamily="34" charset="0"/>
                <a:cs typeface="Arial" panose="020B0604020202020204" pitchFamily="34" charset="0"/>
              </a:rPr>
              <a:t>Hướng</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giải</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quyết</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của</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microservices</a:t>
            </a:r>
            <a:endParaRPr lang="en-US" sz="36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400" b="1" u="sng" dirty="0" smtClean="0">
                <a:solidFill>
                  <a:schemeClr val="accent1"/>
                </a:solidFill>
                <a:latin typeface="+mj-lt"/>
              </a:rPr>
              <a:t>Dùng kiến trúc event-driven</a:t>
            </a:r>
            <a:r>
              <a:rPr lang="vi-VN" sz="2400" dirty="0" smtClean="0">
                <a:latin typeface="+mj-lt"/>
              </a:rPr>
              <a:t>: microservice cập nhật 1 business entity và publish event kích hoạt bước tiếp theo. Các event trao đổi microservices thông qua một Message Broker. -&gt; Với điều kiện (a) mỗi service cập nhật cơ sở dữ liệu một cách nguyên tố (atomically) và publish một event và (b) Message Broker đảm bảo rằng các event được gửi ít nhất một lần, bằng cách này bạn có thể thực hiện các business transactions trên nhiều service </a:t>
            </a:r>
            <a:r>
              <a:rPr lang="vi-VN" sz="2400" dirty="0" smtClean="0">
                <a:latin typeface="+mj-lt"/>
                <a:sym typeface="Symbol" panose="05050102010706020507" pitchFamily="18" charset="2"/>
              </a:rPr>
              <a:t></a:t>
            </a:r>
            <a:r>
              <a:rPr lang="en-US" sz="2400" dirty="0" smtClean="0">
                <a:latin typeface="+mj-lt"/>
                <a:sym typeface="Symbol" panose="05050102010706020507" pitchFamily="18" charset="2"/>
              </a:rPr>
              <a:t> </a:t>
            </a:r>
            <a:r>
              <a:rPr lang="vi-VN" sz="2400" dirty="0" smtClean="0">
                <a:latin typeface="+mj-lt"/>
              </a:rPr>
              <a:t>sẽ đạt tính nhất quán cuối cùng (</a:t>
            </a:r>
            <a:r>
              <a:rPr lang="vi-VN" sz="2400" u="sng" dirty="0" smtClean="0">
                <a:solidFill>
                  <a:srgbClr val="FF0000"/>
                </a:solidFill>
                <a:latin typeface="+mj-lt"/>
              </a:rPr>
              <a:t>eventual consistency</a:t>
            </a:r>
            <a:r>
              <a:rPr lang="vi-VN" sz="2400" dirty="0" smtClean="0">
                <a:latin typeface="+mj-lt"/>
              </a:rPr>
              <a:t>)</a:t>
            </a:r>
            <a:endParaRPr lang="en-US" sz="2400" dirty="0" smtClean="0">
              <a:latin typeface="+mj-lt"/>
            </a:endParaRPr>
          </a:p>
          <a:p>
            <a:pPr marL="0" indent="0">
              <a:buNone/>
            </a:pPr>
            <a:endParaRPr lang="en-US" sz="2400"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634" y="4001294"/>
            <a:ext cx="5054088" cy="2731021"/>
          </a:xfrm>
          <a:prstGeom prst="rect">
            <a:avLst/>
          </a:prstGeom>
        </p:spPr>
      </p:pic>
    </p:spTree>
    <p:extLst>
      <p:ext uri="{BB962C8B-B14F-4D97-AF65-F5344CB8AC3E}">
        <p14:creationId xmlns:p14="http://schemas.microsoft.com/office/powerpoint/2010/main" val="351921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 step 1 of a credit check in a microservices architecture, the Order Service publishes an 'Order Created' ev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37"/>
            <a:ext cx="5474138" cy="37406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 a microservices architecture, the second step in a credit check is for the Customer Service to generate a 'Credit Reserved' ev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2265" y="809740"/>
            <a:ext cx="4784684" cy="28165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 a microservices architecture, the third step in a credit check is for the Order Service to set the order status to 'Op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7188" y="4029446"/>
            <a:ext cx="4729193" cy="2934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866095"/>
            <a:ext cx="4216600"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1</a:t>
            </a:r>
            <a:r>
              <a:rPr lang="en-US" dirty="0" smtClean="0">
                <a:latin typeface="Times New Roman" panose="02020603050405020304" pitchFamily="18" charset="0"/>
                <a:cs typeface="Times New Roman" panose="02020603050405020304" pitchFamily="18" charset="0"/>
              </a:rPr>
              <a:t>: Order service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1 order ở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NEW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Order Created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17026" y="163409"/>
            <a:ext cx="5899355"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Customer service consume event Order Created,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credit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a:t>
            </a:r>
            <a:r>
              <a:rPr lang="en-US" dirty="0">
                <a:latin typeface="Times New Roman" panose="02020603050405020304" pitchFamily="18" charset="0"/>
                <a:cs typeface="Times New Roman" panose="02020603050405020304" pitchFamily="18" charset="0"/>
              </a:rPr>
              <a:t>Credit </a:t>
            </a:r>
            <a:r>
              <a:rPr lang="en-US" dirty="0" smtClean="0">
                <a:latin typeface="Times New Roman" panose="02020603050405020304" pitchFamily="18" charset="0"/>
                <a:cs typeface="Times New Roman" panose="02020603050405020304" pitchFamily="18" charset="0"/>
              </a:rPr>
              <a:t>Reserved</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629589" y="5964845"/>
            <a:ext cx="4031225" cy="923330"/>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3</a:t>
            </a:r>
            <a:r>
              <a:rPr lang="en-US" dirty="0" smtClean="0">
                <a:latin typeface="Times New Roman" panose="02020603050405020304" pitchFamily="18" charset="0"/>
                <a:cs typeface="Times New Roman" panose="02020603050405020304" pitchFamily="18" charset="0"/>
              </a:rPr>
              <a:t>: Order service consume event Order Reserved,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OPEN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95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local transaction</a:t>
            </a:r>
            <a:r>
              <a:rPr lang="vi-VN" sz="2400" dirty="0" smtClean="0">
                <a:latin typeface="Times New Roman" panose="02020603050405020304" pitchFamily="18" charset="0"/>
                <a:cs typeface="Times New Roman" panose="02020603050405020304" pitchFamily="18" charset="0"/>
              </a:rPr>
              <a:t>: đặt phần cập nhật db và publish event vào 1 transaction để đảm bảo message được gởi đi không lỗi</a:t>
            </a:r>
            <a:r>
              <a:rPr lang="en-US"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a:t>
            </a:r>
            <a:r>
              <a:rPr lang="en-US" sz="2400" dirty="0" smtClean="0">
                <a:latin typeface="Times New Roman" panose="02020603050405020304" pitchFamily="18" charset="0"/>
                <a:cs typeface="Times New Roman" panose="02020603050405020304" pitchFamily="18" charset="0"/>
              </a:rPr>
              <a:t> (Atomicity)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developer </a:t>
            </a:r>
            <a:r>
              <a:rPr lang="en-US" sz="2400" dirty="0" err="1" smtClean="0">
                <a:latin typeface="Times New Roman" panose="02020603050405020304" pitchFamily="18" charset="0"/>
                <a:cs typeface="Times New Roman" panose="02020603050405020304" pitchFamily="18" charset="0"/>
              </a:rPr>
              <a:t>quên</a:t>
            </a:r>
            <a:r>
              <a:rPr lang="en-US" sz="2400" dirty="0" smtClean="0">
                <a:latin typeface="Times New Roman" panose="02020603050405020304" pitchFamily="18" charset="0"/>
                <a:cs typeface="Times New Roman" panose="02020603050405020304" pitchFamily="18" charset="0"/>
              </a:rPr>
              <a:t> publish event,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transaction</a:t>
            </a:r>
            <a:endParaRPr lang="en-US" sz="2400" dirty="0">
              <a:latin typeface="Times New Roman" panose="02020603050405020304" pitchFamily="18" charset="0"/>
              <a:cs typeface="Times New Roman" panose="02020603050405020304" pitchFamily="18" charset="0"/>
            </a:endParaRPr>
          </a:p>
        </p:txBody>
      </p:sp>
      <p:pic>
        <p:nvPicPr>
          <p:cNvPr id="4098" name="Picture 2" descr="In a microservices architecture, achieve atomicity by using only local transactions to publish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536" y="1958089"/>
            <a:ext cx="7434928" cy="463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96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mining db transaction log</a:t>
            </a:r>
            <a:r>
              <a:rPr lang="vi-VN"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nguyên tố </a:t>
            </a:r>
            <a:r>
              <a:rPr lang="en-US" sz="2400" dirty="0" smtClean="0">
                <a:latin typeface="Times New Roman" panose="02020603050405020304" pitchFamily="18" charset="0"/>
                <a:cs typeface="Times New Roman" panose="02020603050405020304" pitchFamily="18" charset="0"/>
              </a:rPr>
              <a:t>(Atomicity)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H</a:t>
            </a:r>
            <a:r>
              <a:rPr lang="vi-VN" sz="2400" dirty="0" smtClean="0">
                <a:latin typeface="Times New Roman" panose="02020603050405020304" pitchFamily="18" charset="0"/>
                <a:cs typeface="Times New Roman" panose="02020603050405020304" pitchFamily="18" charset="0"/>
              </a:rPr>
              <a:t>ạn chế: định dạng transaction log khác nhau với mỗi loại </a:t>
            </a:r>
            <a:r>
              <a:rPr lang="en-US" sz="2400" dirty="0" smtClean="0">
                <a:latin typeface="Times New Roman" panose="02020603050405020304" pitchFamily="18" charset="0"/>
                <a:cs typeface="Times New Roman" panose="02020603050405020304" pitchFamily="18" charset="0"/>
              </a:rPr>
              <a:t>database</a:t>
            </a:r>
            <a:r>
              <a:rPr lang="vi-VN" sz="2400" dirty="0" smtClean="0">
                <a:latin typeface="Times New Roman" panose="02020603050405020304" pitchFamily="18" charset="0"/>
                <a:cs typeface="Times New Roman" panose="02020603050405020304" pitchFamily="18" charset="0"/>
              </a:rPr>
              <a:t>, có thể bị thay đổi giữa các version</a:t>
            </a:r>
            <a:endParaRPr lang="en-US" sz="2400" dirty="0">
              <a:latin typeface="Times New Roman" panose="02020603050405020304" pitchFamily="18" charset="0"/>
              <a:cs typeface="Times New Roman" panose="02020603050405020304" pitchFamily="18" charset="0"/>
            </a:endParaRPr>
          </a:p>
        </p:txBody>
      </p:sp>
      <p:pic>
        <p:nvPicPr>
          <p:cNvPr id="5122" name="Picture 2" descr="In a microservices architecture, achieve atomicity by mining the transaction log for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910" y="1690688"/>
            <a:ext cx="6658180" cy="49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6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931"/>
            <a:ext cx="10515600" cy="1325563"/>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event sourcing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CQRS): </a:t>
            </a:r>
            <a:r>
              <a:rPr lang="vi-VN" sz="2400" dirty="0" smtClean="0">
                <a:latin typeface="Times New Roman" panose="02020603050405020304" pitchFamily="18" charset="0"/>
                <a:cs typeface="Times New Roman" panose="02020603050405020304" pitchFamily="18" charset="0"/>
              </a:rPr>
              <a:t>lưu trạng thái của thực thể dưới dạng 1 chuỗi các event trong event store. </a:t>
            </a:r>
            <a:r>
              <a:rPr lang="en-US" sz="2400" dirty="0" smtClean="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vent store có api để các service đăng ký event </a:t>
            </a:r>
            <a:r>
              <a:rPr lang="vi-VN" sz="2400" dirty="0">
                <a:latin typeface="Times New Roman" panose="02020603050405020304" pitchFamily="18" charset="0"/>
                <a:cs typeface="Times New Roman" panose="02020603050405020304" pitchFamily="18" charset="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nhất quán về dữ liệu</a:t>
            </a:r>
            <a:r>
              <a:rPr lang="en-US" sz="2400" dirty="0" smtClean="0">
                <a:latin typeface="Times New Roman" panose="02020603050405020304" pitchFamily="18" charset="0"/>
                <a:cs typeface="Times New Roman" panose="02020603050405020304" pitchFamily="18" charset="0"/>
              </a:rPr>
              <a:t> (Consistency)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dễ audit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data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thêm thời gian code)</a:t>
            </a:r>
            <a:endParaRPr lang="en-US" sz="2400" dirty="0">
              <a:latin typeface="Times New Roman" panose="02020603050405020304" pitchFamily="18" charset="0"/>
              <a:cs typeface="Times New Roman" panose="02020603050405020304" pitchFamily="18" charset="0"/>
            </a:endParaRPr>
          </a:p>
        </p:txBody>
      </p:sp>
      <p:pic>
        <p:nvPicPr>
          <p:cNvPr id="6146" name="Picture 2" descr="In a microservices architecture, achieve atomicity with event sour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39" y="2238581"/>
            <a:ext cx="10846722" cy="453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2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CQRS: Command Query Responsibility Segregation</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Concept: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command (update) </a:t>
            </a:r>
            <a:r>
              <a:rPr lang="en-US" sz="2000" dirty="0" err="1" smtClean="0">
                <a:latin typeface="Times New Roman" panose="02020603050405020304" pitchFamily="18" charset="0"/>
                <a:cs typeface="Times New Roman" panose="02020603050405020304" pitchFamily="18" charset="0"/>
              </a:rPr>
              <a:t>khỏi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query (read)</a:t>
            </a:r>
          </a:p>
          <a:p>
            <a:r>
              <a:rPr lang="en-US" sz="2000" dirty="0" err="1" smtClean="0">
                <a:latin typeface="Times New Roman" panose="02020603050405020304" pitchFamily="18" charset="0"/>
                <a:cs typeface="Times New Roman" panose="02020603050405020304" pitchFamily="18" charset="0"/>
              </a:rPr>
              <a:t>Lợi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maintain code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performance, scale out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them code </a:t>
            </a:r>
            <a:r>
              <a:rPr lang="en-US" sz="2000" dirty="0" err="1" smtClean="0">
                <a:latin typeface="Times New Roman" panose="02020603050405020304" pitchFamily="18" charset="0"/>
                <a:cs typeface="Times New Roman" panose="02020603050405020304" pitchFamily="18" charset="0"/>
              </a:rPr>
              <a:t>phức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tạp</a:t>
            </a:r>
            <a:r>
              <a:rPr lang="en-US" sz="2000" dirty="0" smtClean="0">
                <a:latin typeface="Times New Roman" panose="02020603050405020304" pitchFamily="18" charset="0"/>
                <a:cs typeface="Times New Roman" panose="02020603050405020304" pitchFamily="18" charset="0"/>
              </a:rPr>
              <a:t> , view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trễ</a:t>
            </a:r>
            <a:endParaRPr lang="en-US" sz="2000" dirty="0" smtClean="0">
              <a:latin typeface="Times New Roman" panose="02020603050405020304" pitchFamily="18" charset="0"/>
              <a:cs typeface="Times New Roman" panose="02020603050405020304" pitchFamily="18" charset="0"/>
            </a:endParaRPr>
          </a:p>
        </p:txBody>
      </p:sp>
      <p:pic>
        <p:nvPicPr>
          <p:cNvPr id="7174" name="Picture 6" descr="Tổng quan về kiến trúc CQRS – FLINTERS Developer&amp;#39;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26" y="3216206"/>
            <a:ext cx="749617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8623826" y="4347536"/>
            <a:ext cx="2729974" cy="369332"/>
          </a:xfrm>
          <a:prstGeom prst="rect">
            <a:avLst/>
          </a:prstGeom>
          <a:solidFill>
            <a:srgbClr val="FFFF00"/>
          </a:solidFill>
          <a:ln w="38100">
            <a:solidFill>
              <a:srgbClr val="FF0000"/>
            </a:solidFill>
            <a:prstDash val="solid"/>
          </a:ln>
        </p:spPr>
        <p:txBody>
          <a:bodyPr wrap="square" rtlCol="0">
            <a:spAutoFit/>
          </a:bodyPr>
          <a:lstStyle/>
          <a:p>
            <a:r>
              <a:rPr lang="en-US" dirty="0" smtClean="0">
                <a:latin typeface="Times New Roman" panose="02020603050405020304" pitchFamily="18" charset="0"/>
                <a:cs typeface="Times New Roman" panose="02020603050405020304" pitchFamily="18" charset="0"/>
              </a:rPr>
              <a:t>Lab: event-sourcing + </a:t>
            </a:r>
            <a:r>
              <a:rPr lang="en-US" dirty="0" err="1" smtClean="0">
                <a:latin typeface="Times New Roman" panose="02020603050405020304" pitchFamily="18" charset="0"/>
                <a:cs typeface="Times New Roman" panose="02020603050405020304" pitchFamily="18" charset="0"/>
              </a:rPr>
              <a:t>cqrs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42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614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Module 5: Event-Driven Data Management for Microservices </vt:lpstr>
      <vt:lpstr>Đặt vấn đề</vt:lpstr>
      <vt:lpstr>4 thuộc tính của 1 transaction truyền thống</vt:lpstr>
      <vt:lpstr>Hướng giải quyết của microservices</vt:lpstr>
      <vt:lpstr>PowerPoint Presentation</vt:lpstr>
      <vt:lpstr>- Dùng local transaction: đặt phần cập nhật db và publish event vào 1 transaction để đảm bảo message được gởi đi không lỗi  đạt được tính nguyên tố (Atomicity)  - Hạn chế: developer quên publish event, một số nosql db không hỗ trợ transaction</vt:lpstr>
      <vt:lpstr>- Dùng mining db transaction log:  đạt được tính nguyên tố (Atomicity)  - Hạn chế: định dạng transaction log khác nhau với mỗi loại database, có thể bị thay đổi giữa các version</vt:lpstr>
      <vt:lpstr>- Dùng event sourcing (thường kết hợp với CQRS): lưu trạng thái của thực thể dưới dạng 1 chuỗi các event trong event store. Event store có api để các service đăng ký event  đạt được tính nhất quán về dữ liệu (Consistency)  - Ưu điểm: dễ audit thay đổi của data - Hạn chế: thêm thời gian code)</vt:lpstr>
      <vt:lpstr>CQRS: Command Query Responsibility Segregation</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Event-Driven Data Management for Microservices </dc:title>
  <dc:creator>Tuấn. Nguyễn Đức Đại</dc:creator>
  <cp:lastModifiedBy>Tuấn. Nguyễn Đức Đại</cp:lastModifiedBy>
  <cp:revision>24</cp:revision>
  <dcterms:created xsi:type="dcterms:W3CDTF">2022-01-03T11:08:00Z</dcterms:created>
  <dcterms:modified xsi:type="dcterms:W3CDTF">2022-01-12T11:25:08Z</dcterms:modified>
</cp:coreProperties>
</file>