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9" r:id="rId4"/>
    <p:sldId id="260" r:id="rId5"/>
    <p:sldId id="261" r:id="rId6"/>
    <p:sldId id="262" r:id="rId7"/>
    <p:sldId id="269" r:id="rId8"/>
    <p:sldId id="268" r:id="rId9"/>
    <p:sldId id="286" r:id="rId10"/>
    <p:sldId id="287" r:id="rId11"/>
    <p:sldId id="298" r:id="rId12"/>
    <p:sldId id="288" r:id="rId13"/>
    <p:sldId id="271" r:id="rId14"/>
    <p:sldId id="296" r:id="rId15"/>
    <p:sldId id="304" r:id="rId16"/>
    <p:sldId id="305" r:id="rId17"/>
    <p:sldId id="306" r:id="rId18"/>
    <p:sldId id="299" r:id="rId19"/>
    <p:sldId id="303" r:id="rId20"/>
    <p:sldId id="290" r:id="rId21"/>
    <p:sldId id="29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51" autoAdjust="0"/>
  </p:normalViewPr>
  <p:slideViewPr>
    <p:cSldViewPr snapToGrid="0">
      <p:cViewPr varScale="1">
        <p:scale>
          <a:sx n="91" d="100"/>
          <a:sy n="91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C353-C78F-44D1-A91F-15341E8AD5E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ADE34-8795-49B9-A0A8-0C3BFB36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76D8E-9B9B-4765-966D-A8A6C623DAB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38F2-0311-4DEF-9AD4-DBB57CA7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51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Monte Carlo performed very well from the start and is a model worth looking forward to if the episode 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8F2-0311-4DEF-9AD4-DBB57CA777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Monte Carlo performed very well from the start and is a model worth looking forward to if the episode 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8F2-0311-4DEF-9AD4-DBB57CA777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8F2-0311-4DEF-9AD4-DBB57CA777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08A6-EB18-4FF1-AB81-A171A2D961D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4C65-BA42-4645-91D2-8BCB7CEF291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EE8-B421-442E-8BEC-84E670652D2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8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y chế Đào tạo trình độ Đại học của Trường Đại học Phenika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93" y="74645"/>
            <a:ext cx="1744133" cy="3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7" y="1825625"/>
            <a:ext cx="10515600" cy="435133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A307-A766-4A0F-814E-D0F7545E8E1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DAE-DAFE-44BD-93B6-B35C69E1F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6596" y="664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F59A-D48C-417A-A20C-5BCA669E8B6E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DAE-DAFE-44BD-93B6-B35C69E1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567" y="653891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5BBE87-6B6F-41A3-8781-F68BDFC56B7D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93020" y="6538912"/>
            <a:ext cx="4114800" cy="365125"/>
          </a:xfrm>
        </p:spPr>
        <p:txBody>
          <a:bodyPr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amplifier circuit for a magnetic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5536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34" y="586659"/>
            <a:ext cx="7958083" cy="1457010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 userDrawn="1"/>
        </p:nvSpPr>
        <p:spPr>
          <a:xfrm>
            <a:off x="1008529" y="3114340"/>
            <a:ext cx="47065" cy="457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488324" y="2673126"/>
            <a:ext cx="9351312" cy="2358023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REINFORCEMENT LEARNING BASICS</a:t>
            </a:r>
            <a:endParaRPr lang="en-US" sz="2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Bef>
                <a:spcPts val="1200"/>
              </a:spcBef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Topic: Snake Game Solving using Reinforcement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/>
          </a:p>
        </p:txBody>
      </p:sp>
      <p:sp>
        <p:nvSpPr>
          <p:cNvPr id="14" name="Round Diagonal Corner Rectangle 13"/>
          <p:cNvSpPr/>
          <p:nvPr userDrawn="1"/>
        </p:nvSpPr>
        <p:spPr>
          <a:xfrm>
            <a:off x="289448" y="4249452"/>
            <a:ext cx="5997389" cy="2091017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Tuan Nguyen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		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22014593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K16 AI&amp;RB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5997390" y="4264255"/>
            <a:ext cx="6194610" cy="1768288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</a:t>
            </a:r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Hoang Dieu VU</a:t>
            </a:r>
          </a:p>
          <a:p>
            <a:pPr algn="l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Electrical &amp; Electronics Engineering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9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538912"/>
            <a:ext cx="2743200" cy="365125"/>
          </a:xfrm>
        </p:spPr>
        <p:txBody>
          <a:bodyPr/>
          <a:lstStyle/>
          <a:p>
            <a:fld id="{87AAE951-F3AD-4658-8020-CA6939C63FD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9893" y="6538911"/>
            <a:ext cx="4114800" cy="365125"/>
          </a:xfrm>
        </p:spPr>
        <p:txBody>
          <a:bodyPr/>
          <a:lstStyle/>
          <a:p>
            <a:r>
              <a:rPr lang="en-US"/>
              <a:t>Design amplifier circuit for a magnetic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2" y="6538911"/>
            <a:ext cx="2743200" cy="365125"/>
          </a:xfrm>
        </p:spPr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20" y="621192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E031ED6-A15D-4D96-89F6-1DBDD479BE59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0115" y="6227258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Design amplifier circuit for a magnetic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22571" y="62165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2428" y="227160"/>
            <a:ext cx="77832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 baseline="0">
                <a:solidFill>
                  <a:srgbClr val="22377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56" y="138387"/>
            <a:ext cx="2732129" cy="5502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3186" y="1204855"/>
            <a:ext cx="6927926" cy="457200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800" strike="no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2400" strike="no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 strike="no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1800" strike="no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 sz="1800" strike="no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9600" y="1204856"/>
            <a:ext cx="3356386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9F56-FC9E-4FE3-8337-F406D6D704A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1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3758-D03D-4D7A-991C-87B7BC8E34A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349-9043-4923-B441-C6587F2D367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55A-E694-4AC5-88D6-84EB1EFBAF61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7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3128-2F38-4405-BC11-45FF902FEBB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7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3BE8-C9DF-4F10-8F19-6767DCCD5673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4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8A6-BECE-4FF0-BF1E-CB6FDE3E16E6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6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03C0-5E87-4E75-9139-BC784EFB4F0D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38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D30-CFC3-4B55-9CDA-D4D2F850E79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2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722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790B-A990-423F-888B-9CFF110E145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17D8-B68C-4435-9B54-FF1A53063D3C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8E20-B4DD-4EEE-BA9A-116C4CE3BE5E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3FF3-D6F0-489C-81FC-6E3CC37AD9C1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2556-67BD-4F2B-8A0C-AC5E8F8810E0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0DF5-076D-4154-802D-A137BA9354C6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9893-6CB2-48B5-83AF-6E703A6C4AEB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amplifier circuit for a magnetic sensor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8321-F6D6-43DB-B5D8-B16157543EB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E6AC-9427-433F-AC00-F723CA5DD8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2395-F309-409C-BA00-21FEF7526C2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amplifier circuit for a magnetic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1F98-1EA2-45A8-A51A-27FF92B231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61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7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lines and orange dots&#10;&#10;Description automatically generated">
            <a:extLst>
              <a:ext uri="{FF2B5EF4-FFF2-40B4-BE49-F238E27FC236}">
                <a16:creationId xmlns:a16="http://schemas.microsoft.com/office/drawing/2014/main" id="{F6825B4D-0C10-471C-02E2-6105AB1B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9" y="1638762"/>
            <a:ext cx="9116697" cy="3781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65A99-CA71-8207-68E7-FF525385A967}"/>
              </a:ext>
            </a:extLst>
          </p:cNvPr>
          <p:cNvSpPr txBox="1"/>
          <p:nvPr/>
        </p:nvSpPr>
        <p:spPr>
          <a:xfrm>
            <a:off x="1999129" y="4849906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values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A115D-71D5-66A0-E609-89B8B3B49054}"/>
              </a:ext>
            </a:extLst>
          </p:cNvPr>
          <p:cNvCxnSpPr/>
          <p:nvPr/>
        </p:nvCxnSpPr>
        <p:spPr>
          <a:xfrm>
            <a:off x="4132729" y="5034572"/>
            <a:ext cx="3505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F709A-AD3C-2D65-9094-F5B919011CCF}"/>
              </a:ext>
            </a:extLst>
          </p:cNvPr>
          <p:cNvSpPr txBox="1"/>
          <p:nvPr/>
        </p:nvSpPr>
        <p:spPr>
          <a:xfrm>
            <a:off x="8734397" y="4849906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value actions</a:t>
            </a:r>
          </a:p>
        </p:txBody>
      </p:sp>
    </p:spTree>
    <p:extLst>
      <p:ext uri="{BB962C8B-B14F-4D97-AF65-F5344CB8AC3E}">
        <p14:creationId xmlns:p14="http://schemas.microsoft.com/office/powerpoint/2010/main" val="363203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48CBB-B43E-1806-0032-EC18311F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STATE</a:t>
            </a:r>
          </a:p>
        </p:txBody>
      </p:sp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21871F18-6260-E5E5-E4F5-C7124042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59" y="2710667"/>
            <a:ext cx="2876600" cy="320872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1321A6-FD9E-C57F-3ABC-14461C913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24077"/>
              </p:ext>
            </p:extLst>
          </p:nvPr>
        </p:nvGraphicFramePr>
        <p:xfrm>
          <a:off x="1716741" y="2710667"/>
          <a:ext cx="5647764" cy="3474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64542">
                  <a:extLst>
                    <a:ext uri="{9D8B030D-6E8A-4147-A177-3AD203B41FA5}">
                      <a16:colId xmlns:a16="http://schemas.microsoft.com/office/drawing/2014/main" val="4280814303"/>
                    </a:ext>
                  </a:extLst>
                </a:gridCol>
                <a:gridCol w="2483222">
                  <a:extLst>
                    <a:ext uri="{9D8B030D-6E8A-4147-A177-3AD203B41FA5}">
                      <a16:colId xmlns:a16="http://schemas.microsoft.com/office/drawing/2014/main" val="282404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[5, 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9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[4, 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[3, 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6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[2, 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[1, 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8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[0, 0, 1 or 3, 1,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[0, 0 or 1, 0 or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771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699F6-F95B-005A-1C20-FA91A003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25930"/>
              </p:ext>
            </p:extLst>
          </p:nvPr>
        </p:nvGraphicFramePr>
        <p:xfrm>
          <a:off x="1716741" y="866896"/>
          <a:ext cx="8758518" cy="15757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19506">
                  <a:extLst>
                    <a:ext uri="{9D8B030D-6E8A-4147-A177-3AD203B41FA5}">
                      <a16:colId xmlns:a16="http://schemas.microsoft.com/office/drawing/2014/main" val="241374425"/>
                    </a:ext>
                  </a:extLst>
                </a:gridCol>
                <a:gridCol w="2919506">
                  <a:extLst>
                    <a:ext uri="{9D8B030D-6E8A-4147-A177-3AD203B41FA5}">
                      <a16:colId xmlns:a16="http://schemas.microsoft.com/office/drawing/2014/main" val="2442479855"/>
                    </a:ext>
                  </a:extLst>
                </a:gridCol>
                <a:gridCol w="2919506">
                  <a:extLst>
                    <a:ext uri="{9D8B030D-6E8A-4147-A177-3AD203B41FA5}">
                      <a16:colId xmlns:a16="http://schemas.microsoft.com/office/drawing/2014/main" val="2269521577"/>
                    </a:ext>
                  </a:extLst>
                </a:gridCol>
              </a:tblGrid>
              <a:tr h="511779"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latin typeface="Bahnschrift Condensed" panose="020B0502040204020203" pitchFamily="34" charset="0"/>
                        </a:rPr>
                        <a:t>DELTA_X</a:t>
                      </a:r>
                    </a:p>
                  </a:txBody>
                  <a:tcPr marL="98649" marR="98649" marT="49325" marB="49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latin typeface="Bahnschrift Condensed" panose="020B0502040204020203" pitchFamily="34" charset="0"/>
                        </a:rPr>
                        <a:t>DELTA_Y</a:t>
                      </a:r>
                    </a:p>
                  </a:txBody>
                  <a:tcPr marL="98649" marR="98649" marT="49325" marB="49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latin typeface="Bahnschrift Condensed" panose="020B0502040204020203" pitchFamily="34" charset="0"/>
                        </a:rPr>
                        <a:t>DIRECTION</a:t>
                      </a:r>
                    </a:p>
                  </a:txBody>
                  <a:tcPr marL="98649" marR="98649" marT="49325" marB="49325"/>
                </a:tc>
                <a:extLst>
                  <a:ext uri="{0D108BD9-81ED-4DB2-BD59-A6C34878D82A}">
                    <a16:rowId xmlns:a16="http://schemas.microsoft.com/office/drawing/2014/main" val="372295755"/>
                  </a:ext>
                </a:extLst>
              </a:tr>
              <a:tr h="943679"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latin typeface="Bahnschrift Condensed" panose="020B0502040204020203" pitchFamily="34" charset="0"/>
                        </a:rPr>
                        <a:t>DANGER_STRAIGHT</a:t>
                      </a:r>
                    </a:p>
                  </a:txBody>
                  <a:tcPr marL="98649" marR="98649" marT="49325" marB="49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latin typeface="Bahnschrift Condensed" panose="020B0502040204020203" pitchFamily="34" charset="0"/>
                        </a:rPr>
                        <a:t>DANGER_LEFT</a:t>
                      </a:r>
                    </a:p>
                  </a:txBody>
                  <a:tcPr marL="98649" marR="98649" marT="49325" marB="49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latin typeface="Bahnschrift Condensed" panose="020B0502040204020203" pitchFamily="34" charset="0"/>
                        </a:rPr>
                        <a:t>DANGER_RIGHT</a:t>
                      </a:r>
                    </a:p>
                  </a:txBody>
                  <a:tcPr marL="98649" marR="98649" marT="49325" marB="49325"/>
                </a:tc>
                <a:extLst>
                  <a:ext uri="{0D108BD9-81ED-4DB2-BD59-A6C34878D82A}">
                    <a16:rowId xmlns:a16="http://schemas.microsoft.com/office/drawing/2014/main" val="118837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7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5;p49">
            <a:extLst>
              <a:ext uri="{FF2B5EF4-FFF2-40B4-BE49-F238E27FC236}">
                <a16:creationId xmlns:a16="http://schemas.microsoft.com/office/drawing/2014/main" id="{79CBC8C6-FBEF-6B05-2037-93EFDB6AB9C9}"/>
              </a:ext>
            </a:extLst>
          </p:cNvPr>
          <p:cNvSpPr/>
          <p:nvPr/>
        </p:nvSpPr>
        <p:spPr>
          <a:xfrm>
            <a:off x="4911405" y="1545354"/>
            <a:ext cx="3041056" cy="1883646"/>
          </a:xfrm>
          <a:prstGeom prst="ellipse">
            <a:avLst/>
          </a:prstGeom>
          <a:solidFill>
            <a:srgbClr val="2237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03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A7B61D-5A05-F078-0896-224C5F0A6BF2}"/>
              </a:ext>
            </a:extLst>
          </p:cNvPr>
          <p:cNvSpPr txBox="1">
            <a:spLocks/>
          </p:cNvSpPr>
          <p:nvPr/>
        </p:nvSpPr>
        <p:spPr>
          <a:xfrm>
            <a:off x="2555016" y="3864350"/>
            <a:ext cx="7753835" cy="1333467"/>
          </a:xfrm>
          <a:prstGeom prst="rect">
            <a:avLst/>
          </a:prstGeom>
        </p:spPr>
        <p:txBody>
          <a:bodyPr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  <a:endParaRPr lang="en-US" sz="38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  <a:p>
            <a:pPr marL="12700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accent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4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517-2BDE-020B-889C-7A19542A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Bahnschrift Condensed" panose="020B0502040204020203" pitchFamily="34" charset="0"/>
              </a:rPr>
              <a:t>USER INTERFACE (UI)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02DD0A7-2C04-7C4B-545B-EE30C9EB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1142053"/>
            <a:ext cx="5414682" cy="45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9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517-2BDE-020B-889C-7A19542A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227160"/>
            <a:ext cx="7783201" cy="7818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Q-Learning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DD0A7-2C04-7C4B-545B-EE30C9EB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6129" y="1208607"/>
            <a:ext cx="6900672" cy="44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517-2BDE-020B-889C-7A19542A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227160"/>
            <a:ext cx="7783201" cy="7818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SARSA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DD0A7-2C04-7C4B-545B-EE30C9EB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6129" y="1216416"/>
            <a:ext cx="6900672" cy="4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517-2BDE-020B-889C-7A19542A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227160"/>
            <a:ext cx="7783201" cy="7818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Q-Learning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DD0A7-2C04-7C4B-545B-EE30C9EB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6129" y="1216416"/>
            <a:ext cx="6900672" cy="4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D625-D860-02A2-7996-9FB681A9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9" y="351789"/>
            <a:ext cx="8652308" cy="922762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Compare Q-Learning, SARSA, Monte Carlo with episodes=100000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632D82-FB59-86AD-B64C-F624FC828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99" y="1178198"/>
            <a:ext cx="8179694" cy="5255454"/>
          </a:xfrm>
          <a:noFill/>
        </p:spPr>
      </p:pic>
    </p:spTree>
    <p:extLst>
      <p:ext uri="{BB962C8B-B14F-4D97-AF65-F5344CB8AC3E}">
        <p14:creationId xmlns:p14="http://schemas.microsoft.com/office/powerpoint/2010/main" val="221491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D625-D860-02A2-7996-9FB681A9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9" y="351789"/>
            <a:ext cx="8347508" cy="922762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Compare Q-Learning, SARSA, Monte Carlo with episodes=100000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632D82-FB59-86AD-B64C-F624FC828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99" y="1178198"/>
            <a:ext cx="8179694" cy="5255454"/>
          </a:xfrm>
          <a:noFill/>
        </p:spPr>
      </p:pic>
    </p:spTree>
    <p:extLst>
      <p:ext uri="{BB962C8B-B14F-4D97-AF65-F5344CB8AC3E}">
        <p14:creationId xmlns:p14="http://schemas.microsoft.com/office/powerpoint/2010/main" val="63224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033D-99FD-B599-8230-C33F367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ahnschrift Condensed" panose="020B0502040204020203" pitchFamily="34" charset="0"/>
              </a:rPr>
              <a:t>Conclusion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5CCF-D75C-2E18-5983-103C5E0A4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10763960" cy="4351338"/>
          </a:xfrm>
        </p:spPr>
        <p:txBody>
          <a:bodyPr/>
          <a:lstStyle/>
          <a:p>
            <a:r>
              <a:rPr lang="en-US" sz="3600" dirty="0">
                <a:latin typeface="Bahnschrift Condensed" panose="020B0502040204020203" pitchFamily="34" charset="0"/>
              </a:rPr>
              <a:t>Q-Learning, which emerged as the most successful algorithm, was applied con-</a:t>
            </a:r>
            <a:r>
              <a:rPr lang="en-US" sz="3600" dirty="0" err="1">
                <a:latin typeface="Bahnschrift Condensed" panose="020B0502040204020203" pitchFamily="34" charset="0"/>
              </a:rPr>
              <a:t>sistently</a:t>
            </a:r>
            <a:r>
              <a:rPr lang="en-US" sz="3600" dirty="0">
                <a:latin typeface="Bahnschrift Condensed" panose="020B0502040204020203" pitchFamily="34" charset="0"/>
              </a:rPr>
              <a:t> across various scenarios with stable success.</a:t>
            </a:r>
          </a:p>
          <a:p>
            <a:r>
              <a:rPr lang="en-US" sz="3600" dirty="0">
                <a:latin typeface="Bahnschrift Condensed" panose="020B0502040204020203" pitchFamily="34" charset="0"/>
              </a:rPr>
              <a:t>Besides, SARSA and Monte Carlo also achieved relatively good results and achieved their goals.</a:t>
            </a:r>
          </a:p>
          <a:p>
            <a:r>
              <a:rPr lang="en-US" sz="3600" dirty="0">
                <a:latin typeface="Bahnschrift Condensed" panose="020B0502040204020203" pitchFamily="34" charset="0"/>
              </a:rPr>
              <a:t>Unfortunately, we excluded the results of Value Iteration and Policy Iteration due to their relatively lower performance in this context.</a:t>
            </a:r>
          </a:p>
        </p:txBody>
      </p:sp>
    </p:spTree>
    <p:extLst>
      <p:ext uri="{BB962C8B-B14F-4D97-AF65-F5344CB8AC3E}">
        <p14:creationId xmlns:p14="http://schemas.microsoft.com/office/powerpoint/2010/main" val="5135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0DAB4E4-BB63-98A0-5B26-A66F4690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>
                <a:latin typeface="Bahnschrift Condensed" panose="020B0502040204020203" pitchFamily="34" charset="0"/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C90F1-0CFF-E49F-557A-E4396D9FD1AF}"/>
              </a:ext>
            </a:extLst>
          </p:cNvPr>
          <p:cNvSpPr/>
          <p:nvPr/>
        </p:nvSpPr>
        <p:spPr>
          <a:xfrm>
            <a:off x="1602094" y="1743327"/>
            <a:ext cx="1094873" cy="1094873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latin typeface="Bahnschrift Condensed" panose="020B0502040204020203" pitchFamily="34" charset="0"/>
              </a:rPr>
              <a:t>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9AF7D-0480-1B79-E17F-00E190CF5787}"/>
              </a:ext>
            </a:extLst>
          </p:cNvPr>
          <p:cNvSpPr/>
          <p:nvPr/>
        </p:nvSpPr>
        <p:spPr>
          <a:xfrm>
            <a:off x="1602095" y="4523874"/>
            <a:ext cx="1094873" cy="1094873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latin typeface="Bahnschrift Condensed" panose="020B0502040204020203" pitchFamily="34" charset="0"/>
              </a:rPr>
              <a:t>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DE25A-1192-A173-ED6D-C402A64C5818}"/>
              </a:ext>
            </a:extLst>
          </p:cNvPr>
          <p:cNvSpPr/>
          <p:nvPr/>
        </p:nvSpPr>
        <p:spPr>
          <a:xfrm>
            <a:off x="1602094" y="3133600"/>
            <a:ext cx="1094873" cy="1094873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latin typeface="Bahnschrift Condensed" panose="020B0502040204020203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E5C04-7E0C-4501-FB42-40982DBFF88D}"/>
              </a:ext>
            </a:extLst>
          </p:cNvPr>
          <p:cNvSpPr txBox="1"/>
          <p:nvPr/>
        </p:nvSpPr>
        <p:spPr>
          <a:xfrm>
            <a:off x="3406946" y="2029153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OVERVIEW AND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4C69D-79AD-19BD-F584-A10F7B4CD176}"/>
              </a:ext>
            </a:extLst>
          </p:cNvPr>
          <p:cNvSpPr txBox="1"/>
          <p:nvPr/>
        </p:nvSpPr>
        <p:spPr>
          <a:xfrm>
            <a:off x="3406945" y="3419426"/>
            <a:ext cx="490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REWARD, ACTION, STATE OF SNAKE AGENT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EE0C1-76B5-AC5D-5E28-07749FB42749}"/>
              </a:ext>
            </a:extLst>
          </p:cNvPr>
          <p:cNvSpPr txBox="1"/>
          <p:nvPr/>
        </p:nvSpPr>
        <p:spPr>
          <a:xfrm>
            <a:off x="3406944" y="4809700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0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0D3778A2-767C-3EE8-C844-D514886B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188715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r="3937"/>
          <a:stretch/>
        </p:blipFill>
        <p:spPr>
          <a:xfrm>
            <a:off x="3809" y="0"/>
            <a:ext cx="8947685" cy="6521116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832" y="2172120"/>
            <a:ext cx="5469323" cy="1846427"/>
          </a:xfrm>
          <a:noFill/>
        </p:spPr>
        <p:txBody>
          <a:bodyPr anchor="b"/>
          <a:lstStyle/>
          <a:p>
            <a:r>
              <a:rPr lang="en-US" sz="11500" b="1" dirty="0">
                <a:solidFill>
                  <a:srgbClr val="223771"/>
                </a:solidFill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029B-EDC0-78FF-0E44-3397A122B567}"/>
              </a:ext>
            </a:extLst>
          </p:cNvPr>
          <p:cNvSpPr txBox="1"/>
          <p:nvPr/>
        </p:nvSpPr>
        <p:spPr>
          <a:xfrm>
            <a:off x="6216832" y="3850105"/>
            <a:ext cx="3506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3771"/>
                </a:solidFill>
                <a:latin typeface="Bahnschrift Condensed" panose="020B0502040204020203" pitchFamily="34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5;p49">
            <a:extLst>
              <a:ext uri="{FF2B5EF4-FFF2-40B4-BE49-F238E27FC236}">
                <a16:creationId xmlns:a16="http://schemas.microsoft.com/office/drawing/2014/main" id="{79CBC8C6-FBEF-6B05-2037-93EFDB6AB9C9}"/>
              </a:ext>
            </a:extLst>
          </p:cNvPr>
          <p:cNvSpPr/>
          <p:nvPr/>
        </p:nvSpPr>
        <p:spPr>
          <a:xfrm>
            <a:off x="4911406" y="1545354"/>
            <a:ext cx="3041056" cy="1883646"/>
          </a:xfrm>
          <a:prstGeom prst="ellipse">
            <a:avLst/>
          </a:prstGeom>
          <a:solidFill>
            <a:srgbClr val="2237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01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A7B61D-5A05-F078-0896-224C5F0A6BF2}"/>
              </a:ext>
            </a:extLst>
          </p:cNvPr>
          <p:cNvSpPr txBox="1">
            <a:spLocks/>
          </p:cNvSpPr>
          <p:nvPr/>
        </p:nvSpPr>
        <p:spPr>
          <a:xfrm>
            <a:off x="2555016" y="3864350"/>
            <a:ext cx="7753835" cy="1333467"/>
          </a:xfrm>
          <a:prstGeom prst="rect">
            <a:avLst/>
          </a:prstGeom>
        </p:spPr>
        <p:txBody>
          <a:bodyPr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OVERVIEW AND OBJECTIVES</a:t>
            </a:r>
            <a:endParaRPr lang="en-US" sz="38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  <a:p>
            <a:pPr marL="12700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accent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0DAB4E4-BB63-98A0-5B26-A66F4690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227160"/>
            <a:ext cx="7783201" cy="55328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REINFORCEMENT LEARNING?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E6CA8E-FB2B-750F-0C20-25B916CCC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927" y="1527585"/>
            <a:ext cx="6927926" cy="4572001"/>
          </a:xfrm>
        </p:spPr>
        <p:txBody>
          <a:bodyPr>
            <a:normAutofit/>
          </a:bodyPr>
          <a:lstStyle/>
          <a:p>
            <a:pPr marL="860425" lvl="2" indent="-403225">
              <a:buFont typeface="Wingdings" panose="05000000000000000000" pitchFamily="2" charset="2"/>
              <a:buChar char="q"/>
            </a:pPr>
            <a:r>
              <a:rPr lang="en-US" sz="3200" dirty="0">
                <a:latin typeface="Bahnschrift Condensed" panose="020B0502040204020203" pitchFamily="34" charset="0"/>
              </a:rPr>
              <a:t>Reinforcement learning (RL) is an area of machine learning concerned with how software agents ought to take actions in an environment in order to maximize the notion of cumulative reward.</a:t>
            </a:r>
          </a:p>
          <a:p>
            <a:pPr marL="860425" lvl="2" indent="-403225">
              <a:buFont typeface="Wingdings" panose="05000000000000000000" pitchFamily="2" charset="2"/>
              <a:buChar char="q"/>
            </a:pPr>
            <a:r>
              <a:rPr lang="en-US" sz="3200" dirty="0">
                <a:latin typeface="Bahnschrift Condensed" panose="020B0502040204020203" pitchFamily="34" charset="0"/>
              </a:rPr>
              <a:t>OR: RL is teaching a software agent how to behave in an environment by telling it how good it’s doing. 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2CD57D81-2C24-018A-BFC1-982B79B02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568006" y="2185201"/>
            <a:ext cx="4044874" cy="2487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27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0DAB4E4-BB63-98A0-5B26-A66F4690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227160"/>
            <a:ext cx="7783201" cy="55328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</a:rPr>
              <a:t>Objectives</a:t>
            </a:r>
            <a:br>
              <a:rPr lang="en-US" sz="1500" dirty="0">
                <a:effectLst/>
              </a:rPr>
            </a:br>
            <a:endParaRPr lang="en-US" sz="15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E6CA8E-FB2B-750F-0C20-25B916CCC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428" y="1778597"/>
            <a:ext cx="6927926" cy="37078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Evaluate the performance of five RL algorithms</a:t>
            </a:r>
          </a:p>
          <a:p>
            <a:pPr lvl="1"/>
            <a:r>
              <a:rPr lang="en-US" sz="3200" dirty="0">
                <a:latin typeface="Bahnschrift Condensed" panose="020B0502040204020203" pitchFamily="34" charset="0"/>
              </a:rPr>
              <a:t> Value Iteration</a:t>
            </a:r>
          </a:p>
          <a:p>
            <a:pPr lvl="1"/>
            <a:r>
              <a:rPr lang="en-US" sz="3200" dirty="0">
                <a:latin typeface="Bahnschrift Condensed" panose="020B0502040204020203" pitchFamily="34" charset="0"/>
              </a:rPr>
              <a:t> Policy Iteration</a:t>
            </a:r>
          </a:p>
          <a:p>
            <a:pPr lvl="1"/>
            <a:r>
              <a:rPr lang="en-US" sz="3200" dirty="0">
                <a:latin typeface="Bahnschrift Condensed" panose="020B0502040204020203" pitchFamily="34" charset="0"/>
              </a:rPr>
              <a:t> Monte Carlo</a:t>
            </a:r>
          </a:p>
          <a:p>
            <a:pPr lvl="1"/>
            <a:r>
              <a:rPr lang="en-US" sz="3200" dirty="0">
                <a:latin typeface="Bahnschrift Condensed" panose="020B0502040204020203" pitchFamily="34" charset="0"/>
              </a:rPr>
              <a:t> SARSA</a:t>
            </a:r>
          </a:p>
          <a:p>
            <a:pPr lvl="1"/>
            <a:r>
              <a:rPr lang="en-US" sz="3200" dirty="0">
                <a:latin typeface="Bahnschrift Condensed" panose="020B0502040204020203" pitchFamily="34" charset="0"/>
              </a:rPr>
              <a:t> Q-Learning</a:t>
            </a:r>
          </a:p>
        </p:txBody>
      </p:sp>
      <p:pic>
        <p:nvPicPr>
          <p:cNvPr id="5" name="Picture Placeholder 4" descr="A robot standing in front of a blackboard with math equations&#10;&#10;Description automatically generated">
            <a:extLst>
              <a:ext uri="{FF2B5EF4-FFF2-40B4-BE49-F238E27FC236}">
                <a16:creationId xmlns:a16="http://schemas.microsoft.com/office/drawing/2014/main" id="{7C984657-3B44-42DB-A43C-B893523A3D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40687" b="2"/>
          <a:stretch/>
        </p:blipFill>
        <p:spPr>
          <a:xfrm>
            <a:off x="8229600" y="1204856"/>
            <a:ext cx="3356386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251017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5;p49">
            <a:extLst>
              <a:ext uri="{FF2B5EF4-FFF2-40B4-BE49-F238E27FC236}">
                <a16:creationId xmlns:a16="http://schemas.microsoft.com/office/drawing/2014/main" id="{79CBC8C6-FBEF-6B05-2037-93EFDB6AB9C9}"/>
              </a:ext>
            </a:extLst>
          </p:cNvPr>
          <p:cNvSpPr/>
          <p:nvPr/>
        </p:nvSpPr>
        <p:spPr>
          <a:xfrm>
            <a:off x="4911406" y="1545354"/>
            <a:ext cx="3041056" cy="1883646"/>
          </a:xfrm>
          <a:prstGeom prst="ellipse">
            <a:avLst/>
          </a:prstGeom>
          <a:solidFill>
            <a:srgbClr val="2237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02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A7B61D-5A05-F078-0896-224C5F0A6BF2}"/>
              </a:ext>
            </a:extLst>
          </p:cNvPr>
          <p:cNvSpPr txBox="1">
            <a:spLocks/>
          </p:cNvSpPr>
          <p:nvPr/>
        </p:nvSpPr>
        <p:spPr>
          <a:xfrm>
            <a:off x="2555016" y="3864350"/>
            <a:ext cx="7753835" cy="1333467"/>
          </a:xfrm>
          <a:prstGeom prst="rect">
            <a:avLst/>
          </a:prstGeom>
        </p:spPr>
        <p:txBody>
          <a:bodyPr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REWARD, ACTION, STATE OF SNAKE AGENT</a:t>
            </a:r>
            <a:endParaRPr lang="en-US" sz="38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  <a:p>
            <a:pPr marL="12700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accent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5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48CBB-B43E-1806-0032-EC18311F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REWARD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2E5FE-B7EB-740D-899A-F888D679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37174"/>
              </p:ext>
            </p:extLst>
          </p:nvPr>
        </p:nvGraphicFramePr>
        <p:xfrm>
          <a:off x="1885576" y="2270760"/>
          <a:ext cx="842084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371">
                  <a:extLst>
                    <a:ext uri="{9D8B030D-6E8A-4147-A177-3AD203B41FA5}">
                      <a16:colId xmlns:a16="http://schemas.microsoft.com/office/drawing/2014/main" val="998122348"/>
                    </a:ext>
                  </a:extLst>
                </a:gridCol>
                <a:gridCol w="3792477">
                  <a:extLst>
                    <a:ext uri="{9D8B030D-6E8A-4147-A177-3AD203B41FA5}">
                      <a16:colId xmlns:a16="http://schemas.microsoft.com/office/drawing/2014/main" val="3700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7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EAT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EACH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0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COLLIDING WITH WALL OR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6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4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48CBB-B43E-1806-0032-EC18311F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ACTION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CFB3DF-4AA4-20A6-8BF8-232973E21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14894"/>
              </p:ext>
            </p:extLst>
          </p:nvPr>
        </p:nvGraphicFramePr>
        <p:xfrm>
          <a:off x="1885576" y="2270760"/>
          <a:ext cx="842084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371">
                  <a:extLst>
                    <a:ext uri="{9D8B030D-6E8A-4147-A177-3AD203B41FA5}">
                      <a16:colId xmlns:a16="http://schemas.microsoft.com/office/drawing/2014/main" val="216924549"/>
                    </a:ext>
                  </a:extLst>
                </a:gridCol>
                <a:gridCol w="3792477">
                  <a:extLst>
                    <a:ext uri="{9D8B030D-6E8A-4147-A177-3AD203B41FA5}">
                      <a16:colId xmlns:a16="http://schemas.microsoft.com/office/drawing/2014/main" val="188435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5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5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[0, 1,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TURN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Condensed" panose="020B0502040204020203" pitchFamily="34" charset="0"/>
                        </a:rPr>
                        <a:t>[0,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0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1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48CBB-B43E-1806-0032-EC18311F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STATE (6 Values)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ACAD4-AC92-F204-9080-FB941B1FD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79069"/>
              </p:ext>
            </p:extLst>
          </p:nvPr>
        </p:nvGraphicFramePr>
        <p:xfrm>
          <a:off x="2032000" y="1384410"/>
          <a:ext cx="8127999" cy="1158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8696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8823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874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DELTA_X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DELTA_Y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DANGER_STRAIGHT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DANGER_LEFT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Bahnschrift Condensed" panose="020B0502040204020203" pitchFamily="34" charset="0"/>
                        </a:rPr>
                        <a:t>DANGER_RIGHT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679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9E8FE1-6C89-5921-37E6-53268D50D0C7}"/>
              </a:ext>
            </a:extLst>
          </p:cNvPr>
          <p:cNvSpPr txBox="1"/>
          <p:nvPr/>
        </p:nvSpPr>
        <p:spPr>
          <a:xfrm>
            <a:off x="1417378" y="3091410"/>
            <a:ext cx="9357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DELTA_X: </a:t>
            </a:r>
            <a:r>
              <a:rPr lang="en-US" sz="2800" dirty="0"/>
              <a:t>Relative x-coordinate of the food to the snake’s head</a:t>
            </a:r>
          </a:p>
          <a:p>
            <a:r>
              <a:rPr lang="en-US" sz="2800" dirty="0">
                <a:latin typeface="Bahnschrift Condensed" panose="020B0502040204020203" pitchFamily="34" charset="0"/>
              </a:rPr>
              <a:t>DELTA_Y: </a:t>
            </a:r>
            <a:r>
              <a:rPr lang="en-US" sz="2800" dirty="0"/>
              <a:t>Relative y-coordinate of the food to the snake’s head</a:t>
            </a:r>
          </a:p>
          <a:p>
            <a:r>
              <a:rPr lang="en-US" sz="2800" dirty="0">
                <a:latin typeface="Bahnschrift Condensed" panose="020B0502040204020203" pitchFamily="34" charset="0"/>
              </a:rPr>
              <a:t>DIRECTION: </a:t>
            </a:r>
            <a:r>
              <a:rPr lang="en-US" sz="2800" dirty="0"/>
              <a:t>Current direction of the snake’s head </a:t>
            </a:r>
          </a:p>
          <a:p>
            <a:r>
              <a:rPr lang="en-US" sz="2800" dirty="0"/>
              <a:t>		[0, 1, 2, 3] = [up, right, down, left]</a:t>
            </a:r>
          </a:p>
          <a:p>
            <a:r>
              <a:rPr lang="en-US" sz="2800" b="0" dirty="0">
                <a:latin typeface="Bahnschrift Condensed" panose="020B0502040204020203" pitchFamily="34" charset="0"/>
              </a:rPr>
              <a:t>DANGER_STRAIGHT: </a:t>
            </a:r>
            <a:r>
              <a:rPr lang="en-US" sz="2800" dirty="0"/>
              <a:t>Danger of collision when moving straight([0, 1])</a:t>
            </a:r>
            <a:endParaRPr lang="en-US" sz="2800" b="0" dirty="0">
              <a:latin typeface="Bahnschrift Condensed" panose="020B0502040204020203" pitchFamily="34" charset="0"/>
            </a:endParaRPr>
          </a:p>
          <a:p>
            <a:r>
              <a:rPr lang="en-US" sz="2800" b="0" dirty="0">
                <a:latin typeface="Bahnschrift Condensed" panose="020B0502040204020203" pitchFamily="34" charset="0"/>
              </a:rPr>
              <a:t>DANGER_LEFT: </a:t>
            </a:r>
            <a:r>
              <a:rPr lang="en-US" sz="2800" dirty="0"/>
              <a:t>Danger of collision when turning left ([0, 1])</a:t>
            </a:r>
            <a:endParaRPr lang="en-US" sz="2800" b="0" dirty="0">
              <a:latin typeface="Bahnschrift Condensed" panose="020B0502040204020203" pitchFamily="34" charset="0"/>
            </a:endParaRPr>
          </a:p>
          <a:p>
            <a:r>
              <a:rPr lang="en-US" sz="2800" b="0" dirty="0">
                <a:latin typeface="Bahnschrift Condensed" panose="020B0502040204020203" pitchFamily="34" charset="0"/>
              </a:rPr>
              <a:t>DANGER_RIGHT: </a:t>
            </a:r>
            <a:r>
              <a:rPr lang="en-US" sz="2800" dirty="0"/>
              <a:t>Danger of collision when turning right ([0, 1])</a:t>
            </a:r>
            <a:endParaRPr lang="en-US" sz="2800" b="0" dirty="0">
              <a:latin typeface="Bahnschrift Condensed" panose="020B0502040204020203" pitchFamily="34" charset="0"/>
            </a:endParaRPr>
          </a:p>
          <a:p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572</Words>
  <Application>Microsoft Office PowerPoint</Application>
  <PresentationFormat>Widescreen</PresentationFormat>
  <Paragraphs>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.VnTime</vt:lpstr>
      <vt:lpstr>Arial</vt:lpstr>
      <vt:lpstr>Bahnschrift Condensed</vt:lpstr>
      <vt:lpstr>Calibri</vt:lpstr>
      <vt:lpstr>Calibri Light</vt:lpstr>
      <vt:lpstr>Times New Roman</vt:lpstr>
      <vt:lpstr>Wingdings</vt:lpstr>
      <vt:lpstr>Custom Design</vt:lpstr>
      <vt:lpstr>Vicostone Template</vt:lpstr>
      <vt:lpstr>PowerPoint Presentation</vt:lpstr>
      <vt:lpstr>Table of Contents</vt:lpstr>
      <vt:lpstr>PowerPoint Presentation</vt:lpstr>
      <vt:lpstr>REINFORCEMENT LEARNING?</vt:lpstr>
      <vt:lpstr>Objectives </vt:lpstr>
      <vt:lpstr>PowerPoint Presentation</vt:lpstr>
      <vt:lpstr>REWARD</vt:lpstr>
      <vt:lpstr>ACTION</vt:lpstr>
      <vt:lpstr>STATE (6 Values)</vt:lpstr>
      <vt:lpstr>PowerPoint Presentation</vt:lpstr>
      <vt:lpstr>STATE</vt:lpstr>
      <vt:lpstr>PowerPoint Presentation</vt:lpstr>
      <vt:lpstr>USER INTERFACE (UI)</vt:lpstr>
      <vt:lpstr>Q-Learning</vt:lpstr>
      <vt:lpstr>SARSA</vt:lpstr>
      <vt:lpstr>Q-Learning</vt:lpstr>
      <vt:lpstr>Compare Q-Learning, SARSA, Monte Carlo with episodes=100000</vt:lpstr>
      <vt:lpstr>Compare Q-Learning, SARSA, Monte Carlo with episodes=100000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Minh Quan</dc:creator>
  <cp:lastModifiedBy>Anh Tuấn Nguyễn</cp:lastModifiedBy>
  <cp:revision>38</cp:revision>
  <dcterms:created xsi:type="dcterms:W3CDTF">2024-05-08T15:00:15Z</dcterms:created>
  <dcterms:modified xsi:type="dcterms:W3CDTF">2024-10-23T10:22:27Z</dcterms:modified>
</cp:coreProperties>
</file>