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1"/>
  </p:handoutMasterIdLst>
  <p:sldIdLst>
    <p:sldId id="256" r:id="rId2"/>
    <p:sldId id="275" r:id="rId3"/>
    <p:sldId id="3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1" r:id="rId20"/>
    <p:sldId id="272" r:id="rId21"/>
    <p:sldId id="273" r:id="rId22"/>
    <p:sldId id="276" r:id="rId23"/>
    <p:sldId id="281" r:id="rId24"/>
    <p:sldId id="277" r:id="rId25"/>
    <p:sldId id="282" r:id="rId26"/>
    <p:sldId id="278" r:id="rId27"/>
    <p:sldId id="296" r:id="rId28"/>
    <p:sldId id="368" r:id="rId29"/>
    <p:sldId id="347" r:id="rId30"/>
    <p:sldId id="367" r:id="rId31"/>
    <p:sldId id="297" r:id="rId32"/>
    <p:sldId id="280" r:id="rId33"/>
    <p:sldId id="279" r:id="rId34"/>
    <p:sldId id="299" r:id="rId35"/>
    <p:sldId id="301" r:id="rId36"/>
    <p:sldId id="302" r:id="rId37"/>
    <p:sldId id="308" r:id="rId38"/>
    <p:sldId id="340" r:id="rId39"/>
    <p:sldId id="311" r:id="rId40"/>
    <p:sldId id="312" r:id="rId41"/>
    <p:sldId id="316" r:id="rId42"/>
    <p:sldId id="317" r:id="rId43"/>
    <p:sldId id="318" r:id="rId44"/>
    <p:sldId id="283" r:id="rId45"/>
    <p:sldId id="284" r:id="rId46"/>
    <p:sldId id="344" r:id="rId47"/>
    <p:sldId id="322" r:id="rId48"/>
    <p:sldId id="324" r:id="rId49"/>
    <p:sldId id="325" r:id="rId50"/>
  </p:sldIdLst>
  <p:sldSz cx="9144000" cy="6858000" type="screen4x3"/>
  <p:notesSz cx="7302500" cy="9588500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59" d="100"/>
          <a:sy n="59" d="100"/>
        </p:scale>
        <p:origin x="84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5C8DAA4-9CEF-4236-9E48-B755200643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1408D3C-A7A3-4CAB-9BD9-3AF0579456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149C0A3F-C527-4CDA-A301-A42A63C0DA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DB68901-AD13-4FD6-AD2A-CCFF838442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fontAlgn="auto" hangingPunct="1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F1D6605C-B8CF-4293-803F-0BA3FC29F7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A8B6-4F7E-4EE8-B45A-956FD21EA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D404F-D3F3-499E-B7B0-68ADEF713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5BEC-9915-4870-89BC-911D0E67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E9B1-81C6-4676-8ED4-EB171E00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08C9-073A-4268-A586-CCBDCFA3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C46F4-299F-4C56-8F1B-61F14C0060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60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55A2-FB45-40EB-96EC-CB8574EA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E20DE-CDA5-488D-B295-25657512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C1DC-00A4-4C61-AB46-1C270BF6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455A-C7B4-43E1-9F2A-4CCAF0F1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C05E-C1FC-46C6-83D8-DD234FE5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EE31A-FF4E-4318-964A-79DC2668F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8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6F0D8-F128-4BDA-AA6D-446751B69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8401-BCB8-41E4-A3ED-F9D6A23EB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1256-C98B-480E-8980-86425D81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03F9-3374-4119-8D9C-70D0E0E4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F2BE-BF50-4F87-975E-7CF76B00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C095-4B69-42CF-8580-5E2EBEC11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0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228600"/>
            <a:ext cx="84582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6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DF43-C1EB-4F0C-B44E-38DDF4F4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7F20-4158-4D69-A856-E135CC46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B96E-35F2-444D-AAD7-12BE99E8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A8FC-30E2-46DF-8324-87347033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0616-6327-46B4-A8BA-24E86A7C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25AAD-3632-4208-B366-AC264DD62B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72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828C-1C04-4233-A415-CE3A7BD5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9CC6-72C8-4BCD-9C1B-710394FD3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50A1-A496-40A0-95F9-96CF89D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81E9-4C7C-4CD8-BBDD-A21EC501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E621-DD42-41E1-B84E-86A738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7C6F-31C5-47B8-A22E-9C4161B530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34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54D8-B97F-4D88-B4F2-81467382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D48A-0967-46E7-BA6A-4BE819513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5750-3EF4-4AA9-A68D-61149B7F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5FFDFA-429D-44A6-8C95-0C2A9DA3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495020-8C06-4013-8F69-6939D510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2516A6-3064-46F5-82D9-29304999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EF775-32E9-4BBA-B623-91B8A8BC8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7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D2C-4359-4A9A-AA6F-17C65393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0AE7-F2CB-4C1A-A52E-6BD07927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F369D-4A93-4438-8375-68BBC360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E24E4-0CA4-404B-9B8E-52324BFC4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46273-C79F-4C87-8143-60A2023EE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828D5A-E1CB-4A2D-80BD-B6072832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9C56EA-C2EF-493E-B7CB-00A4A764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532F7E-2F78-4179-986B-41D51F3A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33CB9-3C1A-46FF-B192-EA8B2B6810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B6F8-7755-4626-8FF3-9592B450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24B05-2F9F-460E-B3EE-F2431CDF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E98F4F-1AF0-4864-89C6-968EB96F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7C680F-97E2-4A8A-837A-E55D4203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17E1A-A11D-4DAB-8F63-9F30B55E7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0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78CD58-7086-4A46-BC29-75DAB362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7C499E-A7F4-42F6-81DB-B5DB7E05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564665-2504-4F28-B5C1-BFC6C0C4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9AC5D-7202-461B-AAD8-BC4C9B9E9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1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66BA-55B4-4CDC-98F4-1BA7282D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BF5B-1245-471B-9F1C-8F1D43D6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B63A1-0E58-4649-A357-4310CAE7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175316-2580-4192-B640-82B20D62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71C049-C7A1-410D-AB5B-AF6EA959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A965A5-14C9-4336-A306-40878AEE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E02B1-7918-4CCD-B1C8-960ADDAAF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10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398E-F0B5-446F-800A-83D635DE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BB77B-9579-4978-8118-7C82089FF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403DD-8FAB-403C-915D-EAFF5343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1AA234-058A-4393-BE96-3965317B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2C8B84-8FF9-4AE8-AC53-2140CECA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3FE927-D637-458C-ACD5-6E39CB0D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67D22-49CA-426A-BADC-0FA0AFBAB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44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2546802-F018-4B2D-AE78-A00A76345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62A5-D8B2-484C-B44C-C96114A3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B781-5BC5-47F0-B5CD-292E617E3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11BE-2692-420B-ACA2-0D80765C5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5B5-F91D-401C-A080-278C4B093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9BDBCD-D112-4209-9A46-AE0725447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jpeg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7.wmf"/><Relationship Id="rId9" Type="http://schemas.openxmlformats.org/officeDocument/2006/relationships/image" Target="../media/image5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ambridgeincolour.com/tutorials/depth-of-field.htm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cmi.net.au/AIC/CAMERA_OBSCURA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rightbytes.com/cosite/collection2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BB0928B-FB09-4F91-804F-AC0C8CC7D6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Image formation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47F5FC4-C73C-447E-8A0A-354BCF3980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FFD7096-CE57-4704-A871-F91B2E92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Parallel lines meet</a:t>
            </a:r>
          </a:p>
        </p:txBody>
      </p:sp>
      <p:pic>
        <p:nvPicPr>
          <p:cNvPr id="12291" name="Picture 3" descr="horizon.tiff                                                   0001A78FPowerbook HD                   985CFB00:">
            <a:extLst>
              <a:ext uri="{FF2B5EF4-FFF2-40B4-BE49-F238E27FC236}">
                <a16:creationId xmlns:a16="http://schemas.microsoft.com/office/drawing/2014/main" id="{4C08F13F-CBB1-49E4-9A97-FCCCA0CE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3440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4">
            <a:extLst>
              <a:ext uri="{FF2B5EF4-FFF2-40B4-BE49-F238E27FC236}">
                <a16:creationId xmlns:a16="http://schemas.microsoft.com/office/drawing/2014/main" id="{3C7EAADD-B7D6-4378-87B4-5B420ECB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693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Common to draw image plane </a:t>
            </a:r>
            <a:r>
              <a:rPr lang="en-US" altLang="en-US" sz="2000" i="1">
                <a:latin typeface="Arial" panose="020B0604020202020204" pitchFamily="34" charset="0"/>
              </a:rPr>
              <a:t>in front</a:t>
            </a:r>
            <a:r>
              <a:rPr lang="en-US" altLang="en-US" sz="2000">
                <a:latin typeface="Arial" panose="020B0604020202020204" pitchFamily="34" charset="0"/>
              </a:rPr>
              <a:t>  of the focal point.  Moving the image plane merely scales the image.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A5491CE2-5971-4641-996D-F49770BE9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00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(Forsyth &amp; Ponce)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787F6DA-80C0-490A-B67F-93AD7EA4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Vanishing points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46134C3-F09D-4613-A845-281640D3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Each set of parallel lines meets at a different point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400" i="1">
                <a:latin typeface="Arial" panose="020B0604020202020204" pitchFamily="34" charset="0"/>
              </a:rPr>
              <a:t>vanishing point</a:t>
            </a:r>
            <a:r>
              <a:rPr lang="en-US" altLang="en-US" sz="2400">
                <a:latin typeface="Arial" panose="020B0604020202020204" pitchFamily="34" charset="0"/>
              </a:rPr>
              <a:t> for this direction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Sets of parallel lines on the same plane lead to </a:t>
            </a:r>
            <a:r>
              <a:rPr lang="en-US" altLang="en-US" sz="2800" i="1">
                <a:latin typeface="Arial" panose="020B0604020202020204" pitchFamily="34" charset="0"/>
              </a:rPr>
              <a:t>collinear </a:t>
            </a:r>
            <a:r>
              <a:rPr lang="en-US" altLang="en-US" sz="2800">
                <a:latin typeface="Arial" panose="020B0604020202020204" pitchFamily="34" charset="0"/>
              </a:rPr>
              <a:t>vanishing points.  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</a:rPr>
              <a:t>The line is called the</a:t>
            </a:r>
            <a:r>
              <a:rPr lang="en-US" altLang="en-US" sz="2400" i="1">
                <a:latin typeface="Arial" panose="020B0604020202020204" pitchFamily="34" charset="0"/>
              </a:rPr>
              <a:t> horizon</a:t>
            </a:r>
            <a:r>
              <a:rPr lang="en-US" altLang="en-US" sz="2400">
                <a:latin typeface="Arial" panose="020B0604020202020204" pitchFamily="34" charset="0"/>
              </a:rPr>
              <a:t> for that plane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F97A30E-8AE2-4E05-A9F3-7255F11B6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Projection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7502F9A-8BDC-4B48-BF25-057BBDFE7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648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Points project to points</a:t>
            </a:r>
          </a:p>
          <a:p>
            <a:r>
              <a:rPr lang="en-US" altLang="en-US" sz="2800"/>
              <a:t>Lines project to lines</a:t>
            </a:r>
          </a:p>
          <a:p>
            <a:r>
              <a:rPr lang="en-US" altLang="en-US" sz="2800"/>
              <a:t>Planes project to the whole image or a half image </a:t>
            </a:r>
          </a:p>
          <a:p>
            <a:r>
              <a:rPr lang="en-US" altLang="en-US" sz="2800"/>
              <a:t>Angles are not preserved</a:t>
            </a:r>
          </a:p>
          <a:p>
            <a:r>
              <a:rPr lang="en-US" altLang="en-US" sz="2800"/>
              <a:t>Degenerate cases</a:t>
            </a:r>
          </a:p>
          <a:p>
            <a:pPr lvl="1"/>
            <a:r>
              <a:rPr lang="en-US" altLang="en-US" sz="2400"/>
              <a:t>Line through focal point projects to a point.</a:t>
            </a:r>
          </a:p>
          <a:p>
            <a:pPr lvl="1"/>
            <a:r>
              <a:rPr lang="en-US" altLang="en-US" sz="2400"/>
              <a:t>Plane through focal point projects to line</a:t>
            </a:r>
          </a:p>
          <a:p>
            <a:pPr lvl="1"/>
            <a:r>
              <a:rPr lang="en-US" altLang="en-US" sz="2400"/>
              <a:t>Plane perpendicular to image plane projects to part of the image (with horizon).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ACAC168A-94B2-4C98-BC75-D125D365C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Take out paper and pencil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wj\write\teach\426\1 pt perspective\1pt_demo_step2.gif">
            <a:extLst>
              <a:ext uri="{FF2B5EF4-FFF2-40B4-BE49-F238E27FC236}">
                <a16:creationId xmlns:a16="http://schemas.microsoft.com/office/drawing/2014/main" id="{DBF88CB8-F586-47F3-8EE7-5E2F161D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2789238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C:\dwj\write\teach\426\1 pt perspective\1pt_demo_step3.gif">
            <a:extLst>
              <a:ext uri="{FF2B5EF4-FFF2-40B4-BE49-F238E27FC236}">
                <a16:creationId xmlns:a16="http://schemas.microsoft.com/office/drawing/2014/main" id="{C4C8F7E2-E2DE-4E8D-8257-6BEC64288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280035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C:\dwj\write\teach\426\1 pt perspective\1pt_demo_step4.gif">
            <a:extLst>
              <a:ext uri="{FF2B5EF4-FFF2-40B4-BE49-F238E27FC236}">
                <a16:creationId xmlns:a16="http://schemas.microsoft.com/office/drawing/2014/main" id="{A5107063-2DAF-49E5-B040-D398731F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280035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C:\dwj\write\teach\426\1 pt perspective\1pt_demo_step5.gif">
            <a:extLst>
              <a:ext uri="{FF2B5EF4-FFF2-40B4-BE49-F238E27FC236}">
                <a16:creationId xmlns:a16="http://schemas.microsoft.com/office/drawing/2014/main" id="{F3AE17D1-9E38-4502-BB27-936BC290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"/>
            <a:ext cx="280035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C:\dwj\write\teach\426\1 pt perspective\1pt_demo_step6.gif">
            <a:extLst>
              <a:ext uri="{FF2B5EF4-FFF2-40B4-BE49-F238E27FC236}">
                <a16:creationId xmlns:a16="http://schemas.microsoft.com/office/drawing/2014/main" id="{8B0E8EC8-CF72-4DE0-90D3-AA4DFD293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80035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C:\dwj\write\teach\426\1 pt perspective\1pt_demo_step7.gif">
            <a:extLst>
              <a:ext uri="{FF2B5EF4-FFF2-40B4-BE49-F238E27FC236}">
                <a16:creationId xmlns:a16="http://schemas.microsoft.com/office/drawing/2014/main" id="{955C349D-3FF7-4DA5-B572-916A56450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280035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C:\dwj\write\teach\426\1 pt perspective\1pt_demo_step9b.gif">
            <a:extLst>
              <a:ext uri="{FF2B5EF4-FFF2-40B4-BE49-F238E27FC236}">
                <a16:creationId xmlns:a16="http://schemas.microsoft.com/office/drawing/2014/main" id="{3FB8581C-0423-48A9-82C6-6745AD86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0"/>
            <a:ext cx="2286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 descr="C:\dwj\write\teach\426\1 pt perspective\1pt_demo_done.gif">
            <a:extLst>
              <a:ext uri="{FF2B5EF4-FFF2-40B4-BE49-F238E27FC236}">
                <a16:creationId xmlns:a16="http://schemas.microsoft.com/office/drawing/2014/main" id="{F4CD46D8-7C1E-4DE0-ACF3-43224E06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28600"/>
            <a:ext cx="280035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 descr="C:\dwj\write\teach\426\1 pt perspective\1pt_demo_step10b.gif">
            <a:extLst>
              <a:ext uri="{FF2B5EF4-FFF2-40B4-BE49-F238E27FC236}">
                <a16:creationId xmlns:a16="http://schemas.microsoft.com/office/drawing/2014/main" id="{5B720A2C-DF83-4193-9403-E9922114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76800"/>
            <a:ext cx="22860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11" descr="C:\dwj\write\teach\426\1 pt perspective\1pt_demo_step12b.gif">
            <a:extLst>
              <a:ext uri="{FF2B5EF4-FFF2-40B4-BE49-F238E27FC236}">
                <a16:creationId xmlns:a16="http://schemas.microsoft.com/office/drawing/2014/main" id="{59F4ECA7-212A-4A3A-BC4D-B34D0D27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715000"/>
            <a:ext cx="22860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dwj\write\teach\426\1 pt perspective\1pt_demo_step2.gif">
            <a:extLst>
              <a:ext uri="{FF2B5EF4-FFF2-40B4-BE49-F238E27FC236}">
                <a16:creationId xmlns:a16="http://schemas.microsoft.com/office/drawing/2014/main" id="{CD152656-9E36-4BA2-9D32-83316CF8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406400"/>
            <a:ext cx="7815262" cy="550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C:\dwj\write\teach\426\1 pt perspective\1pt_demo_step3.gif">
            <a:extLst>
              <a:ext uri="{FF2B5EF4-FFF2-40B4-BE49-F238E27FC236}">
                <a16:creationId xmlns:a16="http://schemas.microsoft.com/office/drawing/2014/main" id="{D2A36C1E-ACBC-4009-AED2-3AC861E4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050"/>
            <a:ext cx="78486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C:\dwj\write\teach\426\1 pt perspective\1pt_demo_step4.gif">
            <a:extLst>
              <a:ext uri="{FF2B5EF4-FFF2-40B4-BE49-F238E27FC236}">
                <a16:creationId xmlns:a16="http://schemas.microsoft.com/office/drawing/2014/main" id="{36B32172-5A21-4105-B8DC-2E563FA1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050"/>
            <a:ext cx="78486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C:\dwj\write\teach\426\1 pt perspective\1pt_demo_step5.gif">
            <a:extLst>
              <a:ext uri="{FF2B5EF4-FFF2-40B4-BE49-F238E27FC236}">
                <a16:creationId xmlns:a16="http://schemas.microsoft.com/office/drawing/2014/main" id="{0A29F8CD-ED9D-4608-9B78-B7E34235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050"/>
            <a:ext cx="78486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C:\dwj\write\teach\426\1 pt perspective\1pt_demo_step6.gif">
            <a:extLst>
              <a:ext uri="{FF2B5EF4-FFF2-40B4-BE49-F238E27FC236}">
                <a16:creationId xmlns:a16="http://schemas.microsoft.com/office/drawing/2014/main" id="{CF013A27-2BAB-4E48-A99E-6CFBCCEB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050"/>
            <a:ext cx="78486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C:\dwj\write\teach\426\1 pt perspective\1pt_demo_step7.gif">
            <a:extLst>
              <a:ext uri="{FF2B5EF4-FFF2-40B4-BE49-F238E27FC236}">
                <a16:creationId xmlns:a16="http://schemas.microsoft.com/office/drawing/2014/main" id="{BACADC4E-D1DA-4300-8A8B-3DE2189D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050"/>
            <a:ext cx="78486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 descr="C:\dwj\write\teach\426\1 pt perspective\1pt_demo_done.gif">
            <a:extLst>
              <a:ext uri="{FF2B5EF4-FFF2-40B4-BE49-F238E27FC236}">
                <a16:creationId xmlns:a16="http://schemas.microsoft.com/office/drawing/2014/main" id="{C61F0029-ABE2-4859-90A6-D84BB78AC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050"/>
            <a:ext cx="78486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 descr="C:\dwj\write\teach\426\1 pt perspective\1pt_demo_step9b.gif">
            <a:extLst>
              <a:ext uri="{FF2B5EF4-FFF2-40B4-BE49-F238E27FC236}">
                <a16:creationId xmlns:a16="http://schemas.microsoft.com/office/drawing/2014/main" id="{8A86DA1B-EF3F-4EE2-B4C9-254E3448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7724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 descr="C:\dwj\write\teach\426\1 pt perspective\1pt_demo_step12b.gif">
            <a:extLst>
              <a:ext uri="{FF2B5EF4-FFF2-40B4-BE49-F238E27FC236}">
                <a16:creationId xmlns:a16="http://schemas.microsoft.com/office/drawing/2014/main" id="{E8E0CCC5-2AB7-40B6-9B1B-8CCA17667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77240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Rectangle 11">
            <a:extLst>
              <a:ext uri="{FF2B5EF4-FFF2-40B4-BE49-F238E27FC236}">
                <a16:creationId xmlns:a16="http://schemas.microsoft.com/office/drawing/2014/main" id="{E13DEEB2-6022-4EAB-B625-91B64D6922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715000"/>
            <a:ext cx="8458200" cy="1143000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http://www.sanford-artedventures.com/create/tech_1pt_perspective.html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8C50448-98FE-4E62-831D-A0CFFD716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The equation of projection</a:t>
            </a:r>
          </a:p>
        </p:txBody>
      </p:sp>
      <p:pic>
        <p:nvPicPr>
          <p:cNvPr id="18435" name="Picture 3" descr="perspeq.tiff                                                   0001A78FPowerbook HD                   985CFB00:">
            <a:extLst>
              <a:ext uri="{FF2B5EF4-FFF2-40B4-BE49-F238E27FC236}">
                <a16:creationId xmlns:a16="http://schemas.microsoft.com/office/drawing/2014/main" id="{6BBBD630-797C-473F-B56C-7D59AAC67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8470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0B9684A3-DBC3-4DA0-A38E-F2FD91945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00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(Forsyth &amp; Ponce)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77A8C2A-16AB-46CD-BAE7-E4DF8DAA2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The equation of projection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8A52055-41A2-41E7-955D-AE7A5F77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457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Cartesian coordinates: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</a:rPr>
              <a:t>We have, by similar triangles, that  </a:t>
            </a:r>
          </a:p>
          <a:p>
            <a:pPr lvl="1" eaLnBrk="1" hangingPunct="1">
              <a:spcBef>
                <a:spcPct val="20000"/>
              </a:spcBef>
            </a:pPr>
            <a:endParaRPr lang="en-US" altLang="en-US" sz="24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sz="24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                  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</a:rPr>
              <a:t>Ignore the third coordinate, and get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D664808-0578-40BF-AC11-8CB55B6F9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7725" y="4953000"/>
          <a:ext cx="22796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3" imgW="1396394" imgH="393529" progId="Equation.3">
                  <p:embed/>
                </p:oleObj>
              </mc:Choice>
              <mc:Fallback>
                <p:oleObj name="Equation" r:id="rId3" imgW="1396394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4953000"/>
                        <a:ext cx="22796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72E721B0-4B0A-4F71-B424-C2C7AF5E8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86000"/>
          <a:ext cx="9128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5" imgW="558800" imgH="787400" progId="Equation.3">
                  <p:embed/>
                </p:oleObj>
              </mc:Choice>
              <mc:Fallback>
                <p:oleObj name="Equation" r:id="rId5" imgW="558800" imgH="78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6000"/>
                        <a:ext cx="912813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68492181-22DB-490B-804F-4BFE84528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657600"/>
          <a:ext cx="28971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7" imgW="1612900" imgH="393700" progId="Equation.3">
                  <p:embed/>
                </p:oleObj>
              </mc:Choice>
              <mc:Fallback>
                <p:oleObj name="Equation" r:id="rId7" imgW="16129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289718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5DBFA5D-457D-452E-A0C4-8BCCA4DEE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Orthographic projection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110CD6A0-F2D4-4491-B708-3002C48A8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280025"/>
          <a:ext cx="1389063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380835" imgH="431613" progId="Equation.3">
                  <p:embed/>
                </p:oleObj>
              </mc:Choice>
              <mc:Fallback>
                <p:oleObj name="Equation" r:id="rId3" imgW="380835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80025"/>
                        <a:ext cx="1389063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6" descr="E:\class\figures\orthographic.jpg">
            <a:extLst>
              <a:ext uri="{FF2B5EF4-FFF2-40B4-BE49-F238E27FC236}">
                <a16:creationId xmlns:a16="http://schemas.microsoft.com/office/drawing/2014/main" id="{A6DFFD59-5DD1-4E46-8153-9431E2BD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872038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202B4A5-8679-487D-AC05-FB34969A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Weak perspective (scaled orthographic projection)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51A1783-33E1-45B1-943C-026369B60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Issue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</a:rPr>
              <a:t>perspective effects, but not over the scale of individual objects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</a:rPr>
              <a:t>collect points into a group at about the same depth, then divide each point by the depth of its group</a:t>
            </a:r>
          </a:p>
        </p:txBody>
      </p:sp>
      <p:pic>
        <p:nvPicPr>
          <p:cNvPr id="21508" name="Picture 4" descr="&#10;weakeq.eps       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BF7FAA14-D941-4B40-A5F6-D51AB425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2743200"/>
            <a:ext cx="459898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>
            <a:extLst>
              <a:ext uri="{FF2B5EF4-FFF2-40B4-BE49-F238E27FC236}">
                <a16:creationId xmlns:a16="http://schemas.microsoft.com/office/drawing/2014/main" id="{87EEBB9E-0323-4A1B-903A-AB0544BB5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00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(Forsyth &amp; Ponce)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9B0DD35F-044A-4849-8288-3AD53BC53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Formation</a:t>
            </a:r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3A3174E8-19AA-402E-886A-002972A88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Vision infers world properties form images.</a:t>
            </a:r>
          </a:p>
          <a:p>
            <a:r>
              <a:rPr lang="en-US" altLang="en-US"/>
              <a:t>How do images depend on these properties?</a:t>
            </a:r>
          </a:p>
          <a:p>
            <a:r>
              <a:rPr lang="en-US" altLang="en-US"/>
              <a:t>Two key elements</a:t>
            </a:r>
          </a:p>
          <a:p>
            <a:pPr lvl="1"/>
            <a:r>
              <a:rPr lang="en-US" altLang="en-US"/>
              <a:t>Geometry</a:t>
            </a:r>
          </a:p>
          <a:p>
            <a:pPr lvl="1"/>
            <a:r>
              <a:rPr lang="en-US" altLang="en-US"/>
              <a:t>Radiometry</a:t>
            </a:r>
          </a:p>
          <a:p>
            <a:pPr lvl="1"/>
            <a:r>
              <a:rPr lang="en-US" altLang="en-US"/>
              <a:t>We consider only simple models of these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96BAE0D-9E4F-448E-BE70-55E5DEB45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Equation of Weak Perspective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A133F600-1A61-4E5C-85B4-71EB228AD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2667000"/>
          <a:ext cx="45196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1104900" imgH="203200" progId="Equation.3">
                  <p:embed/>
                </p:oleObj>
              </mc:Choice>
              <mc:Fallback>
                <p:oleObj name="Equation" r:id="rId3" imgW="1104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667000"/>
                        <a:ext cx="45196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>
            <a:extLst>
              <a:ext uri="{FF2B5EF4-FFF2-40B4-BE49-F238E27FC236}">
                <a16:creationId xmlns:a16="http://schemas.microsoft.com/office/drawing/2014/main" id="{9DC6984B-FB4E-40FE-985A-12372C6E5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21088"/>
            <a:ext cx="6705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i="1">
                <a:latin typeface="Arial" panose="020B0604020202020204" pitchFamily="34" charset="0"/>
              </a:rPr>
              <a:t> s</a:t>
            </a:r>
            <a:r>
              <a:rPr lang="en-US" altLang="en-US">
                <a:latin typeface="Arial" panose="020B0604020202020204" pitchFamily="34" charset="0"/>
              </a:rPr>
              <a:t> is constant for all points.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Parallel lines no longer converge, they remain parallel.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A7A060D-56EB-49D6-96B0-48C9733ED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These Models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703ACBD-03FF-45FD-A568-A983CDC34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Weak perspective much simpler math.</a:t>
            </a:r>
          </a:p>
          <a:p>
            <a:pPr lvl="1"/>
            <a:r>
              <a:rPr lang="en-US" altLang="en-US"/>
              <a:t>Accurate when object is small and distant.</a:t>
            </a:r>
          </a:p>
          <a:p>
            <a:pPr lvl="1"/>
            <a:r>
              <a:rPr lang="en-US" altLang="en-US"/>
              <a:t>Most useful for recognition.</a:t>
            </a:r>
          </a:p>
          <a:p>
            <a:r>
              <a:rPr lang="en-US" altLang="en-US"/>
              <a:t>Pinhole perspective much more accurate for scenes.</a:t>
            </a:r>
          </a:p>
          <a:p>
            <a:pPr lvl="1"/>
            <a:r>
              <a:rPr lang="en-US" altLang="en-US"/>
              <a:t>Used in structure from motion.</a:t>
            </a:r>
          </a:p>
          <a:p>
            <a:r>
              <a:rPr lang="en-US" altLang="en-US"/>
              <a:t>When accuracy really matters, must model real cameras.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bighole.eps                                                    0002C550Powerbook HD                   985CFB00:">
            <a:extLst>
              <a:ext uri="{FF2B5EF4-FFF2-40B4-BE49-F238E27FC236}">
                <a16:creationId xmlns:a16="http://schemas.microsoft.com/office/drawing/2014/main" id="{9EC8C5BB-9975-46ED-B1D1-61324F33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094288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>
            <a:extLst>
              <a:ext uri="{FF2B5EF4-FFF2-40B4-BE49-F238E27FC236}">
                <a16:creationId xmlns:a16="http://schemas.microsoft.com/office/drawing/2014/main" id="{087B7604-B1E6-424E-898A-0F712E7E3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Cameras with Lenses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452C04E0-3228-4363-B510-655FD743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00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(Forsyth &amp; Ponce)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class\figures\diffraction.jpg">
            <a:extLst>
              <a:ext uri="{FF2B5EF4-FFF2-40B4-BE49-F238E27FC236}">
                <a16:creationId xmlns:a16="http://schemas.microsoft.com/office/drawing/2014/main" id="{E81C89F8-C1B5-4A0F-9FB4-86E2FB347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87387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1">
            <a:extLst>
              <a:ext uri="{FF2B5EF4-FFF2-40B4-BE49-F238E27FC236}">
                <a16:creationId xmlns:a16="http://schemas.microsoft.com/office/drawing/2014/main" id="{370A1451-1E3B-47FC-BC2C-1D2429F56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838200"/>
            <a:ext cx="299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Shrinking the aperture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A63844-75B7-4A62-BF89-982BE9BA8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Interaction of light with matter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D36E3A3-E472-4EE6-A363-3F1DB3AAA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Absorption</a:t>
            </a:r>
          </a:p>
          <a:p>
            <a:r>
              <a:rPr lang="en-US" altLang="en-US" sz="2800"/>
              <a:t>Scattering</a:t>
            </a:r>
          </a:p>
          <a:p>
            <a:r>
              <a:rPr lang="en-US" altLang="en-US" sz="2800"/>
              <a:t>Refraction</a:t>
            </a:r>
          </a:p>
          <a:p>
            <a:r>
              <a:rPr lang="en-US" altLang="en-US" sz="2800"/>
              <a:t>Reflection</a:t>
            </a:r>
          </a:p>
          <a:p>
            <a:r>
              <a:rPr lang="en-US" altLang="en-US" sz="2800"/>
              <a:t>Other effects:</a:t>
            </a:r>
          </a:p>
          <a:p>
            <a:pPr lvl="1"/>
            <a:r>
              <a:rPr lang="en-US" altLang="en-US" sz="2400"/>
              <a:t>Diffraction: deviation of straight propagation in the presence of obstacles</a:t>
            </a:r>
          </a:p>
          <a:p>
            <a:pPr lvl="1"/>
            <a:r>
              <a:rPr lang="en-US" altLang="en-US" sz="2400"/>
              <a:t>Fluorescence:absorbtion of light of a given wavelength by a fluorescent molecule causes reemission at another wavelength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class\figures\refractionglass.jpg">
            <a:extLst>
              <a:ext uri="{FF2B5EF4-FFF2-40B4-BE49-F238E27FC236}">
                <a16:creationId xmlns:a16="http://schemas.microsoft.com/office/drawing/2014/main" id="{2CE97012-0398-4E6C-85FF-C87838E8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956425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1F66D9B-7F0B-4D77-B482-FA039DA54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Refraction</a:t>
            </a:r>
          </a:p>
        </p:txBody>
      </p:sp>
      <p:pic>
        <p:nvPicPr>
          <p:cNvPr id="28675" name="Picture 3" descr="E:\class\figures\snell.jpg">
            <a:extLst>
              <a:ext uri="{FF2B5EF4-FFF2-40B4-BE49-F238E27FC236}">
                <a16:creationId xmlns:a16="http://schemas.microsoft.com/office/drawing/2014/main" id="{E8CE997F-EA36-47FB-A133-B1E8D1A6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59740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8D27DBD7-250F-468E-9109-074544D3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957888"/>
            <a:ext cx="304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i="1"/>
              <a:t>n1</a:t>
            </a:r>
            <a:r>
              <a:rPr lang="en-US" altLang="en-US" sz="2000"/>
              <a:t>, </a:t>
            </a:r>
            <a:r>
              <a:rPr lang="en-US" altLang="en-US" sz="2000" i="1"/>
              <a:t>n2</a:t>
            </a:r>
            <a:r>
              <a:rPr lang="en-US" altLang="en-US" sz="2000"/>
              <a:t>: indexes of refraction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37465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Focus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Defocus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4648200"/>
            <a:ext cx="725678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lens </a:t>
            </a:r>
            <a:r>
              <a:rPr sz="2800" spc="-5" dirty="0">
                <a:latin typeface="Arial"/>
                <a:cs typeface="Arial"/>
              </a:rPr>
              <a:t>focuses </a:t>
            </a:r>
            <a:r>
              <a:rPr sz="2800" dirty="0">
                <a:latin typeface="Arial"/>
                <a:cs typeface="Arial"/>
              </a:rPr>
              <a:t>light </a:t>
            </a:r>
            <a:r>
              <a:rPr sz="2800" spc="-5" dirty="0">
                <a:latin typeface="Arial"/>
                <a:cs typeface="Arial"/>
              </a:rPr>
              <a:t>onto the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film</a:t>
            </a:r>
            <a:endParaRPr sz="2800">
              <a:latin typeface="Arial"/>
              <a:cs typeface="Arial"/>
            </a:endParaRPr>
          </a:p>
          <a:p>
            <a:pPr marL="749300" indent="-279400">
              <a:lnSpc>
                <a:spcPts val="2320"/>
              </a:lnSpc>
              <a:buChar char="•"/>
              <a:tabLst>
                <a:tab pos="748665" algn="l"/>
                <a:tab pos="749300" algn="l"/>
              </a:tabLst>
            </a:pP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specific distance </a:t>
            </a:r>
            <a:r>
              <a:rPr sz="2000" dirty="0">
                <a:latin typeface="Arial"/>
                <a:cs typeface="Arial"/>
              </a:rPr>
              <a:t>at which </a:t>
            </a:r>
            <a:r>
              <a:rPr sz="2000" spc="-5" dirty="0">
                <a:latin typeface="Arial"/>
                <a:cs typeface="Arial"/>
              </a:rPr>
              <a:t>objects </a:t>
            </a:r>
            <a:r>
              <a:rPr sz="2000" dirty="0">
                <a:latin typeface="Arial"/>
                <a:cs typeface="Arial"/>
              </a:rPr>
              <a:t>are “in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focus”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080"/>
              </a:lnSpc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other points </a:t>
            </a:r>
            <a:r>
              <a:rPr sz="1800" dirty="0">
                <a:latin typeface="Arial"/>
                <a:cs typeface="Arial"/>
              </a:rPr>
              <a:t>project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 “circle of </a:t>
            </a:r>
            <a:r>
              <a:rPr sz="1800" spc="-5" dirty="0">
                <a:latin typeface="Arial"/>
                <a:cs typeface="Arial"/>
              </a:rPr>
              <a:t>confusion”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marL="749300" indent="-279400">
              <a:lnSpc>
                <a:spcPts val="2370"/>
              </a:lnSpc>
              <a:buChar char="•"/>
              <a:tabLst>
                <a:tab pos="748665" algn="l"/>
                <a:tab pos="749300" algn="l"/>
              </a:tabLst>
            </a:pPr>
            <a:r>
              <a:rPr sz="2000" dirty="0">
                <a:latin typeface="Arial"/>
                <a:cs typeface="Arial"/>
              </a:rPr>
              <a:t>Changing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shape 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lens changes 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5085" y="1797594"/>
            <a:ext cx="5441429" cy="2317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6162" y="2303462"/>
            <a:ext cx="4631690" cy="1618615"/>
          </a:xfrm>
          <a:custGeom>
            <a:avLst/>
            <a:gdLst/>
            <a:ahLst/>
            <a:cxnLst/>
            <a:rect l="l" t="t" r="r" b="b"/>
            <a:pathLst>
              <a:path w="4631690" h="1618614">
                <a:moveTo>
                  <a:pt x="0" y="0"/>
                </a:moveTo>
                <a:lnTo>
                  <a:pt x="4622167" y="1615105"/>
                </a:lnTo>
                <a:lnTo>
                  <a:pt x="4631159" y="1618247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9608" y="3889597"/>
            <a:ext cx="78740" cy="67310"/>
          </a:xfrm>
          <a:custGeom>
            <a:avLst/>
            <a:gdLst/>
            <a:ahLst/>
            <a:cxnLst/>
            <a:rect l="l" t="t" r="r" b="b"/>
            <a:pathLst>
              <a:path w="78740" h="67310">
                <a:moveTo>
                  <a:pt x="23418" y="0"/>
                </a:moveTo>
                <a:lnTo>
                  <a:pt x="0" y="67019"/>
                </a:lnTo>
                <a:lnTo>
                  <a:pt x="78728" y="56927"/>
                </a:lnTo>
                <a:lnTo>
                  <a:pt x="234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6950" y="2266950"/>
            <a:ext cx="85724" cy="8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4450" y="2874962"/>
            <a:ext cx="85724" cy="85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5662" y="2293950"/>
            <a:ext cx="2327275" cy="141605"/>
          </a:xfrm>
          <a:custGeom>
            <a:avLst/>
            <a:gdLst/>
            <a:ahLst/>
            <a:cxnLst/>
            <a:rect l="l" t="t" r="r" b="b"/>
            <a:pathLst>
              <a:path w="2327275" h="141605">
                <a:moveTo>
                  <a:pt x="999" y="0"/>
                </a:moveTo>
                <a:lnTo>
                  <a:pt x="2326687" y="122236"/>
                </a:lnTo>
                <a:lnTo>
                  <a:pt x="2325687" y="141260"/>
                </a:lnTo>
                <a:lnTo>
                  <a:pt x="0" y="19023"/>
                </a:lnTo>
                <a:lnTo>
                  <a:pt x="9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1850" y="2425700"/>
            <a:ext cx="2313305" cy="1480820"/>
          </a:xfrm>
          <a:custGeom>
            <a:avLst/>
            <a:gdLst/>
            <a:ahLst/>
            <a:cxnLst/>
            <a:rect l="l" t="t" r="r" b="b"/>
            <a:pathLst>
              <a:path w="2313304" h="1480820">
                <a:moveTo>
                  <a:pt x="0" y="0"/>
                </a:moveTo>
                <a:lnTo>
                  <a:pt x="2305102" y="1475142"/>
                </a:lnTo>
                <a:lnTo>
                  <a:pt x="2313125" y="1480276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9406" y="3878360"/>
            <a:ext cx="79375" cy="68580"/>
          </a:xfrm>
          <a:custGeom>
            <a:avLst/>
            <a:gdLst/>
            <a:ahLst/>
            <a:cxnLst/>
            <a:rect l="l" t="t" r="r" b="b"/>
            <a:pathLst>
              <a:path w="79375" h="68579">
                <a:moveTo>
                  <a:pt x="38267" y="0"/>
                </a:moveTo>
                <a:lnTo>
                  <a:pt x="0" y="59796"/>
                </a:lnTo>
                <a:lnTo>
                  <a:pt x="78930" y="68164"/>
                </a:lnTo>
                <a:lnTo>
                  <a:pt x="382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653" y="2294057"/>
            <a:ext cx="2329180" cy="392430"/>
          </a:xfrm>
          <a:custGeom>
            <a:avLst/>
            <a:gdLst/>
            <a:ahLst/>
            <a:cxnLst/>
            <a:rect l="l" t="t" r="r" b="b"/>
            <a:pathLst>
              <a:path w="2329179" h="392430">
                <a:moveTo>
                  <a:pt x="3017" y="0"/>
                </a:moveTo>
                <a:lnTo>
                  <a:pt x="2328704" y="373062"/>
                </a:lnTo>
                <a:lnTo>
                  <a:pt x="2325686" y="391871"/>
                </a:lnTo>
                <a:lnTo>
                  <a:pt x="0" y="18809"/>
                </a:lnTo>
                <a:lnTo>
                  <a:pt x="30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1850" y="2676525"/>
            <a:ext cx="2310765" cy="1235075"/>
          </a:xfrm>
          <a:custGeom>
            <a:avLst/>
            <a:gdLst/>
            <a:ahLst/>
            <a:cxnLst/>
            <a:rect l="l" t="t" r="r" b="b"/>
            <a:pathLst>
              <a:path w="2310765" h="1235075">
                <a:moveTo>
                  <a:pt x="0" y="0"/>
                </a:moveTo>
                <a:lnTo>
                  <a:pt x="2301740" y="1230055"/>
                </a:lnTo>
                <a:lnTo>
                  <a:pt x="2310141" y="1234544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8994" y="3881757"/>
            <a:ext cx="79375" cy="64769"/>
          </a:xfrm>
          <a:custGeom>
            <a:avLst/>
            <a:gdLst/>
            <a:ahLst/>
            <a:cxnLst/>
            <a:rect l="l" t="t" r="r" b="b"/>
            <a:pathLst>
              <a:path w="79375" h="64770">
                <a:moveTo>
                  <a:pt x="33460" y="0"/>
                </a:moveTo>
                <a:lnTo>
                  <a:pt x="0" y="62613"/>
                </a:lnTo>
                <a:lnTo>
                  <a:pt x="79343" y="64767"/>
                </a:lnTo>
                <a:lnTo>
                  <a:pt x="334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3871" y="2294217"/>
            <a:ext cx="2330450" cy="594995"/>
          </a:xfrm>
          <a:custGeom>
            <a:avLst/>
            <a:gdLst/>
            <a:ahLst/>
            <a:cxnLst/>
            <a:rect l="l" t="t" r="r" b="b"/>
            <a:pathLst>
              <a:path w="2330450" h="594994">
                <a:moveTo>
                  <a:pt x="4581" y="0"/>
                </a:moveTo>
                <a:lnTo>
                  <a:pt x="2330268" y="576263"/>
                </a:lnTo>
                <a:lnTo>
                  <a:pt x="2325687" y="594753"/>
                </a:lnTo>
                <a:lnTo>
                  <a:pt x="0" y="18490"/>
                </a:lnTo>
                <a:lnTo>
                  <a:pt x="45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1850" y="2879725"/>
            <a:ext cx="2308225" cy="1036319"/>
          </a:xfrm>
          <a:custGeom>
            <a:avLst/>
            <a:gdLst/>
            <a:ahLst/>
            <a:cxnLst/>
            <a:rect l="l" t="t" r="r" b="b"/>
            <a:pathLst>
              <a:path w="2308225" h="1036320">
                <a:moveTo>
                  <a:pt x="0" y="0"/>
                </a:moveTo>
                <a:lnTo>
                  <a:pt x="2299169" y="1032091"/>
                </a:lnTo>
                <a:lnTo>
                  <a:pt x="2307858" y="1035992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9033" y="3885068"/>
            <a:ext cx="79375" cy="64769"/>
          </a:xfrm>
          <a:custGeom>
            <a:avLst/>
            <a:gdLst/>
            <a:ahLst/>
            <a:cxnLst/>
            <a:rect l="l" t="t" r="r" b="b"/>
            <a:pathLst>
              <a:path w="79375" h="64770">
                <a:moveTo>
                  <a:pt x="29074" y="0"/>
                </a:moveTo>
                <a:lnTo>
                  <a:pt x="0" y="64766"/>
                </a:lnTo>
                <a:lnTo>
                  <a:pt x="79303" y="61456"/>
                </a:lnTo>
                <a:lnTo>
                  <a:pt x="290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0962" y="2913062"/>
            <a:ext cx="4345305" cy="449580"/>
          </a:xfrm>
          <a:custGeom>
            <a:avLst/>
            <a:gdLst/>
            <a:ahLst/>
            <a:cxnLst/>
            <a:rect l="l" t="t" r="r" b="b"/>
            <a:pathLst>
              <a:path w="4345305" h="449579">
                <a:moveTo>
                  <a:pt x="0" y="0"/>
                </a:moveTo>
                <a:lnTo>
                  <a:pt x="4335298" y="448478"/>
                </a:lnTo>
                <a:lnTo>
                  <a:pt x="4344773" y="449458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6294" y="3327648"/>
            <a:ext cx="74295" cy="71120"/>
          </a:xfrm>
          <a:custGeom>
            <a:avLst/>
            <a:gdLst/>
            <a:ahLst/>
            <a:cxnLst/>
            <a:rect l="l" t="t" r="r" b="b"/>
            <a:pathLst>
              <a:path w="74295" h="71120">
                <a:moveTo>
                  <a:pt x="7305" y="0"/>
                </a:moveTo>
                <a:lnTo>
                  <a:pt x="0" y="70615"/>
                </a:lnTo>
                <a:lnTo>
                  <a:pt x="74268" y="42613"/>
                </a:lnTo>
                <a:lnTo>
                  <a:pt x="730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8860" y="2903772"/>
            <a:ext cx="2025650" cy="476250"/>
          </a:xfrm>
          <a:custGeom>
            <a:avLst/>
            <a:gdLst/>
            <a:ahLst/>
            <a:cxnLst/>
            <a:rect l="l" t="t" r="r" b="b"/>
            <a:pathLst>
              <a:path w="2025650" h="476250">
                <a:moveTo>
                  <a:pt x="4203" y="0"/>
                </a:moveTo>
                <a:lnTo>
                  <a:pt x="2025091" y="457200"/>
                </a:lnTo>
                <a:lnTo>
                  <a:pt x="2020888" y="475780"/>
                </a:lnTo>
                <a:lnTo>
                  <a:pt x="0" y="18580"/>
                </a:lnTo>
                <a:lnTo>
                  <a:pt x="420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1850" y="3370262"/>
            <a:ext cx="2314575" cy="57150"/>
          </a:xfrm>
          <a:custGeom>
            <a:avLst/>
            <a:gdLst/>
            <a:ahLst/>
            <a:cxnLst/>
            <a:rect l="l" t="t" r="r" b="b"/>
            <a:pathLst>
              <a:path w="2314575" h="57150">
                <a:moveTo>
                  <a:pt x="0" y="0"/>
                </a:moveTo>
                <a:lnTo>
                  <a:pt x="2304461" y="56654"/>
                </a:lnTo>
                <a:lnTo>
                  <a:pt x="2313983" y="56888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59193" y="3391770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90" h="71120">
                <a:moveTo>
                  <a:pt x="1744" y="0"/>
                </a:moveTo>
                <a:lnTo>
                  <a:pt x="0" y="70971"/>
                </a:lnTo>
                <a:lnTo>
                  <a:pt x="71843" y="37230"/>
                </a:lnTo>
                <a:lnTo>
                  <a:pt x="174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20962" y="2913062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7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1850" y="2913062"/>
            <a:ext cx="2302510" cy="407670"/>
          </a:xfrm>
          <a:custGeom>
            <a:avLst/>
            <a:gdLst/>
            <a:ahLst/>
            <a:cxnLst/>
            <a:rect l="l" t="t" r="r" b="b"/>
            <a:pathLst>
              <a:path w="2302509" h="407670">
                <a:moveTo>
                  <a:pt x="0" y="0"/>
                </a:moveTo>
                <a:lnTo>
                  <a:pt x="2293034" y="405914"/>
                </a:lnTo>
                <a:lnTo>
                  <a:pt x="2302413" y="407574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42244" y="3286422"/>
            <a:ext cx="76200" cy="70485"/>
          </a:xfrm>
          <a:custGeom>
            <a:avLst/>
            <a:gdLst/>
            <a:ahLst/>
            <a:cxnLst/>
            <a:rect l="l" t="t" r="r" b="b"/>
            <a:pathLst>
              <a:path w="76200" h="70485">
                <a:moveTo>
                  <a:pt x="12374" y="0"/>
                </a:moveTo>
                <a:lnTo>
                  <a:pt x="0" y="69905"/>
                </a:lnTo>
                <a:lnTo>
                  <a:pt x="76093" y="47327"/>
                </a:lnTo>
                <a:lnTo>
                  <a:pt x="1237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9855" y="2667064"/>
            <a:ext cx="2023110" cy="255904"/>
          </a:xfrm>
          <a:custGeom>
            <a:avLst/>
            <a:gdLst/>
            <a:ahLst/>
            <a:cxnLst/>
            <a:rect l="l" t="t" r="r" b="b"/>
            <a:pathLst>
              <a:path w="2023110" h="255905">
                <a:moveTo>
                  <a:pt x="0" y="236537"/>
                </a:moveTo>
                <a:lnTo>
                  <a:pt x="2020887" y="0"/>
                </a:lnTo>
                <a:lnTo>
                  <a:pt x="2023102" y="18920"/>
                </a:lnTo>
                <a:lnTo>
                  <a:pt x="2214" y="255458"/>
                </a:lnTo>
                <a:lnTo>
                  <a:pt x="0" y="2365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1850" y="2676525"/>
            <a:ext cx="2303780" cy="603250"/>
          </a:xfrm>
          <a:custGeom>
            <a:avLst/>
            <a:gdLst/>
            <a:ahLst/>
            <a:cxnLst/>
            <a:rect l="l" t="t" r="r" b="b"/>
            <a:pathLst>
              <a:path w="2303779" h="603250">
                <a:moveTo>
                  <a:pt x="0" y="0"/>
                </a:moveTo>
                <a:lnTo>
                  <a:pt x="2294500" y="600830"/>
                </a:lnTo>
                <a:lnTo>
                  <a:pt x="2303714" y="603243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0667" y="3246502"/>
            <a:ext cx="78105" cy="69215"/>
          </a:xfrm>
          <a:custGeom>
            <a:avLst/>
            <a:gdLst/>
            <a:ahLst/>
            <a:cxnLst/>
            <a:rect l="l" t="t" r="r" b="b"/>
            <a:pathLst>
              <a:path w="78104" h="69214">
                <a:moveTo>
                  <a:pt x="17983" y="0"/>
                </a:moveTo>
                <a:lnTo>
                  <a:pt x="0" y="68677"/>
                </a:lnTo>
                <a:lnTo>
                  <a:pt x="77669" y="52322"/>
                </a:lnTo>
                <a:lnTo>
                  <a:pt x="17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3750" y="3062287"/>
            <a:ext cx="98424" cy="98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69200" y="3340100"/>
            <a:ext cx="10807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8890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“circle of  con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usion”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29034" y="3441124"/>
            <a:ext cx="491490" cy="140335"/>
          </a:xfrm>
          <a:custGeom>
            <a:avLst/>
            <a:gdLst/>
            <a:ahLst/>
            <a:cxnLst/>
            <a:rect l="l" t="t" r="r" b="b"/>
            <a:pathLst>
              <a:path w="491490" h="140335">
                <a:moveTo>
                  <a:pt x="490965" y="140275"/>
                </a:moveTo>
                <a:lnTo>
                  <a:pt x="4579" y="130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6600" y="3420560"/>
            <a:ext cx="45085" cy="40005"/>
          </a:xfrm>
          <a:custGeom>
            <a:avLst/>
            <a:gdLst/>
            <a:ahLst/>
            <a:cxnLst/>
            <a:rect l="l" t="t" r="r" b="b"/>
            <a:pathLst>
              <a:path w="45084" h="40004">
                <a:moveTo>
                  <a:pt x="45007" y="0"/>
                </a:moveTo>
                <a:lnTo>
                  <a:pt x="0" y="8439"/>
                </a:lnTo>
                <a:lnTo>
                  <a:pt x="33755" y="39381"/>
                </a:lnTo>
                <a:lnTo>
                  <a:pt x="45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81900" y="6604000"/>
            <a:ext cx="138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Slide by </a:t>
            </a:r>
            <a:r>
              <a:rPr sz="1200" spc="-5" dirty="0">
                <a:latin typeface="Arial"/>
                <a:cs typeface="Arial"/>
              </a:rPr>
              <a:t>Steve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Seitz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1">
            <a:extLst>
              <a:ext uri="{FF2B5EF4-FFF2-40B4-BE49-F238E27FC236}">
                <a16:creationId xmlns:a16="http://schemas.microsoft.com/office/drawing/2014/main" id="{F8934796-1584-4AE4-9594-8CAC972B0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838200"/>
            <a:ext cx="7772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D0C656C-9311-45C2-AC9E-205697EB95A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 rIns="132080"/>
          <a:lstStyle/>
          <a:p>
            <a:pPr indent="0" eaLnBrk="1" hangingPunct="1"/>
            <a:r>
              <a:rPr lang="en-US" altLang="en-US"/>
              <a:t>Lenses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ED8E2BB-1DCA-4E62-A37D-838C9EB6843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191000"/>
            <a:ext cx="7772400" cy="2133600"/>
          </a:xfrm>
        </p:spPr>
        <p:txBody>
          <a:bodyPr rIns="132080"/>
          <a:lstStyle/>
          <a:p>
            <a:pPr marL="382588" indent="-342900" eaLnBrk="1" hangingPunct="1"/>
            <a:r>
              <a:rPr lang="en-US" altLang="en-US"/>
              <a:t>A lens focuses parallel rays onto a single focal point</a:t>
            </a:r>
          </a:p>
          <a:p>
            <a:pPr marL="782638" lvl="1" eaLnBrk="1" hangingPunct="1">
              <a:buClr>
                <a:srgbClr val="000000"/>
              </a:buClr>
            </a:pPr>
            <a:r>
              <a:rPr lang="en-US" altLang="en-US"/>
              <a:t>focal point at a distance </a:t>
            </a:r>
            <a:r>
              <a:rPr lang="en-US" altLang="en-US">
                <a:latin typeface="Arial Italic" panose="020B0604020202090204" pitchFamily="34" charset="0"/>
                <a:ea typeface="MS PGothic" panose="020B0600070205080204" pitchFamily="34" charset="-128"/>
                <a:sym typeface="Arial Italic" panose="020B0604020202090204" pitchFamily="34" charset="0"/>
              </a:rPr>
              <a:t>f</a:t>
            </a:r>
            <a:r>
              <a:rPr lang="en-US" altLang="en-US"/>
              <a:t> beyond the plane of the lens</a:t>
            </a:r>
          </a:p>
          <a:p>
            <a:pPr marL="1182688" lvl="2" eaLnBrk="1" hangingPunct="1">
              <a:buClr>
                <a:srgbClr val="000000"/>
              </a:buClr>
            </a:pPr>
            <a:r>
              <a:rPr lang="en-US" altLang="en-US" sz="1600">
                <a:latin typeface="Arial Italic" panose="020B0604020202090204" pitchFamily="34" charset="0"/>
                <a:ea typeface="MS PGothic" panose="020B0600070205080204" pitchFamily="34" charset="-128"/>
                <a:sym typeface="Arial Italic" panose="020B0604020202090204" pitchFamily="34" charset="0"/>
              </a:rPr>
              <a:t>f</a:t>
            </a:r>
            <a:r>
              <a:rPr lang="en-US" altLang="en-US" sz="1600"/>
              <a:t> is a function of the shape and index of refraction of the lens</a:t>
            </a:r>
          </a:p>
          <a:p>
            <a:pPr marL="782638" lvl="1" eaLnBrk="1" hangingPunct="1">
              <a:buClr>
                <a:srgbClr val="000000"/>
              </a:buClr>
            </a:pPr>
            <a:r>
              <a:rPr lang="en-US" altLang="en-US"/>
              <a:t>Aperture of diameter D restricts the range of rays</a:t>
            </a:r>
          </a:p>
          <a:p>
            <a:pPr marL="1182688" lvl="2" eaLnBrk="1" hangingPunct="1">
              <a:buClr>
                <a:srgbClr val="000000"/>
              </a:buClr>
            </a:pPr>
            <a:r>
              <a:rPr lang="en-US" altLang="en-US" sz="1600"/>
              <a:t>aperture may be on either side of the lens</a:t>
            </a:r>
          </a:p>
          <a:p>
            <a:pPr marL="782638" lvl="1" eaLnBrk="1" hangingPunct="1">
              <a:buClr>
                <a:srgbClr val="000000"/>
              </a:buClr>
            </a:pPr>
            <a:r>
              <a:rPr lang="en-US" altLang="en-US" sz="1800"/>
              <a:t>Lenses are typically spherical (easier to produce)</a:t>
            </a:r>
          </a:p>
          <a:p>
            <a:pPr marL="782638" lvl="1" eaLnBrk="1" hangingPunct="1">
              <a:buClr>
                <a:srgbClr val="000000"/>
              </a:buClr>
            </a:pPr>
            <a:r>
              <a:rPr lang="en-US" altLang="en-US" sz="1800"/>
              <a:t>Real cameras use many lenses together (to correct for aberrations)</a:t>
            </a:r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3155C7D7-B11B-4D7F-91ED-4AE957F23EA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219200"/>
            <a:ext cx="53911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5">
            <a:extLst>
              <a:ext uri="{FF2B5EF4-FFF2-40B4-BE49-F238E27FC236}">
                <a16:creationId xmlns:a16="http://schemas.microsoft.com/office/drawing/2014/main" id="{1C81D783-DAF6-4994-9CE3-34A987EF62BA}"/>
              </a:ext>
            </a:extLst>
          </p:cNvPr>
          <p:cNvSpPr>
            <a:spLocks/>
          </p:cNvSpPr>
          <p:nvPr/>
        </p:nvSpPr>
        <p:spPr bwMode="auto">
          <a:xfrm>
            <a:off x="6534150" y="2790825"/>
            <a:ext cx="1438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ts val="6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Arial Bold" panose="020B0704020202020204" pitchFamily="34" charset="0"/>
                <a:ea typeface="ヒラギノ明朝 ProN W3" pitchFamily="-84" charset="-128"/>
                <a:sym typeface="Arial Bold" panose="020B0704020202020204" pitchFamily="34" charset="0"/>
              </a:rPr>
              <a:t>focal point</a:t>
            </a:r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A285A407-D21B-4D3A-9A83-DA72E65CB09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096000" y="2590800"/>
            <a:ext cx="43815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4" name="Rectangle 7">
            <a:extLst>
              <a:ext uri="{FF2B5EF4-FFF2-40B4-BE49-F238E27FC236}">
                <a16:creationId xmlns:a16="http://schemas.microsoft.com/office/drawing/2014/main" id="{738BE369-82A4-4A27-944B-5A35BC1A8504}"/>
              </a:ext>
            </a:extLst>
          </p:cNvPr>
          <p:cNvSpPr>
            <a:spLocks/>
          </p:cNvSpPr>
          <p:nvPr/>
        </p:nvSpPr>
        <p:spPr bwMode="auto">
          <a:xfrm>
            <a:off x="5867400" y="2117725"/>
            <a:ext cx="3095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ts val="6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Arial Bold" panose="020B0704020202020204" pitchFamily="34" charset="0"/>
                <a:ea typeface="ヒラギノ明朝 ProN W3" pitchFamily="-84" charset="-128"/>
                <a:sym typeface="Arial Bold" panose="020B0704020202020204" pitchFamily="34" charset="0"/>
              </a:rPr>
              <a:t>F</a:t>
            </a:r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id="{74C552BB-A609-470B-A9AD-9BD5FCF6C9E1}"/>
              </a:ext>
            </a:extLst>
          </p:cNvPr>
          <p:cNvSpPr>
            <a:spLocks/>
          </p:cNvSpPr>
          <p:nvPr/>
        </p:nvSpPr>
        <p:spPr bwMode="auto">
          <a:xfrm>
            <a:off x="1536700" y="3108325"/>
            <a:ext cx="27924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ts val="6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SzPct val="100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latin typeface="Arial Bold" panose="020B0704020202020204" pitchFamily="34" charset="0"/>
                <a:ea typeface="ヒラギノ明朝 ProN W3" pitchFamily="-84" charset="-128"/>
                <a:sym typeface="Arial Bold" panose="020B0704020202020204" pitchFamily="34" charset="0"/>
              </a:rPr>
              <a:t>optical center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latin typeface="Arial Bold" panose="020B0704020202020204" pitchFamily="34" charset="0"/>
                <a:ea typeface="ヒラギノ明朝 ProN W3" pitchFamily="-84" charset="-128"/>
                <a:sym typeface="Arial Bold" panose="020B0704020202020204" pitchFamily="34" charset="0"/>
              </a:rPr>
              <a:t>(Center Of Projection)</a:t>
            </a:r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DDA0C53D-BCC0-43C3-B50A-331B1BC7CF2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81400" y="2514600"/>
            <a:ext cx="838200" cy="673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1"/>
            <a:ext cx="82677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93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45E82F-A6A0-4022-AC6A-9303F79AF497}"/>
              </a:ext>
            </a:extLst>
          </p:cNvPr>
          <p:cNvSpPr txBox="1"/>
          <p:nvPr/>
        </p:nvSpPr>
        <p:spPr>
          <a:xfrm>
            <a:off x="4046538" y="949325"/>
            <a:ext cx="1262062" cy="155575"/>
          </a:xfrm>
          <a:prstGeom prst="rect">
            <a:avLst/>
          </a:prstGeom>
        </p:spPr>
        <p:txBody>
          <a:bodyPr lIns="0" tIns="8659" rIns="0" bIns="0">
            <a:spAutoFit/>
          </a:bodyPr>
          <a:lstStyle/>
          <a:p>
            <a:pPr marL="8659" eaLnBrk="1" fontAlgn="auto" hangingPunct="1">
              <a:spcBef>
                <a:spcPts val="68"/>
              </a:spcBef>
              <a:spcAft>
                <a:spcPts val="0"/>
              </a:spcAft>
              <a:defRPr/>
            </a:pPr>
            <a:r>
              <a:rPr sz="955" spc="-3" dirty="0">
                <a:solidFill>
                  <a:srgbClr val="CC3300"/>
                </a:solidFill>
                <a:latin typeface="Comic Sans MS"/>
                <a:cs typeface="Comic Sans MS"/>
              </a:rPr>
              <a:t>Let</a:t>
            </a:r>
            <a:r>
              <a:rPr sz="955" spc="-3" dirty="0">
                <a:solidFill>
                  <a:srgbClr val="D84800"/>
                </a:solidFill>
                <a:latin typeface="MS PGothic"/>
                <a:cs typeface="MS PGothic"/>
              </a:rPr>
              <a:t>’</a:t>
            </a:r>
            <a:r>
              <a:rPr sz="955" spc="-3" dirty="0">
                <a:solidFill>
                  <a:srgbClr val="CC3300"/>
                </a:solidFill>
                <a:latin typeface="Comic Sans MS"/>
                <a:cs typeface="Comic Sans MS"/>
              </a:rPr>
              <a:t>s design </a:t>
            </a:r>
            <a:r>
              <a:rPr sz="955" dirty="0">
                <a:solidFill>
                  <a:srgbClr val="CC3300"/>
                </a:solidFill>
                <a:latin typeface="Comic Sans MS"/>
                <a:cs typeface="Comic Sans MS"/>
              </a:rPr>
              <a:t>a</a:t>
            </a:r>
            <a:r>
              <a:rPr sz="955" spc="-31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955" dirty="0">
                <a:solidFill>
                  <a:srgbClr val="CC3300"/>
                </a:solidFill>
                <a:latin typeface="Comic Sans MS"/>
                <a:cs typeface="Comic Sans MS"/>
              </a:rPr>
              <a:t>camera</a:t>
            </a:r>
            <a:endParaRPr sz="955">
              <a:latin typeface="Comic Sans MS"/>
              <a:cs typeface="Comic Sans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C5ED146-5C6F-4723-B36A-61F7A8C37786}"/>
              </a:ext>
            </a:extLst>
          </p:cNvPr>
          <p:cNvSpPr txBox="1"/>
          <p:nvPr/>
        </p:nvSpPr>
        <p:spPr>
          <a:xfrm>
            <a:off x="3270250" y="2562225"/>
            <a:ext cx="2451100" cy="307975"/>
          </a:xfrm>
          <a:prstGeom prst="rect">
            <a:avLst/>
          </a:prstGeom>
        </p:spPr>
        <p:txBody>
          <a:bodyPr lIns="0" tIns="29874" rIns="0" bIns="0">
            <a:spAutoFit/>
          </a:bodyPr>
          <a:lstStyle/>
          <a:p>
            <a:pPr marL="125553" indent="-116895" eaLnBrk="1" fontAlgn="auto" hangingPunct="1">
              <a:spcBef>
                <a:spcPts val="235"/>
              </a:spcBef>
              <a:spcAft>
                <a:spcPts val="0"/>
              </a:spcAft>
              <a:buFontTx/>
              <a:buChar char="•"/>
              <a:tabLst>
                <a:tab pos="125553" algn="l"/>
              </a:tabLst>
              <a:defRPr/>
            </a:pP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Idea 1: put a piece of film in front of an</a:t>
            </a:r>
            <a:r>
              <a:rPr sz="818" spc="-85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object</a:t>
            </a:r>
            <a:endParaRPr sz="818">
              <a:latin typeface="Comic Sans MS"/>
              <a:cs typeface="Comic Sans MS"/>
            </a:endParaRPr>
          </a:p>
          <a:p>
            <a:pPr marL="125553" indent="-116895" eaLnBrk="1" fontAlgn="auto" hangingPunct="1">
              <a:spcBef>
                <a:spcPts val="170"/>
              </a:spcBef>
              <a:spcAft>
                <a:spcPts val="0"/>
              </a:spcAft>
              <a:buFontTx/>
              <a:buChar char="•"/>
              <a:tabLst>
                <a:tab pos="125553" algn="l"/>
              </a:tabLst>
              <a:defRPr/>
            </a:pP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Do </a:t>
            </a:r>
            <a:r>
              <a:rPr sz="818" spc="-3" dirty="0">
                <a:solidFill>
                  <a:srgbClr val="5E2908"/>
                </a:solidFill>
                <a:latin typeface="Comic Sans MS"/>
                <a:cs typeface="Comic Sans MS"/>
              </a:rPr>
              <a:t>we get </a:t>
            </a: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a </a:t>
            </a:r>
            <a:r>
              <a:rPr sz="818" spc="-3" dirty="0">
                <a:solidFill>
                  <a:srgbClr val="5E2908"/>
                </a:solidFill>
                <a:latin typeface="Comic Sans MS"/>
                <a:cs typeface="Comic Sans MS"/>
              </a:rPr>
              <a:t>reasonable</a:t>
            </a:r>
            <a:r>
              <a:rPr sz="818" spc="-7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image?</a:t>
            </a:r>
            <a:endParaRPr sz="818">
              <a:latin typeface="Comic Sans MS"/>
              <a:cs typeface="Comic Sans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0282E7-35B7-4A4A-8E8D-562A1D706E94}"/>
              </a:ext>
            </a:extLst>
          </p:cNvPr>
          <p:cNvSpPr txBox="1"/>
          <p:nvPr/>
        </p:nvSpPr>
        <p:spPr>
          <a:xfrm>
            <a:off x="5607050" y="3087688"/>
            <a:ext cx="520700" cy="71437"/>
          </a:xfrm>
          <a:prstGeom prst="rect">
            <a:avLst/>
          </a:prstGeom>
        </p:spPr>
        <p:txBody>
          <a:bodyPr lIns="0" tIns="8659" rIns="0" bIns="0">
            <a:spAutoFit/>
          </a:bodyPr>
          <a:lstStyle/>
          <a:p>
            <a:pPr marL="8659" eaLnBrk="1" fontAlgn="auto" hangingPunct="1">
              <a:spcBef>
                <a:spcPts val="68"/>
              </a:spcBef>
              <a:spcAft>
                <a:spcPts val="0"/>
              </a:spcAft>
              <a:defRPr/>
            </a:pPr>
            <a:r>
              <a:rPr sz="409" spc="-3" dirty="0">
                <a:solidFill>
                  <a:srgbClr val="5E2908"/>
                </a:solidFill>
                <a:latin typeface="Comic Sans MS"/>
                <a:cs typeface="Comic Sans MS"/>
              </a:rPr>
              <a:t>Slide </a:t>
            </a:r>
            <a:r>
              <a:rPr sz="409" dirty="0">
                <a:solidFill>
                  <a:srgbClr val="5E2908"/>
                </a:solidFill>
                <a:latin typeface="Comic Sans MS"/>
                <a:cs typeface="Comic Sans MS"/>
              </a:rPr>
              <a:t>by </a:t>
            </a:r>
            <a:r>
              <a:rPr sz="409" spc="-3" dirty="0">
                <a:solidFill>
                  <a:srgbClr val="5E2908"/>
                </a:solidFill>
                <a:latin typeface="Comic Sans MS"/>
                <a:cs typeface="Comic Sans MS"/>
              </a:rPr>
              <a:t>Steve</a:t>
            </a:r>
            <a:r>
              <a:rPr sz="409" spc="-37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409" spc="-3" dirty="0">
                <a:solidFill>
                  <a:srgbClr val="5E2908"/>
                </a:solidFill>
                <a:latin typeface="Comic Sans MS"/>
                <a:cs typeface="Comic Sans MS"/>
              </a:rPr>
              <a:t>Seitz</a:t>
            </a:r>
            <a:endParaRPr sz="409">
              <a:latin typeface="Comic Sans MS"/>
              <a:cs typeface="Comic Sans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2967F49-BA3E-443D-8665-1792761C8DEC}"/>
              </a:ext>
            </a:extLst>
          </p:cNvPr>
          <p:cNvSpPr/>
          <p:nvPr/>
        </p:nvSpPr>
        <p:spPr>
          <a:xfrm>
            <a:off x="3668713" y="1393825"/>
            <a:ext cx="1884362" cy="766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227">
              <a:latin typeface="+mn-l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A9CD0B7-D95E-40CD-AEB6-57A0E1B24CE7}"/>
              </a:ext>
            </a:extLst>
          </p:cNvPr>
          <p:cNvSpPr/>
          <p:nvPr/>
        </p:nvSpPr>
        <p:spPr>
          <a:xfrm>
            <a:off x="3014663" y="838200"/>
            <a:ext cx="3117850" cy="23368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227">
              <a:latin typeface="+mn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4B9B05-686B-41A8-8032-1C9B245D7EF1}"/>
              </a:ext>
            </a:extLst>
          </p:cNvPr>
          <p:cNvSpPr txBox="1"/>
          <p:nvPr/>
        </p:nvSpPr>
        <p:spPr>
          <a:xfrm>
            <a:off x="4146550" y="3797300"/>
            <a:ext cx="852488" cy="155575"/>
          </a:xfrm>
          <a:prstGeom prst="rect">
            <a:avLst/>
          </a:prstGeom>
        </p:spPr>
        <p:txBody>
          <a:bodyPr lIns="0" tIns="8659" rIns="0" bIns="0">
            <a:spAutoFit/>
          </a:bodyPr>
          <a:lstStyle/>
          <a:p>
            <a:pPr marL="8659" eaLnBrk="1" fontAlgn="auto" hangingPunct="1">
              <a:spcBef>
                <a:spcPts val="68"/>
              </a:spcBef>
              <a:spcAft>
                <a:spcPts val="0"/>
              </a:spcAft>
              <a:defRPr/>
            </a:pPr>
            <a:r>
              <a:rPr sz="955" dirty="0">
                <a:solidFill>
                  <a:srgbClr val="CC3300"/>
                </a:solidFill>
                <a:latin typeface="Comic Sans MS"/>
                <a:cs typeface="Comic Sans MS"/>
              </a:rPr>
              <a:t>Pinhole</a:t>
            </a:r>
            <a:r>
              <a:rPr sz="955" spc="-51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955" spc="-3" dirty="0">
                <a:solidFill>
                  <a:srgbClr val="CC3300"/>
                </a:solidFill>
                <a:latin typeface="Comic Sans MS"/>
                <a:cs typeface="Comic Sans MS"/>
              </a:rPr>
              <a:t>camera</a:t>
            </a:r>
            <a:endParaRPr sz="955">
              <a:latin typeface="Comic Sans MS"/>
              <a:cs typeface="Comic Sans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A4948D3-009E-4145-BEDC-B6FD1524D9D4}"/>
              </a:ext>
            </a:extLst>
          </p:cNvPr>
          <p:cNvSpPr txBox="1"/>
          <p:nvPr/>
        </p:nvSpPr>
        <p:spPr>
          <a:xfrm>
            <a:off x="3270250" y="5176838"/>
            <a:ext cx="2249488" cy="458787"/>
          </a:xfrm>
          <a:prstGeom prst="rect">
            <a:avLst/>
          </a:prstGeom>
        </p:spPr>
        <p:txBody>
          <a:bodyPr lIns="0" tIns="29874" rIns="0" bIns="0">
            <a:spAutoFit/>
          </a:bodyPr>
          <a:lstStyle/>
          <a:p>
            <a:pPr marL="125553" indent="-116895" eaLnBrk="1" fontAlgn="auto" hangingPunct="1">
              <a:spcBef>
                <a:spcPts val="235"/>
              </a:spcBef>
              <a:spcAft>
                <a:spcPts val="0"/>
              </a:spcAft>
              <a:buFontTx/>
              <a:buChar char="•"/>
              <a:tabLst>
                <a:tab pos="125553" algn="l"/>
              </a:tabLst>
              <a:defRPr/>
            </a:pPr>
            <a:r>
              <a:rPr sz="818" spc="-3" dirty="0">
                <a:solidFill>
                  <a:srgbClr val="5E2908"/>
                </a:solidFill>
                <a:latin typeface="Comic Sans MS"/>
                <a:cs typeface="Comic Sans MS"/>
              </a:rPr>
              <a:t>Add </a:t>
            </a: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a barrier to block off most of the</a:t>
            </a:r>
            <a:r>
              <a:rPr sz="818" spc="-65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rays</a:t>
            </a:r>
            <a:endParaRPr sz="818">
              <a:latin typeface="Comic Sans MS"/>
              <a:cs typeface="Comic Sans MS"/>
            </a:endParaRPr>
          </a:p>
          <a:p>
            <a:pPr marL="261931" lvl="1" indent="-97412" eaLnBrk="1" fontAlgn="auto" hangingPunct="1">
              <a:spcBef>
                <a:spcPts val="170"/>
              </a:spcBef>
              <a:spcAft>
                <a:spcPts val="0"/>
              </a:spcAft>
              <a:buFontTx/>
              <a:buChar char="–"/>
              <a:tabLst>
                <a:tab pos="261931" algn="l"/>
              </a:tabLst>
              <a:defRPr/>
            </a:pP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This </a:t>
            </a:r>
            <a:r>
              <a:rPr sz="818" spc="-3" dirty="0">
                <a:solidFill>
                  <a:srgbClr val="5E2908"/>
                </a:solidFill>
                <a:latin typeface="Comic Sans MS"/>
                <a:cs typeface="Comic Sans MS"/>
              </a:rPr>
              <a:t>reduces</a:t>
            </a:r>
            <a:r>
              <a:rPr sz="818" spc="-10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blurring</a:t>
            </a:r>
            <a:endParaRPr sz="818">
              <a:latin typeface="Comic Sans MS"/>
              <a:cs typeface="Comic Sans MS"/>
            </a:endParaRPr>
          </a:p>
          <a:p>
            <a:pPr marL="261931" lvl="1" indent="-97412" eaLnBrk="1" fontAlgn="auto" hangingPunct="1">
              <a:spcBef>
                <a:spcPts val="211"/>
              </a:spcBef>
              <a:spcAft>
                <a:spcPts val="0"/>
              </a:spcAft>
              <a:buFontTx/>
              <a:buChar char="–"/>
              <a:tabLst>
                <a:tab pos="261931" algn="l"/>
              </a:tabLst>
              <a:defRPr/>
            </a:pPr>
            <a:r>
              <a:rPr sz="818" dirty="0">
                <a:solidFill>
                  <a:srgbClr val="5E2908"/>
                </a:solidFill>
                <a:latin typeface="Comic Sans MS"/>
                <a:cs typeface="Comic Sans MS"/>
              </a:rPr>
              <a:t>The opening is known as the</a:t>
            </a:r>
            <a:r>
              <a:rPr sz="818" spc="-51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818" b="1" dirty="0">
                <a:solidFill>
                  <a:srgbClr val="723705"/>
                </a:solidFill>
                <a:latin typeface="Comic Sans MS"/>
                <a:cs typeface="Comic Sans MS"/>
              </a:rPr>
              <a:t>aperture</a:t>
            </a:r>
            <a:endParaRPr sz="818">
              <a:latin typeface="Comic Sans MS"/>
              <a:cs typeface="Comic Sans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2935C3D-449C-47DD-8FE6-CE4D40DD0C10}"/>
              </a:ext>
            </a:extLst>
          </p:cNvPr>
          <p:cNvSpPr txBox="1"/>
          <p:nvPr/>
        </p:nvSpPr>
        <p:spPr>
          <a:xfrm>
            <a:off x="5607050" y="5935663"/>
            <a:ext cx="520700" cy="71437"/>
          </a:xfrm>
          <a:prstGeom prst="rect">
            <a:avLst/>
          </a:prstGeom>
        </p:spPr>
        <p:txBody>
          <a:bodyPr lIns="0" tIns="8659" rIns="0" bIns="0">
            <a:spAutoFit/>
          </a:bodyPr>
          <a:lstStyle/>
          <a:p>
            <a:pPr marL="8659" eaLnBrk="1" fontAlgn="auto" hangingPunct="1">
              <a:spcBef>
                <a:spcPts val="68"/>
              </a:spcBef>
              <a:spcAft>
                <a:spcPts val="0"/>
              </a:spcAft>
              <a:defRPr/>
            </a:pPr>
            <a:r>
              <a:rPr sz="409" spc="-3" dirty="0">
                <a:solidFill>
                  <a:srgbClr val="5E2908"/>
                </a:solidFill>
                <a:latin typeface="Comic Sans MS"/>
                <a:cs typeface="Comic Sans MS"/>
              </a:rPr>
              <a:t>Slide </a:t>
            </a:r>
            <a:r>
              <a:rPr sz="409" dirty="0">
                <a:solidFill>
                  <a:srgbClr val="5E2908"/>
                </a:solidFill>
                <a:latin typeface="Comic Sans MS"/>
                <a:cs typeface="Comic Sans MS"/>
              </a:rPr>
              <a:t>by </a:t>
            </a:r>
            <a:r>
              <a:rPr sz="409" spc="-3" dirty="0">
                <a:solidFill>
                  <a:srgbClr val="5E2908"/>
                </a:solidFill>
                <a:latin typeface="Comic Sans MS"/>
                <a:cs typeface="Comic Sans MS"/>
              </a:rPr>
              <a:t>Steve</a:t>
            </a:r>
            <a:r>
              <a:rPr sz="409" spc="-37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409" spc="-3" dirty="0">
                <a:solidFill>
                  <a:srgbClr val="5E2908"/>
                </a:solidFill>
                <a:latin typeface="Comic Sans MS"/>
                <a:cs typeface="Comic Sans MS"/>
              </a:rPr>
              <a:t>Seitz</a:t>
            </a:r>
            <a:endParaRPr sz="409">
              <a:latin typeface="Comic Sans MS"/>
              <a:cs typeface="Comic Sans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931E9C1-1AE7-49D2-984C-FD3CFD77CBF2}"/>
              </a:ext>
            </a:extLst>
          </p:cNvPr>
          <p:cNvSpPr/>
          <p:nvPr/>
        </p:nvSpPr>
        <p:spPr>
          <a:xfrm>
            <a:off x="3851275" y="4192588"/>
            <a:ext cx="1858963" cy="754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227">
              <a:latin typeface="+mn-lt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2E5C8D9-1A19-4F90-ACE1-CF21CB0F2355}"/>
              </a:ext>
            </a:extLst>
          </p:cNvPr>
          <p:cNvSpPr/>
          <p:nvPr/>
        </p:nvSpPr>
        <p:spPr>
          <a:xfrm>
            <a:off x="3014663" y="3686175"/>
            <a:ext cx="3117850" cy="23368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227">
              <a:latin typeface="+mn-lt"/>
            </a:endParaRPr>
          </a:p>
        </p:txBody>
      </p:sp>
      <p:sp>
        <p:nvSpPr>
          <p:cNvPr id="5132" name="object 12">
            <a:extLst>
              <a:ext uri="{FF2B5EF4-FFF2-40B4-BE49-F238E27FC236}">
                <a16:creationId xmlns:a16="http://schemas.microsoft.com/office/drawing/2014/main" id="{FF570E1B-3A5E-4E0A-A781-273D3EF150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42175" y="9571038"/>
            <a:ext cx="236538" cy="23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5875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17145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17145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17145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17145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ts val="150"/>
              </a:spcBef>
              <a:spcAft>
                <a:spcPct val="0"/>
              </a:spcAft>
              <a:buFontTx/>
              <a:buNone/>
            </a:pPr>
            <a:fld id="{CD6CA06E-FD0D-478A-A903-D40165C574AE}" type="slidenum">
              <a:rPr lang="en-US" altLang="en-US" sz="1200"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pPr algn="l" fontAlgn="base">
                <a:lnSpc>
                  <a:spcPct val="100000"/>
                </a:lnSpc>
                <a:spcBef>
                  <a:spcPts val="15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200"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970" y="975407"/>
            <a:ext cx="997960" cy="155707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955" spc="-3" dirty="0">
                <a:solidFill>
                  <a:srgbClr val="CC3300"/>
                </a:solidFill>
                <a:latin typeface="Comic Sans MS"/>
                <a:cs typeface="Comic Sans MS"/>
              </a:rPr>
              <a:t>Thin lens</a:t>
            </a:r>
            <a:r>
              <a:rPr sz="955" spc="-27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955" spc="-3" dirty="0">
                <a:solidFill>
                  <a:srgbClr val="CC3300"/>
                </a:solidFill>
                <a:latin typeface="Comic Sans MS"/>
                <a:cs typeface="Comic Sans MS"/>
              </a:rPr>
              <a:t>formula</a:t>
            </a:r>
            <a:endParaRPr sz="955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9224" y="2052057"/>
            <a:ext cx="0" cy="615661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0"/>
                </a:moveTo>
                <a:lnTo>
                  <a:pt x="0" y="902493"/>
                </a:lnTo>
              </a:path>
            </a:pathLst>
          </a:custGeom>
          <a:ln w="38099">
            <a:solidFill>
              <a:srgbClr val="00F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2409" y="2336183"/>
            <a:ext cx="2293793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3363911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2409" y="1815556"/>
            <a:ext cx="2081213" cy="686233"/>
          </a:xfrm>
          <a:custGeom>
            <a:avLst/>
            <a:gdLst/>
            <a:ahLst/>
            <a:cxnLst/>
            <a:rect l="l" t="t" r="r" b="b"/>
            <a:pathLst>
              <a:path w="3052445" h="1006475">
                <a:moveTo>
                  <a:pt x="3051968" y="0"/>
                </a:moveTo>
                <a:lnTo>
                  <a:pt x="0" y="1006474"/>
                </a:lnTo>
              </a:path>
            </a:pathLst>
          </a:custGeom>
          <a:ln w="14287">
            <a:solidFill>
              <a:srgbClr val="37D1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1599" y="2028786"/>
            <a:ext cx="71004" cy="662420"/>
          </a:xfrm>
          <a:custGeom>
            <a:avLst/>
            <a:gdLst/>
            <a:ahLst/>
            <a:cxnLst/>
            <a:rect l="l" t="t" r="r" b="b"/>
            <a:pathLst>
              <a:path w="104139" h="971550">
                <a:moveTo>
                  <a:pt x="51991" y="0"/>
                </a:moveTo>
                <a:lnTo>
                  <a:pt x="28097" y="54221"/>
                </a:lnTo>
                <a:lnTo>
                  <a:pt x="21285" y="93726"/>
                </a:lnTo>
                <a:lnTo>
                  <a:pt x="15227" y="142280"/>
                </a:lnTo>
                <a:lnTo>
                  <a:pt x="10031" y="198883"/>
                </a:lnTo>
                <a:lnTo>
                  <a:pt x="5803" y="262533"/>
                </a:lnTo>
                <a:lnTo>
                  <a:pt x="2650" y="332232"/>
                </a:lnTo>
                <a:lnTo>
                  <a:pt x="680" y="406980"/>
                </a:lnTo>
                <a:lnTo>
                  <a:pt x="0" y="485775"/>
                </a:lnTo>
                <a:lnTo>
                  <a:pt x="680" y="564570"/>
                </a:lnTo>
                <a:lnTo>
                  <a:pt x="2650" y="639317"/>
                </a:lnTo>
                <a:lnTo>
                  <a:pt x="5803" y="709016"/>
                </a:lnTo>
                <a:lnTo>
                  <a:pt x="10031" y="772667"/>
                </a:lnTo>
                <a:lnTo>
                  <a:pt x="15227" y="829269"/>
                </a:lnTo>
                <a:lnTo>
                  <a:pt x="21285" y="877823"/>
                </a:lnTo>
                <a:lnTo>
                  <a:pt x="28097" y="917328"/>
                </a:lnTo>
                <a:lnTo>
                  <a:pt x="43557" y="965192"/>
                </a:lnTo>
                <a:lnTo>
                  <a:pt x="51991" y="971550"/>
                </a:lnTo>
                <a:lnTo>
                  <a:pt x="60424" y="965192"/>
                </a:lnTo>
                <a:lnTo>
                  <a:pt x="75883" y="917328"/>
                </a:lnTo>
                <a:lnTo>
                  <a:pt x="82695" y="877823"/>
                </a:lnTo>
                <a:lnTo>
                  <a:pt x="88753" y="829269"/>
                </a:lnTo>
                <a:lnTo>
                  <a:pt x="93950" y="772667"/>
                </a:lnTo>
                <a:lnTo>
                  <a:pt x="98178" y="709016"/>
                </a:lnTo>
                <a:lnTo>
                  <a:pt x="101330" y="639317"/>
                </a:lnTo>
                <a:lnTo>
                  <a:pt x="103300" y="564570"/>
                </a:lnTo>
                <a:lnTo>
                  <a:pt x="103981" y="485775"/>
                </a:lnTo>
                <a:lnTo>
                  <a:pt x="103300" y="406980"/>
                </a:lnTo>
                <a:lnTo>
                  <a:pt x="101330" y="332232"/>
                </a:lnTo>
                <a:lnTo>
                  <a:pt x="98178" y="262533"/>
                </a:lnTo>
                <a:lnTo>
                  <a:pt x="93950" y="198883"/>
                </a:lnTo>
                <a:lnTo>
                  <a:pt x="88753" y="142280"/>
                </a:lnTo>
                <a:lnTo>
                  <a:pt x="82695" y="93726"/>
                </a:lnTo>
                <a:lnTo>
                  <a:pt x="75883" y="54221"/>
                </a:lnTo>
                <a:lnTo>
                  <a:pt x="60424" y="6358"/>
                </a:lnTo>
                <a:lnTo>
                  <a:pt x="51991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2410" y="2028787"/>
            <a:ext cx="473219" cy="473219"/>
          </a:xfrm>
          <a:custGeom>
            <a:avLst/>
            <a:gdLst/>
            <a:ahLst/>
            <a:cxnLst/>
            <a:rect l="l" t="t" r="r" b="b"/>
            <a:pathLst>
              <a:path w="694055" h="694054">
                <a:moveTo>
                  <a:pt x="693737" y="0"/>
                </a:moveTo>
                <a:lnTo>
                  <a:pt x="0" y="693737"/>
                </a:lnTo>
              </a:path>
            </a:pathLst>
          </a:custGeom>
          <a:ln w="14287">
            <a:solidFill>
              <a:srgbClr val="37D1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5411" y="2028785"/>
            <a:ext cx="1820574" cy="0"/>
          </a:xfrm>
          <a:custGeom>
            <a:avLst/>
            <a:gdLst/>
            <a:ahLst/>
            <a:cxnLst/>
            <a:rect l="l" t="t" r="r" b="b"/>
            <a:pathLst>
              <a:path w="2670175">
                <a:moveTo>
                  <a:pt x="2670174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37D1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2409" y="1886452"/>
            <a:ext cx="0" cy="970684"/>
          </a:xfrm>
          <a:custGeom>
            <a:avLst/>
            <a:gdLst/>
            <a:ahLst/>
            <a:cxnLst/>
            <a:rect l="l" t="t" r="r" b="b"/>
            <a:pathLst>
              <a:path h="1423670">
                <a:moveTo>
                  <a:pt x="0" y="0"/>
                </a:moveTo>
                <a:lnTo>
                  <a:pt x="0" y="1423193"/>
                </a:lnTo>
              </a:path>
            </a:pathLst>
          </a:custGeom>
          <a:ln w="142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1417" y="1886452"/>
            <a:ext cx="0" cy="970684"/>
          </a:xfrm>
          <a:custGeom>
            <a:avLst/>
            <a:gdLst/>
            <a:ahLst/>
            <a:cxnLst/>
            <a:rect l="l" t="t" r="r" b="b"/>
            <a:pathLst>
              <a:path h="1423670">
                <a:moveTo>
                  <a:pt x="0" y="0"/>
                </a:moveTo>
                <a:lnTo>
                  <a:pt x="0" y="1423193"/>
                </a:lnTo>
              </a:path>
            </a:pathLst>
          </a:custGeom>
          <a:ln w="142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55423" y="1882015"/>
            <a:ext cx="69273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b="1" i="1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endParaRPr sz="122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0281" y="1864263"/>
            <a:ext cx="864177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1267043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9387" y="1841653"/>
            <a:ext cx="44454" cy="4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0614" y="1841653"/>
            <a:ext cx="44454" cy="4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8877" y="1663373"/>
            <a:ext cx="129886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b="1" i="1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endParaRPr sz="122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60734" y="1865886"/>
            <a:ext cx="484909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710625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465" y="1843278"/>
            <a:ext cx="44454" cy="4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1068" y="1843278"/>
            <a:ext cx="44453" cy="4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51514" y="1617445"/>
            <a:ext cx="207818" cy="203208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>
              <a:spcBef>
                <a:spcPts val="72"/>
              </a:spcBef>
            </a:pPr>
            <a:r>
              <a:rPr sz="1227" b="1" i="1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261" b="1" i="1" spc="-24" dirty="0">
                <a:solidFill>
                  <a:srgbClr val="0433FF"/>
                </a:solidFill>
                <a:latin typeface="MS PGothic"/>
                <a:cs typeface="MS PGothic"/>
              </a:rPr>
              <a:t>’</a:t>
            </a:r>
            <a:endParaRPr sz="1261">
              <a:latin typeface="MS PGothic"/>
              <a:cs typeface="MS P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17681" y="1927042"/>
            <a:ext cx="291378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427256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74205" y="1904432"/>
            <a:ext cx="44454" cy="4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8014" y="1904432"/>
            <a:ext cx="44453" cy="4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86328" y="1220676"/>
            <a:ext cx="1252105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Similar triangles everywhere!</a:t>
            </a:r>
            <a:endParaRPr sz="81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44636" y="2030950"/>
            <a:ext cx="909205" cy="311727"/>
          </a:xfrm>
          <a:custGeom>
            <a:avLst/>
            <a:gdLst/>
            <a:ahLst/>
            <a:cxnLst/>
            <a:rect l="l" t="t" r="r" b="b"/>
            <a:pathLst>
              <a:path w="1333500" h="457200">
                <a:moveTo>
                  <a:pt x="1333498" y="0"/>
                </a:moveTo>
                <a:lnTo>
                  <a:pt x="0" y="457200"/>
                </a:lnTo>
                <a:lnTo>
                  <a:pt x="1333498" y="457200"/>
                </a:lnTo>
                <a:lnTo>
                  <a:pt x="1333498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4636" y="2030951"/>
            <a:ext cx="909205" cy="311727"/>
          </a:xfrm>
          <a:custGeom>
            <a:avLst/>
            <a:gdLst/>
            <a:ahLst/>
            <a:cxnLst/>
            <a:rect l="l" t="t" r="r" b="b"/>
            <a:pathLst>
              <a:path w="1333500" h="457200">
                <a:moveTo>
                  <a:pt x="0" y="457199"/>
                </a:moveTo>
                <a:lnTo>
                  <a:pt x="1333499" y="457199"/>
                </a:lnTo>
                <a:lnTo>
                  <a:pt x="1333499" y="0"/>
                </a:lnTo>
                <a:lnTo>
                  <a:pt x="0" y="457199"/>
                </a:lnTo>
                <a:close/>
              </a:path>
            </a:pathLst>
          </a:custGeom>
          <a:ln w="1904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42409" y="2334560"/>
            <a:ext cx="476250" cy="164090"/>
          </a:xfrm>
          <a:custGeom>
            <a:avLst/>
            <a:gdLst/>
            <a:ahLst/>
            <a:cxnLst/>
            <a:rect l="l" t="t" r="r" b="b"/>
            <a:pathLst>
              <a:path w="698500" h="240664">
                <a:moveTo>
                  <a:pt x="698500" y="0"/>
                </a:moveTo>
                <a:lnTo>
                  <a:pt x="0" y="0"/>
                </a:lnTo>
                <a:lnTo>
                  <a:pt x="0" y="240506"/>
                </a:lnTo>
                <a:lnTo>
                  <a:pt x="698500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2409" y="2334561"/>
            <a:ext cx="476250" cy="164090"/>
          </a:xfrm>
          <a:custGeom>
            <a:avLst/>
            <a:gdLst/>
            <a:ahLst/>
            <a:cxnLst/>
            <a:rect l="l" t="t" r="r" b="b"/>
            <a:pathLst>
              <a:path w="698500" h="240664">
                <a:moveTo>
                  <a:pt x="698499" y="0"/>
                </a:moveTo>
                <a:lnTo>
                  <a:pt x="0" y="0"/>
                </a:lnTo>
                <a:lnTo>
                  <a:pt x="0" y="240505"/>
                </a:lnTo>
                <a:lnTo>
                  <a:pt x="698499" y="0"/>
                </a:lnTo>
                <a:close/>
              </a:path>
            </a:pathLst>
          </a:custGeom>
          <a:ln w="1904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91741" y="2298733"/>
            <a:ext cx="173182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dirty="0">
                <a:solidFill>
                  <a:srgbClr val="5E2908"/>
                </a:solidFill>
                <a:latin typeface="Times New Roman"/>
                <a:cs typeface="Times New Roman"/>
              </a:rPr>
              <a:t>y</a:t>
            </a:r>
            <a:r>
              <a:rPr sz="1227" dirty="0">
                <a:solidFill>
                  <a:srgbClr val="723705"/>
                </a:solidFill>
                <a:latin typeface="MS PGothic"/>
                <a:cs typeface="MS PGothic"/>
              </a:rPr>
              <a:t>’</a:t>
            </a:r>
            <a:endParaRPr sz="1227">
              <a:latin typeface="MS PGothic"/>
              <a:cs typeface="MS P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28308" y="2064938"/>
            <a:ext cx="95250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dirty="0">
                <a:solidFill>
                  <a:srgbClr val="5E2908"/>
                </a:solidFill>
                <a:latin typeface="Times New Roman"/>
                <a:cs typeface="Times New Roman"/>
              </a:rPr>
              <a:t>y</a:t>
            </a:r>
            <a:endParaRPr sz="122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0376" y="1154651"/>
            <a:ext cx="807027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y</a:t>
            </a:r>
            <a:r>
              <a:rPr sz="1227" spc="-3" dirty="0">
                <a:solidFill>
                  <a:srgbClr val="723705"/>
                </a:solidFill>
                <a:latin typeface="MS PGothic"/>
                <a:cs typeface="MS PGothic"/>
              </a:rPr>
              <a:t>’</a:t>
            </a: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/y </a:t>
            </a:r>
            <a:r>
              <a:rPr sz="1227" dirty="0">
                <a:solidFill>
                  <a:srgbClr val="5E2908"/>
                </a:solidFill>
                <a:latin typeface="Times New Roman"/>
                <a:cs typeface="Times New Roman"/>
              </a:rPr>
              <a:t>=</a:t>
            </a:r>
            <a:r>
              <a:rPr sz="1227" spc="-41" dirty="0">
                <a:solidFill>
                  <a:srgbClr val="5E2908"/>
                </a:solidFill>
                <a:latin typeface="Times New Roman"/>
                <a:cs typeface="Times New Roman"/>
              </a:rPr>
              <a:t> </a:t>
            </a: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D</a:t>
            </a:r>
            <a:r>
              <a:rPr sz="1227" spc="-3" dirty="0">
                <a:solidFill>
                  <a:srgbClr val="723705"/>
                </a:solidFill>
                <a:latin typeface="MS PGothic"/>
                <a:cs typeface="MS PGothic"/>
              </a:rPr>
              <a:t>’</a:t>
            </a: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/D</a:t>
            </a:r>
            <a:endParaRPr sz="122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32734" y="2307501"/>
            <a:ext cx="56825" cy="57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32734" y="2000103"/>
            <a:ext cx="56825" cy="56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35107" y="3046120"/>
            <a:ext cx="562408" cy="7171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409" dirty="0">
                <a:solidFill>
                  <a:srgbClr val="5E2908"/>
                </a:solidFill>
                <a:latin typeface="Comic Sans MS"/>
                <a:cs typeface="Comic Sans MS"/>
              </a:rPr>
              <a:t>Slide by Frédo</a:t>
            </a:r>
            <a:r>
              <a:rPr sz="409" spc="-58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409" dirty="0">
                <a:solidFill>
                  <a:srgbClr val="5E2908"/>
                </a:solidFill>
                <a:latin typeface="Comic Sans MS"/>
                <a:cs typeface="Comic Sans MS"/>
              </a:rPr>
              <a:t>Durand</a:t>
            </a:r>
            <a:endParaRPr sz="409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0491" y="2895127"/>
            <a:ext cx="271463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ob</a:t>
            </a: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jec</a:t>
            </a: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t</a:t>
            </a:r>
            <a:endParaRPr sz="81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12813" y="2869150"/>
            <a:ext cx="271463" cy="264717"/>
          </a:xfrm>
          <a:prstGeom prst="rect">
            <a:avLst/>
          </a:prstGeom>
        </p:spPr>
        <p:txBody>
          <a:bodyPr vert="horz" wrap="square" lIns="0" tIns="15586" rIns="0" bIns="0" rtlCol="0">
            <a:spAutoFit/>
          </a:bodyPr>
          <a:lstStyle/>
          <a:p>
            <a:pPr marL="22946" marR="3464" indent="-14720">
              <a:lnSpc>
                <a:spcPts val="955"/>
              </a:lnSpc>
              <a:spcBef>
                <a:spcPts val="123"/>
              </a:spcBef>
            </a:pP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im</a:t>
            </a: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a</a:t>
            </a: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ge  </a:t>
            </a: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plane</a:t>
            </a:r>
            <a:endParaRPr sz="81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39429" y="2893504"/>
            <a:ext cx="184872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l</a:t>
            </a: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e</a:t>
            </a: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ns</a:t>
            </a:r>
            <a:endParaRPr sz="81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79331" y="1918540"/>
            <a:ext cx="57366" cy="4463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07473" y="1927582"/>
            <a:ext cx="1299" cy="385330"/>
          </a:xfrm>
          <a:custGeom>
            <a:avLst/>
            <a:gdLst/>
            <a:ahLst/>
            <a:cxnLst/>
            <a:rect l="l" t="t" r="r" b="b"/>
            <a:pathLst>
              <a:path w="1905" h="565150">
                <a:moveTo>
                  <a:pt x="0" y="0"/>
                </a:moveTo>
                <a:lnTo>
                  <a:pt x="1587" y="565149"/>
                </a:lnTo>
              </a:path>
            </a:pathLst>
          </a:custGeom>
          <a:ln w="6349">
            <a:solidFill>
              <a:srgbClr val="723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14780" y="837412"/>
            <a:ext cx="3117273" cy="2337955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73970" y="3823461"/>
            <a:ext cx="997960" cy="155707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955" spc="-3" dirty="0">
                <a:solidFill>
                  <a:srgbClr val="CC3300"/>
                </a:solidFill>
                <a:latin typeface="Comic Sans MS"/>
                <a:cs typeface="Comic Sans MS"/>
              </a:rPr>
              <a:t>Thin lens</a:t>
            </a:r>
            <a:r>
              <a:rPr sz="955" spc="-27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955" spc="-3" dirty="0">
                <a:solidFill>
                  <a:srgbClr val="CC3300"/>
                </a:solidFill>
                <a:latin typeface="Comic Sans MS"/>
                <a:cs typeface="Comic Sans MS"/>
              </a:rPr>
              <a:t>formula</a:t>
            </a:r>
            <a:endParaRPr sz="955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39224" y="4900111"/>
            <a:ext cx="0" cy="615661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0"/>
                </a:moveTo>
                <a:lnTo>
                  <a:pt x="0" y="902493"/>
                </a:lnTo>
              </a:path>
            </a:pathLst>
          </a:custGeom>
          <a:ln w="38099">
            <a:solidFill>
              <a:srgbClr val="00F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2409" y="5184237"/>
            <a:ext cx="2293793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3363911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42409" y="4663609"/>
            <a:ext cx="2081213" cy="686233"/>
          </a:xfrm>
          <a:custGeom>
            <a:avLst/>
            <a:gdLst/>
            <a:ahLst/>
            <a:cxnLst/>
            <a:rect l="l" t="t" r="r" b="b"/>
            <a:pathLst>
              <a:path w="3052445" h="1006475">
                <a:moveTo>
                  <a:pt x="3051968" y="0"/>
                </a:moveTo>
                <a:lnTo>
                  <a:pt x="0" y="1006474"/>
                </a:lnTo>
              </a:path>
            </a:pathLst>
          </a:custGeom>
          <a:ln w="14287">
            <a:solidFill>
              <a:srgbClr val="37D1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91599" y="4876840"/>
            <a:ext cx="71004" cy="662420"/>
          </a:xfrm>
          <a:custGeom>
            <a:avLst/>
            <a:gdLst/>
            <a:ahLst/>
            <a:cxnLst/>
            <a:rect l="l" t="t" r="r" b="b"/>
            <a:pathLst>
              <a:path w="104139" h="971550">
                <a:moveTo>
                  <a:pt x="51991" y="0"/>
                </a:moveTo>
                <a:lnTo>
                  <a:pt x="28097" y="54221"/>
                </a:lnTo>
                <a:lnTo>
                  <a:pt x="21285" y="93726"/>
                </a:lnTo>
                <a:lnTo>
                  <a:pt x="15227" y="142280"/>
                </a:lnTo>
                <a:lnTo>
                  <a:pt x="10031" y="198882"/>
                </a:lnTo>
                <a:lnTo>
                  <a:pt x="5803" y="262533"/>
                </a:lnTo>
                <a:lnTo>
                  <a:pt x="2650" y="332232"/>
                </a:lnTo>
                <a:lnTo>
                  <a:pt x="680" y="406979"/>
                </a:lnTo>
                <a:lnTo>
                  <a:pt x="0" y="485774"/>
                </a:lnTo>
                <a:lnTo>
                  <a:pt x="680" y="564570"/>
                </a:lnTo>
                <a:lnTo>
                  <a:pt x="2650" y="639317"/>
                </a:lnTo>
                <a:lnTo>
                  <a:pt x="5803" y="709016"/>
                </a:lnTo>
                <a:lnTo>
                  <a:pt x="10031" y="772667"/>
                </a:lnTo>
                <a:lnTo>
                  <a:pt x="15227" y="829269"/>
                </a:lnTo>
                <a:lnTo>
                  <a:pt x="21285" y="877823"/>
                </a:lnTo>
                <a:lnTo>
                  <a:pt x="28097" y="917328"/>
                </a:lnTo>
                <a:lnTo>
                  <a:pt x="43557" y="965192"/>
                </a:lnTo>
                <a:lnTo>
                  <a:pt x="51991" y="971549"/>
                </a:lnTo>
                <a:lnTo>
                  <a:pt x="60424" y="965192"/>
                </a:lnTo>
                <a:lnTo>
                  <a:pt x="75883" y="917328"/>
                </a:lnTo>
                <a:lnTo>
                  <a:pt x="82695" y="877823"/>
                </a:lnTo>
                <a:lnTo>
                  <a:pt x="88753" y="829269"/>
                </a:lnTo>
                <a:lnTo>
                  <a:pt x="93950" y="772667"/>
                </a:lnTo>
                <a:lnTo>
                  <a:pt x="98178" y="709016"/>
                </a:lnTo>
                <a:lnTo>
                  <a:pt x="101330" y="639317"/>
                </a:lnTo>
                <a:lnTo>
                  <a:pt x="103300" y="564570"/>
                </a:lnTo>
                <a:lnTo>
                  <a:pt x="103981" y="485774"/>
                </a:lnTo>
                <a:lnTo>
                  <a:pt x="103300" y="406979"/>
                </a:lnTo>
                <a:lnTo>
                  <a:pt x="101330" y="332232"/>
                </a:lnTo>
                <a:lnTo>
                  <a:pt x="98178" y="262533"/>
                </a:lnTo>
                <a:lnTo>
                  <a:pt x="93950" y="198882"/>
                </a:lnTo>
                <a:lnTo>
                  <a:pt x="88753" y="142280"/>
                </a:lnTo>
                <a:lnTo>
                  <a:pt x="82695" y="93726"/>
                </a:lnTo>
                <a:lnTo>
                  <a:pt x="75883" y="54221"/>
                </a:lnTo>
                <a:lnTo>
                  <a:pt x="60424" y="6357"/>
                </a:lnTo>
                <a:lnTo>
                  <a:pt x="51991" y="0"/>
                </a:lnTo>
                <a:close/>
              </a:path>
            </a:pathLst>
          </a:custGeom>
          <a:solidFill>
            <a:srgbClr val="91A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42410" y="4876840"/>
            <a:ext cx="473219" cy="473219"/>
          </a:xfrm>
          <a:custGeom>
            <a:avLst/>
            <a:gdLst/>
            <a:ahLst/>
            <a:cxnLst/>
            <a:rect l="l" t="t" r="r" b="b"/>
            <a:pathLst>
              <a:path w="694055" h="694054">
                <a:moveTo>
                  <a:pt x="693737" y="0"/>
                </a:moveTo>
                <a:lnTo>
                  <a:pt x="0" y="693737"/>
                </a:lnTo>
              </a:path>
            </a:pathLst>
          </a:custGeom>
          <a:ln w="14287">
            <a:solidFill>
              <a:srgbClr val="37D1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5411" y="4876840"/>
            <a:ext cx="1820574" cy="0"/>
          </a:xfrm>
          <a:custGeom>
            <a:avLst/>
            <a:gdLst/>
            <a:ahLst/>
            <a:cxnLst/>
            <a:rect l="l" t="t" r="r" b="b"/>
            <a:pathLst>
              <a:path w="2670175">
                <a:moveTo>
                  <a:pt x="2670174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37D1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2409" y="4734506"/>
            <a:ext cx="0" cy="970684"/>
          </a:xfrm>
          <a:custGeom>
            <a:avLst/>
            <a:gdLst/>
            <a:ahLst/>
            <a:cxnLst/>
            <a:rect l="l" t="t" r="r" b="b"/>
            <a:pathLst>
              <a:path h="1423670">
                <a:moveTo>
                  <a:pt x="0" y="0"/>
                </a:moveTo>
                <a:lnTo>
                  <a:pt x="0" y="1423193"/>
                </a:lnTo>
              </a:path>
            </a:pathLst>
          </a:custGeom>
          <a:ln w="142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61417" y="4734506"/>
            <a:ext cx="0" cy="970684"/>
          </a:xfrm>
          <a:custGeom>
            <a:avLst/>
            <a:gdLst/>
            <a:ahLst/>
            <a:cxnLst/>
            <a:rect l="l" t="t" r="r" b="b"/>
            <a:pathLst>
              <a:path h="1423670">
                <a:moveTo>
                  <a:pt x="0" y="0"/>
                </a:moveTo>
                <a:lnTo>
                  <a:pt x="0" y="1423193"/>
                </a:lnTo>
              </a:path>
            </a:pathLst>
          </a:custGeom>
          <a:ln w="142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555423" y="4730068"/>
            <a:ext cx="69273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b="1" i="1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endParaRPr sz="1227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80281" y="4712317"/>
            <a:ext cx="864177" cy="0"/>
          </a:xfrm>
          <a:custGeom>
            <a:avLst/>
            <a:gdLst/>
            <a:ahLst/>
            <a:cxnLst/>
            <a:rect l="l" t="t" r="r" b="b"/>
            <a:pathLst>
              <a:path w="1267460">
                <a:moveTo>
                  <a:pt x="1267043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09387" y="4689706"/>
            <a:ext cx="44454" cy="4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70614" y="4689708"/>
            <a:ext cx="44454" cy="4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178877" y="4511426"/>
            <a:ext cx="129886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b="1" i="1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endParaRPr sz="1227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60734" y="4713940"/>
            <a:ext cx="484909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710625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10465" y="4691330"/>
            <a:ext cx="44454" cy="45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51068" y="4691331"/>
            <a:ext cx="44453" cy="4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451514" y="4465498"/>
            <a:ext cx="207818" cy="203208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>
              <a:spcBef>
                <a:spcPts val="72"/>
              </a:spcBef>
            </a:pPr>
            <a:r>
              <a:rPr sz="1227" b="1" i="1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261" b="1" i="1" spc="-24" dirty="0">
                <a:solidFill>
                  <a:srgbClr val="0433FF"/>
                </a:solidFill>
                <a:latin typeface="MS PGothic"/>
                <a:cs typeface="MS PGothic"/>
              </a:rPr>
              <a:t>’</a:t>
            </a:r>
            <a:endParaRPr sz="1261">
              <a:latin typeface="MS PGothic"/>
              <a:cs typeface="MS P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464645" y="4775095"/>
            <a:ext cx="344631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044" y="0"/>
                </a:moveTo>
                <a:lnTo>
                  <a:pt x="0" y="0"/>
                </a:lnTo>
              </a:path>
            </a:pathLst>
          </a:custGeom>
          <a:ln w="14287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74205" y="4752485"/>
            <a:ext cx="44454" cy="4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54977" y="4752486"/>
            <a:ext cx="44453" cy="4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186328" y="4068730"/>
            <a:ext cx="1252105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Similar triangles everywhere!</a:t>
            </a:r>
            <a:endParaRPr sz="818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11802" y="4870887"/>
            <a:ext cx="306965" cy="311727"/>
          </a:xfrm>
          <a:custGeom>
            <a:avLst/>
            <a:gdLst/>
            <a:ahLst/>
            <a:cxnLst/>
            <a:rect l="l" t="t" r="r" b="b"/>
            <a:pathLst>
              <a:path w="450214" h="457200">
                <a:moveTo>
                  <a:pt x="450056" y="0"/>
                </a:moveTo>
                <a:lnTo>
                  <a:pt x="0" y="457199"/>
                </a:lnTo>
                <a:lnTo>
                  <a:pt x="450056" y="457199"/>
                </a:lnTo>
                <a:lnTo>
                  <a:pt x="450056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11802" y="4870887"/>
            <a:ext cx="306965" cy="311727"/>
          </a:xfrm>
          <a:custGeom>
            <a:avLst/>
            <a:gdLst/>
            <a:ahLst/>
            <a:cxnLst/>
            <a:rect l="l" t="t" r="r" b="b"/>
            <a:pathLst>
              <a:path w="450214" h="457200">
                <a:moveTo>
                  <a:pt x="0" y="457199"/>
                </a:moveTo>
                <a:lnTo>
                  <a:pt x="450055" y="457199"/>
                </a:lnTo>
                <a:lnTo>
                  <a:pt x="450055" y="0"/>
                </a:lnTo>
                <a:lnTo>
                  <a:pt x="0" y="457199"/>
                </a:lnTo>
                <a:close/>
              </a:path>
            </a:pathLst>
          </a:custGeom>
          <a:ln w="1904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42409" y="5182614"/>
            <a:ext cx="164523" cy="164090"/>
          </a:xfrm>
          <a:custGeom>
            <a:avLst/>
            <a:gdLst/>
            <a:ahLst/>
            <a:cxnLst/>
            <a:rect l="l" t="t" r="r" b="b"/>
            <a:pathLst>
              <a:path w="241300" h="240665">
                <a:moveTo>
                  <a:pt x="241300" y="0"/>
                </a:moveTo>
                <a:lnTo>
                  <a:pt x="0" y="0"/>
                </a:lnTo>
                <a:lnTo>
                  <a:pt x="0" y="240506"/>
                </a:lnTo>
                <a:lnTo>
                  <a:pt x="241300" y="0"/>
                </a:lnTo>
                <a:close/>
              </a:path>
            </a:pathLst>
          </a:custGeom>
          <a:solidFill>
            <a:srgbClr val="FFF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42409" y="5182614"/>
            <a:ext cx="164523" cy="164090"/>
          </a:xfrm>
          <a:custGeom>
            <a:avLst/>
            <a:gdLst/>
            <a:ahLst/>
            <a:cxnLst/>
            <a:rect l="l" t="t" r="r" b="b"/>
            <a:pathLst>
              <a:path w="241300" h="240665">
                <a:moveTo>
                  <a:pt x="241299" y="0"/>
                </a:moveTo>
                <a:lnTo>
                  <a:pt x="0" y="0"/>
                </a:lnTo>
                <a:lnTo>
                  <a:pt x="0" y="240505"/>
                </a:lnTo>
                <a:lnTo>
                  <a:pt x="241299" y="0"/>
                </a:lnTo>
                <a:close/>
              </a:path>
            </a:pathLst>
          </a:custGeom>
          <a:ln w="1904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191741" y="5146786"/>
            <a:ext cx="173182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dirty="0">
                <a:solidFill>
                  <a:srgbClr val="5E2908"/>
                </a:solidFill>
                <a:latin typeface="Times New Roman"/>
                <a:cs typeface="Times New Roman"/>
              </a:rPr>
              <a:t>y</a:t>
            </a:r>
            <a:r>
              <a:rPr sz="1227" dirty="0">
                <a:solidFill>
                  <a:srgbClr val="723705"/>
                </a:solidFill>
                <a:latin typeface="MS PGothic"/>
                <a:cs typeface="MS PGothic"/>
              </a:rPr>
              <a:t>’</a:t>
            </a:r>
            <a:endParaRPr sz="1227">
              <a:latin typeface="MS PGothic"/>
              <a:cs typeface="MS P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28308" y="4912991"/>
            <a:ext cx="95250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dirty="0">
                <a:solidFill>
                  <a:srgbClr val="5E2908"/>
                </a:solidFill>
                <a:latin typeface="Times New Roman"/>
                <a:cs typeface="Times New Roman"/>
              </a:rPr>
              <a:t>y</a:t>
            </a:r>
            <a:endParaRPr sz="1227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50376" y="3955945"/>
            <a:ext cx="953799" cy="456751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 marR="3464">
              <a:lnSpc>
                <a:spcPct val="125000"/>
              </a:lnSpc>
              <a:spcBef>
                <a:spcPts val="68"/>
              </a:spcBef>
            </a:pP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y</a:t>
            </a:r>
            <a:r>
              <a:rPr sz="1227" spc="-3" dirty="0">
                <a:solidFill>
                  <a:srgbClr val="723705"/>
                </a:solidFill>
                <a:latin typeface="MS PGothic"/>
                <a:cs typeface="MS PGothic"/>
              </a:rPr>
              <a:t>’</a:t>
            </a: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/y </a:t>
            </a:r>
            <a:r>
              <a:rPr sz="1227" dirty="0">
                <a:solidFill>
                  <a:srgbClr val="5E2908"/>
                </a:solidFill>
                <a:latin typeface="Times New Roman"/>
                <a:cs typeface="Times New Roman"/>
              </a:rPr>
              <a:t>= </a:t>
            </a: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D</a:t>
            </a:r>
            <a:r>
              <a:rPr sz="1227" spc="-3" dirty="0">
                <a:solidFill>
                  <a:srgbClr val="723705"/>
                </a:solidFill>
                <a:latin typeface="MS PGothic"/>
                <a:cs typeface="MS PGothic"/>
              </a:rPr>
              <a:t>’</a:t>
            </a: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/D  y</a:t>
            </a:r>
            <a:r>
              <a:rPr sz="1227" spc="-3" dirty="0">
                <a:solidFill>
                  <a:srgbClr val="723705"/>
                </a:solidFill>
                <a:latin typeface="MS PGothic"/>
                <a:cs typeface="MS PGothic"/>
              </a:rPr>
              <a:t>’</a:t>
            </a: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/y </a:t>
            </a:r>
            <a:r>
              <a:rPr sz="1227" dirty="0">
                <a:solidFill>
                  <a:srgbClr val="5E2908"/>
                </a:solidFill>
                <a:latin typeface="Times New Roman"/>
                <a:cs typeface="Times New Roman"/>
              </a:rPr>
              <a:t>=</a:t>
            </a:r>
            <a:r>
              <a:rPr sz="1227" spc="-34" dirty="0">
                <a:solidFill>
                  <a:srgbClr val="5E2908"/>
                </a:solidFill>
                <a:latin typeface="Times New Roman"/>
                <a:cs typeface="Times New Roman"/>
              </a:rPr>
              <a:t> </a:t>
            </a: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(D</a:t>
            </a:r>
            <a:r>
              <a:rPr sz="1227" spc="-3" dirty="0">
                <a:solidFill>
                  <a:srgbClr val="723705"/>
                </a:solidFill>
                <a:latin typeface="MS PGothic"/>
                <a:cs typeface="MS PGothic"/>
              </a:rPr>
              <a:t>’</a:t>
            </a:r>
            <a:r>
              <a:rPr sz="1227" spc="-3" dirty="0">
                <a:solidFill>
                  <a:srgbClr val="5E2908"/>
                </a:solidFill>
                <a:latin typeface="Times New Roman"/>
                <a:cs typeface="Times New Roman"/>
              </a:rPr>
              <a:t>-f)/f</a:t>
            </a:r>
            <a:endParaRPr sz="1227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732734" y="4848156"/>
            <a:ext cx="56825" cy="5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32734" y="5155554"/>
            <a:ext cx="56825" cy="57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9331" y="5155554"/>
            <a:ext cx="57366" cy="573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535107" y="5894174"/>
            <a:ext cx="562408" cy="7171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409" dirty="0">
                <a:solidFill>
                  <a:srgbClr val="5E2908"/>
                </a:solidFill>
                <a:latin typeface="Comic Sans MS"/>
                <a:cs typeface="Comic Sans MS"/>
              </a:rPr>
              <a:t>Slide by Frédo</a:t>
            </a:r>
            <a:r>
              <a:rPr sz="409" spc="-58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409" dirty="0">
                <a:solidFill>
                  <a:srgbClr val="5E2908"/>
                </a:solidFill>
                <a:latin typeface="Comic Sans MS"/>
                <a:cs typeface="Comic Sans MS"/>
              </a:rPr>
              <a:t>Durand</a:t>
            </a:r>
            <a:endParaRPr sz="409">
              <a:latin typeface="Comic Sans MS"/>
              <a:cs typeface="Comic Sans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620491" y="5743181"/>
            <a:ext cx="271463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ob</a:t>
            </a: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jec</a:t>
            </a: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t</a:t>
            </a:r>
            <a:endParaRPr sz="818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12813" y="5717204"/>
            <a:ext cx="271463" cy="264717"/>
          </a:xfrm>
          <a:prstGeom prst="rect">
            <a:avLst/>
          </a:prstGeom>
        </p:spPr>
        <p:txBody>
          <a:bodyPr vert="horz" wrap="square" lIns="0" tIns="15586" rIns="0" bIns="0" rtlCol="0">
            <a:spAutoFit/>
          </a:bodyPr>
          <a:lstStyle/>
          <a:p>
            <a:pPr marL="22946" marR="3464" indent="-14720">
              <a:lnSpc>
                <a:spcPts val="955"/>
              </a:lnSpc>
              <a:spcBef>
                <a:spcPts val="123"/>
              </a:spcBef>
            </a:pP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im</a:t>
            </a: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a</a:t>
            </a: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ge  </a:t>
            </a: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plane</a:t>
            </a:r>
            <a:endParaRPr sz="818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39429" y="5741557"/>
            <a:ext cx="184872" cy="13461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l</a:t>
            </a:r>
            <a:r>
              <a:rPr sz="818" spc="-3" dirty="0">
                <a:solidFill>
                  <a:srgbClr val="5E2908"/>
                </a:solidFill>
                <a:latin typeface="Times New Roman"/>
                <a:cs typeface="Times New Roman"/>
              </a:rPr>
              <a:t>e</a:t>
            </a:r>
            <a:r>
              <a:rPr sz="818" dirty="0">
                <a:solidFill>
                  <a:srgbClr val="5E2908"/>
                </a:solidFill>
                <a:latin typeface="Times New Roman"/>
                <a:cs typeface="Times New Roman"/>
              </a:rPr>
              <a:t>ns</a:t>
            </a:r>
            <a:endParaRPr sz="818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014780" y="3685466"/>
            <a:ext cx="3117273" cy="2337955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0" y="0"/>
                </a:moveTo>
                <a:lnTo>
                  <a:pt x="4571999" y="0"/>
                </a:lnTo>
                <a:lnTo>
                  <a:pt x="4571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xfrm>
            <a:off x="7241691" y="9570342"/>
            <a:ext cx="236854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20"/>
              </a:spcBef>
            </a:pPr>
            <a:fld id="{81D60167-4931-47E6-BA6A-407CBD079E47}" type="slidenum">
              <a:rPr lang="en-US" smtClean="0"/>
              <a:pPr marL="25400">
                <a:spcBef>
                  <a:spcPts val="220"/>
                </a:spcBef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22339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Thin</a:t>
            </a:r>
            <a:r>
              <a:rPr spc="-80" dirty="0"/>
              <a:t> </a:t>
            </a:r>
            <a:r>
              <a:rPr dirty="0"/>
              <a:t>lenses</a:t>
            </a:r>
          </a:p>
        </p:txBody>
      </p:sp>
      <p:sp>
        <p:nvSpPr>
          <p:cNvPr id="3" name="object 3"/>
          <p:cNvSpPr/>
          <p:nvPr/>
        </p:nvSpPr>
        <p:spPr>
          <a:xfrm>
            <a:off x="3009900" y="4736860"/>
            <a:ext cx="1625600" cy="647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3595" y="1376543"/>
            <a:ext cx="5588710" cy="286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3900" y="4737100"/>
            <a:ext cx="8239125" cy="2123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Thin </a:t>
            </a:r>
            <a:r>
              <a:rPr sz="2000" dirty="0">
                <a:latin typeface="Arial"/>
                <a:cs typeface="Arial"/>
              </a:rPr>
              <a:t>lens</a:t>
            </a:r>
            <a:r>
              <a:rPr sz="2000" spc="-5" dirty="0">
                <a:latin typeface="Arial"/>
                <a:cs typeface="Arial"/>
              </a:rPr>
              <a:t> equation: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749300" indent="-279400">
              <a:lnSpc>
                <a:spcPts val="1760"/>
              </a:lnSpc>
              <a:spcBef>
                <a:spcPts val="1470"/>
              </a:spcBef>
              <a:buChar char="•"/>
              <a:tabLst>
                <a:tab pos="748665" algn="l"/>
                <a:tab pos="749300" algn="l"/>
              </a:tabLst>
            </a:pPr>
            <a:r>
              <a:rPr sz="1600" dirty="0">
                <a:latin typeface="Arial"/>
                <a:cs typeface="Arial"/>
              </a:rPr>
              <a:t>Any object point </a:t>
            </a:r>
            <a:r>
              <a:rPr sz="1600" spc="-5" dirty="0">
                <a:latin typeface="Arial"/>
                <a:cs typeface="Arial"/>
              </a:rPr>
              <a:t>satisfying this equation </a:t>
            </a:r>
            <a:r>
              <a:rPr sz="1600" dirty="0">
                <a:latin typeface="Arial"/>
                <a:cs typeface="Arial"/>
              </a:rPr>
              <a:t>is 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focus</a:t>
            </a:r>
            <a:endParaRPr sz="1600" dirty="0">
              <a:latin typeface="Arial"/>
              <a:cs typeface="Arial"/>
            </a:endParaRPr>
          </a:p>
          <a:p>
            <a:pPr marL="749300" indent="-279400">
              <a:lnSpc>
                <a:spcPts val="1650"/>
              </a:lnSpc>
              <a:buChar char="•"/>
              <a:tabLst>
                <a:tab pos="748665" algn="l"/>
                <a:tab pos="749300" algn="l"/>
              </a:tabLst>
            </a:pPr>
            <a:r>
              <a:rPr sz="1600" spc="-5" dirty="0">
                <a:latin typeface="Arial"/>
                <a:cs typeface="Arial"/>
              </a:rPr>
              <a:t>What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shape of </a:t>
            </a:r>
            <a:r>
              <a:rPr sz="1600" spc="-5" dirty="0">
                <a:latin typeface="Arial"/>
                <a:cs typeface="Arial"/>
              </a:rPr>
              <a:t>the focus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region?</a:t>
            </a:r>
          </a:p>
          <a:p>
            <a:pPr marL="749300" indent="-279400">
              <a:lnSpc>
                <a:spcPts val="1810"/>
              </a:lnSpc>
              <a:buChar char="•"/>
              <a:tabLst>
                <a:tab pos="748665" algn="l"/>
                <a:tab pos="749300" algn="l"/>
              </a:tabLst>
            </a:pPr>
            <a:r>
              <a:rPr lang="en-US" sz="1600" dirty="0">
                <a:latin typeface="Arial"/>
                <a:cs typeface="Arial"/>
              </a:rPr>
              <a:t>How can we change the focus region?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Slide by </a:t>
            </a:r>
            <a:r>
              <a:rPr sz="1200" spc="-5" dirty="0">
                <a:latin typeface="Arial"/>
                <a:cs typeface="Arial"/>
              </a:rPr>
              <a:t>Steve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Seitz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7">
            <a:extLst>
              <a:ext uri="{FF2B5EF4-FFF2-40B4-BE49-F238E27FC236}">
                <a16:creationId xmlns:a16="http://schemas.microsoft.com/office/drawing/2014/main" id="{C3D99CFE-C0AF-477F-9C97-E510796DE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613275"/>
            <a:ext cx="732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Similar triangles &lt;P’F’S’&gt;,&lt;ROF’&gt; and &lt;PSF&gt;&lt;QOF&gt;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endParaRPr lang="en-US" altLang="en-US"/>
          </a:p>
        </p:txBody>
      </p:sp>
      <p:sp>
        <p:nvSpPr>
          <p:cNvPr id="30723" name="Text Box 8">
            <a:extLst>
              <a:ext uri="{FF2B5EF4-FFF2-40B4-BE49-F238E27FC236}">
                <a16:creationId xmlns:a16="http://schemas.microsoft.com/office/drawing/2014/main" id="{2428359D-8065-416D-87CD-EFC5D129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070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24" name="Object 9">
            <a:extLst>
              <a:ext uri="{FF2B5EF4-FFF2-40B4-BE49-F238E27FC236}">
                <a16:creationId xmlns:a16="http://schemas.microsoft.com/office/drawing/2014/main" id="{B176BDB3-4BC1-447C-B304-3CC597C8B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3327400"/>
          <a:ext cx="101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3" imgW="101512" imgH="203024" progId="Equation.3">
                  <p:embed/>
                </p:oleObj>
              </mc:Choice>
              <mc:Fallback>
                <p:oleObj name="Equation" r:id="rId3" imgW="101512" imgH="2030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27400"/>
                        <a:ext cx="101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">
            <a:extLst>
              <a:ext uri="{FF2B5EF4-FFF2-40B4-BE49-F238E27FC236}">
                <a16:creationId xmlns:a16="http://schemas.microsoft.com/office/drawing/2014/main" id="{56808604-474F-478F-AC11-A8560A9B6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09781"/>
              </p:ext>
            </p:extLst>
          </p:nvPr>
        </p:nvGraphicFramePr>
        <p:xfrm>
          <a:off x="3581400" y="5105400"/>
          <a:ext cx="2286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5" imgW="1270000" imgH="228600" progId="Equation.3">
                  <p:embed/>
                </p:oleObj>
              </mc:Choice>
              <mc:Fallback>
                <p:oleObj name="Equation" r:id="rId5" imgW="1270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2286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1">
            <a:extLst>
              <a:ext uri="{FF2B5EF4-FFF2-40B4-BE49-F238E27FC236}">
                <a16:creationId xmlns:a16="http://schemas.microsoft.com/office/drawing/2014/main" id="{B0CB8971-48A6-44AB-AEF9-AF83ED4B1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9322"/>
              </p:ext>
            </p:extLst>
          </p:nvPr>
        </p:nvGraphicFramePr>
        <p:xfrm>
          <a:off x="3962400" y="5638800"/>
          <a:ext cx="18002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7" imgW="800100" imgH="419100" progId="Equation.3">
                  <p:embed/>
                </p:oleObj>
              </mc:Choice>
              <mc:Fallback>
                <p:oleObj name="Equation" r:id="rId7" imgW="8001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638800"/>
                        <a:ext cx="1800225" cy="94138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13" descr="E:\class\figures\thinlens1.jpg">
            <a:extLst>
              <a:ext uri="{FF2B5EF4-FFF2-40B4-BE49-F238E27FC236}">
                <a16:creationId xmlns:a16="http://schemas.microsoft.com/office/drawing/2014/main" id="{15152568-CBDA-40C7-8B2B-019068A8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6088063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4E9CC11-D2B5-4D49-A72D-1249ABAAB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 for thin lens equation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82690CD-1AF1-4507-B669-80CE1F33C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Lens surfaces are spherical</a:t>
            </a:r>
          </a:p>
          <a:p>
            <a:r>
              <a:rPr lang="en-US" altLang="en-US"/>
              <a:t>Incoming light rays make a small angle with the optical axis</a:t>
            </a:r>
          </a:p>
          <a:p>
            <a:r>
              <a:rPr lang="en-US" altLang="en-US"/>
              <a:t>The lens thickness is small compared to the radii of curvature</a:t>
            </a:r>
          </a:p>
          <a:p>
            <a:r>
              <a:rPr lang="en-US" altLang="en-US"/>
              <a:t>The refractive index is the same for the media on both sides of the lens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27146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Depth of</a:t>
            </a:r>
            <a:r>
              <a:rPr spc="-80" dirty="0"/>
              <a:t> </a:t>
            </a:r>
            <a:r>
              <a:rPr dirty="0"/>
              <a:t>Field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600200"/>
            <a:ext cx="5715000" cy="421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800" y="1600200"/>
            <a:ext cx="23622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9800" y="6527800"/>
            <a:ext cx="5514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  <a:hlinkClick r:id="rId4"/>
              </a:rPr>
              <a:t>http://www.cambridgeincolour.com/tutorials/depth-of-field.htm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61220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Aperture controls Depth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4953000"/>
            <a:ext cx="769556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Changing </a:t>
            </a:r>
            <a:r>
              <a:rPr sz="2800" spc="-5" dirty="0">
                <a:latin typeface="Arial"/>
                <a:cs typeface="Arial"/>
              </a:rPr>
              <a:t>the aperture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10" dirty="0">
                <a:latin typeface="Arial"/>
                <a:cs typeface="Arial"/>
              </a:rPr>
              <a:t>affects </a:t>
            </a:r>
            <a:r>
              <a:rPr sz="2800" spc="-5" dirty="0">
                <a:latin typeface="Arial"/>
                <a:cs typeface="Arial"/>
              </a:rPr>
              <a:t>depth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  <a:p>
            <a:pPr marL="749300" marR="160655" indent="-279400">
              <a:lnSpc>
                <a:spcPts val="2300"/>
              </a:lnSpc>
              <a:spcBef>
                <a:spcPts val="130"/>
              </a:spcBef>
              <a:buChar char="•"/>
              <a:tabLst>
                <a:tab pos="748665" algn="l"/>
                <a:tab pos="749300" algn="l"/>
              </a:tabLst>
            </a:pPr>
            <a:r>
              <a:rPr sz="2000" dirty="0">
                <a:latin typeface="Arial"/>
                <a:cs typeface="Arial"/>
              </a:rPr>
              <a:t>A smaller </a:t>
            </a:r>
            <a:r>
              <a:rPr sz="2000" spc="-5" dirty="0">
                <a:latin typeface="Arial"/>
                <a:cs typeface="Arial"/>
              </a:rPr>
              <a:t>aperture </a:t>
            </a:r>
            <a:r>
              <a:rPr sz="2000" dirty="0">
                <a:latin typeface="Arial"/>
                <a:cs typeface="Arial"/>
              </a:rPr>
              <a:t>increases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range in which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object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</a:t>
            </a:r>
            <a:r>
              <a:rPr sz="2000" spc="-5" dirty="0">
                <a:latin typeface="Arial"/>
                <a:cs typeface="Arial"/>
              </a:rPr>
              <a:t>approximately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focus</a:t>
            </a:r>
            <a:endParaRPr sz="2000">
              <a:latin typeface="Arial"/>
              <a:cs typeface="Arial"/>
            </a:endParaRPr>
          </a:p>
          <a:p>
            <a:pPr marL="749300" marR="5080" indent="-279400">
              <a:lnSpc>
                <a:spcPts val="2300"/>
              </a:lnSpc>
              <a:buChar char="•"/>
              <a:tabLst>
                <a:tab pos="748665" algn="l"/>
                <a:tab pos="749300" algn="l"/>
              </a:tabLst>
            </a:pPr>
            <a:r>
              <a:rPr sz="2000" dirty="0">
                <a:latin typeface="Arial"/>
                <a:cs typeface="Arial"/>
              </a:rPr>
              <a:t>But small </a:t>
            </a:r>
            <a:r>
              <a:rPr sz="2000" spc="-5" dirty="0">
                <a:latin typeface="Arial"/>
                <a:cs typeface="Arial"/>
              </a:rPr>
              <a:t>aperture </a:t>
            </a:r>
            <a:r>
              <a:rPr sz="2000" dirty="0">
                <a:latin typeface="Arial"/>
                <a:cs typeface="Arial"/>
              </a:rPr>
              <a:t>reduces amount of light – need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increase  exposure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7937" y="32004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143000"/>
            <a:ext cx="8331200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190500"/>
            <a:ext cx="81146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F-number: focal length </a:t>
            </a:r>
            <a:r>
              <a:rPr dirty="0"/>
              <a:t>/ </a:t>
            </a:r>
            <a:r>
              <a:rPr spc="-5" dirty="0"/>
              <a:t>aperture</a:t>
            </a:r>
            <a:r>
              <a:rPr spc="55" dirty="0"/>
              <a:t> </a:t>
            </a:r>
            <a:r>
              <a:rPr spc="-5" dirty="0"/>
              <a:t>diameter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676400"/>
            <a:ext cx="72009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0" y="2454572"/>
            <a:ext cx="850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i="1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190500"/>
            <a:ext cx="57867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Arial"/>
                <a:cs typeface="Arial"/>
              </a:rPr>
              <a:t>FOV </a:t>
            </a:r>
            <a:r>
              <a:rPr sz="3400" dirty="0">
                <a:latin typeface="Arial"/>
                <a:cs typeface="Arial"/>
              </a:rPr>
              <a:t>depends of </a:t>
            </a:r>
            <a:r>
              <a:rPr sz="3400" spc="-5" dirty="0">
                <a:latin typeface="Arial"/>
                <a:cs typeface="Arial"/>
              </a:rPr>
              <a:t>Focal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Length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800" y="6337300"/>
            <a:ext cx="474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Smaller </a:t>
            </a:r>
            <a:r>
              <a:rPr sz="2400" spc="-5" dirty="0">
                <a:latin typeface="Arial"/>
                <a:cs typeface="Arial"/>
              </a:rPr>
              <a:t>FOV </a:t>
            </a:r>
            <a:r>
              <a:rPr sz="2400" dirty="0">
                <a:latin typeface="Arial"/>
                <a:cs typeface="Arial"/>
              </a:rPr>
              <a:t>= larger </a:t>
            </a:r>
            <a:r>
              <a:rPr sz="2400" spc="-5" dirty="0">
                <a:latin typeface="Arial"/>
                <a:cs typeface="Arial"/>
              </a:rPr>
              <a:t>Focal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422183"/>
            <a:ext cx="7112000" cy="2883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000" y="4597400"/>
            <a:ext cx="6515100" cy="138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8700" y="24130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0" y="228600"/>
            <a:ext cx="798285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189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53467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Field </a:t>
            </a:r>
            <a:r>
              <a:rPr dirty="0"/>
              <a:t>of </a:t>
            </a:r>
            <a:r>
              <a:rPr spc="-20" dirty="0"/>
              <a:t>View </a:t>
            </a:r>
            <a:r>
              <a:rPr dirty="0"/>
              <a:t>/ </a:t>
            </a:r>
            <a:r>
              <a:rPr spc="-5" dirty="0"/>
              <a:t>Focal Length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447800"/>
            <a:ext cx="3733800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1447800"/>
            <a:ext cx="3733800" cy="255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6300" y="4216400"/>
            <a:ext cx="275336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Arial"/>
                <a:cs typeface="Arial"/>
              </a:rPr>
              <a:t>Large </a:t>
            </a:r>
            <a:r>
              <a:rPr sz="2400" spc="-60" dirty="0">
                <a:latin typeface="Arial"/>
                <a:cs typeface="Arial"/>
              </a:rPr>
              <a:t>FOV, </a:t>
            </a:r>
            <a:r>
              <a:rPr sz="2400" dirty="0">
                <a:latin typeface="Arial"/>
                <a:cs typeface="Arial"/>
              </a:rPr>
              <a:t>small f  Camera close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8700" y="4216400"/>
            <a:ext cx="326136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Arial"/>
                <a:cs typeface="Arial"/>
              </a:rPr>
              <a:t>Small </a:t>
            </a:r>
            <a:r>
              <a:rPr sz="2400" spc="-60" dirty="0">
                <a:latin typeface="Arial"/>
                <a:cs typeface="Arial"/>
              </a:rPr>
              <a:t>FOV, </a:t>
            </a:r>
            <a:r>
              <a:rPr sz="2400" dirty="0">
                <a:latin typeface="Arial"/>
                <a:cs typeface="Arial"/>
              </a:rPr>
              <a:t>large f  Camera </a:t>
            </a:r>
            <a:r>
              <a:rPr sz="2400" spc="-5" dirty="0">
                <a:latin typeface="Arial"/>
                <a:cs typeface="Arial"/>
              </a:rPr>
              <a:t>far from 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18DA5C-0259-45D7-85F5-3A862A5B4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373813"/>
            <a:ext cx="8139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hlinkClick r:id="rId2"/>
              </a:rPr>
              <a:t>http://www.acmi.net.au/AIC/CAMERA_OBSCURA.html</a:t>
            </a:r>
            <a:r>
              <a:rPr lang="en-US" altLang="en-US" sz="2000">
                <a:latin typeface="Arial" panose="020B0604020202020204" pitchFamily="34" charset="0"/>
              </a:rPr>
              <a:t> (Russell Naughton)</a:t>
            </a:r>
          </a:p>
        </p:txBody>
      </p:sp>
      <p:pic>
        <p:nvPicPr>
          <p:cNvPr id="6147" name="Picture 3" descr="C:\dwj\write\teach\vision\CAM_OBS_LOUVAIN_1544.gif">
            <a:extLst>
              <a:ext uri="{FF2B5EF4-FFF2-40B4-BE49-F238E27FC236}">
                <a16:creationId xmlns:a16="http://schemas.microsoft.com/office/drawing/2014/main" id="{9050BBB4-5C96-4B46-A0B6-F077C0D4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90563"/>
            <a:ext cx="5210175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>
            <a:extLst>
              <a:ext uri="{FF2B5EF4-FFF2-40B4-BE49-F238E27FC236}">
                <a16:creationId xmlns:a16="http://schemas.microsoft.com/office/drawing/2014/main" id="{10D391AE-45DA-4232-804B-438519A9F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/>
              <a:t>Camera Obscura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9BE7BC5-6FE4-43C8-A42D-B2ADB3FF3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4343400"/>
            <a:ext cx="89138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"When images of illuminated objects ... penetrate through a small hole into a very dark room ... you will see [on the opposite wall] these objects in their proper form and color, reduced in size ... in a reversed position, owing to the intersection of the rays".</a:t>
            </a:r>
            <a:endParaRPr lang="en-US" altLang="en-US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i="1">
                <a:latin typeface="Arial" panose="020B0604020202020204" pitchFamily="34" charset="0"/>
              </a:rPr>
              <a:t>Da Vinci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68903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Focal length </a:t>
            </a:r>
            <a:r>
              <a:rPr dirty="0"/>
              <a:t>/ </a:t>
            </a:r>
            <a:r>
              <a:rPr spc="-5" dirty="0"/>
              <a:t>distance </a:t>
            </a:r>
            <a:r>
              <a:rPr dirty="0"/>
              <a:t>in</a:t>
            </a:r>
            <a:r>
              <a:rPr spc="30" dirty="0"/>
              <a:t> </a:t>
            </a:r>
            <a:r>
              <a:rPr spc="-5" dirty="0"/>
              <a:t>portraiture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803400"/>
            <a:ext cx="86614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71069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Exposure: </a:t>
            </a:r>
            <a:r>
              <a:rPr spc="-5" dirty="0"/>
              <a:t>shutter </a:t>
            </a:r>
            <a:r>
              <a:rPr dirty="0"/>
              <a:t>speed vs.</a:t>
            </a:r>
            <a:r>
              <a:rPr spc="-50" dirty="0"/>
              <a:t> </a:t>
            </a:r>
            <a:r>
              <a:rPr spc="-5" dirty="0"/>
              <a:t>aperture</a:t>
            </a:r>
          </a:p>
        </p:txBody>
      </p:sp>
      <p:sp>
        <p:nvSpPr>
          <p:cNvPr id="3" name="object 3"/>
          <p:cNvSpPr/>
          <p:nvPr/>
        </p:nvSpPr>
        <p:spPr>
          <a:xfrm>
            <a:off x="2370666" y="1651046"/>
            <a:ext cx="4064000" cy="4406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5594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 with </a:t>
            </a:r>
            <a:r>
              <a:rPr dirty="0"/>
              <a:t>slow </a:t>
            </a:r>
            <a:r>
              <a:rPr spc="-5" dirty="0"/>
              <a:t>shutter</a:t>
            </a:r>
            <a:r>
              <a:rPr spc="-45" dirty="0"/>
              <a:t> </a:t>
            </a:r>
            <a:r>
              <a:rPr dirty="0"/>
              <a:t>speeds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914400"/>
            <a:ext cx="3835400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9000" y="914400"/>
            <a:ext cx="3835400" cy="575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73800" y="6540500"/>
            <a:ext cx="2793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Photos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Fredo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Durand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class\figures\aberration.jpg">
            <a:extLst>
              <a:ext uri="{FF2B5EF4-FFF2-40B4-BE49-F238E27FC236}">
                <a16:creationId xmlns:a16="http://schemas.microsoft.com/office/drawing/2014/main" id="{E7F2DDDD-770D-49CE-964D-4BFD8D04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62611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874DFB5-5FF2-4286-8BB6-D1656B24D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aberrations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3F06CC7-F3CC-4526-9AEE-66F4BDBF8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76400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Astigmatism: unevenness of the cornea</a:t>
            </a:r>
          </a:p>
          <a:p>
            <a:r>
              <a:rPr lang="en-US" altLang="en-US"/>
              <a:t>Distortion : different areas of lens have different focal length</a:t>
            </a:r>
          </a:p>
          <a:p>
            <a:r>
              <a:rPr lang="en-US" altLang="en-US"/>
              <a:t>Coma : point not on optical axis is depicted as asymmetrical comet-shaped blob</a:t>
            </a:r>
          </a:p>
          <a:p>
            <a:r>
              <a:rPr lang="en-US" altLang="en-US"/>
              <a:t>Chromatic aberration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04800"/>
            <a:ext cx="8153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12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40817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Chromatic</a:t>
            </a:r>
            <a:r>
              <a:rPr spc="-204" dirty="0"/>
              <a:t> </a:t>
            </a:r>
            <a:r>
              <a:rPr spc="-5" dirty="0"/>
              <a:t>Aberration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114800"/>
            <a:ext cx="3352800" cy="214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76400"/>
            <a:ext cx="335280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400" y="1219200"/>
            <a:ext cx="5257800" cy="525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3300" y="6477000"/>
            <a:ext cx="297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Slide by Carl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Doersch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228600"/>
            <a:ext cx="81857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9425" algn="l"/>
              </a:tabLst>
            </a:pPr>
            <a:r>
              <a:rPr sz="3000" dirty="0">
                <a:latin typeface="Arial"/>
                <a:cs typeface="Arial"/>
              </a:rPr>
              <a:t>Radial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Distortion	</a:t>
            </a:r>
            <a:r>
              <a:rPr sz="3000" dirty="0">
                <a:latin typeface="Arial"/>
                <a:cs typeface="Arial"/>
              </a:rPr>
              <a:t>(</a:t>
            </a:r>
            <a:r>
              <a:rPr sz="3000" b="1" i="1" dirty="0">
                <a:latin typeface="Arial"/>
                <a:cs typeface="Arial"/>
              </a:rPr>
              <a:t>e.g. </a:t>
            </a:r>
            <a:r>
              <a:rPr sz="3000" dirty="0">
                <a:latin typeface="Arial"/>
                <a:cs typeface="Arial"/>
              </a:rPr>
              <a:t>‘Barrel’ and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‘pin-cushion’)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28800"/>
            <a:ext cx="7391400" cy="492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1100" y="927100"/>
            <a:ext cx="4967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straight </a:t>
            </a:r>
            <a:r>
              <a:rPr sz="2000" dirty="0">
                <a:latin typeface="Arial"/>
                <a:cs typeface="Arial"/>
              </a:rPr>
              <a:t>lines curve around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image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center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90500"/>
            <a:ext cx="3193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Radial</a:t>
            </a:r>
            <a:r>
              <a:rPr spc="-55" dirty="0"/>
              <a:t> </a:t>
            </a:r>
            <a:r>
              <a:rPr spc="-5" dirty="0"/>
              <a:t>Distortion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4191000"/>
            <a:ext cx="7610475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Radial </a:t>
            </a:r>
            <a:r>
              <a:rPr sz="2800" spc="-5" dirty="0">
                <a:latin typeface="Arial"/>
                <a:cs typeface="Arial"/>
              </a:rPr>
              <a:t>distortion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</a:t>
            </a:r>
            <a:endParaRPr sz="2800">
              <a:latin typeface="Arial"/>
              <a:cs typeface="Arial"/>
            </a:endParaRPr>
          </a:p>
          <a:p>
            <a:pPr marL="749300" indent="-279400">
              <a:lnSpc>
                <a:spcPts val="2320"/>
              </a:lnSpc>
              <a:buChar char="•"/>
              <a:tabLst>
                <a:tab pos="748665" algn="l"/>
                <a:tab pos="749300" algn="l"/>
              </a:tabLst>
            </a:pPr>
            <a:r>
              <a:rPr sz="2000" dirty="0">
                <a:latin typeface="Arial"/>
                <a:cs typeface="Arial"/>
              </a:rPr>
              <a:t>Caused by </a:t>
            </a:r>
            <a:r>
              <a:rPr sz="2000" spc="-5" dirty="0">
                <a:latin typeface="Arial"/>
                <a:cs typeface="Arial"/>
              </a:rPr>
              <a:t>imperfect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lenses</a:t>
            </a:r>
            <a:endParaRPr sz="2000">
              <a:latin typeface="Arial"/>
              <a:cs typeface="Arial"/>
            </a:endParaRPr>
          </a:p>
          <a:p>
            <a:pPr marL="749300" marR="5080" indent="-279400">
              <a:lnSpc>
                <a:spcPts val="2300"/>
              </a:lnSpc>
              <a:spcBef>
                <a:spcPts val="110"/>
              </a:spcBef>
              <a:buChar char="•"/>
              <a:tabLst>
                <a:tab pos="748665" algn="l"/>
                <a:tab pos="749300" algn="l"/>
              </a:tabLst>
            </a:pPr>
            <a:r>
              <a:rPr sz="2000" spc="-5" dirty="0">
                <a:latin typeface="Arial"/>
                <a:cs typeface="Arial"/>
              </a:rPr>
              <a:t>Deviations </a:t>
            </a:r>
            <a:r>
              <a:rPr sz="2000" dirty="0">
                <a:latin typeface="Arial"/>
                <a:cs typeface="Arial"/>
              </a:rPr>
              <a:t>are most </a:t>
            </a:r>
            <a:r>
              <a:rPr sz="2000" spc="-5" dirty="0">
                <a:latin typeface="Arial"/>
                <a:cs typeface="Arial"/>
              </a:rPr>
              <a:t>noticeable for </a:t>
            </a:r>
            <a:r>
              <a:rPr sz="2000" dirty="0">
                <a:latin typeface="Arial"/>
                <a:cs typeface="Arial"/>
              </a:rPr>
              <a:t>rays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pass </a:t>
            </a:r>
            <a:r>
              <a:rPr sz="2000" spc="-5" dirty="0">
                <a:latin typeface="Arial"/>
                <a:cs typeface="Arial"/>
              </a:rPr>
              <a:t>through the  edge of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6438" y="1041400"/>
            <a:ext cx="5372561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3100" y="3175000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8100" y="3175000"/>
            <a:ext cx="1207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Pin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cushion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0" y="3175000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Barrel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1A25557-FA95-4605-9E8D-D5FA5620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3017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1" name="Picture 3" descr="C:\dwj\write\teach\426\CAM_OBS_1.gif">
            <a:extLst>
              <a:ext uri="{FF2B5EF4-FFF2-40B4-BE49-F238E27FC236}">
                <a16:creationId xmlns:a16="http://schemas.microsoft.com/office/drawing/2014/main" id="{486121A0-2F04-4487-978D-34B703C3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1219200"/>
            <a:ext cx="41497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>
            <a:extLst>
              <a:ext uri="{FF2B5EF4-FFF2-40B4-BE49-F238E27FC236}">
                <a16:creationId xmlns:a16="http://schemas.microsoft.com/office/drawing/2014/main" id="{C2DFDDE4-3220-47AF-9B6F-AA334391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343400"/>
            <a:ext cx="7239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Used to observe eclipses (eg., Bacon, 1214-1294)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By artists (eg., Vermeer).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wj\write\teach\426\margate.gif">
            <a:extLst>
              <a:ext uri="{FF2B5EF4-FFF2-40B4-BE49-F238E27FC236}">
                <a16:creationId xmlns:a16="http://schemas.microsoft.com/office/drawing/2014/main" id="{645D43BD-F146-455E-913A-4938E148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4057650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C:\dwj\write\teach\426\margate2.jpg">
            <a:extLst>
              <a:ext uri="{FF2B5EF4-FFF2-40B4-BE49-F238E27FC236}">
                <a16:creationId xmlns:a16="http://schemas.microsoft.com/office/drawing/2014/main" id="{9698086A-241E-41CC-90AB-ECA3ED80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1606550"/>
            <a:ext cx="32131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>
            <a:extLst>
              <a:ext uri="{FF2B5EF4-FFF2-40B4-BE49-F238E27FC236}">
                <a16:creationId xmlns:a16="http://schemas.microsoft.com/office/drawing/2014/main" id="{BA048683-1186-4421-8FAA-02EAD6042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142038"/>
            <a:ext cx="816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  <a:hlinkClick r:id="rId4"/>
              </a:rPr>
              <a:t>http://brightbytes.com/cosite/collection2.html</a:t>
            </a:r>
            <a:r>
              <a:rPr lang="en-US" altLang="en-US" sz="2000">
                <a:latin typeface="Arial" panose="020B0604020202020204" pitchFamily="34" charset="0"/>
              </a:rPr>
              <a:t> (Jack and Beverly Wilgus)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F75724E0-B975-470C-84FD-058033D77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411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Jetty at Margate England, 1898.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20DAC4C4-2D0B-4380-B386-F6B71A88D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panose="020B0604020202020204" pitchFamily="34" charset="0"/>
              </a:rPr>
              <a:t>First photograph due to Niepce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panose="020B0604020202020204" pitchFamily="34" charset="0"/>
              </a:rPr>
              <a:t>First on record shown in the book - 1822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FF22AB4F-8E1A-4619-908C-9CF26DC7F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Cameras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FEAA68-AA8C-4F57-A726-CDB49F42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Pinhole cameras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814D6D-1693-4814-82C0-0E3834EA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Abstract camera model - box with a small hole in it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56538B0-88FB-4269-8F27-559AE19B7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Pinhole cameras work in practice</a:t>
            </a:r>
          </a:p>
        </p:txBody>
      </p:sp>
      <p:pic>
        <p:nvPicPr>
          <p:cNvPr id="10245" name="Picture 5" descr="pinhole.tiff                                                   0001A78FPowerbook HD                   985CFB00:">
            <a:extLst>
              <a:ext uri="{FF2B5EF4-FFF2-40B4-BE49-F238E27FC236}">
                <a16:creationId xmlns:a16="http://schemas.microsoft.com/office/drawing/2014/main" id="{913917BD-AF8F-421D-B34D-C16382F05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7503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>
            <a:extLst>
              <a:ext uri="{FF2B5EF4-FFF2-40B4-BE49-F238E27FC236}">
                <a16:creationId xmlns:a16="http://schemas.microsoft.com/office/drawing/2014/main" id="{A0BFB9DD-EF20-413C-B8B5-CCC63860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00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(Forsyth &amp; Ponce)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A094549-4CC9-40A9-BEC0-3D54D111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Distant objects are smaller</a:t>
            </a:r>
          </a:p>
        </p:txBody>
      </p:sp>
      <p:pic>
        <p:nvPicPr>
          <p:cNvPr id="11267" name="Picture 3" descr="perspectivesize.tiff                                           0001A78FPowerbook HD                   985CFB00:">
            <a:extLst>
              <a:ext uri="{FF2B5EF4-FFF2-40B4-BE49-F238E27FC236}">
                <a16:creationId xmlns:a16="http://schemas.microsoft.com/office/drawing/2014/main" id="{FE56D440-1BA6-4705-B5B2-CBEEF004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524000"/>
            <a:ext cx="8650287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4">
            <a:extLst>
              <a:ext uri="{FF2B5EF4-FFF2-40B4-BE49-F238E27FC236}">
                <a16:creationId xmlns:a16="http://schemas.microsoft.com/office/drawing/2014/main" id="{88B39876-0381-4E23-9257-483F8B56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00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(Forsyth &amp; Ponce)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age formation-new.potx" id="{65527B4B-C7F0-42CA-A3B9-5E2E05205CB5}" vid="{0EEB22EA-21F9-4AE7-A4AF-370653D292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1123</Words>
  <Application>Microsoft Office PowerPoint</Application>
  <PresentationFormat>On-screen Show (4:3)</PresentationFormat>
  <Paragraphs>185</Paragraphs>
  <Slides>49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Calibri</vt:lpstr>
      <vt:lpstr>Arial</vt:lpstr>
      <vt:lpstr>Calibri Light</vt:lpstr>
      <vt:lpstr>Comic Sans MS</vt:lpstr>
      <vt:lpstr>MS PGothic</vt:lpstr>
      <vt:lpstr>Wingdings</vt:lpstr>
      <vt:lpstr>Office Theme</vt:lpstr>
      <vt:lpstr>Microsoft Equation 3.0</vt:lpstr>
      <vt:lpstr>Image formation</vt:lpstr>
      <vt:lpstr>Image Formation</vt:lpstr>
      <vt:lpstr>PowerPoint Presentation</vt:lpstr>
      <vt:lpstr>Camera Obscura</vt:lpstr>
      <vt:lpstr>PowerPoint Presentation</vt:lpstr>
      <vt:lpstr>PowerPoint Presentation</vt:lpstr>
      <vt:lpstr>Cameras</vt:lpstr>
      <vt:lpstr>PowerPoint Presentation</vt:lpstr>
      <vt:lpstr>PowerPoint Presentation</vt:lpstr>
      <vt:lpstr>PowerPoint Presentation</vt:lpstr>
      <vt:lpstr>PowerPoint Presentation</vt:lpstr>
      <vt:lpstr>Properties of Projection</vt:lpstr>
      <vt:lpstr>PowerPoint Presentation</vt:lpstr>
      <vt:lpstr>PowerPoint Presentation</vt:lpstr>
      <vt:lpstr>http://www.sanford-artedventures.com/create/tech_1pt_perspective.html</vt:lpstr>
      <vt:lpstr>PowerPoint Presentation</vt:lpstr>
      <vt:lpstr>PowerPoint Presentation</vt:lpstr>
      <vt:lpstr>Orthographic projection</vt:lpstr>
      <vt:lpstr>PowerPoint Presentation</vt:lpstr>
      <vt:lpstr>The Equation of Weak Perspective</vt:lpstr>
      <vt:lpstr>Pros and Cons of These Models</vt:lpstr>
      <vt:lpstr>PowerPoint Presentation</vt:lpstr>
      <vt:lpstr>PowerPoint Presentation</vt:lpstr>
      <vt:lpstr>Interaction of light with matter</vt:lpstr>
      <vt:lpstr>PowerPoint Presentation</vt:lpstr>
      <vt:lpstr>Refraction</vt:lpstr>
      <vt:lpstr>Focus and Defocus</vt:lpstr>
      <vt:lpstr>Lenses</vt:lpstr>
      <vt:lpstr>PowerPoint Presentation</vt:lpstr>
      <vt:lpstr>PowerPoint Presentation</vt:lpstr>
      <vt:lpstr>Thin lenses</vt:lpstr>
      <vt:lpstr>PowerPoint Presentation</vt:lpstr>
      <vt:lpstr>Assumptions for thin lens equation</vt:lpstr>
      <vt:lpstr>Depth of Field</vt:lpstr>
      <vt:lpstr>Aperture controls Depth of Field</vt:lpstr>
      <vt:lpstr>F-number: focal length / aperture diameter</vt:lpstr>
      <vt:lpstr>PowerPoint Presentation</vt:lpstr>
      <vt:lpstr>PowerPoint Presentation</vt:lpstr>
      <vt:lpstr>Field of View / Focal Length</vt:lpstr>
      <vt:lpstr>Focal length / distance in portraiture</vt:lpstr>
      <vt:lpstr>Exposure: shutter speed vs. aperture</vt:lpstr>
      <vt:lpstr>PowerPoint Presentation</vt:lpstr>
      <vt:lpstr>Fun with slow shutter speeds</vt:lpstr>
      <vt:lpstr>PowerPoint Presentation</vt:lpstr>
      <vt:lpstr>Other aberrations</vt:lpstr>
      <vt:lpstr>PowerPoint Presentation</vt:lpstr>
      <vt:lpstr>Chromatic Aberration</vt:lpstr>
      <vt:lpstr>PowerPoint Presentation</vt:lpstr>
      <vt:lpstr>Radial Distortion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formation</dc:title>
  <dc:creator>Cornelia Fermueller</dc:creator>
  <cp:lastModifiedBy>Cornelia Fermuller</cp:lastModifiedBy>
  <cp:revision>23</cp:revision>
  <dcterms:created xsi:type="dcterms:W3CDTF">2003-09-02T20:41:46Z</dcterms:created>
  <dcterms:modified xsi:type="dcterms:W3CDTF">2019-01-20T23:04:14Z</dcterms:modified>
</cp:coreProperties>
</file>