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5" r:id="rId3"/>
    <p:sldMasterId id="2147483689" r:id="rId4"/>
    <p:sldMasterId id="2147483703" r:id="rId5"/>
  </p:sldMasterIdLst>
  <p:notesMasterIdLst>
    <p:notesMasterId r:id="rId5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4" r:id="rId13"/>
    <p:sldId id="263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90" r:id="rId26"/>
    <p:sldId id="277" r:id="rId27"/>
    <p:sldId id="291" r:id="rId28"/>
    <p:sldId id="292" r:id="rId29"/>
    <p:sldId id="281" r:id="rId30"/>
    <p:sldId id="285" r:id="rId31"/>
    <p:sldId id="286" r:id="rId32"/>
    <p:sldId id="284" r:id="rId33"/>
    <p:sldId id="293" r:id="rId34"/>
    <p:sldId id="287" r:id="rId35"/>
    <p:sldId id="288" r:id="rId36"/>
    <p:sldId id="289" r:id="rId37"/>
    <p:sldId id="294" r:id="rId38"/>
    <p:sldId id="295" r:id="rId39"/>
    <p:sldId id="296" r:id="rId40"/>
    <p:sldId id="297" r:id="rId41"/>
    <p:sldId id="298" r:id="rId42"/>
    <p:sldId id="299" r:id="rId43"/>
    <p:sldId id="340" r:id="rId44"/>
    <p:sldId id="300" r:id="rId45"/>
    <p:sldId id="301" r:id="rId46"/>
    <p:sldId id="302" r:id="rId47"/>
    <p:sldId id="303" r:id="rId48"/>
    <p:sldId id="30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55" d="100"/>
          <a:sy n="55" d="100"/>
        </p:scale>
        <p:origin x="-1186" y="-7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61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emf"/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4.emf"/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ED18C-AF24-427B-8255-59455C6E0C7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E2A8B-0203-494E-A736-1F1DD528C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02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 defTabSz="973138"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973138"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973138"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973138"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973138"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CB9B20F0-0AF8-43D6-8321-42A8E0186F5D}" type="slidenum">
              <a:rPr lang="en-US" altLang="en-US" sz="1100">
                <a:solidFill>
                  <a:srgbClr val="000000"/>
                </a:solidFill>
                <a:cs typeface="Arial" pitchFamily="34" charset="0"/>
              </a:rPr>
              <a:pPr/>
              <a:t>3</a:t>
            </a:fld>
            <a:endParaRPr lang="en-US" altLang="en-US" sz="11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6120C-FE6B-4B78-86E7-7DAEDC885979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X’ is X in the second camera’s coordinate system</a:t>
            </a:r>
          </a:p>
          <a:p>
            <a:pPr eaLnBrk="1" hangingPunct="1"/>
            <a:r>
              <a:rPr lang="en-US" dirty="0" smtClean="0"/>
              <a:t>We can identify the non-homogeneous 3D vectors X and X’ with the homogeneous coordinate vectors x and x’ of the projections of the two points into the two respective images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68B779-E80A-48EC-BD10-FC50FE2E1B68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68B779-E80A-48EC-BD10-FC50FE2E1B68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CF0DE9-DE6A-4EC6-8CB6-4B20A56B8568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491519-53F1-4AE3-A5AB-EED6E456B18C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F6917B-FDEB-4DCD-938C-428055F66773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3AC015-6004-498E-9BCD-BCD08157FCDD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FA102C-3135-4A9F-AB9D-704BC3D676FC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7EFF60-2F50-4C29-8D7B-56AE705CA533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C08440-C7E4-4A62-8509-FFFC0368085D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973138"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973138"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973138"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973138"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4DC2C494-1852-4D61-B6B8-F98AA1D3AE82}" type="slidenum">
              <a:rPr lang="en-US" altLang="en-US" sz="1300">
                <a:solidFill>
                  <a:schemeClr val="tx1"/>
                </a:solidFill>
                <a:latin typeface="Times New Roman" pitchFamily="18" charset="0"/>
              </a:rPr>
              <a:pPr/>
              <a:t>4</a:t>
            </a:fld>
            <a:endParaRPr lang="en-US" altLang="en-US" sz="13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D5798E-44C2-4537-B907-8991FC942F25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96ED3C-2123-48AB-9684-0D63112B7653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973138"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973138"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973138"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973138"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52C698A4-525C-41A2-A84C-9B96050C545A}" type="slidenum">
              <a:rPr lang="en-US" altLang="en-US" sz="1300">
                <a:solidFill>
                  <a:schemeClr val="tx1"/>
                </a:solidFill>
                <a:latin typeface="Times New Roman" pitchFamily="18" charset="0"/>
              </a:rPr>
              <a:pPr/>
              <a:t>5</a:t>
            </a:fld>
            <a:endParaRPr lang="en-US" altLang="en-US" sz="13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A4FFAB-E96C-409B-AF85-6F8647917BC4}" type="slidenum">
              <a:rPr lang="ar-SA" altLang="en-US"/>
              <a:pPr/>
              <a:t>6</a:t>
            </a:fld>
            <a:endParaRPr lang="en-US" alt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7B8985-DEF0-4639-8A6C-A6131CFEBBFE}" type="slidenum">
              <a:rPr lang="ar-SA" altLang="en-US"/>
              <a:pPr/>
              <a:t>7</a:t>
            </a:fld>
            <a:endParaRPr lang="en-US" altLang="en-US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73138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73138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73138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73138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DA1C8ACA-5566-44B8-A9D8-E7FC0B010D59}" type="slidenum">
              <a:rPr lang="en-US" altLang="en-US" sz="1300">
                <a:solidFill>
                  <a:schemeClr val="tx1"/>
                </a:solidFill>
                <a:latin typeface="Times New Roman" pitchFamily="18" charset="0"/>
              </a:rPr>
              <a:pPr/>
              <a:t>9</a:t>
            </a:fld>
            <a:endParaRPr lang="en-US" altLang="en-US" sz="13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E6C72C-6F38-4F92-973D-E1E43F2D69BA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EEE8D7-724D-49BC-83BB-FB02DCD74782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6473B0-D645-4F8E-AD7C-18BAD656CFBB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7532-C4ED-46DE-85D6-5304AA5FAF41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0E39-9849-4E92-A59E-83AB0EC7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33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7532-C4ED-46DE-85D6-5304AA5FAF41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0E39-9849-4E92-A59E-83AB0EC7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0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7532-C4ED-46DE-85D6-5304AA5FAF41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0E39-9849-4E92-A59E-83AB0EC7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38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70E9136-B6BA-438B-9BDD-7E757F25C036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7523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858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978E944B-ECBF-4098-80ED-140C2D2A3A1B}" type="slidenum">
              <a:rPr lang="en-US" altLang="en-US">
                <a:solidFill>
                  <a:srgbClr val="000000"/>
                </a:solidFill>
                <a:ea typeface="ＭＳ Ｐゴシック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65530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1402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909702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343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4847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6153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29872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7532-C4ED-46DE-85D6-5304AA5FAF41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0E39-9849-4E92-A59E-83AB0EC7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422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4518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53180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397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7903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5562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143000"/>
            <a:ext cx="4038600" cy="55626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14205409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38100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19500"/>
            <a:ext cx="38100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+mn-ea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CC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+mn-ea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C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31C40-B081-47AE-BA18-D501B197BDE7}" type="slidenum">
              <a:rPr lang="en-US" altLang="en-US" sz="2400">
                <a:solidFill>
                  <a:srgbClr val="0000CC"/>
                </a:solidFill>
                <a:ea typeface="ＭＳ Ｐゴシック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2400">
              <a:solidFill>
                <a:srgbClr val="0000CC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45041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B8F4B-B2CE-4E1A-A94C-A3C341E3CD3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545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A68D2-2E3B-4EB5-9074-3DF0E1080B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8916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94A83-8AC2-469A-B472-1F126DA45D5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863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802F0-A34E-4355-8FCD-F111475028E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81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7532-C4ED-46DE-85D6-5304AA5FAF41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0E39-9849-4E92-A59E-83AB0EC7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904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C6FF6-F6F8-49D3-AABA-2BE3B8D51C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0011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E0CF5-AA2C-42FE-9B96-32FBC6F1723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507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EBE57-7781-448F-82FE-9B8602C8A26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2560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ACBC9-385B-42B4-AD66-C00455F8F67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0340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9CC2B-E015-46B4-BB3D-3F635CBF48E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524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33A92-4343-440D-AFE4-836D9CC637A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6241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2FF3B-0566-4553-AE69-8481917B69D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1102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14400"/>
            <a:ext cx="38100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38100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619500"/>
            <a:ext cx="38100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19500"/>
            <a:ext cx="38100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E01E6-B8D6-4CCA-9D7D-D8F346D523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57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38100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19500"/>
            <a:ext cx="38100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0E6C4-192E-40C0-AC62-58C9B08C6C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7855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B8F4B-B2CE-4E1A-A94C-A3C341E3CD3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68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7532-C4ED-46DE-85D6-5304AA5FAF41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0E39-9849-4E92-A59E-83AB0EC7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5679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A68D2-2E3B-4EB5-9074-3DF0E1080B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8941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94A83-8AC2-469A-B472-1F126DA45D5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7717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802F0-A34E-4355-8FCD-F111475028E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6484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C6FF6-F6F8-49D3-AABA-2BE3B8D51C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4341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E0CF5-AA2C-42FE-9B96-32FBC6F1723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634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EBE57-7781-448F-82FE-9B8602C8A26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919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ACBC9-385B-42B4-AD66-C00455F8F67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6880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9CC2B-E015-46B4-BB3D-3F635CBF48E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9871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33A92-4343-440D-AFE4-836D9CC637A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549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2FF3B-0566-4553-AE69-8481917B69D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87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7532-C4ED-46DE-85D6-5304AA5FAF41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0E39-9849-4E92-A59E-83AB0EC7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905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14400"/>
            <a:ext cx="38100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38100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619500"/>
            <a:ext cx="38100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19500"/>
            <a:ext cx="38100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E01E6-B8D6-4CCA-9D7D-D8F346D523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91043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38100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19500"/>
            <a:ext cx="38100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0E6C4-192E-40C0-AC62-58C9B08C6C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6819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B8F4B-B2CE-4E1A-A94C-A3C341E3CD3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582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A68D2-2E3B-4EB5-9074-3DF0E1080B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36615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94A83-8AC2-469A-B472-1F126DA45D5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1573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802F0-A34E-4355-8FCD-F111475028E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13302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C6FF6-F6F8-49D3-AABA-2BE3B8D51C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68816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E0CF5-AA2C-42FE-9B96-32FBC6F1723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13850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EBE57-7781-448F-82FE-9B8602C8A26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8158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ACBC9-385B-42B4-AD66-C00455F8F67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82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7532-C4ED-46DE-85D6-5304AA5FAF41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0E39-9849-4E92-A59E-83AB0EC7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5832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9CC2B-E015-46B4-BB3D-3F635CBF48E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33884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33A92-4343-440D-AFE4-836D9CC637A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39712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2FF3B-0566-4553-AE69-8481917B69D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39293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14400"/>
            <a:ext cx="38100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38100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619500"/>
            <a:ext cx="38100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19500"/>
            <a:ext cx="38100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E01E6-B8D6-4CCA-9D7D-D8F346D523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66487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38100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19500"/>
            <a:ext cx="38100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0E6C4-192E-40C0-AC62-58C9B08C6C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234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7532-C4ED-46DE-85D6-5304AA5FAF41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0E39-9849-4E92-A59E-83AB0EC7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4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7532-C4ED-46DE-85D6-5304AA5FAF41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0E39-9849-4E92-A59E-83AB0EC7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9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7532-C4ED-46DE-85D6-5304AA5FAF41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0E39-9849-4E92-A59E-83AB0EC7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9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57532-C4ED-46DE-85D6-5304AA5FAF41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60E39-9849-4E92-A59E-83AB0EC7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6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8" tIns="45709" rIns="91418" bIns="457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 this is a test this is a test this is a test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Line 6"/>
          <p:cNvSpPr>
            <a:spLocks noChangeShapeType="1"/>
          </p:cNvSpPr>
          <p:nvPr/>
        </p:nvSpPr>
        <p:spPr bwMode="auto">
          <a:xfrm>
            <a:off x="457200" y="990600"/>
            <a:ext cx="8229600" cy="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CC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641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CC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Char char="•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cs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cs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cs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D8A55CD-9EF6-43E1-9EDE-3BE282217837}" type="slidenum">
              <a:rPr 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685800" y="83820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96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cs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cs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cs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D8A55CD-9EF6-43E1-9EDE-3BE282217837}" type="slidenum">
              <a:rPr 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685800" y="83820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53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cs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cs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cs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D8A55CD-9EF6-43E1-9EDE-3BE282217837}" type="slidenum">
              <a:rPr 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685800" y="83820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12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az\ppt\teaching\cv\sa_yorick0.mpg" TargetMode="Externa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7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4.emf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3.wmf"/><Relationship Id="rId10" Type="http://schemas.openxmlformats.org/officeDocument/2006/relationships/image" Target="../media/image35.wmf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4.emf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3.wmf"/><Relationship Id="rId10" Type="http://schemas.openxmlformats.org/officeDocument/2006/relationships/image" Target="../media/image36.emf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6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42.wmf"/><Relationship Id="rId4" Type="http://schemas.openxmlformats.org/officeDocument/2006/relationships/image" Target="../media/image30.png"/><Relationship Id="rId9" Type="http://schemas.openxmlformats.org/officeDocument/2006/relationships/oleObject" Target="../embeddings/oleObject23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5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44.wmf"/><Relationship Id="rId10" Type="http://schemas.openxmlformats.org/officeDocument/2006/relationships/image" Target="../media/image47.png"/><Relationship Id="rId4" Type="http://schemas.openxmlformats.org/officeDocument/2006/relationships/oleObject" Target="../embeddings/oleObject24.bin"/><Relationship Id="rId9" Type="http://schemas.openxmlformats.org/officeDocument/2006/relationships/image" Target="../media/image46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5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27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0.png"/><Relationship Id="rId5" Type="http://schemas.openxmlformats.org/officeDocument/2006/relationships/image" Target="../media/image49.wmf"/><Relationship Id="rId4" Type="http://schemas.openxmlformats.org/officeDocument/2006/relationships/oleObject" Target="../embeddings/oleObject28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55.e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52.emf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53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54.emf"/><Relationship Id="rId5" Type="http://schemas.openxmlformats.org/officeDocument/2006/relationships/image" Target="../media/image51.e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53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3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56.png"/><Relationship Id="rId4" Type="http://schemas.openxmlformats.org/officeDocument/2006/relationships/oleObject" Target="../embeddings/oleObject3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4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Multiple View Geometry and Stereo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8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>
                <a:ea typeface="ＭＳ Ｐゴシック" pitchFamily="34" charset="-128"/>
              </a:rPr>
              <a:t>Scenarios</a:t>
            </a:r>
          </a:p>
        </p:txBody>
      </p:sp>
      <p:sp>
        <p:nvSpPr>
          <p:cNvPr id="1146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Tx/>
              <a:buNone/>
            </a:pPr>
            <a:r>
              <a:rPr lang="en-GB" altLang="en-US" smtClean="0">
                <a:ea typeface="ＭＳ Ｐゴシック" pitchFamily="34" charset="-128"/>
              </a:rPr>
              <a:t>The two images can arise from</a:t>
            </a:r>
          </a:p>
          <a:p>
            <a:pPr marL="0" indent="0">
              <a:buFontTx/>
              <a:buNone/>
            </a:pPr>
            <a:endParaRPr lang="en-GB" altLang="en-US" smtClean="0">
              <a:ea typeface="ＭＳ Ｐゴシック" pitchFamily="34" charset="-128"/>
            </a:endParaRPr>
          </a:p>
          <a:p>
            <a:pPr marL="0" indent="0"/>
            <a:r>
              <a:rPr lang="en-GB" altLang="en-US" smtClean="0">
                <a:ea typeface="ＭＳ Ｐゴシック" pitchFamily="34" charset="-128"/>
              </a:rPr>
              <a:t> A stereo rig consisting of two cameras</a:t>
            </a:r>
          </a:p>
          <a:p>
            <a:pPr lvl="1"/>
            <a:r>
              <a:rPr lang="en-GB" altLang="en-US" smtClean="0">
                <a:ea typeface="ＭＳ Ｐゴシック" pitchFamily="34" charset="-128"/>
              </a:rPr>
              <a:t>the two images are acquired </a:t>
            </a:r>
            <a:r>
              <a:rPr lang="en-GB" altLang="en-US" smtClean="0">
                <a:solidFill>
                  <a:schemeClr val="hlink"/>
                </a:solidFill>
                <a:ea typeface="ＭＳ Ｐゴシック" pitchFamily="34" charset="-128"/>
              </a:rPr>
              <a:t>simultaneously</a:t>
            </a:r>
          </a:p>
          <a:p>
            <a:pPr marL="0" indent="0">
              <a:buFontTx/>
              <a:buNone/>
            </a:pPr>
            <a:r>
              <a:rPr lang="en-GB" altLang="en-US" smtClean="0">
                <a:ea typeface="ＭＳ Ｐゴシック" pitchFamily="34" charset="-128"/>
              </a:rPr>
              <a:t>or </a:t>
            </a:r>
          </a:p>
          <a:p>
            <a:pPr marL="0" indent="0">
              <a:buFontTx/>
              <a:buNone/>
            </a:pPr>
            <a:endParaRPr lang="en-GB" altLang="en-US" smtClean="0">
              <a:ea typeface="ＭＳ Ｐゴシック" pitchFamily="34" charset="-128"/>
            </a:endParaRPr>
          </a:p>
          <a:p>
            <a:pPr marL="0" indent="0"/>
            <a:r>
              <a:rPr lang="en-GB" altLang="en-US" smtClean="0">
                <a:ea typeface="ＭＳ Ｐゴシック" pitchFamily="34" charset="-128"/>
              </a:rPr>
              <a:t> A single moving camera (static scene)</a:t>
            </a:r>
          </a:p>
          <a:p>
            <a:pPr lvl="1"/>
            <a:r>
              <a:rPr lang="en-GB" altLang="en-US" smtClean="0">
                <a:ea typeface="ＭＳ Ｐゴシック" pitchFamily="34" charset="-128"/>
              </a:rPr>
              <a:t>the two images are acquired </a:t>
            </a:r>
            <a:r>
              <a:rPr lang="en-GB" altLang="en-US" smtClean="0">
                <a:solidFill>
                  <a:schemeClr val="hlink"/>
                </a:solidFill>
                <a:ea typeface="ＭＳ Ｐゴシック" pitchFamily="34" charset="-128"/>
              </a:rPr>
              <a:t>sequentially</a:t>
            </a:r>
          </a:p>
          <a:p>
            <a:pPr marL="0" indent="0">
              <a:buFontTx/>
              <a:buNone/>
            </a:pPr>
            <a:endParaRPr lang="en-GB" altLang="en-US" smtClean="0">
              <a:solidFill>
                <a:schemeClr val="hlink"/>
              </a:solidFill>
              <a:ea typeface="ＭＳ Ｐゴシック" pitchFamily="34" charset="-128"/>
            </a:endParaRPr>
          </a:p>
          <a:p>
            <a:pPr marL="0" indent="0">
              <a:buFontTx/>
              <a:buNone/>
            </a:pPr>
            <a:r>
              <a:rPr lang="en-GB" altLang="en-US" smtClean="0">
                <a:ea typeface="ＭＳ Ｐゴシック" pitchFamily="34" charset="-128"/>
              </a:rPr>
              <a:t>The two scenarios are geometrically equivalent</a:t>
            </a:r>
          </a:p>
        </p:txBody>
      </p:sp>
    </p:spTree>
    <p:extLst>
      <p:ext uri="{BB962C8B-B14F-4D97-AF65-F5344CB8AC3E}">
        <p14:creationId xmlns:p14="http://schemas.microsoft.com/office/powerpoint/2010/main" val="258491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3" name="Picture 5" descr="magnus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3887788"/>
            <a:ext cx="2052637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14" name="Picture 6" descr="pionee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3876675"/>
            <a:ext cx="3382963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15" name="Picture 7" descr="aib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338" y="4092575"/>
            <a:ext cx="2986087" cy="228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6" name="Text Box 8"/>
          <p:cNvSpPr txBox="1">
            <a:spLocks noChangeArrowheads="1"/>
          </p:cNvSpPr>
          <p:nvPr/>
        </p:nvSpPr>
        <p:spPr bwMode="auto">
          <a:xfrm>
            <a:off x="457200" y="749300"/>
            <a:ext cx="3441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/>
              <a:t>Stereo head</a:t>
            </a:r>
          </a:p>
        </p:txBody>
      </p:sp>
      <p:sp>
        <p:nvSpPr>
          <p:cNvPr id="115717" name="Text Box 9"/>
          <p:cNvSpPr txBox="1">
            <a:spLocks noChangeArrowheads="1"/>
          </p:cNvSpPr>
          <p:nvPr/>
        </p:nvSpPr>
        <p:spPr bwMode="auto">
          <a:xfrm>
            <a:off x="330200" y="3187700"/>
            <a:ext cx="433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/>
              <a:t>Camera on a mobile vehicle </a:t>
            </a:r>
          </a:p>
        </p:txBody>
      </p:sp>
      <p:pic>
        <p:nvPicPr>
          <p:cNvPr id="725003" name="sa_yorick0.mpg">
            <a:hlinkClick r:id="" action="ppaction://media"/>
          </p:cNvPr>
          <p:cNvPicPr>
            <a:picLocks noRot="1" noChangeAspect="1" noChangeArrowheads="1"/>
          </p:cNvPicPr>
          <p:nvPr>
            <a:quickTimeFile r:link="rId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400050"/>
            <a:ext cx="3657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914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250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2500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5003"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25003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914400"/>
          </a:xfrm>
        </p:spPr>
        <p:txBody>
          <a:bodyPr/>
          <a:lstStyle/>
          <a:p>
            <a:r>
              <a:rPr lang="en-GB" altLang="en-US" smtClean="0">
                <a:ea typeface="ＭＳ Ｐゴシック" pitchFamily="34" charset="-128"/>
              </a:rPr>
              <a:t>The objective </a:t>
            </a:r>
          </a:p>
        </p:txBody>
      </p:sp>
      <p:sp>
        <p:nvSpPr>
          <p:cNvPr id="116738" name="Text Box 3"/>
          <p:cNvSpPr txBox="1">
            <a:spLocks noChangeArrowheads="1"/>
          </p:cNvSpPr>
          <p:nvPr/>
        </p:nvSpPr>
        <p:spPr bwMode="auto">
          <a:xfrm>
            <a:off x="211138" y="1290638"/>
            <a:ext cx="85439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u="sng"/>
              <a:t>Given</a:t>
            </a:r>
            <a:r>
              <a:rPr lang="en-GB" altLang="en-US"/>
              <a:t> </a:t>
            </a:r>
            <a:r>
              <a:rPr lang="en-GB" altLang="en-US" sz="2000">
                <a:solidFill>
                  <a:schemeClr val="tx1"/>
                </a:solidFill>
              </a:rPr>
              <a:t>two images of a scene acquired by known cameras compute the 3D position of the scene (structure recovery)</a:t>
            </a:r>
          </a:p>
          <a:p>
            <a:pPr>
              <a:spcBef>
                <a:spcPct val="50000"/>
              </a:spcBef>
            </a:pPr>
            <a:endParaRPr lang="en-GB" altLang="en-US" sz="2000">
              <a:solidFill>
                <a:schemeClr val="tx1"/>
              </a:solidFill>
            </a:endParaRPr>
          </a:p>
        </p:txBody>
      </p:sp>
      <p:grpSp>
        <p:nvGrpSpPr>
          <p:cNvPr id="116739" name="Group 4"/>
          <p:cNvGrpSpPr>
            <a:grpSpLocks/>
          </p:cNvGrpSpPr>
          <p:nvPr/>
        </p:nvGrpSpPr>
        <p:grpSpPr bwMode="auto">
          <a:xfrm>
            <a:off x="203200" y="2224088"/>
            <a:ext cx="8839200" cy="2347912"/>
            <a:chOff x="96" y="1824"/>
            <a:chExt cx="5568" cy="1479"/>
          </a:xfrm>
        </p:grpSpPr>
        <p:pic>
          <p:nvPicPr>
            <p:cNvPr id="116741" name="Picture 5" descr="C:\AZ\data\chapel\chapel00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1824"/>
              <a:ext cx="2784" cy="1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742" name="Picture 6" descr="C:\AZ\data\chapel\chapel01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1824"/>
              <a:ext cx="2784" cy="1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6740" name="Text Box 8"/>
          <p:cNvSpPr txBox="1">
            <a:spLocks noChangeArrowheads="1"/>
          </p:cNvSpPr>
          <p:nvPr/>
        </p:nvSpPr>
        <p:spPr bwMode="auto">
          <a:xfrm>
            <a:off x="152400" y="5014913"/>
            <a:ext cx="8380413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/>
              <a:t>Basic principle:</a:t>
            </a:r>
            <a:r>
              <a:rPr lang="en-GB" altLang="en-US">
                <a:solidFill>
                  <a:schemeClr val="tx1"/>
                </a:solidFill>
              </a:rPr>
              <a:t> </a:t>
            </a:r>
            <a:r>
              <a:rPr lang="en-GB" altLang="en-US" sz="2000">
                <a:solidFill>
                  <a:schemeClr val="tx2"/>
                </a:solidFill>
              </a:rPr>
              <a:t>triangulate from corresponding  image points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GB" altLang="en-US">
                <a:solidFill>
                  <a:schemeClr val="tx1"/>
                </a:solidFill>
              </a:rPr>
              <a:t> </a:t>
            </a:r>
            <a:r>
              <a:rPr lang="en-GB" altLang="en-US" sz="2000">
                <a:solidFill>
                  <a:schemeClr val="tx1"/>
                </a:solidFill>
              </a:rPr>
              <a:t>Determine 3D  point at intersection of two back-projected rays</a:t>
            </a:r>
          </a:p>
        </p:txBody>
      </p:sp>
    </p:spTree>
    <p:extLst>
      <p:ext uri="{BB962C8B-B14F-4D97-AF65-F5344CB8AC3E}">
        <p14:creationId xmlns:p14="http://schemas.microsoft.com/office/powerpoint/2010/main" val="161642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1" name="Picture 3" descr="C:\AZ\data\chapel\chapel0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823913"/>
            <a:ext cx="4419600" cy="234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62" name="Picture 4" descr="C:\AZ\data\chapel\chapel0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0" y="823913"/>
            <a:ext cx="4419600" cy="234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3" name="Text Box 5"/>
          <p:cNvSpPr txBox="1">
            <a:spLocks noChangeArrowheads="1"/>
          </p:cNvSpPr>
          <p:nvPr/>
        </p:nvSpPr>
        <p:spPr bwMode="auto">
          <a:xfrm>
            <a:off x="161925" y="276225"/>
            <a:ext cx="8004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/>
              <a:t>Corresponding points </a:t>
            </a:r>
            <a:r>
              <a:rPr lang="en-GB" altLang="en-US">
                <a:solidFill>
                  <a:schemeClr val="tx2"/>
                </a:solidFill>
              </a:rPr>
              <a:t>are images of the same scene point</a:t>
            </a:r>
          </a:p>
        </p:txBody>
      </p:sp>
      <p:sp>
        <p:nvSpPr>
          <p:cNvPr id="117764" name="Oval 8"/>
          <p:cNvSpPr>
            <a:spLocks noChangeAspect="1" noChangeArrowheads="1"/>
          </p:cNvSpPr>
          <p:nvPr/>
        </p:nvSpPr>
        <p:spPr bwMode="auto">
          <a:xfrm>
            <a:off x="2366963" y="2192338"/>
            <a:ext cx="100012" cy="100012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7765" name="Oval 9"/>
          <p:cNvSpPr>
            <a:spLocks noChangeAspect="1" noChangeArrowheads="1"/>
          </p:cNvSpPr>
          <p:nvPr/>
        </p:nvSpPr>
        <p:spPr bwMode="auto">
          <a:xfrm>
            <a:off x="7129463" y="2270125"/>
            <a:ext cx="100012" cy="100013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7766" name="Text Box 10"/>
          <p:cNvSpPr txBox="1">
            <a:spLocks noChangeArrowheads="1"/>
          </p:cNvSpPr>
          <p:nvPr/>
        </p:nvSpPr>
        <p:spPr bwMode="auto">
          <a:xfrm>
            <a:off x="188913" y="3429000"/>
            <a:ext cx="1992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/>
              <a:t>Triangulation</a:t>
            </a:r>
            <a:endParaRPr lang="en-GB" altLang="en-US">
              <a:solidFill>
                <a:schemeClr val="tx2"/>
              </a:solidFill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951288" y="3697288"/>
            <a:ext cx="2705100" cy="1641475"/>
            <a:chOff x="2237" y="1753"/>
            <a:chExt cx="1704" cy="1034"/>
          </a:xfrm>
        </p:grpSpPr>
        <p:sp>
          <p:nvSpPr>
            <p:cNvPr id="117787" name="Line 12"/>
            <p:cNvSpPr>
              <a:spLocks noChangeShapeType="1"/>
            </p:cNvSpPr>
            <p:nvPr/>
          </p:nvSpPr>
          <p:spPr bwMode="auto">
            <a:xfrm>
              <a:off x="2237" y="1753"/>
              <a:ext cx="1196" cy="7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8" name="Line 13"/>
            <p:cNvSpPr>
              <a:spLocks noChangeShapeType="1"/>
            </p:cNvSpPr>
            <p:nvPr/>
          </p:nvSpPr>
          <p:spPr bwMode="auto">
            <a:xfrm>
              <a:off x="3432" y="2480"/>
              <a:ext cx="509" cy="3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7768" name="Freeform 14"/>
          <p:cNvSpPr>
            <a:spLocks/>
          </p:cNvSpPr>
          <p:nvPr/>
        </p:nvSpPr>
        <p:spPr bwMode="auto">
          <a:xfrm>
            <a:off x="2609850" y="3886200"/>
            <a:ext cx="1295400" cy="1752600"/>
          </a:xfrm>
          <a:custGeom>
            <a:avLst/>
            <a:gdLst>
              <a:gd name="T0" fmla="*/ 0 w 768"/>
              <a:gd name="T1" fmla="*/ 0 h 1104"/>
              <a:gd name="T2" fmla="*/ 0 w 768"/>
              <a:gd name="T3" fmla="*/ 2147483647 h 1104"/>
              <a:gd name="T4" fmla="*/ 2147483647 w 768"/>
              <a:gd name="T5" fmla="*/ 2147483647 h 1104"/>
              <a:gd name="T6" fmla="*/ 2147483647 w 768"/>
              <a:gd name="T7" fmla="*/ 2147483647 h 1104"/>
              <a:gd name="T8" fmla="*/ 0 w 768"/>
              <a:gd name="T9" fmla="*/ 0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1104"/>
              <a:gd name="T17" fmla="*/ 768 w 768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1104">
                <a:moveTo>
                  <a:pt x="0" y="0"/>
                </a:moveTo>
                <a:lnTo>
                  <a:pt x="0" y="720"/>
                </a:lnTo>
                <a:lnTo>
                  <a:pt x="768" y="1104"/>
                </a:lnTo>
                <a:lnTo>
                  <a:pt x="768" y="384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69" name="Freeform 15"/>
          <p:cNvSpPr>
            <a:spLocks/>
          </p:cNvSpPr>
          <p:nvPr/>
        </p:nvSpPr>
        <p:spPr bwMode="auto">
          <a:xfrm flipH="1">
            <a:off x="5124450" y="3886200"/>
            <a:ext cx="1371600" cy="1752600"/>
          </a:xfrm>
          <a:custGeom>
            <a:avLst/>
            <a:gdLst>
              <a:gd name="T0" fmla="*/ 0 w 768"/>
              <a:gd name="T1" fmla="*/ 0 h 1104"/>
              <a:gd name="T2" fmla="*/ 0 w 768"/>
              <a:gd name="T3" fmla="*/ 2147483647 h 1104"/>
              <a:gd name="T4" fmla="*/ 2147483647 w 768"/>
              <a:gd name="T5" fmla="*/ 2147483647 h 1104"/>
              <a:gd name="T6" fmla="*/ 2147483647 w 768"/>
              <a:gd name="T7" fmla="*/ 2147483647 h 1104"/>
              <a:gd name="T8" fmla="*/ 0 w 768"/>
              <a:gd name="T9" fmla="*/ 0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1104"/>
              <a:gd name="T17" fmla="*/ 768 w 768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1104">
                <a:moveTo>
                  <a:pt x="0" y="0"/>
                </a:moveTo>
                <a:lnTo>
                  <a:pt x="0" y="720"/>
                </a:lnTo>
                <a:lnTo>
                  <a:pt x="768" y="1104"/>
                </a:lnTo>
                <a:lnTo>
                  <a:pt x="768" y="384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70" name="Oval 16"/>
          <p:cNvSpPr>
            <a:spLocks noChangeArrowheads="1"/>
          </p:cNvSpPr>
          <p:nvPr/>
        </p:nvSpPr>
        <p:spPr bwMode="auto">
          <a:xfrm>
            <a:off x="2419350" y="52959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7771" name="Oval 17"/>
          <p:cNvSpPr>
            <a:spLocks noChangeArrowheads="1"/>
          </p:cNvSpPr>
          <p:nvPr/>
        </p:nvSpPr>
        <p:spPr bwMode="auto">
          <a:xfrm>
            <a:off x="6610350" y="52959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7772" name="Line 18"/>
          <p:cNvSpPr>
            <a:spLocks noChangeShapeType="1"/>
          </p:cNvSpPr>
          <p:nvPr/>
        </p:nvSpPr>
        <p:spPr bwMode="auto">
          <a:xfrm>
            <a:off x="5124450" y="4495800"/>
            <a:ext cx="0" cy="838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73" name="Line 19"/>
          <p:cNvSpPr>
            <a:spLocks noChangeShapeType="1"/>
          </p:cNvSpPr>
          <p:nvPr/>
        </p:nvSpPr>
        <p:spPr bwMode="auto">
          <a:xfrm>
            <a:off x="3905250" y="4495800"/>
            <a:ext cx="0" cy="838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74" name="Line 20"/>
          <p:cNvSpPr>
            <a:spLocks noChangeShapeType="1"/>
          </p:cNvSpPr>
          <p:nvPr/>
        </p:nvSpPr>
        <p:spPr bwMode="auto">
          <a:xfrm flipH="1" flipV="1">
            <a:off x="3600450" y="4343400"/>
            <a:ext cx="304800" cy="152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2455863" y="3429000"/>
            <a:ext cx="2287587" cy="1900238"/>
            <a:chOff x="1295" y="1584"/>
            <a:chExt cx="1441" cy="1197"/>
          </a:xfrm>
        </p:grpSpPr>
        <p:sp>
          <p:nvSpPr>
            <p:cNvPr id="117785" name="Line 22"/>
            <p:cNvSpPr>
              <a:spLocks noChangeShapeType="1"/>
            </p:cNvSpPr>
            <p:nvPr/>
          </p:nvSpPr>
          <p:spPr bwMode="auto">
            <a:xfrm flipV="1">
              <a:off x="1295" y="2464"/>
              <a:ext cx="386" cy="317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6" name="Line 23"/>
            <p:cNvSpPr>
              <a:spLocks noChangeShapeType="1"/>
            </p:cNvSpPr>
            <p:nvPr/>
          </p:nvSpPr>
          <p:spPr bwMode="auto">
            <a:xfrm flipV="1">
              <a:off x="1680" y="1584"/>
              <a:ext cx="1056" cy="8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7776" name="Oval 24"/>
          <p:cNvSpPr>
            <a:spLocks noChangeArrowheads="1"/>
          </p:cNvSpPr>
          <p:nvPr/>
        </p:nvSpPr>
        <p:spPr bwMode="auto">
          <a:xfrm>
            <a:off x="3038475" y="4791075"/>
            <a:ext cx="76200" cy="76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7777" name="Line 25"/>
          <p:cNvSpPr>
            <a:spLocks noChangeShapeType="1"/>
          </p:cNvSpPr>
          <p:nvPr/>
        </p:nvSpPr>
        <p:spPr bwMode="auto">
          <a:xfrm flipH="1">
            <a:off x="5124450" y="4419600"/>
            <a:ext cx="152400" cy="76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78" name="Oval 26"/>
          <p:cNvSpPr>
            <a:spLocks noChangeArrowheads="1"/>
          </p:cNvSpPr>
          <p:nvPr/>
        </p:nvSpPr>
        <p:spPr bwMode="auto">
          <a:xfrm>
            <a:off x="5810250" y="4822825"/>
            <a:ext cx="76200" cy="76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2379" name="Oval 27"/>
          <p:cNvSpPr>
            <a:spLocks noChangeArrowheads="1"/>
          </p:cNvSpPr>
          <p:nvPr/>
        </p:nvSpPr>
        <p:spPr bwMode="auto">
          <a:xfrm>
            <a:off x="4152900" y="3810000"/>
            <a:ext cx="114300" cy="114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7780" name="Text Box 28"/>
          <p:cNvSpPr txBox="1">
            <a:spLocks noChangeArrowheads="1"/>
          </p:cNvSpPr>
          <p:nvPr/>
        </p:nvSpPr>
        <p:spPr bwMode="auto">
          <a:xfrm>
            <a:off x="2205038" y="5359400"/>
            <a:ext cx="452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>
                <a:solidFill>
                  <a:schemeClr val="tx1"/>
                </a:solidFill>
                <a:latin typeface="Times New Roman" pitchFamily="18" charset="0"/>
              </a:rPr>
              <a:t>C</a:t>
            </a:r>
          </a:p>
        </p:txBody>
      </p:sp>
      <p:grpSp>
        <p:nvGrpSpPr>
          <p:cNvPr id="117781" name="Group 29"/>
          <p:cNvGrpSpPr>
            <a:grpSpLocks/>
          </p:cNvGrpSpPr>
          <p:nvPr/>
        </p:nvGrpSpPr>
        <p:grpSpPr bwMode="auto">
          <a:xfrm>
            <a:off x="6551613" y="5305425"/>
            <a:ext cx="787400" cy="490538"/>
            <a:chOff x="3875" y="2766"/>
            <a:chExt cx="496" cy="309"/>
          </a:xfrm>
        </p:grpSpPr>
        <p:sp>
          <p:nvSpPr>
            <p:cNvPr id="117783" name="Text Box 30"/>
            <p:cNvSpPr txBox="1">
              <a:spLocks noChangeArrowheads="1"/>
            </p:cNvSpPr>
            <p:nvPr/>
          </p:nvSpPr>
          <p:spPr bwMode="auto">
            <a:xfrm>
              <a:off x="3875" y="2787"/>
              <a:ext cx="2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>
                  <a:solidFill>
                    <a:schemeClr val="tx1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17784" name="Text Box 31"/>
            <p:cNvSpPr txBox="1">
              <a:spLocks noChangeArrowheads="1"/>
            </p:cNvSpPr>
            <p:nvPr/>
          </p:nvSpPr>
          <p:spPr bwMode="auto">
            <a:xfrm>
              <a:off x="4035" y="2766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 sz="800" b="1">
                  <a:solidFill>
                    <a:schemeClr val="tx2"/>
                  </a:solidFill>
                </a:rPr>
                <a:t> </a:t>
              </a:r>
              <a:r>
                <a:rPr lang="en-GB" altLang="en-US" sz="1600" b="1">
                  <a:solidFill>
                    <a:schemeClr val="tx2"/>
                  </a:solidFill>
                </a:rPr>
                <a:t>/</a:t>
              </a:r>
            </a:p>
          </p:txBody>
        </p:sp>
      </p:grpSp>
      <p:sp>
        <p:nvSpPr>
          <p:cNvPr id="612384" name="Rectangle 32"/>
          <p:cNvSpPr>
            <a:spLocks noChangeArrowheads="1"/>
          </p:cNvSpPr>
          <p:nvPr/>
        </p:nvSpPr>
        <p:spPr bwMode="auto">
          <a:xfrm>
            <a:off x="163513" y="5867400"/>
            <a:ext cx="8066087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25000"/>
              </a:spcBef>
              <a:buClr>
                <a:schemeClr val="tx2"/>
              </a:buClr>
            </a:pPr>
            <a:r>
              <a:rPr lang="en-US" altLang="en-US" sz="2200">
                <a:solidFill>
                  <a:schemeClr val="tx1"/>
                </a:solidFill>
              </a:rPr>
              <a:t>The back-projected points generate rays which intersect at the</a:t>
            </a:r>
          </a:p>
          <a:p>
            <a:pPr>
              <a:spcBef>
                <a:spcPct val="25000"/>
              </a:spcBef>
              <a:buClr>
                <a:schemeClr val="tx2"/>
              </a:buClr>
            </a:pPr>
            <a:r>
              <a:rPr lang="en-US" altLang="en-US" sz="2200">
                <a:solidFill>
                  <a:schemeClr val="tx1"/>
                </a:solidFill>
              </a:rPr>
              <a:t>3D scene point</a:t>
            </a:r>
          </a:p>
        </p:txBody>
      </p:sp>
    </p:spTree>
    <p:extLst>
      <p:ext uri="{BB962C8B-B14F-4D97-AF65-F5344CB8AC3E}">
        <p14:creationId xmlns:p14="http://schemas.microsoft.com/office/powerpoint/2010/main" val="40234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79" grpId="0" animBg="1"/>
      <p:bldP spid="61238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smtClean="0">
                <a:ea typeface="ＭＳ Ｐゴシック" pitchFamily="34" charset="-128"/>
              </a:rPr>
              <a:t>An algorithm for stereo reconstruction</a:t>
            </a:r>
          </a:p>
        </p:txBody>
      </p:sp>
      <p:sp>
        <p:nvSpPr>
          <p:cNvPr id="118786" name="Text Box 3"/>
          <p:cNvSpPr txBox="1">
            <a:spLocks noChangeArrowheads="1"/>
          </p:cNvSpPr>
          <p:nvPr/>
        </p:nvSpPr>
        <p:spPr bwMode="auto">
          <a:xfrm>
            <a:off x="954088" y="1739900"/>
            <a:ext cx="3100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en-GB" altLang="en-US"/>
          </a:p>
        </p:txBody>
      </p:sp>
      <p:sp>
        <p:nvSpPr>
          <p:cNvPr id="118787" name="Text Box 4"/>
          <p:cNvSpPr txBox="1">
            <a:spLocks noChangeArrowheads="1"/>
          </p:cNvSpPr>
          <p:nvPr/>
        </p:nvSpPr>
        <p:spPr bwMode="auto">
          <a:xfrm>
            <a:off x="725488" y="1727200"/>
            <a:ext cx="788035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914400" indent="-4572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GB" altLang="en-US">
                <a:solidFill>
                  <a:schemeClr val="tx1"/>
                </a:solidFill>
              </a:rPr>
              <a:t>For each point in the first image determine the corresponding point in the second image</a:t>
            </a:r>
          </a:p>
          <a:p>
            <a:pPr lvl="1">
              <a:spcBef>
                <a:spcPct val="50000"/>
              </a:spcBef>
            </a:pPr>
            <a:r>
              <a:rPr lang="en-GB" altLang="en-US"/>
              <a:t>(this is a search problem)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endParaRPr lang="en-GB" altLang="en-US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GB" altLang="en-US">
                <a:solidFill>
                  <a:schemeClr val="tx1"/>
                </a:solidFill>
              </a:rPr>
              <a:t>For each pair of matched points determine the 3D point by triangulation</a:t>
            </a:r>
          </a:p>
          <a:p>
            <a:pPr lvl="1">
              <a:spcBef>
                <a:spcPct val="50000"/>
              </a:spcBef>
            </a:pPr>
            <a:r>
              <a:rPr lang="en-GB" altLang="en-US"/>
              <a:t>(this is an estimation problem)</a:t>
            </a:r>
          </a:p>
        </p:txBody>
      </p:sp>
    </p:spTree>
    <p:extLst>
      <p:ext uri="{BB962C8B-B14F-4D97-AF65-F5344CB8AC3E}">
        <p14:creationId xmlns:p14="http://schemas.microsoft.com/office/powerpoint/2010/main" val="332302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809" name="Group 12"/>
          <p:cNvGrpSpPr>
            <a:grpSpLocks/>
          </p:cNvGrpSpPr>
          <p:nvPr/>
        </p:nvGrpSpPr>
        <p:grpSpPr bwMode="auto">
          <a:xfrm>
            <a:off x="228600" y="2627313"/>
            <a:ext cx="8839200" cy="2347912"/>
            <a:chOff x="96" y="1824"/>
            <a:chExt cx="5568" cy="1479"/>
          </a:xfrm>
        </p:grpSpPr>
        <p:pic>
          <p:nvPicPr>
            <p:cNvPr id="119814" name="Picture 13" descr="chapel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1824"/>
              <a:ext cx="2784" cy="1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9815" name="Picture 14" descr="chapel0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1824"/>
              <a:ext cx="2784" cy="1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>
                <a:ea typeface="ＭＳ Ｐゴシック" pitchFamily="34" charset="-128"/>
              </a:rPr>
              <a:t>The correspondence problem</a:t>
            </a:r>
          </a:p>
        </p:txBody>
      </p:sp>
      <p:sp>
        <p:nvSpPr>
          <p:cNvPr id="119811" name="Text Box 7"/>
          <p:cNvSpPr txBox="1">
            <a:spLocks noChangeArrowheads="1"/>
          </p:cNvSpPr>
          <p:nvPr/>
        </p:nvSpPr>
        <p:spPr bwMode="auto">
          <a:xfrm>
            <a:off x="323850" y="1368425"/>
            <a:ext cx="84550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000">
                <a:solidFill>
                  <a:schemeClr val="tx1"/>
                </a:solidFill>
              </a:rPr>
              <a:t>Given</a:t>
            </a:r>
            <a:r>
              <a:rPr lang="en-GB" altLang="en-US"/>
              <a:t> </a:t>
            </a:r>
            <a:r>
              <a:rPr lang="en-GB" altLang="en-US" sz="2000">
                <a:solidFill>
                  <a:schemeClr val="tx2"/>
                </a:solidFill>
              </a:rPr>
              <a:t>a point </a:t>
            </a:r>
            <a:r>
              <a:rPr lang="en-GB" altLang="en-US" sz="2000">
                <a:solidFill>
                  <a:schemeClr val="tx2"/>
                </a:solidFill>
                <a:latin typeface="Times New Roman" pitchFamily="18" charset="0"/>
              </a:rPr>
              <a:t>x</a:t>
            </a:r>
            <a:r>
              <a:rPr lang="en-GB" altLang="en-US" sz="2000">
                <a:solidFill>
                  <a:schemeClr val="tx2"/>
                </a:solidFill>
              </a:rPr>
              <a:t> in one image find the corresponding point in the other image</a:t>
            </a:r>
          </a:p>
        </p:txBody>
      </p:sp>
      <p:sp>
        <p:nvSpPr>
          <p:cNvPr id="632847" name="Oval 15"/>
          <p:cNvSpPr>
            <a:spLocks noChangeAspect="1" noChangeArrowheads="1"/>
          </p:cNvSpPr>
          <p:nvPr/>
        </p:nvSpPr>
        <p:spPr bwMode="auto">
          <a:xfrm>
            <a:off x="1444625" y="3517900"/>
            <a:ext cx="109538" cy="109538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9813" name="Text Box 17"/>
          <p:cNvSpPr txBox="1">
            <a:spLocks noChangeArrowheads="1"/>
          </p:cNvSpPr>
          <p:nvPr/>
        </p:nvSpPr>
        <p:spPr bwMode="auto">
          <a:xfrm>
            <a:off x="376238" y="5611813"/>
            <a:ext cx="84534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000">
                <a:solidFill>
                  <a:schemeClr val="tx1"/>
                </a:solidFill>
              </a:rPr>
              <a:t>This appears to be a 2D search problem, but it is reduced to a 1D search by the</a:t>
            </a:r>
            <a:r>
              <a:rPr lang="en-GB" altLang="en-US"/>
              <a:t> epipolar constraint</a:t>
            </a:r>
          </a:p>
        </p:txBody>
      </p:sp>
    </p:spTree>
    <p:extLst>
      <p:ext uri="{BB962C8B-B14F-4D97-AF65-F5344CB8AC3E}">
        <p14:creationId xmlns:p14="http://schemas.microsoft.com/office/powerpoint/2010/main" val="40335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ChangeArrowheads="1"/>
          </p:cNvSpPr>
          <p:nvPr/>
        </p:nvSpPr>
        <p:spPr bwMode="auto">
          <a:xfrm>
            <a:off x="0" y="1130300"/>
            <a:ext cx="8229600" cy="360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8" tIns="45709" rIns="91418" bIns="45709"/>
          <a:lstStyle>
            <a:lvl1pPr marL="457200" indent="-4572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914400" indent="-4572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371600" indent="-4572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/>
          </a:p>
          <a:p>
            <a:pPr lvl="1">
              <a:spcBef>
                <a:spcPct val="20000"/>
              </a:spcBef>
              <a:buFontTx/>
              <a:buAutoNum type="arabicPeriod"/>
            </a:pPr>
            <a:r>
              <a:rPr lang="en-GB" altLang="en-US"/>
              <a:t> Epipolar geometry</a:t>
            </a:r>
          </a:p>
          <a:p>
            <a:pPr lvl="1">
              <a:spcBef>
                <a:spcPct val="20000"/>
              </a:spcBef>
              <a:buFontTx/>
              <a:buAutoNum type="arabicPeriod"/>
            </a:pPr>
            <a:endParaRPr lang="en-GB" altLang="en-US"/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GB" altLang="en-US" sz="2000">
                <a:solidFill>
                  <a:schemeClr val="tx2"/>
                </a:solidFill>
              </a:rPr>
              <a:t>the geometry of two cameras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GB" altLang="en-US" sz="2000">
                <a:solidFill>
                  <a:schemeClr val="tx2"/>
                </a:solidFill>
              </a:rPr>
              <a:t>reduces the correspondence problem to a line search</a:t>
            </a:r>
          </a:p>
          <a:p>
            <a:pPr lvl="1">
              <a:spcBef>
                <a:spcPct val="20000"/>
              </a:spcBef>
              <a:buFontTx/>
              <a:buAutoNum type="arabicPeriod"/>
            </a:pPr>
            <a:endParaRPr lang="en-GB" altLang="en-US" sz="2200">
              <a:solidFill>
                <a:schemeClr val="tx1"/>
              </a:solidFill>
            </a:endParaRPr>
          </a:p>
          <a:p>
            <a:pPr lvl="1">
              <a:spcBef>
                <a:spcPct val="20000"/>
              </a:spcBef>
              <a:buFontTx/>
              <a:buAutoNum type="arabicPeriod"/>
            </a:pPr>
            <a:r>
              <a:rPr lang="en-GB" altLang="en-US"/>
              <a:t> Stereo correspondence algorithms</a:t>
            </a:r>
          </a:p>
          <a:p>
            <a:pPr lvl="1">
              <a:spcBef>
                <a:spcPct val="20000"/>
              </a:spcBef>
              <a:buFontTx/>
              <a:buAutoNum type="arabicPeriod"/>
            </a:pPr>
            <a:endParaRPr lang="en-GB" altLang="en-US"/>
          </a:p>
          <a:p>
            <a:pPr lvl="1">
              <a:spcBef>
                <a:spcPct val="20000"/>
              </a:spcBef>
              <a:buFontTx/>
              <a:buAutoNum type="arabicPeriod"/>
            </a:pPr>
            <a:r>
              <a:rPr lang="en-GB" altLang="en-US"/>
              <a:t> Triangulation</a:t>
            </a:r>
          </a:p>
          <a:p>
            <a:pPr>
              <a:spcBef>
                <a:spcPct val="25000"/>
              </a:spcBef>
              <a:buClr>
                <a:schemeClr val="tx2"/>
              </a:buClr>
            </a:pPr>
            <a:endParaRPr lang="en-GB" altLang="en-US" sz="2200">
              <a:solidFill>
                <a:schemeClr val="tx1"/>
              </a:solidFill>
            </a:endParaRPr>
          </a:p>
        </p:txBody>
      </p:sp>
      <p:sp>
        <p:nvSpPr>
          <p:cNvPr id="12083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>
                <a:ea typeface="ＭＳ Ｐゴシック" pitchFamily="34" charset="-128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5708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>
                <a:ea typeface="ＭＳ Ｐゴシック" pitchFamily="34" charset="-128"/>
              </a:rPr>
              <a:t>Notation</a:t>
            </a:r>
          </a:p>
        </p:txBody>
      </p:sp>
      <p:sp>
        <p:nvSpPr>
          <p:cNvPr id="121858" name="Freeform 4"/>
          <p:cNvSpPr>
            <a:spLocks/>
          </p:cNvSpPr>
          <p:nvPr/>
        </p:nvSpPr>
        <p:spPr bwMode="auto">
          <a:xfrm>
            <a:off x="1206500" y="2971800"/>
            <a:ext cx="1295400" cy="1752600"/>
          </a:xfrm>
          <a:custGeom>
            <a:avLst/>
            <a:gdLst>
              <a:gd name="T0" fmla="*/ 0 w 768"/>
              <a:gd name="T1" fmla="*/ 0 h 1104"/>
              <a:gd name="T2" fmla="*/ 0 w 768"/>
              <a:gd name="T3" fmla="*/ 2147483647 h 1104"/>
              <a:gd name="T4" fmla="*/ 2147483647 w 768"/>
              <a:gd name="T5" fmla="*/ 2147483647 h 1104"/>
              <a:gd name="T6" fmla="*/ 2147483647 w 768"/>
              <a:gd name="T7" fmla="*/ 2147483647 h 1104"/>
              <a:gd name="T8" fmla="*/ 0 w 768"/>
              <a:gd name="T9" fmla="*/ 0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1104"/>
              <a:gd name="T17" fmla="*/ 768 w 768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1104">
                <a:moveTo>
                  <a:pt x="0" y="0"/>
                </a:moveTo>
                <a:lnTo>
                  <a:pt x="0" y="720"/>
                </a:lnTo>
                <a:lnTo>
                  <a:pt x="768" y="1104"/>
                </a:lnTo>
                <a:lnTo>
                  <a:pt x="768" y="384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59" name="Freeform 5"/>
          <p:cNvSpPr>
            <a:spLocks/>
          </p:cNvSpPr>
          <p:nvPr/>
        </p:nvSpPr>
        <p:spPr bwMode="auto">
          <a:xfrm flipH="1">
            <a:off x="3721100" y="2971800"/>
            <a:ext cx="1371600" cy="1752600"/>
          </a:xfrm>
          <a:custGeom>
            <a:avLst/>
            <a:gdLst>
              <a:gd name="T0" fmla="*/ 0 w 768"/>
              <a:gd name="T1" fmla="*/ 0 h 1104"/>
              <a:gd name="T2" fmla="*/ 0 w 768"/>
              <a:gd name="T3" fmla="*/ 2147483647 h 1104"/>
              <a:gd name="T4" fmla="*/ 2147483647 w 768"/>
              <a:gd name="T5" fmla="*/ 2147483647 h 1104"/>
              <a:gd name="T6" fmla="*/ 2147483647 w 768"/>
              <a:gd name="T7" fmla="*/ 2147483647 h 1104"/>
              <a:gd name="T8" fmla="*/ 0 w 768"/>
              <a:gd name="T9" fmla="*/ 0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1104"/>
              <a:gd name="T17" fmla="*/ 768 w 768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1104">
                <a:moveTo>
                  <a:pt x="0" y="0"/>
                </a:moveTo>
                <a:lnTo>
                  <a:pt x="0" y="720"/>
                </a:lnTo>
                <a:lnTo>
                  <a:pt x="768" y="1104"/>
                </a:lnTo>
                <a:lnTo>
                  <a:pt x="768" y="384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60" name="Oval 6"/>
          <p:cNvSpPr>
            <a:spLocks noChangeArrowheads="1"/>
          </p:cNvSpPr>
          <p:nvPr/>
        </p:nvSpPr>
        <p:spPr bwMode="auto">
          <a:xfrm>
            <a:off x="1016000" y="43815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1861" name="Oval 7"/>
          <p:cNvSpPr>
            <a:spLocks noChangeArrowheads="1"/>
          </p:cNvSpPr>
          <p:nvPr/>
        </p:nvSpPr>
        <p:spPr bwMode="auto">
          <a:xfrm>
            <a:off x="5207000" y="43815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1862" name="Line 8"/>
          <p:cNvSpPr>
            <a:spLocks noChangeShapeType="1"/>
          </p:cNvSpPr>
          <p:nvPr/>
        </p:nvSpPr>
        <p:spPr bwMode="auto">
          <a:xfrm>
            <a:off x="3721100" y="3581400"/>
            <a:ext cx="0" cy="838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63" name="Line 9"/>
          <p:cNvSpPr>
            <a:spLocks noChangeShapeType="1"/>
          </p:cNvSpPr>
          <p:nvPr/>
        </p:nvSpPr>
        <p:spPr bwMode="auto">
          <a:xfrm>
            <a:off x="2501900" y="3581400"/>
            <a:ext cx="0" cy="838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64" name="Line 10"/>
          <p:cNvSpPr>
            <a:spLocks noChangeShapeType="1"/>
          </p:cNvSpPr>
          <p:nvPr/>
        </p:nvSpPr>
        <p:spPr bwMode="auto">
          <a:xfrm flipH="1" flipV="1">
            <a:off x="2197100" y="3429000"/>
            <a:ext cx="304800" cy="152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65" name="Oval 11"/>
          <p:cNvSpPr>
            <a:spLocks noChangeArrowheads="1"/>
          </p:cNvSpPr>
          <p:nvPr/>
        </p:nvSpPr>
        <p:spPr bwMode="auto">
          <a:xfrm>
            <a:off x="1635125" y="3876675"/>
            <a:ext cx="76200" cy="76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1866" name="Line 12"/>
          <p:cNvSpPr>
            <a:spLocks noChangeShapeType="1"/>
          </p:cNvSpPr>
          <p:nvPr/>
        </p:nvSpPr>
        <p:spPr bwMode="auto">
          <a:xfrm flipH="1">
            <a:off x="3721100" y="3505200"/>
            <a:ext cx="152400" cy="76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1867" name="Group 13"/>
          <p:cNvGrpSpPr>
            <a:grpSpLocks/>
          </p:cNvGrpSpPr>
          <p:nvPr/>
        </p:nvGrpSpPr>
        <p:grpSpPr bwMode="auto">
          <a:xfrm>
            <a:off x="2654300" y="2438400"/>
            <a:ext cx="457200" cy="571500"/>
            <a:chOff x="2304" y="1536"/>
            <a:chExt cx="288" cy="360"/>
          </a:xfrm>
        </p:grpSpPr>
        <p:sp>
          <p:nvSpPr>
            <p:cNvPr id="121888" name="Oval 14"/>
            <p:cNvSpPr>
              <a:spLocks noChangeArrowheads="1"/>
            </p:cNvSpPr>
            <p:nvPr/>
          </p:nvSpPr>
          <p:spPr bwMode="auto">
            <a:xfrm>
              <a:off x="2364" y="1824"/>
              <a:ext cx="72" cy="7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1889" name="Text Box 15"/>
            <p:cNvSpPr txBox="1">
              <a:spLocks noChangeArrowheads="1"/>
            </p:cNvSpPr>
            <p:nvPr/>
          </p:nvSpPr>
          <p:spPr bwMode="auto">
            <a:xfrm>
              <a:off x="2304" y="15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GB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121868" name="Line 20"/>
          <p:cNvSpPr>
            <a:spLocks noChangeShapeType="1"/>
          </p:cNvSpPr>
          <p:nvPr/>
        </p:nvSpPr>
        <p:spPr bwMode="auto">
          <a:xfrm>
            <a:off x="2806700" y="2971800"/>
            <a:ext cx="2438400" cy="14478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69" name="Oval 21"/>
          <p:cNvSpPr>
            <a:spLocks noChangeArrowheads="1"/>
          </p:cNvSpPr>
          <p:nvPr/>
        </p:nvSpPr>
        <p:spPr bwMode="auto">
          <a:xfrm>
            <a:off x="4343400" y="3875088"/>
            <a:ext cx="76200" cy="76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1870" name="Text Box 22"/>
          <p:cNvSpPr txBox="1">
            <a:spLocks noChangeArrowheads="1"/>
          </p:cNvSpPr>
          <p:nvPr/>
        </p:nvSpPr>
        <p:spPr bwMode="auto">
          <a:xfrm>
            <a:off x="1419225" y="3544888"/>
            <a:ext cx="304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200" b="1">
                <a:solidFill>
                  <a:schemeClr val="tx2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21871" name="Text Box 23"/>
          <p:cNvSpPr txBox="1">
            <a:spLocks noChangeArrowheads="1"/>
          </p:cNvSpPr>
          <p:nvPr/>
        </p:nvSpPr>
        <p:spPr bwMode="auto">
          <a:xfrm>
            <a:off x="4508500" y="3613150"/>
            <a:ext cx="304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200" b="1">
                <a:solidFill>
                  <a:schemeClr val="tx2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21872" name="Text Box 24"/>
          <p:cNvSpPr txBox="1">
            <a:spLocks noChangeArrowheads="1"/>
          </p:cNvSpPr>
          <p:nvPr/>
        </p:nvSpPr>
        <p:spPr bwMode="auto">
          <a:xfrm>
            <a:off x="4635500" y="35941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800" b="1">
                <a:solidFill>
                  <a:schemeClr val="tx2"/>
                </a:solidFill>
              </a:rPr>
              <a:t> </a:t>
            </a:r>
            <a:r>
              <a:rPr lang="en-GB" altLang="en-US" sz="1400" b="1">
                <a:solidFill>
                  <a:schemeClr val="tx2"/>
                </a:solidFill>
              </a:rPr>
              <a:t>/</a:t>
            </a:r>
          </a:p>
        </p:txBody>
      </p:sp>
      <p:sp>
        <p:nvSpPr>
          <p:cNvPr id="121873" name="Text Box 25"/>
          <p:cNvSpPr txBox="1">
            <a:spLocks noChangeArrowheads="1"/>
          </p:cNvSpPr>
          <p:nvPr/>
        </p:nvSpPr>
        <p:spPr bwMode="auto">
          <a:xfrm>
            <a:off x="2632075" y="2528888"/>
            <a:ext cx="3619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200" b="1">
                <a:solidFill>
                  <a:schemeClr val="tx2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21874" name="Text Box 26"/>
          <p:cNvSpPr txBox="1">
            <a:spLocks noChangeArrowheads="1"/>
          </p:cNvSpPr>
          <p:nvPr/>
        </p:nvSpPr>
        <p:spPr bwMode="auto">
          <a:xfrm>
            <a:off x="801688" y="4445000"/>
            <a:ext cx="452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>
                <a:solidFill>
                  <a:schemeClr val="tx1"/>
                </a:solidFill>
                <a:latin typeface="Times New Roman" pitchFamily="18" charset="0"/>
              </a:rPr>
              <a:t>C</a:t>
            </a:r>
          </a:p>
        </p:txBody>
      </p:sp>
      <p:grpSp>
        <p:nvGrpSpPr>
          <p:cNvPr id="121875" name="Group 27"/>
          <p:cNvGrpSpPr>
            <a:grpSpLocks/>
          </p:cNvGrpSpPr>
          <p:nvPr/>
        </p:nvGrpSpPr>
        <p:grpSpPr bwMode="auto">
          <a:xfrm>
            <a:off x="5148263" y="4391025"/>
            <a:ext cx="787400" cy="490538"/>
            <a:chOff x="3875" y="2766"/>
            <a:chExt cx="496" cy="309"/>
          </a:xfrm>
        </p:grpSpPr>
        <p:sp>
          <p:nvSpPr>
            <p:cNvPr id="121886" name="Text Box 28"/>
            <p:cNvSpPr txBox="1">
              <a:spLocks noChangeArrowheads="1"/>
            </p:cNvSpPr>
            <p:nvPr/>
          </p:nvSpPr>
          <p:spPr bwMode="auto">
            <a:xfrm>
              <a:off x="3875" y="2787"/>
              <a:ext cx="2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>
                  <a:solidFill>
                    <a:schemeClr val="tx1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21887" name="Text Box 29"/>
            <p:cNvSpPr txBox="1">
              <a:spLocks noChangeArrowheads="1"/>
            </p:cNvSpPr>
            <p:nvPr/>
          </p:nvSpPr>
          <p:spPr bwMode="auto">
            <a:xfrm>
              <a:off x="4035" y="2766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 sz="800" b="1">
                  <a:solidFill>
                    <a:schemeClr val="tx2"/>
                  </a:solidFill>
                </a:rPr>
                <a:t> </a:t>
              </a:r>
              <a:r>
                <a:rPr lang="en-GB" altLang="en-US" sz="1600" b="1">
                  <a:solidFill>
                    <a:schemeClr val="tx2"/>
                  </a:solidFill>
                </a:rPr>
                <a:t>/</a:t>
              </a:r>
            </a:p>
          </p:txBody>
        </p:sp>
      </p:grpSp>
      <p:sp>
        <p:nvSpPr>
          <p:cNvPr id="121876" name="Line 30"/>
          <p:cNvSpPr>
            <a:spLocks noChangeShapeType="1"/>
          </p:cNvSpPr>
          <p:nvPr/>
        </p:nvSpPr>
        <p:spPr bwMode="auto">
          <a:xfrm flipH="1">
            <a:off x="1063625" y="2955925"/>
            <a:ext cx="1746250" cy="1471613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77" name="Text Box 31"/>
          <p:cNvSpPr txBox="1">
            <a:spLocks noChangeArrowheads="1"/>
          </p:cNvSpPr>
          <p:nvPr/>
        </p:nvSpPr>
        <p:spPr bwMode="auto">
          <a:xfrm>
            <a:off x="450850" y="1201738"/>
            <a:ext cx="7516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000"/>
              <a:t>The two cameras are P and P</a:t>
            </a:r>
            <a:r>
              <a:rPr lang="en-GB" altLang="en-US" sz="2000" b="1" baseline="50000"/>
              <a:t>/</a:t>
            </a:r>
            <a:r>
              <a:rPr lang="en-GB" altLang="en-US" sz="2000"/>
              <a:t>, and a 3D point </a:t>
            </a:r>
            <a:r>
              <a:rPr lang="en-GB" altLang="en-US" b="1">
                <a:latin typeface="Times New Roman" pitchFamily="18" charset="0"/>
              </a:rPr>
              <a:t>X</a:t>
            </a:r>
            <a:r>
              <a:rPr lang="en-GB" altLang="en-US" sz="2000"/>
              <a:t> is imaged as </a:t>
            </a:r>
            <a:endParaRPr lang="en-GB" altLang="en-US" sz="2000" b="1"/>
          </a:p>
        </p:txBody>
      </p:sp>
      <p:sp>
        <p:nvSpPr>
          <p:cNvPr id="650273" name="Text Box 33"/>
          <p:cNvSpPr txBox="1">
            <a:spLocks noChangeArrowheads="1"/>
          </p:cNvSpPr>
          <p:nvPr/>
        </p:nvSpPr>
        <p:spPr bwMode="auto">
          <a:xfrm>
            <a:off x="112713" y="6062663"/>
            <a:ext cx="8918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000"/>
              <a:t>for equations involving homogeneous quantities ‘=</a:t>
            </a:r>
            <a:r>
              <a:rPr lang="ja-JP" altLang="en-US" sz="2000"/>
              <a:t>’</a:t>
            </a:r>
            <a:r>
              <a:rPr lang="en-US" altLang="ja-JP" sz="2000"/>
              <a:t> </a:t>
            </a:r>
            <a:r>
              <a:rPr lang="en-GB" altLang="ja-JP" sz="2000"/>
              <a:t>means </a:t>
            </a:r>
            <a:r>
              <a:rPr lang="en-GB" altLang="en-US" sz="2000"/>
              <a:t>‘</a:t>
            </a:r>
            <a:r>
              <a:rPr lang="en-GB" altLang="ja-JP" sz="2000"/>
              <a:t>equal up to scale</a:t>
            </a:r>
            <a:r>
              <a:rPr lang="ja-JP" altLang="en-US" sz="2000"/>
              <a:t>’</a:t>
            </a:r>
            <a:endParaRPr lang="en-GB" altLang="en-US" sz="2000" b="1"/>
          </a:p>
        </p:txBody>
      </p:sp>
      <p:sp>
        <p:nvSpPr>
          <p:cNvPr id="121879" name="Text Box 35"/>
          <p:cNvSpPr txBox="1">
            <a:spLocks noChangeArrowheads="1"/>
          </p:cNvSpPr>
          <p:nvPr/>
        </p:nvSpPr>
        <p:spPr bwMode="auto">
          <a:xfrm>
            <a:off x="2117725" y="2941638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000"/>
              <a:t>P</a:t>
            </a:r>
          </a:p>
        </p:txBody>
      </p:sp>
      <p:sp>
        <p:nvSpPr>
          <p:cNvPr id="121880" name="Text Box 36"/>
          <p:cNvSpPr txBox="1">
            <a:spLocks noChangeArrowheads="1"/>
          </p:cNvSpPr>
          <p:nvPr/>
        </p:nvSpPr>
        <p:spPr bwMode="auto">
          <a:xfrm>
            <a:off x="3405188" y="3019425"/>
            <a:ext cx="403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000"/>
              <a:t>P</a:t>
            </a:r>
            <a:r>
              <a:rPr lang="en-GB" altLang="en-US" sz="2000" b="1" baseline="50000"/>
              <a:t>/</a:t>
            </a:r>
          </a:p>
        </p:txBody>
      </p:sp>
      <p:sp>
        <p:nvSpPr>
          <p:cNvPr id="121881" name="Line 37"/>
          <p:cNvSpPr>
            <a:spLocks noChangeShapeType="1"/>
          </p:cNvSpPr>
          <p:nvPr/>
        </p:nvSpPr>
        <p:spPr bwMode="auto">
          <a:xfrm>
            <a:off x="3467100" y="2819400"/>
            <a:ext cx="601663" cy="37465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82" name="Line 40"/>
          <p:cNvSpPr>
            <a:spLocks noChangeShapeType="1"/>
          </p:cNvSpPr>
          <p:nvPr/>
        </p:nvSpPr>
        <p:spPr bwMode="auto">
          <a:xfrm flipH="1">
            <a:off x="1952625" y="2855913"/>
            <a:ext cx="376238" cy="30003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0281" name="Text Box 41"/>
          <p:cNvSpPr txBox="1">
            <a:spLocks noChangeArrowheads="1"/>
          </p:cNvSpPr>
          <p:nvPr/>
        </p:nvSpPr>
        <p:spPr bwMode="auto">
          <a:xfrm>
            <a:off x="0" y="5548313"/>
            <a:ext cx="2141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>
                <a:solidFill>
                  <a:schemeClr val="hlink"/>
                </a:solidFill>
              </a:rPr>
              <a:t>Warning</a:t>
            </a:r>
          </a:p>
        </p:txBody>
      </p:sp>
      <p:pic>
        <p:nvPicPr>
          <p:cNvPr id="121884" name="Picture 44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63" y="1798638"/>
            <a:ext cx="39290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85" name="Picture 3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25" y="2847975"/>
            <a:ext cx="2786063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675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5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73" grpId="0" autoUpdateAnimBg="0"/>
      <p:bldP spid="65028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sz="6000" smtClean="0">
                <a:ea typeface="ＭＳ Ｐゴシック" pitchFamily="34" charset="-128"/>
              </a:rPr>
              <a:t>Epipolar geometry</a:t>
            </a:r>
          </a:p>
        </p:txBody>
      </p:sp>
    </p:spTree>
    <p:extLst>
      <p:ext uri="{BB962C8B-B14F-4D97-AF65-F5344CB8AC3E}">
        <p14:creationId xmlns:p14="http://schemas.microsoft.com/office/powerpoint/2010/main" val="213672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Freeform 2"/>
          <p:cNvSpPr>
            <a:spLocks/>
          </p:cNvSpPr>
          <p:nvPr/>
        </p:nvSpPr>
        <p:spPr bwMode="auto">
          <a:xfrm>
            <a:off x="2209800" y="2971800"/>
            <a:ext cx="1295400" cy="1752600"/>
          </a:xfrm>
          <a:custGeom>
            <a:avLst/>
            <a:gdLst>
              <a:gd name="T0" fmla="*/ 0 w 768"/>
              <a:gd name="T1" fmla="*/ 0 h 1104"/>
              <a:gd name="T2" fmla="*/ 0 w 768"/>
              <a:gd name="T3" fmla="*/ 2147483647 h 1104"/>
              <a:gd name="T4" fmla="*/ 2147483647 w 768"/>
              <a:gd name="T5" fmla="*/ 2147483647 h 1104"/>
              <a:gd name="T6" fmla="*/ 2147483647 w 768"/>
              <a:gd name="T7" fmla="*/ 2147483647 h 1104"/>
              <a:gd name="T8" fmla="*/ 0 w 768"/>
              <a:gd name="T9" fmla="*/ 0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1104"/>
              <a:gd name="T17" fmla="*/ 768 w 768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1104">
                <a:moveTo>
                  <a:pt x="0" y="0"/>
                </a:moveTo>
                <a:lnTo>
                  <a:pt x="0" y="720"/>
                </a:lnTo>
                <a:lnTo>
                  <a:pt x="768" y="1104"/>
                </a:lnTo>
                <a:lnTo>
                  <a:pt x="768" y="384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06" name="Freeform 3"/>
          <p:cNvSpPr>
            <a:spLocks/>
          </p:cNvSpPr>
          <p:nvPr/>
        </p:nvSpPr>
        <p:spPr bwMode="auto">
          <a:xfrm flipH="1">
            <a:off x="4724400" y="2971800"/>
            <a:ext cx="1371600" cy="1752600"/>
          </a:xfrm>
          <a:custGeom>
            <a:avLst/>
            <a:gdLst>
              <a:gd name="T0" fmla="*/ 0 w 768"/>
              <a:gd name="T1" fmla="*/ 0 h 1104"/>
              <a:gd name="T2" fmla="*/ 0 w 768"/>
              <a:gd name="T3" fmla="*/ 2147483647 h 1104"/>
              <a:gd name="T4" fmla="*/ 2147483647 w 768"/>
              <a:gd name="T5" fmla="*/ 2147483647 h 1104"/>
              <a:gd name="T6" fmla="*/ 2147483647 w 768"/>
              <a:gd name="T7" fmla="*/ 2147483647 h 1104"/>
              <a:gd name="T8" fmla="*/ 0 w 768"/>
              <a:gd name="T9" fmla="*/ 0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1104"/>
              <a:gd name="T17" fmla="*/ 768 w 768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1104">
                <a:moveTo>
                  <a:pt x="0" y="0"/>
                </a:moveTo>
                <a:lnTo>
                  <a:pt x="0" y="720"/>
                </a:lnTo>
                <a:lnTo>
                  <a:pt x="768" y="1104"/>
                </a:lnTo>
                <a:lnTo>
                  <a:pt x="768" y="384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chemeClr val="tx1"/>
                </a:solidFill>
                <a:ea typeface="ＭＳ Ｐゴシック" pitchFamily="34" charset="-128"/>
              </a:rPr>
              <a:t>Epipolar geometry</a:t>
            </a:r>
          </a:p>
        </p:txBody>
      </p:sp>
      <p:sp>
        <p:nvSpPr>
          <p:cNvPr id="12390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9906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en-US" smtClean="0">
                <a:ea typeface="ＭＳ Ｐゴシック" pitchFamily="34" charset="-128"/>
              </a:rPr>
              <a:t>Given an image point in one view, where is the corresponding point in the other view?</a:t>
            </a:r>
          </a:p>
        </p:txBody>
      </p:sp>
      <p:sp>
        <p:nvSpPr>
          <p:cNvPr id="123909" name="Oval 6"/>
          <p:cNvSpPr>
            <a:spLocks noChangeArrowheads="1"/>
          </p:cNvSpPr>
          <p:nvPr/>
        </p:nvSpPr>
        <p:spPr bwMode="auto">
          <a:xfrm>
            <a:off x="2019300" y="43815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3910" name="Oval 7"/>
          <p:cNvSpPr>
            <a:spLocks noChangeArrowheads="1"/>
          </p:cNvSpPr>
          <p:nvPr/>
        </p:nvSpPr>
        <p:spPr bwMode="auto">
          <a:xfrm>
            <a:off x="6210300" y="43815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3911" name="Line 8"/>
          <p:cNvSpPr>
            <a:spLocks noChangeShapeType="1"/>
          </p:cNvSpPr>
          <p:nvPr/>
        </p:nvSpPr>
        <p:spPr bwMode="auto">
          <a:xfrm>
            <a:off x="4724400" y="3581400"/>
            <a:ext cx="0" cy="838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12" name="Line 9"/>
          <p:cNvSpPr>
            <a:spLocks noChangeShapeType="1"/>
          </p:cNvSpPr>
          <p:nvPr/>
        </p:nvSpPr>
        <p:spPr bwMode="auto">
          <a:xfrm>
            <a:off x="3505200" y="3581400"/>
            <a:ext cx="0" cy="838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13" name="Line 10"/>
          <p:cNvSpPr>
            <a:spLocks noChangeShapeType="1"/>
          </p:cNvSpPr>
          <p:nvPr/>
        </p:nvSpPr>
        <p:spPr bwMode="auto">
          <a:xfrm flipH="1" flipV="1">
            <a:off x="3200400" y="3429000"/>
            <a:ext cx="304800" cy="152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835525" y="3048000"/>
            <a:ext cx="2733675" cy="1376363"/>
            <a:chOff x="3046" y="1920"/>
            <a:chExt cx="1722" cy="867"/>
          </a:xfrm>
        </p:grpSpPr>
        <p:sp>
          <p:nvSpPr>
            <p:cNvPr id="123938" name="Freeform 12"/>
            <p:cNvSpPr>
              <a:spLocks/>
            </p:cNvSpPr>
            <p:nvPr/>
          </p:nvSpPr>
          <p:spPr bwMode="auto">
            <a:xfrm>
              <a:off x="3046" y="2064"/>
              <a:ext cx="772" cy="723"/>
            </a:xfrm>
            <a:custGeom>
              <a:avLst/>
              <a:gdLst>
                <a:gd name="T0" fmla="*/ 0 w 772"/>
                <a:gd name="T1" fmla="*/ 723 h 723"/>
                <a:gd name="T2" fmla="*/ 772 w 772"/>
                <a:gd name="T3" fmla="*/ 0 h 723"/>
                <a:gd name="T4" fmla="*/ 0 60000 65536"/>
                <a:gd name="T5" fmla="*/ 0 60000 65536"/>
                <a:gd name="T6" fmla="*/ 0 w 772"/>
                <a:gd name="T7" fmla="*/ 0 h 723"/>
                <a:gd name="T8" fmla="*/ 772 w 772"/>
                <a:gd name="T9" fmla="*/ 723 h 72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72" h="723">
                  <a:moveTo>
                    <a:pt x="0" y="723"/>
                  </a:moveTo>
                  <a:lnTo>
                    <a:pt x="772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989" name="Text Box 13"/>
            <p:cNvSpPr txBox="1">
              <a:spLocks noChangeArrowheads="1"/>
            </p:cNvSpPr>
            <p:nvPr/>
          </p:nvSpPr>
          <p:spPr bwMode="auto">
            <a:xfrm>
              <a:off x="3876" y="1920"/>
              <a:ext cx="89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  <a:flatTx/>
            </a:bodyPr>
            <a:lstStyle/>
            <a:p>
              <a:pPr algn="ctr">
                <a:defRPr/>
              </a:pPr>
              <a:r>
                <a:rPr lang="en-US" sz="1800">
                  <a:solidFill>
                    <a:srgbClr val="3333FF"/>
                  </a:solidFill>
                  <a:ea typeface="+mn-ea"/>
                </a:rPr>
                <a:t>epipolar</a:t>
              </a:r>
              <a:r>
                <a:rPr lang="en-US" sz="1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+mn-ea"/>
                </a:rPr>
                <a:t> </a:t>
              </a:r>
              <a:r>
                <a:rPr lang="en-US" sz="1800">
                  <a:solidFill>
                    <a:srgbClr val="3333FF"/>
                  </a:solidFill>
                  <a:ea typeface="+mn-ea"/>
                </a:rPr>
                <a:t>line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055813" y="2514600"/>
            <a:ext cx="2287587" cy="1900238"/>
            <a:chOff x="1295" y="1584"/>
            <a:chExt cx="1441" cy="1197"/>
          </a:xfrm>
        </p:grpSpPr>
        <p:sp>
          <p:nvSpPr>
            <p:cNvPr id="123936" name="Line 15"/>
            <p:cNvSpPr>
              <a:spLocks noChangeShapeType="1"/>
            </p:cNvSpPr>
            <p:nvPr/>
          </p:nvSpPr>
          <p:spPr bwMode="auto">
            <a:xfrm flipV="1">
              <a:off x="1295" y="2464"/>
              <a:ext cx="386" cy="317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7" name="Line 16"/>
            <p:cNvSpPr>
              <a:spLocks noChangeShapeType="1"/>
            </p:cNvSpPr>
            <p:nvPr/>
          </p:nvSpPr>
          <p:spPr bwMode="auto">
            <a:xfrm flipV="1">
              <a:off x="1680" y="1584"/>
              <a:ext cx="1056" cy="8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8993" name="Oval 17"/>
          <p:cNvSpPr>
            <a:spLocks noChangeArrowheads="1"/>
          </p:cNvSpPr>
          <p:nvPr/>
        </p:nvSpPr>
        <p:spPr bwMode="auto">
          <a:xfrm>
            <a:off x="2638425" y="3876675"/>
            <a:ext cx="76200" cy="76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3917" name="Line 18"/>
          <p:cNvSpPr>
            <a:spLocks noChangeShapeType="1"/>
          </p:cNvSpPr>
          <p:nvPr/>
        </p:nvSpPr>
        <p:spPr bwMode="auto">
          <a:xfrm flipH="1">
            <a:off x="4724400" y="3505200"/>
            <a:ext cx="152400" cy="76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3657600" y="2438400"/>
            <a:ext cx="457200" cy="571500"/>
            <a:chOff x="2304" y="1536"/>
            <a:chExt cx="288" cy="360"/>
          </a:xfrm>
        </p:grpSpPr>
        <p:sp>
          <p:nvSpPr>
            <p:cNvPr id="123934" name="Oval 20"/>
            <p:cNvSpPr>
              <a:spLocks noChangeArrowheads="1"/>
            </p:cNvSpPr>
            <p:nvPr/>
          </p:nvSpPr>
          <p:spPr bwMode="auto">
            <a:xfrm>
              <a:off x="2364" y="1824"/>
              <a:ext cx="72" cy="7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935" name="Text Box 21"/>
            <p:cNvSpPr txBox="1">
              <a:spLocks noChangeArrowheads="1"/>
            </p:cNvSpPr>
            <p:nvPr/>
          </p:nvSpPr>
          <p:spPr bwMode="auto">
            <a:xfrm>
              <a:off x="2304" y="15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>
                  <a:solidFill>
                    <a:schemeClr val="tx2"/>
                  </a:solidFill>
                </a:rPr>
                <a:t>?</a:t>
              </a: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2057400" y="4378325"/>
            <a:ext cx="4191000" cy="819150"/>
            <a:chOff x="1296" y="2758"/>
            <a:chExt cx="2640" cy="516"/>
          </a:xfrm>
        </p:grpSpPr>
        <p:grpSp>
          <p:nvGrpSpPr>
            <p:cNvPr id="123928" name="Group 23"/>
            <p:cNvGrpSpPr>
              <a:grpSpLocks/>
            </p:cNvGrpSpPr>
            <p:nvPr/>
          </p:nvGrpSpPr>
          <p:grpSpPr bwMode="auto">
            <a:xfrm>
              <a:off x="1296" y="2758"/>
              <a:ext cx="2640" cy="48"/>
              <a:chOff x="1296" y="2758"/>
              <a:chExt cx="2640" cy="48"/>
            </a:xfrm>
          </p:grpSpPr>
          <p:sp>
            <p:nvSpPr>
              <p:cNvPr id="123931" name="Line 24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2640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32" name="Oval 25"/>
              <p:cNvSpPr>
                <a:spLocks noChangeArrowheads="1"/>
              </p:cNvSpPr>
              <p:nvPr/>
            </p:nvSpPr>
            <p:spPr bwMode="auto">
              <a:xfrm>
                <a:off x="3024" y="275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CC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rgbClr val="0000CC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rgbClr val="0000CC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rgbClr val="0000CC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rgbClr val="0000CC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CC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CC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CC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CC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3933" name="Oval 26"/>
              <p:cNvSpPr>
                <a:spLocks noChangeArrowheads="1"/>
              </p:cNvSpPr>
              <p:nvPr/>
            </p:nvSpPr>
            <p:spPr bwMode="auto">
              <a:xfrm>
                <a:off x="2112" y="275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CC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rgbClr val="0000CC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rgbClr val="0000CC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rgbClr val="0000CC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rgbClr val="0000CC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CC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CC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CC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CC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3929" name="Freeform 27"/>
            <p:cNvSpPr>
              <a:spLocks/>
            </p:cNvSpPr>
            <p:nvPr/>
          </p:nvSpPr>
          <p:spPr bwMode="auto">
            <a:xfrm>
              <a:off x="2543" y="2813"/>
              <a:ext cx="467" cy="347"/>
            </a:xfrm>
            <a:custGeom>
              <a:avLst/>
              <a:gdLst>
                <a:gd name="T0" fmla="*/ 467 w 467"/>
                <a:gd name="T1" fmla="*/ 347 h 347"/>
                <a:gd name="T2" fmla="*/ 0 w 467"/>
                <a:gd name="T3" fmla="*/ 0 h 347"/>
                <a:gd name="T4" fmla="*/ 0 60000 65536"/>
                <a:gd name="T5" fmla="*/ 0 60000 65536"/>
                <a:gd name="T6" fmla="*/ 0 w 467"/>
                <a:gd name="T7" fmla="*/ 0 h 347"/>
                <a:gd name="T8" fmla="*/ 467 w 467"/>
                <a:gd name="T9" fmla="*/ 347 h 34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67" h="347">
                  <a:moveTo>
                    <a:pt x="467" y="34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0" name="Text Box 28"/>
            <p:cNvSpPr txBox="1">
              <a:spLocks noChangeArrowheads="1"/>
            </p:cNvSpPr>
            <p:nvPr/>
          </p:nvSpPr>
          <p:spPr bwMode="auto">
            <a:xfrm>
              <a:off x="2976" y="3024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 sz="2000">
                  <a:solidFill>
                    <a:schemeClr val="tx2"/>
                  </a:solidFill>
                </a:rPr>
                <a:t>baseline</a:t>
              </a:r>
            </a:p>
          </p:txBody>
        </p:sp>
      </p:grpSp>
      <p:sp>
        <p:nvSpPr>
          <p:cNvPr id="639005" name="Rectangle 29"/>
          <p:cNvSpPr>
            <a:spLocks noChangeArrowheads="1"/>
          </p:cNvSpPr>
          <p:nvPr/>
        </p:nvSpPr>
        <p:spPr bwMode="auto">
          <a:xfrm>
            <a:off x="0" y="5334000"/>
            <a:ext cx="9144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lvl="1">
              <a:spcBef>
                <a:spcPct val="25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200">
                <a:solidFill>
                  <a:schemeClr val="tx1"/>
                </a:solidFill>
              </a:rPr>
              <a:t>A point in one view  </a:t>
            </a:r>
            <a:r>
              <a:rPr lang="ja-JP" altLang="en-US" sz="2200">
                <a:solidFill>
                  <a:schemeClr val="tx1"/>
                </a:solidFill>
              </a:rPr>
              <a:t>“</a:t>
            </a:r>
            <a:r>
              <a:rPr lang="en-US" altLang="ja-JP" sz="2200">
                <a:solidFill>
                  <a:schemeClr val="tx1"/>
                </a:solidFill>
              </a:rPr>
              <a:t>generates</a:t>
            </a:r>
            <a:r>
              <a:rPr lang="ja-JP" altLang="en-US" sz="2200">
                <a:solidFill>
                  <a:schemeClr val="tx1"/>
                </a:solidFill>
              </a:rPr>
              <a:t>”</a:t>
            </a:r>
            <a:r>
              <a:rPr lang="en-US" altLang="ja-JP" sz="2200">
                <a:solidFill>
                  <a:schemeClr val="tx1"/>
                </a:solidFill>
              </a:rPr>
              <a:t> an </a:t>
            </a:r>
            <a:r>
              <a:rPr lang="en-US" altLang="ja-JP" sz="2200">
                <a:solidFill>
                  <a:srgbClr val="3333FF"/>
                </a:solidFill>
              </a:rPr>
              <a:t>epipolar</a:t>
            </a:r>
            <a:r>
              <a:rPr lang="en-US" altLang="ja-JP" sz="2200">
                <a:solidFill>
                  <a:schemeClr val="tx1"/>
                </a:solidFill>
              </a:rPr>
              <a:t> </a:t>
            </a:r>
            <a:r>
              <a:rPr lang="en-US" altLang="ja-JP" sz="2200">
                <a:solidFill>
                  <a:srgbClr val="3333FF"/>
                </a:solidFill>
              </a:rPr>
              <a:t>line </a:t>
            </a:r>
            <a:r>
              <a:rPr lang="en-US" altLang="ja-JP" sz="2200">
                <a:solidFill>
                  <a:schemeClr val="tx1"/>
                </a:solidFill>
              </a:rPr>
              <a:t>in the other view</a:t>
            </a:r>
          </a:p>
          <a:p>
            <a:pPr lvl="1">
              <a:spcBef>
                <a:spcPct val="25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200">
                <a:solidFill>
                  <a:schemeClr val="tx1"/>
                </a:solidFill>
              </a:rPr>
              <a:t>The corresponding point lies on this line</a:t>
            </a:r>
          </a:p>
        </p:txBody>
      </p: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4876800" y="4495800"/>
            <a:ext cx="1524000" cy="396875"/>
            <a:chOff x="3072" y="2832"/>
            <a:chExt cx="960" cy="250"/>
          </a:xfrm>
        </p:grpSpPr>
        <p:sp>
          <p:nvSpPr>
            <p:cNvPr id="123926" name="Text Box 31"/>
            <p:cNvSpPr txBox="1">
              <a:spLocks noChangeArrowheads="1"/>
            </p:cNvSpPr>
            <p:nvPr/>
          </p:nvSpPr>
          <p:spPr bwMode="auto">
            <a:xfrm>
              <a:off x="3360" y="2832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 sz="2000">
                  <a:solidFill>
                    <a:srgbClr val="3333FF"/>
                  </a:solidFill>
                </a:rPr>
                <a:t>epipole</a:t>
              </a:r>
            </a:p>
          </p:txBody>
        </p:sp>
        <p:sp>
          <p:nvSpPr>
            <p:cNvPr id="123927" name="Line 32"/>
            <p:cNvSpPr>
              <a:spLocks noChangeShapeType="1"/>
            </p:cNvSpPr>
            <p:nvPr/>
          </p:nvSpPr>
          <p:spPr bwMode="auto">
            <a:xfrm flipH="1" flipV="1">
              <a:off x="3072" y="2832"/>
              <a:ext cx="336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3922" name="Group 34"/>
          <p:cNvGrpSpPr>
            <a:grpSpLocks/>
          </p:cNvGrpSpPr>
          <p:nvPr/>
        </p:nvGrpSpPr>
        <p:grpSpPr bwMode="auto">
          <a:xfrm>
            <a:off x="6302375" y="4303713"/>
            <a:ext cx="787400" cy="490537"/>
            <a:chOff x="3875" y="2766"/>
            <a:chExt cx="496" cy="309"/>
          </a:xfrm>
        </p:grpSpPr>
        <p:sp>
          <p:nvSpPr>
            <p:cNvPr id="123924" name="Text Box 35"/>
            <p:cNvSpPr txBox="1">
              <a:spLocks noChangeArrowheads="1"/>
            </p:cNvSpPr>
            <p:nvPr/>
          </p:nvSpPr>
          <p:spPr bwMode="auto">
            <a:xfrm>
              <a:off x="3875" y="2787"/>
              <a:ext cx="2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>
                  <a:solidFill>
                    <a:schemeClr val="tx1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23925" name="Text Box 36"/>
            <p:cNvSpPr txBox="1">
              <a:spLocks noChangeArrowheads="1"/>
            </p:cNvSpPr>
            <p:nvPr/>
          </p:nvSpPr>
          <p:spPr bwMode="auto">
            <a:xfrm>
              <a:off x="4035" y="2766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 sz="800" b="1">
                  <a:solidFill>
                    <a:schemeClr val="tx2"/>
                  </a:solidFill>
                </a:rPr>
                <a:t> </a:t>
              </a:r>
              <a:r>
                <a:rPr lang="en-GB" altLang="en-US" sz="1600" b="1">
                  <a:solidFill>
                    <a:schemeClr val="tx2"/>
                  </a:solidFill>
                </a:rPr>
                <a:t>/</a:t>
              </a:r>
            </a:p>
          </p:txBody>
        </p:sp>
      </p:grpSp>
      <p:sp>
        <p:nvSpPr>
          <p:cNvPr id="123923" name="Text Box 38"/>
          <p:cNvSpPr txBox="1">
            <a:spLocks noChangeArrowheads="1"/>
          </p:cNvSpPr>
          <p:nvPr/>
        </p:nvSpPr>
        <p:spPr bwMode="auto">
          <a:xfrm>
            <a:off x="1457325" y="4289425"/>
            <a:ext cx="452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>
                <a:solidFill>
                  <a:schemeClr val="tx1"/>
                </a:solidFill>
                <a:latin typeface="Times New Roman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24650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93" grpId="0" animBg="1"/>
      <p:bldP spid="63900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Overview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mtClean="0"/>
              <a:t>Single camera geometry</a:t>
            </a:r>
          </a:p>
          <a:p>
            <a:pPr lvl="1"/>
            <a:r>
              <a:rPr lang="en-US" altLang="en-US" smtClean="0"/>
              <a:t>Recap of Homogenous coordinates</a:t>
            </a:r>
          </a:p>
          <a:p>
            <a:pPr lvl="1"/>
            <a:r>
              <a:rPr lang="en-US" altLang="en-US" smtClean="0"/>
              <a:t>Perspective projection model</a:t>
            </a:r>
          </a:p>
          <a:p>
            <a:pPr lvl="1"/>
            <a:r>
              <a:rPr lang="en-US" altLang="en-US" smtClean="0"/>
              <a:t>Camera calibration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Stereo Reconstruction</a:t>
            </a:r>
          </a:p>
          <a:p>
            <a:pPr lvl="1"/>
            <a:r>
              <a:rPr lang="en-US" altLang="en-US" smtClean="0"/>
              <a:t>Epipolar geometry</a:t>
            </a:r>
          </a:p>
          <a:p>
            <a:pPr lvl="1"/>
            <a:r>
              <a:rPr lang="en-US" altLang="en-US" smtClean="0"/>
              <a:t>Stereo correspondence </a:t>
            </a:r>
          </a:p>
          <a:p>
            <a:pPr lvl="1"/>
            <a:r>
              <a:rPr lang="en-US" altLang="en-US" smtClean="0"/>
              <a:t>Triangulation</a:t>
            </a:r>
          </a:p>
        </p:txBody>
      </p:sp>
    </p:spTree>
    <p:extLst>
      <p:ext uri="{BB962C8B-B14F-4D97-AF65-F5344CB8AC3E}">
        <p14:creationId xmlns:p14="http://schemas.microsoft.com/office/powerpoint/2010/main" val="348495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>
                <a:ea typeface="ＭＳ Ｐゴシック" pitchFamily="34" charset="-128"/>
              </a:rPr>
              <a:t>Epipolar line</a:t>
            </a:r>
          </a:p>
        </p:txBody>
      </p:sp>
      <p:pic>
        <p:nvPicPr>
          <p:cNvPr id="124930" name="Picture 4" descr="C:\AZ\data\chapel\chapel0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19250"/>
            <a:ext cx="4419600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1" name="Picture 5" descr="C:\AZ\data\chapel\chapel0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19250"/>
            <a:ext cx="4419600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886" name="Oval 6"/>
          <p:cNvSpPr>
            <a:spLocks noChangeAspect="1" noChangeArrowheads="1"/>
          </p:cNvSpPr>
          <p:nvPr/>
        </p:nvSpPr>
        <p:spPr bwMode="auto">
          <a:xfrm>
            <a:off x="1377950" y="2509838"/>
            <a:ext cx="109538" cy="10953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34888" name="Rectangle 8"/>
          <p:cNvSpPr>
            <a:spLocks noChangeArrowheads="1"/>
          </p:cNvSpPr>
          <p:nvPr/>
        </p:nvSpPr>
        <p:spPr bwMode="auto">
          <a:xfrm>
            <a:off x="457200" y="4394200"/>
            <a:ext cx="8229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3333FF"/>
                </a:solidFill>
              </a:rPr>
              <a:t>Epipolar constraint</a:t>
            </a:r>
          </a:p>
          <a:p>
            <a:pPr lvl="1">
              <a:spcBef>
                <a:spcPct val="25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200">
                <a:solidFill>
                  <a:schemeClr val="tx1"/>
                </a:solidFill>
              </a:rPr>
              <a:t>Reduces correspondence problem to 1D search along an </a:t>
            </a:r>
            <a:r>
              <a:rPr lang="en-US" altLang="en-US" sz="2200"/>
              <a:t>epipolar line</a:t>
            </a:r>
          </a:p>
        </p:txBody>
      </p:sp>
      <p:sp>
        <p:nvSpPr>
          <p:cNvPr id="634890" name="Line 10"/>
          <p:cNvSpPr>
            <a:spLocks noChangeShapeType="1"/>
          </p:cNvSpPr>
          <p:nvPr/>
        </p:nvSpPr>
        <p:spPr bwMode="auto">
          <a:xfrm>
            <a:off x="4556125" y="2647950"/>
            <a:ext cx="4284663" cy="635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34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4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6" grpId="0" animBg="1"/>
      <p:bldP spid="634888" grpId="0" autoUpdateAnimBg="0"/>
      <p:bldP spid="63489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Freeform 59"/>
          <p:cNvSpPr>
            <a:spLocks/>
          </p:cNvSpPr>
          <p:nvPr/>
        </p:nvSpPr>
        <p:spPr bwMode="auto">
          <a:xfrm>
            <a:off x="2079625" y="2982913"/>
            <a:ext cx="4148138" cy="1427162"/>
          </a:xfrm>
          <a:custGeom>
            <a:avLst/>
            <a:gdLst>
              <a:gd name="T0" fmla="*/ 0 w 2640"/>
              <a:gd name="T1" fmla="*/ 2147483647 h 912"/>
              <a:gd name="T2" fmla="*/ 2147483647 w 2640"/>
              <a:gd name="T3" fmla="*/ 2147483647 h 912"/>
              <a:gd name="T4" fmla="*/ 2147483647 w 2640"/>
              <a:gd name="T5" fmla="*/ 0 h 912"/>
              <a:gd name="T6" fmla="*/ 0 w 2640"/>
              <a:gd name="T7" fmla="*/ 2147483647 h 912"/>
              <a:gd name="T8" fmla="*/ 0 60000 65536"/>
              <a:gd name="T9" fmla="*/ 0 60000 65536"/>
              <a:gd name="T10" fmla="*/ 0 60000 65536"/>
              <a:gd name="T11" fmla="*/ 0 60000 65536"/>
              <a:gd name="T12" fmla="*/ 0 w 2640"/>
              <a:gd name="T13" fmla="*/ 0 h 912"/>
              <a:gd name="T14" fmla="*/ 2640 w 2640"/>
              <a:gd name="T15" fmla="*/ 912 h 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0" h="912">
                <a:moveTo>
                  <a:pt x="0" y="912"/>
                </a:moveTo>
                <a:lnTo>
                  <a:pt x="2640" y="912"/>
                </a:lnTo>
                <a:lnTo>
                  <a:pt x="1104" y="0"/>
                </a:lnTo>
                <a:lnTo>
                  <a:pt x="0" y="912"/>
                </a:lnTo>
                <a:close/>
              </a:path>
            </a:pathLst>
          </a:cu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CC"/>
              </a:solidFill>
              <a:ea typeface="ＭＳ Ｐゴシック" pitchFamily="34" charset="-128"/>
            </a:endParaRPr>
          </a:p>
        </p:txBody>
      </p:sp>
      <p:sp>
        <p:nvSpPr>
          <p:cNvPr id="125954" name="Freeform 2"/>
          <p:cNvSpPr>
            <a:spLocks/>
          </p:cNvSpPr>
          <p:nvPr/>
        </p:nvSpPr>
        <p:spPr bwMode="auto">
          <a:xfrm>
            <a:off x="2209800" y="2971800"/>
            <a:ext cx="1295400" cy="1752600"/>
          </a:xfrm>
          <a:custGeom>
            <a:avLst/>
            <a:gdLst>
              <a:gd name="T0" fmla="*/ 0 w 768"/>
              <a:gd name="T1" fmla="*/ 0 h 1104"/>
              <a:gd name="T2" fmla="*/ 0 w 768"/>
              <a:gd name="T3" fmla="*/ 2147483647 h 1104"/>
              <a:gd name="T4" fmla="*/ 2147483647 w 768"/>
              <a:gd name="T5" fmla="*/ 2147483647 h 1104"/>
              <a:gd name="T6" fmla="*/ 2147483647 w 768"/>
              <a:gd name="T7" fmla="*/ 2147483647 h 1104"/>
              <a:gd name="T8" fmla="*/ 0 w 768"/>
              <a:gd name="T9" fmla="*/ 0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1104"/>
              <a:gd name="T17" fmla="*/ 768 w 768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1104">
                <a:moveTo>
                  <a:pt x="0" y="0"/>
                </a:moveTo>
                <a:lnTo>
                  <a:pt x="0" y="720"/>
                </a:lnTo>
                <a:lnTo>
                  <a:pt x="768" y="1104"/>
                </a:lnTo>
                <a:lnTo>
                  <a:pt x="768" y="384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CC"/>
              </a:solidFill>
              <a:ea typeface="ＭＳ Ｐゴシック" pitchFamily="34" charset="-128"/>
            </a:endParaRPr>
          </a:p>
        </p:txBody>
      </p:sp>
      <p:sp>
        <p:nvSpPr>
          <p:cNvPr id="125955" name="Freeform 3"/>
          <p:cNvSpPr>
            <a:spLocks/>
          </p:cNvSpPr>
          <p:nvPr/>
        </p:nvSpPr>
        <p:spPr bwMode="auto">
          <a:xfrm flipH="1">
            <a:off x="4724400" y="2971800"/>
            <a:ext cx="1371600" cy="1752600"/>
          </a:xfrm>
          <a:custGeom>
            <a:avLst/>
            <a:gdLst>
              <a:gd name="T0" fmla="*/ 0 w 768"/>
              <a:gd name="T1" fmla="*/ 0 h 1104"/>
              <a:gd name="T2" fmla="*/ 0 w 768"/>
              <a:gd name="T3" fmla="*/ 2147483647 h 1104"/>
              <a:gd name="T4" fmla="*/ 2147483647 w 768"/>
              <a:gd name="T5" fmla="*/ 2147483647 h 1104"/>
              <a:gd name="T6" fmla="*/ 2147483647 w 768"/>
              <a:gd name="T7" fmla="*/ 2147483647 h 1104"/>
              <a:gd name="T8" fmla="*/ 0 w 768"/>
              <a:gd name="T9" fmla="*/ 0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1104"/>
              <a:gd name="T17" fmla="*/ 768 w 768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1104">
                <a:moveTo>
                  <a:pt x="0" y="0"/>
                </a:moveTo>
                <a:lnTo>
                  <a:pt x="0" y="720"/>
                </a:lnTo>
                <a:lnTo>
                  <a:pt x="768" y="1104"/>
                </a:lnTo>
                <a:lnTo>
                  <a:pt x="768" y="384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CC"/>
              </a:solidFill>
              <a:ea typeface="ＭＳ Ｐゴシック" pitchFamily="34" charset="-128"/>
            </a:endParaRPr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3333FF"/>
                </a:solidFill>
                <a:ea typeface="ＭＳ Ｐゴシック" pitchFamily="34" charset="-128"/>
              </a:rPr>
              <a:t>Epipolar geometry continued</a:t>
            </a:r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229600" cy="990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000" smtClean="0">
                <a:solidFill>
                  <a:schemeClr val="tx2"/>
                </a:solidFill>
                <a:ea typeface="ＭＳ Ｐゴシック" pitchFamily="34" charset="-128"/>
              </a:rPr>
              <a:t>Epipolar geometry is a consequence of the </a:t>
            </a:r>
            <a:r>
              <a:rPr lang="en-US" altLang="en-US" sz="2000" smtClean="0">
                <a:ea typeface="ＭＳ Ｐゴシック" pitchFamily="34" charset="-128"/>
              </a:rPr>
              <a:t>coplanarity </a:t>
            </a:r>
            <a:r>
              <a:rPr lang="en-US" altLang="en-US" sz="2000" smtClean="0">
                <a:solidFill>
                  <a:schemeClr val="tx2"/>
                </a:solidFill>
                <a:ea typeface="ＭＳ Ｐゴシック" pitchFamily="34" charset="-128"/>
              </a:rPr>
              <a:t>of the camera centres and scene point</a:t>
            </a:r>
          </a:p>
        </p:txBody>
      </p:sp>
      <p:sp>
        <p:nvSpPr>
          <p:cNvPr id="125958" name="Oval 6"/>
          <p:cNvSpPr>
            <a:spLocks noChangeArrowheads="1"/>
          </p:cNvSpPr>
          <p:nvPr/>
        </p:nvSpPr>
        <p:spPr bwMode="auto">
          <a:xfrm>
            <a:off x="2019300" y="43815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  <p:sp>
        <p:nvSpPr>
          <p:cNvPr id="125959" name="Oval 7"/>
          <p:cNvSpPr>
            <a:spLocks noChangeArrowheads="1"/>
          </p:cNvSpPr>
          <p:nvPr/>
        </p:nvSpPr>
        <p:spPr bwMode="auto">
          <a:xfrm>
            <a:off x="6210300" y="43815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  <p:sp>
        <p:nvSpPr>
          <p:cNvPr id="125960" name="Line 8"/>
          <p:cNvSpPr>
            <a:spLocks noChangeShapeType="1"/>
          </p:cNvSpPr>
          <p:nvPr/>
        </p:nvSpPr>
        <p:spPr bwMode="auto">
          <a:xfrm>
            <a:off x="4724400" y="3581400"/>
            <a:ext cx="0" cy="838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CC"/>
              </a:solidFill>
              <a:ea typeface="ＭＳ Ｐゴシック" pitchFamily="34" charset="-128"/>
            </a:endParaRPr>
          </a:p>
        </p:txBody>
      </p:sp>
      <p:sp>
        <p:nvSpPr>
          <p:cNvPr id="125961" name="Line 9"/>
          <p:cNvSpPr>
            <a:spLocks noChangeShapeType="1"/>
          </p:cNvSpPr>
          <p:nvPr/>
        </p:nvSpPr>
        <p:spPr bwMode="auto">
          <a:xfrm>
            <a:off x="3505200" y="3581400"/>
            <a:ext cx="0" cy="838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CC"/>
              </a:solidFill>
              <a:ea typeface="ＭＳ Ｐゴシック" pitchFamily="34" charset="-128"/>
            </a:endParaRPr>
          </a:p>
        </p:txBody>
      </p:sp>
      <p:sp>
        <p:nvSpPr>
          <p:cNvPr id="125962" name="Line 10"/>
          <p:cNvSpPr>
            <a:spLocks noChangeShapeType="1"/>
          </p:cNvSpPr>
          <p:nvPr/>
        </p:nvSpPr>
        <p:spPr bwMode="auto">
          <a:xfrm flipH="1" flipV="1">
            <a:off x="3200400" y="3429000"/>
            <a:ext cx="304800" cy="152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CC"/>
              </a:solidFill>
              <a:ea typeface="ＭＳ Ｐゴシック" pitchFamily="34" charset="-128"/>
            </a:endParaRPr>
          </a:p>
        </p:txBody>
      </p:sp>
      <p:sp>
        <p:nvSpPr>
          <p:cNvPr id="125963" name="Oval 17"/>
          <p:cNvSpPr>
            <a:spLocks noChangeArrowheads="1"/>
          </p:cNvSpPr>
          <p:nvPr/>
        </p:nvSpPr>
        <p:spPr bwMode="auto">
          <a:xfrm>
            <a:off x="2638425" y="3876675"/>
            <a:ext cx="76200" cy="76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  <p:sp>
        <p:nvSpPr>
          <p:cNvPr id="125964" name="Line 18"/>
          <p:cNvSpPr>
            <a:spLocks noChangeShapeType="1"/>
          </p:cNvSpPr>
          <p:nvPr/>
        </p:nvSpPr>
        <p:spPr bwMode="auto">
          <a:xfrm flipH="1">
            <a:off x="4724400" y="3505200"/>
            <a:ext cx="152400" cy="76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CC"/>
              </a:solidFill>
              <a:ea typeface="ＭＳ Ｐゴシック" pitchFamily="34" charset="-128"/>
            </a:endParaRPr>
          </a:p>
        </p:txBody>
      </p:sp>
      <p:grpSp>
        <p:nvGrpSpPr>
          <p:cNvPr id="125965" name="Group 19"/>
          <p:cNvGrpSpPr>
            <a:grpSpLocks/>
          </p:cNvGrpSpPr>
          <p:nvPr/>
        </p:nvGrpSpPr>
        <p:grpSpPr bwMode="auto">
          <a:xfrm>
            <a:off x="3657600" y="2438400"/>
            <a:ext cx="457200" cy="571500"/>
            <a:chOff x="2304" y="1536"/>
            <a:chExt cx="288" cy="360"/>
          </a:xfrm>
        </p:grpSpPr>
        <p:sp>
          <p:nvSpPr>
            <p:cNvPr id="125982" name="Oval 20"/>
            <p:cNvSpPr>
              <a:spLocks noChangeArrowheads="1"/>
            </p:cNvSpPr>
            <p:nvPr/>
          </p:nvSpPr>
          <p:spPr bwMode="auto">
            <a:xfrm>
              <a:off x="2364" y="1824"/>
              <a:ext cx="72" cy="7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/>
            </a:p>
          </p:txBody>
        </p:sp>
        <p:sp>
          <p:nvSpPr>
            <p:cNvPr id="125983" name="Text Box 21"/>
            <p:cNvSpPr txBox="1">
              <a:spLocks noChangeArrowheads="1"/>
            </p:cNvSpPr>
            <p:nvPr/>
          </p:nvSpPr>
          <p:spPr bwMode="auto">
            <a:xfrm>
              <a:off x="2304" y="15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25966" name="Group 22"/>
          <p:cNvGrpSpPr>
            <a:grpSpLocks/>
          </p:cNvGrpSpPr>
          <p:nvPr/>
        </p:nvGrpSpPr>
        <p:grpSpPr bwMode="auto">
          <a:xfrm>
            <a:off x="2057400" y="4378325"/>
            <a:ext cx="4191000" cy="76200"/>
            <a:chOff x="1296" y="2758"/>
            <a:chExt cx="2640" cy="48"/>
          </a:xfrm>
        </p:grpSpPr>
        <p:sp>
          <p:nvSpPr>
            <p:cNvPr id="125979" name="Line 23"/>
            <p:cNvSpPr>
              <a:spLocks noChangeShapeType="1"/>
            </p:cNvSpPr>
            <p:nvPr/>
          </p:nvSpPr>
          <p:spPr bwMode="auto">
            <a:xfrm>
              <a:off x="1296" y="2784"/>
              <a:ext cx="264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CC"/>
                </a:solidFill>
                <a:ea typeface="ＭＳ Ｐゴシック" pitchFamily="34" charset="-128"/>
              </a:endParaRPr>
            </a:p>
          </p:txBody>
        </p:sp>
        <p:sp>
          <p:nvSpPr>
            <p:cNvPr id="125980" name="Oval 24"/>
            <p:cNvSpPr>
              <a:spLocks noChangeArrowheads="1"/>
            </p:cNvSpPr>
            <p:nvPr/>
          </p:nvSpPr>
          <p:spPr bwMode="auto">
            <a:xfrm>
              <a:off x="3024" y="2758"/>
              <a:ext cx="48" cy="4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/>
            </a:p>
          </p:txBody>
        </p:sp>
        <p:sp>
          <p:nvSpPr>
            <p:cNvPr id="125981" name="Oval 25"/>
            <p:cNvSpPr>
              <a:spLocks noChangeArrowheads="1"/>
            </p:cNvSpPr>
            <p:nvPr/>
          </p:nvSpPr>
          <p:spPr bwMode="auto">
            <a:xfrm>
              <a:off x="2112" y="2758"/>
              <a:ext cx="48" cy="4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/>
            </a:p>
          </p:txBody>
        </p:sp>
      </p:grpSp>
      <p:sp>
        <p:nvSpPr>
          <p:cNvPr id="125967" name="Line 29"/>
          <p:cNvSpPr>
            <a:spLocks noChangeShapeType="1"/>
          </p:cNvSpPr>
          <p:nvPr/>
        </p:nvSpPr>
        <p:spPr bwMode="auto">
          <a:xfrm>
            <a:off x="3810000" y="2971800"/>
            <a:ext cx="2438400" cy="14478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CC"/>
              </a:solidFill>
              <a:ea typeface="ＭＳ Ｐゴシック" pitchFamily="34" charset="-128"/>
            </a:endParaRPr>
          </a:p>
        </p:txBody>
      </p:sp>
      <p:sp>
        <p:nvSpPr>
          <p:cNvPr id="125968" name="Oval 30"/>
          <p:cNvSpPr>
            <a:spLocks noChangeArrowheads="1"/>
          </p:cNvSpPr>
          <p:nvPr/>
        </p:nvSpPr>
        <p:spPr bwMode="auto">
          <a:xfrm>
            <a:off x="5346700" y="3875088"/>
            <a:ext cx="76200" cy="76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  <p:sp>
        <p:nvSpPr>
          <p:cNvPr id="125969" name="Text Box 32"/>
          <p:cNvSpPr txBox="1">
            <a:spLocks noChangeArrowheads="1"/>
          </p:cNvSpPr>
          <p:nvPr/>
        </p:nvSpPr>
        <p:spPr bwMode="auto">
          <a:xfrm>
            <a:off x="2422525" y="3544888"/>
            <a:ext cx="304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2200" b="1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25970" name="Text Box 38"/>
          <p:cNvSpPr txBox="1">
            <a:spLocks noChangeArrowheads="1"/>
          </p:cNvSpPr>
          <p:nvPr/>
        </p:nvSpPr>
        <p:spPr bwMode="auto">
          <a:xfrm>
            <a:off x="5575300" y="3613150"/>
            <a:ext cx="304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2200" b="1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25971" name="Text Box 39"/>
          <p:cNvSpPr txBox="1">
            <a:spLocks noChangeArrowheads="1"/>
          </p:cNvSpPr>
          <p:nvPr/>
        </p:nvSpPr>
        <p:spPr bwMode="auto">
          <a:xfrm>
            <a:off x="5727700" y="358140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800" b="1">
                <a:solidFill>
                  <a:srgbClr val="000000"/>
                </a:solidFill>
              </a:rPr>
              <a:t> </a:t>
            </a:r>
            <a:r>
              <a:rPr lang="en-GB" altLang="en-US" sz="1600" b="1">
                <a:solidFill>
                  <a:srgbClr val="000000"/>
                </a:solidFill>
              </a:rPr>
              <a:t>/</a:t>
            </a:r>
          </a:p>
        </p:txBody>
      </p:sp>
      <p:sp>
        <p:nvSpPr>
          <p:cNvPr id="125972" name="Text Box 40"/>
          <p:cNvSpPr txBox="1">
            <a:spLocks noChangeArrowheads="1"/>
          </p:cNvSpPr>
          <p:nvPr/>
        </p:nvSpPr>
        <p:spPr bwMode="auto">
          <a:xfrm>
            <a:off x="3444875" y="2605088"/>
            <a:ext cx="3619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2200" b="1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25973" name="Text Box 49"/>
          <p:cNvSpPr txBox="1">
            <a:spLocks noChangeArrowheads="1"/>
          </p:cNvSpPr>
          <p:nvPr/>
        </p:nvSpPr>
        <p:spPr bwMode="auto">
          <a:xfrm>
            <a:off x="1804988" y="4445000"/>
            <a:ext cx="452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grpSp>
        <p:nvGrpSpPr>
          <p:cNvPr id="125974" name="Group 50"/>
          <p:cNvGrpSpPr>
            <a:grpSpLocks/>
          </p:cNvGrpSpPr>
          <p:nvPr/>
        </p:nvGrpSpPr>
        <p:grpSpPr bwMode="auto">
          <a:xfrm>
            <a:off x="6151563" y="4391025"/>
            <a:ext cx="787400" cy="490538"/>
            <a:chOff x="3875" y="2766"/>
            <a:chExt cx="496" cy="309"/>
          </a:xfrm>
        </p:grpSpPr>
        <p:sp>
          <p:nvSpPr>
            <p:cNvPr id="125977" name="Text Box 51"/>
            <p:cNvSpPr txBox="1">
              <a:spLocks noChangeArrowheads="1"/>
            </p:cNvSpPr>
            <p:nvPr/>
          </p:nvSpPr>
          <p:spPr bwMode="auto">
            <a:xfrm>
              <a:off x="3875" y="2787"/>
              <a:ext cx="2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GB" altLang="en-US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25978" name="Text Box 52"/>
            <p:cNvSpPr txBox="1">
              <a:spLocks noChangeArrowheads="1"/>
            </p:cNvSpPr>
            <p:nvPr/>
          </p:nvSpPr>
          <p:spPr bwMode="auto">
            <a:xfrm>
              <a:off x="4035" y="2766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GB" altLang="en-US" sz="800" b="1">
                  <a:solidFill>
                    <a:srgbClr val="000000"/>
                  </a:solidFill>
                </a:rPr>
                <a:t> </a:t>
              </a:r>
              <a:r>
                <a:rPr lang="en-GB" altLang="en-US" sz="1600" b="1">
                  <a:solidFill>
                    <a:srgbClr val="000000"/>
                  </a:solidFill>
                </a:rPr>
                <a:t>/</a:t>
              </a:r>
            </a:p>
          </p:txBody>
        </p:sp>
      </p:grpSp>
      <p:sp>
        <p:nvSpPr>
          <p:cNvPr id="125975" name="Line 53"/>
          <p:cNvSpPr>
            <a:spLocks noChangeShapeType="1"/>
          </p:cNvSpPr>
          <p:nvPr/>
        </p:nvSpPr>
        <p:spPr bwMode="auto">
          <a:xfrm flipH="1">
            <a:off x="2066925" y="2955925"/>
            <a:ext cx="1746250" cy="1471613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CC"/>
              </a:solidFill>
              <a:ea typeface="ＭＳ Ｐゴシック" pitchFamily="34" charset="-128"/>
            </a:endParaRPr>
          </a:p>
        </p:txBody>
      </p:sp>
      <p:sp>
        <p:nvSpPr>
          <p:cNvPr id="125976" name="Text Box 54"/>
          <p:cNvSpPr txBox="1">
            <a:spLocks noChangeArrowheads="1"/>
          </p:cNvSpPr>
          <p:nvPr/>
        </p:nvSpPr>
        <p:spPr bwMode="auto">
          <a:xfrm>
            <a:off x="438150" y="5322888"/>
            <a:ext cx="72151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2000">
                <a:solidFill>
                  <a:srgbClr val="000000"/>
                </a:solidFill>
              </a:rPr>
              <a:t>The camera</a:t>
            </a:r>
            <a:r>
              <a:rPr lang="en-GB" altLang="en-US" sz="1800">
                <a:solidFill>
                  <a:srgbClr val="000000"/>
                </a:solidFill>
              </a:rPr>
              <a:t> </a:t>
            </a:r>
            <a:r>
              <a:rPr lang="en-GB" altLang="en-US" sz="2000">
                <a:solidFill>
                  <a:srgbClr val="000000"/>
                </a:solidFill>
              </a:rPr>
              <a:t>centres, corresponding points and scene point lie in a single plane, known as the </a:t>
            </a:r>
            <a:r>
              <a:rPr lang="en-GB" altLang="en-US" sz="2000"/>
              <a:t>epipolar plane</a:t>
            </a:r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3021883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Line 37"/>
          <p:cNvSpPr>
            <a:spLocks noChangeShapeType="1"/>
          </p:cNvSpPr>
          <p:nvPr/>
        </p:nvSpPr>
        <p:spPr bwMode="auto">
          <a:xfrm flipV="1">
            <a:off x="4714875" y="2043113"/>
            <a:ext cx="1360488" cy="1209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8" name="Line 32"/>
          <p:cNvSpPr>
            <a:spLocks noChangeShapeType="1"/>
          </p:cNvSpPr>
          <p:nvPr/>
        </p:nvSpPr>
        <p:spPr bwMode="auto">
          <a:xfrm flipH="1">
            <a:off x="2066925" y="1697038"/>
            <a:ext cx="1746250" cy="1471612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>
                <a:ea typeface="ＭＳ Ｐゴシック" pitchFamily="34" charset="-128"/>
              </a:rPr>
              <a:t>Nomenclature</a:t>
            </a:r>
          </a:p>
        </p:txBody>
      </p:sp>
      <p:sp>
        <p:nvSpPr>
          <p:cNvPr id="126980" name="Line 36"/>
          <p:cNvSpPr>
            <a:spLocks noChangeShapeType="1"/>
          </p:cNvSpPr>
          <p:nvPr/>
        </p:nvSpPr>
        <p:spPr bwMode="auto">
          <a:xfrm>
            <a:off x="2206625" y="2330450"/>
            <a:ext cx="1301750" cy="904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1" name="Text Box 3"/>
          <p:cNvSpPr txBox="1">
            <a:spLocks noChangeArrowheads="1"/>
          </p:cNvSpPr>
          <p:nvPr/>
        </p:nvSpPr>
        <p:spPr bwMode="auto">
          <a:xfrm>
            <a:off x="0" y="3843338"/>
            <a:ext cx="9144000" cy="265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GB" altLang="en-US" sz="2000" dirty="0">
                <a:solidFill>
                  <a:schemeClr val="tx2"/>
                </a:solidFill>
              </a:rPr>
              <a:t> The </a:t>
            </a:r>
            <a:r>
              <a:rPr lang="en-GB" altLang="en-US" sz="2000" dirty="0" err="1"/>
              <a:t>epipolar</a:t>
            </a:r>
            <a:r>
              <a:rPr lang="en-GB" altLang="en-US" sz="2000" dirty="0"/>
              <a:t> line</a:t>
            </a:r>
            <a:r>
              <a:rPr lang="en-GB" altLang="en-US" sz="2000" dirty="0">
                <a:solidFill>
                  <a:schemeClr val="tx2"/>
                </a:solidFill>
              </a:rPr>
              <a:t> </a:t>
            </a:r>
            <a:r>
              <a:rPr lang="en-GB" altLang="en-US" sz="2200" b="1" dirty="0">
                <a:solidFill>
                  <a:schemeClr val="tx2"/>
                </a:solidFill>
                <a:latin typeface="Times New Roman" pitchFamily="18" charset="0"/>
              </a:rPr>
              <a:t>l</a:t>
            </a:r>
            <a:r>
              <a:rPr lang="en-GB" altLang="en-US" sz="2000" b="1" baseline="50000" dirty="0">
                <a:solidFill>
                  <a:schemeClr val="tx2"/>
                </a:solidFill>
                <a:latin typeface="Times New Roman" pitchFamily="18" charset="0"/>
              </a:rPr>
              <a:t>/</a:t>
            </a:r>
            <a:r>
              <a:rPr lang="en-GB" altLang="en-US" sz="2000" dirty="0">
                <a:solidFill>
                  <a:schemeClr val="tx2"/>
                </a:solidFill>
              </a:rPr>
              <a:t>  is the image of the ray through </a:t>
            </a:r>
            <a:r>
              <a:rPr lang="en-GB" altLang="en-US" sz="2200" b="1" dirty="0">
                <a:solidFill>
                  <a:schemeClr val="tx2"/>
                </a:solidFill>
                <a:latin typeface="Times New Roman" pitchFamily="18" charset="0"/>
              </a:rPr>
              <a:t>x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altLang="en-US" sz="2000" dirty="0">
                <a:solidFill>
                  <a:schemeClr val="tx2"/>
                </a:solidFill>
              </a:rPr>
              <a:t> The </a:t>
            </a:r>
            <a:r>
              <a:rPr lang="en-GB" altLang="en-US" sz="2000" dirty="0" err="1"/>
              <a:t>epipole</a:t>
            </a:r>
            <a:r>
              <a:rPr lang="en-GB" altLang="en-US" sz="2000" dirty="0"/>
              <a:t> </a:t>
            </a:r>
            <a:r>
              <a:rPr lang="en-GB" altLang="en-US" sz="2200" b="1" dirty="0">
                <a:latin typeface="Times New Roman" pitchFamily="18" charset="0"/>
              </a:rPr>
              <a:t>e</a:t>
            </a:r>
            <a:r>
              <a:rPr lang="en-GB" altLang="en-US" sz="2000" dirty="0">
                <a:solidFill>
                  <a:schemeClr val="tx2"/>
                </a:solidFill>
              </a:rPr>
              <a:t> is the point of intersection of the line joining the camera centres with the image plane</a:t>
            </a:r>
          </a:p>
          <a:p>
            <a:pPr lvl="1">
              <a:spcBef>
                <a:spcPct val="50000"/>
              </a:spcBef>
              <a:buFont typeface="Wingdings" pitchFamily="2" charset="2"/>
              <a:buBlip>
                <a:blip r:embed="rId2"/>
              </a:buBlip>
            </a:pPr>
            <a:r>
              <a:rPr lang="en-GB" altLang="en-US" sz="2000" dirty="0">
                <a:solidFill>
                  <a:schemeClr val="tx2"/>
                </a:solidFill>
              </a:rPr>
              <a:t> this line is the </a:t>
            </a:r>
            <a:r>
              <a:rPr lang="en-GB" altLang="en-US" sz="2000" dirty="0"/>
              <a:t>baseline</a:t>
            </a:r>
            <a:r>
              <a:rPr lang="en-GB" altLang="en-US" sz="2000" dirty="0">
                <a:solidFill>
                  <a:schemeClr val="tx2"/>
                </a:solidFill>
              </a:rPr>
              <a:t> for a stereo rig, and</a:t>
            </a:r>
          </a:p>
          <a:p>
            <a:pPr lvl="1">
              <a:spcBef>
                <a:spcPct val="50000"/>
              </a:spcBef>
              <a:buFont typeface="Wingdings" pitchFamily="2" charset="2"/>
              <a:buBlip>
                <a:blip r:embed="rId2"/>
              </a:buBlip>
            </a:pPr>
            <a:r>
              <a:rPr lang="en-GB" altLang="en-US" sz="2000" dirty="0">
                <a:solidFill>
                  <a:schemeClr val="tx2"/>
                </a:solidFill>
              </a:rPr>
              <a:t> the translation vector for a moving camera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altLang="en-US" sz="2000" dirty="0">
                <a:solidFill>
                  <a:schemeClr val="tx2"/>
                </a:solidFill>
              </a:rPr>
              <a:t> The </a:t>
            </a:r>
            <a:r>
              <a:rPr lang="en-GB" altLang="en-US" sz="2000" dirty="0" err="1">
                <a:solidFill>
                  <a:schemeClr val="tx2"/>
                </a:solidFill>
              </a:rPr>
              <a:t>epipole</a:t>
            </a:r>
            <a:r>
              <a:rPr lang="en-GB" altLang="en-US" sz="2000" dirty="0">
                <a:solidFill>
                  <a:schemeClr val="tx2"/>
                </a:solidFill>
              </a:rPr>
              <a:t> is the image of the centre of the other camera: </a:t>
            </a:r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GB" altLang="en-US" sz="2200" b="1" dirty="0">
                <a:solidFill>
                  <a:schemeClr val="tx2"/>
                </a:solidFill>
                <a:latin typeface="Times New Roman" pitchFamily="18" charset="0"/>
              </a:rPr>
              <a:t>e</a:t>
            </a:r>
            <a:r>
              <a:rPr lang="en-GB" altLang="en-US" sz="2000" dirty="0">
                <a:solidFill>
                  <a:schemeClr val="tx2"/>
                </a:solidFill>
              </a:rPr>
              <a:t> = P</a:t>
            </a:r>
            <a:r>
              <a:rPr lang="en-GB" altLang="en-US" sz="2200" b="1" dirty="0">
                <a:solidFill>
                  <a:schemeClr val="tx2"/>
                </a:solidFill>
                <a:latin typeface="Times New Roman" pitchFamily="18" charset="0"/>
              </a:rPr>
              <a:t>C</a:t>
            </a:r>
            <a:r>
              <a:rPr lang="en-GB" altLang="en-US" sz="1800" b="1" baseline="50000" dirty="0">
                <a:solidFill>
                  <a:schemeClr val="tx2"/>
                </a:solidFill>
              </a:rPr>
              <a:t>/ </a:t>
            </a:r>
            <a:r>
              <a:rPr lang="en-US" altLang="en-US" sz="2000" dirty="0">
                <a:solidFill>
                  <a:schemeClr val="tx2"/>
                </a:solidFill>
              </a:rPr>
              <a:t>,  </a:t>
            </a:r>
            <a:r>
              <a:rPr lang="en-GB" altLang="en-US" sz="1800" b="1" baseline="50000" dirty="0">
                <a:solidFill>
                  <a:schemeClr val="tx2"/>
                </a:solidFill>
              </a:rPr>
              <a:t> </a:t>
            </a:r>
            <a:r>
              <a:rPr lang="en-GB" altLang="en-US" sz="2200" b="1" dirty="0">
                <a:solidFill>
                  <a:schemeClr val="tx2"/>
                </a:solidFill>
                <a:latin typeface="Times New Roman" pitchFamily="18" charset="0"/>
              </a:rPr>
              <a:t>e</a:t>
            </a:r>
            <a:r>
              <a:rPr lang="en-GB" altLang="en-US" sz="1800" b="1" baseline="50000" dirty="0">
                <a:solidFill>
                  <a:schemeClr val="tx2"/>
                </a:solidFill>
              </a:rPr>
              <a:t>/</a:t>
            </a:r>
            <a:r>
              <a:rPr lang="en-GB" altLang="en-US" sz="2000" dirty="0">
                <a:solidFill>
                  <a:schemeClr val="tx2"/>
                </a:solidFill>
              </a:rPr>
              <a:t> = P</a:t>
            </a:r>
            <a:r>
              <a:rPr lang="en-GB" altLang="en-US" sz="1800" b="1" baseline="50000" dirty="0">
                <a:solidFill>
                  <a:schemeClr val="tx2"/>
                </a:solidFill>
              </a:rPr>
              <a:t>/</a:t>
            </a:r>
            <a:r>
              <a:rPr lang="en-GB" altLang="en-US" sz="2200" b="1" dirty="0">
                <a:solidFill>
                  <a:schemeClr val="tx2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6982" name="Freeform 6"/>
          <p:cNvSpPr>
            <a:spLocks/>
          </p:cNvSpPr>
          <p:nvPr/>
        </p:nvSpPr>
        <p:spPr bwMode="auto">
          <a:xfrm>
            <a:off x="2209800" y="1712913"/>
            <a:ext cx="1295400" cy="1752600"/>
          </a:xfrm>
          <a:custGeom>
            <a:avLst/>
            <a:gdLst>
              <a:gd name="T0" fmla="*/ 0 w 768"/>
              <a:gd name="T1" fmla="*/ 0 h 1104"/>
              <a:gd name="T2" fmla="*/ 0 w 768"/>
              <a:gd name="T3" fmla="*/ 2147483647 h 1104"/>
              <a:gd name="T4" fmla="*/ 2147483647 w 768"/>
              <a:gd name="T5" fmla="*/ 2147483647 h 1104"/>
              <a:gd name="T6" fmla="*/ 2147483647 w 768"/>
              <a:gd name="T7" fmla="*/ 2147483647 h 1104"/>
              <a:gd name="T8" fmla="*/ 0 w 768"/>
              <a:gd name="T9" fmla="*/ 0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1104"/>
              <a:gd name="T17" fmla="*/ 768 w 768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1104">
                <a:moveTo>
                  <a:pt x="0" y="0"/>
                </a:moveTo>
                <a:lnTo>
                  <a:pt x="0" y="720"/>
                </a:lnTo>
                <a:lnTo>
                  <a:pt x="768" y="1104"/>
                </a:lnTo>
                <a:lnTo>
                  <a:pt x="768" y="384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3" name="Freeform 7"/>
          <p:cNvSpPr>
            <a:spLocks/>
          </p:cNvSpPr>
          <p:nvPr/>
        </p:nvSpPr>
        <p:spPr bwMode="auto">
          <a:xfrm flipH="1">
            <a:off x="4724400" y="1712913"/>
            <a:ext cx="1371600" cy="1752600"/>
          </a:xfrm>
          <a:custGeom>
            <a:avLst/>
            <a:gdLst>
              <a:gd name="T0" fmla="*/ 0 w 768"/>
              <a:gd name="T1" fmla="*/ 0 h 1104"/>
              <a:gd name="T2" fmla="*/ 0 w 768"/>
              <a:gd name="T3" fmla="*/ 2147483647 h 1104"/>
              <a:gd name="T4" fmla="*/ 2147483647 w 768"/>
              <a:gd name="T5" fmla="*/ 2147483647 h 1104"/>
              <a:gd name="T6" fmla="*/ 2147483647 w 768"/>
              <a:gd name="T7" fmla="*/ 2147483647 h 1104"/>
              <a:gd name="T8" fmla="*/ 0 w 768"/>
              <a:gd name="T9" fmla="*/ 0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1104"/>
              <a:gd name="T17" fmla="*/ 768 w 768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1104">
                <a:moveTo>
                  <a:pt x="0" y="0"/>
                </a:moveTo>
                <a:lnTo>
                  <a:pt x="0" y="720"/>
                </a:lnTo>
                <a:lnTo>
                  <a:pt x="768" y="1104"/>
                </a:lnTo>
                <a:lnTo>
                  <a:pt x="768" y="384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4" name="Oval 8"/>
          <p:cNvSpPr>
            <a:spLocks noChangeArrowheads="1"/>
          </p:cNvSpPr>
          <p:nvPr/>
        </p:nvSpPr>
        <p:spPr bwMode="auto">
          <a:xfrm>
            <a:off x="2019300" y="312261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6985" name="Oval 9"/>
          <p:cNvSpPr>
            <a:spLocks noChangeArrowheads="1"/>
          </p:cNvSpPr>
          <p:nvPr/>
        </p:nvSpPr>
        <p:spPr bwMode="auto">
          <a:xfrm>
            <a:off x="6210300" y="312261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6986" name="Line 10"/>
          <p:cNvSpPr>
            <a:spLocks noChangeShapeType="1"/>
          </p:cNvSpPr>
          <p:nvPr/>
        </p:nvSpPr>
        <p:spPr bwMode="auto">
          <a:xfrm>
            <a:off x="4724400" y="2322513"/>
            <a:ext cx="0" cy="838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7" name="Line 11"/>
          <p:cNvSpPr>
            <a:spLocks noChangeShapeType="1"/>
          </p:cNvSpPr>
          <p:nvPr/>
        </p:nvSpPr>
        <p:spPr bwMode="auto">
          <a:xfrm>
            <a:off x="3505200" y="2322513"/>
            <a:ext cx="0" cy="838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8" name="Line 12"/>
          <p:cNvSpPr>
            <a:spLocks noChangeShapeType="1"/>
          </p:cNvSpPr>
          <p:nvPr/>
        </p:nvSpPr>
        <p:spPr bwMode="auto">
          <a:xfrm flipH="1" flipV="1">
            <a:off x="3200400" y="2170113"/>
            <a:ext cx="304800" cy="152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9" name="Oval 13"/>
          <p:cNvSpPr>
            <a:spLocks noChangeArrowheads="1"/>
          </p:cNvSpPr>
          <p:nvPr/>
        </p:nvSpPr>
        <p:spPr bwMode="auto">
          <a:xfrm>
            <a:off x="2638425" y="2617788"/>
            <a:ext cx="76200" cy="76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6990" name="Line 14"/>
          <p:cNvSpPr>
            <a:spLocks noChangeShapeType="1"/>
          </p:cNvSpPr>
          <p:nvPr/>
        </p:nvSpPr>
        <p:spPr bwMode="auto">
          <a:xfrm flipH="1">
            <a:off x="4724400" y="2246313"/>
            <a:ext cx="152400" cy="76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6991" name="Group 15"/>
          <p:cNvGrpSpPr>
            <a:grpSpLocks/>
          </p:cNvGrpSpPr>
          <p:nvPr/>
        </p:nvGrpSpPr>
        <p:grpSpPr bwMode="auto">
          <a:xfrm>
            <a:off x="3657600" y="1179513"/>
            <a:ext cx="457200" cy="571500"/>
            <a:chOff x="2304" y="1536"/>
            <a:chExt cx="288" cy="360"/>
          </a:xfrm>
        </p:grpSpPr>
        <p:sp>
          <p:nvSpPr>
            <p:cNvPr id="127014" name="Oval 16"/>
            <p:cNvSpPr>
              <a:spLocks noChangeArrowheads="1"/>
            </p:cNvSpPr>
            <p:nvPr/>
          </p:nvSpPr>
          <p:spPr bwMode="auto">
            <a:xfrm>
              <a:off x="2364" y="1824"/>
              <a:ext cx="72" cy="7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7015" name="Text Box 17"/>
            <p:cNvSpPr txBox="1">
              <a:spLocks noChangeArrowheads="1"/>
            </p:cNvSpPr>
            <p:nvPr/>
          </p:nvSpPr>
          <p:spPr bwMode="auto">
            <a:xfrm>
              <a:off x="2304" y="15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GB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126992" name="Group 18"/>
          <p:cNvGrpSpPr>
            <a:grpSpLocks/>
          </p:cNvGrpSpPr>
          <p:nvPr/>
        </p:nvGrpSpPr>
        <p:grpSpPr bwMode="auto">
          <a:xfrm>
            <a:off x="2057400" y="3119438"/>
            <a:ext cx="4191000" cy="76200"/>
            <a:chOff x="1296" y="2758"/>
            <a:chExt cx="2640" cy="48"/>
          </a:xfrm>
        </p:grpSpPr>
        <p:sp>
          <p:nvSpPr>
            <p:cNvPr id="127011" name="Line 19"/>
            <p:cNvSpPr>
              <a:spLocks noChangeShapeType="1"/>
            </p:cNvSpPr>
            <p:nvPr/>
          </p:nvSpPr>
          <p:spPr bwMode="auto">
            <a:xfrm>
              <a:off x="1296" y="2784"/>
              <a:ext cx="264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12" name="Oval 20"/>
            <p:cNvSpPr>
              <a:spLocks noChangeArrowheads="1"/>
            </p:cNvSpPr>
            <p:nvPr/>
          </p:nvSpPr>
          <p:spPr bwMode="auto">
            <a:xfrm>
              <a:off x="3024" y="2758"/>
              <a:ext cx="48" cy="4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7013" name="Oval 21"/>
            <p:cNvSpPr>
              <a:spLocks noChangeArrowheads="1"/>
            </p:cNvSpPr>
            <p:nvPr/>
          </p:nvSpPr>
          <p:spPr bwMode="auto">
            <a:xfrm>
              <a:off x="2112" y="2758"/>
              <a:ext cx="48" cy="4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26993" name="Line 22"/>
          <p:cNvSpPr>
            <a:spLocks noChangeShapeType="1"/>
          </p:cNvSpPr>
          <p:nvPr/>
        </p:nvSpPr>
        <p:spPr bwMode="auto">
          <a:xfrm>
            <a:off x="3810000" y="1712913"/>
            <a:ext cx="2438400" cy="14478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4" name="Oval 23"/>
          <p:cNvSpPr>
            <a:spLocks noChangeArrowheads="1"/>
          </p:cNvSpPr>
          <p:nvPr/>
        </p:nvSpPr>
        <p:spPr bwMode="auto">
          <a:xfrm>
            <a:off x="5346700" y="2616200"/>
            <a:ext cx="76200" cy="76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6995" name="Text Box 24"/>
          <p:cNvSpPr txBox="1">
            <a:spLocks noChangeArrowheads="1"/>
          </p:cNvSpPr>
          <p:nvPr/>
        </p:nvSpPr>
        <p:spPr bwMode="auto">
          <a:xfrm>
            <a:off x="2470150" y="2230438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000" b="1">
                <a:solidFill>
                  <a:schemeClr val="tx2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26996" name="Text Box 25"/>
          <p:cNvSpPr txBox="1">
            <a:spLocks noChangeArrowheads="1"/>
          </p:cNvSpPr>
          <p:nvPr/>
        </p:nvSpPr>
        <p:spPr bwMode="auto">
          <a:xfrm>
            <a:off x="5448300" y="239236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000" b="1">
                <a:solidFill>
                  <a:schemeClr val="tx2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26997" name="Text Box 26"/>
          <p:cNvSpPr txBox="1">
            <a:spLocks noChangeArrowheads="1"/>
          </p:cNvSpPr>
          <p:nvPr/>
        </p:nvSpPr>
        <p:spPr bwMode="auto">
          <a:xfrm>
            <a:off x="5575300" y="2386013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800" b="1">
                <a:solidFill>
                  <a:schemeClr val="tx2"/>
                </a:solidFill>
              </a:rPr>
              <a:t> </a:t>
            </a:r>
            <a:r>
              <a:rPr lang="en-GB" altLang="en-US" sz="1400" b="1">
                <a:solidFill>
                  <a:schemeClr val="tx2"/>
                </a:solidFill>
              </a:rPr>
              <a:t>/</a:t>
            </a:r>
          </a:p>
        </p:txBody>
      </p:sp>
      <p:sp>
        <p:nvSpPr>
          <p:cNvPr id="126998" name="Text Box 27"/>
          <p:cNvSpPr txBox="1">
            <a:spLocks noChangeArrowheads="1"/>
          </p:cNvSpPr>
          <p:nvPr/>
        </p:nvSpPr>
        <p:spPr bwMode="auto">
          <a:xfrm>
            <a:off x="3444875" y="1346200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b="1">
                <a:solidFill>
                  <a:schemeClr val="tx1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26999" name="Text Box 28"/>
          <p:cNvSpPr txBox="1">
            <a:spLocks noChangeArrowheads="1"/>
          </p:cNvSpPr>
          <p:nvPr/>
        </p:nvSpPr>
        <p:spPr bwMode="auto">
          <a:xfrm>
            <a:off x="1804988" y="3186113"/>
            <a:ext cx="452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>
                <a:solidFill>
                  <a:schemeClr val="tx1"/>
                </a:solidFill>
                <a:latin typeface="Times New Roman" pitchFamily="18" charset="0"/>
              </a:rPr>
              <a:t>C</a:t>
            </a:r>
          </a:p>
        </p:txBody>
      </p:sp>
      <p:grpSp>
        <p:nvGrpSpPr>
          <p:cNvPr id="127000" name="Group 29"/>
          <p:cNvGrpSpPr>
            <a:grpSpLocks/>
          </p:cNvGrpSpPr>
          <p:nvPr/>
        </p:nvGrpSpPr>
        <p:grpSpPr bwMode="auto">
          <a:xfrm>
            <a:off x="6151563" y="3132138"/>
            <a:ext cx="787400" cy="490537"/>
            <a:chOff x="3875" y="2766"/>
            <a:chExt cx="496" cy="309"/>
          </a:xfrm>
        </p:grpSpPr>
        <p:sp>
          <p:nvSpPr>
            <p:cNvPr id="127009" name="Text Box 30"/>
            <p:cNvSpPr txBox="1">
              <a:spLocks noChangeArrowheads="1"/>
            </p:cNvSpPr>
            <p:nvPr/>
          </p:nvSpPr>
          <p:spPr bwMode="auto">
            <a:xfrm>
              <a:off x="3875" y="2787"/>
              <a:ext cx="2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>
                  <a:solidFill>
                    <a:schemeClr val="tx1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27010" name="Text Box 31"/>
            <p:cNvSpPr txBox="1">
              <a:spLocks noChangeArrowheads="1"/>
            </p:cNvSpPr>
            <p:nvPr/>
          </p:nvSpPr>
          <p:spPr bwMode="auto">
            <a:xfrm>
              <a:off x="4035" y="2766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 sz="800" b="1">
                  <a:solidFill>
                    <a:schemeClr val="tx2"/>
                  </a:solidFill>
                </a:rPr>
                <a:t> </a:t>
              </a:r>
              <a:r>
                <a:rPr lang="en-GB" altLang="en-US" sz="1600" b="1">
                  <a:solidFill>
                    <a:schemeClr val="tx2"/>
                  </a:solidFill>
                </a:rPr>
                <a:t>/</a:t>
              </a:r>
            </a:p>
          </p:txBody>
        </p:sp>
      </p:grpSp>
      <p:sp>
        <p:nvSpPr>
          <p:cNvPr id="127001" name="Text Box 34"/>
          <p:cNvSpPr txBox="1">
            <a:spLocks noChangeArrowheads="1"/>
          </p:cNvSpPr>
          <p:nvPr/>
        </p:nvSpPr>
        <p:spPr bwMode="auto">
          <a:xfrm>
            <a:off x="4724400" y="26781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000" b="1">
                <a:solidFill>
                  <a:schemeClr val="tx2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7002" name="Text Box 38"/>
          <p:cNvSpPr txBox="1">
            <a:spLocks noChangeArrowheads="1"/>
          </p:cNvSpPr>
          <p:nvPr/>
        </p:nvSpPr>
        <p:spPr bwMode="auto">
          <a:xfrm>
            <a:off x="369888" y="2230438"/>
            <a:ext cx="16144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600">
                <a:solidFill>
                  <a:schemeClr val="tx2"/>
                </a:solidFill>
              </a:rPr>
              <a:t>left epipolar line</a:t>
            </a:r>
          </a:p>
        </p:txBody>
      </p:sp>
      <p:sp>
        <p:nvSpPr>
          <p:cNvPr id="127003" name="Text Box 39"/>
          <p:cNvSpPr txBox="1">
            <a:spLocks noChangeArrowheads="1"/>
          </p:cNvSpPr>
          <p:nvPr/>
        </p:nvSpPr>
        <p:spPr bwMode="auto">
          <a:xfrm>
            <a:off x="6403975" y="1982788"/>
            <a:ext cx="2354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600">
                <a:solidFill>
                  <a:schemeClr val="tx2"/>
                </a:solidFill>
              </a:rPr>
              <a:t>right epipolar line</a:t>
            </a:r>
          </a:p>
        </p:txBody>
      </p:sp>
      <p:sp>
        <p:nvSpPr>
          <p:cNvPr id="127004" name="Line 40"/>
          <p:cNvSpPr>
            <a:spLocks noChangeShapeType="1"/>
          </p:cNvSpPr>
          <p:nvPr/>
        </p:nvSpPr>
        <p:spPr bwMode="auto">
          <a:xfrm>
            <a:off x="1928813" y="2422525"/>
            <a:ext cx="527050" cy="112713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05" name="Line 41"/>
          <p:cNvSpPr>
            <a:spLocks noChangeShapeType="1"/>
          </p:cNvSpPr>
          <p:nvPr/>
        </p:nvSpPr>
        <p:spPr bwMode="auto">
          <a:xfrm flipH="1">
            <a:off x="5838825" y="2171700"/>
            <a:ext cx="600075" cy="100013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06" name="Text Box 33"/>
          <p:cNvSpPr txBox="1">
            <a:spLocks noChangeArrowheads="1"/>
          </p:cNvSpPr>
          <p:nvPr/>
        </p:nvSpPr>
        <p:spPr bwMode="auto">
          <a:xfrm>
            <a:off x="3200400" y="2784475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000" b="1">
                <a:solidFill>
                  <a:schemeClr val="tx2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7007" name="Text Box 35"/>
          <p:cNvSpPr txBox="1">
            <a:spLocks noChangeArrowheads="1"/>
          </p:cNvSpPr>
          <p:nvPr/>
        </p:nvSpPr>
        <p:spPr bwMode="auto">
          <a:xfrm>
            <a:off x="4838700" y="2693988"/>
            <a:ext cx="533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800" b="1">
                <a:solidFill>
                  <a:schemeClr val="tx2"/>
                </a:solidFill>
              </a:rPr>
              <a:t> </a:t>
            </a:r>
            <a:r>
              <a:rPr lang="en-GB" altLang="en-US" sz="1200" b="1">
                <a:solidFill>
                  <a:schemeClr val="tx2"/>
                </a:solidFill>
              </a:rPr>
              <a:t>/</a:t>
            </a:r>
          </a:p>
        </p:txBody>
      </p:sp>
      <p:sp>
        <p:nvSpPr>
          <p:cNvPr id="127008" name="Text Box 43"/>
          <p:cNvSpPr txBox="1">
            <a:spLocks noChangeArrowheads="1"/>
          </p:cNvSpPr>
          <p:nvPr/>
        </p:nvSpPr>
        <p:spPr bwMode="auto">
          <a:xfrm>
            <a:off x="5626100" y="1955800"/>
            <a:ext cx="3254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200" b="1">
                <a:solidFill>
                  <a:schemeClr val="tx2"/>
                </a:solidFill>
                <a:latin typeface="Times New Roman" pitchFamily="18" charset="0"/>
              </a:rPr>
              <a:t>l</a:t>
            </a:r>
            <a:r>
              <a:rPr lang="en-GB" altLang="en-US" sz="2000" b="1" baseline="50000">
                <a:solidFill>
                  <a:schemeClr val="tx2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8787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Line 2"/>
          <p:cNvSpPr>
            <a:spLocks noChangeShapeType="1"/>
          </p:cNvSpPr>
          <p:nvPr/>
        </p:nvSpPr>
        <p:spPr bwMode="auto">
          <a:xfrm>
            <a:off x="4008438" y="1739900"/>
            <a:ext cx="0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CC"/>
              </a:solidFill>
              <a:ea typeface="ＭＳ Ｐゴシック" pitchFamily="34" charset="-128"/>
            </a:endParaRPr>
          </a:p>
        </p:txBody>
      </p:sp>
      <p:sp>
        <p:nvSpPr>
          <p:cNvPr id="12800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The epipolar pencil</a:t>
            </a:r>
          </a:p>
        </p:txBody>
      </p:sp>
      <p:sp>
        <p:nvSpPr>
          <p:cNvPr id="128003" name="Freeform 4"/>
          <p:cNvSpPr>
            <a:spLocks/>
          </p:cNvSpPr>
          <p:nvPr/>
        </p:nvSpPr>
        <p:spPr bwMode="auto">
          <a:xfrm flipH="1">
            <a:off x="4787900" y="1852613"/>
            <a:ext cx="1570038" cy="2220912"/>
          </a:xfrm>
          <a:custGeom>
            <a:avLst/>
            <a:gdLst>
              <a:gd name="T0" fmla="*/ 0 w 768"/>
              <a:gd name="T1" fmla="*/ 0 h 1104"/>
              <a:gd name="T2" fmla="*/ 0 w 768"/>
              <a:gd name="T3" fmla="*/ 2147483647 h 1104"/>
              <a:gd name="T4" fmla="*/ 2147483647 w 768"/>
              <a:gd name="T5" fmla="*/ 2147483647 h 1104"/>
              <a:gd name="T6" fmla="*/ 2147483647 w 768"/>
              <a:gd name="T7" fmla="*/ 2147483647 h 1104"/>
              <a:gd name="T8" fmla="*/ 0 w 768"/>
              <a:gd name="T9" fmla="*/ 0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1104"/>
              <a:gd name="T17" fmla="*/ 768 w 768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1104">
                <a:moveTo>
                  <a:pt x="0" y="0"/>
                </a:moveTo>
                <a:lnTo>
                  <a:pt x="0" y="720"/>
                </a:lnTo>
                <a:lnTo>
                  <a:pt x="768" y="1104"/>
                </a:lnTo>
                <a:lnTo>
                  <a:pt x="768" y="384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CC"/>
              </a:solidFill>
              <a:ea typeface="ＭＳ Ｐゴシック" pitchFamily="34" charset="-128"/>
            </a:endParaRPr>
          </a:p>
        </p:txBody>
      </p:sp>
      <p:sp>
        <p:nvSpPr>
          <p:cNvPr id="128004" name="Freeform 5"/>
          <p:cNvSpPr>
            <a:spLocks/>
          </p:cNvSpPr>
          <p:nvPr/>
        </p:nvSpPr>
        <p:spPr bwMode="auto">
          <a:xfrm>
            <a:off x="1911350" y="1852613"/>
            <a:ext cx="1482725" cy="2220912"/>
          </a:xfrm>
          <a:custGeom>
            <a:avLst/>
            <a:gdLst>
              <a:gd name="T0" fmla="*/ 0 w 768"/>
              <a:gd name="T1" fmla="*/ 0 h 1104"/>
              <a:gd name="T2" fmla="*/ 0 w 768"/>
              <a:gd name="T3" fmla="*/ 2147483647 h 1104"/>
              <a:gd name="T4" fmla="*/ 2147483647 w 768"/>
              <a:gd name="T5" fmla="*/ 2147483647 h 1104"/>
              <a:gd name="T6" fmla="*/ 2147483647 w 768"/>
              <a:gd name="T7" fmla="*/ 2147483647 h 1104"/>
              <a:gd name="T8" fmla="*/ 0 w 768"/>
              <a:gd name="T9" fmla="*/ 0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1104"/>
              <a:gd name="T17" fmla="*/ 768 w 768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1104">
                <a:moveTo>
                  <a:pt x="0" y="0"/>
                </a:moveTo>
                <a:lnTo>
                  <a:pt x="0" y="720"/>
                </a:lnTo>
                <a:lnTo>
                  <a:pt x="768" y="1104"/>
                </a:lnTo>
                <a:lnTo>
                  <a:pt x="768" y="384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CC"/>
              </a:solidFill>
              <a:ea typeface="ＭＳ Ｐゴシック" pitchFamily="34" charset="-128"/>
            </a:endParaRPr>
          </a:p>
        </p:txBody>
      </p:sp>
      <p:grpSp>
        <p:nvGrpSpPr>
          <p:cNvPr id="128005" name="Group 6"/>
          <p:cNvGrpSpPr>
            <a:grpSpLocks/>
          </p:cNvGrpSpPr>
          <p:nvPr/>
        </p:nvGrpSpPr>
        <p:grpSpPr bwMode="auto">
          <a:xfrm>
            <a:off x="1736725" y="2141538"/>
            <a:ext cx="4795838" cy="1555750"/>
            <a:chOff x="1296" y="2016"/>
            <a:chExt cx="2640" cy="773"/>
          </a:xfrm>
        </p:grpSpPr>
        <p:sp>
          <p:nvSpPr>
            <p:cNvPr id="128023" name="Freeform 7"/>
            <p:cNvSpPr>
              <a:spLocks/>
            </p:cNvSpPr>
            <p:nvPr/>
          </p:nvSpPr>
          <p:spPr bwMode="auto">
            <a:xfrm>
              <a:off x="1296" y="2076"/>
              <a:ext cx="2640" cy="713"/>
            </a:xfrm>
            <a:custGeom>
              <a:avLst/>
              <a:gdLst>
                <a:gd name="T0" fmla="*/ 0 w 2640"/>
                <a:gd name="T1" fmla="*/ 713 h 713"/>
                <a:gd name="T2" fmla="*/ 2640 w 2640"/>
                <a:gd name="T3" fmla="*/ 713 h 713"/>
                <a:gd name="T4" fmla="*/ 1101 w 2640"/>
                <a:gd name="T5" fmla="*/ 0 h 713"/>
                <a:gd name="T6" fmla="*/ 0 w 2640"/>
                <a:gd name="T7" fmla="*/ 713 h 7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0"/>
                <a:gd name="T13" fmla="*/ 0 h 713"/>
                <a:gd name="T14" fmla="*/ 2640 w 2640"/>
                <a:gd name="T15" fmla="*/ 713 h 7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0" h="713">
                  <a:moveTo>
                    <a:pt x="0" y="713"/>
                  </a:moveTo>
                  <a:lnTo>
                    <a:pt x="2640" y="713"/>
                  </a:lnTo>
                  <a:lnTo>
                    <a:pt x="1101" y="0"/>
                  </a:lnTo>
                  <a:lnTo>
                    <a:pt x="0" y="713"/>
                  </a:lnTo>
                  <a:close/>
                </a:path>
              </a:pathLst>
            </a:custGeom>
            <a:solidFill>
              <a:schemeClr val="folHlink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CC"/>
                </a:solidFill>
                <a:ea typeface="ＭＳ Ｐゴシック" pitchFamily="34" charset="-128"/>
              </a:endParaRPr>
            </a:p>
          </p:txBody>
        </p:sp>
        <p:sp>
          <p:nvSpPr>
            <p:cNvPr id="128024" name="Oval 8"/>
            <p:cNvSpPr>
              <a:spLocks noChangeArrowheads="1"/>
            </p:cNvSpPr>
            <p:nvPr/>
          </p:nvSpPr>
          <p:spPr bwMode="auto">
            <a:xfrm>
              <a:off x="2352" y="2016"/>
              <a:ext cx="72" cy="7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/>
            </a:p>
          </p:txBody>
        </p:sp>
        <p:sp>
          <p:nvSpPr>
            <p:cNvPr id="128025" name="Freeform 9"/>
            <p:cNvSpPr>
              <a:spLocks/>
            </p:cNvSpPr>
            <p:nvPr/>
          </p:nvSpPr>
          <p:spPr bwMode="auto">
            <a:xfrm>
              <a:off x="1392" y="2448"/>
              <a:ext cx="746" cy="339"/>
            </a:xfrm>
            <a:custGeom>
              <a:avLst/>
              <a:gdLst>
                <a:gd name="T0" fmla="*/ 746 w 746"/>
                <a:gd name="T1" fmla="*/ 339 h 339"/>
                <a:gd name="T2" fmla="*/ 0 w 746"/>
                <a:gd name="T3" fmla="*/ 0 h 339"/>
                <a:gd name="T4" fmla="*/ 0 60000 65536"/>
                <a:gd name="T5" fmla="*/ 0 60000 65536"/>
                <a:gd name="T6" fmla="*/ 0 w 746"/>
                <a:gd name="T7" fmla="*/ 0 h 339"/>
                <a:gd name="T8" fmla="*/ 746 w 746"/>
                <a:gd name="T9" fmla="*/ 339 h 33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6" h="339">
                  <a:moveTo>
                    <a:pt x="746" y="339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CC"/>
                </a:solidFill>
                <a:ea typeface="ＭＳ Ｐゴシック" pitchFamily="34" charset="-128"/>
              </a:endParaRPr>
            </a:p>
          </p:txBody>
        </p:sp>
        <p:sp>
          <p:nvSpPr>
            <p:cNvPr id="128026" name="Freeform 10"/>
            <p:cNvSpPr>
              <a:spLocks/>
            </p:cNvSpPr>
            <p:nvPr/>
          </p:nvSpPr>
          <p:spPr bwMode="auto">
            <a:xfrm>
              <a:off x="3041" y="2352"/>
              <a:ext cx="799" cy="435"/>
            </a:xfrm>
            <a:custGeom>
              <a:avLst/>
              <a:gdLst>
                <a:gd name="T0" fmla="*/ 0 w 799"/>
                <a:gd name="T1" fmla="*/ 435 h 435"/>
                <a:gd name="T2" fmla="*/ 799 w 799"/>
                <a:gd name="T3" fmla="*/ 0 h 435"/>
                <a:gd name="T4" fmla="*/ 0 60000 65536"/>
                <a:gd name="T5" fmla="*/ 0 60000 65536"/>
                <a:gd name="T6" fmla="*/ 0 w 799"/>
                <a:gd name="T7" fmla="*/ 0 h 435"/>
                <a:gd name="T8" fmla="*/ 799 w 799"/>
                <a:gd name="T9" fmla="*/ 435 h 4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99" h="435">
                  <a:moveTo>
                    <a:pt x="0" y="435"/>
                  </a:moveTo>
                  <a:lnTo>
                    <a:pt x="799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CC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28006" name="Oval 16"/>
          <p:cNvSpPr>
            <a:spLocks noChangeArrowheads="1"/>
          </p:cNvSpPr>
          <p:nvPr/>
        </p:nvSpPr>
        <p:spPr bwMode="auto">
          <a:xfrm>
            <a:off x="1693863" y="3638550"/>
            <a:ext cx="87312" cy="968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  <p:sp>
        <p:nvSpPr>
          <p:cNvPr id="128007" name="Oval 17"/>
          <p:cNvSpPr>
            <a:spLocks noChangeArrowheads="1"/>
          </p:cNvSpPr>
          <p:nvPr/>
        </p:nvSpPr>
        <p:spPr bwMode="auto">
          <a:xfrm>
            <a:off x="6488113" y="3638550"/>
            <a:ext cx="87312" cy="968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  <p:sp>
        <p:nvSpPr>
          <p:cNvPr id="128008" name="Line 18"/>
          <p:cNvSpPr>
            <a:spLocks noChangeShapeType="1"/>
          </p:cNvSpPr>
          <p:nvPr/>
        </p:nvSpPr>
        <p:spPr bwMode="auto">
          <a:xfrm>
            <a:off x="4787900" y="2625725"/>
            <a:ext cx="0" cy="106203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CC"/>
              </a:solidFill>
              <a:ea typeface="ＭＳ Ｐゴシック" pitchFamily="34" charset="-128"/>
            </a:endParaRPr>
          </a:p>
        </p:txBody>
      </p:sp>
      <p:sp>
        <p:nvSpPr>
          <p:cNvPr id="128009" name="Line 19"/>
          <p:cNvSpPr>
            <a:spLocks noChangeShapeType="1"/>
          </p:cNvSpPr>
          <p:nvPr/>
        </p:nvSpPr>
        <p:spPr bwMode="auto">
          <a:xfrm>
            <a:off x="3394075" y="2625725"/>
            <a:ext cx="0" cy="106203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CC"/>
              </a:solidFill>
              <a:ea typeface="ＭＳ Ｐゴシック" pitchFamily="34" charset="-128"/>
            </a:endParaRPr>
          </a:p>
        </p:txBody>
      </p:sp>
      <p:sp>
        <p:nvSpPr>
          <p:cNvPr id="128010" name="Line 20"/>
          <p:cNvSpPr>
            <a:spLocks noChangeShapeType="1"/>
          </p:cNvSpPr>
          <p:nvPr/>
        </p:nvSpPr>
        <p:spPr bwMode="auto">
          <a:xfrm flipH="1" flipV="1">
            <a:off x="3044825" y="2432050"/>
            <a:ext cx="349250" cy="19367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CC"/>
              </a:solidFill>
              <a:ea typeface="ＭＳ Ｐゴシック" pitchFamily="34" charset="-128"/>
            </a:endParaRPr>
          </a:p>
        </p:txBody>
      </p:sp>
      <p:sp>
        <p:nvSpPr>
          <p:cNvPr id="128011" name="Line 21"/>
          <p:cNvSpPr>
            <a:spLocks noChangeShapeType="1"/>
          </p:cNvSpPr>
          <p:nvPr/>
        </p:nvSpPr>
        <p:spPr bwMode="auto">
          <a:xfrm>
            <a:off x="1736725" y="3687763"/>
            <a:ext cx="47958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CC"/>
              </a:solidFill>
              <a:ea typeface="ＭＳ Ｐゴシック" pitchFamily="34" charset="-128"/>
            </a:endParaRPr>
          </a:p>
        </p:txBody>
      </p:sp>
      <p:sp>
        <p:nvSpPr>
          <p:cNvPr id="128012" name="Oval 22"/>
          <p:cNvSpPr>
            <a:spLocks noChangeArrowheads="1"/>
          </p:cNvSpPr>
          <p:nvPr/>
        </p:nvSpPr>
        <p:spPr bwMode="auto">
          <a:xfrm>
            <a:off x="4875213" y="3635375"/>
            <a:ext cx="87312" cy="968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  <p:sp>
        <p:nvSpPr>
          <p:cNvPr id="128013" name="Oval 23"/>
          <p:cNvSpPr>
            <a:spLocks noChangeArrowheads="1"/>
          </p:cNvSpPr>
          <p:nvPr/>
        </p:nvSpPr>
        <p:spPr bwMode="auto">
          <a:xfrm>
            <a:off x="3219450" y="3635375"/>
            <a:ext cx="87313" cy="968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  <p:sp>
        <p:nvSpPr>
          <p:cNvPr id="128014" name="Line 24"/>
          <p:cNvSpPr>
            <a:spLocks noChangeShapeType="1"/>
          </p:cNvSpPr>
          <p:nvPr/>
        </p:nvSpPr>
        <p:spPr bwMode="auto">
          <a:xfrm flipH="1">
            <a:off x="4787900" y="2528888"/>
            <a:ext cx="174625" cy="9683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CC"/>
              </a:solidFill>
              <a:ea typeface="ＭＳ Ｐゴシック" pitchFamily="34" charset="-128"/>
            </a:endParaRPr>
          </a:p>
        </p:txBody>
      </p:sp>
      <p:sp>
        <p:nvSpPr>
          <p:cNvPr id="128015" name="Text Box 25"/>
          <p:cNvSpPr txBox="1">
            <a:spLocks noChangeArrowheads="1"/>
          </p:cNvSpPr>
          <p:nvPr/>
        </p:nvSpPr>
        <p:spPr bwMode="auto">
          <a:xfrm>
            <a:off x="3114675" y="3638550"/>
            <a:ext cx="41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2000" b="1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</p:txBody>
      </p:sp>
      <p:grpSp>
        <p:nvGrpSpPr>
          <p:cNvPr id="128016" name="Group 26"/>
          <p:cNvGrpSpPr>
            <a:grpSpLocks/>
          </p:cNvGrpSpPr>
          <p:nvPr/>
        </p:nvGrpSpPr>
        <p:grpSpPr bwMode="auto">
          <a:xfrm>
            <a:off x="4724400" y="3654425"/>
            <a:ext cx="798513" cy="438150"/>
            <a:chOff x="2811" y="3747"/>
            <a:chExt cx="432" cy="209"/>
          </a:xfrm>
        </p:grpSpPr>
        <p:sp>
          <p:nvSpPr>
            <p:cNvPr id="128021" name="Text Box 27"/>
            <p:cNvSpPr txBox="1">
              <a:spLocks noChangeArrowheads="1"/>
            </p:cNvSpPr>
            <p:nvPr/>
          </p:nvSpPr>
          <p:spPr bwMode="auto">
            <a:xfrm>
              <a:off x="2811" y="3767"/>
              <a:ext cx="192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GB" altLang="en-US" sz="2000" b="1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28022" name="Text Box 28"/>
            <p:cNvSpPr txBox="1">
              <a:spLocks noChangeArrowheads="1"/>
            </p:cNvSpPr>
            <p:nvPr/>
          </p:nvSpPr>
          <p:spPr bwMode="auto">
            <a:xfrm>
              <a:off x="2907" y="3747"/>
              <a:ext cx="336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GB" altLang="en-US" sz="800" b="1">
                  <a:solidFill>
                    <a:srgbClr val="000000"/>
                  </a:solidFill>
                </a:rPr>
                <a:t> </a:t>
              </a:r>
              <a:r>
                <a:rPr lang="en-GB" altLang="en-US" sz="1600" b="1">
                  <a:solidFill>
                    <a:srgbClr val="000000"/>
                  </a:solidFill>
                </a:rPr>
                <a:t>/</a:t>
              </a:r>
            </a:p>
          </p:txBody>
        </p:sp>
      </p:grpSp>
      <p:sp>
        <p:nvSpPr>
          <p:cNvPr id="128017" name="Text Box 29"/>
          <p:cNvSpPr txBox="1">
            <a:spLocks noChangeArrowheads="1"/>
          </p:cNvSpPr>
          <p:nvPr/>
        </p:nvSpPr>
        <p:spPr bwMode="auto">
          <a:xfrm>
            <a:off x="2924175" y="4192588"/>
            <a:ext cx="1090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1600">
                <a:solidFill>
                  <a:srgbClr val="000000"/>
                </a:solidFill>
              </a:rPr>
              <a:t>baseline</a:t>
            </a:r>
          </a:p>
        </p:txBody>
      </p:sp>
      <p:sp>
        <p:nvSpPr>
          <p:cNvPr id="128018" name="Line 30"/>
          <p:cNvSpPr>
            <a:spLocks noChangeShapeType="1"/>
          </p:cNvSpPr>
          <p:nvPr/>
        </p:nvSpPr>
        <p:spPr bwMode="auto">
          <a:xfrm flipV="1">
            <a:off x="3921125" y="3683000"/>
            <a:ext cx="401638" cy="688975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CC"/>
              </a:solidFill>
              <a:ea typeface="ＭＳ Ｐゴシック" pitchFamily="34" charset="-128"/>
            </a:endParaRPr>
          </a:p>
        </p:txBody>
      </p:sp>
      <p:sp>
        <p:nvSpPr>
          <p:cNvPr id="128019" name="Text Box 31"/>
          <p:cNvSpPr txBox="1">
            <a:spLocks noChangeArrowheads="1"/>
          </p:cNvSpPr>
          <p:nvPr/>
        </p:nvSpPr>
        <p:spPr bwMode="auto">
          <a:xfrm>
            <a:off x="3582988" y="1292225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b="1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28020" name="Text Box 32"/>
          <p:cNvSpPr txBox="1">
            <a:spLocks noChangeArrowheads="1"/>
          </p:cNvSpPr>
          <p:nvPr/>
        </p:nvSpPr>
        <p:spPr bwMode="auto">
          <a:xfrm>
            <a:off x="174625" y="5035550"/>
            <a:ext cx="879475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2000">
                <a:solidFill>
                  <a:srgbClr val="000000"/>
                </a:solidFill>
              </a:rPr>
              <a:t>As the position of the 3D point </a:t>
            </a:r>
            <a:r>
              <a:rPr lang="en-GB" altLang="en-US" sz="2200" b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altLang="en-US" sz="2000">
                <a:solidFill>
                  <a:srgbClr val="000000"/>
                </a:solidFill>
              </a:rPr>
              <a:t> varies, the epipolar planes “rotate” about the baseline. This family of planes is known as an </a:t>
            </a:r>
            <a:r>
              <a:rPr lang="en-GB" altLang="en-US" sz="2000"/>
              <a:t>epipolar pencil</a:t>
            </a:r>
            <a:r>
              <a:rPr lang="en-GB" altLang="en-US" sz="2000">
                <a:solidFill>
                  <a:srgbClr val="000000"/>
                </a:solidFill>
              </a:rPr>
              <a:t>. All epipolar lines intersect at the epipole.</a:t>
            </a:r>
            <a:endParaRPr lang="en-US" altLang="en-US" sz="20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(a pencil is a one parameter family)</a:t>
            </a:r>
            <a:endParaRPr lang="en-GB" alt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545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49" name="Picture 5" descr="C:\az\teaching\cv\images\parallel1.epipola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" t="2373" r="2121" b="3409"/>
          <a:stretch>
            <a:fillRect/>
          </a:stretch>
        </p:blipFill>
        <p:spPr bwMode="auto">
          <a:xfrm>
            <a:off x="4848225" y="2771775"/>
            <a:ext cx="3744913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0" name="Line 19"/>
          <p:cNvSpPr>
            <a:spLocks noChangeShapeType="1"/>
          </p:cNvSpPr>
          <p:nvPr/>
        </p:nvSpPr>
        <p:spPr bwMode="auto">
          <a:xfrm flipV="1">
            <a:off x="4857750" y="4829175"/>
            <a:ext cx="3732213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51" name="Line 18"/>
          <p:cNvSpPr>
            <a:spLocks noChangeShapeType="1"/>
          </p:cNvSpPr>
          <p:nvPr/>
        </p:nvSpPr>
        <p:spPr bwMode="auto">
          <a:xfrm flipV="1">
            <a:off x="4841875" y="3898900"/>
            <a:ext cx="3732213" cy="127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0052" name="Picture 20" descr="C:\az\teaching\cv\images\epip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1062038"/>
            <a:ext cx="6653212" cy="171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>
                <a:ea typeface="ＭＳ Ｐゴシック" pitchFamily="34" charset="-128"/>
              </a:rPr>
              <a:t>Epipolar geometry example </a:t>
            </a:r>
            <a:r>
              <a:rPr lang="en-GB" altLang="en-US" smtClean="0">
                <a:latin typeface="Times New Roman" pitchFamily="18" charset="0"/>
                <a:ea typeface="ＭＳ Ｐゴシック" pitchFamily="34" charset="-128"/>
              </a:rPr>
              <a:t>I</a:t>
            </a:r>
            <a:r>
              <a:rPr lang="en-GB" altLang="en-US" smtClean="0">
                <a:ea typeface="ＭＳ Ｐゴシック" pitchFamily="34" charset="-128"/>
              </a:rPr>
              <a:t>: parallel cameras</a:t>
            </a:r>
          </a:p>
        </p:txBody>
      </p:sp>
      <p:sp>
        <p:nvSpPr>
          <p:cNvPr id="130054" name="Text Box 3"/>
          <p:cNvSpPr txBox="1">
            <a:spLocks noChangeArrowheads="1"/>
          </p:cNvSpPr>
          <p:nvPr/>
        </p:nvSpPr>
        <p:spPr bwMode="auto">
          <a:xfrm>
            <a:off x="163513" y="5326063"/>
            <a:ext cx="85915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000">
                <a:solidFill>
                  <a:schemeClr val="tx1"/>
                </a:solidFill>
              </a:rPr>
              <a:t>Epipolar geometry depends </a:t>
            </a:r>
            <a:r>
              <a:rPr lang="en-GB" altLang="en-US" sz="2000">
                <a:solidFill>
                  <a:schemeClr val="hlink"/>
                </a:solidFill>
              </a:rPr>
              <a:t>only </a:t>
            </a:r>
            <a:r>
              <a:rPr lang="en-GB" altLang="en-US" sz="2000">
                <a:solidFill>
                  <a:schemeClr val="tx1"/>
                </a:solidFill>
              </a:rPr>
              <a:t>on the relative pose (position and orientation) and internal parameters of the two cameras, i.e. the position of the camera centres and image planes. It does </a:t>
            </a:r>
            <a:r>
              <a:rPr lang="en-GB" altLang="en-US" sz="2000">
                <a:solidFill>
                  <a:schemeClr val="hlink"/>
                </a:solidFill>
              </a:rPr>
              <a:t>not</a:t>
            </a:r>
            <a:r>
              <a:rPr lang="en-GB" altLang="en-US" sz="2000">
                <a:solidFill>
                  <a:schemeClr val="tx1"/>
                </a:solidFill>
              </a:rPr>
              <a:t> depend on the scene structure (3D points external to the camera).</a:t>
            </a:r>
          </a:p>
        </p:txBody>
      </p:sp>
      <p:pic>
        <p:nvPicPr>
          <p:cNvPr id="130055" name="Picture 6" descr="C:\AZ\data\chapel\chapel00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3"/>
          <a:stretch>
            <a:fillRect/>
          </a:stretch>
        </p:blipFill>
        <p:spPr bwMode="auto">
          <a:xfrm>
            <a:off x="236538" y="2754313"/>
            <a:ext cx="4068762" cy="234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6" name="Oval 7"/>
          <p:cNvSpPr>
            <a:spLocks noChangeAspect="1" noChangeArrowheads="1"/>
          </p:cNvSpPr>
          <p:nvPr/>
        </p:nvSpPr>
        <p:spPr bwMode="auto">
          <a:xfrm>
            <a:off x="1368425" y="2782888"/>
            <a:ext cx="100013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30057" name="Oval 8"/>
          <p:cNvSpPr>
            <a:spLocks noChangeAspect="1" noChangeArrowheads="1"/>
          </p:cNvSpPr>
          <p:nvPr/>
        </p:nvSpPr>
        <p:spPr bwMode="auto">
          <a:xfrm>
            <a:off x="2046288" y="3724275"/>
            <a:ext cx="100012" cy="1000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30058" name="Oval 9"/>
          <p:cNvSpPr>
            <a:spLocks noChangeAspect="1" noChangeArrowheads="1"/>
          </p:cNvSpPr>
          <p:nvPr/>
        </p:nvSpPr>
        <p:spPr bwMode="auto">
          <a:xfrm>
            <a:off x="909638" y="4640263"/>
            <a:ext cx="100012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30059" name="Oval 11"/>
          <p:cNvSpPr>
            <a:spLocks noChangeAspect="1" noChangeArrowheads="1"/>
          </p:cNvSpPr>
          <p:nvPr/>
        </p:nvSpPr>
        <p:spPr bwMode="auto">
          <a:xfrm>
            <a:off x="3727450" y="3303588"/>
            <a:ext cx="112713" cy="1127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30060" name="Oval 13"/>
          <p:cNvSpPr>
            <a:spLocks noChangeAspect="1" noChangeArrowheads="1"/>
          </p:cNvSpPr>
          <p:nvPr/>
        </p:nvSpPr>
        <p:spPr bwMode="auto">
          <a:xfrm>
            <a:off x="7067550" y="3844925"/>
            <a:ext cx="100013" cy="1000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30061" name="Oval 14"/>
          <p:cNvSpPr>
            <a:spLocks noChangeAspect="1" noChangeArrowheads="1"/>
          </p:cNvSpPr>
          <p:nvPr/>
        </p:nvSpPr>
        <p:spPr bwMode="auto">
          <a:xfrm>
            <a:off x="5529263" y="4773613"/>
            <a:ext cx="100012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30062" name="Line 16"/>
          <p:cNvSpPr>
            <a:spLocks noChangeShapeType="1"/>
          </p:cNvSpPr>
          <p:nvPr/>
        </p:nvSpPr>
        <p:spPr bwMode="auto">
          <a:xfrm>
            <a:off x="4835525" y="2881313"/>
            <a:ext cx="3744913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63" name="Oval 15"/>
          <p:cNvSpPr>
            <a:spLocks noChangeAspect="1" noChangeArrowheads="1"/>
          </p:cNvSpPr>
          <p:nvPr/>
        </p:nvSpPr>
        <p:spPr bwMode="auto">
          <a:xfrm>
            <a:off x="6207125" y="2822575"/>
            <a:ext cx="100013" cy="1000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30064" name="Line 17"/>
          <p:cNvSpPr>
            <a:spLocks noChangeShapeType="1"/>
          </p:cNvSpPr>
          <p:nvPr/>
        </p:nvSpPr>
        <p:spPr bwMode="auto">
          <a:xfrm>
            <a:off x="4826000" y="3559175"/>
            <a:ext cx="3744913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65" name="Oval 12"/>
          <p:cNvSpPr>
            <a:spLocks noChangeAspect="1" noChangeArrowheads="1"/>
          </p:cNvSpPr>
          <p:nvPr/>
        </p:nvSpPr>
        <p:spPr bwMode="auto">
          <a:xfrm>
            <a:off x="8242300" y="3479800"/>
            <a:ext cx="100013" cy="1000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00971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152400"/>
            <a:ext cx="8404225" cy="914400"/>
          </a:xfrm>
        </p:spPr>
        <p:txBody>
          <a:bodyPr>
            <a:normAutofit fontScale="90000"/>
          </a:bodyPr>
          <a:lstStyle/>
          <a:p>
            <a:r>
              <a:rPr lang="en-GB" altLang="en-US" smtClean="0">
                <a:ea typeface="ＭＳ Ｐゴシック" pitchFamily="34" charset="-128"/>
              </a:rPr>
              <a:t>Epipolar geometry example </a:t>
            </a:r>
            <a:r>
              <a:rPr lang="en-GB" altLang="en-US" smtClean="0">
                <a:latin typeface="Times New Roman" pitchFamily="18" charset="0"/>
                <a:ea typeface="ＭＳ Ｐゴシック" pitchFamily="34" charset="-128"/>
              </a:rPr>
              <a:t>II</a:t>
            </a:r>
            <a:r>
              <a:rPr lang="en-GB" altLang="en-US" smtClean="0">
                <a:ea typeface="ＭＳ Ｐゴシック" pitchFamily="34" charset="-128"/>
              </a:rPr>
              <a:t>: converging cameras</a:t>
            </a:r>
          </a:p>
        </p:txBody>
      </p:sp>
      <p:sp>
        <p:nvSpPr>
          <p:cNvPr id="131074" name="Text Box 3"/>
          <p:cNvSpPr txBox="1">
            <a:spLocks noChangeArrowheads="1"/>
          </p:cNvSpPr>
          <p:nvPr/>
        </p:nvSpPr>
        <p:spPr bwMode="auto">
          <a:xfrm>
            <a:off x="163513" y="6113463"/>
            <a:ext cx="859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000">
                <a:solidFill>
                  <a:schemeClr val="tx1"/>
                </a:solidFill>
              </a:rPr>
              <a:t>Note, epipolar lines are in general </a:t>
            </a:r>
            <a:r>
              <a:rPr lang="en-GB" altLang="en-US" sz="2000">
                <a:solidFill>
                  <a:schemeClr val="hlink"/>
                </a:solidFill>
              </a:rPr>
              <a:t>not</a:t>
            </a:r>
            <a:r>
              <a:rPr lang="en-GB" altLang="en-US" sz="2000">
                <a:solidFill>
                  <a:schemeClr val="tx1"/>
                </a:solidFill>
              </a:rPr>
              <a:t> parallel</a:t>
            </a:r>
          </a:p>
        </p:txBody>
      </p:sp>
      <p:pic>
        <p:nvPicPr>
          <p:cNvPr id="131075" name="Picture 6" descr="C:\az\teaching\cv\images\vase_epipolar1_4lines_ddo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2935288"/>
            <a:ext cx="2982912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076" name="Picture 7" descr="C:\az\teaching\cv\images\vase_epipolar2_4lines_ddo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588" y="2984500"/>
            <a:ext cx="2955925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7" name="Freeform 9"/>
          <p:cNvSpPr>
            <a:spLocks/>
          </p:cNvSpPr>
          <p:nvPr/>
        </p:nvSpPr>
        <p:spPr bwMode="auto">
          <a:xfrm flipH="1">
            <a:off x="5191125" y="1127125"/>
            <a:ext cx="1438275" cy="1782763"/>
          </a:xfrm>
          <a:custGeom>
            <a:avLst/>
            <a:gdLst>
              <a:gd name="T0" fmla="*/ 0 w 768"/>
              <a:gd name="T1" fmla="*/ 0 h 1104"/>
              <a:gd name="T2" fmla="*/ 0 w 768"/>
              <a:gd name="T3" fmla="*/ 2147483647 h 1104"/>
              <a:gd name="T4" fmla="*/ 2147483647 w 768"/>
              <a:gd name="T5" fmla="*/ 2147483647 h 1104"/>
              <a:gd name="T6" fmla="*/ 2147483647 w 768"/>
              <a:gd name="T7" fmla="*/ 2147483647 h 1104"/>
              <a:gd name="T8" fmla="*/ 0 w 768"/>
              <a:gd name="T9" fmla="*/ 0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1104"/>
              <a:gd name="T17" fmla="*/ 768 w 768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1104">
                <a:moveTo>
                  <a:pt x="0" y="0"/>
                </a:moveTo>
                <a:lnTo>
                  <a:pt x="0" y="720"/>
                </a:lnTo>
                <a:lnTo>
                  <a:pt x="768" y="1104"/>
                </a:lnTo>
                <a:lnTo>
                  <a:pt x="768" y="384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78" name="Freeform 10"/>
          <p:cNvSpPr>
            <a:spLocks/>
          </p:cNvSpPr>
          <p:nvPr/>
        </p:nvSpPr>
        <p:spPr bwMode="auto">
          <a:xfrm>
            <a:off x="2557463" y="1127125"/>
            <a:ext cx="1357312" cy="1782763"/>
          </a:xfrm>
          <a:custGeom>
            <a:avLst/>
            <a:gdLst>
              <a:gd name="T0" fmla="*/ 0 w 768"/>
              <a:gd name="T1" fmla="*/ 0 h 1104"/>
              <a:gd name="T2" fmla="*/ 0 w 768"/>
              <a:gd name="T3" fmla="*/ 2147483647 h 1104"/>
              <a:gd name="T4" fmla="*/ 2147483647 w 768"/>
              <a:gd name="T5" fmla="*/ 2147483647 h 1104"/>
              <a:gd name="T6" fmla="*/ 2147483647 w 768"/>
              <a:gd name="T7" fmla="*/ 2147483647 h 1104"/>
              <a:gd name="T8" fmla="*/ 0 w 768"/>
              <a:gd name="T9" fmla="*/ 0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1104"/>
              <a:gd name="T17" fmla="*/ 768 w 768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1104">
                <a:moveTo>
                  <a:pt x="0" y="0"/>
                </a:moveTo>
                <a:lnTo>
                  <a:pt x="0" y="720"/>
                </a:lnTo>
                <a:lnTo>
                  <a:pt x="768" y="1104"/>
                </a:lnTo>
                <a:lnTo>
                  <a:pt x="768" y="384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79" name="Freeform 14"/>
          <p:cNvSpPr>
            <a:spLocks/>
          </p:cNvSpPr>
          <p:nvPr/>
        </p:nvSpPr>
        <p:spPr bwMode="auto">
          <a:xfrm>
            <a:off x="2557463" y="2057400"/>
            <a:ext cx="1241425" cy="547688"/>
          </a:xfrm>
          <a:custGeom>
            <a:avLst/>
            <a:gdLst>
              <a:gd name="T0" fmla="*/ 2147483647 w 746"/>
              <a:gd name="T1" fmla="*/ 2147483647 h 339"/>
              <a:gd name="T2" fmla="*/ 0 w 746"/>
              <a:gd name="T3" fmla="*/ 0 h 339"/>
              <a:gd name="T4" fmla="*/ 0 60000 65536"/>
              <a:gd name="T5" fmla="*/ 0 60000 65536"/>
              <a:gd name="T6" fmla="*/ 0 w 746"/>
              <a:gd name="T7" fmla="*/ 0 h 339"/>
              <a:gd name="T8" fmla="*/ 746 w 746"/>
              <a:gd name="T9" fmla="*/ 339 h 3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46" h="339">
                <a:moveTo>
                  <a:pt x="746" y="339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0" name="Freeform 15"/>
          <p:cNvSpPr>
            <a:spLocks/>
          </p:cNvSpPr>
          <p:nvPr/>
        </p:nvSpPr>
        <p:spPr bwMode="auto">
          <a:xfrm>
            <a:off x="5300663" y="1901825"/>
            <a:ext cx="1328737" cy="703263"/>
          </a:xfrm>
          <a:custGeom>
            <a:avLst/>
            <a:gdLst>
              <a:gd name="T0" fmla="*/ 0 w 799"/>
              <a:gd name="T1" fmla="*/ 2147483647 h 435"/>
              <a:gd name="T2" fmla="*/ 2147483647 w 799"/>
              <a:gd name="T3" fmla="*/ 0 h 435"/>
              <a:gd name="T4" fmla="*/ 0 60000 65536"/>
              <a:gd name="T5" fmla="*/ 0 60000 65536"/>
              <a:gd name="T6" fmla="*/ 0 w 799"/>
              <a:gd name="T7" fmla="*/ 0 h 435"/>
              <a:gd name="T8" fmla="*/ 799 w 799"/>
              <a:gd name="T9" fmla="*/ 435 h 4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99" h="435">
                <a:moveTo>
                  <a:pt x="0" y="435"/>
                </a:moveTo>
                <a:lnTo>
                  <a:pt x="799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1" name="Freeform 18"/>
          <p:cNvSpPr>
            <a:spLocks/>
          </p:cNvSpPr>
          <p:nvPr/>
        </p:nvSpPr>
        <p:spPr bwMode="auto">
          <a:xfrm>
            <a:off x="2557463" y="1739900"/>
            <a:ext cx="1233487" cy="854075"/>
          </a:xfrm>
          <a:custGeom>
            <a:avLst/>
            <a:gdLst>
              <a:gd name="T0" fmla="*/ 2147483647 w 742"/>
              <a:gd name="T1" fmla="*/ 2147483647 h 529"/>
              <a:gd name="T2" fmla="*/ 0 w 742"/>
              <a:gd name="T3" fmla="*/ 0 h 529"/>
              <a:gd name="T4" fmla="*/ 0 60000 65536"/>
              <a:gd name="T5" fmla="*/ 0 60000 65536"/>
              <a:gd name="T6" fmla="*/ 0 w 742"/>
              <a:gd name="T7" fmla="*/ 0 h 529"/>
              <a:gd name="T8" fmla="*/ 742 w 742"/>
              <a:gd name="T9" fmla="*/ 529 h 5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42" h="529">
                <a:moveTo>
                  <a:pt x="742" y="529"/>
                </a:moveTo>
                <a:lnTo>
                  <a:pt x="0" y="0"/>
                </a:lnTo>
              </a:path>
            </a:pathLst>
          </a:cu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1082" name="Freeform 20"/>
          <p:cNvSpPr>
            <a:spLocks/>
          </p:cNvSpPr>
          <p:nvPr/>
        </p:nvSpPr>
        <p:spPr bwMode="auto">
          <a:xfrm>
            <a:off x="5308600" y="1436688"/>
            <a:ext cx="1284288" cy="1168400"/>
          </a:xfrm>
          <a:custGeom>
            <a:avLst/>
            <a:gdLst>
              <a:gd name="T0" fmla="*/ 0 w 772"/>
              <a:gd name="T1" fmla="*/ 2147483647 h 723"/>
              <a:gd name="T2" fmla="*/ 2147483647 w 772"/>
              <a:gd name="T3" fmla="*/ 0 h 723"/>
              <a:gd name="T4" fmla="*/ 0 60000 65536"/>
              <a:gd name="T5" fmla="*/ 0 60000 65536"/>
              <a:gd name="T6" fmla="*/ 0 w 772"/>
              <a:gd name="T7" fmla="*/ 0 h 723"/>
              <a:gd name="T8" fmla="*/ 772 w 772"/>
              <a:gd name="T9" fmla="*/ 723 h 72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72" h="723">
                <a:moveTo>
                  <a:pt x="0" y="723"/>
                </a:moveTo>
                <a:lnTo>
                  <a:pt x="772" y="0"/>
                </a:lnTo>
              </a:path>
            </a:pathLst>
          </a:cu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1083" name="Oval 21"/>
          <p:cNvSpPr>
            <a:spLocks noChangeArrowheads="1"/>
          </p:cNvSpPr>
          <p:nvPr/>
        </p:nvSpPr>
        <p:spPr bwMode="auto">
          <a:xfrm>
            <a:off x="2359025" y="2560638"/>
            <a:ext cx="79375" cy="777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31084" name="Oval 22"/>
          <p:cNvSpPr>
            <a:spLocks noChangeArrowheads="1"/>
          </p:cNvSpPr>
          <p:nvPr/>
        </p:nvSpPr>
        <p:spPr bwMode="auto">
          <a:xfrm>
            <a:off x="6748463" y="2560638"/>
            <a:ext cx="79375" cy="777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31085" name="Line 23"/>
          <p:cNvSpPr>
            <a:spLocks noChangeShapeType="1"/>
          </p:cNvSpPr>
          <p:nvPr/>
        </p:nvSpPr>
        <p:spPr bwMode="auto">
          <a:xfrm>
            <a:off x="5191125" y="1747838"/>
            <a:ext cx="0" cy="8524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6" name="Line 24"/>
          <p:cNvSpPr>
            <a:spLocks noChangeShapeType="1"/>
          </p:cNvSpPr>
          <p:nvPr/>
        </p:nvSpPr>
        <p:spPr bwMode="auto">
          <a:xfrm>
            <a:off x="3914775" y="1747838"/>
            <a:ext cx="0" cy="8524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7" name="Line 25"/>
          <p:cNvSpPr>
            <a:spLocks noChangeShapeType="1"/>
          </p:cNvSpPr>
          <p:nvPr/>
        </p:nvSpPr>
        <p:spPr bwMode="auto">
          <a:xfrm flipH="1" flipV="1">
            <a:off x="3595688" y="1592263"/>
            <a:ext cx="319087" cy="15557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8" name="Line 26"/>
          <p:cNvSpPr>
            <a:spLocks noChangeShapeType="1"/>
          </p:cNvSpPr>
          <p:nvPr/>
        </p:nvSpPr>
        <p:spPr bwMode="auto">
          <a:xfrm>
            <a:off x="2398713" y="2600325"/>
            <a:ext cx="438943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9" name="Oval 27"/>
          <p:cNvSpPr>
            <a:spLocks noChangeArrowheads="1"/>
          </p:cNvSpPr>
          <p:nvPr/>
        </p:nvSpPr>
        <p:spPr bwMode="auto">
          <a:xfrm>
            <a:off x="5272088" y="2559050"/>
            <a:ext cx="79375" cy="7778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31090" name="Oval 28"/>
          <p:cNvSpPr>
            <a:spLocks noChangeArrowheads="1"/>
          </p:cNvSpPr>
          <p:nvPr/>
        </p:nvSpPr>
        <p:spPr bwMode="auto">
          <a:xfrm>
            <a:off x="3756025" y="2559050"/>
            <a:ext cx="79375" cy="7778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31091" name="Line 29"/>
          <p:cNvSpPr>
            <a:spLocks noChangeShapeType="1"/>
          </p:cNvSpPr>
          <p:nvPr/>
        </p:nvSpPr>
        <p:spPr bwMode="auto">
          <a:xfrm flipH="1">
            <a:off x="5191125" y="1670050"/>
            <a:ext cx="160338" cy="777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92" name="Text Box 30"/>
          <p:cNvSpPr txBox="1">
            <a:spLocks noChangeArrowheads="1"/>
          </p:cNvSpPr>
          <p:nvPr/>
        </p:nvSpPr>
        <p:spPr bwMode="auto">
          <a:xfrm>
            <a:off x="3635375" y="2159000"/>
            <a:ext cx="38258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000" b="1">
                <a:solidFill>
                  <a:schemeClr val="tx2"/>
                </a:solidFill>
                <a:latin typeface="Times New Roman" pitchFamily="18" charset="0"/>
              </a:rPr>
              <a:t>e</a:t>
            </a:r>
          </a:p>
        </p:txBody>
      </p:sp>
      <p:grpSp>
        <p:nvGrpSpPr>
          <p:cNvPr id="131093" name="Group 31"/>
          <p:cNvGrpSpPr>
            <a:grpSpLocks/>
          </p:cNvGrpSpPr>
          <p:nvPr/>
        </p:nvGrpSpPr>
        <p:grpSpPr bwMode="auto">
          <a:xfrm>
            <a:off x="5145088" y="2159000"/>
            <a:ext cx="730250" cy="430213"/>
            <a:chOff x="2810" y="3747"/>
            <a:chExt cx="432" cy="255"/>
          </a:xfrm>
        </p:grpSpPr>
        <p:sp>
          <p:nvSpPr>
            <p:cNvPr id="131094" name="Text Box 32"/>
            <p:cNvSpPr txBox="1">
              <a:spLocks noChangeArrowheads="1"/>
            </p:cNvSpPr>
            <p:nvPr/>
          </p:nvSpPr>
          <p:spPr bwMode="auto">
            <a:xfrm>
              <a:off x="2810" y="3767"/>
              <a:ext cx="192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 sz="2000" b="1">
                  <a:solidFill>
                    <a:schemeClr val="tx2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31095" name="Text Box 33"/>
            <p:cNvSpPr txBox="1">
              <a:spLocks noChangeArrowheads="1"/>
            </p:cNvSpPr>
            <p:nvPr/>
          </p:nvSpPr>
          <p:spPr bwMode="auto">
            <a:xfrm>
              <a:off x="2906" y="3747"/>
              <a:ext cx="33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 sz="800" b="1">
                  <a:solidFill>
                    <a:schemeClr val="tx2"/>
                  </a:solidFill>
                </a:rPr>
                <a:t> </a:t>
              </a:r>
              <a:r>
                <a:rPr lang="en-GB" altLang="en-US" sz="1600" b="1">
                  <a:solidFill>
                    <a:schemeClr val="tx2"/>
                  </a:solidFill>
                </a:rPr>
                <a:t>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161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338" y="901700"/>
            <a:ext cx="7662862" cy="321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Epipolar constraint</a:t>
            </a:r>
          </a:p>
        </p:txBody>
      </p:sp>
      <p:sp>
        <p:nvSpPr>
          <p:cNvPr id="19460" name="Rectangle 55"/>
          <p:cNvSpPr>
            <a:spLocks noGrp="1" noChangeArrowheads="1"/>
          </p:cNvSpPr>
          <p:nvPr>
            <p:ph type="body" idx="1"/>
          </p:nvPr>
        </p:nvSpPr>
        <p:spPr>
          <a:xfrm>
            <a:off x="685800" y="4267200"/>
            <a:ext cx="7772400" cy="19050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If we observe a point </a:t>
            </a:r>
            <a:r>
              <a:rPr lang="en-US" b="1" i="1" dirty="0" smtClean="0"/>
              <a:t>x</a:t>
            </a:r>
            <a:r>
              <a:rPr lang="en-US" dirty="0" smtClean="0"/>
              <a:t> in one image, where can the corresponding point </a:t>
            </a:r>
            <a:r>
              <a:rPr lang="en-US" b="1" i="1" dirty="0" smtClean="0"/>
              <a:t>x’</a:t>
            </a:r>
            <a:r>
              <a:rPr lang="en-US" dirty="0" smtClean="0"/>
              <a:t> be in the other image?</a:t>
            </a:r>
          </a:p>
        </p:txBody>
      </p:sp>
      <p:sp>
        <p:nvSpPr>
          <p:cNvPr id="19461" name="Freeform 41"/>
          <p:cNvSpPr>
            <a:spLocks/>
          </p:cNvSpPr>
          <p:nvPr/>
        </p:nvSpPr>
        <p:spPr bwMode="auto">
          <a:xfrm>
            <a:off x="2667000" y="2286000"/>
            <a:ext cx="228600" cy="228600"/>
          </a:xfrm>
          <a:custGeom>
            <a:avLst/>
            <a:gdLst>
              <a:gd name="T0" fmla="*/ 2147483647 w 144"/>
              <a:gd name="T1" fmla="*/ 0 h 144"/>
              <a:gd name="T2" fmla="*/ 0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0 h 144"/>
              <a:gd name="T10" fmla="*/ 2147483647 w 144"/>
              <a:gd name="T11" fmla="*/ 0 h 1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4"/>
              <a:gd name="T19" fmla="*/ 0 h 144"/>
              <a:gd name="T20" fmla="*/ 144 w 144"/>
              <a:gd name="T21" fmla="*/ 144 h 1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4" h="144">
                <a:moveTo>
                  <a:pt x="48" y="0"/>
                </a:moveTo>
                <a:lnTo>
                  <a:pt x="0" y="96"/>
                </a:lnTo>
                <a:lnTo>
                  <a:pt x="48" y="144"/>
                </a:lnTo>
                <a:lnTo>
                  <a:pt x="112" y="80"/>
                </a:lnTo>
                <a:lnTo>
                  <a:pt x="144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9462" name="Text Box 42"/>
          <p:cNvSpPr txBox="1">
            <a:spLocks noChangeArrowheads="1"/>
          </p:cNvSpPr>
          <p:nvPr/>
        </p:nvSpPr>
        <p:spPr bwMode="auto">
          <a:xfrm>
            <a:off x="2667000" y="2209800"/>
            <a:ext cx="209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i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x</a:t>
            </a:r>
          </a:p>
        </p:txBody>
      </p:sp>
      <p:sp>
        <p:nvSpPr>
          <p:cNvPr id="19463" name="Freeform 43"/>
          <p:cNvSpPr>
            <a:spLocks/>
          </p:cNvSpPr>
          <p:nvPr/>
        </p:nvSpPr>
        <p:spPr bwMode="auto">
          <a:xfrm>
            <a:off x="6019800" y="2336800"/>
            <a:ext cx="273050" cy="254000"/>
          </a:xfrm>
          <a:custGeom>
            <a:avLst/>
            <a:gdLst>
              <a:gd name="T0" fmla="*/ 2147483647 w 172"/>
              <a:gd name="T1" fmla="*/ 2147483647 h 160"/>
              <a:gd name="T2" fmla="*/ 0 w 172"/>
              <a:gd name="T3" fmla="*/ 2147483647 h 160"/>
              <a:gd name="T4" fmla="*/ 2147483647 w 172"/>
              <a:gd name="T5" fmla="*/ 2147483647 h 160"/>
              <a:gd name="T6" fmla="*/ 2147483647 w 172"/>
              <a:gd name="T7" fmla="*/ 2147483647 h 160"/>
              <a:gd name="T8" fmla="*/ 2147483647 w 172"/>
              <a:gd name="T9" fmla="*/ 0 h 160"/>
              <a:gd name="T10" fmla="*/ 2147483647 w 172"/>
              <a:gd name="T11" fmla="*/ 2147483647 h 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2"/>
              <a:gd name="T19" fmla="*/ 0 h 160"/>
              <a:gd name="T20" fmla="*/ 172 w 172"/>
              <a:gd name="T21" fmla="*/ 160 h 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2" h="160">
                <a:moveTo>
                  <a:pt x="48" y="16"/>
                </a:moveTo>
                <a:lnTo>
                  <a:pt x="0" y="112"/>
                </a:lnTo>
                <a:lnTo>
                  <a:pt x="48" y="160"/>
                </a:lnTo>
                <a:lnTo>
                  <a:pt x="144" y="112"/>
                </a:lnTo>
                <a:lnTo>
                  <a:pt x="172" y="0"/>
                </a:lnTo>
                <a:lnTo>
                  <a:pt x="48" y="1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9464" name="Text Box 44"/>
          <p:cNvSpPr txBox="1">
            <a:spLocks noChangeArrowheads="1"/>
          </p:cNvSpPr>
          <p:nvPr/>
        </p:nvSpPr>
        <p:spPr bwMode="auto">
          <a:xfrm>
            <a:off x="6019800" y="22860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i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x’</a:t>
            </a:r>
          </a:p>
        </p:txBody>
      </p:sp>
      <p:sp>
        <p:nvSpPr>
          <p:cNvPr id="19465" name="Freeform 45"/>
          <p:cNvSpPr>
            <a:spLocks/>
          </p:cNvSpPr>
          <p:nvPr/>
        </p:nvSpPr>
        <p:spPr bwMode="auto">
          <a:xfrm>
            <a:off x="8001000" y="1524000"/>
            <a:ext cx="381000" cy="304800"/>
          </a:xfrm>
          <a:custGeom>
            <a:avLst/>
            <a:gdLst>
              <a:gd name="T0" fmla="*/ 2147483647 w 240"/>
              <a:gd name="T1" fmla="*/ 2147483647 h 192"/>
              <a:gd name="T2" fmla="*/ 2147483647 w 240"/>
              <a:gd name="T3" fmla="*/ 0 h 192"/>
              <a:gd name="T4" fmla="*/ 2147483647 w 240"/>
              <a:gd name="T5" fmla="*/ 2147483647 h 192"/>
              <a:gd name="T6" fmla="*/ 0 w 240"/>
              <a:gd name="T7" fmla="*/ 2147483647 h 192"/>
              <a:gd name="T8" fmla="*/ 2147483647 w 240"/>
              <a:gd name="T9" fmla="*/ 2147483647 h 192"/>
              <a:gd name="T10" fmla="*/ 2147483647 w 240"/>
              <a:gd name="T11" fmla="*/ 2147483647 h 1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0"/>
              <a:gd name="T19" fmla="*/ 0 h 192"/>
              <a:gd name="T20" fmla="*/ 240 w 240"/>
              <a:gd name="T21" fmla="*/ 192 h 1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0" h="192">
                <a:moveTo>
                  <a:pt x="240" y="192"/>
                </a:moveTo>
                <a:lnTo>
                  <a:pt x="240" y="0"/>
                </a:lnTo>
                <a:lnTo>
                  <a:pt x="88" y="24"/>
                </a:lnTo>
                <a:lnTo>
                  <a:pt x="0" y="96"/>
                </a:lnTo>
                <a:lnTo>
                  <a:pt x="96" y="192"/>
                </a:lnTo>
                <a:lnTo>
                  <a:pt x="240" y="19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9466" name="Freeform 46"/>
          <p:cNvSpPr>
            <a:spLocks/>
          </p:cNvSpPr>
          <p:nvPr/>
        </p:nvSpPr>
        <p:spPr bwMode="auto">
          <a:xfrm>
            <a:off x="838200" y="1536700"/>
            <a:ext cx="260350" cy="292100"/>
          </a:xfrm>
          <a:custGeom>
            <a:avLst/>
            <a:gdLst>
              <a:gd name="T0" fmla="*/ 2147483647 w 164"/>
              <a:gd name="T1" fmla="*/ 0 h 184"/>
              <a:gd name="T2" fmla="*/ 0 w 164"/>
              <a:gd name="T3" fmla="*/ 2147483647 h 184"/>
              <a:gd name="T4" fmla="*/ 2147483647 w 164"/>
              <a:gd name="T5" fmla="*/ 2147483647 h 184"/>
              <a:gd name="T6" fmla="*/ 2147483647 w 164"/>
              <a:gd name="T7" fmla="*/ 2147483647 h 184"/>
              <a:gd name="T8" fmla="*/ 2147483647 w 164"/>
              <a:gd name="T9" fmla="*/ 2147483647 h 184"/>
              <a:gd name="T10" fmla="*/ 2147483647 w 164"/>
              <a:gd name="T11" fmla="*/ 0 h 1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4"/>
              <a:gd name="T19" fmla="*/ 0 h 184"/>
              <a:gd name="T20" fmla="*/ 164 w 164"/>
              <a:gd name="T21" fmla="*/ 184 h 1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4" h="184">
                <a:moveTo>
                  <a:pt x="32" y="0"/>
                </a:moveTo>
                <a:lnTo>
                  <a:pt x="0" y="136"/>
                </a:lnTo>
                <a:lnTo>
                  <a:pt x="48" y="184"/>
                </a:lnTo>
                <a:lnTo>
                  <a:pt x="148" y="176"/>
                </a:lnTo>
                <a:lnTo>
                  <a:pt x="164" y="36"/>
                </a:lnTo>
                <a:lnTo>
                  <a:pt x="3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9467" name="Freeform 47"/>
          <p:cNvSpPr>
            <a:spLocks/>
          </p:cNvSpPr>
          <p:nvPr/>
        </p:nvSpPr>
        <p:spPr bwMode="auto">
          <a:xfrm>
            <a:off x="5905500" y="2667000"/>
            <a:ext cx="336550" cy="698500"/>
          </a:xfrm>
          <a:custGeom>
            <a:avLst/>
            <a:gdLst>
              <a:gd name="T0" fmla="*/ 2147483647 w 212"/>
              <a:gd name="T1" fmla="*/ 2147483647 h 440"/>
              <a:gd name="T2" fmla="*/ 2147483647 w 212"/>
              <a:gd name="T3" fmla="*/ 2147483647 h 440"/>
              <a:gd name="T4" fmla="*/ 0 w 212"/>
              <a:gd name="T5" fmla="*/ 2147483647 h 440"/>
              <a:gd name="T6" fmla="*/ 2147483647 w 212"/>
              <a:gd name="T7" fmla="*/ 2147483647 h 440"/>
              <a:gd name="T8" fmla="*/ 2147483647 w 212"/>
              <a:gd name="T9" fmla="*/ 0 h 440"/>
              <a:gd name="T10" fmla="*/ 2147483647 w 212"/>
              <a:gd name="T11" fmla="*/ 2147483647 h 4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2"/>
              <a:gd name="T19" fmla="*/ 0 h 440"/>
              <a:gd name="T20" fmla="*/ 212 w 212"/>
              <a:gd name="T21" fmla="*/ 440 h 4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2" h="440">
                <a:moveTo>
                  <a:pt x="72" y="16"/>
                </a:moveTo>
                <a:lnTo>
                  <a:pt x="24" y="112"/>
                </a:lnTo>
                <a:lnTo>
                  <a:pt x="0" y="400"/>
                </a:lnTo>
                <a:lnTo>
                  <a:pt x="132" y="440"/>
                </a:lnTo>
                <a:lnTo>
                  <a:pt x="212" y="0"/>
                </a:lnTo>
                <a:lnTo>
                  <a:pt x="72" y="1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9468" name="Freeform 48"/>
          <p:cNvSpPr>
            <a:spLocks/>
          </p:cNvSpPr>
          <p:nvPr/>
        </p:nvSpPr>
        <p:spPr bwMode="auto">
          <a:xfrm>
            <a:off x="3854450" y="1371600"/>
            <a:ext cx="368300" cy="298450"/>
          </a:xfrm>
          <a:custGeom>
            <a:avLst/>
            <a:gdLst>
              <a:gd name="T0" fmla="*/ 2147483647 w 232"/>
              <a:gd name="T1" fmla="*/ 2147483647 h 188"/>
              <a:gd name="T2" fmla="*/ 2147483647 w 232"/>
              <a:gd name="T3" fmla="*/ 2147483647 h 188"/>
              <a:gd name="T4" fmla="*/ 0 w 232"/>
              <a:gd name="T5" fmla="*/ 2147483647 h 188"/>
              <a:gd name="T6" fmla="*/ 2147483647 w 232"/>
              <a:gd name="T7" fmla="*/ 2147483647 h 188"/>
              <a:gd name="T8" fmla="*/ 2147483647 w 232"/>
              <a:gd name="T9" fmla="*/ 2147483647 h 188"/>
              <a:gd name="T10" fmla="*/ 2147483647 w 232"/>
              <a:gd name="T11" fmla="*/ 2147483647 h 188"/>
              <a:gd name="T12" fmla="*/ 2147483647 w 232"/>
              <a:gd name="T13" fmla="*/ 0 h 188"/>
              <a:gd name="T14" fmla="*/ 2147483647 w 232"/>
              <a:gd name="T15" fmla="*/ 2147483647 h 1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32"/>
              <a:gd name="T25" fmla="*/ 0 h 188"/>
              <a:gd name="T26" fmla="*/ 232 w 232"/>
              <a:gd name="T27" fmla="*/ 188 h 18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32" h="188">
                <a:moveTo>
                  <a:pt x="68" y="16"/>
                </a:moveTo>
                <a:lnTo>
                  <a:pt x="20" y="112"/>
                </a:lnTo>
                <a:lnTo>
                  <a:pt x="0" y="164"/>
                </a:lnTo>
                <a:lnTo>
                  <a:pt x="56" y="188"/>
                </a:lnTo>
                <a:lnTo>
                  <a:pt x="136" y="148"/>
                </a:lnTo>
                <a:lnTo>
                  <a:pt x="232" y="80"/>
                </a:lnTo>
                <a:lnTo>
                  <a:pt x="192" y="0"/>
                </a:lnTo>
                <a:lnTo>
                  <a:pt x="68" y="1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9469" name="Freeform 49"/>
          <p:cNvSpPr>
            <a:spLocks/>
          </p:cNvSpPr>
          <p:nvPr/>
        </p:nvSpPr>
        <p:spPr bwMode="auto">
          <a:xfrm>
            <a:off x="3200400" y="1828800"/>
            <a:ext cx="381000" cy="260350"/>
          </a:xfrm>
          <a:custGeom>
            <a:avLst/>
            <a:gdLst>
              <a:gd name="T0" fmla="*/ 2147483647 w 240"/>
              <a:gd name="T1" fmla="*/ 2147483647 h 164"/>
              <a:gd name="T2" fmla="*/ 2147483647 w 240"/>
              <a:gd name="T3" fmla="*/ 2147483647 h 164"/>
              <a:gd name="T4" fmla="*/ 0 w 240"/>
              <a:gd name="T5" fmla="*/ 2147483647 h 164"/>
              <a:gd name="T6" fmla="*/ 2147483647 w 240"/>
              <a:gd name="T7" fmla="*/ 2147483647 h 164"/>
              <a:gd name="T8" fmla="*/ 2147483647 w 240"/>
              <a:gd name="T9" fmla="*/ 2147483647 h 164"/>
              <a:gd name="T10" fmla="*/ 2147483647 w 240"/>
              <a:gd name="T11" fmla="*/ 0 h 164"/>
              <a:gd name="T12" fmla="*/ 2147483647 w 240"/>
              <a:gd name="T13" fmla="*/ 2147483647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0"/>
              <a:gd name="T22" fmla="*/ 0 h 164"/>
              <a:gd name="T23" fmla="*/ 240 w 240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0" h="164">
                <a:moveTo>
                  <a:pt x="76" y="16"/>
                </a:moveTo>
                <a:lnTo>
                  <a:pt x="28" y="112"/>
                </a:lnTo>
                <a:lnTo>
                  <a:pt x="0" y="156"/>
                </a:lnTo>
                <a:lnTo>
                  <a:pt x="104" y="164"/>
                </a:lnTo>
                <a:lnTo>
                  <a:pt x="240" y="80"/>
                </a:lnTo>
                <a:lnTo>
                  <a:pt x="200" y="0"/>
                </a:lnTo>
                <a:lnTo>
                  <a:pt x="76" y="1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9470" name="Rectangle 54"/>
          <p:cNvSpPr>
            <a:spLocks noChangeArrowheads="1"/>
          </p:cNvSpPr>
          <p:nvPr/>
        </p:nvSpPr>
        <p:spPr bwMode="auto">
          <a:xfrm>
            <a:off x="4419600" y="914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9471" name="Text Box 40"/>
          <p:cNvSpPr txBox="1">
            <a:spLocks noChangeArrowheads="1"/>
          </p:cNvSpPr>
          <p:nvPr/>
        </p:nvSpPr>
        <p:spPr bwMode="auto">
          <a:xfrm>
            <a:off x="4343400" y="914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i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5381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338" y="901700"/>
            <a:ext cx="7662862" cy="321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1683" name="Text Box 3"/>
          <p:cNvSpPr txBox="1">
            <a:spLocks noChangeArrowheads="1"/>
          </p:cNvSpPr>
          <p:nvPr/>
        </p:nvSpPr>
        <p:spPr bwMode="auto">
          <a:xfrm>
            <a:off x="1457325" y="4579938"/>
            <a:ext cx="686918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Potential matches for </a:t>
            </a:r>
            <a:r>
              <a:rPr lang="en-US" sz="2000" b="1" i="1" dirty="0">
                <a:solidFill>
                  <a:srgbClr val="000000"/>
                </a:solidFill>
                <a:cs typeface="Arial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 have to lie on the corresponding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rgbClr val="000000"/>
                </a:solidFill>
                <a:cs typeface="Arial" charset="0"/>
              </a:rPr>
              <a:t>epipolar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 line </a:t>
            </a:r>
            <a:r>
              <a:rPr lang="en-US" sz="2000" b="1" i="1" dirty="0">
                <a:solidFill>
                  <a:srgbClr val="000000"/>
                </a:solidFill>
                <a:cs typeface="Arial" charset="0"/>
              </a:rPr>
              <a:t>l</a:t>
            </a:r>
            <a:r>
              <a:rPr lang="en-US" sz="2000" i="1" dirty="0">
                <a:solidFill>
                  <a:srgbClr val="000000"/>
                </a:solidFill>
                <a:cs typeface="Arial" charset="0"/>
              </a:rPr>
              <a:t>’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.</a:t>
            </a:r>
          </a:p>
        </p:txBody>
      </p:sp>
      <p:sp>
        <p:nvSpPr>
          <p:cNvPr id="711684" name="Text Box 4"/>
          <p:cNvSpPr txBox="1">
            <a:spLocks noChangeArrowheads="1"/>
          </p:cNvSpPr>
          <p:nvPr/>
        </p:nvSpPr>
        <p:spPr bwMode="auto">
          <a:xfrm>
            <a:off x="1447800" y="5646738"/>
            <a:ext cx="693972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Potential matches for </a:t>
            </a:r>
            <a:r>
              <a:rPr lang="en-US" sz="2000" b="1" i="1" dirty="0">
                <a:solidFill>
                  <a:srgbClr val="000000"/>
                </a:solidFill>
                <a:cs typeface="Arial" charset="0"/>
              </a:rPr>
              <a:t>x</a:t>
            </a:r>
            <a:r>
              <a:rPr lang="en-US" sz="2000" i="1" dirty="0">
                <a:solidFill>
                  <a:srgbClr val="000000"/>
                </a:solidFill>
                <a:cs typeface="Arial" charset="0"/>
              </a:rPr>
              <a:t>’</a:t>
            </a:r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have to lie on the corresponding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rgbClr val="000000"/>
                </a:solidFill>
                <a:cs typeface="Arial" charset="0"/>
              </a:rPr>
              <a:t>epipolar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 line </a:t>
            </a:r>
            <a:r>
              <a:rPr lang="en-US" sz="2000" b="1" i="1" dirty="0">
                <a:solidFill>
                  <a:srgbClr val="000000"/>
                </a:solidFill>
                <a:cs typeface="Arial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.</a:t>
            </a:r>
          </a:p>
        </p:txBody>
      </p:sp>
      <p:sp>
        <p:nvSpPr>
          <p:cNvPr id="711685" name="Oval 5"/>
          <p:cNvSpPr>
            <a:spLocks noChangeArrowheads="1"/>
          </p:cNvSpPr>
          <p:nvPr/>
        </p:nvSpPr>
        <p:spPr bwMode="auto">
          <a:xfrm>
            <a:off x="2884488" y="24066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1686" name="Line 6"/>
          <p:cNvSpPr>
            <a:spLocks noChangeShapeType="1"/>
          </p:cNvSpPr>
          <p:nvPr/>
        </p:nvSpPr>
        <p:spPr bwMode="auto">
          <a:xfrm flipH="1">
            <a:off x="6084888" y="2330450"/>
            <a:ext cx="254000" cy="158115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1687" name="Oval 7"/>
          <p:cNvSpPr>
            <a:spLocks noChangeArrowheads="1"/>
          </p:cNvSpPr>
          <p:nvPr/>
        </p:nvSpPr>
        <p:spPr bwMode="auto">
          <a:xfrm>
            <a:off x="6275388" y="2406650"/>
            <a:ext cx="76200" cy="76200"/>
          </a:xfrm>
          <a:prstGeom prst="ellipse">
            <a:avLst/>
          </a:prstGeom>
          <a:solidFill>
            <a:srgbClr val="CC3300"/>
          </a:solidFill>
          <a:ln w="952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711688" name="Line 8"/>
          <p:cNvSpPr>
            <a:spLocks noChangeShapeType="1"/>
          </p:cNvSpPr>
          <p:nvPr/>
        </p:nvSpPr>
        <p:spPr bwMode="auto">
          <a:xfrm flipH="1" flipV="1">
            <a:off x="2909888" y="2311400"/>
            <a:ext cx="241300" cy="15621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1689" name="Oval 9"/>
          <p:cNvSpPr>
            <a:spLocks noChangeArrowheads="1"/>
          </p:cNvSpPr>
          <p:nvPr/>
        </p:nvSpPr>
        <p:spPr bwMode="auto">
          <a:xfrm>
            <a:off x="3316288" y="21018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1690" name="Oval 10"/>
          <p:cNvSpPr>
            <a:spLocks noChangeArrowheads="1"/>
          </p:cNvSpPr>
          <p:nvPr/>
        </p:nvSpPr>
        <p:spPr bwMode="auto">
          <a:xfrm>
            <a:off x="3970338" y="16573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1691" name="Oval 11"/>
          <p:cNvSpPr>
            <a:spLocks noChangeArrowheads="1"/>
          </p:cNvSpPr>
          <p:nvPr/>
        </p:nvSpPr>
        <p:spPr bwMode="auto">
          <a:xfrm>
            <a:off x="6275388" y="24003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1692" name="Oval 12"/>
          <p:cNvSpPr>
            <a:spLocks noChangeArrowheads="1"/>
          </p:cNvSpPr>
          <p:nvPr/>
        </p:nvSpPr>
        <p:spPr bwMode="auto">
          <a:xfrm>
            <a:off x="6224588" y="27559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1693" name="Oval 13"/>
          <p:cNvSpPr>
            <a:spLocks noChangeArrowheads="1"/>
          </p:cNvSpPr>
          <p:nvPr/>
        </p:nvSpPr>
        <p:spPr bwMode="auto">
          <a:xfrm>
            <a:off x="6167438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49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Epipolar constraint</a:t>
            </a:r>
          </a:p>
        </p:txBody>
      </p:sp>
      <p:sp>
        <p:nvSpPr>
          <p:cNvPr id="20495" name="Freeform 15"/>
          <p:cNvSpPr>
            <a:spLocks/>
          </p:cNvSpPr>
          <p:nvPr/>
        </p:nvSpPr>
        <p:spPr bwMode="auto">
          <a:xfrm>
            <a:off x="2667000" y="2286000"/>
            <a:ext cx="228600" cy="228600"/>
          </a:xfrm>
          <a:custGeom>
            <a:avLst/>
            <a:gdLst>
              <a:gd name="T0" fmla="*/ 2147483647 w 144"/>
              <a:gd name="T1" fmla="*/ 0 h 144"/>
              <a:gd name="T2" fmla="*/ 0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0 h 144"/>
              <a:gd name="T10" fmla="*/ 2147483647 w 144"/>
              <a:gd name="T11" fmla="*/ 0 h 1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4"/>
              <a:gd name="T19" fmla="*/ 0 h 144"/>
              <a:gd name="T20" fmla="*/ 144 w 144"/>
              <a:gd name="T21" fmla="*/ 144 h 1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4" h="144">
                <a:moveTo>
                  <a:pt x="48" y="0"/>
                </a:moveTo>
                <a:lnTo>
                  <a:pt x="0" y="96"/>
                </a:lnTo>
                <a:lnTo>
                  <a:pt x="48" y="144"/>
                </a:lnTo>
                <a:lnTo>
                  <a:pt x="112" y="80"/>
                </a:lnTo>
                <a:lnTo>
                  <a:pt x="144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2667000" y="2209800"/>
            <a:ext cx="209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i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x</a:t>
            </a:r>
          </a:p>
        </p:txBody>
      </p:sp>
      <p:sp>
        <p:nvSpPr>
          <p:cNvPr id="20497" name="Freeform 17"/>
          <p:cNvSpPr>
            <a:spLocks/>
          </p:cNvSpPr>
          <p:nvPr/>
        </p:nvSpPr>
        <p:spPr bwMode="auto">
          <a:xfrm>
            <a:off x="6019800" y="2336800"/>
            <a:ext cx="273050" cy="254000"/>
          </a:xfrm>
          <a:custGeom>
            <a:avLst/>
            <a:gdLst>
              <a:gd name="T0" fmla="*/ 2147483647 w 172"/>
              <a:gd name="T1" fmla="*/ 2147483647 h 160"/>
              <a:gd name="T2" fmla="*/ 0 w 172"/>
              <a:gd name="T3" fmla="*/ 2147483647 h 160"/>
              <a:gd name="T4" fmla="*/ 2147483647 w 172"/>
              <a:gd name="T5" fmla="*/ 2147483647 h 160"/>
              <a:gd name="T6" fmla="*/ 2147483647 w 172"/>
              <a:gd name="T7" fmla="*/ 2147483647 h 160"/>
              <a:gd name="T8" fmla="*/ 2147483647 w 172"/>
              <a:gd name="T9" fmla="*/ 0 h 160"/>
              <a:gd name="T10" fmla="*/ 2147483647 w 172"/>
              <a:gd name="T11" fmla="*/ 2147483647 h 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2"/>
              <a:gd name="T19" fmla="*/ 0 h 160"/>
              <a:gd name="T20" fmla="*/ 172 w 172"/>
              <a:gd name="T21" fmla="*/ 160 h 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2" h="160">
                <a:moveTo>
                  <a:pt x="48" y="16"/>
                </a:moveTo>
                <a:lnTo>
                  <a:pt x="0" y="112"/>
                </a:lnTo>
                <a:lnTo>
                  <a:pt x="48" y="160"/>
                </a:lnTo>
                <a:lnTo>
                  <a:pt x="144" y="112"/>
                </a:lnTo>
                <a:lnTo>
                  <a:pt x="172" y="0"/>
                </a:lnTo>
                <a:lnTo>
                  <a:pt x="48" y="1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1698" name="Text Box 18"/>
          <p:cNvSpPr txBox="1">
            <a:spLocks noChangeArrowheads="1"/>
          </p:cNvSpPr>
          <p:nvPr/>
        </p:nvSpPr>
        <p:spPr bwMode="auto">
          <a:xfrm>
            <a:off x="6019800" y="22860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i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x’</a:t>
            </a:r>
          </a:p>
        </p:txBody>
      </p:sp>
      <p:sp>
        <p:nvSpPr>
          <p:cNvPr id="20499" name="Freeform 19"/>
          <p:cNvSpPr>
            <a:spLocks/>
          </p:cNvSpPr>
          <p:nvPr/>
        </p:nvSpPr>
        <p:spPr bwMode="auto">
          <a:xfrm>
            <a:off x="8001000" y="1524000"/>
            <a:ext cx="381000" cy="304800"/>
          </a:xfrm>
          <a:custGeom>
            <a:avLst/>
            <a:gdLst>
              <a:gd name="T0" fmla="*/ 2147483647 w 240"/>
              <a:gd name="T1" fmla="*/ 2147483647 h 192"/>
              <a:gd name="T2" fmla="*/ 2147483647 w 240"/>
              <a:gd name="T3" fmla="*/ 0 h 192"/>
              <a:gd name="T4" fmla="*/ 2147483647 w 240"/>
              <a:gd name="T5" fmla="*/ 2147483647 h 192"/>
              <a:gd name="T6" fmla="*/ 0 w 240"/>
              <a:gd name="T7" fmla="*/ 2147483647 h 192"/>
              <a:gd name="T8" fmla="*/ 2147483647 w 240"/>
              <a:gd name="T9" fmla="*/ 2147483647 h 192"/>
              <a:gd name="T10" fmla="*/ 2147483647 w 240"/>
              <a:gd name="T11" fmla="*/ 2147483647 h 1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0"/>
              <a:gd name="T19" fmla="*/ 0 h 192"/>
              <a:gd name="T20" fmla="*/ 240 w 240"/>
              <a:gd name="T21" fmla="*/ 192 h 1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0" h="192">
                <a:moveTo>
                  <a:pt x="240" y="192"/>
                </a:moveTo>
                <a:lnTo>
                  <a:pt x="240" y="0"/>
                </a:lnTo>
                <a:lnTo>
                  <a:pt x="88" y="24"/>
                </a:lnTo>
                <a:lnTo>
                  <a:pt x="0" y="96"/>
                </a:lnTo>
                <a:lnTo>
                  <a:pt x="96" y="192"/>
                </a:lnTo>
                <a:lnTo>
                  <a:pt x="240" y="19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500" name="Freeform 20"/>
          <p:cNvSpPr>
            <a:spLocks/>
          </p:cNvSpPr>
          <p:nvPr/>
        </p:nvSpPr>
        <p:spPr bwMode="auto">
          <a:xfrm>
            <a:off x="838200" y="1536700"/>
            <a:ext cx="260350" cy="292100"/>
          </a:xfrm>
          <a:custGeom>
            <a:avLst/>
            <a:gdLst>
              <a:gd name="T0" fmla="*/ 2147483647 w 164"/>
              <a:gd name="T1" fmla="*/ 0 h 184"/>
              <a:gd name="T2" fmla="*/ 0 w 164"/>
              <a:gd name="T3" fmla="*/ 2147483647 h 184"/>
              <a:gd name="T4" fmla="*/ 2147483647 w 164"/>
              <a:gd name="T5" fmla="*/ 2147483647 h 184"/>
              <a:gd name="T6" fmla="*/ 2147483647 w 164"/>
              <a:gd name="T7" fmla="*/ 2147483647 h 184"/>
              <a:gd name="T8" fmla="*/ 2147483647 w 164"/>
              <a:gd name="T9" fmla="*/ 2147483647 h 184"/>
              <a:gd name="T10" fmla="*/ 2147483647 w 164"/>
              <a:gd name="T11" fmla="*/ 0 h 1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4"/>
              <a:gd name="T19" fmla="*/ 0 h 184"/>
              <a:gd name="T20" fmla="*/ 164 w 164"/>
              <a:gd name="T21" fmla="*/ 184 h 1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4" h="184">
                <a:moveTo>
                  <a:pt x="32" y="0"/>
                </a:moveTo>
                <a:lnTo>
                  <a:pt x="0" y="136"/>
                </a:lnTo>
                <a:lnTo>
                  <a:pt x="48" y="184"/>
                </a:lnTo>
                <a:lnTo>
                  <a:pt x="148" y="176"/>
                </a:lnTo>
                <a:lnTo>
                  <a:pt x="164" y="36"/>
                </a:lnTo>
                <a:lnTo>
                  <a:pt x="3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501" name="Freeform 21"/>
          <p:cNvSpPr>
            <a:spLocks/>
          </p:cNvSpPr>
          <p:nvPr/>
        </p:nvSpPr>
        <p:spPr bwMode="auto">
          <a:xfrm>
            <a:off x="5905500" y="2667000"/>
            <a:ext cx="336550" cy="698500"/>
          </a:xfrm>
          <a:custGeom>
            <a:avLst/>
            <a:gdLst>
              <a:gd name="T0" fmla="*/ 2147483647 w 212"/>
              <a:gd name="T1" fmla="*/ 2147483647 h 440"/>
              <a:gd name="T2" fmla="*/ 2147483647 w 212"/>
              <a:gd name="T3" fmla="*/ 2147483647 h 440"/>
              <a:gd name="T4" fmla="*/ 0 w 212"/>
              <a:gd name="T5" fmla="*/ 2147483647 h 440"/>
              <a:gd name="T6" fmla="*/ 2147483647 w 212"/>
              <a:gd name="T7" fmla="*/ 2147483647 h 440"/>
              <a:gd name="T8" fmla="*/ 2147483647 w 212"/>
              <a:gd name="T9" fmla="*/ 0 h 440"/>
              <a:gd name="T10" fmla="*/ 2147483647 w 212"/>
              <a:gd name="T11" fmla="*/ 2147483647 h 4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2"/>
              <a:gd name="T19" fmla="*/ 0 h 440"/>
              <a:gd name="T20" fmla="*/ 212 w 212"/>
              <a:gd name="T21" fmla="*/ 440 h 4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2" h="440">
                <a:moveTo>
                  <a:pt x="72" y="16"/>
                </a:moveTo>
                <a:lnTo>
                  <a:pt x="24" y="112"/>
                </a:lnTo>
                <a:lnTo>
                  <a:pt x="0" y="400"/>
                </a:lnTo>
                <a:lnTo>
                  <a:pt x="132" y="440"/>
                </a:lnTo>
                <a:lnTo>
                  <a:pt x="212" y="0"/>
                </a:lnTo>
                <a:lnTo>
                  <a:pt x="72" y="1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502" name="Freeform 22"/>
          <p:cNvSpPr>
            <a:spLocks/>
          </p:cNvSpPr>
          <p:nvPr/>
        </p:nvSpPr>
        <p:spPr bwMode="auto">
          <a:xfrm>
            <a:off x="3854450" y="1371600"/>
            <a:ext cx="368300" cy="298450"/>
          </a:xfrm>
          <a:custGeom>
            <a:avLst/>
            <a:gdLst>
              <a:gd name="T0" fmla="*/ 2147483647 w 232"/>
              <a:gd name="T1" fmla="*/ 2147483647 h 188"/>
              <a:gd name="T2" fmla="*/ 2147483647 w 232"/>
              <a:gd name="T3" fmla="*/ 2147483647 h 188"/>
              <a:gd name="T4" fmla="*/ 0 w 232"/>
              <a:gd name="T5" fmla="*/ 2147483647 h 188"/>
              <a:gd name="T6" fmla="*/ 2147483647 w 232"/>
              <a:gd name="T7" fmla="*/ 2147483647 h 188"/>
              <a:gd name="T8" fmla="*/ 2147483647 w 232"/>
              <a:gd name="T9" fmla="*/ 2147483647 h 188"/>
              <a:gd name="T10" fmla="*/ 2147483647 w 232"/>
              <a:gd name="T11" fmla="*/ 2147483647 h 188"/>
              <a:gd name="T12" fmla="*/ 2147483647 w 232"/>
              <a:gd name="T13" fmla="*/ 0 h 188"/>
              <a:gd name="T14" fmla="*/ 2147483647 w 232"/>
              <a:gd name="T15" fmla="*/ 2147483647 h 1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32"/>
              <a:gd name="T25" fmla="*/ 0 h 188"/>
              <a:gd name="T26" fmla="*/ 232 w 232"/>
              <a:gd name="T27" fmla="*/ 188 h 18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32" h="188">
                <a:moveTo>
                  <a:pt x="68" y="16"/>
                </a:moveTo>
                <a:lnTo>
                  <a:pt x="20" y="112"/>
                </a:lnTo>
                <a:lnTo>
                  <a:pt x="0" y="164"/>
                </a:lnTo>
                <a:lnTo>
                  <a:pt x="56" y="188"/>
                </a:lnTo>
                <a:lnTo>
                  <a:pt x="136" y="148"/>
                </a:lnTo>
                <a:lnTo>
                  <a:pt x="232" y="80"/>
                </a:lnTo>
                <a:lnTo>
                  <a:pt x="192" y="0"/>
                </a:lnTo>
                <a:lnTo>
                  <a:pt x="68" y="1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503" name="Freeform 23"/>
          <p:cNvSpPr>
            <a:spLocks/>
          </p:cNvSpPr>
          <p:nvPr/>
        </p:nvSpPr>
        <p:spPr bwMode="auto">
          <a:xfrm>
            <a:off x="3200400" y="1828800"/>
            <a:ext cx="381000" cy="260350"/>
          </a:xfrm>
          <a:custGeom>
            <a:avLst/>
            <a:gdLst>
              <a:gd name="T0" fmla="*/ 2147483647 w 240"/>
              <a:gd name="T1" fmla="*/ 2147483647 h 164"/>
              <a:gd name="T2" fmla="*/ 2147483647 w 240"/>
              <a:gd name="T3" fmla="*/ 2147483647 h 164"/>
              <a:gd name="T4" fmla="*/ 0 w 240"/>
              <a:gd name="T5" fmla="*/ 2147483647 h 164"/>
              <a:gd name="T6" fmla="*/ 2147483647 w 240"/>
              <a:gd name="T7" fmla="*/ 2147483647 h 164"/>
              <a:gd name="T8" fmla="*/ 2147483647 w 240"/>
              <a:gd name="T9" fmla="*/ 2147483647 h 164"/>
              <a:gd name="T10" fmla="*/ 2147483647 w 240"/>
              <a:gd name="T11" fmla="*/ 0 h 164"/>
              <a:gd name="T12" fmla="*/ 2147483647 w 240"/>
              <a:gd name="T13" fmla="*/ 2147483647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0"/>
              <a:gd name="T22" fmla="*/ 0 h 164"/>
              <a:gd name="T23" fmla="*/ 240 w 240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0" h="164">
                <a:moveTo>
                  <a:pt x="76" y="16"/>
                </a:moveTo>
                <a:lnTo>
                  <a:pt x="28" y="112"/>
                </a:lnTo>
                <a:lnTo>
                  <a:pt x="0" y="156"/>
                </a:lnTo>
                <a:lnTo>
                  <a:pt x="104" y="164"/>
                </a:lnTo>
                <a:lnTo>
                  <a:pt x="240" y="80"/>
                </a:lnTo>
                <a:lnTo>
                  <a:pt x="200" y="0"/>
                </a:lnTo>
                <a:lnTo>
                  <a:pt x="76" y="1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1704" name="Text Box 24"/>
          <p:cNvSpPr txBox="1">
            <a:spLocks noChangeArrowheads="1"/>
          </p:cNvSpPr>
          <p:nvPr/>
        </p:nvSpPr>
        <p:spPr bwMode="auto">
          <a:xfrm>
            <a:off x="3733800" y="1349375"/>
            <a:ext cx="303213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i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X</a:t>
            </a:r>
          </a:p>
        </p:txBody>
      </p:sp>
      <p:sp>
        <p:nvSpPr>
          <p:cNvPr id="711705" name="Text Box 25"/>
          <p:cNvSpPr txBox="1">
            <a:spLocks noChangeArrowheads="1"/>
          </p:cNvSpPr>
          <p:nvPr/>
        </p:nvSpPr>
        <p:spPr bwMode="auto">
          <a:xfrm>
            <a:off x="5943600" y="26670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i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x’</a:t>
            </a:r>
          </a:p>
        </p:txBody>
      </p:sp>
      <p:sp>
        <p:nvSpPr>
          <p:cNvPr id="711706" name="Text Box 26"/>
          <p:cNvSpPr txBox="1">
            <a:spLocks noChangeArrowheads="1"/>
          </p:cNvSpPr>
          <p:nvPr/>
        </p:nvSpPr>
        <p:spPr bwMode="auto">
          <a:xfrm>
            <a:off x="3124200" y="1752600"/>
            <a:ext cx="303213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i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X</a:t>
            </a:r>
          </a:p>
        </p:txBody>
      </p:sp>
      <p:sp>
        <p:nvSpPr>
          <p:cNvPr id="711707" name="Text Box 27"/>
          <p:cNvSpPr txBox="1">
            <a:spLocks noChangeArrowheads="1"/>
          </p:cNvSpPr>
          <p:nvPr/>
        </p:nvSpPr>
        <p:spPr bwMode="auto">
          <a:xfrm>
            <a:off x="5867400" y="30480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i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x’</a:t>
            </a:r>
          </a:p>
        </p:txBody>
      </p:sp>
      <p:sp>
        <p:nvSpPr>
          <p:cNvPr id="711708" name="Oval 28"/>
          <p:cNvSpPr>
            <a:spLocks noChangeArrowheads="1"/>
          </p:cNvSpPr>
          <p:nvPr/>
        </p:nvSpPr>
        <p:spPr bwMode="auto">
          <a:xfrm>
            <a:off x="4592638" y="12255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4419600" y="914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1710" name="Text Box 30"/>
          <p:cNvSpPr txBox="1">
            <a:spLocks noChangeArrowheads="1"/>
          </p:cNvSpPr>
          <p:nvPr/>
        </p:nvSpPr>
        <p:spPr bwMode="auto">
          <a:xfrm>
            <a:off x="4343400" y="914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i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9387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autoUpdateAnimBg="0"/>
      <p:bldP spid="711684" grpId="0" autoUpdateAnimBg="0"/>
      <p:bldP spid="711685" grpId="0" animBg="1"/>
      <p:bldP spid="711686" grpId="0" animBg="1"/>
      <p:bldP spid="711687" grpId="0" animBg="1" autoUpdateAnimBg="0"/>
      <p:bldP spid="711688" grpId="0" animBg="1"/>
      <p:bldP spid="711689" grpId="0" animBg="1"/>
      <p:bldP spid="711690" grpId="0" animBg="1"/>
      <p:bldP spid="711691" grpId="0" animBg="1"/>
      <p:bldP spid="711692" grpId="0" animBg="1"/>
      <p:bldP spid="711693" grpId="0" animBg="1"/>
      <p:bldP spid="711698" grpId="0"/>
      <p:bldP spid="711704" grpId="0" animBg="1"/>
      <p:bldP spid="711705" grpId="0"/>
      <p:bldP spid="711706" grpId="0" animBg="1"/>
      <p:bldP spid="711707" grpId="0"/>
      <p:bldP spid="711708" grpId="0" animBg="1"/>
      <p:bldP spid="7117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>
                <a:ea typeface="ＭＳ Ｐゴシック" pitchFamily="34" charset="-128"/>
              </a:rPr>
              <a:t>Algebraic representation of epipolar geometry</a:t>
            </a:r>
          </a:p>
        </p:txBody>
      </p:sp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altLang="en-US" smtClean="0">
              <a:ea typeface="ＭＳ Ｐゴシック" pitchFamily="34" charset="-128"/>
            </a:endParaRPr>
          </a:p>
          <a:p>
            <a:pPr marL="0" indent="0">
              <a:buFontTx/>
              <a:buNone/>
            </a:pPr>
            <a:r>
              <a:rPr lang="en-GB" altLang="en-US" smtClean="0">
                <a:ea typeface="ＭＳ Ｐゴシック" pitchFamily="34" charset="-128"/>
              </a:rPr>
              <a:t>We know that the epipolar geometry defines a mapping</a:t>
            </a:r>
            <a:endParaRPr lang="en-GB" altLang="en-US" u="sng" smtClean="0">
              <a:ea typeface="ＭＳ Ｐゴシック" pitchFamily="34" charset="-128"/>
            </a:endParaRPr>
          </a:p>
        </p:txBody>
      </p:sp>
      <p:sp>
        <p:nvSpPr>
          <p:cNvPr id="136195" name="Text Box 4"/>
          <p:cNvSpPr txBox="1">
            <a:spLocks noChangeArrowheads="1"/>
          </p:cNvSpPr>
          <p:nvPr/>
        </p:nvSpPr>
        <p:spPr bwMode="auto">
          <a:xfrm>
            <a:off x="1690688" y="2559050"/>
            <a:ext cx="4119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b="1">
                <a:solidFill>
                  <a:srgbClr val="000000"/>
                </a:solidFill>
                <a:latin typeface="Times New Roman" pitchFamily="18" charset="0"/>
              </a:rPr>
              <a:t>x                       l</a:t>
            </a:r>
            <a:r>
              <a:rPr lang="en-GB" altLang="en-US" sz="2800" b="1" baseline="50000">
                <a:solidFill>
                  <a:srgbClr val="000000"/>
                </a:solidFill>
                <a:latin typeface="Times New Roman" pitchFamily="18" charset="0"/>
              </a:rPr>
              <a:t>/</a:t>
            </a:r>
          </a:p>
        </p:txBody>
      </p:sp>
      <p:sp>
        <p:nvSpPr>
          <p:cNvPr id="136196" name="Line 6"/>
          <p:cNvSpPr>
            <a:spLocks noChangeShapeType="1"/>
          </p:cNvSpPr>
          <p:nvPr/>
        </p:nvSpPr>
        <p:spPr bwMode="auto">
          <a:xfrm flipH="1" flipV="1">
            <a:off x="1866900" y="3068638"/>
            <a:ext cx="0" cy="53816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CC"/>
              </a:solidFill>
              <a:ea typeface="ＭＳ Ｐゴシック" pitchFamily="34" charset="-128"/>
            </a:endParaRPr>
          </a:p>
        </p:txBody>
      </p:sp>
      <p:sp>
        <p:nvSpPr>
          <p:cNvPr id="136197" name="Line 7"/>
          <p:cNvSpPr>
            <a:spLocks noChangeShapeType="1"/>
          </p:cNvSpPr>
          <p:nvPr/>
        </p:nvSpPr>
        <p:spPr bwMode="auto">
          <a:xfrm flipH="1" flipV="1">
            <a:off x="4067175" y="3108325"/>
            <a:ext cx="0" cy="53816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CC"/>
              </a:solidFill>
              <a:ea typeface="ＭＳ Ｐゴシック" pitchFamily="34" charset="-128"/>
            </a:endParaRPr>
          </a:p>
        </p:txBody>
      </p:sp>
      <p:sp>
        <p:nvSpPr>
          <p:cNvPr id="136198" name="Text Box 8"/>
          <p:cNvSpPr txBox="1">
            <a:spLocks noChangeArrowheads="1"/>
          </p:cNvSpPr>
          <p:nvPr/>
        </p:nvSpPr>
        <p:spPr bwMode="auto">
          <a:xfrm>
            <a:off x="1077913" y="3683000"/>
            <a:ext cx="15509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2000">
                <a:solidFill>
                  <a:srgbClr val="000000"/>
                </a:solidFill>
              </a:rPr>
              <a:t>point in first image</a:t>
            </a:r>
          </a:p>
        </p:txBody>
      </p:sp>
      <p:sp>
        <p:nvSpPr>
          <p:cNvPr id="136199" name="Text Box 9"/>
          <p:cNvSpPr txBox="1">
            <a:spLocks noChangeArrowheads="1"/>
          </p:cNvSpPr>
          <p:nvPr/>
        </p:nvSpPr>
        <p:spPr bwMode="auto">
          <a:xfrm>
            <a:off x="3028950" y="3697288"/>
            <a:ext cx="2025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2000">
                <a:solidFill>
                  <a:srgbClr val="000000"/>
                </a:solidFill>
              </a:rPr>
              <a:t>epipolar line in second image</a:t>
            </a:r>
          </a:p>
        </p:txBody>
      </p:sp>
      <p:pic>
        <p:nvPicPr>
          <p:cNvPr id="136200" name="Picture 15" descr="texpointfig.b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288" y="2725738"/>
            <a:ext cx="4286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201" name="Picture 35" descr="Edittex.b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4759325"/>
            <a:ext cx="7370762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450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form of cross product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1752600" y="2667000"/>
          <a:ext cx="5516563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3" imgW="3238200" imgH="711000" progId="Equation.3">
                  <p:embed/>
                </p:oleObj>
              </mc:Choice>
              <mc:Fallback>
                <p:oleObj name="Equation" r:id="rId3" imgW="32382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667000"/>
                        <a:ext cx="5516563" cy="121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2819400" y="5029200"/>
          <a:ext cx="129857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5" imgW="812520" imgH="431640" progId="Equation.3">
                  <p:embed/>
                </p:oleObj>
              </mc:Choice>
              <mc:Fallback>
                <p:oleObj name="Equation" r:id="rId5" imgW="812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029200"/>
                        <a:ext cx="1298575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3629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Projective Geometry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Recovery of structure from one image is inherently ambiguous</a:t>
            </a:r>
          </a:p>
          <a:p>
            <a:r>
              <a:rPr lang="en-US" altLang="en-US" dirty="0" smtClean="0"/>
              <a:t>Today we focus on geometry that maps world to camera image</a:t>
            </a:r>
          </a:p>
        </p:txBody>
      </p:sp>
      <p:sp>
        <p:nvSpPr>
          <p:cNvPr id="76803" name="AutoShape 5"/>
          <p:cNvSpPr>
            <a:spLocks noChangeArrowheads="1"/>
          </p:cNvSpPr>
          <p:nvPr/>
        </p:nvSpPr>
        <p:spPr bwMode="auto">
          <a:xfrm rot="5400000">
            <a:off x="2933700" y="3771900"/>
            <a:ext cx="2895600" cy="2514600"/>
          </a:xfrm>
          <a:prstGeom prst="parallelogram">
            <a:avLst>
              <a:gd name="adj" fmla="val 2878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76804" name="Line 6"/>
          <p:cNvSpPr>
            <a:spLocks noChangeShapeType="1"/>
          </p:cNvSpPr>
          <p:nvPr/>
        </p:nvSpPr>
        <p:spPr bwMode="auto">
          <a:xfrm flipV="1">
            <a:off x="1752600" y="4953000"/>
            <a:ext cx="2590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5" name="Freeform 7"/>
          <p:cNvSpPr>
            <a:spLocks/>
          </p:cNvSpPr>
          <p:nvPr/>
        </p:nvSpPr>
        <p:spPr bwMode="auto">
          <a:xfrm>
            <a:off x="5622925" y="3733800"/>
            <a:ext cx="1920875" cy="715963"/>
          </a:xfrm>
          <a:custGeom>
            <a:avLst/>
            <a:gdLst>
              <a:gd name="T0" fmla="*/ 0 w 1210"/>
              <a:gd name="T1" fmla="*/ 2147483647 h 451"/>
              <a:gd name="T2" fmla="*/ 2147483647 w 1210"/>
              <a:gd name="T3" fmla="*/ 0 h 451"/>
              <a:gd name="T4" fmla="*/ 0 60000 65536"/>
              <a:gd name="T5" fmla="*/ 0 60000 65536"/>
              <a:gd name="T6" fmla="*/ 0 w 1210"/>
              <a:gd name="T7" fmla="*/ 0 h 451"/>
              <a:gd name="T8" fmla="*/ 1210 w 1210"/>
              <a:gd name="T9" fmla="*/ 451 h 45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10" h="451">
                <a:moveTo>
                  <a:pt x="0" y="451"/>
                </a:moveTo>
                <a:lnTo>
                  <a:pt x="121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6" name="Oval 8"/>
          <p:cNvSpPr>
            <a:spLocks noChangeArrowheads="1"/>
          </p:cNvSpPr>
          <p:nvPr/>
        </p:nvSpPr>
        <p:spPr bwMode="auto">
          <a:xfrm>
            <a:off x="4267200" y="4876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endParaRPr lang="en-US" alt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76807" name="Text Box 15"/>
          <p:cNvSpPr txBox="1">
            <a:spLocks noChangeArrowheads="1"/>
          </p:cNvSpPr>
          <p:nvPr/>
        </p:nvSpPr>
        <p:spPr bwMode="auto">
          <a:xfrm>
            <a:off x="4327525" y="4953000"/>
            <a:ext cx="396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altLang="en-US" i="1">
                <a:solidFill>
                  <a:srgbClr val="000000"/>
                </a:solidFill>
                <a:cs typeface="Arial" pitchFamily="34" charset="0"/>
              </a:rPr>
              <a:t>x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943600" y="3733800"/>
            <a:ext cx="685800" cy="533400"/>
            <a:chOff x="3744" y="1920"/>
            <a:chExt cx="432" cy="336"/>
          </a:xfrm>
        </p:grpSpPr>
        <p:sp>
          <p:nvSpPr>
            <p:cNvPr id="76820" name="Oval 10"/>
            <p:cNvSpPr>
              <a:spLocks noChangeArrowheads="1"/>
            </p:cNvSpPr>
            <p:nvPr/>
          </p:nvSpPr>
          <p:spPr bwMode="auto">
            <a:xfrm>
              <a:off x="3936" y="2160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76821" name="Text Box 16"/>
            <p:cNvSpPr txBox="1">
              <a:spLocks noChangeArrowheads="1"/>
            </p:cNvSpPr>
            <p:nvPr/>
          </p:nvSpPr>
          <p:spPr bwMode="auto">
            <a:xfrm>
              <a:off x="3744" y="1920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r>
                <a:rPr lang="en-US" altLang="en-US" i="1">
                  <a:solidFill>
                    <a:srgbClr val="000000"/>
                  </a:solidFill>
                  <a:cs typeface="Arial" pitchFamily="34" charset="0"/>
                </a:rPr>
                <a:t>X?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6400800" y="3581400"/>
            <a:ext cx="685800" cy="533400"/>
            <a:chOff x="4032" y="1824"/>
            <a:chExt cx="432" cy="336"/>
          </a:xfrm>
        </p:grpSpPr>
        <p:sp>
          <p:nvSpPr>
            <p:cNvPr id="76818" name="Oval 12"/>
            <p:cNvSpPr>
              <a:spLocks noChangeArrowheads="1"/>
            </p:cNvSpPr>
            <p:nvPr/>
          </p:nvSpPr>
          <p:spPr bwMode="auto">
            <a:xfrm>
              <a:off x="4176" y="2064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76819" name="Text Box 17"/>
            <p:cNvSpPr txBox="1">
              <a:spLocks noChangeArrowheads="1"/>
            </p:cNvSpPr>
            <p:nvPr/>
          </p:nvSpPr>
          <p:spPr bwMode="auto">
            <a:xfrm>
              <a:off x="4032" y="1824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r>
                <a:rPr lang="en-US" altLang="en-US" i="1">
                  <a:solidFill>
                    <a:srgbClr val="000000"/>
                  </a:solidFill>
                  <a:cs typeface="Arial" pitchFamily="34" charset="0"/>
                </a:rPr>
                <a:t>X?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6858000" y="3429000"/>
            <a:ext cx="685800" cy="533400"/>
            <a:chOff x="4320" y="1728"/>
            <a:chExt cx="432" cy="336"/>
          </a:xfrm>
        </p:grpSpPr>
        <p:sp>
          <p:nvSpPr>
            <p:cNvPr id="76816" name="Oval 13"/>
            <p:cNvSpPr>
              <a:spLocks noChangeArrowheads="1"/>
            </p:cNvSpPr>
            <p:nvPr/>
          </p:nvSpPr>
          <p:spPr bwMode="auto">
            <a:xfrm>
              <a:off x="4416" y="1968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76817" name="Text Box 18"/>
            <p:cNvSpPr txBox="1">
              <a:spLocks noChangeArrowheads="1"/>
            </p:cNvSpPr>
            <p:nvPr/>
          </p:nvSpPr>
          <p:spPr bwMode="auto">
            <a:xfrm>
              <a:off x="4320" y="1728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CC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r>
                <a:rPr lang="en-US" altLang="en-US" i="1">
                  <a:solidFill>
                    <a:srgbClr val="000000"/>
                  </a:solidFill>
                  <a:cs typeface="Arial" pitchFamily="34" charset="0"/>
                </a:rPr>
                <a:t>X?</a:t>
              </a:r>
            </a:p>
          </p:txBody>
        </p:sp>
      </p:grpSp>
      <p:sp>
        <p:nvSpPr>
          <p:cNvPr id="76811" name="Freeform 19"/>
          <p:cNvSpPr>
            <a:spLocks/>
          </p:cNvSpPr>
          <p:nvPr/>
        </p:nvSpPr>
        <p:spPr bwMode="auto">
          <a:xfrm>
            <a:off x="1219200" y="5937250"/>
            <a:ext cx="393700" cy="387350"/>
          </a:xfrm>
          <a:custGeom>
            <a:avLst/>
            <a:gdLst>
              <a:gd name="T0" fmla="*/ 0 w 279"/>
              <a:gd name="T1" fmla="*/ 2147483647 h 244"/>
              <a:gd name="T2" fmla="*/ 2147483647 w 279"/>
              <a:gd name="T3" fmla="*/ 2147483647 h 244"/>
              <a:gd name="T4" fmla="*/ 2147483647 w 279"/>
              <a:gd name="T5" fmla="*/ 0 h 244"/>
              <a:gd name="T6" fmla="*/ 2147483647 w 279"/>
              <a:gd name="T7" fmla="*/ 2147483647 h 244"/>
              <a:gd name="T8" fmla="*/ 2147483647 w 279"/>
              <a:gd name="T9" fmla="*/ 2147483647 h 244"/>
              <a:gd name="T10" fmla="*/ 2147483647 w 279"/>
              <a:gd name="T11" fmla="*/ 2147483647 h 244"/>
              <a:gd name="T12" fmla="*/ 2147483647 w 279"/>
              <a:gd name="T13" fmla="*/ 2147483647 h 244"/>
              <a:gd name="T14" fmla="*/ 2147483647 w 279"/>
              <a:gd name="T15" fmla="*/ 2147483647 h 244"/>
              <a:gd name="T16" fmla="*/ 2147483647 w 279"/>
              <a:gd name="T17" fmla="*/ 2147483647 h 244"/>
              <a:gd name="T18" fmla="*/ 2147483647 w 279"/>
              <a:gd name="T19" fmla="*/ 2147483647 h 244"/>
              <a:gd name="T20" fmla="*/ 2147483647 w 279"/>
              <a:gd name="T21" fmla="*/ 2147483647 h 244"/>
              <a:gd name="T22" fmla="*/ 2147483647 w 279"/>
              <a:gd name="T23" fmla="*/ 2147483647 h 244"/>
              <a:gd name="T24" fmla="*/ 2147483647 w 279"/>
              <a:gd name="T25" fmla="*/ 2147483647 h 244"/>
              <a:gd name="T26" fmla="*/ 2147483647 w 279"/>
              <a:gd name="T27" fmla="*/ 2147483647 h 244"/>
              <a:gd name="T28" fmla="*/ 2147483647 w 279"/>
              <a:gd name="T29" fmla="*/ 2147483647 h 244"/>
              <a:gd name="T30" fmla="*/ 2147483647 w 279"/>
              <a:gd name="T31" fmla="*/ 2147483647 h 244"/>
              <a:gd name="T32" fmla="*/ 2147483647 w 279"/>
              <a:gd name="T33" fmla="*/ 2147483647 h 244"/>
              <a:gd name="T34" fmla="*/ 2147483647 w 279"/>
              <a:gd name="T35" fmla="*/ 2147483647 h 244"/>
              <a:gd name="T36" fmla="*/ 2147483647 w 279"/>
              <a:gd name="T37" fmla="*/ 2147483647 h 244"/>
              <a:gd name="T38" fmla="*/ 2147483647 w 279"/>
              <a:gd name="T39" fmla="*/ 2147483647 h 244"/>
              <a:gd name="T40" fmla="*/ 2147483647 w 279"/>
              <a:gd name="T41" fmla="*/ 2147483647 h 244"/>
              <a:gd name="T42" fmla="*/ 2147483647 w 279"/>
              <a:gd name="T43" fmla="*/ 2147483647 h 244"/>
              <a:gd name="T44" fmla="*/ 2147483647 w 279"/>
              <a:gd name="T45" fmla="*/ 2147483647 h 244"/>
              <a:gd name="T46" fmla="*/ 2147483647 w 279"/>
              <a:gd name="T47" fmla="*/ 2147483647 h 244"/>
              <a:gd name="T48" fmla="*/ 2147483647 w 279"/>
              <a:gd name="T49" fmla="*/ 2147483647 h 244"/>
              <a:gd name="T50" fmla="*/ 2147483647 w 279"/>
              <a:gd name="T51" fmla="*/ 2147483647 h 244"/>
              <a:gd name="T52" fmla="*/ 2147483647 w 279"/>
              <a:gd name="T53" fmla="*/ 2147483647 h 244"/>
              <a:gd name="T54" fmla="*/ 2147483647 w 279"/>
              <a:gd name="T55" fmla="*/ 2147483647 h 244"/>
              <a:gd name="T56" fmla="*/ 2147483647 w 279"/>
              <a:gd name="T57" fmla="*/ 2147483647 h 244"/>
              <a:gd name="T58" fmla="*/ 2147483647 w 279"/>
              <a:gd name="T59" fmla="*/ 2147483647 h 244"/>
              <a:gd name="T60" fmla="*/ 2147483647 w 279"/>
              <a:gd name="T61" fmla="*/ 2147483647 h 244"/>
              <a:gd name="T62" fmla="*/ 2147483647 w 279"/>
              <a:gd name="T63" fmla="*/ 2147483647 h 244"/>
              <a:gd name="T64" fmla="*/ 2147483647 w 279"/>
              <a:gd name="T65" fmla="*/ 2147483647 h 244"/>
              <a:gd name="T66" fmla="*/ 2147483647 w 279"/>
              <a:gd name="T67" fmla="*/ 2147483647 h 244"/>
              <a:gd name="T68" fmla="*/ 2147483647 w 279"/>
              <a:gd name="T69" fmla="*/ 2147483647 h 244"/>
              <a:gd name="T70" fmla="*/ 2147483647 w 279"/>
              <a:gd name="T71" fmla="*/ 2147483647 h 244"/>
              <a:gd name="T72" fmla="*/ 2147483647 w 279"/>
              <a:gd name="T73" fmla="*/ 2147483647 h 244"/>
              <a:gd name="T74" fmla="*/ 2147483647 w 279"/>
              <a:gd name="T75" fmla="*/ 2147483647 h 244"/>
              <a:gd name="T76" fmla="*/ 2147483647 w 279"/>
              <a:gd name="T77" fmla="*/ 2147483647 h 244"/>
              <a:gd name="T78" fmla="*/ 2147483647 w 279"/>
              <a:gd name="T79" fmla="*/ 2147483647 h 244"/>
              <a:gd name="T80" fmla="*/ 2147483647 w 279"/>
              <a:gd name="T81" fmla="*/ 2147483647 h 244"/>
              <a:gd name="T82" fmla="*/ 2147483647 w 279"/>
              <a:gd name="T83" fmla="*/ 2147483647 h 244"/>
              <a:gd name="T84" fmla="*/ 2147483647 w 279"/>
              <a:gd name="T85" fmla="*/ 2147483647 h 244"/>
              <a:gd name="T86" fmla="*/ 2147483647 w 279"/>
              <a:gd name="T87" fmla="*/ 2147483647 h 244"/>
              <a:gd name="T88" fmla="*/ 2147483647 w 279"/>
              <a:gd name="T89" fmla="*/ 2147483647 h 244"/>
              <a:gd name="T90" fmla="*/ 2147483647 w 279"/>
              <a:gd name="T91" fmla="*/ 2147483647 h 244"/>
              <a:gd name="T92" fmla="*/ 2147483647 w 279"/>
              <a:gd name="T93" fmla="*/ 2147483647 h 244"/>
              <a:gd name="T94" fmla="*/ 2147483647 w 279"/>
              <a:gd name="T95" fmla="*/ 2147483647 h 244"/>
              <a:gd name="T96" fmla="*/ 2147483647 w 279"/>
              <a:gd name="T97" fmla="*/ 2147483647 h 244"/>
              <a:gd name="T98" fmla="*/ 0 w 279"/>
              <a:gd name="T99" fmla="*/ 2147483647 h 244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79"/>
              <a:gd name="T151" fmla="*/ 0 h 244"/>
              <a:gd name="T152" fmla="*/ 279 w 279"/>
              <a:gd name="T153" fmla="*/ 244 h 244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79" h="244">
                <a:moveTo>
                  <a:pt x="0" y="243"/>
                </a:moveTo>
                <a:lnTo>
                  <a:pt x="148" y="1"/>
                </a:lnTo>
                <a:lnTo>
                  <a:pt x="160" y="0"/>
                </a:lnTo>
                <a:lnTo>
                  <a:pt x="167" y="3"/>
                </a:lnTo>
                <a:lnTo>
                  <a:pt x="168" y="6"/>
                </a:lnTo>
                <a:lnTo>
                  <a:pt x="173" y="5"/>
                </a:lnTo>
                <a:lnTo>
                  <a:pt x="177" y="9"/>
                </a:lnTo>
                <a:lnTo>
                  <a:pt x="182" y="7"/>
                </a:lnTo>
                <a:lnTo>
                  <a:pt x="184" y="12"/>
                </a:lnTo>
                <a:lnTo>
                  <a:pt x="190" y="13"/>
                </a:lnTo>
                <a:lnTo>
                  <a:pt x="196" y="14"/>
                </a:lnTo>
                <a:lnTo>
                  <a:pt x="201" y="15"/>
                </a:lnTo>
                <a:lnTo>
                  <a:pt x="205" y="19"/>
                </a:lnTo>
                <a:lnTo>
                  <a:pt x="210" y="20"/>
                </a:lnTo>
                <a:lnTo>
                  <a:pt x="215" y="23"/>
                </a:lnTo>
                <a:lnTo>
                  <a:pt x="222" y="25"/>
                </a:lnTo>
                <a:lnTo>
                  <a:pt x="226" y="29"/>
                </a:lnTo>
                <a:lnTo>
                  <a:pt x="229" y="32"/>
                </a:lnTo>
                <a:lnTo>
                  <a:pt x="231" y="36"/>
                </a:lnTo>
                <a:lnTo>
                  <a:pt x="235" y="39"/>
                </a:lnTo>
                <a:lnTo>
                  <a:pt x="238" y="45"/>
                </a:lnTo>
                <a:lnTo>
                  <a:pt x="242" y="46"/>
                </a:lnTo>
                <a:lnTo>
                  <a:pt x="248" y="55"/>
                </a:lnTo>
                <a:lnTo>
                  <a:pt x="249" y="58"/>
                </a:lnTo>
                <a:lnTo>
                  <a:pt x="255" y="63"/>
                </a:lnTo>
                <a:lnTo>
                  <a:pt x="256" y="67"/>
                </a:lnTo>
                <a:lnTo>
                  <a:pt x="261" y="71"/>
                </a:lnTo>
                <a:lnTo>
                  <a:pt x="261" y="75"/>
                </a:lnTo>
                <a:lnTo>
                  <a:pt x="264" y="81"/>
                </a:lnTo>
                <a:lnTo>
                  <a:pt x="264" y="86"/>
                </a:lnTo>
                <a:lnTo>
                  <a:pt x="266" y="90"/>
                </a:lnTo>
                <a:lnTo>
                  <a:pt x="266" y="95"/>
                </a:lnTo>
                <a:lnTo>
                  <a:pt x="268" y="99"/>
                </a:lnTo>
                <a:lnTo>
                  <a:pt x="267" y="103"/>
                </a:lnTo>
                <a:lnTo>
                  <a:pt x="268" y="109"/>
                </a:lnTo>
                <a:lnTo>
                  <a:pt x="269" y="113"/>
                </a:lnTo>
                <a:lnTo>
                  <a:pt x="273" y="119"/>
                </a:lnTo>
                <a:lnTo>
                  <a:pt x="274" y="124"/>
                </a:lnTo>
                <a:lnTo>
                  <a:pt x="275" y="128"/>
                </a:lnTo>
                <a:lnTo>
                  <a:pt x="276" y="134"/>
                </a:lnTo>
                <a:lnTo>
                  <a:pt x="277" y="138"/>
                </a:lnTo>
                <a:lnTo>
                  <a:pt x="277" y="143"/>
                </a:lnTo>
                <a:lnTo>
                  <a:pt x="277" y="147"/>
                </a:lnTo>
                <a:lnTo>
                  <a:pt x="274" y="153"/>
                </a:lnTo>
                <a:lnTo>
                  <a:pt x="276" y="156"/>
                </a:lnTo>
                <a:lnTo>
                  <a:pt x="277" y="162"/>
                </a:lnTo>
                <a:lnTo>
                  <a:pt x="278" y="167"/>
                </a:lnTo>
                <a:lnTo>
                  <a:pt x="275" y="172"/>
                </a:lnTo>
                <a:lnTo>
                  <a:pt x="271" y="181"/>
                </a:lnTo>
                <a:lnTo>
                  <a:pt x="0" y="24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2" name="Arc 20"/>
          <p:cNvSpPr>
            <a:spLocks/>
          </p:cNvSpPr>
          <p:nvPr/>
        </p:nvSpPr>
        <p:spPr bwMode="auto">
          <a:xfrm rot="720000">
            <a:off x="1419225" y="5953125"/>
            <a:ext cx="211138" cy="236538"/>
          </a:xfrm>
          <a:custGeom>
            <a:avLst/>
            <a:gdLst>
              <a:gd name="T0" fmla="*/ 0 w 21745"/>
              <a:gd name="T1" fmla="*/ 0 h 21600"/>
              <a:gd name="T2" fmla="*/ 193280163 w 21745"/>
              <a:gd name="T3" fmla="*/ 310629291 h 21600"/>
              <a:gd name="T4" fmla="*/ 1288888 w 21745"/>
              <a:gd name="T5" fmla="*/ 310629291 h 21600"/>
              <a:gd name="T6" fmla="*/ 0 60000 65536"/>
              <a:gd name="T7" fmla="*/ 0 60000 65536"/>
              <a:gd name="T8" fmla="*/ 0 60000 65536"/>
              <a:gd name="T9" fmla="*/ 0 w 21745"/>
              <a:gd name="T10" fmla="*/ 0 h 21600"/>
              <a:gd name="T11" fmla="*/ 21745 w 2174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45" h="21600" fill="none" extrusionOk="0">
                <a:moveTo>
                  <a:pt x="0" y="0"/>
                </a:moveTo>
                <a:cubicBezTo>
                  <a:pt x="48" y="0"/>
                  <a:pt x="96" y="-1"/>
                  <a:pt x="145" y="0"/>
                </a:cubicBezTo>
                <a:cubicBezTo>
                  <a:pt x="12074" y="0"/>
                  <a:pt x="21745" y="9670"/>
                  <a:pt x="21745" y="21600"/>
                </a:cubicBezTo>
              </a:path>
              <a:path w="21745" h="21600" stroke="0" extrusionOk="0">
                <a:moveTo>
                  <a:pt x="0" y="0"/>
                </a:moveTo>
                <a:cubicBezTo>
                  <a:pt x="48" y="0"/>
                  <a:pt x="96" y="-1"/>
                  <a:pt x="145" y="0"/>
                </a:cubicBezTo>
                <a:cubicBezTo>
                  <a:pt x="12074" y="0"/>
                  <a:pt x="21745" y="9670"/>
                  <a:pt x="21745" y="21600"/>
                </a:cubicBezTo>
                <a:lnTo>
                  <a:pt x="145" y="21600"/>
                </a:ln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3" name="Line 21"/>
          <p:cNvSpPr>
            <a:spLocks noChangeShapeType="1"/>
          </p:cNvSpPr>
          <p:nvPr/>
        </p:nvSpPr>
        <p:spPr bwMode="auto">
          <a:xfrm flipH="1">
            <a:off x="1219200" y="5772150"/>
            <a:ext cx="303213" cy="550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4" name="Oval 22"/>
          <p:cNvSpPr>
            <a:spLocks noChangeArrowheads="1"/>
          </p:cNvSpPr>
          <p:nvPr/>
        </p:nvSpPr>
        <p:spPr bwMode="auto">
          <a:xfrm rot="-1860000">
            <a:off x="1497013" y="5957888"/>
            <a:ext cx="100012" cy="19843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endParaRPr lang="en-US" alt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76815" name="Line 23"/>
          <p:cNvSpPr>
            <a:spLocks noChangeShapeType="1"/>
          </p:cNvSpPr>
          <p:nvPr/>
        </p:nvSpPr>
        <p:spPr bwMode="auto">
          <a:xfrm flipV="1">
            <a:off x="1219200" y="6178550"/>
            <a:ext cx="555625" cy="1444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4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1219200"/>
            <a:ext cx="7010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Rectangle 27"/>
          <p:cNvSpPr>
            <a:spLocks noChangeArrowheads="1"/>
          </p:cNvSpPr>
          <p:nvPr/>
        </p:nvSpPr>
        <p:spPr bwMode="auto">
          <a:xfrm>
            <a:off x="1060450" y="1806575"/>
            <a:ext cx="207963" cy="265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3556" name="Rectangle 28"/>
          <p:cNvSpPr>
            <a:spLocks noChangeArrowheads="1"/>
          </p:cNvSpPr>
          <p:nvPr/>
        </p:nvSpPr>
        <p:spPr bwMode="auto">
          <a:xfrm>
            <a:off x="7669213" y="1814513"/>
            <a:ext cx="293687" cy="266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3557" name="Text Box 29"/>
          <p:cNvSpPr txBox="1">
            <a:spLocks noChangeArrowheads="1"/>
          </p:cNvSpPr>
          <p:nvPr/>
        </p:nvSpPr>
        <p:spPr bwMode="auto">
          <a:xfrm>
            <a:off x="4391025" y="1143000"/>
            <a:ext cx="338138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X</a:t>
            </a:r>
          </a:p>
        </p:txBody>
      </p:sp>
      <p:sp>
        <p:nvSpPr>
          <p:cNvPr id="23558" name="Freeform 30"/>
          <p:cNvSpPr>
            <a:spLocks/>
          </p:cNvSpPr>
          <p:nvPr/>
        </p:nvSpPr>
        <p:spPr bwMode="auto">
          <a:xfrm>
            <a:off x="2655888" y="2468563"/>
            <a:ext cx="209550" cy="198437"/>
          </a:xfrm>
          <a:custGeom>
            <a:avLst/>
            <a:gdLst>
              <a:gd name="T0" fmla="*/ 2147483647 w 144"/>
              <a:gd name="T1" fmla="*/ 0 h 144"/>
              <a:gd name="T2" fmla="*/ 0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0 h 144"/>
              <a:gd name="T10" fmla="*/ 2147483647 w 144"/>
              <a:gd name="T11" fmla="*/ 0 h 1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4"/>
              <a:gd name="T19" fmla="*/ 0 h 144"/>
              <a:gd name="T20" fmla="*/ 144 w 144"/>
              <a:gd name="T21" fmla="*/ 144 h 1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4" h="144">
                <a:moveTo>
                  <a:pt x="48" y="0"/>
                </a:moveTo>
                <a:lnTo>
                  <a:pt x="0" y="96"/>
                </a:lnTo>
                <a:lnTo>
                  <a:pt x="48" y="144"/>
                </a:lnTo>
                <a:lnTo>
                  <a:pt x="144" y="96"/>
                </a:lnTo>
                <a:lnTo>
                  <a:pt x="144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3559" name="Text Box 31"/>
          <p:cNvSpPr txBox="1">
            <a:spLocks noChangeArrowheads="1"/>
          </p:cNvSpPr>
          <p:nvPr/>
        </p:nvSpPr>
        <p:spPr bwMode="auto">
          <a:xfrm>
            <a:off x="2655888" y="2286000"/>
            <a:ext cx="1920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i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x</a:t>
            </a:r>
          </a:p>
        </p:txBody>
      </p:sp>
      <p:sp>
        <p:nvSpPr>
          <p:cNvPr id="23560" name="Freeform 32"/>
          <p:cNvSpPr>
            <a:spLocks/>
          </p:cNvSpPr>
          <p:nvPr/>
        </p:nvSpPr>
        <p:spPr bwMode="auto">
          <a:xfrm>
            <a:off x="6126163" y="2446338"/>
            <a:ext cx="209550" cy="198437"/>
          </a:xfrm>
          <a:custGeom>
            <a:avLst/>
            <a:gdLst>
              <a:gd name="T0" fmla="*/ 2147483647 w 144"/>
              <a:gd name="T1" fmla="*/ 0 h 144"/>
              <a:gd name="T2" fmla="*/ 0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0 h 144"/>
              <a:gd name="T10" fmla="*/ 2147483647 w 144"/>
              <a:gd name="T11" fmla="*/ 0 h 1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4"/>
              <a:gd name="T19" fmla="*/ 0 h 144"/>
              <a:gd name="T20" fmla="*/ 144 w 144"/>
              <a:gd name="T21" fmla="*/ 144 h 1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4" h="144">
                <a:moveTo>
                  <a:pt x="48" y="0"/>
                </a:moveTo>
                <a:lnTo>
                  <a:pt x="0" y="96"/>
                </a:lnTo>
                <a:lnTo>
                  <a:pt x="48" y="144"/>
                </a:lnTo>
                <a:lnTo>
                  <a:pt x="144" y="96"/>
                </a:lnTo>
                <a:lnTo>
                  <a:pt x="144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3561" name="Text Box 33"/>
          <p:cNvSpPr txBox="1">
            <a:spLocks noChangeArrowheads="1"/>
          </p:cNvSpPr>
          <p:nvPr/>
        </p:nvSpPr>
        <p:spPr bwMode="auto">
          <a:xfrm>
            <a:off x="6057900" y="2286000"/>
            <a:ext cx="346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i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x’</a:t>
            </a:r>
          </a:p>
        </p:txBody>
      </p:sp>
      <p:sp>
        <p:nvSpPr>
          <p:cNvPr id="23562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Epipolar constraint: Calibrated case</a:t>
            </a:r>
          </a:p>
        </p:txBody>
      </p:sp>
      <p:sp>
        <p:nvSpPr>
          <p:cNvPr id="23563" name="Rectangle 55"/>
          <p:cNvSpPr>
            <a:spLocks noGrp="1" noChangeArrowheads="1"/>
          </p:cNvSpPr>
          <p:nvPr>
            <p:ph type="body" idx="1"/>
          </p:nvPr>
        </p:nvSpPr>
        <p:spPr>
          <a:xfrm>
            <a:off x="685800" y="4191000"/>
            <a:ext cx="7772400" cy="2514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sz="2000" dirty="0"/>
              <a:t>I</a:t>
            </a:r>
            <a:r>
              <a:rPr lang="en-US" sz="2000" dirty="0" smtClean="0"/>
              <a:t>ntrinsic and extrinsic parameters of the cameras are known, world coordinate system is set to that of the first camera 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000" dirty="0" smtClean="0"/>
              <a:t>Then the projection matrices are given by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| 0] </a:t>
            </a:r>
            <a:r>
              <a:rPr lang="en-US" sz="2000" dirty="0" smtClean="0">
                <a:cs typeface="Times New Roman" pitchFamily="18" charset="0"/>
              </a:rPr>
              <a:t>and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’[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2000" dirty="0" smtClean="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000" dirty="0" smtClean="0"/>
              <a:t>We can multiply the projection matrices (and the image points) by the inverse of the calibration matrices to get </a:t>
            </a:r>
            <a:r>
              <a:rPr lang="en-US" sz="2000" i="1" dirty="0" smtClean="0"/>
              <a:t>normalized</a:t>
            </a:r>
            <a:r>
              <a:rPr lang="en-US" sz="2000" dirty="0" smtClean="0"/>
              <a:t> image coordinates: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153832"/>
              </p:ext>
            </p:extLst>
          </p:nvPr>
        </p:nvGraphicFramePr>
        <p:xfrm>
          <a:off x="361950" y="6065838"/>
          <a:ext cx="8516938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5" imgW="3568680" imgH="253800" progId="Equation.3">
                  <p:embed/>
                </p:oleObj>
              </mc:Choice>
              <mc:Fallback>
                <p:oleObj name="Equation" r:id="rId5" imgW="35686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6065838"/>
                        <a:ext cx="8516938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368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1219200"/>
            <a:ext cx="7010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1060450" y="1806575"/>
            <a:ext cx="207963" cy="265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7669213" y="1814513"/>
            <a:ext cx="293687" cy="266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4391025" y="1143000"/>
            <a:ext cx="338138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X</a:t>
            </a:r>
          </a:p>
        </p:txBody>
      </p:sp>
      <p:sp>
        <p:nvSpPr>
          <p:cNvPr id="24582" name="Freeform 7"/>
          <p:cNvSpPr>
            <a:spLocks/>
          </p:cNvSpPr>
          <p:nvPr/>
        </p:nvSpPr>
        <p:spPr bwMode="auto">
          <a:xfrm>
            <a:off x="2655888" y="2468563"/>
            <a:ext cx="209550" cy="198437"/>
          </a:xfrm>
          <a:custGeom>
            <a:avLst/>
            <a:gdLst>
              <a:gd name="T0" fmla="*/ 2147483647 w 144"/>
              <a:gd name="T1" fmla="*/ 0 h 144"/>
              <a:gd name="T2" fmla="*/ 0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0 h 144"/>
              <a:gd name="T10" fmla="*/ 2147483647 w 144"/>
              <a:gd name="T11" fmla="*/ 0 h 1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4"/>
              <a:gd name="T19" fmla="*/ 0 h 144"/>
              <a:gd name="T20" fmla="*/ 144 w 144"/>
              <a:gd name="T21" fmla="*/ 144 h 1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4" h="144">
                <a:moveTo>
                  <a:pt x="48" y="0"/>
                </a:moveTo>
                <a:lnTo>
                  <a:pt x="0" y="96"/>
                </a:lnTo>
                <a:lnTo>
                  <a:pt x="48" y="144"/>
                </a:lnTo>
                <a:lnTo>
                  <a:pt x="144" y="96"/>
                </a:lnTo>
                <a:lnTo>
                  <a:pt x="144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2655888" y="2286000"/>
            <a:ext cx="1920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x</a:t>
            </a:r>
          </a:p>
        </p:txBody>
      </p:sp>
      <p:sp>
        <p:nvSpPr>
          <p:cNvPr id="24584" name="Freeform 9"/>
          <p:cNvSpPr>
            <a:spLocks/>
          </p:cNvSpPr>
          <p:nvPr/>
        </p:nvSpPr>
        <p:spPr bwMode="auto">
          <a:xfrm>
            <a:off x="6126163" y="2446338"/>
            <a:ext cx="209550" cy="198437"/>
          </a:xfrm>
          <a:custGeom>
            <a:avLst/>
            <a:gdLst>
              <a:gd name="T0" fmla="*/ 2147483647 w 144"/>
              <a:gd name="T1" fmla="*/ 0 h 144"/>
              <a:gd name="T2" fmla="*/ 0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0 h 144"/>
              <a:gd name="T10" fmla="*/ 2147483647 w 144"/>
              <a:gd name="T11" fmla="*/ 0 h 1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4"/>
              <a:gd name="T19" fmla="*/ 0 h 144"/>
              <a:gd name="T20" fmla="*/ 144 w 144"/>
              <a:gd name="T21" fmla="*/ 144 h 1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4" h="144">
                <a:moveTo>
                  <a:pt x="48" y="0"/>
                </a:moveTo>
                <a:lnTo>
                  <a:pt x="0" y="96"/>
                </a:lnTo>
                <a:lnTo>
                  <a:pt x="48" y="144"/>
                </a:lnTo>
                <a:lnTo>
                  <a:pt x="144" y="96"/>
                </a:lnTo>
                <a:lnTo>
                  <a:pt x="144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4585" name="Text Box 10"/>
          <p:cNvSpPr txBox="1">
            <a:spLocks noChangeArrowheads="1"/>
          </p:cNvSpPr>
          <p:nvPr/>
        </p:nvSpPr>
        <p:spPr bwMode="auto">
          <a:xfrm>
            <a:off x="6057900" y="2286000"/>
            <a:ext cx="13335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x’ = </a:t>
            </a:r>
            <a:r>
              <a:rPr lang="en-US" sz="1400" b="1" i="1" dirty="0" err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Rx+t</a:t>
            </a:r>
            <a:endParaRPr lang="en-US" sz="1400" b="1" i="1" dirty="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681995" name="Line 11"/>
          <p:cNvSpPr>
            <a:spLocks noChangeShapeType="1"/>
          </p:cNvSpPr>
          <p:nvPr/>
        </p:nvSpPr>
        <p:spPr bwMode="auto">
          <a:xfrm flipV="1">
            <a:off x="1204913" y="3713163"/>
            <a:ext cx="1911350" cy="11112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81996" name="Line 12"/>
          <p:cNvSpPr>
            <a:spLocks noChangeShapeType="1"/>
          </p:cNvSpPr>
          <p:nvPr/>
        </p:nvSpPr>
        <p:spPr bwMode="auto">
          <a:xfrm>
            <a:off x="3436938" y="3719513"/>
            <a:ext cx="2105025" cy="1587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81997" name="Line 13"/>
          <p:cNvSpPr>
            <a:spLocks noChangeShapeType="1"/>
          </p:cNvSpPr>
          <p:nvPr/>
        </p:nvSpPr>
        <p:spPr bwMode="auto">
          <a:xfrm>
            <a:off x="5883275" y="3719513"/>
            <a:ext cx="1909763" cy="1587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81998" name="Line 14"/>
          <p:cNvSpPr>
            <a:spLocks noChangeShapeType="1"/>
          </p:cNvSpPr>
          <p:nvPr/>
        </p:nvSpPr>
        <p:spPr bwMode="auto">
          <a:xfrm>
            <a:off x="6075363" y="2590800"/>
            <a:ext cx="1717675" cy="11223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none" w="lg" len="lg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81999" name="Line 15"/>
          <p:cNvSpPr>
            <a:spLocks noChangeShapeType="1"/>
          </p:cNvSpPr>
          <p:nvPr/>
        </p:nvSpPr>
        <p:spPr bwMode="auto">
          <a:xfrm flipV="1">
            <a:off x="1193800" y="2586038"/>
            <a:ext cx="1722438" cy="1116012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4591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Epipolar constraint: Calibrated case</a:t>
            </a:r>
          </a:p>
        </p:txBody>
      </p:sp>
      <p:sp>
        <p:nvSpPr>
          <p:cNvPr id="22548" name="Freeform 21"/>
          <p:cNvSpPr>
            <a:spLocks/>
          </p:cNvSpPr>
          <p:nvPr/>
        </p:nvSpPr>
        <p:spPr bwMode="auto">
          <a:xfrm>
            <a:off x="2819400" y="4114800"/>
            <a:ext cx="3124200" cy="609600"/>
          </a:xfrm>
          <a:custGeom>
            <a:avLst/>
            <a:gdLst>
              <a:gd name="T0" fmla="*/ 0 w 1968"/>
              <a:gd name="T1" fmla="*/ 0 h 384"/>
              <a:gd name="T2" fmla="*/ 2147483647 w 1968"/>
              <a:gd name="T3" fmla="*/ 2147483647 h 384"/>
              <a:gd name="T4" fmla="*/ 2147483647 w 1968"/>
              <a:gd name="T5" fmla="*/ 0 h 384"/>
              <a:gd name="T6" fmla="*/ 0 60000 65536"/>
              <a:gd name="T7" fmla="*/ 0 60000 65536"/>
              <a:gd name="T8" fmla="*/ 0 60000 65536"/>
              <a:gd name="T9" fmla="*/ 0 w 1968"/>
              <a:gd name="T10" fmla="*/ 0 h 384"/>
              <a:gd name="T11" fmla="*/ 1968 w 1968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68" h="384">
                <a:moveTo>
                  <a:pt x="0" y="0"/>
                </a:moveTo>
                <a:cubicBezTo>
                  <a:pt x="340" y="192"/>
                  <a:pt x="680" y="384"/>
                  <a:pt x="1008" y="384"/>
                </a:cubicBezTo>
                <a:cubicBezTo>
                  <a:pt x="1336" y="384"/>
                  <a:pt x="1652" y="192"/>
                  <a:pt x="196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stealth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549" name="Text Box 22"/>
          <p:cNvSpPr txBox="1">
            <a:spLocks noChangeArrowheads="1"/>
          </p:cNvSpPr>
          <p:nvPr/>
        </p:nvSpPr>
        <p:spPr bwMode="auto">
          <a:xfrm>
            <a:off x="4251325" y="42322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R</a:t>
            </a:r>
          </a:p>
        </p:txBody>
      </p:sp>
      <p:sp>
        <p:nvSpPr>
          <p:cNvPr id="22550" name="Line 23"/>
          <p:cNvSpPr>
            <a:spLocks noChangeShapeType="1"/>
          </p:cNvSpPr>
          <p:nvPr/>
        </p:nvSpPr>
        <p:spPr bwMode="auto">
          <a:xfrm>
            <a:off x="3733800" y="4114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551" name="Text Box 24"/>
          <p:cNvSpPr txBox="1">
            <a:spLocks noChangeArrowheads="1"/>
          </p:cNvSpPr>
          <p:nvPr/>
        </p:nvSpPr>
        <p:spPr bwMode="auto">
          <a:xfrm>
            <a:off x="4343400" y="37338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t</a:t>
            </a:r>
          </a:p>
        </p:txBody>
      </p:sp>
      <p:sp>
        <p:nvSpPr>
          <p:cNvPr id="682009" name="Text Box 25"/>
          <p:cNvSpPr txBox="1">
            <a:spLocks noChangeArrowheads="1"/>
          </p:cNvSpPr>
          <p:nvPr/>
        </p:nvSpPr>
        <p:spPr bwMode="auto">
          <a:xfrm>
            <a:off x="914400" y="5334000"/>
            <a:ext cx="740298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00"/>
                </a:solidFill>
                <a:cs typeface="Arial" charset="0"/>
              </a:rPr>
              <a:t>The vectors </a:t>
            </a:r>
            <a:r>
              <a:rPr lang="en-US" sz="3200" b="1" i="1" dirty="0">
                <a:solidFill>
                  <a:srgbClr val="FF00FF"/>
                </a:solidFill>
                <a:latin typeface="Times New Roman" pitchFamily="18" charset="0"/>
                <a:cs typeface="Arial" charset="0"/>
              </a:rPr>
              <a:t>Rx</a:t>
            </a:r>
            <a:r>
              <a:rPr lang="en-US" sz="3200" dirty="0">
                <a:solidFill>
                  <a:srgbClr val="000000"/>
                </a:solidFill>
                <a:cs typeface="Arial" charset="0"/>
              </a:rPr>
              <a:t>, </a:t>
            </a:r>
            <a:r>
              <a:rPr lang="en-US" sz="3200" b="1" i="1" dirty="0">
                <a:solidFill>
                  <a:srgbClr val="66FF33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cs typeface="Arial" charset="0"/>
              </a:rPr>
              <a:t>, and </a:t>
            </a:r>
            <a:r>
              <a:rPr lang="en-US" sz="3200" b="1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x’</a:t>
            </a:r>
            <a:r>
              <a:rPr lang="en-US" sz="3200" dirty="0">
                <a:solidFill>
                  <a:srgbClr val="000000"/>
                </a:solidFill>
                <a:cs typeface="Arial" charset="0"/>
              </a:rPr>
              <a:t> are coplanar </a:t>
            </a: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4648200" y="1143000"/>
            <a:ext cx="901209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b="1" i="1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x,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1)</a:t>
            </a:r>
            <a:r>
              <a:rPr lang="en-US" i="1" baseline="30000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T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859055"/>
              </p:ext>
            </p:extLst>
          </p:nvPr>
        </p:nvGraphicFramePr>
        <p:xfrm>
          <a:off x="1831975" y="1219200"/>
          <a:ext cx="1017588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5" imgW="672840" imgH="457200" progId="Equation.3">
                  <p:embed/>
                </p:oleObj>
              </mc:Choice>
              <mc:Fallback>
                <p:oleObj name="Equation" r:id="rId5" imgW="67284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31975" y="1219200"/>
                        <a:ext cx="1017588" cy="69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063239"/>
              </p:ext>
            </p:extLst>
          </p:nvPr>
        </p:nvGraphicFramePr>
        <p:xfrm>
          <a:off x="6165850" y="1219200"/>
          <a:ext cx="1036638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7" imgW="685800" imgH="457200" progId="Equation.3">
                  <p:embed/>
                </p:oleObj>
              </mc:Choice>
              <mc:Fallback>
                <p:oleObj name="Equation" r:id="rId7" imgW="685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850" y="1219200"/>
                        <a:ext cx="1036638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>
            <a:endCxn id="24583" idx="1"/>
          </p:cNvCxnSpPr>
          <p:nvPr/>
        </p:nvCxnSpPr>
        <p:spPr bwMode="auto">
          <a:xfrm>
            <a:off x="2362200" y="1806575"/>
            <a:ext cx="293688" cy="6318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H="1">
            <a:off x="6467475" y="1752600"/>
            <a:ext cx="1524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120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24585" grpId="0"/>
      <p:bldP spid="68200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Epipolar constraint: Calibrated case</a:t>
            </a:r>
          </a:p>
        </p:txBody>
      </p:sp>
      <p:graphicFrame>
        <p:nvGraphicFramePr>
          <p:cNvPr id="675866" name="Object 26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00474852"/>
              </p:ext>
            </p:extLst>
          </p:nvPr>
        </p:nvGraphicFramePr>
        <p:xfrm>
          <a:off x="228600" y="4114800"/>
          <a:ext cx="22225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4" imgW="1054080" imgH="203040" progId="Equation.3">
                  <p:embed/>
                </p:oleObj>
              </mc:Choice>
              <mc:Fallback>
                <p:oleObj name="Equation" r:id="rId4" imgW="1054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114800"/>
                        <a:ext cx="22225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698739"/>
              </p:ext>
            </p:extLst>
          </p:nvPr>
        </p:nvGraphicFramePr>
        <p:xfrm>
          <a:off x="3505200" y="4038600"/>
          <a:ext cx="21113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Equation" r:id="rId6" imgW="889000" imgH="228600" progId="Equation.3">
                  <p:embed/>
                </p:oleObj>
              </mc:Choice>
              <mc:Fallback>
                <p:oleObj name="Equation" r:id="rId6" imgW="889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038600"/>
                        <a:ext cx="211137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7" name="AutoShape 28"/>
          <p:cNvSpPr>
            <a:spLocks noChangeArrowheads="1"/>
          </p:cNvSpPr>
          <p:nvPr/>
        </p:nvSpPr>
        <p:spPr bwMode="auto">
          <a:xfrm>
            <a:off x="2667000" y="41148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033" name="Picture 3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90600" y="1219200"/>
            <a:ext cx="7010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Rectangle 31"/>
          <p:cNvSpPr>
            <a:spLocks noChangeArrowheads="1"/>
          </p:cNvSpPr>
          <p:nvPr/>
        </p:nvSpPr>
        <p:spPr bwMode="auto">
          <a:xfrm>
            <a:off x="1060450" y="1806575"/>
            <a:ext cx="207963" cy="265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5" name="Rectangle 32"/>
          <p:cNvSpPr>
            <a:spLocks noChangeArrowheads="1"/>
          </p:cNvSpPr>
          <p:nvPr/>
        </p:nvSpPr>
        <p:spPr bwMode="auto">
          <a:xfrm>
            <a:off x="7669213" y="1814513"/>
            <a:ext cx="293687" cy="266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6" name="Text Box 33"/>
          <p:cNvSpPr txBox="1">
            <a:spLocks noChangeArrowheads="1"/>
          </p:cNvSpPr>
          <p:nvPr/>
        </p:nvSpPr>
        <p:spPr bwMode="auto">
          <a:xfrm>
            <a:off x="4391025" y="1143000"/>
            <a:ext cx="338138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X</a:t>
            </a:r>
          </a:p>
        </p:txBody>
      </p:sp>
      <p:sp>
        <p:nvSpPr>
          <p:cNvPr id="1037" name="Freeform 34"/>
          <p:cNvSpPr>
            <a:spLocks/>
          </p:cNvSpPr>
          <p:nvPr/>
        </p:nvSpPr>
        <p:spPr bwMode="auto">
          <a:xfrm>
            <a:off x="2655888" y="2468563"/>
            <a:ext cx="209550" cy="198437"/>
          </a:xfrm>
          <a:custGeom>
            <a:avLst/>
            <a:gdLst>
              <a:gd name="T0" fmla="*/ 2147483647 w 144"/>
              <a:gd name="T1" fmla="*/ 0 h 144"/>
              <a:gd name="T2" fmla="*/ 0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0 h 144"/>
              <a:gd name="T10" fmla="*/ 2147483647 w 144"/>
              <a:gd name="T11" fmla="*/ 0 h 1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4"/>
              <a:gd name="T19" fmla="*/ 0 h 144"/>
              <a:gd name="T20" fmla="*/ 144 w 144"/>
              <a:gd name="T21" fmla="*/ 144 h 1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4" h="144">
                <a:moveTo>
                  <a:pt x="48" y="0"/>
                </a:moveTo>
                <a:lnTo>
                  <a:pt x="0" y="96"/>
                </a:lnTo>
                <a:lnTo>
                  <a:pt x="48" y="144"/>
                </a:lnTo>
                <a:lnTo>
                  <a:pt x="144" y="96"/>
                </a:lnTo>
                <a:lnTo>
                  <a:pt x="144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8" name="Text Box 35"/>
          <p:cNvSpPr txBox="1">
            <a:spLocks noChangeArrowheads="1"/>
          </p:cNvSpPr>
          <p:nvPr/>
        </p:nvSpPr>
        <p:spPr bwMode="auto">
          <a:xfrm>
            <a:off x="2655888" y="2286000"/>
            <a:ext cx="1920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i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x</a:t>
            </a:r>
          </a:p>
        </p:txBody>
      </p:sp>
      <p:sp>
        <p:nvSpPr>
          <p:cNvPr id="1039" name="Freeform 36"/>
          <p:cNvSpPr>
            <a:spLocks/>
          </p:cNvSpPr>
          <p:nvPr/>
        </p:nvSpPr>
        <p:spPr bwMode="auto">
          <a:xfrm>
            <a:off x="6126163" y="2446338"/>
            <a:ext cx="209550" cy="198437"/>
          </a:xfrm>
          <a:custGeom>
            <a:avLst/>
            <a:gdLst>
              <a:gd name="T0" fmla="*/ 2147483647 w 144"/>
              <a:gd name="T1" fmla="*/ 0 h 144"/>
              <a:gd name="T2" fmla="*/ 0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0 h 144"/>
              <a:gd name="T10" fmla="*/ 2147483647 w 144"/>
              <a:gd name="T11" fmla="*/ 0 h 1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4"/>
              <a:gd name="T19" fmla="*/ 0 h 144"/>
              <a:gd name="T20" fmla="*/ 144 w 144"/>
              <a:gd name="T21" fmla="*/ 144 h 1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4" h="144">
                <a:moveTo>
                  <a:pt x="48" y="0"/>
                </a:moveTo>
                <a:lnTo>
                  <a:pt x="0" y="96"/>
                </a:lnTo>
                <a:lnTo>
                  <a:pt x="48" y="144"/>
                </a:lnTo>
                <a:lnTo>
                  <a:pt x="144" y="96"/>
                </a:lnTo>
                <a:lnTo>
                  <a:pt x="144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41" name="Line 38"/>
          <p:cNvSpPr>
            <a:spLocks noChangeShapeType="1"/>
          </p:cNvSpPr>
          <p:nvPr/>
        </p:nvSpPr>
        <p:spPr bwMode="auto">
          <a:xfrm flipV="1">
            <a:off x="1204913" y="3713163"/>
            <a:ext cx="1911350" cy="11112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42" name="Line 39"/>
          <p:cNvSpPr>
            <a:spLocks noChangeShapeType="1"/>
          </p:cNvSpPr>
          <p:nvPr/>
        </p:nvSpPr>
        <p:spPr bwMode="auto">
          <a:xfrm>
            <a:off x="3436938" y="3719513"/>
            <a:ext cx="2105025" cy="1587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43" name="Line 40"/>
          <p:cNvSpPr>
            <a:spLocks noChangeShapeType="1"/>
          </p:cNvSpPr>
          <p:nvPr/>
        </p:nvSpPr>
        <p:spPr bwMode="auto">
          <a:xfrm>
            <a:off x="5883275" y="3719513"/>
            <a:ext cx="1909763" cy="1587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44" name="Line 41"/>
          <p:cNvSpPr>
            <a:spLocks noChangeShapeType="1"/>
          </p:cNvSpPr>
          <p:nvPr/>
        </p:nvSpPr>
        <p:spPr bwMode="auto">
          <a:xfrm>
            <a:off x="6075363" y="2590800"/>
            <a:ext cx="1717675" cy="11223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none" w="lg" len="lg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45" name="Line 42"/>
          <p:cNvSpPr>
            <a:spLocks noChangeShapeType="1"/>
          </p:cNvSpPr>
          <p:nvPr/>
        </p:nvSpPr>
        <p:spPr bwMode="auto">
          <a:xfrm flipV="1">
            <a:off x="1193800" y="2586038"/>
            <a:ext cx="1722438" cy="1116012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6057900" y="2286000"/>
            <a:ext cx="13335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x’ = </a:t>
            </a:r>
            <a:r>
              <a:rPr lang="en-US" sz="1400" b="1" i="1" dirty="0" err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Rx+t</a:t>
            </a:r>
            <a:endParaRPr lang="en-US" sz="1400" b="1" i="1" dirty="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25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04226371"/>
              </p:ext>
            </p:extLst>
          </p:nvPr>
        </p:nvGraphicFramePr>
        <p:xfrm>
          <a:off x="2743200" y="4988791"/>
          <a:ext cx="3810000" cy="1183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Equation" r:id="rId9" imgW="2374560" imgH="736560" progId="Equation.3">
                  <p:embed/>
                </p:oleObj>
              </mc:Choice>
              <mc:Fallback>
                <p:oleObj name="Equation" r:id="rId9" imgW="237456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988791"/>
                        <a:ext cx="3810000" cy="118340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1852962" y="5410200"/>
            <a:ext cx="890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Recall:</a:t>
            </a:r>
          </a:p>
        </p:txBody>
      </p:sp>
      <p:sp>
        <p:nvSpPr>
          <p:cNvPr id="28" name="Text Box 46"/>
          <p:cNvSpPr txBox="1">
            <a:spLocks noChangeArrowheads="1"/>
          </p:cNvSpPr>
          <p:nvPr/>
        </p:nvSpPr>
        <p:spPr bwMode="auto">
          <a:xfrm>
            <a:off x="1828800" y="6365875"/>
            <a:ext cx="54008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The vectors </a:t>
            </a:r>
            <a:r>
              <a:rPr lang="en-US" sz="2400" b="1" i="1" dirty="0">
                <a:solidFill>
                  <a:srgbClr val="FF00FF"/>
                </a:solidFill>
                <a:latin typeface="Times New Roman" pitchFamily="18" charset="0"/>
                <a:cs typeface="Arial" charset="0"/>
              </a:rPr>
              <a:t>Rx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, </a:t>
            </a:r>
            <a:r>
              <a:rPr lang="en-US" sz="2400" b="1" i="1" dirty="0">
                <a:solidFill>
                  <a:srgbClr val="66FF33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, and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x’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 are coplanar </a:t>
            </a:r>
          </a:p>
        </p:txBody>
      </p:sp>
    </p:spTree>
    <p:extLst>
      <p:ext uri="{BB962C8B-B14F-4D97-AF65-F5344CB8AC3E}">
        <p14:creationId xmlns:p14="http://schemas.microsoft.com/office/powerpoint/2010/main" val="416513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7" grpId="0" animBg="1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Epipolar constraint: Calibrated case</a:t>
            </a:r>
          </a:p>
        </p:txBody>
      </p:sp>
      <p:graphicFrame>
        <p:nvGraphicFramePr>
          <p:cNvPr id="675866" name="Object 26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72151247"/>
              </p:ext>
            </p:extLst>
          </p:nvPr>
        </p:nvGraphicFramePr>
        <p:xfrm>
          <a:off x="228600" y="4114800"/>
          <a:ext cx="22225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Equation" r:id="rId4" imgW="1054080" imgH="203040" progId="Equation.3">
                  <p:embed/>
                </p:oleObj>
              </mc:Choice>
              <mc:Fallback>
                <p:oleObj name="Equation" r:id="rId4" imgW="1054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114800"/>
                        <a:ext cx="22225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862053"/>
              </p:ext>
            </p:extLst>
          </p:nvPr>
        </p:nvGraphicFramePr>
        <p:xfrm>
          <a:off x="3505200" y="4038600"/>
          <a:ext cx="21113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Equation" r:id="rId6" imgW="889000" imgH="228600" progId="Equation.3">
                  <p:embed/>
                </p:oleObj>
              </mc:Choice>
              <mc:Fallback>
                <p:oleObj name="Equation" r:id="rId6" imgW="889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038600"/>
                        <a:ext cx="211137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7" name="AutoShape 28"/>
          <p:cNvSpPr>
            <a:spLocks noChangeArrowheads="1"/>
          </p:cNvSpPr>
          <p:nvPr/>
        </p:nvSpPr>
        <p:spPr bwMode="auto">
          <a:xfrm>
            <a:off x="2667000" y="41148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33" name="Picture 3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90600" y="1219200"/>
            <a:ext cx="7010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Rectangle 31"/>
          <p:cNvSpPr>
            <a:spLocks noChangeArrowheads="1"/>
          </p:cNvSpPr>
          <p:nvPr/>
        </p:nvSpPr>
        <p:spPr bwMode="auto">
          <a:xfrm>
            <a:off x="1060450" y="1806575"/>
            <a:ext cx="207963" cy="265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32"/>
          <p:cNvSpPr>
            <a:spLocks noChangeArrowheads="1"/>
          </p:cNvSpPr>
          <p:nvPr/>
        </p:nvSpPr>
        <p:spPr bwMode="auto">
          <a:xfrm>
            <a:off x="7669213" y="1814513"/>
            <a:ext cx="293687" cy="266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Text Box 33"/>
          <p:cNvSpPr txBox="1">
            <a:spLocks noChangeArrowheads="1"/>
          </p:cNvSpPr>
          <p:nvPr/>
        </p:nvSpPr>
        <p:spPr bwMode="auto">
          <a:xfrm>
            <a:off x="4391025" y="1143000"/>
            <a:ext cx="338138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>
                <a:latin typeface="Times New Roman" pitchFamily="18" charset="0"/>
              </a:rPr>
              <a:t>X</a:t>
            </a:r>
          </a:p>
        </p:txBody>
      </p:sp>
      <p:sp>
        <p:nvSpPr>
          <p:cNvPr id="1037" name="Freeform 34"/>
          <p:cNvSpPr>
            <a:spLocks/>
          </p:cNvSpPr>
          <p:nvPr/>
        </p:nvSpPr>
        <p:spPr bwMode="auto">
          <a:xfrm>
            <a:off x="2655888" y="2468563"/>
            <a:ext cx="209550" cy="198437"/>
          </a:xfrm>
          <a:custGeom>
            <a:avLst/>
            <a:gdLst>
              <a:gd name="T0" fmla="*/ 2147483647 w 144"/>
              <a:gd name="T1" fmla="*/ 0 h 144"/>
              <a:gd name="T2" fmla="*/ 0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0 h 144"/>
              <a:gd name="T10" fmla="*/ 2147483647 w 144"/>
              <a:gd name="T11" fmla="*/ 0 h 1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4"/>
              <a:gd name="T19" fmla="*/ 0 h 144"/>
              <a:gd name="T20" fmla="*/ 144 w 144"/>
              <a:gd name="T21" fmla="*/ 144 h 1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4" h="144">
                <a:moveTo>
                  <a:pt x="48" y="0"/>
                </a:moveTo>
                <a:lnTo>
                  <a:pt x="0" y="96"/>
                </a:lnTo>
                <a:lnTo>
                  <a:pt x="48" y="144"/>
                </a:lnTo>
                <a:lnTo>
                  <a:pt x="144" y="96"/>
                </a:lnTo>
                <a:lnTo>
                  <a:pt x="144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8" name="Text Box 35"/>
          <p:cNvSpPr txBox="1">
            <a:spLocks noChangeArrowheads="1"/>
          </p:cNvSpPr>
          <p:nvPr/>
        </p:nvSpPr>
        <p:spPr bwMode="auto">
          <a:xfrm>
            <a:off x="2655888" y="2286000"/>
            <a:ext cx="1920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i="1">
                <a:latin typeface="Times New Roman" pitchFamily="18" charset="0"/>
              </a:rPr>
              <a:t>x</a:t>
            </a:r>
          </a:p>
        </p:txBody>
      </p:sp>
      <p:sp>
        <p:nvSpPr>
          <p:cNvPr id="1039" name="Freeform 36"/>
          <p:cNvSpPr>
            <a:spLocks/>
          </p:cNvSpPr>
          <p:nvPr/>
        </p:nvSpPr>
        <p:spPr bwMode="auto">
          <a:xfrm>
            <a:off x="6126163" y="2446338"/>
            <a:ext cx="209550" cy="198437"/>
          </a:xfrm>
          <a:custGeom>
            <a:avLst/>
            <a:gdLst>
              <a:gd name="T0" fmla="*/ 2147483647 w 144"/>
              <a:gd name="T1" fmla="*/ 0 h 144"/>
              <a:gd name="T2" fmla="*/ 0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0 h 144"/>
              <a:gd name="T10" fmla="*/ 2147483647 w 144"/>
              <a:gd name="T11" fmla="*/ 0 h 1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4"/>
              <a:gd name="T19" fmla="*/ 0 h 144"/>
              <a:gd name="T20" fmla="*/ 144 w 144"/>
              <a:gd name="T21" fmla="*/ 144 h 1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4" h="144">
                <a:moveTo>
                  <a:pt x="48" y="0"/>
                </a:moveTo>
                <a:lnTo>
                  <a:pt x="0" y="96"/>
                </a:lnTo>
                <a:lnTo>
                  <a:pt x="48" y="144"/>
                </a:lnTo>
                <a:lnTo>
                  <a:pt x="144" y="96"/>
                </a:lnTo>
                <a:lnTo>
                  <a:pt x="144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1" name="Line 38"/>
          <p:cNvSpPr>
            <a:spLocks noChangeShapeType="1"/>
          </p:cNvSpPr>
          <p:nvPr/>
        </p:nvSpPr>
        <p:spPr bwMode="auto">
          <a:xfrm flipV="1">
            <a:off x="1204913" y="3713163"/>
            <a:ext cx="1911350" cy="11112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2" name="Line 39"/>
          <p:cNvSpPr>
            <a:spLocks noChangeShapeType="1"/>
          </p:cNvSpPr>
          <p:nvPr/>
        </p:nvSpPr>
        <p:spPr bwMode="auto">
          <a:xfrm>
            <a:off x="3436938" y="3719513"/>
            <a:ext cx="2105025" cy="1587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3" name="Line 40"/>
          <p:cNvSpPr>
            <a:spLocks noChangeShapeType="1"/>
          </p:cNvSpPr>
          <p:nvPr/>
        </p:nvSpPr>
        <p:spPr bwMode="auto">
          <a:xfrm>
            <a:off x="5883275" y="3719513"/>
            <a:ext cx="1909763" cy="1587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" name="Line 41"/>
          <p:cNvSpPr>
            <a:spLocks noChangeShapeType="1"/>
          </p:cNvSpPr>
          <p:nvPr/>
        </p:nvSpPr>
        <p:spPr bwMode="auto">
          <a:xfrm>
            <a:off x="6075363" y="2590800"/>
            <a:ext cx="1717675" cy="11223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5" name="Line 42"/>
          <p:cNvSpPr>
            <a:spLocks noChangeShapeType="1"/>
          </p:cNvSpPr>
          <p:nvPr/>
        </p:nvSpPr>
        <p:spPr bwMode="auto">
          <a:xfrm flipV="1">
            <a:off x="1193800" y="2586038"/>
            <a:ext cx="1722438" cy="1116012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6057900" y="2286000"/>
            <a:ext cx="13335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Times New Roman" pitchFamily="18" charset="0"/>
              </a:rPr>
              <a:t>x</a:t>
            </a:r>
            <a:r>
              <a:rPr lang="en-US" sz="1400" b="1" i="1" dirty="0" smtClean="0">
                <a:latin typeface="Times New Roman" pitchFamily="18" charset="0"/>
              </a:rPr>
              <a:t>’ = </a:t>
            </a:r>
            <a:r>
              <a:rPr lang="en-US" sz="1400" b="1" i="1" dirty="0" err="1" smtClean="0">
                <a:latin typeface="Times New Roman" pitchFamily="18" charset="0"/>
              </a:rPr>
              <a:t>Rx+t</a:t>
            </a:r>
            <a:endParaRPr lang="en-US" sz="1400" b="1" i="1" dirty="0">
              <a:latin typeface="Times New Roman" pitchFamily="18" charset="0"/>
            </a:endParaRPr>
          </a:p>
        </p:txBody>
      </p:sp>
      <p:graphicFrame>
        <p:nvGraphicFramePr>
          <p:cNvPr id="2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988378"/>
              </p:ext>
            </p:extLst>
          </p:nvPr>
        </p:nvGraphicFramePr>
        <p:xfrm>
          <a:off x="6858000" y="4038600"/>
          <a:ext cx="15684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9" imgW="660400" imgH="228600" progId="Equation.3">
                  <p:embed/>
                </p:oleObj>
              </mc:Choice>
              <mc:Fallback>
                <p:oleObj name="Equation" r:id="rId9" imgW="660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038600"/>
                        <a:ext cx="156845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AutoShape 28"/>
          <p:cNvSpPr>
            <a:spLocks noChangeArrowheads="1"/>
          </p:cNvSpPr>
          <p:nvPr/>
        </p:nvSpPr>
        <p:spPr bwMode="auto">
          <a:xfrm>
            <a:off x="6019800" y="41148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AutoShape 22"/>
          <p:cNvSpPr>
            <a:spLocks noChangeArrowheads="1"/>
          </p:cNvSpPr>
          <p:nvPr/>
        </p:nvSpPr>
        <p:spPr bwMode="auto">
          <a:xfrm>
            <a:off x="7239000" y="4681538"/>
            <a:ext cx="4572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5256213" y="5222875"/>
            <a:ext cx="34591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Essential Matrix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Longuet</a:t>
            </a:r>
            <a:r>
              <a:rPr lang="en-US" dirty="0"/>
              <a:t>-Higgins, 1981)</a:t>
            </a:r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5181600" y="5138738"/>
            <a:ext cx="3581400" cy="1033462"/>
          </a:xfrm>
          <a:prstGeom prst="rect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828800" y="6365875"/>
            <a:ext cx="54008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The vectors </a:t>
            </a:r>
            <a:r>
              <a:rPr lang="en-US" b="1" i="1" dirty="0" smtClean="0">
                <a:solidFill>
                  <a:srgbClr val="FF00FF"/>
                </a:solidFill>
                <a:latin typeface="Times New Roman" pitchFamily="18" charset="0"/>
              </a:rPr>
              <a:t>Rx</a:t>
            </a:r>
            <a:r>
              <a:rPr lang="en-US" dirty="0" smtClean="0"/>
              <a:t>, </a:t>
            </a:r>
            <a:r>
              <a:rPr lang="en-US" b="1" i="1" dirty="0">
                <a:solidFill>
                  <a:srgbClr val="66FF33"/>
                </a:solidFill>
                <a:latin typeface="Times New Roman" pitchFamily="18" charset="0"/>
              </a:rPr>
              <a:t>t</a:t>
            </a:r>
            <a:r>
              <a:rPr lang="en-US" dirty="0"/>
              <a:t>, and 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b="1" i="1" dirty="0">
                <a:solidFill>
                  <a:srgbClr val="FF0000"/>
                </a:solidFill>
                <a:latin typeface="Times New Roman" pitchFamily="18" charset="0"/>
              </a:rPr>
              <a:t>’</a:t>
            </a:r>
            <a:r>
              <a:rPr lang="en-US" dirty="0"/>
              <a:t> are coplanar </a:t>
            </a:r>
          </a:p>
        </p:txBody>
      </p:sp>
    </p:spTree>
    <p:extLst>
      <p:ext uri="{BB962C8B-B14F-4D97-AF65-F5344CB8AC3E}">
        <p14:creationId xmlns:p14="http://schemas.microsoft.com/office/powerpoint/2010/main" val="232282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1219200"/>
            <a:ext cx="7010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1060450" y="1806575"/>
            <a:ext cx="207963" cy="265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7669213" y="1814513"/>
            <a:ext cx="293687" cy="266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4391025" y="1143000"/>
            <a:ext cx="338138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>
                <a:latin typeface="Times New Roman" pitchFamily="18" charset="0"/>
              </a:rPr>
              <a:t>X</a:t>
            </a:r>
          </a:p>
        </p:txBody>
      </p:sp>
      <p:sp>
        <p:nvSpPr>
          <p:cNvPr id="2056" name="Freeform 7"/>
          <p:cNvSpPr>
            <a:spLocks/>
          </p:cNvSpPr>
          <p:nvPr/>
        </p:nvSpPr>
        <p:spPr bwMode="auto">
          <a:xfrm>
            <a:off x="2655888" y="2446338"/>
            <a:ext cx="209550" cy="198437"/>
          </a:xfrm>
          <a:custGeom>
            <a:avLst/>
            <a:gdLst>
              <a:gd name="T0" fmla="*/ 2147483647 w 144"/>
              <a:gd name="T1" fmla="*/ 0 h 144"/>
              <a:gd name="T2" fmla="*/ 0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0 h 144"/>
              <a:gd name="T10" fmla="*/ 2147483647 w 144"/>
              <a:gd name="T11" fmla="*/ 0 h 1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4"/>
              <a:gd name="T19" fmla="*/ 0 h 144"/>
              <a:gd name="T20" fmla="*/ 144 w 144"/>
              <a:gd name="T21" fmla="*/ 144 h 1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4" h="144">
                <a:moveTo>
                  <a:pt x="48" y="0"/>
                </a:moveTo>
                <a:lnTo>
                  <a:pt x="0" y="96"/>
                </a:lnTo>
                <a:lnTo>
                  <a:pt x="48" y="144"/>
                </a:lnTo>
                <a:lnTo>
                  <a:pt x="144" y="96"/>
                </a:lnTo>
                <a:lnTo>
                  <a:pt x="144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" name="Text Box 8"/>
          <p:cNvSpPr txBox="1">
            <a:spLocks noChangeArrowheads="1"/>
          </p:cNvSpPr>
          <p:nvPr/>
        </p:nvSpPr>
        <p:spPr bwMode="auto">
          <a:xfrm>
            <a:off x="2655888" y="2286000"/>
            <a:ext cx="1920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i="1">
                <a:latin typeface="Times New Roman" pitchFamily="18" charset="0"/>
              </a:rPr>
              <a:t>x</a:t>
            </a:r>
          </a:p>
        </p:txBody>
      </p:sp>
      <p:sp>
        <p:nvSpPr>
          <p:cNvPr id="2058" name="Freeform 9"/>
          <p:cNvSpPr>
            <a:spLocks/>
          </p:cNvSpPr>
          <p:nvPr/>
        </p:nvSpPr>
        <p:spPr bwMode="auto">
          <a:xfrm>
            <a:off x="6126163" y="2446338"/>
            <a:ext cx="209550" cy="198437"/>
          </a:xfrm>
          <a:custGeom>
            <a:avLst/>
            <a:gdLst>
              <a:gd name="T0" fmla="*/ 2147483647 w 144"/>
              <a:gd name="T1" fmla="*/ 0 h 144"/>
              <a:gd name="T2" fmla="*/ 0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0 h 144"/>
              <a:gd name="T10" fmla="*/ 2147483647 w 144"/>
              <a:gd name="T11" fmla="*/ 0 h 1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4"/>
              <a:gd name="T19" fmla="*/ 0 h 144"/>
              <a:gd name="T20" fmla="*/ 144 w 144"/>
              <a:gd name="T21" fmla="*/ 144 h 1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4" h="144">
                <a:moveTo>
                  <a:pt x="48" y="0"/>
                </a:moveTo>
                <a:lnTo>
                  <a:pt x="0" y="96"/>
                </a:lnTo>
                <a:lnTo>
                  <a:pt x="48" y="144"/>
                </a:lnTo>
                <a:lnTo>
                  <a:pt x="144" y="96"/>
                </a:lnTo>
                <a:lnTo>
                  <a:pt x="144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9" name="Text Box 10"/>
          <p:cNvSpPr txBox="1">
            <a:spLocks noChangeArrowheads="1"/>
          </p:cNvSpPr>
          <p:nvPr/>
        </p:nvSpPr>
        <p:spPr bwMode="auto">
          <a:xfrm>
            <a:off x="6057900" y="2286000"/>
            <a:ext cx="346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i="1">
                <a:latin typeface="Times New Roman" pitchFamily="18" charset="0"/>
              </a:rPr>
              <a:t>x’</a:t>
            </a:r>
          </a:p>
        </p:txBody>
      </p:sp>
      <p:sp>
        <p:nvSpPr>
          <p:cNvPr id="660501" name="Line 21"/>
          <p:cNvSpPr>
            <a:spLocks noChangeShapeType="1"/>
          </p:cNvSpPr>
          <p:nvPr/>
        </p:nvSpPr>
        <p:spPr bwMode="auto">
          <a:xfrm flipV="1">
            <a:off x="5837238" y="2468563"/>
            <a:ext cx="231775" cy="1382712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Epipolar constraint: Calibrated case</a:t>
            </a:r>
          </a:p>
        </p:txBody>
      </p:sp>
      <p:sp>
        <p:nvSpPr>
          <p:cNvPr id="660510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381000" y="4800600"/>
            <a:ext cx="8534400" cy="1981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Char char="•"/>
            </a:pPr>
            <a:r>
              <a:rPr lang="en-US" sz="2400" b="1" i="1" dirty="0" smtClean="0"/>
              <a:t>E x</a:t>
            </a:r>
            <a:r>
              <a:rPr lang="en-US" sz="2400" dirty="0" smtClean="0"/>
              <a:t> is the </a:t>
            </a:r>
            <a:r>
              <a:rPr lang="en-US" sz="2400" dirty="0" err="1" smtClean="0"/>
              <a:t>epipolar</a:t>
            </a:r>
            <a:r>
              <a:rPr lang="en-US" sz="2400" dirty="0" smtClean="0"/>
              <a:t> line associated with </a:t>
            </a:r>
            <a:r>
              <a:rPr lang="en-US" sz="2400" b="1" i="1" dirty="0" smtClean="0"/>
              <a:t>x</a:t>
            </a:r>
            <a:r>
              <a:rPr lang="en-US" sz="2400" i="1" dirty="0" smtClean="0"/>
              <a:t> </a:t>
            </a:r>
            <a:r>
              <a:rPr lang="en-US" sz="2400" dirty="0" smtClean="0"/>
              <a:t>(</a:t>
            </a:r>
            <a:r>
              <a:rPr lang="en-US" sz="2400" b="1" i="1" dirty="0"/>
              <a:t>l</a:t>
            </a:r>
            <a:r>
              <a:rPr lang="en-US" sz="2400" i="1" dirty="0"/>
              <a:t>' </a:t>
            </a:r>
            <a:r>
              <a:rPr lang="en-US" sz="2400" i="1" dirty="0" smtClean="0"/>
              <a:t>= </a:t>
            </a:r>
            <a:r>
              <a:rPr lang="en-US" sz="2400" b="1" i="1" dirty="0" smtClean="0"/>
              <a:t>E x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endParaRPr lang="en-US" sz="800" dirty="0" smtClean="0"/>
          </a:p>
          <a:p>
            <a:pPr lvl="1">
              <a:lnSpc>
                <a:spcPct val="80000"/>
              </a:lnSpc>
            </a:pPr>
            <a:r>
              <a:rPr lang="en-US" dirty="0" smtClean="0"/>
              <a:t>Recall: a line is given by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ax + by + 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dirty="0" smtClean="0">
                <a:cs typeface="Times New Roman" pitchFamily="18" charset="0"/>
              </a:rPr>
              <a:t>or</a:t>
            </a:r>
            <a:endParaRPr lang="en-US" dirty="0"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Char char="•"/>
            </a:pPr>
            <a:endParaRPr lang="en-US" sz="2400" dirty="0" smtClean="0"/>
          </a:p>
        </p:txBody>
      </p:sp>
      <p:graphicFrame>
        <p:nvGraphicFramePr>
          <p:cNvPr id="2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319744"/>
              </p:ext>
            </p:extLst>
          </p:nvPr>
        </p:nvGraphicFramePr>
        <p:xfrm>
          <a:off x="3657600" y="4114800"/>
          <a:ext cx="15684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5" imgW="660400" imgH="228600" progId="Equation.3">
                  <p:embed/>
                </p:oleObj>
              </mc:Choice>
              <mc:Fallback>
                <p:oleObj name="Equation" r:id="rId5" imgW="660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114800"/>
                        <a:ext cx="156845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3505200" y="4114800"/>
            <a:ext cx="1905000" cy="609600"/>
          </a:xfrm>
          <a:prstGeom prst="rect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764947"/>
              </p:ext>
            </p:extLst>
          </p:nvPr>
        </p:nvGraphicFramePr>
        <p:xfrm>
          <a:off x="2819400" y="5562600"/>
          <a:ext cx="3429000" cy="1121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7" imgW="2082600" imgH="711000" progId="Equation.3">
                  <p:embed/>
                </p:oleObj>
              </mc:Choice>
              <mc:Fallback>
                <p:oleObj name="Equation" r:id="rId7" imgW="20826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562600"/>
                        <a:ext cx="3429000" cy="112169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442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501" grpId="0" animBg="1"/>
      <p:bldP spid="660510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Epipolar constraint: Uncalibrated case</a:t>
            </a:r>
          </a:p>
        </p:txBody>
      </p:sp>
      <p:sp>
        <p:nvSpPr>
          <p:cNvPr id="679971" name="Rectangle 35"/>
          <p:cNvSpPr>
            <a:spLocks noGrp="1" noChangeArrowheads="1"/>
          </p:cNvSpPr>
          <p:nvPr>
            <p:ph type="body" idx="1"/>
          </p:nvPr>
        </p:nvSpPr>
        <p:spPr>
          <a:xfrm>
            <a:off x="685800" y="4114800"/>
            <a:ext cx="7772400" cy="1752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dirty="0" smtClean="0"/>
              <a:t>The calibration matrices </a:t>
            </a:r>
            <a:r>
              <a:rPr lang="en-US" b="1" i="1" dirty="0" smtClean="0"/>
              <a:t>K</a:t>
            </a:r>
            <a:r>
              <a:rPr lang="en-US" dirty="0" smtClean="0"/>
              <a:t> and </a:t>
            </a:r>
            <a:r>
              <a:rPr lang="en-US" b="1" i="1" dirty="0" smtClean="0"/>
              <a:t>K</a:t>
            </a:r>
            <a:r>
              <a:rPr lang="en-US" i="1" dirty="0" smtClean="0"/>
              <a:t>’</a:t>
            </a:r>
            <a:r>
              <a:rPr lang="en-US" dirty="0" smtClean="0"/>
              <a:t> of the two cameras are unknown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dirty="0" smtClean="0"/>
              <a:t>We can write the </a:t>
            </a:r>
            <a:r>
              <a:rPr lang="en-US" dirty="0" err="1" smtClean="0"/>
              <a:t>epipolar</a:t>
            </a:r>
            <a:r>
              <a:rPr lang="en-US" dirty="0" smtClean="0"/>
              <a:t> constraint in terms of </a:t>
            </a:r>
            <a:r>
              <a:rPr lang="en-US" i="1" dirty="0" smtClean="0"/>
              <a:t>unknown</a:t>
            </a:r>
            <a:r>
              <a:rPr lang="en-US" dirty="0" smtClean="0"/>
              <a:t> normalized coordinates:</a:t>
            </a:r>
          </a:p>
        </p:txBody>
      </p:sp>
      <p:pic>
        <p:nvPicPr>
          <p:cNvPr id="307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1219200"/>
            <a:ext cx="7010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" name="Rectangle 11"/>
          <p:cNvSpPr>
            <a:spLocks noChangeArrowheads="1"/>
          </p:cNvSpPr>
          <p:nvPr/>
        </p:nvSpPr>
        <p:spPr bwMode="auto">
          <a:xfrm>
            <a:off x="1060450" y="1806575"/>
            <a:ext cx="207963" cy="265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12"/>
          <p:cNvSpPr>
            <a:spLocks noChangeArrowheads="1"/>
          </p:cNvSpPr>
          <p:nvPr/>
        </p:nvSpPr>
        <p:spPr bwMode="auto">
          <a:xfrm>
            <a:off x="7669213" y="1814513"/>
            <a:ext cx="293687" cy="266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Text Box 13"/>
          <p:cNvSpPr txBox="1">
            <a:spLocks noChangeArrowheads="1"/>
          </p:cNvSpPr>
          <p:nvPr/>
        </p:nvSpPr>
        <p:spPr bwMode="auto">
          <a:xfrm>
            <a:off x="4391025" y="1143000"/>
            <a:ext cx="338138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>
                <a:latin typeface="Times New Roman" pitchFamily="18" charset="0"/>
              </a:rPr>
              <a:t>X</a:t>
            </a:r>
          </a:p>
        </p:txBody>
      </p:sp>
      <p:sp>
        <p:nvSpPr>
          <p:cNvPr id="3082" name="Freeform 14"/>
          <p:cNvSpPr>
            <a:spLocks/>
          </p:cNvSpPr>
          <p:nvPr/>
        </p:nvSpPr>
        <p:spPr bwMode="auto">
          <a:xfrm>
            <a:off x="2655888" y="2468563"/>
            <a:ext cx="209550" cy="198437"/>
          </a:xfrm>
          <a:custGeom>
            <a:avLst/>
            <a:gdLst>
              <a:gd name="T0" fmla="*/ 2147483647 w 144"/>
              <a:gd name="T1" fmla="*/ 0 h 144"/>
              <a:gd name="T2" fmla="*/ 0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0 h 144"/>
              <a:gd name="T10" fmla="*/ 2147483647 w 144"/>
              <a:gd name="T11" fmla="*/ 0 h 1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4"/>
              <a:gd name="T19" fmla="*/ 0 h 144"/>
              <a:gd name="T20" fmla="*/ 144 w 144"/>
              <a:gd name="T21" fmla="*/ 144 h 1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4" h="144">
                <a:moveTo>
                  <a:pt x="48" y="0"/>
                </a:moveTo>
                <a:lnTo>
                  <a:pt x="0" y="96"/>
                </a:lnTo>
                <a:lnTo>
                  <a:pt x="48" y="144"/>
                </a:lnTo>
                <a:lnTo>
                  <a:pt x="144" y="96"/>
                </a:lnTo>
                <a:lnTo>
                  <a:pt x="144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3" name="Text Box 15"/>
          <p:cNvSpPr txBox="1">
            <a:spLocks noChangeArrowheads="1"/>
          </p:cNvSpPr>
          <p:nvPr/>
        </p:nvSpPr>
        <p:spPr bwMode="auto">
          <a:xfrm>
            <a:off x="2655888" y="2286000"/>
            <a:ext cx="1920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i="1">
                <a:latin typeface="Times New Roman" pitchFamily="18" charset="0"/>
              </a:rPr>
              <a:t>x</a:t>
            </a:r>
          </a:p>
        </p:txBody>
      </p:sp>
      <p:sp>
        <p:nvSpPr>
          <p:cNvPr id="3084" name="Freeform 16"/>
          <p:cNvSpPr>
            <a:spLocks/>
          </p:cNvSpPr>
          <p:nvPr/>
        </p:nvSpPr>
        <p:spPr bwMode="auto">
          <a:xfrm>
            <a:off x="6126163" y="2446338"/>
            <a:ext cx="209550" cy="198437"/>
          </a:xfrm>
          <a:custGeom>
            <a:avLst/>
            <a:gdLst>
              <a:gd name="T0" fmla="*/ 2147483647 w 144"/>
              <a:gd name="T1" fmla="*/ 0 h 144"/>
              <a:gd name="T2" fmla="*/ 0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0 h 144"/>
              <a:gd name="T10" fmla="*/ 2147483647 w 144"/>
              <a:gd name="T11" fmla="*/ 0 h 1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4"/>
              <a:gd name="T19" fmla="*/ 0 h 144"/>
              <a:gd name="T20" fmla="*/ 144 w 144"/>
              <a:gd name="T21" fmla="*/ 144 h 1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4" h="144">
                <a:moveTo>
                  <a:pt x="48" y="0"/>
                </a:moveTo>
                <a:lnTo>
                  <a:pt x="0" y="96"/>
                </a:lnTo>
                <a:lnTo>
                  <a:pt x="48" y="144"/>
                </a:lnTo>
                <a:lnTo>
                  <a:pt x="144" y="96"/>
                </a:lnTo>
                <a:lnTo>
                  <a:pt x="144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5" name="Text Box 17"/>
          <p:cNvSpPr txBox="1">
            <a:spLocks noChangeArrowheads="1"/>
          </p:cNvSpPr>
          <p:nvPr/>
        </p:nvSpPr>
        <p:spPr bwMode="auto">
          <a:xfrm>
            <a:off x="6057900" y="2286000"/>
            <a:ext cx="346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i="1">
                <a:latin typeface="Times New Roman" pitchFamily="18" charset="0"/>
              </a:rPr>
              <a:t>x’</a:t>
            </a:r>
          </a:p>
        </p:txBody>
      </p:sp>
      <p:graphicFrame>
        <p:nvGraphicFramePr>
          <p:cNvPr id="679972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142340"/>
              </p:ext>
            </p:extLst>
          </p:nvPr>
        </p:nvGraphicFramePr>
        <p:xfrm>
          <a:off x="1223963" y="5943600"/>
          <a:ext cx="19716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Equation" r:id="rId5" imgW="698400" imgH="228600" progId="Equation.3">
                  <p:embed/>
                </p:oleObj>
              </mc:Choice>
              <mc:Fallback>
                <p:oleObj name="Equation" r:id="rId5" imgW="698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5943600"/>
                        <a:ext cx="1971675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9973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30079"/>
              </p:ext>
            </p:extLst>
          </p:nvPr>
        </p:nvGraphicFramePr>
        <p:xfrm>
          <a:off x="4187825" y="5905500"/>
          <a:ext cx="431482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7" imgW="1485720" imgH="228600" progId="Equation.3">
                  <p:embed/>
                </p:oleObj>
              </mc:Choice>
              <mc:Fallback>
                <p:oleObj name="Equation" r:id="rId7" imgW="1485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5" y="5905500"/>
                        <a:ext cx="4314825" cy="68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6" name="Line 38"/>
          <p:cNvSpPr>
            <a:spLocks noChangeShapeType="1"/>
          </p:cNvSpPr>
          <p:nvPr/>
        </p:nvSpPr>
        <p:spPr bwMode="auto">
          <a:xfrm flipV="1">
            <a:off x="1204913" y="3713163"/>
            <a:ext cx="1919287" cy="11112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Line 39"/>
          <p:cNvSpPr>
            <a:spLocks noChangeShapeType="1"/>
          </p:cNvSpPr>
          <p:nvPr/>
        </p:nvSpPr>
        <p:spPr bwMode="auto">
          <a:xfrm>
            <a:off x="3436938" y="3719513"/>
            <a:ext cx="2105025" cy="1587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Line 40"/>
          <p:cNvSpPr>
            <a:spLocks noChangeShapeType="1"/>
          </p:cNvSpPr>
          <p:nvPr/>
        </p:nvSpPr>
        <p:spPr bwMode="auto">
          <a:xfrm>
            <a:off x="5883275" y="3719513"/>
            <a:ext cx="1909763" cy="1587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Line 41"/>
          <p:cNvSpPr>
            <a:spLocks noChangeShapeType="1"/>
          </p:cNvSpPr>
          <p:nvPr/>
        </p:nvSpPr>
        <p:spPr bwMode="auto">
          <a:xfrm>
            <a:off x="6075363" y="2590800"/>
            <a:ext cx="1717675" cy="11223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Line 42"/>
          <p:cNvSpPr>
            <a:spLocks noChangeShapeType="1"/>
          </p:cNvSpPr>
          <p:nvPr/>
        </p:nvSpPr>
        <p:spPr bwMode="auto">
          <a:xfrm flipV="1">
            <a:off x="1193800" y="2586038"/>
            <a:ext cx="1722438" cy="1116012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Oval 43"/>
          <p:cNvSpPr>
            <a:spLocks noChangeArrowheads="1"/>
          </p:cNvSpPr>
          <p:nvPr/>
        </p:nvSpPr>
        <p:spPr bwMode="auto">
          <a:xfrm>
            <a:off x="3055938" y="3641725"/>
            <a:ext cx="138112" cy="133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Oval 44"/>
          <p:cNvSpPr>
            <a:spLocks noChangeArrowheads="1"/>
          </p:cNvSpPr>
          <p:nvPr/>
        </p:nvSpPr>
        <p:spPr bwMode="auto">
          <a:xfrm>
            <a:off x="5786438" y="3668713"/>
            <a:ext cx="138112" cy="133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7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Epipolar constraint: Uncalibrated case</a:t>
            </a:r>
          </a:p>
        </p:txBody>
      </p:sp>
      <p:pic>
        <p:nvPicPr>
          <p:cNvPr id="410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1219200"/>
            <a:ext cx="7010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1060450" y="1806575"/>
            <a:ext cx="207963" cy="265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Rectangle 5"/>
          <p:cNvSpPr>
            <a:spLocks noChangeArrowheads="1"/>
          </p:cNvSpPr>
          <p:nvPr/>
        </p:nvSpPr>
        <p:spPr bwMode="auto">
          <a:xfrm>
            <a:off x="7669213" y="1814513"/>
            <a:ext cx="293687" cy="266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Text Box 6"/>
          <p:cNvSpPr txBox="1">
            <a:spLocks noChangeArrowheads="1"/>
          </p:cNvSpPr>
          <p:nvPr/>
        </p:nvSpPr>
        <p:spPr bwMode="auto">
          <a:xfrm>
            <a:off x="4391025" y="1143000"/>
            <a:ext cx="338138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>
                <a:latin typeface="Times New Roman" pitchFamily="18" charset="0"/>
              </a:rPr>
              <a:t>X</a:t>
            </a:r>
          </a:p>
        </p:txBody>
      </p:sp>
      <p:sp>
        <p:nvSpPr>
          <p:cNvPr id="4106" name="Freeform 7"/>
          <p:cNvSpPr>
            <a:spLocks/>
          </p:cNvSpPr>
          <p:nvPr/>
        </p:nvSpPr>
        <p:spPr bwMode="auto">
          <a:xfrm>
            <a:off x="2655888" y="2468563"/>
            <a:ext cx="209550" cy="198437"/>
          </a:xfrm>
          <a:custGeom>
            <a:avLst/>
            <a:gdLst>
              <a:gd name="T0" fmla="*/ 2147483647 w 144"/>
              <a:gd name="T1" fmla="*/ 0 h 144"/>
              <a:gd name="T2" fmla="*/ 0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0 h 144"/>
              <a:gd name="T10" fmla="*/ 2147483647 w 144"/>
              <a:gd name="T11" fmla="*/ 0 h 1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4"/>
              <a:gd name="T19" fmla="*/ 0 h 144"/>
              <a:gd name="T20" fmla="*/ 144 w 144"/>
              <a:gd name="T21" fmla="*/ 144 h 1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4" h="144">
                <a:moveTo>
                  <a:pt x="48" y="0"/>
                </a:moveTo>
                <a:lnTo>
                  <a:pt x="0" y="96"/>
                </a:lnTo>
                <a:lnTo>
                  <a:pt x="48" y="144"/>
                </a:lnTo>
                <a:lnTo>
                  <a:pt x="144" y="96"/>
                </a:lnTo>
                <a:lnTo>
                  <a:pt x="144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7" name="Text Box 8"/>
          <p:cNvSpPr txBox="1">
            <a:spLocks noChangeArrowheads="1"/>
          </p:cNvSpPr>
          <p:nvPr/>
        </p:nvSpPr>
        <p:spPr bwMode="auto">
          <a:xfrm>
            <a:off x="2655888" y="2286000"/>
            <a:ext cx="1920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i="1">
                <a:latin typeface="Times New Roman" pitchFamily="18" charset="0"/>
              </a:rPr>
              <a:t>x</a:t>
            </a:r>
          </a:p>
        </p:txBody>
      </p:sp>
      <p:sp>
        <p:nvSpPr>
          <p:cNvPr id="4108" name="Freeform 9"/>
          <p:cNvSpPr>
            <a:spLocks/>
          </p:cNvSpPr>
          <p:nvPr/>
        </p:nvSpPr>
        <p:spPr bwMode="auto">
          <a:xfrm>
            <a:off x="6126163" y="2446338"/>
            <a:ext cx="209550" cy="198437"/>
          </a:xfrm>
          <a:custGeom>
            <a:avLst/>
            <a:gdLst>
              <a:gd name="T0" fmla="*/ 2147483647 w 144"/>
              <a:gd name="T1" fmla="*/ 0 h 144"/>
              <a:gd name="T2" fmla="*/ 0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0 h 144"/>
              <a:gd name="T10" fmla="*/ 2147483647 w 144"/>
              <a:gd name="T11" fmla="*/ 0 h 1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4"/>
              <a:gd name="T19" fmla="*/ 0 h 144"/>
              <a:gd name="T20" fmla="*/ 144 w 144"/>
              <a:gd name="T21" fmla="*/ 144 h 1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4" h="144">
                <a:moveTo>
                  <a:pt x="48" y="0"/>
                </a:moveTo>
                <a:lnTo>
                  <a:pt x="0" y="96"/>
                </a:lnTo>
                <a:lnTo>
                  <a:pt x="48" y="144"/>
                </a:lnTo>
                <a:lnTo>
                  <a:pt x="144" y="96"/>
                </a:lnTo>
                <a:lnTo>
                  <a:pt x="144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9" name="Text Box 10"/>
          <p:cNvSpPr txBox="1">
            <a:spLocks noChangeArrowheads="1"/>
          </p:cNvSpPr>
          <p:nvPr/>
        </p:nvSpPr>
        <p:spPr bwMode="auto">
          <a:xfrm>
            <a:off x="6057900" y="2286000"/>
            <a:ext cx="346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i="1">
                <a:latin typeface="Times New Roman" pitchFamily="18" charset="0"/>
              </a:rPr>
              <a:t>x’</a:t>
            </a:r>
          </a:p>
        </p:txBody>
      </p:sp>
      <p:sp>
        <p:nvSpPr>
          <p:cNvPr id="4110" name="Line 11"/>
          <p:cNvSpPr>
            <a:spLocks noChangeShapeType="1"/>
          </p:cNvSpPr>
          <p:nvPr/>
        </p:nvSpPr>
        <p:spPr bwMode="auto">
          <a:xfrm flipV="1">
            <a:off x="1204913" y="3713163"/>
            <a:ext cx="1919287" cy="11112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2"/>
          <p:cNvSpPr>
            <a:spLocks noChangeShapeType="1"/>
          </p:cNvSpPr>
          <p:nvPr/>
        </p:nvSpPr>
        <p:spPr bwMode="auto">
          <a:xfrm>
            <a:off x="3436938" y="3719513"/>
            <a:ext cx="2105025" cy="1587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3"/>
          <p:cNvSpPr>
            <a:spLocks noChangeShapeType="1"/>
          </p:cNvSpPr>
          <p:nvPr/>
        </p:nvSpPr>
        <p:spPr bwMode="auto">
          <a:xfrm>
            <a:off x="5883275" y="3719513"/>
            <a:ext cx="1909763" cy="1587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4"/>
          <p:cNvSpPr>
            <a:spLocks noChangeShapeType="1"/>
          </p:cNvSpPr>
          <p:nvPr/>
        </p:nvSpPr>
        <p:spPr bwMode="auto">
          <a:xfrm>
            <a:off x="6075363" y="2590800"/>
            <a:ext cx="1717675" cy="11223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5"/>
          <p:cNvSpPr>
            <a:spLocks noChangeShapeType="1"/>
          </p:cNvSpPr>
          <p:nvPr/>
        </p:nvSpPr>
        <p:spPr bwMode="auto">
          <a:xfrm flipV="1">
            <a:off x="1193800" y="2586038"/>
            <a:ext cx="1722438" cy="1116012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Oval 16"/>
          <p:cNvSpPr>
            <a:spLocks noChangeArrowheads="1"/>
          </p:cNvSpPr>
          <p:nvPr/>
        </p:nvSpPr>
        <p:spPr bwMode="auto">
          <a:xfrm>
            <a:off x="3055938" y="3641725"/>
            <a:ext cx="138112" cy="133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Oval 17"/>
          <p:cNvSpPr>
            <a:spLocks noChangeArrowheads="1"/>
          </p:cNvSpPr>
          <p:nvPr/>
        </p:nvSpPr>
        <p:spPr bwMode="auto">
          <a:xfrm>
            <a:off x="5786438" y="3668713"/>
            <a:ext cx="138112" cy="133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5074" name="Text Box 18"/>
          <p:cNvSpPr txBox="1">
            <a:spLocks noChangeArrowheads="1"/>
          </p:cNvSpPr>
          <p:nvPr/>
        </p:nvSpPr>
        <p:spPr bwMode="auto">
          <a:xfrm>
            <a:off x="5105400" y="5322888"/>
            <a:ext cx="307975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Fundamental Matrix</a:t>
            </a:r>
          </a:p>
          <a:p>
            <a:r>
              <a:rPr lang="en-US" sz="1800"/>
              <a:t>(Faugeras and Luong, 1992)</a:t>
            </a:r>
            <a:endParaRPr lang="en-US"/>
          </a:p>
        </p:txBody>
      </p:sp>
      <p:sp>
        <p:nvSpPr>
          <p:cNvPr id="685075" name="Rectangle 19"/>
          <p:cNvSpPr>
            <a:spLocks noChangeArrowheads="1"/>
          </p:cNvSpPr>
          <p:nvPr/>
        </p:nvSpPr>
        <p:spPr bwMode="auto">
          <a:xfrm>
            <a:off x="4800600" y="5238750"/>
            <a:ext cx="3657600" cy="914400"/>
          </a:xfrm>
          <a:prstGeom prst="rect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5076" name="AutoShape 20"/>
          <p:cNvSpPr>
            <a:spLocks noChangeArrowheads="1"/>
          </p:cNvSpPr>
          <p:nvPr/>
        </p:nvSpPr>
        <p:spPr bwMode="auto">
          <a:xfrm>
            <a:off x="6400800" y="4629150"/>
            <a:ext cx="4572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098" name="Object 21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11358690"/>
              </p:ext>
            </p:extLst>
          </p:nvPr>
        </p:nvGraphicFramePr>
        <p:xfrm>
          <a:off x="609600" y="4060825"/>
          <a:ext cx="18288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5" imgW="698400" imgH="228600" progId="Equation.3">
                  <p:embed/>
                </p:oleObj>
              </mc:Choice>
              <mc:Fallback>
                <p:oleObj name="Equation" r:id="rId5" imgW="698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060825"/>
                        <a:ext cx="1828800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677762"/>
              </p:ext>
            </p:extLst>
          </p:nvPr>
        </p:nvGraphicFramePr>
        <p:xfrm>
          <a:off x="466725" y="4778375"/>
          <a:ext cx="2063750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Equation" r:id="rId7" imgW="711000" imgH="457200" progId="Equation.3">
                  <p:embed/>
                </p:oleObj>
              </mc:Choice>
              <mc:Fallback>
                <p:oleObj name="Equation" r:id="rId7" imgW="711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4778375"/>
                        <a:ext cx="2063750" cy="1376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743200" y="4064000"/>
            <a:ext cx="6129338" cy="565150"/>
            <a:chOff x="1728" y="2560"/>
            <a:chExt cx="3861" cy="356"/>
          </a:xfrm>
        </p:grpSpPr>
        <p:sp>
          <p:nvSpPr>
            <p:cNvPr id="4121" name="AutoShape 24"/>
            <p:cNvSpPr>
              <a:spLocks noChangeArrowheads="1"/>
            </p:cNvSpPr>
            <p:nvPr/>
          </p:nvSpPr>
          <p:spPr bwMode="auto">
            <a:xfrm>
              <a:off x="1728" y="2628"/>
              <a:ext cx="432" cy="240"/>
            </a:xfrm>
            <a:prstGeom prst="rightArrow">
              <a:avLst>
                <a:gd name="adj1" fmla="val 50000"/>
                <a:gd name="adj2" fmla="val 4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100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3166675"/>
                </p:ext>
              </p:extLst>
            </p:nvPr>
          </p:nvGraphicFramePr>
          <p:xfrm>
            <a:off x="2187" y="2560"/>
            <a:ext cx="3402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0" name="Equation" r:id="rId9" imgW="2184120" imgH="228600" progId="Equation.3">
                    <p:embed/>
                  </p:oleObj>
                </mc:Choice>
                <mc:Fallback>
                  <p:oleObj name="Equation" r:id="rId9" imgW="21841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7" y="2560"/>
                          <a:ext cx="3402" cy="3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1305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74" grpId="0" autoUpdateAnimBg="0"/>
      <p:bldP spid="685075" grpId="0" animBg="1"/>
      <p:bldP spid="68507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the fundamental matrix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998" t="7423" r="9002" b="-4869"/>
          <a:stretch/>
        </p:blipFill>
        <p:spPr>
          <a:xfrm>
            <a:off x="256001" y="1837944"/>
            <a:ext cx="8659399" cy="418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2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2" name="AutoShape 12"/>
          <p:cNvSpPr>
            <a:spLocks noChangeArrowheads="1"/>
          </p:cNvSpPr>
          <p:nvPr/>
        </p:nvSpPr>
        <p:spPr bwMode="auto">
          <a:xfrm>
            <a:off x="4114800" y="2286000"/>
            <a:ext cx="5334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73453" name="AutoShape 13"/>
          <p:cNvSpPr>
            <a:spLocks noChangeArrowheads="1"/>
          </p:cNvSpPr>
          <p:nvPr/>
        </p:nvSpPr>
        <p:spPr bwMode="auto">
          <a:xfrm rot="8550886">
            <a:off x="4191000" y="3352800"/>
            <a:ext cx="5334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153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eight-point algorithm</a:t>
            </a:r>
          </a:p>
        </p:txBody>
      </p:sp>
      <p:sp>
        <p:nvSpPr>
          <p:cNvPr id="6156" name="Text Box 9"/>
          <p:cNvSpPr txBox="1">
            <a:spLocks noChangeArrowheads="1"/>
          </p:cNvSpPr>
          <p:nvPr/>
        </p:nvSpPr>
        <p:spPr bwMode="auto">
          <a:xfrm>
            <a:off x="228600" y="4461808"/>
            <a:ext cx="3581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Enforce rank-2 constraint (take SVD </a:t>
            </a:r>
            <a:br>
              <a:rPr lang="en-US" sz="2400" dirty="0">
                <a:solidFill>
                  <a:srgbClr val="000000"/>
                </a:solidFill>
                <a:cs typeface="Arial" charset="0"/>
              </a:rPr>
            </a:br>
            <a:r>
              <a:rPr lang="en-US" sz="2400" dirty="0">
                <a:solidFill>
                  <a:srgbClr val="000000"/>
                </a:solidFill>
                <a:cs typeface="Arial" charset="0"/>
              </a:rPr>
              <a:t>of </a:t>
            </a:r>
            <a:r>
              <a:rPr lang="en-US" sz="2400" b="1" i="1" dirty="0">
                <a:solidFill>
                  <a:srgbClr val="000000"/>
                </a:solidFill>
                <a:cs typeface="Arial" charset="0"/>
              </a:rPr>
              <a:t>F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 and throw out the smallest singular value)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cs typeface="Arial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360154"/>
              </p:ext>
            </p:extLst>
          </p:nvPr>
        </p:nvGraphicFramePr>
        <p:xfrm>
          <a:off x="381000" y="1930400"/>
          <a:ext cx="3538538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4" imgW="2108160" imgH="711000" progId="Equation.3">
                  <p:embed/>
                </p:oleObj>
              </mc:Choice>
              <mc:Fallback>
                <p:oleObj name="Equation" r:id="rId4" imgW="210816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000" y="1930400"/>
                        <a:ext cx="3538538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025078"/>
              </p:ext>
            </p:extLst>
          </p:nvPr>
        </p:nvGraphicFramePr>
        <p:xfrm>
          <a:off x="4792663" y="1038225"/>
          <a:ext cx="4243387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Equation" r:id="rId6" imgW="2946240" imgH="2082600" progId="Equation.3">
                  <p:embed/>
                </p:oleObj>
              </mc:Choice>
              <mc:Fallback>
                <p:oleObj name="Equation" r:id="rId6" imgW="2946240" imgH="20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2663" y="1038225"/>
                        <a:ext cx="4243387" cy="300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648747"/>
              </p:ext>
            </p:extLst>
          </p:nvPr>
        </p:nvGraphicFramePr>
        <p:xfrm>
          <a:off x="736600" y="1066800"/>
          <a:ext cx="337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Equation" r:id="rId8" imgW="1688760" imgH="228600" progId="Equation.3">
                  <p:embed/>
                </p:oleObj>
              </mc:Choice>
              <mc:Fallback>
                <p:oleObj name="Equation" r:id="rId8" imgW="16887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6600" y="1066800"/>
                        <a:ext cx="3378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10" cstate="print"/>
          <a:srcRect l="20130" t="12891" r="8963" b="31051"/>
          <a:stretch/>
        </p:blipFill>
        <p:spPr bwMode="auto">
          <a:xfrm>
            <a:off x="3990372" y="4191000"/>
            <a:ext cx="5145024" cy="2487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4953000" y="2773740"/>
            <a:ext cx="3276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Solve homogeneous linear system using eight or more matches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4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52" grpId="0" animBg="1"/>
      <p:bldP spid="573453" grpId="0" animBg="1"/>
      <p:bldP spid="6156" grpId="0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E:\class\figures\Pages from lecture27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729663" cy="674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78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Recall: Pinhole camera model</a:t>
            </a:r>
          </a:p>
        </p:txBody>
      </p:sp>
      <p:sp>
        <p:nvSpPr>
          <p:cNvPr id="78850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57200" y="3657600"/>
            <a:ext cx="8305800" cy="2971800"/>
          </a:xfrm>
        </p:spPr>
        <p:txBody>
          <a:bodyPr/>
          <a:lstStyle/>
          <a:p>
            <a:r>
              <a:rPr lang="en-US" altLang="en-US" b="1" smtClean="0"/>
              <a:t>Principal axis:</a:t>
            </a:r>
            <a:r>
              <a:rPr lang="en-US" altLang="en-US" smtClean="0"/>
              <a:t> line from the camera center perpendicular to the image plane</a:t>
            </a:r>
          </a:p>
          <a:p>
            <a:r>
              <a:rPr lang="en-US" altLang="en-US" b="1" smtClean="0"/>
              <a:t>Normalized (camera) coordinate system:</a:t>
            </a:r>
            <a:r>
              <a:rPr lang="en-US" altLang="en-US" smtClean="0"/>
              <a:t> camera center is at the origin and the principal axis is the z-axis</a:t>
            </a:r>
          </a:p>
        </p:txBody>
      </p:sp>
      <p:pic>
        <p:nvPicPr>
          <p:cNvPr id="78851" name="Picture 20" descr="fig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40"/>
          <a:stretch>
            <a:fillRect/>
          </a:stretch>
        </p:blipFill>
        <p:spPr bwMode="auto">
          <a:xfrm>
            <a:off x="847725" y="1182688"/>
            <a:ext cx="4159250" cy="211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144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with eight-point algorithm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815122"/>
              </p:ext>
            </p:extLst>
          </p:nvPr>
        </p:nvGraphicFramePr>
        <p:xfrm>
          <a:off x="1763713" y="1371600"/>
          <a:ext cx="657225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4" imgW="2857320" imgH="1854000" progId="Equation.3">
                  <p:embed/>
                </p:oleObj>
              </mc:Choice>
              <mc:Fallback>
                <p:oleObj name="Equation" r:id="rId4" imgW="2857320" imgH="18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371600"/>
                        <a:ext cx="6572250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350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376469"/>
              </p:ext>
            </p:extLst>
          </p:nvPr>
        </p:nvGraphicFramePr>
        <p:xfrm>
          <a:off x="1763713" y="1371600"/>
          <a:ext cx="657225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4" imgW="2857320" imgH="1854000" progId="Equation.3">
                  <p:embed/>
                </p:oleObj>
              </mc:Choice>
              <mc:Fallback>
                <p:oleObj name="Equation" r:id="rId4" imgW="2857320" imgH="18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371600"/>
                        <a:ext cx="6572250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with eight-point algorithm</a:t>
            </a:r>
          </a:p>
        </p:txBody>
      </p:sp>
      <p:sp>
        <p:nvSpPr>
          <p:cNvPr id="7168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5257800"/>
            <a:ext cx="7772400" cy="1295400"/>
          </a:xfrm>
          <a:noFill/>
        </p:spPr>
        <p:txBody>
          <a:bodyPr/>
          <a:lstStyle/>
          <a:p>
            <a:r>
              <a:rPr lang="en-US" smtClean="0"/>
              <a:t>Poor numerical conditioning</a:t>
            </a:r>
          </a:p>
          <a:p>
            <a:r>
              <a:rPr lang="en-US" smtClean="0"/>
              <a:t>Can be fixed by rescaling the data</a:t>
            </a:r>
          </a:p>
        </p:txBody>
      </p:sp>
      <p:pic>
        <p:nvPicPr>
          <p:cNvPr id="9222" name="Picture 5"/>
          <p:cNvPicPr>
            <a:picLocks noChangeAspect="1" noChangeArrowheads="1"/>
          </p:cNvPicPr>
          <p:nvPr/>
        </p:nvPicPr>
        <p:blipFill>
          <a:blip r:embed="rId6" cstate="print"/>
          <a:srcRect r="11034"/>
          <a:stretch>
            <a:fillRect/>
          </a:stretch>
        </p:blipFill>
        <p:spPr bwMode="auto">
          <a:xfrm>
            <a:off x="704850" y="2593975"/>
            <a:ext cx="6076950" cy="190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670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0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normalized eight-point algorithm</a:t>
            </a:r>
          </a:p>
        </p:txBody>
      </p:sp>
      <p:sp>
        <p:nvSpPr>
          <p:cNvPr id="581645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1054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400" dirty="0" smtClean="0"/>
              <a:t>Center the image data at the origin, and scale it so the mean squared distance between the origin and the data points is 2 pixels</a:t>
            </a:r>
          </a:p>
          <a:p>
            <a:pPr>
              <a:buFontTx/>
              <a:buChar char="•"/>
            </a:pPr>
            <a:r>
              <a:rPr lang="en-US" sz="2400" dirty="0" smtClean="0"/>
              <a:t>Use the eight-point algorithm to compute </a:t>
            </a:r>
            <a:r>
              <a:rPr lang="en-US" sz="2400" b="1" i="1" dirty="0" smtClean="0"/>
              <a:t>F</a:t>
            </a:r>
            <a:r>
              <a:rPr lang="en-US" sz="2400" dirty="0" smtClean="0"/>
              <a:t> from the normalized points</a:t>
            </a:r>
          </a:p>
          <a:p>
            <a:pPr>
              <a:buFontTx/>
              <a:buChar char="•"/>
            </a:pPr>
            <a:r>
              <a:rPr lang="en-US" sz="2400" dirty="0" smtClean="0"/>
              <a:t>Enforce the rank-2 constraint (for example, take SVD of </a:t>
            </a:r>
            <a:r>
              <a:rPr lang="en-US" sz="2400" b="1" i="1" dirty="0" smtClean="0"/>
              <a:t>F</a:t>
            </a:r>
            <a:r>
              <a:rPr lang="en-US" sz="2400" dirty="0" smtClean="0"/>
              <a:t> and throw out the smallest singular value)</a:t>
            </a:r>
          </a:p>
          <a:p>
            <a:pPr>
              <a:buFontTx/>
              <a:buChar char="•"/>
            </a:pPr>
            <a:r>
              <a:rPr lang="en-US" sz="2400" dirty="0" smtClean="0"/>
              <a:t>Transform fundamental matrix back to original units: if </a:t>
            </a:r>
            <a:r>
              <a:rPr lang="en-US" sz="2400" b="1" i="1" dirty="0" smtClean="0"/>
              <a:t>T</a:t>
            </a:r>
            <a:r>
              <a:rPr lang="en-US" sz="2400" dirty="0" smtClean="0"/>
              <a:t> and </a:t>
            </a:r>
            <a:r>
              <a:rPr lang="en-US" sz="2400" b="1" i="1" dirty="0" smtClean="0"/>
              <a:t>T</a:t>
            </a:r>
            <a:r>
              <a:rPr lang="en-US" sz="2400" i="1" dirty="0" smtClean="0"/>
              <a:t>’</a:t>
            </a:r>
            <a:r>
              <a:rPr lang="en-US" sz="2400" dirty="0" smtClean="0"/>
              <a:t> are the normalizing transformations in the two images, then the fundamental matrix in original coordinates is </a:t>
            </a:r>
            <a:r>
              <a:rPr lang="en-US" sz="2400" b="1" i="1" dirty="0" smtClean="0"/>
              <a:t>T</a:t>
            </a:r>
            <a:r>
              <a:rPr lang="en-US" sz="2400" i="1" dirty="0" smtClean="0"/>
              <a:t>’</a:t>
            </a:r>
            <a:r>
              <a:rPr lang="en-US" sz="2400" i="1" baseline="30000" dirty="0" smtClean="0"/>
              <a:t>T</a:t>
            </a:r>
            <a:r>
              <a:rPr lang="en-US" sz="2400" b="1" i="1" baseline="30000" dirty="0" smtClean="0"/>
              <a:t> </a:t>
            </a:r>
            <a:r>
              <a:rPr lang="en-US" sz="2400" b="1" i="1" dirty="0" smtClean="0"/>
              <a:t>F T</a:t>
            </a:r>
          </a:p>
        </p:txBody>
      </p:sp>
      <p:sp>
        <p:nvSpPr>
          <p:cNvPr id="25604" name="Text Box 12"/>
          <p:cNvSpPr txBox="1">
            <a:spLocks noChangeArrowheads="1"/>
          </p:cNvSpPr>
          <p:nvPr/>
        </p:nvSpPr>
        <p:spPr bwMode="auto">
          <a:xfrm>
            <a:off x="3336925" y="914400"/>
            <a:ext cx="220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cs typeface="Arial" charset="0"/>
              </a:rPr>
              <a:t>(Hartley, 1995)</a:t>
            </a:r>
          </a:p>
        </p:txBody>
      </p:sp>
    </p:spTree>
    <p:extLst>
      <p:ext uri="{BB962C8B-B14F-4D97-AF65-F5344CB8AC3E}">
        <p14:creationId xmlns:p14="http://schemas.microsoft.com/office/powerpoint/2010/main" val="389191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4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Nonlinear estimation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0292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400" dirty="0" smtClean="0"/>
              <a:t>Linear estimation minimizes the sum of squared </a:t>
            </a:r>
            <a:r>
              <a:rPr lang="en-US" sz="2400" i="1" dirty="0" smtClean="0"/>
              <a:t>algebraic</a:t>
            </a:r>
            <a:r>
              <a:rPr lang="en-US" sz="2400" dirty="0" smtClean="0"/>
              <a:t> distances between points </a:t>
            </a:r>
            <a:r>
              <a:rPr lang="en-US" sz="2400" b="1" i="1" dirty="0" err="1" smtClean="0"/>
              <a:t>x</a:t>
            </a:r>
            <a:r>
              <a:rPr lang="en-US" sz="2400" i="1" dirty="0" err="1" smtClean="0"/>
              <a:t>’</a:t>
            </a:r>
            <a:r>
              <a:rPr lang="en-US" sz="2400" i="1" baseline="-25000" dirty="0" err="1" smtClean="0"/>
              <a:t>i</a:t>
            </a:r>
            <a:r>
              <a:rPr lang="en-US" sz="2400" i="1" baseline="-25000" dirty="0" smtClean="0"/>
              <a:t> </a:t>
            </a:r>
            <a:r>
              <a:rPr lang="en-US" sz="2400" dirty="0" smtClean="0"/>
              <a:t>and </a:t>
            </a:r>
            <a:r>
              <a:rPr lang="en-US" sz="2400" dirty="0" err="1" smtClean="0"/>
              <a:t>epipolar</a:t>
            </a:r>
            <a:r>
              <a:rPr lang="en-US" sz="2400" dirty="0" smtClean="0"/>
              <a:t> lines </a:t>
            </a:r>
            <a:r>
              <a:rPr lang="en-US" sz="2400" b="1" i="1" dirty="0" smtClean="0"/>
              <a:t>F x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 (or points </a:t>
            </a:r>
            <a:r>
              <a:rPr lang="en-US" sz="2400" b="1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 and </a:t>
            </a:r>
            <a:r>
              <a:rPr lang="en-US" sz="2400" dirty="0" err="1" smtClean="0"/>
              <a:t>epipolar</a:t>
            </a:r>
            <a:r>
              <a:rPr lang="en-US" sz="2400" dirty="0" smtClean="0"/>
              <a:t> lines </a:t>
            </a:r>
            <a:r>
              <a:rPr lang="en-US" sz="2400" b="1" i="1" dirty="0" err="1" smtClean="0"/>
              <a:t>F</a:t>
            </a:r>
            <a:r>
              <a:rPr lang="en-US" sz="2400" i="1" baseline="30000" dirty="0" err="1" smtClean="0"/>
              <a:t>T</a:t>
            </a:r>
            <a:r>
              <a:rPr lang="en-US" sz="2400" b="1" i="1" dirty="0" err="1" smtClean="0"/>
              <a:t>x</a:t>
            </a:r>
            <a:r>
              <a:rPr lang="en-US" sz="2400" i="1" dirty="0" err="1" smtClean="0"/>
              <a:t>’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):</a:t>
            </a:r>
          </a:p>
          <a:p>
            <a:pPr>
              <a:buFontTx/>
              <a:buChar char="•"/>
            </a:pPr>
            <a:endParaRPr lang="en-US" sz="2400" dirty="0"/>
          </a:p>
          <a:p>
            <a:pPr marL="0" indent="0"/>
            <a:endParaRPr lang="en-US" sz="2400" dirty="0" smtClean="0"/>
          </a:p>
          <a:p>
            <a:pPr>
              <a:buFontTx/>
              <a:buChar char="•"/>
            </a:pPr>
            <a:r>
              <a:rPr lang="en-US" sz="2400" dirty="0" smtClean="0"/>
              <a:t>Nonlinear approach: minimize sum of squared </a:t>
            </a:r>
            <a:r>
              <a:rPr lang="en-US" sz="2400" i="1" dirty="0" smtClean="0"/>
              <a:t>geometric</a:t>
            </a:r>
            <a:r>
              <a:rPr lang="en-US" sz="2400" dirty="0" smtClean="0"/>
              <a:t> distances</a:t>
            </a:r>
          </a:p>
        </p:txBody>
      </p:sp>
      <p:graphicFrame>
        <p:nvGraphicFramePr>
          <p:cNvPr id="7170" name="Object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541214"/>
              </p:ext>
            </p:extLst>
          </p:nvPr>
        </p:nvGraphicFramePr>
        <p:xfrm>
          <a:off x="3668713" y="2286000"/>
          <a:ext cx="1658937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name="Equation" r:id="rId4" imgW="812800" imgH="457200" progId="Equation.3">
                  <p:embed/>
                </p:oleObj>
              </mc:Choice>
              <mc:Fallback>
                <p:oleObj name="Equation" r:id="rId4" imgW="81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713" y="2286000"/>
                        <a:ext cx="1658937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06949"/>
              </p:ext>
            </p:extLst>
          </p:nvPr>
        </p:nvGraphicFramePr>
        <p:xfrm>
          <a:off x="2198688" y="3752850"/>
          <a:ext cx="443230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9" name="Equation" r:id="rId6" imgW="1879600" imgH="457200" progId="Equation.3">
                  <p:embed/>
                </p:oleObj>
              </mc:Choice>
              <mc:Fallback>
                <p:oleObj name="Equation" r:id="rId6" imgW="1879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3752850"/>
                        <a:ext cx="4432300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 bwMode="auto">
          <a:xfrm>
            <a:off x="2209800" y="4953000"/>
            <a:ext cx="2286000" cy="1676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800600" y="4953000"/>
            <a:ext cx="2286000" cy="1676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667000" y="5334000"/>
            <a:ext cx="1371600" cy="914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3124200" y="5029200"/>
            <a:ext cx="38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x</a:t>
            </a:r>
            <a:r>
              <a:rPr lang="en-US" sz="2000" i="1" baseline="-25000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i</a:t>
            </a:r>
          </a:p>
        </p:txBody>
      </p:sp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518161"/>
              </p:ext>
            </p:extLst>
          </p:nvPr>
        </p:nvGraphicFramePr>
        <p:xfrm>
          <a:off x="2819400" y="5830888"/>
          <a:ext cx="61405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0" name="Equation" r:id="rId8" imgW="355600" imgH="241300" progId="Equation.3">
                  <p:embed/>
                </p:oleObj>
              </mc:Choice>
              <mc:Fallback>
                <p:oleObj name="Equation" r:id="rId8" imgW="355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830888"/>
                        <a:ext cx="614057" cy="4175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Connector 19"/>
          <p:cNvCxnSpPr/>
          <p:nvPr/>
        </p:nvCxnSpPr>
        <p:spPr bwMode="auto">
          <a:xfrm flipV="1">
            <a:off x="5181600" y="5334000"/>
            <a:ext cx="1752600" cy="914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230684"/>
              </p:ext>
            </p:extLst>
          </p:nvPr>
        </p:nvGraphicFramePr>
        <p:xfrm>
          <a:off x="6189662" y="5791200"/>
          <a:ext cx="439738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1" name="Equation" r:id="rId10" imgW="254000" imgH="215900" progId="Equation.3">
                  <p:embed/>
                </p:oleObj>
              </mc:Choice>
              <mc:Fallback>
                <p:oleObj name="Equation" r:id="rId10" imgW="2540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9662" y="5791200"/>
                        <a:ext cx="439738" cy="3730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300197"/>
              </p:ext>
            </p:extLst>
          </p:nvPr>
        </p:nvGraphicFramePr>
        <p:xfrm>
          <a:off x="5486400" y="5126038"/>
          <a:ext cx="3079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2" name="Equation" r:id="rId12" imgW="177800" imgH="215900" progId="Equation.3">
                  <p:embed/>
                </p:oleObj>
              </mc:Choice>
              <mc:Fallback>
                <p:oleObj name="Equation" r:id="rId12" imgW="1778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126038"/>
                        <a:ext cx="307975" cy="374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/>
          <p:cNvCxnSpPr/>
          <p:nvPr/>
        </p:nvCxnSpPr>
        <p:spPr bwMode="auto">
          <a:xfrm flipH="1">
            <a:off x="3352800" y="5410200"/>
            <a:ext cx="22860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5943600" y="5334000"/>
            <a:ext cx="22860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" name="Oval 4"/>
          <p:cNvSpPr/>
          <p:nvPr/>
        </p:nvSpPr>
        <p:spPr bwMode="auto">
          <a:xfrm>
            <a:off x="35052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867400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79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of estimation algorithms</a:t>
            </a:r>
          </a:p>
        </p:txBody>
      </p:sp>
      <p:graphicFrame>
        <p:nvGraphicFramePr>
          <p:cNvPr id="10242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324100" y="914400"/>
          <a:ext cx="4533900" cy="453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Image" r:id="rId4" imgW="7250794" imgH="7250794" progId="Photoshop.Image.10">
                  <p:embed/>
                </p:oleObj>
              </mc:Choice>
              <mc:Fallback>
                <p:oleObj name="Image" r:id="rId4" imgW="7250794" imgH="7250794" progId="Photoshop.Image.1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914400"/>
                        <a:ext cx="4533900" cy="453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34" name="Group 114"/>
          <p:cNvGraphicFramePr>
            <a:graphicFrameLocks noGrp="1"/>
          </p:cNvGraphicFramePr>
          <p:nvPr/>
        </p:nvGraphicFramePr>
        <p:xfrm>
          <a:off x="457200" y="5638800"/>
          <a:ext cx="8229600" cy="1027114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8-point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Normalized 8-point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Nonlinear least squares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Av. Dist.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2.33 pixels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0.92 pixel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0.86 pixel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Av. Dist.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2.18 pixels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0.85 pixel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0.80 pixel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34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7" name="Picture 2" descr="fig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182688"/>
            <a:ext cx="7458075" cy="211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2308" name="Object 4"/>
          <p:cNvGraphicFramePr>
            <a:graphicFrameLocks noChangeAspect="1"/>
          </p:cNvGraphicFramePr>
          <p:nvPr/>
        </p:nvGraphicFramePr>
        <p:xfrm>
          <a:off x="2071688" y="3478213"/>
          <a:ext cx="47783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5" imgW="1803400" imgH="203200" progId="Equation.3">
                  <p:embed/>
                </p:oleObj>
              </mc:Choice>
              <mc:Fallback>
                <p:oleObj name="Equation" r:id="rId5" imgW="1803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3478213"/>
                        <a:ext cx="477837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09" name="Object 5"/>
          <p:cNvGraphicFramePr>
            <a:graphicFrameLocks noChangeAspect="1"/>
          </p:cNvGraphicFramePr>
          <p:nvPr/>
        </p:nvGraphicFramePr>
        <p:xfrm>
          <a:off x="990600" y="4367213"/>
          <a:ext cx="5035550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7" imgW="2273300" imgH="914400" progId="Equation.3">
                  <p:embed/>
                </p:oleObj>
              </mc:Choice>
              <mc:Fallback>
                <p:oleObj name="Equation" r:id="rId7" imgW="22733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367213"/>
                        <a:ext cx="5035550" cy="203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Recall: Pinhole camera model</a:t>
            </a:r>
          </a:p>
        </p:txBody>
      </p:sp>
      <p:graphicFrame>
        <p:nvGraphicFramePr>
          <p:cNvPr id="482311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6908800" y="4953000"/>
          <a:ext cx="16256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9" imgW="482391" imgH="165028" progId="Equation.3">
                  <p:embed/>
                </p:oleObj>
              </mc:Choice>
              <mc:Fallback>
                <p:oleObj name="Equation" r:id="rId9" imgW="482391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4953000"/>
                        <a:ext cx="16256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155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1175" y="3468688"/>
            <a:ext cx="8247063" cy="33893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Background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/>
              <a:t>   The </a:t>
            </a:r>
            <a:r>
              <a:rPr lang="en-US" altLang="en-US" dirty="0"/>
              <a:t>lens optical axis does not coincide with the sensor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3200" dirty="0"/>
          </a:p>
          <a:p>
            <a:pPr>
              <a:lnSpc>
                <a:spcPct val="90000"/>
              </a:lnSpc>
            </a:pPr>
            <a:r>
              <a:rPr lang="en-US" altLang="en-US" sz="3200" dirty="0"/>
              <a:t>We model this using a 3x3 matrix the </a:t>
            </a:r>
            <a:r>
              <a:rPr lang="en-US" altLang="en-US" b="1" i="1" dirty="0"/>
              <a:t>Calibration matrix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3200" b="1" i="1" dirty="0"/>
          </a:p>
          <a:p>
            <a:pPr>
              <a:lnSpc>
                <a:spcPct val="90000"/>
              </a:lnSpc>
            </a:pPr>
            <a:endParaRPr lang="he-IL" altLang="en-US" sz="3200" dirty="0"/>
          </a:p>
        </p:txBody>
      </p:sp>
      <p:pic>
        <p:nvPicPr>
          <p:cNvPr id="588806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4600" y="2209800"/>
            <a:ext cx="1739784" cy="1657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686800" cy="1989137"/>
          </a:xfrm>
          <a:solidFill>
            <a:schemeClr val="bg1"/>
          </a:solidFill>
        </p:spPr>
        <p:txBody>
          <a:bodyPr/>
          <a:lstStyle/>
          <a:p>
            <a:r>
              <a:rPr lang="en-US" altLang="en-US"/>
              <a:t>Camera Internal Parameters </a:t>
            </a:r>
            <a:br>
              <a:rPr lang="en-US" altLang="en-US"/>
            </a:br>
            <a:r>
              <a:rPr lang="en-US" altLang="en-US"/>
              <a:t>or Calibration matrix </a:t>
            </a:r>
          </a:p>
        </p:txBody>
      </p:sp>
    </p:spTree>
    <p:extLst>
      <p:ext uri="{BB962C8B-B14F-4D97-AF65-F5344CB8AC3E}">
        <p14:creationId xmlns:p14="http://schemas.microsoft.com/office/powerpoint/2010/main" val="3537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Camera Calibration matrix</a:t>
            </a:r>
            <a:r>
              <a:rPr lang="en-US" altLang="en-US" sz="5000" b="1" i="1"/>
              <a:t> 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53072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The difference between ideal sensor </a:t>
            </a:r>
            <a:r>
              <a:rPr lang="en-US" altLang="en-US" dirty="0" smtClean="0"/>
              <a:t>and </a:t>
            </a:r>
            <a:r>
              <a:rPr lang="en-US" altLang="en-US" dirty="0"/>
              <a:t>the real one is modeled by a 3x3 matrix  K: 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>
                <a:solidFill>
                  <a:schemeClr val="hlink"/>
                </a:solidFill>
              </a:rPr>
              <a:t>(</a:t>
            </a:r>
            <a:r>
              <a:rPr lang="en-US" altLang="en-US" i="1" dirty="0" err="1">
                <a:solidFill>
                  <a:schemeClr val="hlink"/>
                </a:solidFill>
              </a:rPr>
              <a:t>c</a:t>
            </a:r>
            <a:r>
              <a:rPr lang="en-US" altLang="en-US" baseline="-25000" dirty="0" err="1">
                <a:solidFill>
                  <a:schemeClr val="hlink"/>
                </a:solidFill>
              </a:rPr>
              <a:t>x</a:t>
            </a:r>
            <a:r>
              <a:rPr lang="en-US" altLang="en-US" dirty="0" err="1">
                <a:solidFill>
                  <a:schemeClr val="hlink"/>
                </a:solidFill>
              </a:rPr>
              <a:t>,</a:t>
            </a:r>
            <a:r>
              <a:rPr lang="en-US" altLang="en-US" i="1" dirty="0" err="1">
                <a:solidFill>
                  <a:schemeClr val="hlink"/>
                </a:solidFill>
              </a:rPr>
              <a:t>c</a:t>
            </a:r>
            <a:r>
              <a:rPr lang="en-US" altLang="en-US" baseline="-25000" dirty="0" err="1">
                <a:solidFill>
                  <a:schemeClr val="hlink"/>
                </a:solidFill>
              </a:rPr>
              <a:t>y</a:t>
            </a:r>
            <a:r>
              <a:rPr lang="en-US" altLang="en-US" dirty="0">
                <a:solidFill>
                  <a:schemeClr val="hlink"/>
                </a:solidFill>
              </a:rPr>
              <a:t>)</a:t>
            </a:r>
            <a:r>
              <a:rPr lang="en-US" altLang="en-US" dirty="0"/>
              <a:t> camera center, </a:t>
            </a:r>
            <a:r>
              <a:rPr lang="en-US" altLang="en-US" dirty="0">
                <a:solidFill>
                  <a:schemeClr val="hlink"/>
                </a:solidFill>
              </a:rPr>
              <a:t>(</a:t>
            </a:r>
            <a:r>
              <a:rPr lang="en-US" altLang="en-US" i="1" dirty="0" err="1">
                <a:solidFill>
                  <a:schemeClr val="hlink"/>
                </a:solidFill>
              </a:rPr>
              <a:t>a</a:t>
            </a:r>
            <a:r>
              <a:rPr lang="en-US" altLang="en-US" baseline="-25000" dirty="0" err="1">
                <a:solidFill>
                  <a:schemeClr val="hlink"/>
                </a:solidFill>
              </a:rPr>
              <a:t>x</a:t>
            </a:r>
            <a:r>
              <a:rPr lang="en-US" altLang="en-US" dirty="0" err="1">
                <a:solidFill>
                  <a:schemeClr val="hlink"/>
                </a:solidFill>
              </a:rPr>
              <a:t>,</a:t>
            </a:r>
            <a:r>
              <a:rPr lang="en-US" altLang="en-US" i="1" dirty="0" err="1">
                <a:solidFill>
                  <a:schemeClr val="hlink"/>
                </a:solidFill>
              </a:rPr>
              <a:t>a</a:t>
            </a:r>
            <a:r>
              <a:rPr lang="en-US" altLang="en-US" baseline="-25000" dirty="0" err="1">
                <a:solidFill>
                  <a:schemeClr val="hlink"/>
                </a:solidFill>
              </a:rPr>
              <a:t>y</a:t>
            </a:r>
            <a:r>
              <a:rPr lang="en-US" altLang="en-US" dirty="0">
                <a:solidFill>
                  <a:schemeClr val="hlink"/>
                </a:solidFill>
              </a:rPr>
              <a:t>)</a:t>
            </a:r>
            <a:r>
              <a:rPr lang="en-US" altLang="en-US" dirty="0"/>
              <a:t> pixel dimensions,  </a:t>
            </a:r>
            <a:r>
              <a:rPr lang="en-US" altLang="en-US" i="1" dirty="0">
                <a:solidFill>
                  <a:schemeClr val="hlink"/>
                </a:solidFill>
              </a:rPr>
              <a:t>b</a:t>
            </a:r>
            <a:r>
              <a:rPr lang="en-US" altLang="en-US" dirty="0"/>
              <a:t> skew</a:t>
            </a:r>
          </a:p>
          <a:p>
            <a:r>
              <a:rPr lang="en-US" altLang="en-US" dirty="0"/>
              <a:t>We end </a:t>
            </a:r>
            <a:r>
              <a:rPr lang="en-US" altLang="en-US" dirty="0" smtClean="0"/>
              <a:t>up with</a:t>
            </a:r>
            <a:endParaRPr lang="en-US" altLang="en-US" dirty="0"/>
          </a:p>
          <a:p>
            <a:endParaRPr lang="he-IL" altLang="en-US" dirty="0"/>
          </a:p>
          <a:p>
            <a:pPr>
              <a:buFont typeface="Wingdings" pitchFamily="2" charset="2"/>
              <a:buNone/>
            </a:pPr>
            <a:endParaRPr lang="en-US" altLang="en-US" dirty="0"/>
          </a:p>
        </p:txBody>
      </p:sp>
      <p:graphicFrame>
        <p:nvGraphicFramePr>
          <p:cNvPr id="459780" name="Object 4"/>
          <p:cNvGraphicFramePr>
            <a:graphicFrameLocks noChangeAspect="1"/>
          </p:cNvGraphicFramePr>
          <p:nvPr/>
        </p:nvGraphicFramePr>
        <p:xfrm>
          <a:off x="3257550" y="2932113"/>
          <a:ext cx="2687638" cy="163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4" imgW="1168200" imgH="711000" progId="Equation.DSMT4">
                  <p:embed/>
                </p:oleObj>
              </mc:Choice>
              <mc:Fallback>
                <p:oleObj name="Equation" r:id="rId4" imgW="11682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2932113"/>
                        <a:ext cx="2687638" cy="163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781" name="Object 5"/>
          <p:cNvGraphicFramePr>
            <a:graphicFrameLocks noChangeAspect="1"/>
          </p:cNvGraphicFramePr>
          <p:nvPr/>
        </p:nvGraphicFramePr>
        <p:xfrm>
          <a:off x="3686175" y="5845175"/>
          <a:ext cx="108108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6" imgW="469800" imgH="203040" progId="Equation.DSMT4">
                  <p:embed/>
                </p:oleObj>
              </mc:Choice>
              <mc:Fallback>
                <p:oleObj name="Equation" r:id="rId6" imgW="469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175" y="5845175"/>
                        <a:ext cx="1081088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543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distortion</a:t>
            </a:r>
            <a:endParaRPr lang="en-US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1538288" y="2590800"/>
            <a:ext cx="5319712" cy="2967037"/>
            <a:chOff x="1161" y="2259"/>
            <a:chExt cx="3351" cy="1869"/>
          </a:xfrm>
        </p:grpSpPr>
        <p:pic>
          <p:nvPicPr>
            <p:cNvPr id="5" name="Picture 4" descr="fig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3" y="2262"/>
              <a:ext cx="1329" cy="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 descr="fig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" y="2259"/>
              <a:ext cx="1338" cy="1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 descr="fig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6" y="3366"/>
              <a:ext cx="2964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682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Camera parameters</a:t>
            </a:r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7772400" cy="5257800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Intrinsic parameters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Principal point coordinates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Focal length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Pixel magnification factors</a:t>
            </a:r>
          </a:p>
          <a:p>
            <a:pPr lvl="1"/>
            <a:r>
              <a:rPr lang="en-US" altLang="en-US" i="1" dirty="0" smtClean="0">
                <a:ea typeface="ＭＳ Ｐゴシック" pitchFamily="34" charset="-128"/>
              </a:rPr>
              <a:t>Skew (non-rectangular pixels)</a:t>
            </a:r>
          </a:p>
          <a:p>
            <a:pPr lvl="1"/>
            <a:r>
              <a:rPr lang="en-US" altLang="en-US" i="1" dirty="0" smtClean="0">
                <a:solidFill>
                  <a:srgbClr val="FF0000"/>
                </a:solidFill>
                <a:ea typeface="ＭＳ Ｐゴシック" pitchFamily="34" charset="-128"/>
              </a:rPr>
              <a:t>Radial distortion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Extrinsic parameters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Rotation and translation relative to world coordinate system</a:t>
            </a:r>
          </a:p>
        </p:txBody>
      </p:sp>
    </p:spTree>
    <p:extLst>
      <p:ext uri="{BB962C8B-B14F-4D97-AF65-F5344CB8AC3E}">
        <p14:creationId xmlns:p14="http://schemas.microsoft.com/office/powerpoint/2010/main" val="272612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azsty}&#10;\begin{document}&#10;\[&#10;\v x = \m P \vs X ~~~ \v x' = \m P' \vs X&#10;\]&#10;\end{document}&#10;"/>
  <p:tag name="EXTERNALNAME" val="Edittex"/>
  <p:tag name="BLEND" val="False"/>
  <p:tag name="TRANSPARENT" val="False"/>
  <p:tag name="BITMAPFORMAT" val="bmpmono"/>
  <p:tag name="DEBUGINTERACTIVE" val="True"/>
  <p:tag name="ORIGWIDTH" val="171.8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clude{azsty}&#10;\begin{document}&#10;$\rightarrow$&#10;\end{document}&#10;"/>
  <p:tag name="EXTERNALNAME" val="Edittex"/>
  <p:tag name="BLEND" val="False"/>
  <p:tag name="TRANSPARENT" val="False"/>
  <p:tag name="BITMAPFORMAT" val="bmpmono"/>
  <p:tag name="DEBUGINTERACTIVE" val="True"/>
  <p:tag name="ORIGWIDTH" val="19.87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azsty}&#10;\begin{document}&#10;\small&#10;\begin{itemize}&#10;\item the map ony depends on the cameras $\m P, \m P'$ (not on structure)&#10;\item it will be shown that the map is \textcolor{blue}{linear} and can be&#10;written as&#10;$\v l' = \m F \v x$, where $\m F$ is a $3 \times 3$ matrix called&#10;the \textcolor{blue}{fundamental matrix}&#10;\end{itemize}&#10;\end{document}&#10;"/>
  <p:tag name="EXTERNALNAME" val="Edittex"/>
  <p:tag name="BLEND" val="False"/>
  <p:tag name="TRANSPARENT" val="False"/>
  <p:tag name="BITMAPFORMAT" val="bmp16m"/>
  <p:tag name="DEBUGINTERACTIVE" val="True"/>
  <p:tag name="ORIGWIDTH" val="446.87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DPhoto99-seitz-slides">
  <a:themeElements>
    <a:clrScheme name="3DPhoto99-seitz-slides 8">
      <a:dk1>
        <a:srgbClr val="000000"/>
      </a:dk1>
      <a:lt1>
        <a:srgbClr val="000000"/>
      </a:lt1>
      <a:dk2>
        <a:srgbClr val="000000"/>
      </a:dk2>
      <a:lt2>
        <a:srgbClr val="FFFFFF"/>
      </a:lt2>
      <a:accent1>
        <a:srgbClr val="FF9900"/>
      </a:accent1>
      <a:accent2>
        <a:srgbClr val="00FFFF"/>
      </a:accent2>
      <a:accent3>
        <a:srgbClr val="AAAAAA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3DPhoto99-seitz-slid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CC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CC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3DPhoto99-seitz-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DPhoto99-seitz-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DPhoto99-seitz-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DPhoto99-seitz-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DPhoto99-seitz-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DPhoto99-seitz-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DPhoto99-seitz-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DPhoto99-seitz-slides 8">
        <a:dk1>
          <a:srgbClr val="000000"/>
        </a:dk1>
        <a:lt1>
          <a:srgbClr val="000000"/>
        </a:lt1>
        <a:dk2>
          <a:srgbClr val="000000"/>
        </a:dk2>
        <a:lt2>
          <a:srgbClr val="FFFFFF"/>
        </a:lt2>
        <a:accent1>
          <a:srgbClr val="FF9900"/>
        </a:accent1>
        <a:accent2>
          <a:srgbClr val="00FFFF"/>
        </a:accent2>
        <a:accent3>
          <a:srgbClr val="AAAAAA"/>
        </a:accent3>
        <a:accent4>
          <a:srgbClr val="000000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1412</Words>
  <Application>Microsoft Office PowerPoint</Application>
  <PresentationFormat>On-screen Show (4:3)</PresentationFormat>
  <Paragraphs>285</Paragraphs>
  <Slides>44</Slides>
  <Notes>21</Notes>
  <HiddenSlides>0</HiddenSlides>
  <MMClips>1</MMClips>
  <ScaleCrop>false</ScaleCrop>
  <HeadingPairs>
    <vt:vector size="6" baseType="variant">
      <vt:variant>
        <vt:lpstr>Theme</vt:lpstr>
      </vt:variant>
      <vt:variant>
        <vt:i4>5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Office Theme</vt:lpstr>
      <vt:lpstr>3DPhoto99-seitz-slides</vt:lpstr>
      <vt:lpstr>Blank Presentation</vt:lpstr>
      <vt:lpstr>1_Blank Presentation</vt:lpstr>
      <vt:lpstr>2_Blank Presentation</vt:lpstr>
      <vt:lpstr>Equation</vt:lpstr>
      <vt:lpstr>Image</vt:lpstr>
      <vt:lpstr>Multiple View Geometry and Stereo</vt:lpstr>
      <vt:lpstr>Overview</vt:lpstr>
      <vt:lpstr>Projective Geometry</vt:lpstr>
      <vt:lpstr>Recall: Pinhole camera model</vt:lpstr>
      <vt:lpstr>Recall: Pinhole camera model</vt:lpstr>
      <vt:lpstr>Camera Internal Parameters  or Calibration matrix </vt:lpstr>
      <vt:lpstr>Camera Calibration matrix </vt:lpstr>
      <vt:lpstr>Radial distortion</vt:lpstr>
      <vt:lpstr>Camera parameters</vt:lpstr>
      <vt:lpstr>Scenarios</vt:lpstr>
      <vt:lpstr>PowerPoint Presentation</vt:lpstr>
      <vt:lpstr>The objective </vt:lpstr>
      <vt:lpstr>PowerPoint Presentation</vt:lpstr>
      <vt:lpstr>An algorithm for stereo reconstruction</vt:lpstr>
      <vt:lpstr>The correspondence problem</vt:lpstr>
      <vt:lpstr>Outline</vt:lpstr>
      <vt:lpstr>Notation</vt:lpstr>
      <vt:lpstr>Epipolar geometry</vt:lpstr>
      <vt:lpstr>Epipolar geometry</vt:lpstr>
      <vt:lpstr>Epipolar line</vt:lpstr>
      <vt:lpstr>Epipolar geometry continued</vt:lpstr>
      <vt:lpstr>Nomenclature</vt:lpstr>
      <vt:lpstr>The epipolar pencil</vt:lpstr>
      <vt:lpstr>Epipolar geometry example I: parallel cameras</vt:lpstr>
      <vt:lpstr>Epipolar geometry example II: converging cameras</vt:lpstr>
      <vt:lpstr>Epipolar constraint</vt:lpstr>
      <vt:lpstr>Epipolar constraint</vt:lpstr>
      <vt:lpstr>Algebraic representation of epipolar geometry</vt:lpstr>
      <vt:lpstr>Matrix form of cross product</vt:lpstr>
      <vt:lpstr>Epipolar constraint: Calibrated case</vt:lpstr>
      <vt:lpstr>Epipolar constraint: Calibrated case</vt:lpstr>
      <vt:lpstr>Epipolar constraint: Calibrated case</vt:lpstr>
      <vt:lpstr>Epipolar constraint: Calibrated case</vt:lpstr>
      <vt:lpstr>Epipolar constraint: Calibrated case</vt:lpstr>
      <vt:lpstr>Epipolar constraint: Uncalibrated case</vt:lpstr>
      <vt:lpstr>Epipolar constraint: Uncalibrated case</vt:lpstr>
      <vt:lpstr>Estimating the fundamental matrix</vt:lpstr>
      <vt:lpstr>The eight-point algorithm</vt:lpstr>
      <vt:lpstr>PowerPoint Presentation</vt:lpstr>
      <vt:lpstr>Problem with eight-point algorithm</vt:lpstr>
      <vt:lpstr>Problem with eight-point algorithm</vt:lpstr>
      <vt:lpstr>The normalized eight-point algorithm</vt:lpstr>
      <vt:lpstr>Nonlinear estimation</vt:lpstr>
      <vt:lpstr>Comparison of estimation algorithms</vt:lpstr>
    </vt:vector>
  </TitlesOfParts>
  <Company>UMIACS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 Geometry and Stereo</dc:title>
  <dc:creator>fer</dc:creator>
  <cp:lastModifiedBy>fer</cp:lastModifiedBy>
  <cp:revision>19</cp:revision>
  <dcterms:created xsi:type="dcterms:W3CDTF">2016-04-21T03:14:27Z</dcterms:created>
  <dcterms:modified xsi:type="dcterms:W3CDTF">2018-02-28T16:02:53Z</dcterms:modified>
</cp:coreProperties>
</file>