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667" r:id="rId3"/>
    <p:sldId id="270" r:id="rId4"/>
    <p:sldId id="600" r:id="rId5"/>
    <p:sldId id="634" r:id="rId6"/>
    <p:sldId id="601" r:id="rId7"/>
    <p:sldId id="636" r:id="rId8"/>
    <p:sldId id="602" r:id="rId9"/>
    <p:sldId id="603" r:id="rId10"/>
    <p:sldId id="637" r:id="rId11"/>
    <p:sldId id="665" r:id="rId12"/>
    <p:sldId id="318" r:id="rId13"/>
    <p:sldId id="666" r:id="rId14"/>
    <p:sldId id="605" r:id="rId15"/>
    <p:sldId id="606" r:id="rId16"/>
    <p:sldId id="655" r:id="rId17"/>
    <p:sldId id="656" r:id="rId18"/>
    <p:sldId id="304" r:id="rId19"/>
    <p:sldId id="258" r:id="rId20"/>
    <p:sldId id="273" r:id="rId21"/>
    <p:sldId id="274" r:id="rId22"/>
    <p:sldId id="259" r:id="rId23"/>
    <p:sldId id="260" r:id="rId24"/>
    <p:sldId id="262" r:id="rId25"/>
    <p:sldId id="263" r:id="rId26"/>
    <p:sldId id="264" r:id="rId27"/>
    <p:sldId id="265" r:id="rId28"/>
    <p:sldId id="266" r:id="rId29"/>
    <p:sldId id="267" r:id="rId30"/>
    <p:sldId id="669" r:id="rId31"/>
    <p:sldId id="668" r:id="rId32"/>
    <p:sldId id="663" r:id="rId33"/>
    <p:sldId id="660" r:id="rId34"/>
    <p:sldId id="661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D339-CA9E-4EF4-A1EB-60A3387116BC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1FA19-0C09-45C5-91A8-F53A05A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24BE915-2204-4276-8E48-7CEFAD93C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99AD37-C39F-42B3-98D3-740126DA6B19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C7D06C8-E413-4DB0-B0A8-EAFF2FDCB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FFB12A0-7DAA-4A47-9FF7-1C30D1257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84FC875-4234-491B-8822-2806CCF925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A9A7CE-DBF1-4516-B06A-20C6A388C71D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AF9E5CE-C1F8-4BBD-B756-7A047A80B0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E3F4D29-2341-4232-9262-AC61C4D18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2ADE5E3-DA53-4AD7-B674-F4955B541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275DC5-CFD8-442F-827C-C330FC30C05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2A9D673-89E3-47B0-81F3-AFEF8CA50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E3D7C8E-AB53-49B9-A83C-ADCD0B56B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94A0A0DF-0E8D-4877-9CF0-2DBF89A536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D1B85F-6FE8-4F87-B2AE-B8C4C49CACDC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262ED06-603A-483A-A499-4E3A54285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167D66E-40D5-4C4B-A208-A552EB99C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4755-5C02-42B8-9F99-3FAD193D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20BA9-546F-4951-B8F2-E41F1D52D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7C8C-6170-4089-8B42-10044C99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DC8D5-19DB-4F6A-B9F7-B8C5168F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92E8-9867-4ED1-A6ED-D7D07E26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0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9F76-2E68-4C64-9E29-9015D6D8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E6B0C-F301-4113-8DE9-0C973F105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B493-EE91-4CD5-83F1-7A86A378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EB07-CDE9-498A-85D3-DA28895E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33336-ED24-4D1C-B51B-15297C0D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4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5D22F-0D45-4D19-A7C3-03B58C4BE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3BA6F-E862-4A51-89AB-D728FFD17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250F-2932-4278-B7D8-85946296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C153D-5C23-4220-994C-8094C256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F11D0-A791-4714-B989-9819B86E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3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Slide &lt;#&gt; of 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909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2017" y="535741"/>
            <a:ext cx="922796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35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4690-9EF0-4CA9-B8B6-F6814BE1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4D46-92CF-4D98-927B-309615F2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5190E-D073-4535-95DD-EE34ECF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A3C0-B911-4BAF-B4D9-EC9E08E9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9E0F-07B6-4422-80EE-85C633FA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A7FD-F76C-4FF8-9BB7-882DBFAC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E7F60-2FE2-486B-B5A9-1641B4323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A7F57-FEAC-4CA8-B167-D59921B2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48D3-30EF-44B0-A157-1F5C7B66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BE7CF-101D-4EDC-A5DE-13010FF9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2EB0-364D-43B6-A63E-3C82D214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55DF-570A-4F4A-ABF0-C9D32F253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FBE2F-1066-4E35-9546-84911394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9CEE-B02F-4D22-8D7E-49BD191B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9CE75-4298-40A9-A235-AD862FFA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808C-EFAD-46D3-8E47-1A3AA029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F98-C9A5-42C7-A60B-CEEF82B6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B206-D0B7-4B2F-A974-358C81BD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ED404-E794-4A04-9AFA-F2CA39928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1666-65C7-416F-9C36-D14032211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B1807-8B27-410C-BEC5-1E6CBD2C2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84EFC-8628-4D35-BBC9-5D698E36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55484-9F15-43A2-9AF3-41E40BD1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BFD40-D53E-4AF1-A995-7D5C6373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029B-E0B6-44DA-BED2-78B37C47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1C208-5BE0-43D0-A350-D692227D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64E5F-F67D-4860-8D9C-01A02A8E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3F236-55FF-44D0-AB02-D10E075E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30363-797C-49D2-8FD9-8BED0C65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8203D-ABC7-4A77-ABE2-D920AE84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75A9-F19D-4C00-BA3F-0034389A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63EB-D02F-48B8-A123-7089EEAA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F459-4B02-47F1-A043-B2386D69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51563-0D35-4DCD-ADE7-A87C5A121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72104-9466-4F4B-8D04-1F1F18B8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5CC5-3548-4676-82FF-7DBFC7FA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F3E3E-1EF3-43EA-AAEA-4413EEC2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3F60-5EA3-4430-A602-29A4DC19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69141-3DA0-48E3-96BD-776984C63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DF3F9-7FC2-41D1-8CD7-BD62AFCF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68823-A9B2-45A8-ABD7-41B765CB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BAA4A-4DA6-4565-BDFB-79C6859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EDBD-711E-4AEB-BFF7-62384D27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01FD-197C-4EAA-8F39-CCF37358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07EB-E71E-401B-8EDD-1074522FA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1BBF-1D7D-4082-9EE0-78EA8A388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DD70-4FFB-4F6A-8417-33B54555A9A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0583-6B1A-433A-A2D3-56A5EAC98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FEB5-BEB6-400E-A104-6BEF2B22F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unr.edu/~bebis/MathMethods/SVD/lectur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15.xml"/><Relationship Id="rId7" Type="http://schemas.openxmlformats.org/officeDocument/2006/relationships/image" Target="../media/image6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9.xml"/><Relationship Id="rId7" Type="http://schemas.openxmlformats.org/officeDocument/2006/relationships/image" Target="../media/image2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11.xml"/><Relationship Id="rId10" Type="http://schemas.openxmlformats.org/officeDocument/2006/relationships/image" Target="../media/image23.png"/><Relationship Id="rId4" Type="http://schemas.openxmlformats.org/officeDocument/2006/relationships/tags" Target="../tags/tag10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E3C6-A9C1-4C29-90EA-CBB456E9A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on Estimation for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01682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4BC4-A152-401C-8AA0-91F0DBFF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939"/>
            <a:ext cx="10515600" cy="1325563"/>
          </a:xfrm>
        </p:spPr>
        <p:txBody>
          <a:bodyPr/>
          <a:lstStyle/>
          <a:p>
            <a:r>
              <a:rPr lang="en-US" dirty="0"/>
              <a:t>If S is co-variance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CD78-E318-4AC0-A776-EBC665E7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Eigenvalues represent covariances </a:t>
            </a:r>
          </a:p>
          <a:p>
            <a:pPr marL="0" indent="0">
              <a:buNone/>
            </a:pPr>
            <a:r>
              <a:rPr lang="en-US" dirty="0"/>
              <a:t>Eigenvectors represent linearly independent directions of variation in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8420C-4A42-4A87-BE99-B217ACC3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88" y="3549652"/>
            <a:ext cx="7534275" cy="2943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7F334-0979-466D-85D3-4BFF4A34F996}"/>
                  </a:ext>
                </a:extLst>
              </p:cNvPr>
              <p:cNvSpPr txBox="1"/>
              <p:nvPr/>
            </p:nvSpPr>
            <p:spPr>
              <a:xfrm>
                <a:off x="1123462" y="989920"/>
                <a:ext cx="2669513" cy="803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7F334-0979-466D-85D3-4BFF4A34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62" y="989920"/>
                <a:ext cx="2669513" cy="803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1CEDC0-9620-463F-AE18-496190E1B764}"/>
                  </a:ext>
                </a:extLst>
              </p:cNvPr>
              <p:cNvSpPr txBox="1"/>
              <p:nvPr/>
            </p:nvSpPr>
            <p:spPr>
              <a:xfrm>
                <a:off x="4276165" y="1179809"/>
                <a:ext cx="439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mean of the set of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1CEDC0-9620-463F-AE18-496190E1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65" y="1179809"/>
                <a:ext cx="439979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31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2F81000-E05A-42C4-94B6-AD37D3291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 interpretation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7BDCE78-9C92-471B-8CFA-953E6D278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534400" cy="49117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Garamond" panose="02020404030301010803" pitchFamily="18" charset="0"/>
              </a:rPr>
              <a:t>Consider a covariance matrix, </a:t>
            </a:r>
            <a:r>
              <a:rPr lang="en-US" altLang="en-US" sz="2600" b="1" dirty="0">
                <a:latin typeface="Garamond" panose="02020404030301010803" pitchFamily="18" charset="0"/>
              </a:rPr>
              <a:t>S</a:t>
            </a:r>
            <a:r>
              <a:rPr lang="en-US" altLang="en-US" sz="2600" dirty="0">
                <a:latin typeface="Garamond" panose="02020404030301010803" pitchFamily="18" charset="0"/>
              </a:rPr>
              <a:t>, i.e., S = 1/n A A</a:t>
            </a:r>
            <a:r>
              <a:rPr lang="en-US" altLang="en-US" sz="26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600" dirty="0">
                <a:latin typeface="Garamond" panose="02020404030301010803" pitchFamily="18" charset="0"/>
              </a:rPr>
              <a:t> for some A</a:t>
            </a: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2600" dirty="0">
                <a:latin typeface="Garamond" panose="02020404030301010803" pitchFamily="18" charset="0"/>
              </a:rPr>
              <a:t>Error ellipse with the major axis as the larger eigenvalue and the minor axis as the smaller eigenvalue</a:t>
            </a:r>
          </a:p>
        </p:txBody>
      </p:sp>
      <p:pic>
        <p:nvPicPr>
          <p:cNvPr id="14340" name="Picture 4" descr="Picture 1">
            <a:extLst>
              <a:ext uri="{FF2B5EF4-FFF2-40B4-BE49-F238E27FC236}">
                <a16:creationId xmlns:a16="http://schemas.microsoft.com/office/drawing/2014/main" id="{35E4790E-547A-4A49-8EC4-DC0E8FF5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46350"/>
            <a:ext cx="76962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Object 5">
                <a:extLst>
                  <a:ext uri="{FF2B5EF4-FFF2-40B4-BE49-F238E27FC236}">
                    <a16:creationId xmlns:a16="http://schemas.microsoft.com/office/drawing/2014/main" id="{0DEE1FA9-F5BD-4B9D-8762-B7616C90B4AA}"/>
                  </a:ext>
                </a:extLst>
              </p:cNvPr>
              <p:cNvSpPr txBox="1"/>
              <p:nvPr/>
            </p:nvSpPr>
            <p:spPr bwMode="auto">
              <a:xfrm>
                <a:off x="3948113" y="1689100"/>
                <a:ext cx="4433887" cy="882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.75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.75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=1.75,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341" name="Object 5">
                <a:extLst>
                  <a:ext uri="{FF2B5EF4-FFF2-40B4-BE49-F238E27FC236}">
                    <a16:creationId xmlns:a16="http://schemas.microsoft.com/office/drawing/2014/main" id="{0DEE1FA9-F5BD-4B9D-8762-B7616C90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8113" y="1689100"/>
                <a:ext cx="4433887" cy="882650"/>
              </a:xfrm>
              <a:prstGeom prst="rect">
                <a:avLst/>
              </a:prstGeom>
              <a:blipFill>
                <a:blip r:embed="rId4"/>
                <a:stretch>
                  <a:fillRect l="-12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33F9DC5-EF84-43C6-AC83-11AAFEB15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6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en-US" sz="3200"/>
              <a:t>Spherical, diagonal, full covariance</a:t>
            </a: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1A770FE8-9E41-4BD4-8555-B122949D8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3"/>
            <a:ext cx="7118350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>
            <a:extLst>
              <a:ext uri="{FF2B5EF4-FFF2-40B4-BE49-F238E27FC236}">
                <a16:creationId xmlns:a16="http://schemas.microsoft.com/office/drawing/2014/main" id="{75AF9667-55AA-46D5-9DFB-DAA00598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3" y="4267200"/>
            <a:ext cx="5319713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C4FE575-C9F6-4E20-8A2A-45CBE878D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concept is used in Principal Component Analysis (PCA)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EC8931E-9B41-48F9-8067-B238F8B01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49879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Garamond" panose="02020404030301010803" pitchFamily="18" charset="0"/>
              </a:rPr>
              <a:t>Orthogonal directions of greatest variance in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Garamond" panose="02020404030301010803" pitchFamily="18" charset="0"/>
              </a:rPr>
              <a:t>Projections along PC1 (Principal Component) discriminate the data most along any one axis</a:t>
            </a: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DA0C58C1-0770-4291-B7D3-F1D9635D7448}"/>
              </a:ext>
            </a:extLst>
          </p:cNvPr>
          <p:cNvGrpSpPr>
            <a:grpSpLocks/>
          </p:cNvGrpSpPr>
          <p:nvPr/>
        </p:nvGrpSpPr>
        <p:grpSpPr bwMode="auto">
          <a:xfrm>
            <a:off x="2809103" y="2035990"/>
            <a:ext cx="4123038" cy="2786019"/>
            <a:chOff x="1056" y="1056"/>
            <a:chExt cx="3678" cy="2664"/>
          </a:xfrm>
        </p:grpSpPr>
        <p:pic>
          <p:nvPicPr>
            <p:cNvPr id="16389" name="Picture 5" descr="pca_basis">
              <a:extLst>
                <a:ext uri="{FF2B5EF4-FFF2-40B4-BE49-F238E27FC236}">
                  <a16:creationId xmlns:a16="http://schemas.microsoft.com/office/drawing/2014/main" id="{21769A6A-B840-4A1A-868A-B0D587606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056"/>
              <a:ext cx="3678" cy="2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0" name="Line 6">
              <a:extLst>
                <a:ext uri="{FF2B5EF4-FFF2-40B4-BE49-F238E27FC236}">
                  <a16:creationId xmlns:a16="http://schemas.microsoft.com/office/drawing/2014/main" id="{9D3E74DA-DCF1-42AB-9AFF-2008D73F4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832"/>
              <a:ext cx="24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Line 7">
              <a:extLst>
                <a:ext uri="{FF2B5EF4-FFF2-40B4-BE49-F238E27FC236}">
                  <a16:creationId xmlns:a16="http://schemas.microsoft.com/office/drawing/2014/main" id="{8931E08A-8D9D-436C-8B75-ED162FAB5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04"/>
              <a:ext cx="1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Text Box 8">
              <a:extLst>
                <a:ext uri="{FF2B5EF4-FFF2-40B4-BE49-F238E27FC236}">
                  <a16:creationId xmlns:a16="http://schemas.microsoft.com/office/drawing/2014/main" id="{0840CD4D-6EB7-4C39-85C5-90AC23262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860"/>
              <a:ext cx="124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anose="020B0600070205080204" pitchFamily="34" charset="-128"/>
                </a:rPr>
                <a:t>Original Variable A</a:t>
              </a:r>
            </a:p>
          </p:txBody>
        </p:sp>
        <p:sp>
          <p:nvSpPr>
            <p:cNvPr id="16393" name="Text Box 9">
              <a:extLst>
                <a:ext uri="{FF2B5EF4-FFF2-40B4-BE49-F238E27FC236}">
                  <a16:creationId xmlns:a16="http://schemas.microsoft.com/office/drawing/2014/main" id="{04FBFE1F-CD12-431F-8E00-32824D46B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152" y="1584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500" dirty="0"/>
                <a:t>Original Variable B</a:t>
              </a:r>
            </a:p>
          </p:txBody>
        </p:sp>
        <p:sp>
          <p:nvSpPr>
            <p:cNvPr id="16394" name="Text Box 10">
              <a:extLst>
                <a:ext uri="{FF2B5EF4-FFF2-40B4-BE49-F238E27FC236}">
                  <a16:creationId xmlns:a16="http://schemas.microsoft.com/office/drawing/2014/main" id="{1457F29B-8E88-488F-B889-7781A3D2C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3" y="1673"/>
              <a:ext cx="42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anose="020B0600070205080204" pitchFamily="34" charset="-128"/>
                </a:rPr>
                <a:t>PC 1</a:t>
              </a:r>
            </a:p>
          </p:txBody>
        </p:sp>
        <p:sp>
          <p:nvSpPr>
            <p:cNvPr id="16395" name="Text Box 11">
              <a:extLst>
                <a:ext uri="{FF2B5EF4-FFF2-40B4-BE49-F238E27FC236}">
                  <a16:creationId xmlns:a16="http://schemas.microsoft.com/office/drawing/2014/main" id="{C4E97455-1644-46B6-96D1-6F3B10B99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584"/>
              <a:ext cx="42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anose="020B0600070205080204" pitchFamily="34" charset="-128"/>
                </a:rPr>
                <a:t>PC 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7" name="Rectangle 3">
            <a:extLst>
              <a:ext uri="{FF2B5EF4-FFF2-40B4-BE49-F238E27FC236}">
                <a16:creationId xmlns:a16="http://schemas.microsoft.com/office/drawing/2014/main" id="{2EFEE811-CEB1-4793-BD8D-42857445F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Singular Value Decomposition</a:t>
            </a:r>
          </a:p>
        </p:txBody>
      </p:sp>
      <p:grpSp>
        <p:nvGrpSpPr>
          <p:cNvPr id="610346" name="Group 42">
            <a:extLst>
              <a:ext uri="{FF2B5EF4-FFF2-40B4-BE49-F238E27FC236}">
                <a16:creationId xmlns:a16="http://schemas.microsoft.com/office/drawing/2014/main" id="{0FF04A88-3C8E-46FF-A6E6-52FCB318D043}"/>
              </a:ext>
            </a:extLst>
          </p:cNvPr>
          <p:cNvGrpSpPr>
            <a:grpSpLocks/>
          </p:cNvGrpSpPr>
          <p:nvPr/>
        </p:nvGrpSpPr>
        <p:grpSpPr bwMode="auto">
          <a:xfrm>
            <a:off x="5102230" y="2590803"/>
            <a:ext cx="3179763" cy="1171575"/>
            <a:chOff x="2254" y="1632"/>
            <a:chExt cx="2003" cy="738"/>
          </a:xfrm>
        </p:grpSpPr>
        <p:graphicFrame>
          <p:nvGraphicFramePr>
            <p:cNvPr id="610326" name="Object 22">
              <a:extLst>
                <a:ext uri="{FF2B5EF4-FFF2-40B4-BE49-F238E27FC236}">
                  <a16:creationId xmlns:a16="http://schemas.microsoft.com/office/drawing/2014/main" id="{FB96A075-C954-4D96-8F73-D8F8BF4E50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632"/>
            <a:ext cx="106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" name="Equation" r:id="rId3" imgW="672840" imgH="203040" progId="Equation.3">
                    <p:embed/>
                  </p:oleObj>
                </mc:Choice>
                <mc:Fallback>
                  <p:oleObj name="Equation" r:id="rId3" imgW="672840" imgH="203040" progId="Equation.3">
                    <p:embed/>
                    <p:pic>
                      <p:nvPicPr>
                        <p:cNvPr id="610326" name="Object 22">
                          <a:extLst>
                            <a:ext uri="{FF2B5EF4-FFF2-40B4-BE49-F238E27FC236}">
                              <a16:creationId xmlns:a16="http://schemas.microsoft.com/office/drawing/2014/main" id="{FB96A075-C954-4D96-8F73-D8F8BF4E50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632"/>
                          <a:ext cx="106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0327" name="Rectangle 23">
              <a:extLst>
                <a:ext uri="{FF2B5EF4-FFF2-40B4-BE49-F238E27FC236}">
                  <a16:creationId xmlns:a16="http://schemas.microsoft.com/office/drawing/2014/main" id="{78A3EFB6-E730-47BC-B135-7366E5CEC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" y="2137"/>
              <a:ext cx="42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i="1"/>
                <a:t>m</a:t>
              </a:r>
              <a:r>
                <a:rPr lang="en-US" altLang="en-US" i="1">
                  <a:sym typeface="Symbol" panose="05050102010706020507" pitchFamily="18" charset="2"/>
                </a:rPr>
                <a:t>m</a:t>
              </a:r>
              <a:endParaRPr lang="en-US" altLang="en-US" i="1"/>
            </a:p>
          </p:txBody>
        </p:sp>
        <p:sp>
          <p:nvSpPr>
            <p:cNvPr id="610328" name="Rectangle 24">
              <a:extLst>
                <a:ext uri="{FF2B5EF4-FFF2-40B4-BE49-F238E27FC236}">
                  <a16:creationId xmlns:a16="http://schemas.microsoft.com/office/drawing/2014/main" id="{BCDAA0A0-CFF3-4132-885B-DA5885698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137"/>
              <a:ext cx="38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i="1"/>
                <a:t>m</a:t>
              </a:r>
              <a:r>
                <a:rPr lang="en-US" altLang="en-US" i="1">
                  <a:sym typeface="Symbol" panose="05050102010706020507" pitchFamily="18" charset="2"/>
                </a:rPr>
                <a:t>n</a:t>
              </a:r>
              <a:endParaRPr lang="en-US" altLang="en-US" i="1"/>
            </a:p>
          </p:txBody>
        </p:sp>
        <p:sp>
          <p:nvSpPr>
            <p:cNvPr id="610329" name="Rectangle 25">
              <a:extLst>
                <a:ext uri="{FF2B5EF4-FFF2-40B4-BE49-F238E27FC236}">
                  <a16:creationId xmlns:a16="http://schemas.microsoft.com/office/drawing/2014/main" id="{9D58D346-D064-4A94-BF60-28C60A90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137"/>
              <a:ext cx="58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i="1"/>
                <a:t>V </a:t>
              </a:r>
              <a:r>
                <a:rPr lang="en-US" altLang="en-US"/>
                <a:t>is </a:t>
              </a:r>
              <a:r>
                <a:rPr lang="en-US" altLang="en-US" i="1"/>
                <a:t>n</a:t>
              </a:r>
              <a:r>
                <a:rPr lang="en-US" altLang="en-US" i="1">
                  <a:sym typeface="Symbol" panose="05050102010706020507" pitchFamily="18" charset="2"/>
                </a:rPr>
                <a:t>n</a:t>
              </a:r>
              <a:endParaRPr lang="en-US" altLang="en-US" i="1"/>
            </a:p>
          </p:txBody>
        </p:sp>
        <p:sp>
          <p:nvSpPr>
            <p:cNvPr id="610330" name="Line 26">
              <a:extLst>
                <a:ext uri="{FF2B5EF4-FFF2-40B4-BE49-F238E27FC236}">
                  <a16:creationId xmlns:a16="http://schemas.microsoft.com/office/drawing/2014/main" id="{33E1D884-2072-4E83-851A-4BFB00430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2" name="Line 28">
              <a:extLst>
                <a:ext uri="{FF2B5EF4-FFF2-40B4-BE49-F238E27FC236}">
                  <a16:creationId xmlns:a16="http://schemas.microsoft.com/office/drawing/2014/main" id="{865CD91E-0C25-4BDB-8CE9-9EDD049E5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3" name="Line 29">
              <a:extLst>
                <a:ext uri="{FF2B5EF4-FFF2-40B4-BE49-F238E27FC236}">
                  <a16:creationId xmlns:a16="http://schemas.microsoft.com/office/drawing/2014/main" id="{C2D57438-3D06-4A6C-B9F5-0D3A4438B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192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41" name="Text Box 37">
            <a:extLst>
              <a:ext uri="{FF2B5EF4-FFF2-40B4-BE49-F238E27FC236}">
                <a16:creationId xmlns:a16="http://schemas.microsoft.com/office/drawing/2014/main" id="{58886183-5C8D-4F01-9C98-1EC54BD3A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8" y="1717675"/>
            <a:ext cx="84820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>
                <a:latin typeface="Arial" panose="020B0604020202020204" pitchFamily="34" charset="0"/>
              </a:rPr>
              <a:t>For an </a:t>
            </a:r>
            <a:r>
              <a:rPr lang="en-US" altLang="en-US" sz="2600" i="1">
                <a:latin typeface="Arial" panose="020B0604020202020204" pitchFamily="34" charset="0"/>
              </a:rPr>
              <a:t>m</a:t>
            </a:r>
            <a:r>
              <a:rPr lang="en-US" altLang="en-US" sz="2600" i="1"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n-US" altLang="en-US" sz="2600" i="1">
                <a:latin typeface="Arial" panose="020B0604020202020204" pitchFamily="34" charset="0"/>
              </a:rPr>
              <a:t>n</a:t>
            </a:r>
            <a:r>
              <a:rPr lang="en-US" altLang="en-US" sz="2600">
                <a:latin typeface="Arial" panose="020B0604020202020204" pitchFamily="34" charset="0"/>
              </a:rPr>
              <a:t> matrix </a:t>
            </a:r>
            <a:r>
              <a:rPr lang="en-US" altLang="en-US" sz="3000" b="1">
                <a:latin typeface="Times" panose="02020603050405020304" pitchFamily="18" charset="0"/>
              </a:rPr>
              <a:t>A</a:t>
            </a:r>
            <a:r>
              <a:rPr lang="en-US" altLang="en-US" sz="2600" b="1">
                <a:latin typeface="Times" panose="02020603050405020304" pitchFamily="18" charset="0"/>
              </a:rPr>
              <a:t> </a:t>
            </a:r>
            <a:r>
              <a:rPr lang="en-US" altLang="en-US" sz="2600">
                <a:latin typeface="Times" panose="02020603050405020304" pitchFamily="18" charset="0"/>
              </a:rPr>
              <a:t>of rank </a:t>
            </a:r>
            <a:r>
              <a:rPr lang="en-US" altLang="en-US" sz="2600" i="1">
                <a:latin typeface="Times" panose="02020603050405020304" pitchFamily="18" charset="0"/>
              </a:rPr>
              <a:t>r</a:t>
            </a:r>
            <a:r>
              <a:rPr lang="en-US" altLang="en-US" sz="2600">
                <a:latin typeface="Times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there exists a factorization</a:t>
            </a:r>
          </a:p>
          <a:p>
            <a:r>
              <a:rPr lang="en-US" altLang="en-US" sz="2600">
                <a:latin typeface="Arial" panose="020B0604020202020204" pitchFamily="34" charset="0"/>
              </a:rPr>
              <a:t>(Singular Value Decomposition = </a:t>
            </a:r>
            <a:r>
              <a:rPr lang="en-US" altLang="en-US" sz="2600" b="1">
                <a:solidFill>
                  <a:srgbClr val="FF3300"/>
                </a:solidFill>
                <a:latin typeface="Arial" panose="020B0604020202020204" pitchFamily="34" charset="0"/>
              </a:rPr>
              <a:t>SVD</a:t>
            </a:r>
            <a:r>
              <a:rPr lang="en-US" altLang="en-US" sz="2600">
                <a:latin typeface="Arial" panose="020B0604020202020204" pitchFamily="34" charset="0"/>
              </a:rPr>
              <a:t>) as follows:</a:t>
            </a:r>
          </a:p>
        </p:txBody>
      </p:sp>
      <p:sp>
        <p:nvSpPr>
          <p:cNvPr id="610342" name="Text Box 38">
            <a:extLst>
              <a:ext uri="{FF2B5EF4-FFF2-40B4-BE49-F238E27FC236}">
                <a16:creationId xmlns:a16="http://schemas.microsoft.com/office/drawing/2014/main" id="{1A964B56-712D-4B8A-877E-D039F22E9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7" y="4006852"/>
            <a:ext cx="820929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600">
                <a:latin typeface="Arial" panose="020B0604020202020204" pitchFamily="34" charset="0"/>
              </a:rPr>
              <a:t>The columns of </a:t>
            </a:r>
            <a:r>
              <a:rPr lang="en-US" altLang="en-US" sz="2600" b="1" i="1">
                <a:latin typeface="Arial" panose="020B0604020202020204" pitchFamily="34" charset="0"/>
              </a:rPr>
              <a:t>U</a:t>
            </a:r>
            <a:r>
              <a:rPr lang="en-US" altLang="en-US" sz="2600">
                <a:latin typeface="Arial" panose="020B0604020202020204" pitchFamily="34" charset="0"/>
              </a:rPr>
              <a:t> are orthogonal eigenvectors of </a:t>
            </a:r>
            <a:r>
              <a:rPr lang="en-US" altLang="en-US" sz="2600" b="1" i="1">
                <a:latin typeface="Arial" panose="020B0604020202020204" pitchFamily="34" charset="0"/>
              </a:rPr>
              <a:t>AA</a:t>
            </a:r>
            <a:r>
              <a:rPr lang="en-US" altLang="en-US" sz="2600" b="1" i="1" baseline="30000">
                <a:latin typeface="Arial" panose="020B0604020202020204" pitchFamily="34" charset="0"/>
              </a:rPr>
              <a:t>T</a:t>
            </a:r>
            <a:r>
              <a:rPr lang="en-US" altLang="en-US" sz="2600">
                <a:latin typeface="Arial" panose="020B0604020202020204" pitchFamily="34" charset="0"/>
              </a:rPr>
              <a:t>.</a:t>
            </a:r>
            <a:endParaRPr lang="en-US" altLang="en-US"/>
          </a:p>
        </p:txBody>
      </p:sp>
      <p:sp>
        <p:nvSpPr>
          <p:cNvPr id="610343" name="Text Box 39">
            <a:extLst>
              <a:ext uri="{FF2B5EF4-FFF2-40B4-BE49-F238E27FC236}">
                <a16:creationId xmlns:a16="http://schemas.microsoft.com/office/drawing/2014/main" id="{5B0A45E7-ABC9-448F-BB29-7B5E0CE61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6" y="4572000"/>
            <a:ext cx="81105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600">
                <a:latin typeface="Arial" panose="020B0604020202020204" pitchFamily="34" charset="0"/>
              </a:rPr>
              <a:t>The columns of </a:t>
            </a:r>
            <a:r>
              <a:rPr lang="en-US" altLang="en-US" sz="2600" b="1" i="1">
                <a:latin typeface="Arial" panose="020B0604020202020204" pitchFamily="34" charset="0"/>
              </a:rPr>
              <a:t>V</a:t>
            </a:r>
            <a:r>
              <a:rPr lang="en-US" altLang="en-US" sz="2600">
                <a:latin typeface="Arial" panose="020B0604020202020204" pitchFamily="34" charset="0"/>
              </a:rPr>
              <a:t> are orthogonal eigenvectors of </a:t>
            </a:r>
            <a:r>
              <a:rPr lang="en-US" altLang="en-US" sz="2600" b="1" i="1">
                <a:latin typeface="Arial" panose="020B0604020202020204" pitchFamily="34" charset="0"/>
              </a:rPr>
              <a:t>A</a:t>
            </a:r>
            <a:r>
              <a:rPr lang="en-US" altLang="en-US" sz="2600" b="1" i="1" baseline="30000">
                <a:latin typeface="Arial" panose="020B0604020202020204" pitchFamily="34" charset="0"/>
              </a:rPr>
              <a:t>T</a:t>
            </a:r>
            <a:r>
              <a:rPr lang="en-US" altLang="en-US" sz="2600" b="1" i="1">
                <a:latin typeface="Arial" panose="020B0604020202020204" pitchFamily="34" charset="0"/>
              </a:rPr>
              <a:t>A</a:t>
            </a:r>
            <a:r>
              <a:rPr lang="en-US" altLang="en-US" sz="2600">
                <a:latin typeface="Arial" panose="020B0604020202020204" pitchFamily="34" charset="0"/>
              </a:rPr>
              <a:t>.</a:t>
            </a:r>
            <a:endParaRPr lang="en-US" altLang="en-US"/>
          </a:p>
        </p:txBody>
      </p:sp>
      <p:grpSp>
        <p:nvGrpSpPr>
          <p:cNvPr id="610347" name="Group 43">
            <a:extLst>
              <a:ext uri="{FF2B5EF4-FFF2-40B4-BE49-F238E27FC236}">
                <a16:creationId xmlns:a16="http://schemas.microsoft.com/office/drawing/2014/main" id="{A641C5A8-E94D-4198-A7DF-72912C48146C}"/>
              </a:ext>
            </a:extLst>
          </p:cNvPr>
          <p:cNvGrpSpPr>
            <a:grpSpLocks/>
          </p:cNvGrpSpPr>
          <p:nvPr/>
        </p:nvGrpSpPr>
        <p:grpSpPr bwMode="auto">
          <a:xfrm>
            <a:off x="1828803" y="5105403"/>
            <a:ext cx="8291513" cy="1609725"/>
            <a:chOff x="192" y="3216"/>
            <a:chExt cx="5223" cy="1014"/>
          </a:xfrm>
        </p:grpSpPr>
        <p:graphicFrame>
          <p:nvGraphicFramePr>
            <p:cNvPr id="610335" name="Object 31">
              <a:extLst>
                <a:ext uri="{FF2B5EF4-FFF2-40B4-BE49-F238E27FC236}">
                  <a16:creationId xmlns:a16="http://schemas.microsoft.com/office/drawing/2014/main" id="{2EC8400C-6768-4560-A444-4C85D8597B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3" y="3552"/>
            <a:ext cx="73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" name="Equation" r:id="rId5" imgW="583920" imgH="266400" progId="Equation.3">
                    <p:embed/>
                  </p:oleObj>
                </mc:Choice>
                <mc:Fallback>
                  <p:oleObj name="Equation" r:id="rId5" imgW="583920" imgH="266400" progId="Equation.3">
                    <p:embed/>
                    <p:pic>
                      <p:nvPicPr>
                        <p:cNvPr id="610335" name="Object 31">
                          <a:extLst>
                            <a:ext uri="{FF2B5EF4-FFF2-40B4-BE49-F238E27FC236}">
                              <a16:creationId xmlns:a16="http://schemas.microsoft.com/office/drawing/2014/main" id="{2EC8400C-6768-4560-A444-4C85D8597B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" y="3552"/>
                          <a:ext cx="73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0336" name="Object 32">
              <a:extLst>
                <a:ext uri="{FF2B5EF4-FFF2-40B4-BE49-F238E27FC236}">
                  <a16:creationId xmlns:a16="http://schemas.microsoft.com/office/drawing/2014/main" id="{1CB09478-6921-4C50-BA06-6E31F41CF2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888"/>
            <a:ext cx="171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6" name="Equation" r:id="rId7" imgW="1079280" imgH="215640" progId="Equation.3">
                    <p:embed/>
                  </p:oleObj>
                </mc:Choice>
                <mc:Fallback>
                  <p:oleObj name="Equation" r:id="rId7" imgW="1079280" imgH="215640" progId="Equation.3">
                    <p:embed/>
                    <p:pic>
                      <p:nvPicPr>
                        <p:cNvPr id="610336" name="Object 32">
                          <a:extLst>
                            <a:ext uri="{FF2B5EF4-FFF2-40B4-BE49-F238E27FC236}">
                              <a16:creationId xmlns:a16="http://schemas.microsoft.com/office/drawing/2014/main" id="{1CB09478-6921-4C50-BA06-6E31F41CF2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888"/>
                          <a:ext cx="171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0337" name="AutoShape 33">
              <a:extLst>
                <a:ext uri="{FF2B5EF4-FFF2-40B4-BE49-F238E27FC236}">
                  <a16:creationId xmlns:a16="http://schemas.microsoft.com/office/drawing/2014/main" id="{CEBEEB6D-328A-4751-8015-7A77ED888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919"/>
              <a:ext cx="1553" cy="233"/>
            </a:xfrm>
            <a:prstGeom prst="leftArrowCallout">
              <a:avLst>
                <a:gd name="adj1" fmla="val 25000"/>
                <a:gd name="adj2" fmla="val 25000"/>
                <a:gd name="adj3" fmla="val 131519"/>
                <a:gd name="adj4" fmla="val 6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i="1"/>
                <a:t>Singular values</a:t>
              </a:r>
              <a:r>
                <a:rPr lang="en-US" altLang="en-US"/>
                <a:t>.</a:t>
              </a:r>
            </a:p>
          </p:txBody>
        </p:sp>
        <p:sp>
          <p:nvSpPr>
            <p:cNvPr id="610344" name="Text Box 40">
              <a:extLst>
                <a:ext uri="{FF2B5EF4-FFF2-40B4-BE49-F238E27FC236}">
                  <a16:creationId xmlns:a16="http://schemas.microsoft.com/office/drawing/2014/main" id="{F5F4235F-DE14-46C4-BED1-92C6D2B64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216"/>
              <a:ext cx="522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600">
                  <a:latin typeface="Arial" panose="020B0604020202020204" pitchFamily="34" charset="0"/>
                </a:rPr>
                <a:t>Eigenvalues </a:t>
              </a:r>
              <a:r>
                <a:rPr lang="en-US" altLang="en-US" sz="2600">
                  <a:latin typeface="Arial" panose="020B0604020202020204" pitchFamily="34" charset="0"/>
                  <a:sym typeface="Symbol" panose="05050102010706020507" pitchFamily="18" charset="2"/>
                </a:rPr>
                <a:t></a:t>
              </a:r>
              <a:r>
                <a:rPr lang="en-US" altLang="en-US" sz="2600" baseline="-25000">
                  <a:latin typeface="Arial" panose="020B0604020202020204" pitchFamily="34" charset="0"/>
                  <a:sym typeface="Symbol" panose="05050102010706020507" pitchFamily="18" charset="2"/>
                </a:rPr>
                <a:t>1 </a:t>
              </a:r>
              <a:r>
                <a:rPr lang="en-US" altLang="en-US" sz="2600">
                  <a:latin typeface="Arial" panose="020B0604020202020204" pitchFamily="34" charset="0"/>
                  <a:sym typeface="Symbol" panose="05050102010706020507" pitchFamily="18" charset="2"/>
                </a:rPr>
                <a:t>… </a:t>
              </a:r>
              <a:r>
                <a:rPr lang="en-US" altLang="en-US" sz="2600" baseline="-25000">
                  <a:latin typeface="Arial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lang="en-US" altLang="en-US" sz="2600">
                  <a:latin typeface="Arial" panose="020B0604020202020204" pitchFamily="34" charset="0"/>
                </a:rPr>
                <a:t> of </a:t>
              </a:r>
              <a:r>
                <a:rPr lang="en-US" altLang="en-US" sz="2600" b="1" i="1">
                  <a:latin typeface="Arial" panose="020B0604020202020204" pitchFamily="34" charset="0"/>
                </a:rPr>
                <a:t>AA</a:t>
              </a:r>
              <a:r>
                <a:rPr lang="en-US" altLang="en-US" sz="2600" b="1" i="1" baseline="30000">
                  <a:latin typeface="Arial" panose="020B0604020202020204" pitchFamily="34" charset="0"/>
                </a:rPr>
                <a:t>T </a:t>
              </a:r>
              <a:r>
                <a:rPr lang="en-US" altLang="en-US" sz="2600">
                  <a:latin typeface="Arial" panose="020B0604020202020204" pitchFamily="34" charset="0"/>
                </a:rPr>
                <a:t>are the eigenvalues of </a:t>
              </a:r>
              <a:r>
                <a:rPr lang="en-US" altLang="en-US" sz="2600" b="1" i="1">
                  <a:latin typeface="Arial" panose="020B0604020202020204" pitchFamily="34" charset="0"/>
                </a:rPr>
                <a:t>A</a:t>
              </a:r>
              <a:r>
                <a:rPr lang="en-US" altLang="en-US" sz="2600" b="1" i="1" baseline="30000">
                  <a:latin typeface="Arial" panose="020B0604020202020204" pitchFamily="34" charset="0"/>
                </a:rPr>
                <a:t>T</a:t>
              </a:r>
              <a:r>
                <a:rPr lang="en-US" altLang="en-US" sz="2600" b="1" i="1">
                  <a:latin typeface="Arial" panose="020B0604020202020204" pitchFamily="34" charset="0"/>
                </a:rPr>
                <a:t>A</a:t>
              </a:r>
              <a:r>
                <a:rPr lang="en-US" altLang="en-US" sz="2600">
                  <a:latin typeface="Arial" panose="020B0604020202020204" pitchFamily="34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42" grpId="0" autoUpdateAnimBg="0"/>
      <p:bldP spid="61034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>
            <a:extLst>
              <a:ext uri="{FF2B5EF4-FFF2-40B4-BE49-F238E27FC236}">
                <a16:creationId xmlns:a16="http://schemas.microsoft.com/office/drawing/2014/main" id="{DE84777B-B530-4993-8F86-40568C351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Singular Value Decomposition</a:t>
            </a:r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B331A47A-28EA-4ED6-A81E-3DC1D44F3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Illustration of SVD dimensions and sparseness</a:t>
            </a:r>
          </a:p>
        </p:txBody>
      </p:sp>
      <p:grpSp>
        <p:nvGrpSpPr>
          <p:cNvPr id="611332" name="Group 4">
            <a:extLst>
              <a:ext uri="{FF2B5EF4-FFF2-40B4-BE49-F238E27FC236}">
                <a16:creationId xmlns:a16="http://schemas.microsoft.com/office/drawing/2014/main" id="{A1C53AB5-CEBC-43FC-B147-A639F70A94F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590803"/>
            <a:ext cx="6135688" cy="2049463"/>
            <a:chOff x="672" y="1632"/>
            <a:chExt cx="3865" cy="1291"/>
          </a:xfrm>
        </p:grpSpPr>
        <p:pic>
          <p:nvPicPr>
            <p:cNvPr id="611333" name="Picture 5">
              <a:extLst>
                <a:ext uri="{FF2B5EF4-FFF2-40B4-BE49-F238E27FC236}">
                  <a16:creationId xmlns:a16="http://schemas.microsoft.com/office/drawing/2014/main" id="{1FEBCDB3-B056-4ADF-BD20-7592F3E4A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632"/>
              <a:ext cx="3865" cy="1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1334" name="Rectangle 6">
              <a:extLst>
                <a:ext uri="{FF2B5EF4-FFF2-40B4-BE49-F238E27FC236}">
                  <a16:creationId xmlns:a16="http://schemas.microsoft.com/office/drawing/2014/main" id="{E02C65FE-BED3-48AB-9B22-359C14E9A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56"/>
              <a:ext cx="605" cy="240"/>
            </a:xfrm>
            <a:prstGeom prst="rect">
              <a:avLst/>
            </a:prstGeom>
            <a:solidFill>
              <a:srgbClr val="CC99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5" name="Rectangle 7">
              <a:extLst>
                <a:ext uri="{FF2B5EF4-FFF2-40B4-BE49-F238E27FC236}">
                  <a16:creationId xmlns:a16="http://schemas.microsoft.com/office/drawing/2014/main" id="{14842687-BE3C-47B8-BCAF-841E18E1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773"/>
              <a:ext cx="392" cy="744"/>
            </a:xfrm>
            <a:prstGeom prst="rect">
              <a:avLst/>
            </a:prstGeom>
            <a:solidFill>
              <a:srgbClr val="CC99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36" name="Group 8">
            <a:extLst>
              <a:ext uri="{FF2B5EF4-FFF2-40B4-BE49-F238E27FC236}">
                <a16:creationId xmlns:a16="http://schemas.microsoft.com/office/drawing/2014/main" id="{4A73B6D1-688F-49FB-BD05-3A2C61E3550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486275"/>
            <a:ext cx="7086600" cy="1765300"/>
            <a:chOff x="720" y="2826"/>
            <a:chExt cx="4464" cy="1112"/>
          </a:xfrm>
        </p:grpSpPr>
        <p:pic>
          <p:nvPicPr>
            <p:cNvPr id="611337" name="Picture 9">
              <a:extLst>
                <a:ext uri="{FF2B5EF4-FFF2-40B4-BE49-F238E27FC236}">
                  <a16:creationId xmlns:a16="http://schemas.microsoft.com/office/drawing/2014/main" id="{945589BF-CA3B-4A11-BD5F-10BF1E5B4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826"/>
              <a:ext cx="4464" cy="1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1338" name="Rectangle 10">
              <a:extLst>
                <a:ext uri="{FF2B5EF4-FFF2-40B4-BE49-F238E27FC236}">
                  <a16:creationId xmlns:a16="http://schemas.microsoft.com/office/drawing/2014/main" id="{D463E2F7-8F74-4A91-B952-F782F0C4D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3028"/>
              <a:ext cx="316" cy="488"/>
            </a:xfrm>
            <a:prstGeom prst="rect">
              <a:avLst/>
            </a:prstGeom>
            <a:solidFill>
              <a:srgbClr val="CC99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9" name="Rectangle 11">
              <a:extLst>
                <a:ext uri="{FF2B5EF4-FFF2-40B4-BE49-F238E27FC236}">
                  <a16:creationId xmlns:a16="http://schemas.microsoft.com/office/drawing/2014/main" id="{A1235407-4331-4F23-AF47-B163C7FA0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3386"/>
              <a:ext cx="1031" cy="262"/>
            </a:xfrm>
            <a:prstGeom prst="rect">
              <a:avLst/>
            </a:prstGeom>
            <a:solidFill>
              <a:srgbClr val="CC99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1076F7AE-C248-4E34-840B-1155E6DCD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SVD example</a:t>
            </a:r>
          </a:p>
        </p:txBody>
      </p:sp>
      <p:sp>
        <p:nvSpPr>
          <p:cNvPr id="664581" name="Text Box 5">
            <a:extLst>
              <a:ext uri="{FF2B5EF4-FFF2-40B4-BE49-F238E27FC236}">
                <a16:creationId xmlns:a16="http://schemas.microsoft.com/office/drawing/2014/main" id="{6E38C88E-6107-47AE-AFCF-389AE9BF5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8" y="2322513"/>
            <a:ext cx="4735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</a:t>
            </a:r>
          </a:p>
        </p:txBody>
      </p:sp>
      <p:graphicFrame>
        <p:nvGraphicFramePr>
          <p:cNvPr id="664582" name="Object 6">
            <a:extLst>
              <a:ext uri="{FF2B5EF4-FFF2-40B4-BE49-F238E27FC236}">
                <a16:creationId xmlns:a16="http://schemas.microsoft.com/office/drawing/2014/main" id="{816FD11B-4CF7-44E0-B445-8E5E7C3AB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3" y="1676403"/>
          <a:ext cx="19462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3" imgW="774360" imgH="711000" progId="Equation.3">
                  <p:embed/>
                </p:oleObj>
              </mc:Choice>
              <mc:Fallback>
                <p:oleObj name="Equation" r:id="rId3" imgW="774360" imgH="711000" progId="Equation.3">
                  <p:embed/>
                  <p:pic>
                    <p:nvPicPr>
                      <p:cNvPr id="664582" name="Object 6">
                        <a:extLst>
                          <a:ext uri="{FF2B5EF4-FFF2-40B4-BE49-F238E27FC236}">
                            <a16:creationId xmlns:a16="http://schemas.microsoft.com/office/drawing/2014/main" id="{816FD11B-4CF7-44E0-B445-8E5E7C3AB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3" y="1676403"/>
                        <a:ext cx="194627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4586" name="Group 10">
            <a:extLst>
              <a:ext uri="{FF2B5EF4-FFF2-40B4-BE49-F238E27FC236}">
                <a16:creationId xmlns:a16="http://schemas.microsoft.com/office/drawing/2014/main" id="{309CAA4A-E72C-426B-999E-75D4C4163DC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29003"/>
            <a:ext cx="8108950" cy="2593975"/>
            <a:chOff x="432" y="2496"/>
            <a:chExt cx="5108" cy="1634"/>
          </a:xfrm>
        </p:grpSpPr>
        <p:sp>
          <p:nvSpPr>
            <p:cNvPr id="664583" name="Text Box 7">
              <a:extLst>
                <a:ext uri="{FF2B5EF4-FFF2-40B4-BE49-F238E27FC236}">
                  <a16:creationId xmlns:a16="http://schemas.microsoft.com/office/drawing/2014/main" id="{243DBD7E-042D-4550-8143-FE7C0D423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496"/>
              <a:ext cx="15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Thus </a:t>
              </a:r>
              <a:r>
                <a:rPr lang="en-US" altLang="en-US" i="1"/>
                <a:t>m=</a:t>
              </a:r>
              <a:r>
                <a:rPr lang="en-US" altLang="en-US"/>
                <a:t>3, </a:t>
              </a:r>
              <a:r>
                <a:rPr lang="en-US" altLang="en-US" i="1"/>
                <a:t>n=</a:t>
              </a:r>
              <a:r>
                <a:rPr lang="en-US" altLang="en-US"/>
                <a:t>2. Its SVD is</a:t>
              </a:r>
            </a:p>
          </p:txBody>
        </p:sp>
        <p:graphicFrame>
          <p:nvGraphicFramePr>
            <p:cNvPr id="664584" name="Object 8">
              <a:extLst>
                <a:ext uri="{FF2B5EF4-FFF2-40B4-BE49-F238E27FC236}">
                  <a16:creationId xmlns:a16="http://schemas.microsoft.com/office/drawing/2014/main" id="{8651FA54-7E42-4458-B301-C958C1B56F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928"/>
            <a:ext cx="5108" cy="1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" name="Equation" r:id="rId5" imgW="3238200" imgH="761760" progId="Equation.3">
                    <p:embed/>
                  </p:oleObj>
                </mc:Choice>
                <mc:Fallback>
                  <p:oleObj name="Equation" r:id="rId5" imgW="3238200" imgH="761760" progId="Equation.3">
                    <p:embed/>
                    <p:pic>
                      <p:nvPicPr>
                        <p:cNvPr id="664584" name="Object 8">
                          <a:extLst>
                            <a:ext uri="{FF2B5EF4-FFF2-40B4-BE49-F238E27FC236}">
                              <a16:creationId xmlns:a16="http://schemas.microsoft.com/office/drawing/2014/main" id="{8651FA54-7E42-4458-B301-C958C1B56F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928"/>
                          <a:ext cx="5108" cy="1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4587" name="Text Box 11">
            <a:extLst>
              <a:ext uri="{FF2B5EF4-FFF2-40B4-BE49-F238E27FC236}">
                <a16:creationId xmlns:a16="http://schemas.microsoft.com/office/drawing/2014/main" id="{06E678DD-E779-40FB-88CD-DC53370EF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3" y="6248400"/>
            <a:ext cx="56178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Typically, the singular values arranged in decreasing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CD3A-AB37-4D99-8828-6F57D600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multiplying with 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A0579-2E7E-43CD-A7D0-D358025D9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18" y="2062810"/>
            <a:ext cx="8565776" cy="3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6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55DE272-CFF6-49B6-8A8D-7E9B811EE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Applications of SVD in Linear Algebra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3BE0C83-BA74-4B4B-ADC8-A5DC4979F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3"/>
            <a:ext cx="8229600" cy="49879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Garamond" panose="02020404030301010803" pitchFamily="18" charset="0"/>
              </a:rPr>
              <a:t>Inverse of a n </a:t>
            </a:r>
            <a:r>
              <a:rPr lang="en-US" altLang="en-US" sz="2000" dirty="0">
                <a:latin typeface="cmsy10" pitchFamily="34" charset="0"/>
              </a:rPr>
              <a:t>x</a:t>
            </a:r>
            <a:r>
              <a:rPr lang="en-US" altLang="en-US" sz="2600" dirty="0">
                <a:latin typeface="cmsy10" pitchFamily="34" charset="0"/>
              </a:rPr>
              <a:t> </a:t>
            </a:r>
            <a:r>
              <a:rPr lang="en-US" altLang="en-US" sz="2600" dirty="0">
                <a:latin typeface="Garamond" panose="02020404030301010803" pitchFamily="18" charset="0"/>
              </a:rPr>
              <a:t>n square matrix, </a:t>
            </a:r>
            <a:r>
              <a:rPr lang="en-US" altLang="en-US" sz="2600" b="1" dirty="0">
                <a:latin typeface="Garamond" panose="02020404030301010803" pitchFamily="18" charset="0"/>
              </a:rPr>
              <a:t>A</a:t>
            </a:r>
          </a:p>
          <a:p>
            <a:pPr lvl="1" eaLnBrk="1" hangingPunct="1"/>
            <a:r>
              <a:rPr lang="en-US" altLang="en-US" sz="2200" b="1" dirty="0">
                <a:latin typeface="Garamond" panose="02020404030301010803" pitchFamily="18" charset="0"/>
              </a:rPr>
              <a:t> </a:t>
            </a:r>
            <a:r>
              <a:rPr lang="en-US" altLang="en-US" sz="2200" dirty="0">
                <a:latin typeface="Garamond" panose="02020404030301010803" pitchFamily="18" charset="0"/>
              </a:rPr>
              <a:t>If </a:t>
            </a:r>
            <a:r>
              <a:rPr lang="en-US" altLang="en-US" sz="2200" b="1" dirty="0">
                <a:latin typeface="Garamond" panose="02020404030301010803" pitchFamily="18" charset="0"/>
              </a:rPr>
              <a:t>A </a:t>
            </a:r>
            <a:r>
              <a:rPr lang="en-US" altLang="en-US" sz="2200" dirty="0">
                <a:latin typeface="Garamond" panose="02020404030301010803" pitchFamily="18" charset="0"/>
              </a:rPr>
              <a:t>is non-singular, then 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-1</a:t>
            </a:r>
            <a:r>
              <a:rPr lang="en-US" altLang="en-US" sz="2200" dirty="0">
                <a:latin typeface="Garamond" panose="02020404030301010803" pitchFamily="18" charset="0"/>
              </a:rPr>
              <a:t> = (</a:t>
            </a:r>
            <a:r>
              <a:rPr lang="en-US" altLang="en-US" sz="2200" b="1" dirty="0">
                <a:latin typeface="Garamond" panose="02020404030301010803" pitchFamily="18" charset="0"/>
              </a:rPr>
              <a:t>U</a:t>
            </a:r>
            <a:r>
              <a:rPr lang="en-US" altLang="en-US" sz="2200" b="1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="1" dirty="0">
                <a:latin typeface="Garamond" panose="02020404030301010803" pitchFamily="18" charset="0"/>
              </a:rPr>
              <a:t>V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dirty="0">
                <a:latin typeface="Garamond" panose="02020404030301010803" pitchFamily="18" charset="0"/>
              </a:rPr>
              <a:t>)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-1</a:t>
            </a:r>
            <a:r>
              <a:rPr lang="en-US" altLang="en-US" sz="2200" dirty="0">
                <a:latin typeface="Garamond" panose="02020404030301010803" pitchFamily="18" charset="0"/>
              </a:rPr>
              <a:t>= </a:t>
            </a:r>
            <a:r>
              <a:rPr lang="en-US" altLang="en-US" sz="2200" b="1" dirty="0">
                <a:latin typeface="Garamond" panose="02020404030301010803" pitchFamily="18" charset="0"/>
              </a:rPr>
              <a:t>V</a:t>
            </a:r>
            <a:r>
              <a:rPr lang="en-US" altLang="en-US" sz="2200" b="1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aseline="30000" dirty="0">
                <a:latin typeface="Garamond" panose="02020404030301010803" pitchFamily="18" charset="0"/>
                <a:sym typeface="Symbol" panose="05050102010706020507" pitchFamily="18" charset="2"/>
              </a:rPr>
              <a:t>-1</a:t>
            </a:r>
            <a:r>
              <a:rPr lang="en-US" altLang="en-US" sz="2200" b="1" dirty="0">
                <a:latin typeface="Garamond" panose="02020404030301010803" pitchFamily="18" charset="0"/>
              </a:rPr>
              <a:t>U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dirty="0">
                <a:latin typeface="Garamond" panose="02020404030301010803" pitchFamily="18" charset="0"/>
              </a:rPr>
              <a:t> where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aseline="30000" dirty="0">
                <a:latin typeface="Garamond" panose="02020404030301010803" pitchFamily="18" charset="0"/>
                <a:sym typeface="Symbol" panose="05050102010706020507" pitchFamily="18" charset="2"/>
              </a:rPr>
              <a:t>-1</a:t>
            </a:r>
            <a:r>
              <a:rPr lang="en-US" altLang="en-US" sz="2200" dirty="0">
                <a:latin typeface="Garamond" panose="02020404030301010803" pitchFamily="18" charset="0"/>
              </a:rPr>
              <a:t>=</a:t>
            </a:r>
            <a:r>
              <a:rPr lang="en-US" altLang="en-US" sz="2200" dirty="0" err="1">
                <a:latin typeface="Garamond" panose="02020404030301010803" pitchFamily="18" charset="0"/>
              </a:rPr>
              <a:t>diag</a:t>
            </a:r>
            <a:r>
              <a:rPr lang="en-US" altLang="en-US" sz="2200" dirty="0">
                <a:latin typeface="Garamond" panose="02020404030301010803" pitchFamily="18" charset="0"/>
              </a:rPr>
              <a:t>(1/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latin typeface="Garamond" panose="02020404030301010803" pitchFamily="18" charset="0"/>
              </a:rPr>
              <a:t>, 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latin typeface="Garamond" panose="02020404030301010803" pitchFamily="18" charset="0"/>
              </a:rPr>
              <a:t>,</a:t>
            </a:r>
            <a:r>
              <a:rPr lang="en-US" altLang="en-US" sz="2200" dirty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n-US" sz="2200" dirty="0">
                <a:latin typeface="Garamond" panose="02020404030301010803" pitchFamily="18" charset="0"/>
              </a:rPr>
              <a:t>, 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 dirty="0">
                <a:latin typeface="Garamond" panose="02020404030301010803" pitchFamily="18" charset="0"/>
              </a:rPr>
              <a:t>)</a:t>
            </a:r>
          </a:p>
          <a:p>
            <a:pPr lvl="1" eaLnBrk="1" hangingPunct="1"/>
            <a:r>
              <a:rPr lang="en-US" altLang="en-US" sz="2200" dirty="0">
                <a:latin typeface="Garamond" panose="02020404030301010803" pitchFamily="18" charset="0"/>
              </a:rPr>
              <a:t>If </a:t>
            </a:r>
            <a:r>
              <a:rPr lang="en-US" altLang="en-US" sz="2200" b="1" dirty="0">
                <a:latin typeface="Garamond" panose="02020404030301010803" pitchFamily="18" charset="0"/>
              </a:rPr>
              <a:t>A </a:t>
            </a:r>
            <a:r>
              <a:rPr lang="en-US" altLang="en-US" sz="2200" dirty="0">
                <a:latin typeface="Garamond" panose="02020404030301010803" pitchFamily="18" charset="0"/>
              </a:rPr>
              <a:t>is singular, then 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-1</a:t>
            </a:r>
            <a:r>
              <a:rPr lang="en-US" altLang="en-US" sz="2200" dirty="0">
                <a:latin typeface="Garamond" panose="02020404030301010803" pitchFamily="18" charset="0"/>
              </a:rPr>
              <a:t> = (</a:t>
            </a:r>
            <a:r>
              <a:rPr lang="en-US" altLang="en-US" sz="2200" b="1" dirty="0">
                <a:latin typeface="Garamond" panose="02020404030301010803" pitchFamily="18" charset="0"/>
              </a:rPr>
              <a:t>U</a:t>
            </a:r>
            <a:r>
              <a:rPr lang="en-US" altLang="en-US" sz="2200" b="1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="1" dirty="0">
                <a:latin typeface="Garamond" panose="02020404030301010803" pitchFamily="18" charset="0"/>
              </a:rPr>
              <a:t>V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dirty="0">
                <a:latin typeface="Garamond" panose="02020404030301010803" pitchFamily="18" charset="0"/>
              </a:rPr>
              <a:t>)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-1</a:t>
            </a:r>
            <a:r>
              <a:rPr lang="en-US" altLang="en-US" sz="2200" dirty="0">
                <a:latin typeface="cmsy10" pitchFamily="34" charset="0"/>
              </a:rPr>
              <a:t>¼</a:t>
            </a:r>
            <a:r>
              <a:rPr lang="en-US" altLang="en-US" sz="2200" dirty="0">
                <a:latin typeface="Garamond" panose="02020404030301010803" pitchFamily="18" charset="0"/>
              </a:rPr>
              <a:t> </a:t>
            </a:r>
            <a:r>
              <a:rPr lang="en-US" altLang="en-US" sz="2200" b="1" dirty="0">
                <a:latin typeface="Garamond" panose="02020404030301010803" pitchFamily="18" charset="0"/>
              </a:rPr>
              <a:t>V</a:t>
            </a:r>
            <a:r>
              <a:rPr lang="en-US" altLang="en-US" sz="2200" b="1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0</a:t>
            </a:r>
            <a:r>
              <a:rPr lang="en-US" altLang="en-US" sz="2200" baseline="30000" dirty="0">
                <a:latin typeface="Garamond" panose="02020404030301010803" pitchFamily="18" charset="0"/>
                <a:sym typeface="Symbol" panose="05050102010706020507" pitchFamily="18" charset="2"/>
              </a:rPr>
              <a:t>-1</a:t>
            </a:r>
            <a:r>
              <a:rPr lang="en-US" altLang="en-US" sz="2200" b="1" dirty="0">
                <a:latin typeface="Garamond" panose="02020404030301010803" pitchFamily="18" charset="0"/>
              </a:rPr>
              <a:t>U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dirty="0">
                <a:latin typeface="Garamond" panose="02020404030301010803" pitchFamily="18" charset="0"/>
              </a:rPr>
              <a:t> where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0</a:t>
            </a:r>
            <a:r>
              <a:rPr lang="en-US" altLang="en-US" sz="2200" baseline="30000" dirty="0">
                <a:latin typeface="Garamond" panose="02020404030301010803" pitchFamily="18" charset="0"/>
                <a:sym typeface="Symbol" panose="05050102010706020507" pitchFamily="18" charset="2"/>
              </a:rPr>
              <a:t>-1</a:t>
            </a:r>
            <a:r>
              <a:rPr lang="en-US" altLang="en-US" sz="2200" dirty="0">
                <a:latin typeface="Garamond" panose="02020404030301010803" pitchFamily="18" charset="0"/>
              </a:rPr>
              <a:t>=</a:t>
            </a:r>
            <a:r>
              <a:rPr lang="en-US" altLang="en-US" sz="2200" dirty="0" err="1">
                <a:latin typeface="Garamond" panose="02020404030301010803" pitchFamily="18" charset="0"/>
              </a:rPr>
              <a:t>diag</a:t>
            </a:r>
            <a:r>
              <a:rPr lang="en-US" altLang="en-US" sz="2200" dirty="0">
                <a:latin typeface="Garamond" panose="02020404030301010803" pitchFamily="18" charset="0"/>
              </a:rPr>
              <a:t>(1/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latin typeface="Garamond" panose="02020404030301010803" pitchFamily="18" charset="0"/>
              </a:rPr>
              <a:t>, 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latin typeface="Garamond" panose="02020404030301010803" pitchFamily="18" charset="0"/>
              </a:rPr>
              <a:t>,</a:t>
            </a:r>
            <a:r>
              <a:rPr lang="en-US" altLang="en-US" sz="2200" dirty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n-US" sz="2200" dirty="0">
                <a:latin typeface="Garamond" panose="02020404030301010803" pitchFamily="18" charset="0"/>
              </a:rPr>
              <a:t>, 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latin typeface="Garamond" panose="02020404030301010803" pitchFamily="18" charset="0"/>
              </a:rPr>
              <a:t>,0,0,</a:t>
            </a:r>
            <a:r>
              <a:rPr lang="en-US" altLang="en-US" sz="2200" dirty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n-US" sz="2200" dirty="0">
                <a:latin typeface="Garamond" panose="02020404030301010803" pitchFamily="18" charset="0"/>
              </a:rPr>
              <a:t>,0)</a:t>
            </a:r>
          </a:p>
          <a:p>
            <a:pPr eaLnBrk="1" hangingPunct="1"/>
            <a:r>
              <a:rPr lang="en-US" altLang="en-US" sz="2600" dirty="0">
                <a:latin typeface="Garamond" panose="02020404030301010803" pitchFamily="18" charset="0"/>
              </a:rPr>
              <a:t>Least squares solutions of a </a:t>
            </a:r>
            <a:r>
              <a:rPr lang="en-US" altLang="en-US" sz="2600" dirty="0" err="1">
                <a:latin typeface="Garamond" panose="02020404030301010803" pitchFamily="18" charset="0"/>
              </a:rPr>
              <a:t>m</a:t>
            </a:r>
            <a:r>
              <a:rPr lang="en-US" altLang="en-US" sz="2000" dirty="0" err="1">
                <a:latin typeface="cmsy10" pitchFamily="34" charset="0"/>
              </a:rPr>
              <a:t>x</a:t>
            </a:r>
            <a:r>
              <a:rPr lang="en-US" altLang="en-US" sz="2600" dirty="0" err="1">
                <a:latin typeface="Garamond" panose="02020404030301010803" pitchFamily="18" charset="0"/>
              </a:rPr>
              <a:t>n</a:t>
            </a:r>
            <a:r>
              <a:rPr lang="en-US" altLang="en-US" sz="2600" dirty="0">
                <a:latin typeface="Garamond" panose="02020404030301010803" pitchFamily="18" charset="0"/>
              </a:rPr>
              <a:t> system</a:t>
            </a:r>
          </a:p>
          <a:p>
            <a:pPr lvl="1" eaLnBrk="1" hangingPunct="1"/>
            <a:r>
              <a:rPr lang="en-US" altLang="en-US" sz="2200" b="1" dirty="0">
                <a:latin typeface="Garamond" panose="02020404030301010803" pitchFamily="18" charset="0"/>
              </a:rPr>
              <a:t>Ax</a:t>
            </a:r>
            <a:r>
              <a:rPr lang="en-US" altLang="en-US" sz="2200" dirty="0">
                <a:latin typeface="Garamond" panose="02020404030301010803" pitchFamily="18" charset="0"/>
              </a:rPr>
              <a:t>=</a:t>
            </a:r>
            <a:r>
              <a:rPr lang="en-US" altLang="en-US" sz="2200" b="1" dirty="0">
                <a:latin typeface="Garamond" panose="02020404030301010803" pitchFamily="18" charset="0"/>
              </a:rPr>
              <a:t>b</a:t>
            </a:r>
            <a:r>
              <a:rPr lang="en-US" altLang="en-US" sz="2200" dirty="0">
                <a:latin typeface="Garamond" panose="02020404030301010803" pitchFamily="18" charset="0"/>
              </a:rPr>
              <a:t> (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dirty="0">
                <a:latin typeface="Garamond" panose="02020404030301010803" pitchFamily="18" charset="0"/>
              </a:rPr>
              <a:t> is </a:t>
            </a:r>
            <a:r>
              <a:rPr lang="en-US" altLang="en-US" sz="2200" dirty="0" err="1">
                <a:latin typeface="Garamond" panose="02020404030301010803" pitchFamily="18" charset="0"/>
              </a:rPr>
              <a:t>m</a:t>
            </a:r>
            <a:r>
              <a:rPr lang="en-US" altLang="en-US" sz="2000" dirty="0" err="1">
                <a:latin typeface="cmsy10" pitchFamily="34" charset="0"/>
              </a:rPr>
              <a:t>x</a:t>
            </a:r>
            <a:r>
              <a:rPr lang="en-US" altLang="en-US" sz="2200" dirty="0" err="1">
                <a:latin typeface="Garamond" panose="02020404030301010803" pitchFamily="18" charset="0"/>
              </a:rPr>
              <a:t>n</a:t>
            </a:r>
            <a:r>
              <a:rPr lang="en-US" altLang="en-US" sz="2200" dirty="0">
                <a:latin typeface="Garamond" panose="02020404030301010803" pitchFamily="18" charset="0"/>
              </a:rPr>
              <a:t>, </a:t>
            </a:r>
            <a:r>
              <a:rPr lang="en-US" altLang="en-US" sz="2200" dirty="0" err="1">
                <a:latin typeface="Garamond" panose="02020404030301010803" pitchFamily="18" charset="0"/>
              </a:rPr>
              <a:t>m</a:t>
            </a:r>
            <a:r>
              <a:rPr lang="en-US" altLang="en-US" sz="2200" dirty="0" err="1">
                <a:latin typeface="cmsy10" pitchFamily="34" charset="0"/>
              </a:rPr>
              <a:t>¸</a:t>
            </a:r>
            <a:r>
              <a:rPr lang="en-US" altLang="en-US" sz="2200" dirty="0" err="1">
                <a:latin typeface="Garamond" panose="02020404030301010803" pitchFamily="18" charset="0"/>
              </a:rPr>
              <a:t>n</a:t>
            </a:r>
            <a:r>
              <a:rPr lang="en-US" altLang="en-US" sz="2200" dirty="0">
                <a:latin typeface="Garamond" panose="02020404030301010803" pitchFamily="18" charset="0"/>
              </a:rPr>
              <a:t>) =(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dirty="0">
                <a:latin typeface="Garamond" panose="02020404030301010803" pitchFamily="18" charset="0"/>
              </a:rPr>
              <a:t>)</a:t>
            </a:r>
            <a:r>
              <a:rPr lang="en-US" altLang="en-US" sz="2200" b="1" dirty="0">
                <a:latin typeface="Garamond" panose="02020404030301010803" pitchFamily="18" charset="0"/>
              </a:rPr>
              <a:t>x</a:t>
            </a:r>
            <a:r>
              <a:rPr lang="en-US" altLang="en-US" sz="2200" dirty="0">
                <a:latin typeface="Garamond" panose="02020404030301010803" pitchFamily="18" charset="0"/>
              </a:rPr>
              <a:t>=</a:t>
            </a:r>
            <a:r>
              <a:rPr lang="en-US" altLang="en-US" sz="2200" b="1" dirty="0" err="1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 err="1">
                <a:latin typeface="Garamond" panose="02020404030301010803" pitchFamily="18" charset="0"/>
              </a:rPr>
              <a:t>T</a:t>
            </a:r>
            <a:r>
              <a:rPr lang="en-US" altLang="en-US" sz="2200" b="1" dirty="0" err="1">
                <a:latin typeface="Garamond" panose="02020404030301010803" pitchFamily="18" charset="0"/>
              </a:rPr>
              <a:t>b</a:t>
            </a:r>
            <a:r>
              <a:rPr lang="en-US" altLang="en-US" sz="2200" b="1" dirty="0">
                <a:latin typeface="Garamond" panose="02020404030301010803" pitchFamily="18" charset="0"/>
              </a:rPr>
              <a:t> </a:t>
            </a:r>
            <a:r>
              <a:rPr lang="en-US" altLang="en-US" sz="2200" b="1" dirty="0">
                <a:latin typeface="cmsy10" pitchFamily="34" charset="0"/>
              </a:rPr>
              <a:t>)</a:t>
            </a:r>
            <a:r>
              <a:rPr lang="en-US" altLang="en-US" sz="2200" dirty="0">
                <a:latin typeface="Garamond" panose="02020404030301010803" pitchFamily="18" charset="0"/>
              </a:rPr>
              <a:t> </a:t>
            </a:r>
            <a:r>
              <a:rPr lang="en-US" altLang="en-US" sz="2200" b="1" dirty="0">
                <a:latin typeface="Garamond" panose="02020404030301010803" pitchFamily="18" charset="0"/>
              </a:rPr>
              <a:t>x</a:t>
            </a:r>
            <a:r>
              <a:rPr lang="en-US" altLang="en-US" sz="2200" dirty="0">
                <a:latin typeface="Garamond" panose="02020404030301010803" pitchFamily="18" charset="0"/>
              </a:rPr>
              <a:t>=(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dirty="0">
                <a:latin typeface="Garamond" panose="02020404030301010803" pitchFamily="18" charset="0"/>
              </a:rPr>
              <a:t>)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-1</a:t>
            </a:r>
            <a:r>
              <a:rPr lang="en-US" altLang="en-US" sz="2200" dirty="0">
                <a:latin typeface="Garamond" panose="02020404030301010803" pitchFamily="18" charset="0"/>
              </a:rPr>
              <a:t> </a:t>
            </a:r>
            <a:r>
              <a:rPr lang="en-US" altLang="en-US" sz="2200" b="1" dirty="0" err="1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 err="1">
                <a:latin typeface="Garamond" panose="02020404030301010803" pitchFamily="18" charset="0"/>
              </a:rPr>
              <a:t>T</a:t>
            </a:r>
            <a:r>
              <a:rPr lang="en-US" altLang="en-US" sz="2200" b="1" dirty="0" err="1">
                <a:latin typeface="Garamond" panose="02020404030301010803" pitchFamily="18" charset="0"/>
              </a:rPr>
              <a:t>b</a:t>
            </a:r>
            <a:r>
              <a:rPr lang="en-US" altLang="en-US" sz="2200" dirty="0">
                <a:latin typeface="Garamond" panose="02020404030301010803" pitchFamily="18" charset="0"/>
              </a:rPr>
              <a:t>=</a:t>
            </a:r>
            <a:r>
              <a:rPr lang="en-US" altLang="en-US" sz="2200" b="1" dirty="0" err="1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 err="1">
                <a:latin typeface="Garamond" panose="02020404030301010803" pitchFamily="18" charset="0"/>
              </a:rPr>
              <a:t>+</a:t>
            </a:r>
            <a:r>
              <a:rPr lang="en-US" altLang="en-US" sz="2200" b="1" dirty="0" err="1">
                <a:latin typeface="Garamond" panose="02020404030301010803" pitchFamily="18" charset="0"/>
              </a:rPr>
              <a:t>b</a:t>
            </a:r>
            <a:endParaRPr lang="en-US" altLang="en-US" sz="2200" b="1" dirty="0">
              <a:latin typeface="Garamond" panose="02020404030301010803" pitchFamily="18" charset="0"/>
            </a:endParaRPr>
          </a:p>
          <a:p>
            <a:pPr lvl="1" eaLnBrk="1" hangingPunct="1"/>
            <a:r>
              <a:rPr lang="en-US" altLang="en-US" sz="2200" dirty="0">
                <a:latin typeface="Garamond" panose="02020404030301010803" pitchFamily="18" charset="0"/>
              </a:rPr>
              <a:t>If 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b="1" dirty="0">
                <a:latin typeface="Garamond" panose="02020404030301010803" pitchFamily="18" charset="0"/>
              </a:rPr>
              <a:t>A </a:t>
            </a:r>
            <a:r>
              <a:rPr lang="en-US" altLang="en-US" sz="2200" dirty="0">
                <a:latin typeface="Garamond" panose="02020404030301010803" pitchFamily="18" charset="0"/>
              </a:rPr>
              <a:t>is singular, </a:t>
            </a:r>
            <a:r>
              <a:rPr lang="en-US" altLang="en-US" sz="2200" b="1" dirty="0">
                <a:latin typeface="Garamond" panose="02020404030301010803" pitchFamily="18" charset="0"/>
              </a:rPr>
              <a:t>x</a:t>
            </a:r>
            <a:r>
              <a:rPr lang="en-US" altLang="en-US" sz="2200" dirty="0">
                <a:latin typeface="Garamond" panose="02020404030301010803" pitchFamily="18" charset="0"/>
              </a:rPr>
              <a:t>=</a:t>
            </a:r>
            <a:r>
              <a:rPr lang="en-US" altLang="en-US" sz="2200" b="1" dirty="0" err="1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 err="1">
                <a:latin typeface="Garamond" panose="02020404030301010803" pitchFamily="18" charset="0"/>
              </a:rPr>
              <a:t>+</a:t>
            </a:r>
            <a:r>
              <a:rPr lang="en-US" altLang="en-US" sz="2200" b="1" dirty="0" err="1">
                <a:latin typeface="Garamond" panose="02020404030301010803" pitchFamily="18" charset="0"/>
              </a:rPr>
              <a:t>b</a:t>
            </a:r>
            <a:r>
              <a:rPr lang="en-US" altLang="en-US" sz="2200" b="1" dirty="0">
                <a:latin typeface="Garamond" panose="02020404030301010803" pitchFamily="18" charset="0"/>
              </a:rPr>
              <a:t> = </a:t>
            </a:r>
            <a:r>
              <a:rPr lang="en-US" altLang="en-US" sz="2200" b="1" dirty="0">
                <a:latin typeface="cmsy10" pitchFamily="34" charset="0"/>
              </a:rPr>
              <a:t> </a:t>
            </a:r>
            <a:r>
              <a:rPr lang="en-US" altLang="en-US" sz="2200" dirty="0">
                <a:latin typeface="Garamond" panose="02020404030301010803" pitchFamily="18" charset="0"/>
              </a:rPr>
              <a:t>(</a:t>
            </a:r>
            <a:r>
              <a:rPr lang="en-US" altLang="en-US" sz="2200" b="1" dirty="0">
                <a:latin typeface="Garamond" panose="02020404030301010803" pitchFamily="18" charset="0"/>
              </a:rPr>
              <a:t>V</a:t>
            </a:r>
            <a:r>
              <a:rPr lang="en-US" altLang="en-US" sz="2200" b="1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="1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0</a:t>
            </a:r>
            <a:r>
              <a:rPr lang="en-US" altLang="en-US" sz="2200" baseline="30000" dirty="0">
                <a:latin typeface="Garamond" panose="02020404030301010803" pitchFamily="18" charset="0"/>
                <a:sym typeface="Symbol" panose="05050102010706020507" pitchFamily="18" charset="2"/>
              </a:rPr>
              <a:t>-1</a:t>
            </a:r>
            <a:r>
              <a:rPr lang="en-US" altLang="en-US" sz="2200" b="1" dirty="0">
                <a:latin typeface="Garamond" panose="02020404030301010803" pitchFamily="18" charset="0"/>
              </a:rPr>
              <a:t>U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dirty="0">
                <a:latin typeface="Garamond" panose="02020404030301010803" pitchFamily="18" charset="0"/>
              </a:rPr>
              <a:t>)</a:t>
            </a:r>
            <a:r>
              <a:rPr lang="en-US" altLang="en-US" sz="2200" b="1" dirty="0">
                <a:latin typeface="Garamond" panose="02020404030301010803" pitchFamily="18" charset="0"/>
              </a:rPr>
              <a:t>b </a:t>
            </a:r>
            <a:r>
              <a:rPr lang="en-US" altLang="en-US" sz="2200" dirty="0">
                <a:latin typeface="Garamond" panose="02020404030301010803" pitchFamily="18" charset="0"/>
              </a:rPr>
              <a:t>where 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0</a:t>
            </a:r>
            <a:r>
              <a:rPr lang="en-US" altLang="en-US" sz="2200" baseline="30000" dirty="0">
                <a:latin typeface="Garamond" panose="02020404030301010803" pitchFamily="18" charset="0"/>
                <a:sym typeface="Symbol" panose="05050102010706020507" pitchFamily="18" charset="2"/>
              </a:rPr>
              <a:t>-1 </a:t>
            </a:r>
            <a:r>
              <a:rPr lang="en-US" altLang="en-US" sz="2200" dirty="0">
                <a:latin typeface="Garamond" panose="02020404030301010803" pitchFamily="18" charset="0"/>
              </a:rPr>
              <a:t>= </a:t>
            </a:r>
            <a:r>
              <a:rPr lang="en-US" altLang="en-US" sz="2200" dirty="0" err="1">
                <a:latin typeface="Garamond" panose="02020404030301010803" pitchFamily="18" charset="0"/>
              </a:rPr>
              <a:t>diag</a:t>
            </a:r>
            <a:r>
              <a:rPr lang="en-US" altLang="en-US" sz="2200" dirty="0">
                <a:latin typeface="Garamond" panose="02020404030301010803" pitchFamily="18" charset="0"/>
              </a:rPr>
              <a:t>(1/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latin typeface="Garamond" panose="02020404030301010803" pitchFamily="18" charset="0"/>
              </a:rPr>
              <a:t>, 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latin typeface="Garamond" panose="02020404030301010803" pitchFamily="18" charset="0"/>
              </a:rPr>
              <a:t>,</a:t>
            </a:r>
            <a:r>
              <a:rPr lang="en-US" altLang="en-US" sz="2200" dirty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n-US" sz="2200" dirty="0">
                <a:latin typeface="Garamond" panose="02020404030301010803" pitchFamily="18" charset="0"/>
              </a:rPr>
              <a:t>, 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latin typeface="Garamond" panose="02020404030301010803" pitchFamily="18" charset="0"/>
              </a:rPr>
              <a:t>,0,0,</a:t>
            </a:r>
            <a:r>
              <a:rPr lang="en-US" altLang="en-US" sz="2200" dirty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n-US" sz="2200" dirty="0">
                <a:latin typeface="Garamond" panose="02020404030301010803" pitchFamily="18" charset="0"/>
              </a:rPr>
              <a:t>,0)</a:t>
            </a:r>
          </a:p>
          <a:p>
            <a:pPr eaLnBrk="1" hangingPunct="1"/>
            <a:r>
              <a:rPr lang="en-US" altLang="en-US" sz="2600" dirty="0">
                <a:latin typeface="Garamond" panose="02020404030301010803" pitchFamily="18" charset="0"/>
              </a:rPr>
              <a:t>Condition of a matrix</a:t>
            </a:r>
          </a:p>
          <a:p>
            <a:pPr lvl="1" eaLnBrk="1" hangingPunct="1"/>
            <a:r>
              <a:rPr lang="en-US" altLang="en-US" sz="2200" dirty="0">
                <a:latin typeface="Garamond" panose="02020404030301010803" pitchFamily="18" charset="0"/>
              </a:rPr>
              <a:t>Condition number measures the degree of singularity of 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</a:p>
          <a:p>
            <a:pPr lvl="2" eaLnBrk="1" hangingPunct="1"/>
            <a:r>
              <a:rPr lang="en-US" altLang="en-US" dirty="0">
                <a:latin typeface="Garamond" panose="02020404030301010803" pitchFamily="18" charset="0"/>
              </a:rPr>
              <a:t>Larger the value of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Garamond" panose="02020404030301010803" pitchFamily="18" charset="0"/>
              </a:rPr>
              <a:t>/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Garamond" panose="02020404030301010803" pitchFamily="18" charset="0"/>
              </a:rPr>
              <a:t>, closer </a:t>
            </a:r>
            <a:r>
              <a:rPr lang="en-US" altLang="en-US" b="1" dirty="0">
                <a:latin typeface="Garamond" panose="02020404030301010803" pitchFamily="18" charset="0"/>
              </a:rPr>
              <a:t>A</a:t>
            </a:r>
            <a:r>
              <a:rPr lang="en-US" altLang="en-US" dirty="0">
                <a:latin typeface="Garamond" panose="02020404030301010803" pitchFamily="18" charset="0"/>
              </a:rPr>
              <a:t> is to being singular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C9B43151-F806-4EF5-8B6B-E327378CF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3" y="6224588"/>
            <a:ext cx="538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Garamond" panose="02020404030301010803" pitchFamily="18" charset="0"/>
                <a:hlinkClick r:id="rId3"/>
              </a:rPr>
              <a:t>http://www.cse.unr.edu/~bebis/MathMethods/SVD/lecture.pdf</a:t>
            </a:r>
            <a:endParaRPr lang="en-US" altLang="en-US" sz="16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3" y="603951"/>
            <a:ext cx="2859741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sz="3000" dirty="0"/>
              <a:t>Line Fitting: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2737291" y="1207996"/>
            <a:ext cx="6673662" cy="3916159"/>
          </a:xfrm>
          <a:prstGeom prst="rect">
            <a:avLst/>
          </a:prstGeom>
        </p:spPr>
        <p:txBody>
          <a:bodyPr vert="horz" wrap="square" lIns="0" tIns="56029" rIns="0" bIns="0" rtlCol="0">
            <a:spAutoFit/>
          </a:bodyPr>
          <a:lstStyle/>
          <a:p>
            <a:pPr marL="313781" marR="4483" indent="-302575">
              <a:lnSpc>
                <a:spcPts val="2647"/>
              </a:lnSpc>
              <a:spcBef>
                <a:spcPts val="441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If </a:t>
            </a:r>
            <a:r>
              <a:rPr sz="2471" dirty="0">
                <a:latin typeface="Arial"/>
                <a:cs typeface="Arial"/>
              </a:rPr>
              <a:t>we know which </a:t>
            </a:r>
            <a:r>
              <a:rPr sz="2471" spc="-4" dirty="0">
                <a:latin typeface="Arial"/>
                <a:cs typeface="Arial"/>
              </a:rPr>
              <a:t>points </a:t>
            </a:r>
            <a:r>
              <a:rPr sz="2471" dirty="0">
                <a:latin typeface="Arial"/>
                <a:cs typeface="Arial"/>
              </a:rPr>
              <a:t>belong </a:t>
            </a:r>
            <a:r>
              <a:rPr sz="2471" spc="-4" dirty="0">
                <a:latin typeface="Arial"/>
                <a:cs typeface="Arial"/>
              </a:rPr>
              <a:t>to the </a:t>
            </a:r>
            <a:r>
              <a:rPr sz="2471" dirty="0">
                <a:latin typeface="Arial"/>
                <a:cs typeface="Arial"/>
              </a:rPr>
              <a:t>line,  how do we </a:t>
            </a:r>
            <a:r>
              <a:rPr sz="2471" spc="-4" dirty="0">
                <a:latin typeface="Arial"/>
                <a:cs typeface="Arial"/>
              </a:rPr>
              <a:t>find the “optimal” </a:t>
            </a:r>
            <a:r>
              <a:rPr sz="2471" dirty="0">
                <a:latin typeface="Arial"/>
                <a:cs typeface="Arial"/>
              </a:rPr>
              <a:t>line</a:t>
            </a:r>
            <a:r>
              <a:rPr sz="2471" spc="18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parameters?</a:t>
            </a:r>
            <a:endParaRPr sz="2471">
              <a:latin typeface="Arial"/>
              <a:cs typeface="Arial"/>
            </a:endParaRPr>
          </a:p>
          <a:p>
            <a:pPr marL="666786" lvl="1" indent="-252146">
              <a:spcBef>
                <a:spcPts val="14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Least</a:t>
            </a:r>
            <a:r>
              <a:rPr sz="1765" spc="-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squares</a:t>
            </a:r>
            <a:endParaRPr sz="1765">
              <a:latin typeface="Arial"/>
              <a:cs typeface="Arial"/>
            </a:endParaRPr>
          </a:p>
          <a:p>
            <a:pPr lvl="1">
              <a:spcBef>
                <a:spcPts val="31"/>
              </a:spcBef>
              <a:buFont typeface="Arial"/>
              <a:buChar char="•"/>
            </a:pPr>
            <a:endParaRPr sz="1897">
              <a:latin typeface="Times New Roman"/>
              <a:cs typeface="Times New Roman"/>
            </a:endParaRPr>
          </a:p>
          <a:p>
            <a:pPr marL="313781" indent="-302575">
              <a:spcBef>
                <a:spcPts val="4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What </a:t>
            </a:r>
            <a:r>
              <a:rPr sz="2471" dirty="0">
                <a:latin typeface="Arial"/>
                <a:cs typeface="Arial"/>
              </a:rPr>
              <a:t>if </a:t>
            </a:r>
            <a:r>
              <a:rPr sz="2471" spc="-4" dirty="0">
                <a:latin typeface="Arial"/>
                <a:cs typeface="Arial"/>
              </a:rPr>
              <a:t>there </a:t>
            </a:r>
            <a:r>
              <a:rPr sz="2471" dirty="0">
                <a:latin typeface="Arial"/>
                <a:cs typeface="Arial"/>
              </a:rPr>
              <a:t>are</a:t>
            </a:r>
            <a:r>
              <a:rPr sz="2471" spc="-4" dirty="0">
                <a:latin typeface="Arial"/>
                <a:cs typeface="Arial"/>
              </a:rPr>
              <a:t> outliers?</a:t>
            </a:r>
            <a:endParaRPr sz="2471">
              <a:latin typeface="Arial"/>
              <a:cs typeface="Arial"/>
            </a:endParaRPr>
          </a:p>
          <a:p>
            <a:pPr marL="666786" lvl="1" indent="-252146">
              <a:spcBef>
                <a:spcPts val="199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Robust </a:t>
            </a:r>
            <a:r>
              <a:rPr sz="1765" spc="-4" dirty="0">
                <a:latin typeface="Arial"/>
                <a:cs typeface="Arial"/>
              </a:rPr>
              <a:t>fitting,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RANSAC</a:t>
            </a:r>
            <a:endParaRPr sz="1765">
              <a:latin typeface="Arial"/>
              <a:cs typeface="Arial"/>
            </a:endParaRPr>
          </a:p>
          <a:p>
            <a:pPr lvl="1">
              <a:spcBef>
                <a:spcPts val="35"/>
              </a:spcBef>
              <a:buFont typeface="Arial"/>
              <a:buChar char="•"/>
            </a:pPr>
            <a:endParaRPr sz="1897">
              <a:latin typeface="Times New Roman"/>
              <a:cs typeface="Times New Roman"/>
            </a:endParaRPr>
          </a:p>
          <a:p>
            <a:pPr marL="313781" indent="-302575"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What </a:t>
            </a:r>
            <a:r>
              <a:rPr sz="2471" dirty="0">
                <a:latin typeface="Arial"/>
                <a:cs typeface="Arial"/>
              </a:rPr>
              <a:t>if </a:t>
            </a:r>
            <a:r>
              <a:rPr sz="2471" spc="-4" dirty="0">
                <a:latin typeface="Arial"/>
                <a:cs typeface="Arial"/>
              </a:rPr>
              <a:t>there </a:t>
            </a:r>
            <a:r>
              <a:rPr sz="2471" dirty="0">
                <a:latin typeface="Arial"/>
                <a:cs typeface="Arial"/>
              </a:rPr>
              <a:t>are many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lines?</a:t>
            </a:r>
            <a:endParaRPr sz="2471">
              <a:latin typeface="Arial"/>
              <a:cs typeface="Arial"/>
            </a:endParaRPr>
          </a:p>
          <a:p>
            <a:pPr marL="666786" lvl="1" indent="-252146">
              <a:spcBef>
                <a:spcPts val="202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spc="-4" dirty="0">
                <a:latin typeface="Arial"/>
                <a:cs typeface="Arial"/>
              </a:rPr>
              <a:t>Voting methods: </a:t>
            </a:r>
            <a:r>
              <a:rPr sz="1765" dirty="0">
                <a:latin typeface="Arial"/>
                <a:cs typeface="Arial"/>
              </a:rPr>
              <a:t>RANSAC, Hough</a:t>
            </a:r>
            <a:r>
              <a:rPr sz="1765" spc="-4" dirty="0">
                <a:latin typeface="Arial"/>
                <a:cs typeface="Arial"/>
              </a:rPr>
              <a:t> transform</a:t>
            </a:r>
            <a:endParaRPr sz="1765">
              <a:latin typeface="Arial"/>
              <a:cs typeface="Arial"/>
            </a:endParaRPr>
          </a:p>
          <a:p>
            <a:pPr lvl="1">
              <a:spcBef>
                <a:spcPts val="35"/>
              </a:spcBef>
              <a:buFont typeface="Arial"/>
              <a:buChar char="•"/>
            </a:pPr>
            <a:endParaRPr sz="1897">
              <a:latin typeface="Times New Roman"/>
              <a:cs typeface="Times New Roman"/>
            </a:endParaRPr>
          </a:p>
          <a:p>
            <a:pPr marL="313781" indent="-302575"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What </a:t>
            </a:r>
            <a:r>
              <a:rPr sz="2471" dirty="0">
                <a:latin typeface="Arial"/>
                <a:cs typeface="Arial"/>
              </a:rPr>
              <a:t>if we’re not even sure </a:t>
            </a:r>
            <a:r>
              <a:rPr sz="2471" spc="-4" dirty="0">
                <a:latin typeface="Arial"/>
                <a:cs typeface="Arial"/>
              </a:rPr>
              <a:t>it’s </a:t>
            </a:r>
            <a:r>
              <a:rPr sz="2471" dirty="0">
                <a:latin typeface="Arial"/>
                <a:cs typeface="Arial"/>
              </a:rPr>
              <a:t>a</a:t>
            </a:r>
            <a:r>
              <a:rPr sz="2471" spc="-35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line?</a:t>
            </a:r>
            <a:endParaRPr sz="2471">
              <a:latin typeface="Arial"/>
              <a:cs typeface="Arial"/>
            </a:endParaRPr>
          </a:p>
          <a:p>
            <a:pPr marL="666786" lvl="1" indent="-252146">
              <a:spcBef>
                <a:spcPts val="199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Model</a:t>
            </a:r>
            <a:r>
              <a:rPr sz="1765" spc="-4" dirty="0">
                <a:latin typeface="Arial"/>
                <a:cs typeface="Arial"/>
              </a:rPr>
              <a:t> selection</a:t>
            </a:r>
            <a:endParaRPr sz="176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4592-0652-4276-98D4-8D42148B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B6C3-19DC-4500-9072-E913D410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Eigenvalues and eigenvectors</a:t>
            </a:r>
          </a:p>
          <a:p>
            <a:r>
              <a:rPr lang="en-US" dirty="0"/>
              <a:t>Eigen-Decomposition (applied to Covariance matrix)</a:t>
            </a:r>
          </a:p>
          <a:p>
            <a:r>
              <a:rPr lang="en-US" dirty="0"/>
              <a:t>SVD</a:t>
            </a:r>
          </a:p>
          <a:p>
            <a:r>
              <a:rPr lang="en-US" dirty="0"/>
              <a:t>Solving a (non-homogeneous) system of linear equations (LS)</a:t>
            </a:r>
          </a:p>
          <a:p>
            <a:r>
              <a:rPr lang="en-US" dirty="0"/>
              <a:t>Solving a homogeneous system of linear equations (</a:t>
            </a:r>
            <a:r>
              <a:rPr lang="en-US" dirty="0" err="1"/>
              <a:t>Orthog</a:t>
            </a:r>
            <a:r>
              <a:rPr lang="en-US" dirty="0"/>
              <a:t>. L S)</a:t>
            </a:r>
          </a:p>
          <a:p>
            <a:r>
              <a:rPr lang="en-US" dirty="0"/>
              <a:t>Line fitting with Orth. LS</a:t>
            </a:r>
          </a:p>
          <a:p>
            <a:r>
              <a:rPr lang="en-US" dirty="0"/>
              <a:t>Line fitting with LS</a:t>
            </a:r>
          </a:p>
          <a:p>
            <a:r>
              <a:rPr lang="en-US" dirty="0"/>
              <a:t>Line fitting using LS with Regularization</a:t>
            </a:r>
          </a:p>
          <a:p>
            <a:r>
              <a:rPr lang="en-US" dirty="0"/>
              <a:t>Line fitting with RANSAC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1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256" y="206029"/>
            <a:ext cx="9085487" cy="111931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600" spc="-4" dirty="0"/>
              <a:t>Linear equations</a:t>
            </a:r>
            <a:br>
              <a:rPr lang="en-US" sz="3600" dirty="0"/>
            </a:br>
            <a:r>
              <a:rPr lang="en-US" sz="3600" dirty="0"/>
              <a:t>solving with Standard Least Squares (LS)</a:t>
            </a:r>
            <a:endParaRPr sz="3600" spc="-4" dirty="0"/>
          </a:p>
        </p:txBody>
      </p:sp>
      <p:sp>
        <p:nvSpPr>
          <p:cNvPr id="3" name="object 3"/>
          <p:cNvSpPr/>
          <p:nvPr/>
        </p:nvSpPr>
        <p:spPr>
          <a:xfrm>
            <a:off x="5583216" y="3084192"/>
            <a:ext cx="749848" cy="16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5244240" y="3365755"/>
            <a:ext cx="1398492" cy="207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769178" y="3696541"/>
            <a:ext cx="1890154" cy="2495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602005" y="4264959"/>
            <a:ext cx="5664574" cy="55454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  <a:buChar char="•"/>
              <a:tabLst>
                <a:tab pos="165296" algn="l"/>
              </a:tabLst>
            </a:pPr>
            <a:r>
              <a:rPr sz="1765" dirty="0">
                <a:solidFill>
                  <a:srgbClr val="5E2908"/>
                </a:solidFill>
                <a:latin typeface="Comic Sans MS"/>
                <a:cs typeface="Comic Sans MS"/>
              </a:rPr>
              <a:t>If A </a:t>
            </a:r>
            <a:r>
              <a:rPr sz="1765" spc="-4" dirty="0">
                <a:solidFill>
                  <a:srgbClr val="5E2908"/>
                </a:solidFill>
                <a:latin typeface="Comic Sans MS"/>
                <a:cs typeface="Comic Sans MS"/>
              </a:rPr>
              <a:t>has linearly independent columns</a:t>
            </a:r>
            <a:r>
              <a:rPr lang="en-US" sz="1765" spc="-4" dirty="0">
                <a:solidFill>
                  <a:srgbClr val="5E2908"/>
                </a:solidFill>
                <a:latin typeface="Comic Sans MS"/>
                <a:cs typeface="Comic Sans MS"/>
              </a:rPr>
              <a:t>,</a:t>
            </a:r>
            <a:r>
              <a:rPr sz="1765" spc="-4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1765" spc="4" dirty="0">
                <a:solidFill>
                  <a:srgbClr val="5E2908"/>
                </a:solidFill>
                <a:latin typeface="Comic Sans MS"/>
                <a:cs typeface="Comic Sans MS"/>
              </a:rPr>
              <a:t>A</a:t>
            </a:r>
            <a:r>
              <a:rPr sz="1721" spc="6" baseline="25641" dirty="0">
                <a:solidFill>
                  <a:srgbClr val="723705"/>
                </a:solidFill>
                <a:latin typeface="Comic Sans MS"/>
                <a:cs typeface="Comic Sans MS"/>
              </a:rPr>
              <a:t>T</a:t>
            </a:r>
            <a:r>
              <a:rPr sz="1765" spc="4" dirty="0">
                <a:solidFill>
                  <a:srgbClr val="5E2908"/>
                </a:solidFill>
                <a:latin typeface="Comic Sans MS"/>
                <a:cs typeface="Comic Sans MS"/>
              </a:rPr>
              <a:t>A </a:t>
            </a:r>
            <a:r>
              <a:rPr sz="1765" dirty="0">
                <a:solidFill>
                  <a:srgbClr val="5E2908"/>
                </a:solidFill>
                <a:latin typeface="Comic Sans MS"/>
                <a:cs typeface="Comic Sans MS"/>
              </a:rPr>
              <a:t>is </a:t>
            </a:r>
            <a:r>
              <a:rPr sz="1765" spc="-4" dirty="0">
                <a:solidFill>
                  <a:srgbClr val="5E2908"/>
                </a:solidFill>
                <a:latin typeface="Comic Sans MS"/>
                <a:cs typeface="Comic Sans MS"/>
              </a:rPr>
              <a:t>square,  </a:t>
            </a:r>
            <a:r>
              <a:rPr sz="1765" dirty="0">
                <a:solidFill>
                  <a:srgbClr val="5E2908"/>
                </a:solidFill>
                <a:latin typeface="Comic Sans MS"/>
                <a:cs typeface="Comic Sans MS"/>
              </a:rPr>
              <a:t>symmetric and</a:t>
            </a:r>
            <a:r>
              <a:rPr sz="1765" spc="-4" dirty="0">
                <a:solidFill>
                  <a:srgbClr val="5E2908"/>
                </a:solidFill>
                <a:latin typeface="Comic Sans MS"/>
                <a:cs typeface="Comic Sans MS"/>
              </a:rPr>
              <a:t> invertible</a:t>
            </a:r>
            <a:endParaRPr sz="1765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0763" y="1481699"/>
            <a:ext cx="3527051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A</a:t>
            </a:r>
            <a:r>
              <a:rPr lang="en-US" sz="2118" dirty="0">
                <a:solidFill>
                  <a:srgbClr val="5E2908"/>
                </a:solidFill>
                <a:latin typeface="Comic Sans MS"/>
                <a:cs typeface="Comic Sans MS"/>
              </a:rPr>
              <a:t>x = b</a:t>
            </a:r>
            <a:endParaRPr sz="2118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36739" y="2026524"/>
            <a:ext cx="1863203" cy="809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689188" y="3368433"/>
            <a:ext cx="1614092" cy="260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3690895" y="5758143"/>
            <a:ext cx="4657165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is so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called pseudoinverse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of matix</a:t>
            </a:r>
            <a:r>
              <a:rPr sz="2118" spc="-26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A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3169" y="5133696"/>
            <a:ext cx="3115234" cy="459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02AEC-1648-402C-A2E9-6A5F94D719DA}"/>
              </a:ext>
            </a:extLst>
          </p:cNvPr>
          <p:cNvSpPr txBox="1"/>
          <p:nvPr/>
        </p:nvSpPr>
        <p:spPr>
          <a:xfrm>
            <a:off x="6804131" y="3284849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Normal equations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465" y="630701"/>
            <a:ext cx="912806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Homogeneous </a:t>
            </a:r>
            <a:r>
              <a:rPr dirty="0"/>
              <a:t>Systems of</a:t>
            </a:r>
            <a:r>
              <a:rPr spc="-31" dirty="0"/>
              <a:t> </a:t>
            </a:r>
            <a:r>
              <a:rPr spc="-4" dirty="0"/>
              <a:t>equations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431770" y="1592636"/>
            <a:ext cx="1266263" cy="30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655233" y="2046195"/>
            <a:ext cx="6819339" cy="1363118"/>
          </a:xfrm>
          <a:prstGeom prst="rect">
            <a:avLst/>
          </a:prstGeom>
        </p:spPr>
        <p:txBody>
          <a:bodyPr vert="horz" wrap="square" lIns="0" tIns="29135" rIns="0" bIns="0" rtlCol="0">
            <a:spAutoFit/>
          </a:bodyPr>
          <a:lstStyle/>
          <a:p>
            <a:pPr marL="11206" marR="787816">
              <a:lnSpc>
                <a:spcPts val="2471"/>
              </a:lnSpc>
              <a:spcBef>
                <a:spcPts val="229"/>
              </a:spcBef>
            </a:pP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T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here </a:t>
            </a: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is a u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nique trivial solution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x =</a:t>
            </a:r>
            <a:r>
              <a:rPr sz="2118" spc="-9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0</a:t>
            </a:r>
            <a:endParaRPr sz="2118" dirty="0">
              <a:latin typeface="Comic Sans MS"/>
              <a:cs typeface="Comic Sans MS"/>
            </a:endParaRPr>
          </a:p>
          <a:p>
            <a:pPr marL="11206" marR="443215">
              <a:lnSpc>
                <a:spcPts val="2471"/>
              </a:lnSpc>
              <a:spcBef>
                <a:spcPts val="159"/>
              </a:spcBef>
            </a:pPr>
            <a:endParaRPr lang="en-US" sz="2118" dirty="0">
              <a:solidFill>
                <a:srgbClr val="5E2908"/>
              </a:solidFill>
              <a:latin typeface="Comic Sans MS"/>
              <a:cs typeface="Comic Sans MS"/>
            </a:endParaRPr>
          </a:p>
          <a:p>
            <a:pPr marL="11206" marR="443215">
              <a:lnSpc>
                <a:spcPts val="2471"/>
              </a:lnSpc>
              <a:spcBef>
                <a:spcPts val="159"/>
              </a:spcBef>
            </a:pP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We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need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to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impose some constraint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to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avoid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trivial 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Solution,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for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example</a:t>
            </a:r>
            <a:endParaRPr sz="2118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16949" y="3576034"/>
            <a:ext cx="1085743" cy="334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801470" y="4041937"/>
            <a:ext cx="2070287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Find such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x</a:t>
            </a:r>
            <a:r>
              <a:rPr sz="2118" spc="-57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that</a:t>
            </a:r>
            <a:endParaRPr sz="2118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6892" y="4055235"/>
            <a:ext cx="1544171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is</a:t>
            </a:r>
            <a:r>
              <a:rPr sz="2118" spc="-53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minimized</a:t>
            </a:r>
            <a:endParaRPr sz="2118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2649" y="4000318"/>
            <a:ext cx="1053351" cy="448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1913406" y="4736913"/>
            <a:ext cx="2958351" cy="448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1531968" y="5185147"/>
            <a:ext cx="9128064" cy="167940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Solution: eigenvector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associated with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the smallest</a:t>
            </a:r>
            <a:r>
              <a:rPr sz="2118" spc="44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eigenvalue</a:t>
            </a: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 of A</a:t>
            </a:r>
            <a:r>
              <a:rPr lang="en-US" sz="2118" spc="-4" baseline="30000" dirty="0">
                <a:solidFill>
                  <a:srgbClr val="5E2908"/>
                </a:solidFill>
                <a:latin typeface="Comic Sans MS"/>
                <a:cs typeface="Comic Sans MS"/>
              </a:rPr>
              <a:t>T</a:t>
            </a: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A</a:t>
            </a:r>
          </a:p>
          <a:p>
            <a:pPr marL="11206">
              <a:spcBef>
                <a:spcPts val="88"/>
              </a:spcBef>
            </a:pPr>
            <a:endParaRPr lang="en-US" sz="2118" spc="-4" dirty="0">
              <a:solidFill>
                <a:srgbClr val="5E2908"/>
              </a:solidFill>
              <a:latin typeface="Comic Sans MS"/>
              <a:cs typeface="Comic Sans MS"/>
            </a:endParaRPr>
          </a:p>
          <a:p>
            <a:pPr marL="11206">
              <a:spcBef>
                <a:spcPts val="88"/>
              </a:spcBef>
            </a:pP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               or singular vector associated with smallest singular value</a:t>
            </a:r>
          </a:p>
          <a:p>
            <a:pPr marL="11206">
              <a:spcBef>
                <a:spcPts val="88"/>
              </a:spcBef>
            </a:pP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               A = U</a:t>
            </a:r>
            <a:r>
              <a:rPr lang="el-GR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Σ</a:t>
            </a: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V</a:t>
            </a:r>
            <a:r>
              <a:rPr lang="en-US" sz="2118" spc="-4" baseline="30000" dirty="0">
                <a:solidFill>
                  <a:srgbClr val="5E2908"/>
                </a:solidFill>
                <a:latin typeface="Comic Sans MS"/>
                <a:cs typeface="Comic Sans MS"/>
              </a:rPr>
              <a:t>T      : </a:t>
            </a: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Since singular values are sorted from large to  			small, this is the last column of V (last row of V</a:t>
            </a:r>
            <a:r>
              <a:rPr lang="en-US" sz="2118" spc="-4" baseline="30000" dirty="0">
                <a:solidFill>
                  <a:srgbClr val="5E2908"/>
                </a:solidFill>
                <a:latin typeface="Comic Sans MS"/>
                <a:cs typeface="Comic Sans MS"/>
              </a:rPr>
              <a:t>T</a:t>
            </a: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)</a:t>
            </a:r>
            <a:endParaRPr sz="2118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0929" y="1366347"/>
            <a:ext cx="2206298" cy="154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1486" y="483632"/>
            <a:ext cx="4131609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Least squares line</a:t>
            </a:r>
            <a:r>
              <a:rPr sz="3000" spc="-79" dirty="0"/>
              <a:t> </a:t>
            </a:r>
            <a:r>
              <a:rPr sz="3000" spc="-4" dirty="0"/>
              <a:t>fitting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2737291" y="1185585"/>
            <a:ext cx="2609290" cy="949943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 marR="4483">
              <a:lnSpc>
                <a:spcPct val="118300"/>
              </a:lnSpc>
              <a:spcBef>
                <a:spcPts val="124"/>
              </a:spcBef>
            </a:pPr>
            <a:r>
              <a:rPr sz="1765" spc="-4" dirty="0">
                <a:latin typeface="Arial"/>
                <a:cs typeface="Arial"/>
              </a:rPr>
              <a:t>Data: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x</a:t>
            </a:r>
            <a:r>
              <a:rPr sz="1721" baseline="-21367" dirty="0">
                <a:latin typeface="Times New Roman"/>
                <a:cs typeface="Times New Roman"/>
              </a:rPr>
              <a:t>1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y</a:t>
            </a:r>
            <a:r>
              <a:rPr sz="1721" baseline="-21367" dirty="0">
                <a:latin typeface="Times New Roman"/>
                <a:cs typeface="Times New Roman"/>
              </a:rPr>
              <a:t>1</a:t>
            </a:r>
            <a:r>
              <a:rPr sz="1765" dirty="0">
                <a:latin typeface="Times New Roman"/>
                <a:cs typeface="Times New Roman"/>
              </a:rPr>
              <a:t>), …, (</a:t>
            </a:r>
            <a:r>
              <a:rPr sz="1765" i="1" dirty="0">
                <a:latin typeface="Times New Roman"/>
                <a:cs typeface="Times New Roman"/>
              </a:rPr>
              <a:t>x</a:t>
            </a:r>
            <a:r>
              <a:rPr sz="1721" i="1" baseline="-21367" dirty="0">
                <a:latin typeface="Times New Roman"/>
                <a:cs typeface="Times New Roman"/>
              </a:rPr>
              <a:t>n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spc="4" dirty="0">
                <a:latin typeface="Times New Roman"/>
                <a:cs typeface="Times New Roman"/>
              </a:rPr>
              <a:t>y</a:t>
            </a:r>
            <a:r>
              <a:rPr sz="1721" i="1" spc="6" baseline="-21367" dirty="0">
                <a:latin typeface="Times New Roman"/>
                <a:cs typeface="Times New Roman"/>
              </a:rPr>
              <a:t>n</a:t>
            </a:r>
            <a:r>
              <a:rPr sz="1765" spc="4" dirty="0">
                <a:latin typeface="Times New Roman"/>
                <a:cs typeface="Times New Roman"/>
              </a:rPr>
              <a:t>)  </a:t>
            </a:r>
            <a:r>
              <a:rPr sz="1765" spc="-4" dirty="0">
                <a:latin typeface="Arial"/>
                <a:cs typeface="Arial"/>
              </a:rPr>
              <a:t>Line equation: </a:t>
            </a:r>
            <a:r>
              <a:rPr sz="1765" i="1" dirty="0">
                <a:latin typeface="Times New Roman"/>
                <a:cs typeface="Times New Roman"/>
              </a:rPr>
              <a:t>y</a:t>
            </a:r>
            <a:r>
              <a:rPr sz="1721" i="1" baseline="-21367" dirty="0">
                <a:latin typeface="Times New Roman"/>
                <a:cs typeface="Times New Roman"/>
              </a:rPr>
              <a:t>i </a:t>
            </a:r>
            <a:r>
              <a:rPr sz="1765" i="1" dirty="0">
                <a:latin typeface="Times New Roman"/>
                <a:cs typeface="Times New Roman"/>
              </a:rPr>
              <a:t>= m x</a:t>
            </a:r>
            <a:r>
              <a:rPr sz="1721" i="1" baseline="-21367" dirty="0">
                <a:latin typeface="Times New Roman"/>
                <a:cs typeface="Times New Roman"/>
              </a:rPr>
              <a:t>i </a:t>
            </a:r>
            <a:r>
              <a:rPr sz="1765" i="1" dirty="0">
                <a:latin typeface="Times New Roman"/>
                <a:cs typeface="Times New Roman"/>
              </a:rPr>
              <a:t>+ b  </a:t>
            </a:r>
            <a:r>
              <a:rPr sz="1765" dirty="0">
                <a:latin typeface="Arial"/>
                <a:cs typeface="Arial"/>
              </a:rPr>
              <a:t>Find </a:t>
            </a:r>
            <a:r>
              <a:rPr sz="1765" spc="-4" dirty="0">
                <a:latin typeface="Arial"/>
                <a:cs typeface="Arial"/>
              </a:rPr>
              <a:t>(</a:t>
            </a:r>
            <a:r>
              <a:rPr sz="1765" i="1" spc="-4" dirty="0">
                <a:latin typeface="Times New Roman"/>
                <a:cs typeface="Times New Roman"/>
              </a:rPr>
              <a:t>m</a:t>
            </a:r>
            <a:r>
              <a:rPr sz="1765" spc="-4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b</a:t>
            </a:r>
            <a:r>
              <a:rPr sz="1765" dirty="0">
                <a:latin typeface="Arial"/>
                <a:cs typeface="Arial"/>
              </a:rPr>
              <a:t>) </a:t>
            </a:r>
            <a:r>
              <a:rPr sz="1765" spc="-4" dirty="0">
                <a:latin typeface="Arial"/>
                <a:cs typeface="Arial"/>
              </a:rPr>
              <a:t>to</a:t>
            </a:r>
            <a:r>
              <a:rPr sz="1765" spc="-31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minimize</a:t>
            </a:r>
          </a:p>
        </p:txBody>
      </p:sp>
      <p:sp>
        <p:nvSpPr>
          <p:cNvPr id="5" name="object 5"/>
          <p:cNvSpPr/>
          <p:nvPr/>
        </p:nvSpPr>
        <p:spPr>
          <a:xfrm>
            <a:off x="2837030" y="5202361"/>
            <a:ext cx="339538" cy="0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384579" y="0"/>
                </a:lnTo>
              </a:path>
            </a:pathLst>
          </a:custGeom>
          <a:ln w="12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847825" y="4987944"/>
            <a:ext cx="2742640" cy="33950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1115045" algn="l"/>
                <a:tab pos="2150524" algn="l"/>
              </a:tabLst>
            </a:pPr>
            <a:r>
              <a:rPr sz="3177" i="1" spc="-33" baseline="-43981" dirty="0">
                <a:latin typeface="Times New Roman"/>
                <a:cs typeface="Times New Roman"/>
              </a:rPr>
              <a:t>dB</a:t>
            </a:r>
            <a:r>
              <a:rPr sz="3177" i="1" spc="311" baseline="-43981" dirty="0">
                <a:latin typeface="Times New Roman"/>
                <a:cs typeface="Times New Roman"/>
              </a:rPr>
              <a:t> </a:t>
            </a:r>
            <a:r>
              <a:rPr sz="2118" spc="9" dirty="0">
                <a:latin typeface="Symbol"/>
                <a:cs typeface="Symbol"/>
              </a:rPr>
              <a:t>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97" dirty="0">
                <a:latin typeface="Times New Roman"/>
                <a:cs typeface="Times New Roman"/>
              </a:rPr>
              <a:t>2</a:t>
            </a:r>
            <a:r>
              <a:rPr sz="2118" i="1" spc="97" dirty="0">
                <a:latin typeface="Times New Roman"/>
                <a:cs typeface="Times New Roman"/>
              </a:rPr>
              <a:t>X	</a:t>
            </a:r>
            <a:r>
              <a:rPr sz="2118" i="1" spc="-13" dirty="0">
                <a:latin typeface="Times New Roman"/>
                <a:cs typeface="Times New Roman"/>
              </a:rPr>
              <a:t>XB</a:t>
            </a:r>
            <a:r>
              <a:rPr sz="2118" i="1" spc="-154" dirty="0">
                <a:latin typeface="Times New Roman"/>
                <a:cs typeface="Times New Roman"/>
              </a:rPr>
              <a:t> </a:t>
            </a:r>
            <a:r>
              <a:rPr sz="2118" spc="9" dirty="0">
                <a:latin typeface="Symbol"/>
                <a:cs typeface="Symbol"/>
              </a:rPr>
              <a:t></a:t>
            </a:r>
            <a:r>
              <a:rPr sz="2118" spc="-199" dirty="0">
                <a:latin typeface="Times New Roman"/>
                <a:cs typeface="Times New Roman"/>
              </a:rPr>
              <a:t> </a:t>
            </a:r>
            <a:r>
              <a:rPr sz="2118" spc="97" dirty="0">
                <a:latin typeface="Times New Roman"/>
                <a:cs typeface="Times New Roman"/>
              </a:rPr>
              <a:t>2</a:t>
            </a:r>
            <a:r>
              <a:rPr sz="2118" i="1" spc="97" dirty="0">
                <a:latin typeface="Times New Roman"/>
                <a:cs typeface="Times New Roman"/>
              </a:rPr>
              <a:t>X	</a:t>
            </a:r>
            <a:r>
              <a:rPr sz="2118" i="1" spc="9" dirty="0">
                <a:latin typeface="Times New Roman"/>
                <a:cs typeface="Times New Roman"/>
              </a:rPr>
              <a:t>Y </a:t>
            </a:r>
            <a:r>
              <a:rPr sz="2118" spc="9" dirty="0">
                <a:latin typeface="Symbol"/>
                <a:cs typeface="Symbol"/>
              </a:rPr>
              <a:t></a:t>
            </a:r>
            <a:r>
              <a:rPr sz="2118" dirty="0">
                <a:latin typeface="Times New Roman"/>
                <a:cs typeface="Times New Roman"/>
              </a:rPr>
              <a:t> </a:t>
            </a:r>
            <a:r>
              <a:rPr sz="2118" spc="9" dirty="0"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3425" y="4816549"/>
            <a:ext cx="309282" cy="33950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118" i="1" spc="-53" dirty="0">
                <a:latin typeface="Times New Roman"/>
                <a:cs typeface="Times New Roman"/>
              </a:rPr>
              <a:t>dE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855" y="4979147"/>
            <a:ext cx="1183901" cy="202498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1084227" algn="l"/>
              </a:tabLst>
            </a:pPr>
            <a:r>
              <a:rPr sz="1235" i="1" spc="4" dirty="0">
                <a:latin typeface="Times New Roman"/>
                <a:cs typeface="Times New Roman"/>
              </a:rPr>
              <a:t>T	T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9873" y="4383762"/>
            <a:ext cx="0" cy="299757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244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204918" y="4383762"/>
            <a:ext cx="0" cy="299757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244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011481" y="4383762"/>
            <a:ext cx="0" cy="299757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244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976526" y="4383762"/>
            <a:ext cx="0" cy="299757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244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2769085" y="4334935"/>
            <a:ext cx="6668621" cy="31338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941" i="1" spc="13" dirty="0">
                <a:latin typeface="Times New Roman"/>
                <a:cs typeface="Times New Roman"/>
              </a:rPr>
              <a:t>E</a:t>
            </a:r>
            <a:r>
              <a:rPr sz="1941" i="1" spc="57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</a:t>
            </a:r>
            <a:r>
              <a:rPr sz="1941" spc="353" dirty="0">
                <a:latin typeface="Times New Roman"/>
                <a:cs typeface="Times New Roman"/>
              </a:rPr>
              <a:t> </a:t>
            </a:r>
            <a:r>
              <a:rPr sz="1941" i="1" spc="9" dirty="0">
                <a:latin typeface="Times New Roman"/>
                <a:cs typeface="Times New Roman"/>
              </a:rPr>
              <a:t>Y</a:t>
            </a:r>
            <a:r>
              <a:rPr sz="1941" i="1" spc="71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</a:t>
            </a:r>
            <a:r>
              <a:rPr sz="1941" spc="-4" dirty="0">
                <a:latin typeface="Times New Roman"/>
                <a:cs typeface="Times New Roman"/>
              </a:rPr>
              <a:t> </a:t>
            </a:r>
            <a:r>
              <a:rPr sz="1941" i="1" dirty="0">
                <a:latin typeface="Times New Roman"/>
                <a:cs typeface="Times New Roman"/>
              </a:rPr>
              <a:t>XB</a:t>
            </a:r>
            <a:r>
              <a:rPr sz="1941" i="1" spc="172" dirty="0">
                <a:latin typeface="Times New Roman"/>
                <a:cs typeface="Times New Roman"/>
              </a:rPr>
              <a:t> </a:t>
            </a:r>
            <a:r>
              <a:rPr sz="1721" spc="-6" baseline="57692" dirty="0">
                <a:latin typeface="Times New Roman"/>
                <a:cs typeface="Times New Roman"/>
              </a:rPr>
              <a:t>2</a:t>
            </a:r>
            <a:r>
              <a:rPr sz="1721" spc="112" baseline="57692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</a:t>
            </a:r>
            <a:r>
              <a:rPr sz="1941" spc="-62" dirty="0">
                <a:latin typeface="Times New Roman"/>
                <a:cs typeface="Times New Roman"/>
              </a:rPr>
              <a:t> </a:t>
            </a:r>
            <a:r>
              <a:rPr sz="1941" spc="-31" dirty="0">
                <a:latin typeface="Times New Roman"/>
                <a:cs typeface="Times New Roman"/>
              </a:rPr>
              <a:t>(</a:t>
            </a:r>
            <a:r>
              <a:rPr sz="1941" i="1" spc="-31" dirty="0">
                <a:latin typeface="Times New Roman"/>
                <a:cs typeface="Times New Roman"/>
              </a:rPr>
              <a:t>Y</a:t>
            </a:r>
            <a:r>
              <a:rPr sz="1941" i="1" spc="71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</a:t>
            </a:r>
            <a:r>
              <a:rPr sz="1941" dirty="0">
                <a:latin typeface="Times New Roman"/>
                <a:cs typeface="Times New Roman"/>
              </a:rPr>
              <a:t> </a:t>
            </a:r>
            <a:r>
              <a:rPr sz="1941" i="1" spc="22" dirty="0">
                <a:latin typeface="Times New Roman"/>
                <a:cs typeface="Times New Roman"/>
              </a:rPr>
              <a:t>XB</a:t>
            </a:r>
            <a:r>
              <a:rPr sz="1941" spc="22" dirty="0">
                <a:latin typeface="Times New Roman"/>
                <a:cs typeface="Times New Roman"/>
              </a:rPr>
              <a:t>)</a:t>
            </a:r>
            <a:r>
              <a:rPr sz="1721" i="1" spc="33" baseline="42735" dirty="0">
                <a:latin typeface="Times New Roman"/>
                <a:cs typeface="Times New Roman"/>
              </a:rPr>
              <a:t>T</a:t>
            </a:r>
            <a:r>
              <a:rPr sz="1721" i="1" spc="119" baseline="42735" dirty="0">
                <a:latin typeface="Times New Roman"/>
                <a:cs typeface="Times New Roman"/>
              </a:rPr>
              <a:t> </a:t>
            </a:r>
            <a:r>
              <a:rPr sz="1941" spc="-31" dirty="0">
                <a:latin typeface="Times New Roman"/>
                <a:cs typeface="Times New Roman"/>
              </a:rPr>
              <a:t>(</a:t>
            </a:r>
            <a:r>
              <a:rPr sz="1941" i="1" spc="-31" dirty="0">
                <a:latin typeface="Times New Roman"/>
                <a:cs typeface="Times New Roman"/>
              </a:rPr>
              <a:t>Y</a:t>
            </a:r>
            <a:r>
              <a:rPr sz="1941" i="1" spc="71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</a:t>
            </a:r>
            <a:r>
              <a:rPr sz="1941" dirty="0">
                <a:latin typeface="Times New Roman"/>
                <a:cs typeface="Times New Roman"/>
              </a:rPr>
              <a:t> </a:t>
            </a:r>
            <a:r>
              <a:rPr sz="1941" i="1" spc="26" dirty="0">
                <a:latin typeface="Times New Roman"/>
                <a:cs typeface="Times New Roman"/>
              </a:rPr>
              <a:t>XB</a:t>
            </a:r>
            <a:r>
              <a:rPr sz="1941" spc="26" dirty="0">
                <a:latin typeface="Times New Roman"/>
                <a:cs typeface="Times New Roman"/>
              </a:rPr>
              <a:t>)</a:t>
            </a:r>
            <a:r>
              <a:rPr sz="1941" spc="-40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</a:t>
            </a:r>
            <a:r>
              <a:rPr sz="1941" spc="-159" dirty="0">
                <a:latin typeface="Times New Roman"/>
                <a:cs typeface="Times New Roman"/>
              </a:rPr>
              <a:t> </a:t>
            </a:r>
            <a:r>
              <a:rPr sz="1941" i="1" spc="132" dirty="0">
                <a:latin typeface="Times New Roman"/>
                <a:cs typeface="Times New Roman"/>
              </a:rPr>
              <a:t>Y</a:t>
            </a:r>
            <a:r>
              <a:rPr sz="1721" i="1" spc="199" baseline="42735" dirty="0">
                <a:latin typeface="Times New Roman"/>
                <a:cs typeface="Times New Roman"/>
              </a:rPr>
              <a:t>T</a:t>
            </a:r>
            <a:r>
              <a:rPr sz="1941" i="1" spc="132" dirty="0">
                <a:latin typeface="Times New Roman"/>
                <a:cs typeface="Times New Roman"/>
              </a:rPr>
              <a:t>Y</a:t>
            </a:r>
            <a:r>
              <a:rPr sz="1941" i="1" spc="75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</a:t>
            </a:r>
            <a:r>
              <a:rPr sz="1941" spc="-159" dirty="0">
                <a:latin typeface="Times New Roman"/>
                <a:cs typeface="Times New Roman"/>
              </a:rPr>
              <a:t> </a:t>
            </a:r>
            <a:r>
              <a:rPr sz="1941" spc="4" dirty="0">
                <a:latin typeface="Times New Roman"/>
                <a:cs typeface="Times New Roman"/>
              </a:rPr>
              <a:t>2(</a:t>
            </a:r>
            <a:r>
              <a:rPr sz="1941" spc="-282" dirty="0">
                <a:latin typeface="Times New Roman"/>
                <a:cs typeface="Times New Roman"/>
              </a:rPr>
              <a:t> </a:t>
            </a:r>
            <a:r>
              <a:rPr sz="1941" i="1" spc="22" dirty="0">
                <a:latin typeface="Times New Roman"/>
                <a:cs typeface="Times New Roman"/>
              </a:rPr>
              <a:t>XB</a:t>
            </a:r>
            <a:r>
              <a:rPr sz="1941" spc="22" dirty="0">
                <a:latin typeface="Times New Roman"/>
                <a:cs typeface="Times New Roman"/>
              </a:rPr>
              <a:t>)</a:t>
            </a:r>
            <a:r>
              <a:rPr sz="1721" i="1" spc="33" baseline="42735" dirty="0">
                <a:latin typeface="Times New Roman"/>
                <a:cs typeface="Times New Roman"/>
              </a:rPr>
              <a:t>T</a:t>
            </a:r>
            <a:r>
              <a:rPr sz="1721" i="1" spc="-19" baseline="42735" dirty="0">
                <a:latin typeface="Times New Roman"/>
                <a:cs typeface="Times New Roman"/>
              </a:rPr>
              <a:t> </a:t>
            </a:r>
            <a:r>
              <a:rPr sz="1941" i="1" spc="9" dirty="0">
                <a:latin typeface="Times New Roman"/>
                <a:cs typeface="Times New Roman"/>
              </a:rPr>
              <a:t>Y</a:t>
            </a:r>
            <a:r>
              <a:rPr sz="1941" i="1" spc="75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</a:t>
            </a:r>
            <a:r>
              <a:rPr sz="1941" spc="-154" dirty="0">
                <a:latin typeface="Times New Roman"/>
                <a:cs typeface="Times New Roman"/>
              </a:rPr>
              <a:t> </a:t>
            </a:r>
            <a:r>
              <a:rPr sz="1941" spc="4" dirty="0">
                <a:latin typeface="Times New Roman"/>
                <a:cs typeface="Times New Roman"/>
              </a:rPr>
              <a:t>(</a:t>
            </a:r>
            <a:r>
              <a:rPr sz="1941" spc="-287" dirty="0">
                <a:latin typeface="Times New Roman"/>
                <a:cs typeface="Times New Roman"/>
              </a:rPr>
              <a:t> </a:t>
            </a:r>
            <a:r>
              <a:rPr sz="1941" i="1" spc="22" dirty="0">
                <a:latin typeface="Times New Roman"/>
                <a:cs typeface="Times New Roman"/>
              </a:rPr>
              <a:t>XB</a:t>
            </a:r>
            <a:r>
              <a:rPr sz="1941" spc="22" dirty="0">
                <a:latin typeface="Times New Roman"/>
                <a:cs typeface="Times New Roman"/>
              </a:rPr>
              <a:t>)</a:t>
            </a:r>
            <a:r>
              <a:rPr sz="1721" i="1" spc="33" baseline="42735" dirty="0">
                <a:latin typeface="Times New Roman"/>
                <a:cs typeface="Times New Roman"/>
              </a:rPr>
              <a:t>T</a:t>
            </a:r>
            <a:r>
              <a:rPr sz="1721" i="1" spc="119" baseline="42735" dirty="0">
                <a:latin typeface="Times New Roman"/>
                <a:cs typeface="Times New Roman"/>
              </a:rPr>
              <a:t> </a:t>
            </a:r>
            <a:r>
              <a:rPr sz="1941" spc="4" dirty="0">
                <a:latin typeface="Times New Roman"/>
                <a:cs typeface="Times New Roman"/>
              </a:rPr>
              <a:t>(</a:t>
            </a:r>
            <a:r>
              <a:rPr sz="1941" spc="-282" dirty="0">
                <a:latin typeface="Times New Roman"/>
                <a:cs typeface="Times New Roman"/>
              </a:rPr>
              <a:t> </a:t>
            </a:r>
            <a:r>
              <a:rPr sz="1941" i="1" spc="22" dirty="0">
                <a:latin typeface="Times New Roman"/>
                <a:cs typeface="Times New Roman"/>
              </a:rPr>
              <a:t>XB</a:t>
            </a:r>
            <a:r>
              <a:rPr sz="1941" spc="22" dirty="0">
                <a:latin typeface="Times New Roman"/>
                <a:cs typeface="Times New Roman"/>
              </a:rPr>
              <a:t>)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7117" y="5609667"/>
            <a:ext cx="5840840" cy="65251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2506"/>
              </a:lnSpc>
              <a:spcBef>
                <a:spcPts val="88"/>
              </a:spcBef>
            </a:pPr>
            <a:r>
              <a:rPr sz="2118" i="1" dirty="0">
                <a:latin typeface="Arial"/>
                <a:cs typeface="Arial"/>
              </a:rPr>
              <a:t>Normal </a:t>
            </a:r>
            <a:r>
              <a:rPr sz="2118" i="1" spc="-4" dirty="0">
                <a:latin typeface="Arial"/>
                <a:cs typeface="Arial"/>
              </a:rPr>
              <a:t>equations: </a:t>
            </a:r>
            <a:r>
              <a:rPr lang="en-US" sz="2118" i="1" spc="-4" dirty="0">
                <a:latin typeface="Arial"/>
                <a:cs typeface="Arial"/>
              </a:rPr>
              <a:t>L</a:t>
            </a:r>
            <a:r>
              <a:rPr sz="2118" dirty="0">
                <a:latin typeface="Arial"/>
                <a:cs typeface="Arial"/>
              </a:rPr>
              <a:t>east </a:t>
            </a:r>
            <a:r>
              <a:rPr lang="en-US" sz="2118" dirty="0">
                <a:latin typeface="Arial"/>
                <a:cs typeface="Arial"/>
              </a:rPr>
              <a:t>S</a:t>
            </a:r>
            <a:r>
              <a:rPr sz="2118" dirty="0">
                <a:latin typeface="Arial"/>
                <a:cs typeface="Arial"/>
              </a:rPr>
              <a:t>quares </a:t>
            </a:r>
            <a:r>
              <a:rPr sz="2118" spc="-4" dirty="0">
                <a:latin typeface="Arial"/>
                <a:cs typeface="Arial"/>
              </a:rPr>
              <a:t>solution</a:t>
            </a:r>
            <a:r>
              <a:rPr sz="2118" spc="-22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to</a:t>
            </a:r>
            <a:endParaRPr sz="2118" dirty="0">
              <a:latin typeface="Arial"/>
              <a:cs typeface="Arial"/>
            </a:endParaRPr>
          </a:p>
          <a:p>
            <a:pPr marL="11206">
              <a:lnSpc>
                <a:spcPts val="2506"/>
              </a:lnSpc>
            </a:pPr>
            <a:r>
              <a:rPr sz="2118" i="1" dirty="0">
                <a:latin typeface="Times New Roman"/>
                <a:cs typeface="Times New Roman"/>
              </a:rPr>
              <a:t>XB=Y</a:t>
            </a:r>
            <a:endParaRPr sz="2118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75767" y="2374001"/>
            <a:ext cx="97490" cy="21848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324" i="1" spc="13" dirty="0">
                <a:latin typeface="Times New Roman"/>
                <a:cs typeface="Times New Roman"/>
              </a:rPr>
              <a:t>n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7595" y="2288059"/>
            <a:ext cx="804582" cy="54711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>
              <a:spcBef>
                <a:spcPts val="84"/>
              </a:spcBef>
            </a:pPr>
            <a:r>
              <a:rPr sz="2294" i="1" spc="18" dirty="0">
                <a:latin typeface="Times New Roman"/>
                <a:cs typeface="Times New Roman"/>
              </a:rPr>
              <a:t>E </a:t>
            </a:r>
            <a:r>
              <a:rPr sz="2294" spc="18" dirty="0">
                <a:latin typeface="Symbol"/>
                <a:cs typeface="Symbol"/>
              </a:rPr>
              <a:t></a:t>
            </a:r>
            <a:r>
              <a:rPr sz="2294" spc="-190" dirty="0">
                <a:latin typeface="Times New Roman"/>
                <a:cs typeface="Times New Roman"/>
              </a:rPr>
              <a:t> </a:t>
            </a:r>
            <a:r>
              <a:rPr sz="5228" baseline="-8438" dirty="0">
                <a:latin typeface="Symbol"/>
                <a:cs typeface="Symbol"/>
              </a:rPr>
              <a:t></a:t>
            </a:r>
            <a:endParaRPr sz="5228" baseline="-8438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0464" y="2681876"/>
            <a:ext cx="240366" cy="21848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324" i="1" spc="106" dirty="0">
                <a:latin typeface="Times New Roman"/>
                <a:cs typeface="Times New Roman"/>
              </a:rPr>
              <a:t>i</a:t>
            </a:r>
            <a:r>
              <a:rPr sz="1324" spc="-79" dirty="0">
                <a:latin typeface="Symbol"/>
                <a:cs typeface="Symbol"/>
              </a:rPr>
              <a:t></a:t>
            </a:r>
            <a:r>
              <a:rPr sz="1324" spc="13" dirty="0">
                <a:latin typeface="Times New Roman"/>
                <a:cs typeface="Times New Roman"/>
              </a:rPr>
              <a:t>1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20777" y="2435222"/>
            <a:ext cx="1629335" cy="432838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lnSpc>
                <a:spcPts val="2153"/>
              </a:lnSpc>
              <a:spcBef>
                <a:spcPts val="115"/>
              </a:spcBef>
              <a:tabLst>
                <a:tab pos="387744" algn="l"/>
                <a:tab pos="1076382" algn="l"/>
              </a:tabLst>
            </a:pPr>
            <a:r>
              <a:rPr sz="2294" spc="9" dirty="0">
                <a:latin typeface="Times New Roman"/>
                <a:cs typeface="Times New Roman"/>
              </a:rPr>
              <a:t>(</a:t>
            </a:r>
            <a:r>
              <a:rPr sz="2294" spc="-326" dirty="0">
                <a:latin typeface="Times New Roman"/>
                <a:cs typeface="Times New Roman"/>
              </a:rPr>
              <a:t> </a:t>
            </a:r>
            <a:r>
              <a:rPr sz="2294" i="1" spc="13" dirty="0">
                <a:latin typeface="Times New Roman"/>
                <a:cs typeface="Times New Roman"/>
              </a:rPr>
              <a:t>y	</a:t>
            </a:r>
            <a:r>
              <a:rPr sz="2294" spc="18" dirty="0">
                <a:latin typeface="Symbol"/>
                <a:cs typeface="Symbol"/>
              </a:rPr>
              <a:t></a:t>
            </a:r>
            <a:r>
              <a:rPr sz="2294" spc="-229" dirty="0">
                <a:latin typeface="Times New Roman"/>
                <a:cs typeface="Times New Roman"/>
              </a:rPr>
              <a:t> </a:t>
            </a:r>
            <a:r>
              <a:rPr sz="2294" i="1" spc="79" dirty="0">
                <a:latin typeface="Times New Roman"/>
                <a:cs typeface="Times New Roman"/>
              </a:rPr>
              <a:t>mx	</a:t>
            </a:r>
            <a:r>
              <a:rPr sz="2294" spc="18" dirty="0">
                <a:latin typeface="Symbol"/>
                <a:cs typeface="Symbol"/>
              </a:rPr>
              <a:t></a:t>
            </a:r>
            <a:r>
              <a:rPr sz="2294" spc="-353" dirty="0">
                <a:latin typeface="Times New Roman"/>
                <a:cs typeface="Times New Roman"/>
              </a:rPr>
              <a:t> </a:t>
            </a:r>
            <a:r>
              <a:rPr sz="2294" i="1" spc="40" dirty="0">
                <a:latin typeface="Times New Roman"/>
                <a:cs typeface="Times New Roman"/>
              </a:rPr>
              <a:t>b</a:t>
            </a:r>
            <a:r>
              <a:rPr sz="2294" spc="40" dirty="0">
                <a:latin typeface="Times New Roman"/>
                <a:cs typeface="Times New Roman"/>
              </a:rPr>
              <a:t>)</a:t>
            </a:r>
            <a:r>
              <a:rPr sz="1985" spc="59" baseline="44444" dirty="0">
                <a:latin typeface="Times New Roman"/>
                <a:cs typeface="Times New Roman"/>
              </a:rPr>
              <a:t>2</a:t>
            </a:r>
            <a:endParaRPr sz="1985" baseline="44444">
              <a:latin typeface="Times New Roman"/>
              <a:cs typeface="Times New Roman"/>
            </a:endParaRPr>
          </a:p>
          <a:p>
            <a:pPr marL="258309">
              <a:lnSpc>
                <a:spcPts val="988"/>
              </a:lnSpc>
              <a:tabLst>
                <a:tab pos="947508" algn="l"/>
              </a:tabLst>
            </a:pPr>
            <a:r>
              <a:rPr sz="1324" i="1" spc="9" dirty="0">
                <a:latin typeface="Times New Roman"/>
                <a:cs typeface="Times New Roman"/>
              </a:rPr>
              <a:t>i	i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30850" y="2368646"/>
            <a:ext cx="2765051" cy="554691"/>
          </a:xfrm>
          <a:custGeom>
            <a:avLst/>
            <a:gdLst/>
            <a:ahLst/>
            <a:cxnLst/>
            <a:rect l="l" t="t" r="r" b="b"/>
            <a:pathLst>
              <a:path w="3133725" h="628650">
                <a:moveTo>
                  <a:pt x="0" y="0"/>
                </a:moveTo>
                <a:lnTo>
                  <a:pt x="3133723" y="0"/>
                </a:lnTo>
                <a:lnTo>
                  <a:pt x="3133723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7779936" y="2113430"/>
            <a:ext cx="674594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latin typeface="Times New Roman"/>
                <a:cs typeface="Times New Roman"/>
              </a:rPr>
              <a:t>(</a:t>
            </a:r>
            <a:r>
              <a:rPr sz="2118" i="1" dirty="0">
                <a:latin typeface="Times New Roman"/>
                <a:cs typeface="Times New Roman"/>
              </a:rPr>
              <a:t>x</a:t>
            </a:r>
            <a:r>
              <a:rPr sz="2118" i="1" baseline="-20833" dirty="0">
                <a:latin typeface="Times New Roman"/>
                <a:cs typeface="Times New Roman"/>
              </a:rPr>
              <a:t>i</a:t>
            </a:r>
            <a:r>
              <a:rPr sz="2118" dirty="0">
                <a:latin typeface="Times New Roman"/>
                <a:cs typeface="Times New Roman"/>
              </a:rPr>
              <a:t>,</a:t>
            </a:r>
            <a:r>
              <a:rPr sz="2118" spc="-79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y</a:t>
            </a:r>
            <a:r>
              <a:rPr sz="2118" i="1" baseline="-20833" dirty="0">
                <a:latin typeface="Times New Roman"/>
                <a:cs typeface="Times New Roman"/>
              </a:rPr>
              <a:t>i</a:t>
            </a:r>
            <a:r>
              <a:rPr sz="2118" dirty="0">
                <a:latin typeface="Times New Roman"/>
                <a:cs typeface="Times New Roman"/>
              </a:rPr>
              <a:t>)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52290" y="1373842"/>
            <a:ext cx="95306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i="1" spc="-4" dirty="0">
                <a:latin typeface="Times New Roman"/>
                <a:cs typeface="Times New Roman"/>
              </a:rPr>
              <a:t>y</a:t>
            </a:r>
            <a:r>
              <a:rPr sz="2118" i="1" dirty="0">
                <a:latin typeface="Times New Roman"/>
                <a:cs typeface="Times New Roman"/>
              </a:rPr>
              <a:t>=m</a:t>
            </a:r>
            <a:r>
              <a:rPr sz="2118" i="1" spc="-4" dirty="0">
                <a:latin typeface="Times New Roman"/>
                <a:cs typeface="Times New Roman"/>
              </a:rPr>
              <a:t>x</a:t>
            </a:r>
            <a:r>
              <a:rPr sz="2118" i="1" dirty="0">
                <a:latin typeface="Times New Roman"/>
                <a:cs typeface="Times New Roman"/>
              </a:rPr>
              <a:t>+b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57238" y="5728827"/>
            <a:ext cx="1577788" cy="37448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338" i="1" spc="176" dirty="0">
                <a:latin typeface="Times New Roman"/>
                <a:cs typeface="Times New Roman"/>
              </a:rPr>
              <a:t>X</a:t>
            </a:r>
            <a:r>
              <a:rPr sz="2052" i="1" spc="265" baseline="43010" dirty="0">
                <a:latin typeface="Times New Roman"/>
                <a:cs typeface="Times New Roman"/>
              </a:rPr>
              <a:t>T </a:t>
            </a:r>
            <a:r>
              <a:rPr sz="2338" i="1" spc="-26" dirty="0">
                <a:latin typeface="Times New Roman"/>
                <a:cs typeface="Times New Roman"/>
              </a:rPr>
              <a:t>XB </a:t>
            </a:r>
            <a:r>
              <a:rPr sz="2338" spc="22" dirty="0">
                <a:latin typeface="Symbol"/>
                <a:cs typeface="Symbol"/>
              </a:rPr>
              <a:t></a:t>
            </a:r>
            <a:r>
              <a:rPr sz="2338" spc="-141" dirty="0">
                <a:latin typeface="Times New Roman"/>
                <a:cs typeface="Times New Roman"/>
              </a:rPr>
              <a:t> </a:t>
            </a:r>
            <a:r>
              <a:rPr sz="2338" i="1" spc="159" dirty="0">
                <a:latin typeface="Times New Roman"/>
                <a:cs typeface="Times New Roman"/>
              </a:rPr>
              <a:t>X</a:t>
            </a:r>
            <a:r>
              <a:rPr sz="2052" i="1" spc="238" baseline="43010" dirty="0">
                <a:latin typeface="Times New Roman"/>
                <a:cs typeface="Times New Roman"/>
              </a:rPr>
              <a:t>T</a:t>
            </a:r>
            <a:r>
              <a:rPr sz="2338" i="1" spc="159" dirty="0">
                <a:latin typeface="Times New Roman"/>
                <a:cs typeface="Times New Roman"/>
              </a:rPr>
              <a:t>Y</a:t>
            </a:r>
            <a:endParaRPr sz="2338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98085" y="5710799"/>
            <a:ext cx="1689287" cy="363071"/>
          </a:xfrm>
          <a:custGeom>
            <a:avLst/>
            <a:gdLst/>
            <a:ahLst/>
            <a:cxnLst/>
            <a:rect l="l" t="t" r="r" b="b"/>
            <a:pathLst>
              <a:path w="1914525" h="411479">
                <a:moveTo>
                  <a:pt x="0" y="0"/>
                </a:moveTo>
                <a:lnTo>
                  <a:pt x="1914524" y="0"/>
                </a:lnTo>
                <a:lnTo>
                  <a:pt x="1914524" y="411162"/>
                </a:lnTo>
                <a:lnTo>
                  <a:pt x="0" y="41116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6A957CE-A923-4670-B47C-0950FB38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562" y="3153681"/>
            <a:ext cx="3731839" cy="1063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A9B435-849F-462A-971F-289120291117}"/>
                  </a:ext>
                </a:extLst>
              </p:cNvPr>
              <p:cNvSpPr txBox="1"/>
              <p:nvPr/>
            </p:nvSpPr>
            <p:spPr>
              <a:xfrm>
                <a:off x="5641041" y="2971802"/>
                <a:ext cx="2006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A9B435-849F-462A-971F-289120291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041" y="2971802"/>
                <a:ext cx="2006960" cy="276999"/>
              </a:xfrm>
              <a:prstGeom prst="rect">
                <a:avLst/>
              </a:prstGeom>
              <a:blipFill>
                <a:blip r:embed="rId4"/>
                <a:stretch>
                  <a:fillRect l="-3636" r="-24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82E808-799C-463E-9FAD-2D2E15FE4A74}"/>
                  </a:ext>
                </a:extLst>
              </p:cNvPr>
              <p:cNvSpPr txBox="1"/>
              <p:nvPr/>
            </p:nvSpPr>
            <p:spPr>
              <a:xfrm>
                <a:off x="2503521" y="6374368"/>
                <a:ext cx="2000419" cy="276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baseline="30000" dirty="0"/>
                            <m:t>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82E808-799C-463E-9FAD-2D2E15FE4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521" y="6374368"/>
                <a:ext cx="2000419" cy="276294"/>
              </a:xfrm>
              <a:prstGeom prst="rect">
                <a:avLst/>
              </a:prstGeom>
              <a:blipFill>
                <a:blip r:embed="rId5"/>
                <a:stretch>
                  <a:fillRect l="-304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904FBA5D-4F86-47E3-8255-0D650DBC7948}"/>
              </a:ext>
            </a:extLst>
          </p:cNvPr>
          <p:cNvSpPr/>
          <p:nvPr/>
        </p:nvSpPr>
        <p:spPr>
          <a:xfrm>
            <a:off x="2084296" y="6244125"/>
            <a:ext cx="2602821" cy="597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3" y="603951"/>
            <a:ext cx="6163235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Problem </a:t>
            </a:r>
            <a:r>
              <a:rPr sz="3000" spc="-4" dirty="0"/>
              <a:t>with “vertical” </a:t>
            </a:r>
            <a:r>
              <a:rPr sz="3000" dirty="0"/>
              <a:t>least</a:t>
            </a:r>
            <a:r>
              <a:rPr sz="3000" spc="-40" dirty="0"/>
              <a:t> </a:t>
            </a:r>
            <a:r>
              <a:rPr sz="3000" dirty="0"/>
              <a:t>squares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737294" y="1170791"/>
            <a:ext cx="4841501" cy="904924"/>
          </a:xfrm>
          <a:prstGeom prst="rect">
            <a:avLst/>
          </a:prstGeom>
        </p:spPr>
        <p:txBody>
          <a:bodyPr vert="horz" wrap="square" lIns="0" tIns="79562" rIns="0" bIns="0" rtlCol="0">
            <a:spAutoFit/>
          </a:bodyPr>
          <a:lstStyle/>
          <a:p>
            <a:pPr marL="313781" indent="-302575">
              <a:spcBef>
                <a:spcPts val="627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Not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rotation-invariant</a:t>
            </a:r>
            <a:endParaRPr sz="2471">
              <a:latin typeface="Arial"/>
              <a:cs typeface="Arial"/>
            </a:endParaRPr>
          </a:p>
          <a:p>
            <a:pPr marL="313781" indent="-302575">
              <a:spcBef>
                <a:spcPts val="543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Fails completely for vertical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lines</a:t>
            </a:r>
            <a:endParaRPr sz="247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059" y="603951"/>
            <a:ext cx="10878670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spc="-4" dirty="0"/>
              <a:t>Total </a:t>
            </a:r>
            <a:r>
              <a:rPr sz="3000" dirty="0"/>
              <a:t>least</a:t>
            </a:r>
            <a:r>
              <a:rPr sz="3000" spc="-71" dirty="0"/>
              <a:t> </a:t>
            </a:r>
            <a:r>
              <a:rPr sz="3000" dirty="0"/>
              <a:t>squares</a:t>
            </a:r>
            <a:r>
              <a:rPr lang="en-US" sz="3000" dirty="0"/>
              <a:t>   (or Orthogonal Least Squares)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2737293" y="1239371"/>
            <a:ext cx="3571875" cy="11316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1765" spc="-4" dirty="0">
                <a:latin typeface="Arial"/>
                <a:cs typeface="Arial"/>
              </a:rPr>
              <a:t>Distance between </a:t>
            </a:r>
            <a:r>
              <a:rPr sz="1765" dirty="0">
                <a:latin typeface="Arial"/>
                <a:cs typeface="Arial"/>
              </a:rPr>
              <a:t>point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x</a:t>
            </a:r>
            <a:r>
              <a:rPr sz="1721" i="1" baseline="-21367" dirty="0">
                <a:latin typeface="Times New Roman"/>
                <a:cs typeface="Times New Roman"/>
              </a:rPr>
              <a:t>i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y</a:t>
            </a:r>
            <a:r>
              <a:rPr sz="1721" i="1" baseline="-21367" dirty="0">
                <a:latin typeface="Times New Roman"/>
                <a:cs typeface="Times New Roman"/>
              </a:rPr>
              <a:t>i</a:t>
            </a:r>
            <a:r>
              <a:rPr sz="1765" dirty="0">
                <a:latin typeface="Times New Roman"/>
                <a:cs typeface="Times New Roman"/>
              </a:rPr>
              <a:t>) </a:t>
            </a:r>
            <a:r>
              <a:rPr sz="1765" spc="-4" dirty="0">
                <a:latin typeface="Arial"/>
                <a:cs typeface="Arial"/>
              </a:rPr>
              <a:t>and  </a:t>
            </a:r>
            <a:r>
              <a:rPr sz="1765" dirty="0">
                <a:latin typeface="Arial"/>
                <a:cs typeface="Arial"/>
              </a:rPr>
              <a:t>line </a:t>
            </a:r>
            <a:r>
              <a:rPr sz="1765" i="1" spc="-4" dirty="0">
                <a:latin typeface="Times New Roman"/>
                <a:cs typeface="Times New Roman"/>
              </a:rPr>
              <a:t>ax+by=d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a</a:t>
            </a:r>
            <a:r>
              <a:rPr sz="1721" baseline="25641" dirty="0">
                <a:latin typeface="Times New Roman"/>
                <a:cs typeface="Times New Roman"/>
              </a:rPr>
              <a:t>2</a:t>
            </a:r>
            <a:r>
              <a:rPr sz="1765" i="1" dirty="0">
                <a:latin typeface="Times New Roman"/>
                <a:cs typeface="Times New Roman"/>
              </a:rPr>
              <a:t>+b</a:t>
            </a:r>
            <a:r>
              <a:rPr sz="1721" baseline="25641" dirty="0">
                <a:latin typeface="Times New Roman"/>
                <a:cs typeface="Times New Roman"/>
              </a:rPr>
              <a:t>2</a:t>
            </a:r>
            <a:r>
              <a:rPr sz="1765" i="1" dirty="0">
                <a:latin typeface="Times New Roman"/>
                <a:cs typeface="Times New Roman"/>
              </a:rPr>
              <a:t>=</a:t>
            </a:r>
            <a:r>
              <a:rPr sz="1765" dirty="0">
                <a:latin typeface="Times New Roman"/>
                <a:cs typeface="Times New Roman"/>
              </a:rPr>
              <a:t>1): |</a:t>
            </a:r>
            <a:r>
              <a:rPr sz="1765" i="1" dirty="0">
                <a:latin typeface="Times New Roman"/>
                <a:cs typeface="Times New Roman"/>
              </a:rPr>
              <a:t>ax</a:t>
            </a:r>
            <a:r>
              <a:rPr sz="1721" i="1" baseline="-21367" dirty="0">
                <a:latin typeface="Times New Roman"/>
                <a:cs typeface="Times New Roman"/>
              </a:rPr>
              <a:t>i </a:t>
            </a:r>
            <a:r>
              <a:rPr sz="1765" i="1" dirty="0">
                <a:latin typeface="Times New Roman"/>
                <a:cs typeface="Times New Roman"/>
              </a:rPr>
              <a:t>+ by</a:t>
            </a:r>
            <a:r>
              <a:rPr sz="1721" i="1" baseline="-21367" dirty="0">
                <a:latin typeface="Times New Roman"/>
                <a:cs typeface="Times New Roman"/>
              </a:rPr>
              <a:t>i </a:t>
            </a:r>
            <a:r>
              <a:rPr sz="1765" i="1" dirty="0">
                <a:latin typeface="Times New Roman"/>
                <a:cs typeface="Times New Roman"/>
              </a:rPr>
              <a:t>–</a:t>
            </a:r>
            <a:r>
              <a:rPr sz="1765" i="1" spc="234" dirty="0">
                <a:latin typeface="Times New Roman"/>
                <a:cs typeface="Times New Roman"/>
              </a:rPr>
              <a:t> </a:t>
            </a:r>
            <a:r>
              <a:rPr sz="1765" i="1" dirty="0">
                <a:latin typeface="Times New Roman"/>
                <a:cs typeface="Times New Roman"/>
              </a:rPr>
              <a:t>d</a:t>
            </a:r>
            <a:r>
              <a:rPr sz="1765" dirty="0">
                <a:latin typeface="Times New Roman"/>
                <a:cs typeface="Times New Roman"/>
              </a:rPr>
              <a:t>|</a:t>
            </a:r>
          </a:p>
          <a:p>
            <a:pPr marL="11206" marR="47628">
              <a:lnSpc>
                <a:spcPts val="2047"/>
              </a:lnSpc>
              <a:spcBef>
                <a:spcPts val="547"/>
              </a:spcBef>
            </a:pPr>
            <a:r>
              <a:rPr sz="1765" dirty="0">
                <a:latin typeface="Arial"/>
                <a:cs typeface="Arial"/>
              </a:rPr>
              <a:t>Find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a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b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d</a:t>
            </a:r>
            <a:r>
              <a:rPr sz="1765" dirty="0">
                <a:latin typeface="Times New Roman"/>
                <a:cs typeface="Times New Roman"/>
              </a:rPr>
              <a:t>) </a:t>
            </a:r>
            <a:r>
              <a:rPr sz="1765" spc="-4" dirty="0">
                <a:latin typeface="Arial"/>
                <a:cs typeface="Arial"/>
              </a:rPr>
              <a:t>to </a:t>
            </a:r>
            <a:r>
              <a:rPr sz="1765" dirty="0">
                <a:latin typeface="Arial"/>
                <a:cs typeface="Arial"/>
              </a:rPr>
              <a:t>minimize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sum</a:t>
            </a:r>
            <a:r>
              <a:rPr sz="1765" spc="-75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of  squared perpendicular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distances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5922" y="2222223"/>
            <a:ext cx="1307726" cy="256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934">
              <a:lnSpc>
                <a:spcPts val="159"/>
              </a:lnSpc>
              <a:tabLst>
                <a:tab pos="1266332" algn="l"/>
              </a:tabLst>
            </a:pPr>
            <a:r>
              <a:rPr sz="618" i="1" spc="9" dirty="0">
                <a:latin typeface="Times New Roman"/>
                <a:cs typeface="Times New Roman"/>
              </a:rPr>
              <a:t>n	</a:t>
            </a:r>
            <a:r>
              <a:rPr sz="927" spc="13" baseline="-15873" dirty="0">
                <a:latin typeface="Times New Roman"/>
                <a:cs typeface="Times New Roman"/>
              </a:rPr>
              <a:t>2</a:t>
            </a:r>
            <a:endParaRPr sz="927" baseline="-15873">
              <a:latin typeface="Times New Roman"/>
              <a:cs typeface="Times New Roman"/>
            </a:endParaRPr>
          </a:p>
          <a:p>
            <a:pPr>
              <a:lnSpc>
                <a:spcPts val="1424"/>
              </a:lnSpc>
            </a:pPr>
            <a:r>
              <a:rPr sz="1103" i="1" spc="-4" dirty="0">
                <a:latin typeface="Times New Roman"/>
                <a:cs typeface="Times New Roman"/>
              </a:rPr>
              <a:t>E </a:t>
            </a:r>
            <a:r>
              <a:rPr sz="1103" spc="-4" dirty="0">
                <a:latin typeface="Symbol"/>
                <a:cs typeface="Symbol"/>
              </a:rPr>
              <a:t></a:t>
            </a:r>
            <a:r>
              <a:rPr sz="1103" spc="-62" dirty="0">
                <a:latin typeface="Times New Roman"/>
                <a:cs typeface="Times New Roman"/>
              </a:rPr>
              <a:t> </a:t>
            </a:r>
            <a:r>
              <a:rPr sz="2449" spc="-46" baseline="-9009" dirty="0">
                <a:latin typeface="Symbol"/>
                <a:cs typeface="Symbol"/>
              </a:rPr>
              <a:t>∑</a:t>
            </a:r>
            <a:r>
              <a:rPr sz="927" i="1" spc="66" baseline="-39682" dirty="0">
                <a:latin typeface="Times New Roman"/>
                <a:cs typeface="Times New Roman"/>
              </a:rPr>
              <a:t>i</a:t>
            </a:r>
            <a:r>
              <a:rPr sz="927" spc="-59" baseline="-39682" dirty="0">
                <a:latin typeface="Symbol"/>
                <a:cs typeface="Symbol"/>
              </a:rPr>
              <a:t></a:t>
            </a:r>
            <a:r>
              <a:rPr sz="927" spc="13" baseline="-39682" dirty="0">
                <a:latin typeface="Times New Roman"/>
                <a:cs typeface="Times New Roman"/>
              </a:rPr>
              <a:t>1</a:t>
            </a:r>
            <a:r>
              <a:rPr sz="927" spc="-119" baseline="-39682" dirty="0">
                <a:latin typeface="Times New Roman"/>
                <a:cs typeface="Times New Roman"/>
              </a:rPr>
              <a:t> </a:t>
            </a:r>
            <a:r>
              <a:rPr sz="1103" spc="9" dirty="0">
                <a:latin typeface="Times New Roman"/>
                <a:cs typeface="Times New Roman"/>
              </a:rPr>
              <a:t>(</a:t>
            </a:r>
            <a:r>
              <a:rPr sz="1103" i="1" spc="79" dirty="0">
                <a:latin typeface="Times New Roman"/>
                <a:cs typeface="Times New Roman"/>
              </a:rPr>
              <a:t>a</a:t>
            </a:r>
            <a:r>
              <a:rPr sz="1103" i="1" spc="-35" dirty="0">
                <a:latin typeface="Times New Roman"/>
                <a:cs typeface="Times New Roman"/>
              </a:rPr>
              <a:t>x</a:t>
            </a:r>
            <a:r>
              <a:rPr sz="927" i="1" spc="6" baseline="-23809" dirty="0">
                <a:latin typeface="Times New Roman"/>
                <a:cs typeface="Times New Roman"/>
              </a:rPr>
              <a:t>i</a:t>
            </a:r>
            <a:r>
              <a:rPr sz="927" i="1" baseline="-23809" dirty="0">
                <a:latin typeface="Times New Roman"/>
                <a:cs typeface="Times New Roman"/>
              </a:rPr>
              <a:t> </a:t>
            </a:r>
            <a:r>
              <a:rPr sz="927" i="1" spc="-13" baseline="-23809" dirty="0">
                <a:latin typeface="Times New Roman"/>
                <a:cs typeface="Times New Roman"/>
              </a:rPr>
              <a:t> </a:t>
            </a:r>
            <a:r>
              <a:rPr sz="1103" spc="-4" dirty="0">
                <a:latin typeface="Symbol"/>
                <a:cs typeface="Symbol"/>
              </a:rPr>
              <a:t></a:t>
            </a:r>
            <a:r>
              <a:rPr sz="1103" spc="-137" dirty="0">
                <a:latin typeface="Times New Roman"/>
                <a:cs typeface="Times New Roman"/>
              </a:rPr>
              <a:t> </a:t>
            </a:r>
            <a:r>
              <a:rPr sz="1103" i="1" spc="115" dirty="0">
                <a:latin typeface="Times New Roman"/>
                <a:cs typeface="Times New Roman"/>
              </a:rPr>
              <a:t>b</a:t>
            </a:r>
            <a:r>
              <a:rPr sz="1103" i="1" spc="-22" dirty="0">
                <a:latin typeface="Times New Roman"/>
                <a:cs typeface="Times New Roman"/>
              </a:rPr>
              <a:t>y</a:t>
            </a:r>
            <a:r>
              <a:rPr sz="927" i="1" spc="6" baseline="-23809" dirty="0">
                <a:latin typeface="Times New Roman"/>
                <a:cs typeface="Times New Roman"/>
              </a:rPr>
              <a:t>i</a:t>
            </a:r>
            <a:r>
              <a:rPr sz="927" i="1" baseline="-23809" dirty="0">
                <a:latin typeface="Times New Roman"/>
                <a:cs typeface="Times New Roman"/>
              </a:rPr>
              <a:t> </a:t>
            </a:r>
            <a:r>
              <a:rPr sz="927" i="1" spc="-13" baseline="-23809" dirty="0">
                <a:latin typeface="Times New Roman"/>
                <a:cs typeface="Times New Roman"/>
              </a:rPr>
              <a:t> </a:t>
            </a:r>
            <a:r>
              <a:rPr sz="1103" spc="-4" dirty="0">
                <a:latin typeface="Symbol"/>
                <a:cs typeface="Symbol"/>
              </a:rPr>
              <a:t>−</a:t>
            </a:r>
            <a:r>
              <a:rPr sz="1103" spc="-119" dirty="0">
                <a:latin typeface="Times New Roman"/>
                <a:cs typeface="Times New Roman"/>
              </a:rPr>
              <a:t> </a:t>
            </a:r>
            <a:r>
              <a:rPr sz="1103" i="1" spc="-159" dirty="0">
                <a:latin typeface="Times New Roman"/>
                <a:cs typeface="Times New Roman"/>
              </a:rPr>
              <a:t>d </a:t>
            </a:r>
            <a:r>
              <a:rPr sz="1103" i="1" spc="-180" dirty="0">
                <a:latin typeface="Times New Roman"/>
                <a:cs typeface="Times New Roman"/>
              </a:rPr>
              <a:t> </a:t>
            </a:r>
            <a:r>
              <a:rPr sz="1103" spc="-4" dirty="0">
                <a:latin typeface="Times New Roman"/>
                <a:cs typeface="Times New Roman"/>
              </a:rPr>
              <a:t>)</a:t>
            </a:r>
            <a:endParaRPr sz="110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57171" y="2203356"/>
            <a:ext cx="1375522" cy="266140"/>
          </a:xfrm>
          <a:custGeom>
            <a:avLst/>
            <a:gdLst/>
            <a:ahLst/>
            <a:cxnLst/>
            <a:rect l="l" t="t" r="r" b="b"/>
            <a:pathLst>
              <a:path w="1558925" h="301625">
                <a:moveTo>
                  <a:pt x="0" y="0"/>
                </a:moveTo>
                <a:lnTo>
                  <a:pt x="1558924" y="0"/>
                </a:lnTo>
                <a:lnTo>
                  <a:pt x="1558924" y="301624"/>
                </a:lnTo>
                <a:lnTo>
                  <a:pt x="0" y="3016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567464" y="1229847"/>
            <a:ext cx="2375645" cy="1661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7847172" y="2113430"/>
            <a:ext cx="674594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latin typeface="Times New Roman"/>
                <a:cs typeface="Times New Roman"/>
              </a:rPr>
              <a:t>(</a:t>
            </a:r>
            <a:r>
              <a:rPr sz="2118" i="1" dirty="0">
                <a:latin typeface="Times New Roman"/>
                <a:cs typeface="Times New Roman"/>
              </a:rPr>
              <a:t>x</a:t>
            </a:r>
            <a:r>
              <a:rPr sz="2118" i="1" baseline="-20833" dirty="0">
                <a:latin typeface="Times New Roman"/>
                <a:cs typeface="Times New Roman"/>
              </a:rPr>
              <a:t>i</a:t>
            </a:r>
            <a:r>
              <a:rPr sz="2118" dirty="0">
                <a:latin typeface="Times New Roman"/>
                <a:cs typeface="Times New Roman"/>
              </a:rPr>
              <a:t>,</a:t>
            </a:r>
            <a:r>
              <a:rPr sz="2118" spc="-79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y</a:t>
            </a:r>
            <a:r>
              <a:rPr sz="2118" i="1" baseline="-20833" dirty="0">
                <a:latin typeface="Times New Roman"/>
                <a:cs typeface="Times New Roman"/>
              </a:rPr>
              <a:t>i</a:t>
            </a:r>
            <a:r>
              <a:rPr sz="2118" dirty="0">
                <a:latin typeface="Times New Roman"/>
                <a:cs typeface="Times New Roman"/>
              </a:rPr>
              <a:t>)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1084" y="2399711"/>
            <a:ext cx="827554" cy="56976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>
              <a:spcBef>
                <a:spcPts val="101"/>
              </a:spcBef>
            </a:pPr>
            <a:r>
              <a:rPr sz="2427" i="1" spc="4" dirty="0">
                <a:latin typeface="Times New Roman"/>
                <a:cs typeface="Times New Roman"/>
              </a:rPr>
              <a:t>E </a:t>
            </a:r>
            <a:r>
              <a:rPr sz="2427" spc="4" dirty="0">
                <a:latin typeface="Symbol"/>
                <a:cs typeface="Symbol"/>
              </a:rPr>
              <a:t></a:t>
            </a:r>
            <a:r>
              <a:rPr sz="2427" spc="-212" dirty="0">
                <a:latin typeface="Times New Roman"/>
                <a:cs typeface="Times New Roman"/>
              </a:rPr>
              <a:t> </a:t>
            </a:r>
            <a:r>
              <a:rPr sz="5427" spc="-112" baseline="-8807" dirty="0">
                <a:latin typeface="Symbol"/>
                <a:cs typeface="Symbol"/>
              </a:rPr>
              <a:t></a:t>
            </a:r>
            <a:endParaRPr sz="5427" baseline="-8807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6634" y="2383369"/>
            <a:ext cx="250451" cy="655443"/>
          </a:xfrm>
          <a:prstGeom prst="rect">
            <a:avLst/>
          </a:prstGeom>
        </p:spPr>
        <p:txBody>
          <a:bodyPr vert="horz" wrap="square" lIns="0" tIns="117101" rIns="0" bIns="0" rtlCol="0">
            <a:spAutoFit/>
          </a:bodyPr>
          <a:lstStyle/>
          <a:p>
            <a:pPr marL="5043">
              <a:spcBef>
                <a:spcPts val="922"/>
              </a:spcBef>
            </a:pPr>
            <a:r>
              <a:rPr sz="1412" i="1" dirty="0">
                <a:latin typeface="Times New Roman"/>
                <a:cs typeface="Times New Roman"/>
              </a:rPr>
              <a:t>n</a:t>
            </a:r>
            <a:endParaRPr sz="1412">
              <a:latin typeface="Times New Roman"/>
              <a:cs typeface="Times New Roman"/>
            </a:endParaRPr>
          </a:p>
          <a:p>
            <a:pPr>
              <a:spcBef>
                <a:spcPts val="838"/>
              </a:spcBef>
            </a:pPr>
            <a:r>
              <a:rPr sz="1412" i="1" spc="93" dirty="0">
                <a:latin typeface="Times New Roman"/>
                <a:cs typeface="Times New Roman"/>
              </a:rPr>
              <a:t>i</a:t>
            </a:r>
            <a:r>
              <a:rPr sz="1412" spc="-101" dirty="0">
                <a:latin typeface="Symbol"/>
                <a:cs typeface="Symbol"/>
              </a:rPr>
              <a:t></a:t>
            </a:r>
            <a:r>
              <a:rPr sz="1412" dirty="0">
                <a:latin typeface="Times New Roman"/>
                <a:cs typeface="Times New Roman"/>
              </a:rPr>
              <a:t>1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7163" y="2553290"/>
            <a:ext cx="1828799" cy="45394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>
              <a:lnSpc>
                <a:spcPts val="2268"/>
              </a:lnSpc>
              <a:spcBef>
                <a:spcPts val="84"/>
              </a:spcBef>
              <a:tabLst>
                <a:tab pos="549678" algn="l"/>
                <a:tab pos="1215903" algn="l"/>
              </a:tabLst>
            </a:pPr>
            <a:r>
              <a:rPr sz="2427" spc="75" dirty="0">
                <a:latin typeface="Times New Roman"/>
                <a:cs typeface="Times New Roman"/>
              </a:rPr>
              <a:t>(</a:t>
            </a:r>
            <a:r>
              <a:rPr sz="2427" i="1" spc="75" dirty="0">
                <a:latin typeface="Times New Roman"/>
                <a:cs typeface="Times New Roman"/>
              </a:rPr>
              <a:t>ax	</a:t>
            </a:r>
            <a:r>
              <a:rPr sz="2427" spc="4" dirty="0">
                <a:latin typeface="Symbol"/>
                <a:cs typeface="Symbol"/>
              </a:rPr>
              <a:t></a:t>
            </a:r>
            <a:r>
              <a:rPr sz="2427" spc="-291" dirty="0">
                <a:latin typeface="Times New Roman"/>
                <a:cs typeface="Times New Roman"/>
              </a:rPr>
              <a:t> </a:t>
            </a:r>
            <a:r>
              <a:rPr sz="2427" i="1" spc="132" dirty="0">
                <a:latin typeface="Times New Roman"/>
                <a:cs typeface="Times New Roman"/>
              </a:rPr>
              <a:t>by	</a:t>
            </a:r>
            <a:r>
              <a:rPr sz="2427" spc="4" dirty="0">
                <a:latin typeface="Symbol"/>
                <a:cs typeface="Symbol"/>
              </a:rPr>
              <a:t></a:t>
            </a:r>
            <a:r>
              <a:rPr sz="2427" spc="-296" dirty="0">
                <a:latin typeface="Times New Roman"/>
                <a:cs typeface="Times New Roman"/>
              </a:rPr>
              <a:t> </a:t>
            </a:r>
            <a:r>
              <a:rPr sz="2427" i="1" spc="4" dirty="0">
                <a:latin typeface="Times New Roman"/>
                <a:cs typeface="Times New Roman"/>
              </a:rPr>
              <a:t>d</a:t>
            </a:r>
            <a:r>
              <a:rPr sz="2427" i="1" spc="-424" dirty="0">
                <a:latin typeface="Times New Roman"/>
                <a:cs typeface="Times New Roman"/>
              </a:rPr>
              <a:t> </a:t>
            </a:r>
            <a:r>
              <a:rPr sz="2427" spc="44" dirty="0">
                <a:latin typeface="Times New Roman"/>
                <a:cs typeface="Times New Roman"/>
              </a:rPr>
              <a:t>)</a:t>
            </a:r>
            <a:r>
              <a:rPr sz="2118" spc="66" baseline="43402" dirty="0">
                <a:latin typeface="Times New Roman"/>
                <a:cs typeface="Times New Roman"/>
              </a:rPr>
              <a:t>2</a:t>
            </a:r>
            <a:endParaRPr sz="2118" baseline="43402" dirty="0">
              <a:latin typeface="Times New Roman"/>
              <a:cs typeface="Times New Roman"/>
            </a:endParaRPr>
          </a:p>
          <a:p>
            <a:pPr marL="415199">
              <a:lnSpc>
                <a:spcPts val="1050"/>
              </a:lnSpc>
              <a:tabLst>
                <a:tab pos="1081425" algn="l"/>
              </a:tabLst>
            </a:pPr>
            <a:r>
              <a:rPr sz="1412" i="1" dirty="0">
                <a:latin typeface="Times New Roman"/>
                <a:cs typeface="Times New Roman"/>
              </a:rPr>
              <a:t>i	i</a:t>
            </a:r>
            <a:endParaRPr sz="1412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2555" y="2483504"/>
            <a:ext cx="3033993" cy="578784"/>
          </a:xfrm>
          <a:custGeom>
            <a:avLst/>
            <a:gdLst/>
            <a:ahLst/>
            <a:cxnLst/>
            <a:rect l="l" t="t" r="r" b="b"/>
            <a:pathLst>
              <a:path w="3438525" h="655954">
                <a:moveTo>
                  <a:pt x="0" y="0"/>
                </a:moveTo>
                <a:lnTo>
                  <a:pt x="3438523" y="0"/>
                </a:lnTo>
                <a:lnTo>
                  <a:pt x="3438523" y="655637"/>
                </a:lnTo>
                <a:lnTo>
                  <a:pt x="0" y="6556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8452292" y="1196340"/>
            <a:ext cx="1290357" cy="941522"/>
          </a:xfrm>
          <a:prstGeom prst="rect">
            <a:avLst/>
          </a:prstGeom>
        </p:spPr>
        <p:txBody>
          <a:bodyPr vert="horz" wrap="square" lIns="0" tIns="188259" rIns="0" bIns="0" rtlCol="0">
            <a:spAutoFit/>
          </a:bodyPr>
          <a:lstStyle/>
          <a:p>
            <a:pPr marL="11206">
              <a:spcBef>
                <a:spcPts val="1482"/>
              </a:spcBef>
            </a:pPr>
            <a:r>
              <a:rPr sz="2118" i="1" spc="-4" dirty="0">
                <a:latin typeface="Times New Roman"/>
                <a:cs typeface="Times New Roman"/>
              </a:rPr>
              <a:t>ax+by=d</a:t>
            </a:r>
            <a:endParaRPr sz="2118">
              <a:latin typeface="Times New Roman"/>
              <a:cs typeface="Times New Roman"/>
            </a:endParaRPr>
          </a:p>
          <a:p>
            <a:pPr marL="70601">
              <a:spcBef>
                <a:spcPts val="1165"/>
              </a:spcBef>
            </a:pPr>
            <a:r>
              <a:rPr sz="1765" dirty="0">
                <a:latin typeface="Arial"/>
                <a:cs typeface="Arial"/>
              </a:rPr>
              <a:t>Unit</a:t>
            </a:r>
            <a:r>
              <a:rPr sz="1765" spc="-7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normal:</a:t>
            </a:r>
            <a:endParaRPr sz="176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3975" y="2113430"/>
            <a:ext cx="809065" cy="2829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 i="1" dirty="0">
                <a:latin typeface="Times New Roman"/>
                <a:cs typeface="Times New Roman"/>
              </a:rPr>
              <a:t>N=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a,</a:t>
            </a:r>
            <a:r>
              <a:rPr sz="1765" i="1" spc="-75" dirty="0">
                <a:latin typeface="Times New Roman"/>
                <a:cs typeface="Times New Roman"/>
              </a:rPr>
              <a:t> </a:t>
            </a:r>
            <a:r>
              <a:rPr sz="1765" i="1" dirty="0">
                <a:latin typeface="Times New Roman"/>
                <a:cs typeface="Times New Roman"/>
              </a:rPr>
              <a:t>b</a:t>
            </a:r>
            <a:r>
              <a:rPr sz="1765" dirty="0">
                <a:latin typeface="Times New Roman"/>
                <a:cs typeface="Times New Roman"/>
              </a:rPr>
              <a:t>)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0B849-007E-4913-8C00-9830BDB92502}"/>
              </a:ext>
            </a:extLst>
          </p:cNvPr>
          <p:cNvSpPr txBox="1"/>
          <p:nvPr/>
        </p:nvSpPr>
        <p:spPr>
          <a:xfrm>
            <a:off x="1963271" y="4034118"/>
            <a:ext cx="84038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 stable </a:t>
            </a:r>
            <a:r>
              <a:rPr lang="en-US" dirty="0"/>
              <a:t>to find three values (which could have eigenvalues of very different value;</a:t>
            </a:r>
          </a:p>
          <a:p>
            <a:r>
              <a:rPr lang="en-US" dirty="0"/>
              <a:t>                                                          small eigenvalues are critical)</a:t>
            </a:r>
          </a:p>
          <a:p>
            <a:endParaRPr lang="en-US" dirty="0"/>
          </a:p>
          <a:p>
            <a:r>
              <a:rPr lang="en-US" dirty="0"/>
              <a:t>Instead, since the best fit line must pass through the center of mass of the set of points,</a:t>
            </a:r>
          </a:p>
          <a:p>
            <a:r>
              <a:rPr lang="en-US" dirty="0"/>
              <a:t>center the data (move mass center to origin).</a:t>
            </a:r>
          </a:p>
          <a:p>
            <a:r>
              <a:rPr lang="en-US" dirty="0"/>
              <a:t>This reduces the problem to finding 2 parameters (the unit vector normal to the line).</a:t>
            </a:r>
          </a:p>
          <a:p>
            <a:r>
              <a:rPr lang="en-US" dirty="0"/>
              <a:t>Then solve for 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390" y="534874"/>
            <a:ext cx="3241862" cy="47298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000" spc="-4" dirty="0">
                <a:latin typeface="Arial"/>
                <a:cs typeface="Arial"/>
              </a:rPr>
              <a:t>Total </a:t>
            </a:r>
            <a:r>
              <a:rPr sz="3000" dirty="0">
                <a:latin typeface="Arial"/>
                <a:cs typeface="Arial"/>
              </a:rPr>
              <a:t>least</a:t>
            </a:r>
            <a:r>
              <a:rPr sz="3000" spc="-71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squares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0806" y="1226193"/>
            <a:ext cx="3571875" cy="11316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1765" spc="-4" dirty="0">
                <a:latin typeface="Arial"/>
                <a:cs typeface="Arial"/>
              </a:rPr>
              <a:t>Distance between </a:t>
            </a:r>
            <a:r>
              <a:rPr sz="1765" dirty="0">
                <a:latin typeface="Arial"/>
                <a:cs typeface="Arial"/>
              </a:rPr>
              <a:t>point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x</a:t>
            </a:r>
            <a:r>
              <a:rPr sz="1721" i="1" baseline="-21367" dirty="0">
                <a:latin typeface="Times New Roman"/>
                <a:cs typeface="Times New Roman"/>
              </a:rPr>
              <a:t>i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y</a:t>
            </a:r>
            <a:r>
              <a:rPr sz="1721" i="1" baseline="-21367" dirty="0">
                <a:latin typeface="Times New Roman"/>
                <a:cs typeface="Times New Roman"/>
              </a:rPr>
              <a:t>i</a:t>
            </a:r>
            <a:r>
              <a:rPr sz="1765" dirty="0">
                <a:latin typeface="Times New Roman"/>
                <a:cs typeface="Times New Roman"/>
              </a:rPr>
              <a:t>) </a:t>
            </a:r>
            <a:r>
              <a:rPr sz="1765" spc="-4" dirty="0">
                <a:latin typeface="Arial"/>
                <a:cs typeface="Arial"/>
              </a:rPr>
              <a:t>and  </a:t>
            </a:r>
            <a:r>
              <a:rPr sz="1765" dirty="0">
                <a:latin typeface="Arial"/>
                <a:cs typeface="Arial"/>
              </a:rPr>
              <a:t>line </a:t>
            </a:r>
            <a:r>
              <a:rPr sz="1765" i="1" spc="-4" dirty="0">
                <a:latin typeface="Times New Roman"/>
                <a:cs typeface="Times New Roman"/>
              </a:rPr>
              <a:t>ax+by=d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a</a:t>
            </a:r>
            <a:r>
              <a:rPr sz="1721" baseline="25641" dirty="0">
                <a:latin typeface="Times New Roman"/>
                <a:cs typeface="Times New Roman"/>
              </a:rPr>
              <a:t>2</a:t>
            </a:r>
            <a:r>
              <a:rPr sz="1765" i="1" dirty="0">
                <a:latin typeface="Times New Roman"/>
                <a:cs typeface="Times New Roman"/>
              </a:rPr>
              <a:t>+b</a:t>
            </a:r>
            <a:r>
              <a:rPr sz="1721" baseline="25641" dirty="0">
                <a:latin typeface="Times New Roman"/>
                <a:cs typeface="Times New Roman"/>
              </a:rPr>
              <a:t>2</a:t>
            </a:r>
            <a:r>
              <a:rPr sz="1765" i="1" dirty="0">
                <a:latin typeface="Times New Roman"/>
                <a:cs typeface="Times New Roman"/>
              </a:rPr>
              <a:t>=</a:t>
            </a:r>
            <a:r>
              <a:rPr sz="1765" dirty="0">
                <a:latin typeface="Times New Roman"/>
                <a:cs typeface="Times New Roman"/>
              </a:rPr>
              <a:t>1): |</a:t>
            </a:r>
            <a:r>
              <a:rPr sz="1765" i="1" dirty="0">
                <a:latin typeface="Times New Roman"/>
                <a:cs typeface="Times New Roman"/>
              </a:rPr>
              <a:t>ax</a:t>
            </a:r>
            <a:r>
              <a:rPr sz="1721" i="1" baseline="-21367" dirty="0">
                <a:latin typeface="Times New Roman"/>
                <a:cs typeface="Times New Roman"/>
              </a:rPr>
              <a:t>i </a:t>
            </a:r>
            <a:r>
              <a:rPr sz="1765" i="1" dirty="0">
                <a:latin typeface="Times New Roman"/>
                <a:cs typeface="Times New Roman"/>
              </a:rPr>
              <a:t>+ by</a:t>
            </a:r>
            <a:r>
              <a:rPr sz="1721" i="1" baseline="-21367" dirty="0">
                <a:latin typeface="Times New Roman"/>
                <a:cs typeface="Times New Roman"/>
              </a:rPr>
              <a:t>i </a:t>
            </a:r>
            <a:r>
              <a:rPr sz="1765" i="1" dirty="0">
                <a:latin typeface="Times New Roman"/>
                <a:cs typeface="Times New Roman"/>
              </a:rPr>
              <a:t>–</a:t>
            </a:r>
            <a:r>
              <a:rPr sz="1765" i="1" spc="234" dirty="0">
                <a:latin typeface="Times New Roman"/>
                <a:cs typeface="Times New Roman"/>
              </a:rPr>
              <a:t> </a:t>
            </a:r>
            <a:r>
              <a:rPr sz="1765" i="1" dirty="0">
                <a:latin typeface="Times New Roman"/>
                <a:cs typeface="Times New Roman"/>
              </a:rPr>
              <a:t>d</a:t>
            </a:r>
            <a:r>
              <a:rPr sz="1765" dirty="0">
                <a:latin typeface="Times New Roman"/>
                <a:cs typeface="Times New Roman"/>
              </a:rPr>
              <a:t>|</a:t>
            </a:r>
          </a:p>
          <a:p>
            <a:pPr marL="11206" marR="47628">
              <a:lnSpc>
                <a:spcPts val="2047"/>
              </a:lnSpc>
              <a:spcBef>
                <a:spcPts val="547"/>
              </a:spcBef>
            </a:pPr>
            <a:r>
              <a:rPr sz="1765" dirty="0">
                <a:latin typeface="Arial"/>
                <a:cs typeface="Arial"/>
              </a:rPr>
              <a:t>Find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a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b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d</a:t>
            </a:r>
            <a:r>
              <a:rPr sz="1765" dirty="0">
                <a:latin typeface="Times New Roman"/>
                <a:cs typeface="Times New Roman"/>
              </a:rPr>
              <a:t>) </a:t>
            </a:r>
            <a:r>
              <a:rPr sz="1765" spc="-4" dirty="0">
                <a:latin typeface="Arial"/>
                <a:cs typeface="Arial"/>
              </a:rPr>
              <a:t>to </a:t>
            </a:r>
            <a:r>
              <a:rPr sz="1765" dirty="0">
                <a:latin typeface="Arial"/>
                <a:cs typeface="Arial"/>
              </a:rPr>
              <a:t>minimize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sum</a:t>
            </a:r>
            <a:r>
              <a:rPr sz="1765" spc="-75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of  squared perpendicular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distances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5922" y="2222223"/>
            <a:ext cx="1307726" cy="256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934">
              <a:lnSpc>
                <a:spcPts val="159"/>
              </a:lnSpc>
              <a:tabLst>
                <a:tab pos="1266332" algn="l"/>
              </a:tabLst>
            </a:pPr>
            <a:r>
              <a:rPr sz="618" i="1" spc="9" dirty="0">
                <a:latin typeface="Times New Roman"/>
                <a:cs typeface="Times New Roman"/>
              </a:rPr>
              <a:t>n	</a:t>
            </a:r>
            <a:r>
              <a:rPr sz="927" spc="13" baseline="-15873" dirty="0">
                <a:latin typeface="Times New Roman"/>
                <a:cs typeface="Times New Roman"/>
              </a:rPr>
              <a:t>2</a:t>
            </a:r>
            <a:endParaRPr sz="927" baseline="-15873">
              <a:latin typeface="Times New Roman"/>
              <a:cs typeface="Times New Roman"/>
            </a:endParaRPr>
          </a:p>
          <a:p>
            <a:pPr>
              <a:lnSpc>
                <a:spcPts val="1424"/>
              </a:lnSpc>
            </a:pPr>
            <a:r>
              <a:rPr sz="1103" i="1" spc="-4" dirty="0">
                <a:latin typeface="Times New Roman"/>
                <a:cs typeface="Times New Roman"/>
              </a:rPr>
              <a:t>E </a:t>
            </a:r>
            <a:r>
              <a:rPr sz="1103" spc="-4" dirty="0">
                <a:latin typeface="Symbol"/>
                <a:cs typeface="Symbol"/>
              </a:rPr>
              <a:t></a:t>
            </a:r>
            <a:r>
              <a:rPr sz="1103" spc="-62" dirty="0">
                <a:latin typeface="Times New Roman"/>
                <a:cs typeface="Times New Roman"/>
              </a:rPr>
              <a:t> </a:t>
            </a:r>
            <a:r>
              <a:rPr sz="2449" spc="-46" baseline="-9009" dirty="0">
                <a:latin typeface="Symbol"/>
                <a:cs typeface="Symbol"/>
              </a:rPr>
              <a:t>∑</a:t>
            </a:r>
            <a:r>
              <a:rPr sz="927" i="1" spc="66" baseline="-39682" dirty="0">
                <a:latin typeface="Times New Roman"/>
                <a:cs typeface="Times New Roman"/>
              </a:rPr>
              <a:t>i</a:t>
            </a:r>
            <a:r>
              <a:rPr sz="927" spc="-59" baseline="-39682" dirty="0">
                <a:latin typeface="Symbol"/>
                <a:cs typeface="Symbol"/>
              </a:rPr>
              <a:t></a:t>
            </a:r>
            <a:r>
              <a:rPr sz="927" spc="13" baseline="-39682" dirty="0">
                <a:latin typeface="Times New Roman"/>
                <a:cs typeface="Times New Roman"/>
              </a:rPr>
              <a:t>1</a:t>
            </a:r>
            <a:r>
              <a:rPr sz="927" spc="-119" baseline="-39682" dirty="0">
                <a:latin typeface="Times New Roman"/>
                <a:cs typeface="Times New Roman"/>
              </a:rPr>
              <a:t> </a:t>
            </a:r>
            <a:r>
              <a:rPr sz="1103" spc="9" dirty="0">
                <a:latin typeface="Times New Roman"/>
                <a:cs typeface="Times New Roman"/>
              </a:rPr>
              <a:t>(</a:t>
            </a:r>
            <a:r>
              <a:rPr sz="1103" i="1" spc="79" dirty="0">
                <a:latin typeface="Times New Roman"/>
                <a:cs typeface="Times New Roman"/>
              </a:rPr>
              <a:t>a</a:t>
            </a:r>
            <a:r>
              <a:rPr sz="1103" i="1" spc="-35" dirty="0">
                <a:latin typeface="Times New Roman"/>
                <a:cs typeface="Times New Roman"/>
              </a:rPr>
              <a:t>x</a:t>
            </a:r>
            <a:r>
              <a:rPr sz="927" i="1" spc="6" baseline="-23809" dirty="0">
                <a:latin typeface="Times New Roman"/>
                <a:cs typeface="Times New Roman"/>
              </a:rPr>
              <a:t>i</a:t>
            </a:r>
            <a:r>
              <a:rPr sz="927" i="1" baseline="-23809" dirty="0">
                <a:latin typeface="Times New Roman"/>
                <a:cs typeface="Times New Roman"/>
              </a:rPr>
              <a:t> </a:t>
            </a:r>
            <a:r>
              <a:rPr sz="927" i="1" spc="-13" baseline="-23809" dirty="0">
                <a:latin typeface="Times New Roman"/>
                <a:cs typeface="Times New Roman"/>
              </a:rPr>
              <a:t> </a:t>
            </a:r>
            <a:r>
              <a:rPr sz="1103" spc="-4" dirty="0">
                <a:latin typeface="Symbol"/>
                <a:cs typeface="Symbol"/>
              </a:rPr>
              <a:t></a:t>
            </a:r>
            <a:r>
              <a:rPr sz="1103" spc="-137" dirty="0">
                <a:latin typeface="Times New Roman"/>
                <a:cs typeface="Times New Roman"/>
              </a:rPr>
              <a:t> </a:t>
            </a:r>
            <a:r>
              <a:rPr sz="1103" i="1" spc="115" dirty="0">
                <a:latin typeface="Times New Roman"/>
                <a:cs typeface="Times New Roman"/>
              </a:rPr>
              <a:t>b</a:t>
            </a:r>
            <a:r>
              <a:rPr sz="1103" i="1" spc="-22" dirty="0">
                <a:latin typeface="Times New Roman"/>
                <a:cs typeface="Times New Roman"/>
              </a:rPr>
              <a:t>y</a:t>
            </a:r>
            <a:r>
              <a:rPr sz="927" i="1" spc="6" baseline="-23809" dirty="0">
                <a:latin typeface="Times New Roman"/>
                <a:cs typeface="Times New Roman"/>
              </a:rPr>
              <a:t>i</a:t>
            </a:r>
            <a:r>
              <a:rPr sz="927" i="1" baseline="-23809" dirty="0">
                <a:latin typeface="Times New Roman"/>
                <a:cs typeface="Times New Roman"/>
              </a:rPr>
              <a:t> </a:t>
            </a:r>
            <a:r>
              <a:rPr sz="927" i="1" spc="-13" baseline="-23809" dirty="0">
                <a:latin typeface="Times New Roman"/>
                <a:cs typeface="Times New Roman"/>
              </a:rPr>
              <a:t> </a:t>
            </a:r>
            <a:r>
              <a:rPr sz="1103" spc="-4" dirty="0">
                <a:latin typeface="Symbol"/>
                <a:cs typeface="Symbol"/>
              </a:rPr>
              <a:t>−</a:t>
            </a:r>
            <a:r>
              <a:rPr sz="1103" spc="-119" dirty="0">
                <a:latin typeface="Times New Roman"/>
                <a:cs typeface="Times New Roman"/>
              </a:rPr>
              <a:t> </a:t>
            </a:r>
            <a:r>
              <a:rPr sz="1103" i="1" spc="-159" dirty="0">
                <a:latin typeface="Times New Roman"/>
                <a:cs typeface="Times New Roman"/>
              </a:rPr>
              <a:t>d </a:t>
            </a:r>
            <a:r>
              <a:rPr sz="1103" i="1" spc="-180" dirty="0">
                <a:latin typeface="Times New Roman"/>
                <a:cs typeface="Times New Roman"/>
              </a:rPr>
              <a:t> </a:t>
            </a:r>
            <a:r>
              <a:rPr sz="1103" spc="-4" dirty="0">
                <a:latin typeface="Times New Roman"/>
                <a:cs typeface="Times New Roman"/>
              </a:rPr>
              <a:t>)</a:t>
            </a:r>
            <a:endParaRPr sz="110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57171" y="2203356"/>
            <a:ext cx="1375522" cy="266140"/>
          </a:xfrm>
          <a:custGeom>
            <a:avLst/>
            <a:gdLst/>
            <a:ahLst/>
            <a:cxnLst/>
            <a:rect l="l" t="t" r="r" b="b"/>
            <a:pathLst>
              <a:path w="1558925" h="301625">
                <a:moveTo>
                  <a:pt x="0" y="0"/>
                </a:moveTo>
                <a:lnTo>
                  <a:pt x="1558924" y="0"/>
                </a:lnTo>
                <a:lnTo>
                  <a:pt x="1558924" y="301624"/>
                </a:lnTo>
                <a:lnTo>
                  <a:pt x="0" y="3016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567464" y="1229847"/>
            <a:ext cx="2375645" cy="1661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7847172" y="2113430"/>
            <a:ext cx="674594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latin typeface="Times New Roman"/>
                <a:cs typeface="Times New Roman"/>
              </a:rPr>
              <a:t>(</a:t>
            </a:r>
            <a:r>
              <a:rPr sz="2118" i="1" dirty="0">
                <a:latin typeface="Times New Roman"/>
                <a:cs typeface="Times New Roman"/>
              </a:rPr>
              <a:t>x</a:t>
            </a:r>
            <a:r>
              <a:rPr sz="2118" i="1" baseline="-20833" dirty="0">
                <a:latin typeface="Times New Roman"/>
                <a:cs typeface="Times New Roman"/>
              </a:rPr>
              <a:t>i</a:t>
            </a:r>
            <a:r>
              <a:rPr sz="2118" dirty="0">
                <a:latin typeface="Times New Roman"/>
                <a:cs typeface="Times New Roman"/>
              </a:rPr>
              <a:t>,</a:t>
            </a:r>
            <a:r>
              <a:rPr sz="2118" spc="-79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y</a:t>
            </a:r>
            <a:r>
              <a:rPr sz="2118" i="1" baseline="-20833" dirty="0">
                <a:latin typeface="Times New Roman"/>
                <a:cs typeface="Times New Roman"/>
              </a:rPr>
              <a:t>i</a:t>
            </a:r>
            <a:r>
              <a:rPr sz="2118" dirty="0">
                <a:latin typeface="Times New Roman"/>
                <a:cs typeface="Times New Roman"/>
              </a:rPr>
              <a:t>)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1084" y="2399711"/>
            <a:ext cx="827554" cy="56976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>
              <a:spcBef>
                <a:spcPts val="101"/>
              </a:spcBef>
            </a:pPr>
            <a:r>
              <a:rPr sz="2427" i="1" spc="4" dirty="0">
                <a:latin typeface="Times New Roman"/>
                <a:cs typeface="Times New Roman"/>
              </a:rPr>
              <a:t>E </a:t>
            </a:r>
            <a:r>
              <a:rPr sz="2427" spc="4" dirty="0">
                <a:latin typeface="Symbol"/>
                <a:cs typeface="Symbol"/>
              </a:rPr>
              <a:t></a:t>
            </a:r>
            <a:r>
              <a:rPr sz="2427" spc="-212" dirty="0">
                <a:latin typeface="Times New Roman"/>
                <a:cs typeface="Times New Roman"/>
              </a:rPr>
              <a:t> </a:t>
            </a:r>
            <a:r>
              <a:rPr sz="5427" spc="-112" baseline="-8807" dirty="0">
                <a:latin typeface="Symbol"/>
                <a:cs typeface="Symbol"/>
              </a:rPr>
              <a:t></a:t>
            </a:r>
            <a:endParaRPr sz="5427" baseline="-8807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6634" y="2383369"/>
            <a:ext cx="250451" cy="655443"/>
          </a:xfrm>
          <a:prstGeom prst="rect">
            <a:avLst/>
          </a:prstGeom>
        </p:spPr>
        <p:txBody>
          <a:bodyPr vert="horz" wrap="square" lIns="0" tIns="117101" rIns="0" bIns="0" rtlCol="0">
            <a:spAutoFit/>
          </a:bodyPr>
          <a:lstStyle/>
          <a:p>
            <a:pPr marL="5043">
              <a:spcBef>
                <a:spcPts val="922"/>
              </a:spcBef>
            </a:pPr>
            <a:r>
              <a:rPr sz="1412" i="1" dirty="0">
                <a:latin typeface="Times New Roman"/>
                <a:cs typeface="Times New Roman"/>
              </a:rPr>
              <a:t>n</a:t>
            </a:r>
            <a:endParaRPr sz="1412">
              <a:latin typeface="Times New Roman"/>
              <a:cs typeface="Times New Roman"/>
            </a:endParaRPr>
          </a:p>
          <a:p>
            <a:pPr>
              <a:spcBef>
                <a:spcPts val="838"/>
              </a:spcBef>
            </a:pPr>
            <a:r>
              <a:rPr sz="1412" i="1" spc="93" dirty="0">
                <a:latin typeface="Times New Roman"/>
                <a:cs typeface="Times New Roman"/>
              </a:rPr>
              <a:t>i</a:t>
            </a:r>
            <a:r>
              <a:rPr sz="1412" spc="-101" dirty="0">
                <a:latin typeface="Symbol"/>
                <a:cs typeface="Symbol"/>
              </a:rPr>
              <a:t></a:t>
            </a:r>
            <a:r>
              <a:rPr sz="1412" dirty="0">
                <a:latin typeface="Times New Roman"/>
                <a:cs typeface="Times New Roman"/>
              </a:rPr>
              <a:t>1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7163" y="2553290"/>
            <a:ext cx="1828799" cy="45394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>
              <a:lnSpc>
                <a:spcPts val="2268"/>
              </a:lnSpc>
              <a:spcBef>
                <a:spcPts val="84"/>
              </a:spcBef>
              <a:tabLst>
                <a:tab pos="549678" algn="l"/>
                <a:tab pos="1215903" algn="l"/>
              </a:tabLst>
            </a:pPr>
            <a:r>
              <a:rPr sz="2427" spc="75" dirty="0">
                <a:latin typeface="Times New Roman"/>
                <a:cs typeface="Times New Roman"/>
              </a:rPr>
              <a:t>(</a:t>
            </a:r>
            <a:r>
              <a:rPr sz="2427" i="1" spc="75" dirty="0">
                <a:latin typeface="Times New Roman"/>
                <a:cs typeface="Times New Roman"/>
              </a:rPr>
              <a:t>ax	</a:t>
            </a:r>
            <a:r>
              <a:rPr sz="2427" spc="4" dirty="0">
                <a:latin typeface="Symbol"/>
                <a:cs typeface="Symbol"/>
              </a:rPr>
              <a:t></a:t>
            </a:r>
            <a:r>
              <a:rPr sz="2427" spc="-291" dirty="0">
                <a:latin typeface="Times New Roman"/>
                <a:cs typeface="Times New Roman"/>
              </a:rPr>
              <a:t> </a:t>
            </a:r>
            <a:r>
              <a:rPr sz="2427" i="1" spc="132" dirty="0">
                <a:latin typeface="Times New Roman"/>
                <a:cs typeface="Times New Roman"/>
              </a:rPr>
              <a:t>by	</a:t>
            </a:r>
            <a:r>
              <a:rPr sz="2427" spc="4" dirty="0">
                <a:latin typeface="Symbol"/>
                <a:cs typeface="Symbol"/>
              </a:rPr>
              <a:t></a:t>
            </a:r>
            <a:r>
              <a:rPr sz="2427" spc="-296" dirty="0">
                <a:latin typeface="Times New Roman"/>
                <a:cs typeface="Times New Roman"/>
              </a:rPr>
              <a:t> </a:t>
            </a:r>
            <a:r>
              <a:rPr sz="2427" i="1" spc="4" dirty="0">
                <a:latin typeface="Times New Roman"/>
                <a:cs typeface="Times New Roman"/>
              </a:rPr>
              <a:t>d</a:t>
            </a:r>
            <a:r>
              <a:rPr sz="2427" i="1" spc="-424" dirty="0">
                <a:latin typeface="Times New Roman"/>
                <a:cs typeface="Times New Roman"/>
              </a:rPr>
              <a:t> </a:t>
            </a:r>
            <a:r>
              <a:rPr sz="2427" spc="44" dirty="0">
                <a:latin typeface="Times New Roman"/>
                <a:cs typeface="Times New Roman"/>
              </a:rPr>
              <a:t>)</a:t>
            </a:r>
            <a:r>
              <a:rPr sz="2118" spc="66" baseline="43402" dirty="0">
                <a:latin typeface="Times New Roman"/>
                <a:cs typeface="Times New Roman"/>
              </a:rPr>
              <a:t>2</a:t>
            </a:r>
            <a:endParaRPr sz="2118" baseline="43402" dirty="0">
              <a:latin typeface="Times New Roman"/>
              <a:cs typeface="Times New Roman"/>
            </a:endParaRPr>
          </a:p>
          <a:p>
            <a:pPr marL="415199">
              <a:lnSpc>
                <a:spcPts val="1050"/>
              </a:lnSpc>
              <a:tabLst>
                <a:tab pos="1081425" algn="l"/>
              </a:tabLst>
            </a:pPr>
            <a:r>
              <a:rPr sz="1412" i="1" dirty="0">
                <a:latin typeface="Times New Roman"/>
                <a:cs typeface="Times New Roman"/>
              </a:rPr>
              <a:t>i	i</a:t>
            </a:r>
            <a:endParaRPr sz="1412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2555" y="2483504"/>
            <a:ext cx="3033993" cy="578784"/>
          </a:xfrm>
          <a:custGeom>
            <a:avLst/>
            <a:gdLst/>
            <a:ahLst/>
            <a:cxnLst/>
            <a:rect l="l" t="t" r="r" b="b"/>
            <a:pathLst>
              <a:path w="3438525" h="655954">
                <a:moveTo>
                  <a:pt x="0" y="0"/>
                </a:moveTo>
                <a:lnTo>
                  <a:pt x="3438523" y="0"/>
                </a:lnTo>
                <a:lnTo>
                  <a:pt x="3438523" y="655637"/>
                </a:lnTo>
                <a:lnTo>
                  <a:pt x="0" y="6556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8452292" y="1196340"/>
            <a:ext cx="1290357" cy="941522"/>
          </a:xfrm>
          <a:prstGeom prst="rect">
            <a:avLst/>
          </a:prstGeom>
        </p:spPr>
        <p:txBody>
          <a:bodyPr vert="horz" wrap="square" lIns="0" tIns="188259" rIns="0" bIns="0" rtlCol="0">
            <a:spAutoFit/>
          </a:bodyPr>
          <a:lstStyle/>
          <a:p>
            <a:pPr marL="11206">
              <a:spcBef>
                <a:spcPts val="1482"/>
              </a:spcBef>
            </a:pPr>
            <a:r>
              <a:rPr sz="2118" i="1" spc="-4" dirty="0">
                <a:latin typeface="Times New Roman"/>
                <a:cs typeface="Times New Roman"/>
              </a:rPr>
              <a:t>ax+by=d</a:t>
            </a:r>
            <a:endParaRPr sz="2118">
              <a:latin typeface="Times New Roman"/>
              <a:cs typeface="Times New Roman"/>
            </a:endParaRPr>
          </a:p>
          <a:p>
            <a:pPr marL="70601">
              <a:spcBef>
                <a:spcPts val="1165"/>
              </a:spcBef>
            </a:pPr>
            <a:r>
              <a:rPr sz="1765" dirty="0">
                <a:latin typeface="Arial"/>
                <a:cs typeface="Arial"/>
              </a:rPr>
              <a:t>Unit</a:t>
            </a:r>
            <a:r>
              <a:rPr sz="1765" spc="-7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normal:</a:t>
            </a:r>
            <a:endParaRPr sz="176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3975" y="2113430"/>
            <a:ext cx="809065" cy="2829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 i="1" dirty="0">
                <a:latin typeface="Times New Roman"/>
                <a:cs typeface="Times New Roman"/>
              </a:rPr>
              <a:t>N=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a,</a:t>
            </a:r>
            <a:r>
              <a:rPr sz="1765" i="1" spc="-75" dirty="0">
                <a:latin typeface="Times New Roman"/>
                <a:cs typeface="Times New Roman"/>
              </a:rPr>
              <a:t> </a:t>
            </a:r>
            <a:r>
              <a:rPr sz="1765" i="1" dirty="0">
                <a:latin typeface="Times New Roman"/>
                <a:cs typeface="Times New Roman"/>
              </a:rPr>
              <a:t>b</a:t>
            </a:r>
            <a:r>
              <a:rPr sz="1765" dirty="0">
                <a:latin typeface="Times New Roman"/>
                <a:cs typeface="Times New Roman"/>
              </a:rPr>
              <a:t>)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294" y="3108167"/>
            <a:ext cx="101413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i="1" dirty="0">
                <a:latin typeface="Times New Roman"/>
                <a:cs typeface="Times New Roman"/>
              </a:rPr>
              <a:t>n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1027" y="3142489"/>
            <a:ext cx="516591" cy="4996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4765" spc="-59" baseline="6944" dirty="0">
                <a:latin typeface="Symbol"/>
                <a:cs typeface="Symbol"/>
              </a:rPr>
              <a:t></a:t>
            </a:r>
            <a:r>
              <a:rPr sz="1235" i="1" spc="88" dirty="0">
                <a:latin typeface="Times New Roman"/>
                <a:cs typeface="Times New Roman"/>
              </a:rPr>
              <a:t>i</a:t>
            </a:r>
            <a:r>
              <a:rPr sz="1235" spc="-75" dirty="0">
                <a:latin typeface="Symbol"/>
                <a:cs typeface="Symbol"/>
              </a:rPr>
              <a:t></a:t>
            </a:r>
            <a:r>
              <a:rPr sz="1235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489764" y="3164292"/>
            <a:ext cx="226695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01717" indent="-190510">
              <a:spcBef>
                <a:spcPts val="88"/>
              </a:spcBef>
              <a:buFont typeface="Symbol"/>
              <a:buChar char=""/>
              <a:tabLst>
                <a:tab pos="202277" algn="l"/>
              </a:tabLst>
            </a:pPr>
            <a:r>
              <a:rPr sz="2118" spc="35" dirty="0">
                <a:latin typeface="Times New Roman"/>
                <a:cs typeface="Times New Roman"/>
              </a:rPr>
              <a:t>2(</a:t>
            </a:r>
            <a:r>
              <a:rPr sz="2118" i="1" spc="35" dirty="0">
                <a:latin typeface="Times New Roman"/>
                <a:cs typeface="Times New Roman"/>
              </a:rPr>
              <a:t>ax</a:t>
            </a:r>
            <a:r>
              <a:rPr sz="1853" i="1" spc="53" baseline="-23809" dirty="0">
                <a:latin typeface="Times New Roman"/>
                <a:cs typeface="Times New Roman"/>
              </a:rPr>
              <a:t>i</a:t>
            </a:r>
            <a:r>
              <a:rPr sz="1853" i="1" spc="416" baseline="-23809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Symbol"/>
                <a:cs typeface="Symbol"/>
              </a:rPr>
              <a:t></a:t>
            </a:r>
            <a:r>
              <a:rPr sz="2118" spc="-238" dirty="0">
                <a:latin typeface="Times New Roman"/>
                <a:cs typeface="Times New Roman"/>
              </a:rPr>
              <a:t> </a:t>
            </a:r>
            <a:r>
              <a:rPr sz="2118" i="1" spc="79" dirty="0">
                <a:latin typeface="Times New Roman"/>
                <a:cs typeface="Times New Roman"/>
              </a:rPr>
              <a:t>by</a:t>
            </a:r>
            <a:r>
              <a:rPr sz="1853" i="1" spc="119" baseline="-23809" dirty="0">
                <a:latin typeface="Times New Roman"/>
                <a:cs typeface="Times New Roman"/>
              </a:rPr>
              <a:t>i</a:t>
            </a:r>
            <a:r>
              <a:rPr sz="1853" i="1" spc="416" baseline="-23809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Symbol"/>
                <a:cs typeface="Symbol"/>
              </a:rPr>
              <a:t></a:t>
            </a:r>
            <a:r>
              <a:rPr sz="2118" spc="-199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d</a:t>
            </a:r>
            <a:r>
              <a:rPr sz="2118" i="1" spc="-322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)</a:t>
            </a:r>
            <a:r>
              <a:rPr sz="2118" spc="-75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Symbol"/>
                <a:cs typeface="Symbol"/>
              </a:rPr>
              <a:t></a:t>
            </a:r>
            <a:r>
              <a:rPr sz="2118" spc="-101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6909" y="3374029"/>
            <a:ext cx="28575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35" dirty="0">
                <a:latin typeface="Symbol"/>
                <a:cs typeface="Symbol"/>
              </a:rPr>
              <a:t></a:t>
            </a:r>
            <a:r>
              <a:rPr sz="2118" i="1" dirty="0">
                <a:latin typeface="Times New Roman"/>
                <a:cs typeface="Times New Roman"/>
              </a:rPr>
              <a:t>d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78738" y="2994300"/>
            <a:ext cx="557493" cy="4986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1941"/>
              </a:lnSpc>
              <a:spcBef>
                <a:spcPts val="88"/>
              </a:spcBef>
            </a:pPr>
            <a:r>
              <a:rPr sz="2118" u="sng" spc="-22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2118" i="1" u="sng" spc="-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endParaRPr sz="2118">
              <a:latin typeface="Times New Roman"/>
              <a:cs typeface="Times New Roman"/>
            </a:endParaRPr>
          </a:p>
          <a:p>
            <a:pPr marR="4483" algn="r">
              <a:lnSpc>
                <a:spcPts val="1941"/>
              </a:lnSpc>
            </a:pPr>
            <a:r>
              <a:rPr sz="2118" dirty="0">
                <a:latin typeface="Symbol"/>
                <a:cs typeface="Symbol"/>
              </a:rPr>
              <a:t></a:t>
            </a:r>
            <a:endParaRPr sz="2118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72838" y="3361879"/>
            <a:ext cx="157443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7882" y="0"/>
                </a:lnTo>
              </a:path>
            </a:pathLst>
          </a:custGeom>
          <a:ln w="11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7970622" y="3361879"/>
            <a:ext cx="153521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880" y="0"/>
                </a:lnTo>
              </a:path>
            </a:pathLst>
          </a:custGeom>
          <a:ln w="11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9232529" y="3268860"/>
            <a:ext cx="108137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2389" y="0"/>
                </a:lnTo>
              </a:path>
            </a:pathLst>
          </a:custGeom>
          <a:ln w="11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9725876" y="3268860"/>
            <a:ext cx="108137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2389" y="0"/>
                </a:lnTo>
              </a:path>
            </a:pathLst>
          </a:custGeom>
          <a:ln w="11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8744400" y="3329724"/>
            <a:ext cx="63313" cy="18897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47" i="1" dirty="0">
                <a:latin typeface="Times New Roman"/>
                <a:cs typeface="Times New Roman"/>
              </a:rPr>
              <a:t>i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27959" y="3108934"/>
            <a:ext cx="95810" cy="18897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47" i="1" dirty="0">
                <a:latin typeface="Times New Roman"/>
                <a:cs typeface="Times New Roman"/>
              </a:rPr>
              <a:t>n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1787" y="3329724"/>
            <a:ext cx="63313" cy="18897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47" i="1" dirty="0">
                <a:latin typeface="Times New Roman"/>
                <a:cs typeface="Times New Roman"/>
              </a:rPr>
              <a:t>i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33122" y="3161589"/>
            <a:ext cx="1211356" cy="31678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248784" algn="l"/>
              </a:tabLst>
            </a:pPr>
            <a:r>
              <a:rPr sz="1985" i="1" spc="-4" dirty="0">
                <a:latin typeface="Times New Roman"/>
                <a:cs typeface="Times New Roman"/>
              </a:rPr>
              <a:t>y	</a:t>
            </a:r>
            <a:r>
              <a:rPr sz="1985" spc="-4" dirty="0">
                <a:latin typeface="Symbol"/>
                <a:cs typeface="Symbol"/>
              </a:rPr>
              <a:t></a:t>
            </a:r>
            <a:r>
              <a:rPr sz="1985" spc="-93" dirty="0">
                <a:latin typeface="Times New Roman"/>
                <a:cs typeface="Times New Roman"/>
              </a:rPr>
              <a:t> </a:t>
            </a:r>
            <a:r>
              <a:rPr sz="1985" i="1" spc="84" dirty="0">
                <a:latin typeface="Times New Roman"/>
                <a:cs typeface="Times New Roman"/>
              </a:rPr>
              <a:t>ax</a:t>
            </a:r>
            <a:r>
              <a:rPr sz="1985" i="1" spc="-93" dirty="0">
                <a:latin typeface="Times New Roman"/>
                <a:cs typeface="Times New Roman"/>
              </a:rPr>
              <a:t> </a:t>
            </a:r>
            <a:r>
              <a:rPr sz="1985" spc="-4" dirty="0">
                <a:latin typeface="Symbol"/>
                <a:cs typeface="Symbol"/>
              </a:rPr>
              <a:t></a:t>
            </a:r>
            <a:r>
              <a:rPr sz="1985" spc="-234" dirty="0">
                <a:latin typeface="Times New Roman"/>
                <a:cs typeface="Times New Roman"/>
              </a:rPr>
              <a:t> </a:t>
            </a:r>
            <a:r>
              <a:rPr sz="1985" i="1" spc="115" dirty="0">
                <a:latin typeface="Times New Roman"/>
                <a:cs typeface="Times New Roman"/>
              </a:rPr>
              <a:t>by</a:t>
            </a:r>
            <a:endParaRPr sz="198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55275" y="3161589"/>
            <a:ext cx="936251" cy="3168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850572" algn="l"/>
              </a:tabLst>
            </a:pPr>
            <a:r>
              <a:rPr sz="1985" i="1" spc="-4" dirty="0">
                <a:latin typeface="Times New Roman"/>
                <a:cs typeface="Times New Roman"/>
              </a:rPr>
              <a:t>x </a:t>
            </a:r>
            <a:r>
              <a:rPr sz="1985" i="1" spc="-159" dirty="0">
                <a:latin typeface="Times New Roman"/>
                <a:cs typeface="Times New Roman"/>
              </a:rPr>
              <a:t> </a:t>
            </a:r>
            <a:r>
              <a:rPr sz="1985" spc="-4" dirty="0">
                <a:latin typeface="Symbol"/>
                <a:cs typeface="Symbol"/>
              </a:rPr>
              <a:t></a:t>
            </a:r>
            <a:r>
              <a:rPr sz="1985" spc="-22" dirty="0">
                <a:latin typeface="Times New Roman"/>
                <a:cs typeface="Times New Roman"/>
              </a:rPr>
              <a:t> </a:t>
            </a:r>
            <a:r>
              <a:rPr sz="2978" i="1" spc="-6" baseline="34567" dirty="0">
                <a:latin typeface="Times New Roman"/>
                <a:cs typeface="Times New Roman"/>
              </a:rPr>
              <a:t>b</a:t>
            </a:r>
            <a:r>
              <a:rPr sz="2978" i="1" baseline="34567" dirty="0">
                <a:latin typeface="Times New Roman"/>
                <a:cs typeface="Times New Roman"/>
              </a:rPr>
              <a:t>	</a:t>
            </a:r>
            <a:r>
              <a:rPr sz="1721" i="1" baseline="59829" dirty="0">
                <a:latin typeface="Times New Roman"/>
                <a:cs typeface="Times New Roman"/>
              </a:rPr>
              <a:t>n</a:t>
            </a:r>
            <a:endParaRPr sz="1721" baseline="5982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58991" y="3161589"/>
            <a:ext cx="567578" cy="3168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85" i="1" spc="-4" dirty="0">
                <a:latin typeface="Times New Roman"/>
                <a:cs typeface="Times New Roman"/>
              </a:rPr>
              <a:t>d </a:t>
            </a:r>
            <a:r>
              <a:rPr sz="1985" spc="-4" dirty="0">
                <a:latin typeface="Symbol"/>
                <a:cs typeface="Symbol"/>
              </a:rPr>
              <a:t></a:t>
            </a:r>
            <a:r>
              <a:rPr sz="1985" spc="154" dirty="0">
                <a:latin typeface="Times New Roman"/>
                <a:cs typeface="Times New Roman"/>
              </a:rPr>
              <a:t> </a:t>
            </a:r>
            <a:r>
              <a:rPr sz="2978" i="1" spc="-6" baseline="34567" dirty="0">
                <a:latin typeface="Times New Roman"/>
                <a:cs typeface="Times New Roman"/>
              </a:rPr>
              <a:t>a</a:t>
            </a:r>
            <a:endParaRPr sz="2978" baseline="34567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75739" y="3141134"/>
            <a:ext cx="633693" cy="4690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978" i="1" spc="-6" baseline="-19753" dirty="0">
                <a:latin typeface="Times New Roman"/>
                <a:cs typeface="Times New Roman"/>
              </a:rPr>
              <a:t>n</a:t>
            </a:r>
            <a:r>
              <a:rPr sz="2978" i="1" spc="-456" baseline="-19753" dirty="0">
                <a:latin typeface="Times New Roman"/>
                <a:cs typeface="Times New Roman"/>
              </a:rPr>
              <a:t> </a:t>
            </a:r>
            <a:r>
              <a:rPr sz="4434" spc="-39" baseline="6633" dirty="0">
                <a:latin typeface="Symbol"/>
                <a:cs typeface="Symbol"/>
              </a:rPr>
              <a:t></a:t>
            </a:r>
            <a:r>
              <a:rPr sz="1147" i="1" spc="84" dirty="0">
                <a:latin typeface="Times New Roman"/>
                <a:cs typeface="Times New Roman"/>
              </a:rPr>
              <a:t>i</a:t>
            </a:r>
            <a:r>
              <a:rPr sz="1147" spc="-71" dirty="0">
                <a:latin typeface="Symbol"/>
                <a:cs typeface="Symbol"/>
              </a:rPr>
              <a:t></a:t>
            </a: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79964" y="3141134"/>
            <a:ext cx="662828" cy="4690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978" i="1" spc="-6" baseline="-19753" dirty="0">
                <a:latin typeface="Times New Roman"/>
                <a:cs typeface="Times New Roman"/>
              </a:rPr>
              <a:t>n</a:t>
            </a:r>
            <a:r>
              <a:rPr sz="2978" i="1" spc="-112" baseline="-19753" dirty="0">
                <a:latin typeface="Times New Roman"/>
                <a:cs typeface="Times New Roman"/>
              </a:rPr>
              <a:t> </a:t>
            </a:r>
            <a:r>
              <a:rPr sz="4434" spc="-46" baseline="6633" dirty="0">
                <a:latin typeface="Symbol"/>
                <a:cs typeface="Symbol"/>
              </a:rPr>
              <a:t></a:t>
            </a:r>
            <a:r>
              <a:rPr sz="1147" i="1" spc="88" dirty="0">
                <a:latin typeface="Times New Roman"/>
                <a:cs typeface="Times New Roman"/>
              </a:rPr>
              <a:t>i</a:t>
            </a:r>
            <a:r>
              <a:rPr sz="1147" spc="-71" dirty="0">
                <a:latin typeface="Symbol"/>
                <a:cs typeface="Symbol"/>
              </a:rPr>
              <a:t></a:t>
            </a: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07555" y="4236968"/>
            <a:ext cx="119903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267" y="0"/>
                </a:lnTo>
              </a:path>
            </a:pathLst>
          </a:custGeom>
          <a:ln w="1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 txBox="1"/>
          <p:nvPr/>
        </p:nvSpPr>
        <p:spPr>
          <a:xfrm>
            <a:off x="3051484" y="4064878"/>
            <a:ext cx="102534" cy="20419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235" i="1" spc="9" dirty="0">
                <a:latin typeface="Times New Roman"/>
                <a:cs typeface="Times New Roman"/>
              </a:rPr>
              <a:t>n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56314" y="4304227"/>
            <a:ext cx="1253938" cy="20419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  <a:tabLst>
                <a:tab pos="1197412" algn="l"/>
              </a:tabLst>
            </a:pPr>
            <a:r>
              <a:rPr sz="1235" i="1" spc="4" dirty="0">
                <a:latin typeface="Times New Roman"/>
                <a:cs typeface="Times New Roman"/>
              </a:rPr>
              <a:t>i	i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91589" y="3730718"/>
            <a:ext cx="141754" cy="34290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162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62" u="heavy" spc="-1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162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55924" y="4047944"/>
            <a:ext cx="314885" cy="508660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3221" spc="4" dirty="0">
                <a:latin typeface="Symbol"/>
                <a:cs typeface="Symbol"/>
              </a:rPr>
              <a:t></a:t>
            </a:r>
            <a:endParaRPr sz="3221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46428" y="4350523"/>
            <a:ext cx="238125" cy="20419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235" i="1" spc="101" dirty="0">
                <a:latin typeface="Times New Roman"/>
                <a:cs typeface="Times New Roman"/>
              </a:rPr>
              <a:t>i</a:t>
            </a:r>
            <a:r>
              <a:rPr sz="1235" spc="-62" dirty="0">
                <a:latin typeface="Symbol"/>
                <a:cs typeface="Symbol"/>
              </a:rPr>
              <a:t></a:t>
            </a:r>
            <a:r>
              <a:rPr sz="1235" spc="9" dirty="0">
                <a:latin typeface="Times New Roman"/>
                <a:cs typeface="Times New Roman"/>
              </a:rPr>
              <a:t>1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84000" y="4121894"/>
            <a:ext cx="3285004" cy="34290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  <a:tabLst>
                <a:tab pos="605710" algn="l"/>
                <a:tab pos="1792476" algn="l"/>
                <a:tab pos="2801620" algn="l"/>
                <a:tab pos="3182640" algn="l"/>
              </a:tabLst>
            </a:pPr>
            <a:r>
              <a:rPr sz="2162" spc="49" dirty="0">
                <a:latin typeface="Times New Roman"/>
                <a:cs typeface="Times New Roman"/>
              </a:rPr>
              <a:t>(</a:t>
            </a:r>
            <a:r>
              <a:rPr sz="2162" i="1" spc="62" dirty="0">
                <a:latin typeface="Times New Roman"/>
                <a:cs typeface="Times New Roman"/>
              </a:rPr>
              <a:t>a</a:t>
            </a:r>
            <a:r>
              <a:rPr sz="2162" spc="150" dirty="0">
                <a:latin typeface="Times New Roman"/>
                <a:cs typeface="Times New Roman"/>
              </a:rPr>
              <a:t>(</a:t>
            </a:r>
            <a:r>
              <a:rPr sz="2162" i="1" spc="-9" dirty="0">
                <a:latin typeface="Times New Roman"/>
                <a:cs typeface="Times New Roman"/>
              </a:rPr>
              <a:t>x</a:t>
            </a:r>
            <a:r>
              <a:rPr sz="2162" i="1" dirty="0">
                <a:latin typeface="Times New Roman"/>
                <a:cs typeface="Times New Roman"/>
              </a:rPr>
              <a:t>	</a:t>
            </a:r>
            <a:r>
              <a:rPr sz="2162" spc="-9" dirty="0">
                <a:latin typeface="Symbol"/>
                <a:cs typeface="Symbol"/>
              </a:rPr>
              <a:t></a:t>
            </a:r>
            <a:r>
              <a:rPr sz="2162" spc="-84" dirty="0">
                <a:latin typeface="Times New Roman"/>
                <a:cs typeface="Times New Roman"/>
              </a:rPr>
              <a:t> </a:t>
            </a:r>
            <a:r>
              <a:rPr sz="2162" i="1" spc="141" dirty="0">
                <a:latin typeface="Times New Roman"/>
                <a:cs typeface="Times New Roman"/>
              </a:rPr>
              <a:t>x</a:t>
            </a:r>
            <a:r>
              <a:rPr sz="2162" spc="-4" dirty="0">
                <a:latin typeface="Times New Roman"/>
                <a:cs typeface="Times New Roman"/>
              </a:rPr>
              <a:t>)</a:t>
            </a:r>
            <a:r>
              <a:rPr sz="2162" spc="-185" dirty="0">
                <a:latin typeface="Times New Roman"/>
                <a:cs typeface="Times New Roman"/>
              </a:rPr>
              <a:t> </a:t>
            </a:r>
            <a:r>
              <a:rPr sz="2162" spc="-9" dirty="0">
                <a:latin typeface="Symbol"/>
                <a:cs typeface="Symbol"/>
              </a:rPr>
              <a:t></a:t>
            </a:r>
            <a:r>
              <a:rPr sz="2162" spc="-216" dirty="0">
                <a:latin typeface="Times New Roman"/>
                <a:cs typeface="Times New Roman"/>
              </a:rPr>
              <a:t> </a:t>
            </a:r>
            <a:r>
              <a:rPr sz="2162" i="1" spc="31" dirty="0">
                <a:latin typeface="Times New Roman"/>
                <a:cs typeface="Times New Roman"/>
              </a:rPr>
              <a:t>b</a:t>
            </a:r>
            <a:r>
              <a:rPr sz="2162" spc="-4" dirty="0">
                <a:latin typeface="Times New Roman"/>
                <a:cs typeface="Times New Roman"/>
              </a:rPr>
              <a:t>(</a:t>
            </a:r>
            <a:r>
              <a:rPr sz="2162" spc="-287" dirty="0">
                <a:latin typeface="Times New Roman"/>
                <a:cs typeface="Times New Roman"/>
              </a:rPr>
              <a:t> </a:t>
            </a:r>
            <a:r>
              <a:rPr sz="2162" i="1" spc="-9" dirty="0">
                <a:latin typeface="Times New Roman"/>
                <a:cs typeface="Times New Roman"/>
              </a:rPr>
              <a:t>y</a:t>
            </a:r>
            <a:r>
              <a:rPr sz="2162" i="1" dirty="0">
                <a:latin typeface="Times New Roman"/>
                <a:cs typeface="Times New Roman"/>
              </a:rPr>
              <a:t>	</a:t>
            </a:r>
            <a:r>
              <a:rPr sz="2162" spc="-9" dirty="0">
                <a:latin typeface="Symbol"/>
                <a:cs typeface="Symbol"/>
              </a:rPr>
              <a:t></a:t>
            </a:r>
            <a:r>
              <a:rPr sz="2162" spc="22" dirty="0">
                <a:latin typeface="Times New Roman"/>
                <a:cs typeface="Times New Roman"/>
              </a:rPr>
              <a:t> </a:t>
            </a:r>
            <a:r>
              <a:rPr sz="2162" i="1" spc="110" dirty="0">
                <a:latin typeface="Times New Roman"/>
                <a:cs typeface="Times New Roman"/>
              </a:rPr>
              <a:t>y</a:t>
            </a:r>
            <a:r>
              <a:rPr sz="2162" spc="49" dirty="0">
                <a:latin typeface="Times New Roman"/>
                <a:cs typeface="Times New Roman"/>
              </a:rPr>
              <a:t>)</a:t>
            </a:r>
            <a:r>
              <a:rPr sz="2162" spc="31" dirty="0">
                <a:latin typeface="Times New Roman"/>
                <a:cs typeface="Times New Roman"/>
              </a:rPr>
              <a:t>)</a:t>
            </a:r>
            <a:r>
              <a:rPr sz="1853" spc="13" baseline="43650" dirty="0">
                <a:latin typeface="Times New Roman"/>
                <a:cs typeface="Times New Roman"/>
              </a:rPr>
              <a:t>2</a:t>
            </a:r>
            <a:r>
              <a:rPr sz="1853" baseline="43650" dirty="0">
                <a:latin typeface="Times New Roman"/>
                <a:cs typeface="Times New Roman"/>
              </a:rPr>
              <a:t> </a:t>
            </a:r>
            <a:r>
              <a:rPr sz="1853" spc="132" baseline="43650" dirty="0">
                <a:latin typeface="Times New Roman"/>
                <a:cs typeface="Times New Roman"/>
              </a:rPr>
              <a:t> </a:t>
            </a:r>
            <a:r>
              <a:rPr sz="2162" dirty="0">
                <a:latin typeface="Times New Roman"/>
                <a:cs typeface="Times New Roman"/>
              </a:rPr>
              <a:t>	</a:t>
            </a:r>
            <a:r>
              <a:rPr sz="3243" spc="-1377" baseline="26077" dirty="0">
                <a:latin typeface="Symbol"/>
                <a:cs typeface="Symbol"/>
              </a:rPr>
              <a:t>⎢</a:t>
            </a:r>
            <a:r>
              <a:rPr sz="3243" baseline="26077" dirty="0">
                <a:latin typeface="Times New Roman"/>
                <a:cs typeface="Times New Roman"/>
              </a:rPr>
              <a:t>	</a:t>
            </a:r>
            <a:r>
              <a:rPr sz="2162" spc="-4" dirty="0">
                <a:latin typeface="Arial Black"/>
                <a:cs typeface="Arial Black"/>
              </a:rPr>
              <a:t>!</a:t>
            </a:r>
            <a:endParaRPr sz="2162" dirty="0">
              <a:latin typeface="Arial Black"/>
              <a:cs typeface="Arial Black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38680" y="5000655"/>
            <a:ext cx="371475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420971" y="0"/>
                </a:lnTo>
              </a:path>
            </a:pathLst>
          </a:custGeom>
          <a:ln w="12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 txBox="1"/>
          <p:nvPr/>
        </p:nvSpPr>
        <p:spPr>
          <a:xfrm>
            <a:off x="2345526" y="4997704"/>
            <a:ext cx="324971" cy="33950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118" i="1" spc="-49" dirty="0">
                <a:latin typeface="Times New Roman"/>
                <a:cs typeface="Times New Roman"/>
              </a:rPr>
              <a:t>dN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02741" y="3955997"/>
            <a:ext cx="415177" cy="1003004"/>
          </a:xfrm>
          <a:prstGeom prst="rect">
            <a:avLst/>
          </a:prstGeom>
        </p:spPr>
        <p:txBody>
          <a:bodyPr vert="horz" wrap="square" lIns="0" tIns="175932" rIns="0" bIns="0" rtlCol="0">
            <a:spAutoFit/>
          </a:bodyPr>
          <a:lstStyle/>
          <a:p>
            <a:pPr algn="ctr">
              <a:spcBef>
                <a:spcPts val="1385"/>
              </a:spcBef>
            </a:pPr>
            <a:r>
              <a:rPr sz="2162" i="1" spc="-9" dirty="0">
                <a:latin typeface="Times New Roman"/>
                <a:cs typeface="Times New Roman"/>
              </a:rPr>
              <a:t>E</a:t>
            </a:r>
            <a:r>
              <a:rPr sz="2162" i="1" spc="-22" dirty="0">
                <a:latin typeface="Times New Roman"/>
                <a:cs typeface="Times New Roman"/>
              </a:rPr>
              <a:t> </a:t>
            </a:r>
            <a:r>
              <a:rPr sz="2162" spc="-9" dirty="0">
                <a:latin typeface="Symbol"/>
                <a:cs typeface="Symbol"/>
              </a:rPr>
              <a:t></a:t>
            </a:r>
            <a:endParaRPr sz="2162">
              <a:latin typeface="Symbol"/>
              <a:cs typeface="Symbol"/>
            </a:endParaRPr>
          </a:p>
          <a:p>
            <a:pPr marL="9526" algn="ctr">
              <a:spcBef>
                <a:spcPts val="1315"/>
              </a:spcBef>
            </a:pPr>
            <a:r>
              <a:rPr sz="2118" i="1" spc="-49" dirty="0">
                <a:latin typeface="Times New Roman"/>
                <a:cs typeface="Times New Roman"/>
              </a:rPr>
              <a:t>dE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70055" y="4786238"/>
            <a:ext cx="1713379" cy="33950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118" spc="4" dirty="0">
                <a:latin typeface="Symbol"/>
                <a:cs typeface="Symbol"/>
              </a:rPr>
              <a:t>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-49" dirty="0">
                <a:latin typeface="Times New Roman"/>
                <a:cs typeface="Times New Roman"/>
              </a:rPr>
              <a:t>2(</a:t>
            </a:r>
            <a:r>
              <a:rPr sz="2118" i="1" spc="-49" dirty="0">
                <a:latin typeface="Times New Roman"/>
                <a:cs typeface="Times New Roman"/>
              </a:rPr>
              <a:t>U</a:t>
            </a:r>
            <a:r>
              <a:rPr sz="2118" i="1" spc="-256" dirty="0">
                <a:latin typeface="Times New Roman"/>
                <a:cs typeface="Times New Roman"/>
              </a:rPr>
              <a:t> </a:t>
            </a:r>
            <a:r>
              <a:rPr sz="1853" i="1" spc="53" baseline="43650" dirty="0">
                <a:latin typeface="Times New Roman"/>
                <a:cs typeface="Times New Roman"/>
              </a:rPr>
              <a:t>T</a:t>
            </a:r>
            <a:r>
              <a:rPr sz="2118" i="1" spc="35" dirty="0">
                <a:latin typeface="Times New Roman"/>
                <a:cs typeface="Times New Roman"/>
              </a:rPr>
              <a:t>U</a:t>
            </a:r>
            <a:r>
              <a:rPr sz="2118" i="1" spc="-265" dirty="0">
                <a:latin typeface="Times New Roman"/>
                <a:cs typeface="Times New Roman"/>
              </a:rPr>
              <a:t> </a:t>
            </a:r>
            <a:r>
              <a:rPr sz="2118" spc="75" dirty="0">
                <a:latin typeface="Times New Roman"/>
                <a:cs typeface="Times New Roman"/>
              </a:rPr>
              <a:t>)</a:t>
            </a:r>
            <a:r>
              <a:rPr sz="2118" i="1" spc="75" dirty="0">
                <a:latin typeface="Times New Roman"/>
                <a:cs typeface="Times New Roman"/>
              </a:rPr>
              <a:t>N</a:t>
            </a:r>
            <a:r>
              <a:rPr sz="2118" i="1" spc="141" dirty="0">
                <a:latin typeface="Times New Roman"/>
                <a:cs typeface="Times New Roman"/>
              </a:rPr>
              <a:t> </a:t>
            </a:r>
            <a:r>
              <a:rPr sz="2118" spc="4" dirty="0">
                <a:latin typeface="Symbol"/>
                <a:cs typeface="Symbol"/>
              </a:rPr>
              <a:t></a:t>
            </a:r>
            <a:r>
              <a:rPr sz="2118" spc="-97" dirty="0">
                <a:latin typeface="Times New Roman"/>
                <a:cs typeface="Times New Roman"/>
              </a:rPr>
              <a:t> </a:t>
            </a:r>
            <a:r>
              <a:rPr sz="2118" spc="4" dirty="0"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33879" y="5407961"/>
            <a:ext cx="7512984" cy="982101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 marR="4483">
              <a:lnSpc>
                <a:spcPct val="99000"/>
              </a:lnSpc>
              <a:spcBef>
                <a:spcPts val="110"/>
              </a:spcBef>
            </a:pPr>
            <a:r>
              <a:rPr sz="2118" spc="-4" dirty="0">
                <a:latin typeface="Arial"/>
                <a:cs typeface="Arial"/>
              </a:rPr>
              <a:t>Solution to (</a:t>
            </a:r>
            <a:r>
              <a:rPr sz="2118" i="1" spc="-4" dirty="0">
                <a:latin typeface="Times New Roman"/>
                <a:cs typeface="Times New Roman"/>
              </a:rPr>
              <a:t>U</a:t>
            </a:r>
            <a:r>
              <a:rPr sz="2118" i="1" spc="-6" baseline="24305" dirty="0">
                <a:latin typeface="Times New Roman"/>
                <a:cs typeface="Times New Roman"/>
              </a:rPr>
              <a:t>T</a:t>
            </a:r>
            <a:r>
              <a:rPr sz="2118" i="1" spc="-4" dirty="0">
                <a:latin typeface="Times New Roman"/>
                <a:cs typeface="Times New Roman"/>
              </a:rPr>
              <a:t>U</a:t>
            </a:r>
            <a:r>
              <a:rPr sz="2118" spc="-4" dirty="0">
                <a:latin typeface="Times New Roman"/>
                <a:cs typeface="Times New Roman"/>
              </a:rPr>
              <a:t>)</a:t>
            </a:r>
            <a:r>
              <a:rPr sz="2118" i="1" spc="-4" dirty="0">
                <a:latin typeface="Times New Roman"/>
                <a:cs typeface="Times New Roman"/>
              </a:rPr>
              <a:t>N </a:t>
            </a:r>
            <a:r>
              <a:rPr sz="2118" i="1" dirty="0">
                <a:latin typeface="Times New Roman"/>
                <a:cs typeface="Times New Roman"/>
              </a:rPr>
              <a:t>= </a:t>
            </a:r>
            <a:r>
              <a:rPr sz="2118" dirty="0">
                <a:latin typeface="Times New Roman"/>
                <a:cs typeface="Times New Roman"/>
              </a:rPr>
              <a:t>0, </a:t>
            </a:r>
            <a:r>
              <a:rPr sz="2118" dirty="0">
                <a:latin typeface="Arial"/>
                <a:cs typeface="Arial"/>
              </a:rPr>
              <a:t>subject </a:t>
            </a:r>
            <a:r>
              <a:rPr sz="2118" spc="-4" dirty="0">
                <a:latin typeface="Arial"/>
                <a:cs typeface="Arial"/>
              </a:rPr>
              <a:t>to </a:t>
            </a:r>
            <a:r>
              <a:rPr sz="2118" dirty="0">
                <a:latin typeface="Times New Roman"/>
                <a:cs typeface="Times New Roman"/>
              </a:rPr>
              <a:t>||</a:t>
            </a:r>
            <a:r>
              <a:rPr sz="2118" i="1" dirty="0">
                <a:latin typeface="Times New Roman"/>
                <a:cs typeface="Times New Roman"/>
              </a:rPr>
              <a:t>N</a:t>
            </a:r>
            <a:r>
              <a:rPr sz="2118" dirty="0">
                <a:latin typeface="Times New Roman"/>
                <a:cs typeface="Times New Roman"/>
              </a:rPr>
              <a:t>||</a:t>
            </a:r>
            <a:r>
              <a:rPr sz="2118" baseline="24305" dirty="0">
                <a:latin typeface="Times New Roman"/>
                <a:cs typeface="Times New Roman"/>
              </a:rPr>
              <a:t>2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1</a:t>
            </a:r>
            <a:r>
              <a:rPr sz="2118" spc="-4" dirty="0">
                <a:latin typeface="Arial"/>
                <a:cs typeface="Arial"/>
              </a:rPr>
              <a:t>: eigenvector </a:t>
            </a:r>
            <a:r>
              <a:rPr sz="2118" dirty="0">
                <a:latin typeface="Arial"/>
                <a:cs typeface="Arial"/>
              </a:rPr>
              <a:t>of </a:t>
            </a:r>
            <a:r>
              <a:rPr sz="2118" i="1" dirty="0">
                <a:latin typeface="Times New Roman"/>
                <a:cs typeface="Times New Roman"/>
              </a:rPr>
              <a:t>U</a:t>
            </a:r>
            <a:r>
              <a:rPr sz="2118" i="1" baseline="24305" dirty="0">
                <a:latin typeface="Times New Roman"/>
                <a:cs typeface="Times New Roman"/>
              </a:rPr>
              <a:t>T</a:t>
            </a:r>
            <a:r>
              <a:rPr sz="2118" i="1" dirty="0">
                <a:latin typeface="Times New Roman"/>
                <a:cs typeface="Times New Roman"/>
              </a:rPr>
              <a:t>U  </a:t>
            </a:r>
            <a:r>
              <a:rPr sz="2118" spc="-4" dirty="0">
                <a:latin typeface="Arial"/>
                <a:cs typeface="Arial"/>
              </a:rPr>
              <a:t>associated with the </a:t>
            </a:r>
            <a:r>
              <a:rPr sz="2118" dirty="0">
                <a:latin typeface="Arial"/>
                <a:cs typeface="Arial"/>
              </a:rPr>
              <a:t>smallest eigenvalue (least squares </a:t>
            </a:r>
            <a:r>
              <a:rPr sz="2118" spc="-4" dirty="0">
                <a:latin typeface="Arial"/>
                <a:cs typeface="Arial"/>
              </a:rPr>
              <a:t>solution  </a:t>
            </a:r>
            <a:r>
              <a:rPr sz="2118" dirty="0">
                <a:latin typeface="Arial"/>
                <a:cs typeface="Arial"/>
              </a:rPr>
              <a:t>to </a:t>
            </a:r>
            <a:r>
              <a:rPr sz="2118" i="1" dirty="0">
                <a:latin typeface="Arial"/>
                <a:cs typeface="Arial"/>
              </a:rPr>
              <a:t>homogeneous linear </a:t>
            </a:r>
            <a:r>
              <a:rPr sz="2118" i="1" spc="-4" dirty="0">
                <a:latin typeface="Arial"/>
                <a:cs typeface="Arial"/>
              </a:rPr>
              <a:t>system </a:t>
            </a:r>
            <a:r>
              <a:rPr sz="2118" i="1" dirty="0">
                <a:latin typeface="Times New Roman"/>
                <a:cs typeface="Times New Roman"/>
              </a:rPr>
              <a:t>UN </a:t>
            </a:r>
            <a:r>
              <a:rPr sz="2118" dirty="0">
                <a:latin typeface="Times New Roman"/>
                <a:cs typeface="Times New Roman"/>
              </a:rPr>
              <a:t>=</a:t>
            </a:r>
            <a:r>
              <a:rPr sz="2118" spc="-26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0</a:t>
            </a:r>
            <a:r>
              <a:rPr sz="2118" dirty="0">
                <a:latin typeface="Arial"/>
                <a:cs typeface="Arial"/>
              </a:rPr>
              <a:t>)</a:t>
            </a:r>
            <a:endParaRPr sz="2118">
              <a:latin typeface="Arial"/>
              <a:cs typeface="Arial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F33443C-E6C7-4BDA-9418-1552658B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51" y="3641458"/>
            <a:ext cx="4905766" cy="168986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FE9A48F-003D-4B25-9FC0-DFB1FC6520BB}"/>
              </a:ext>
            </a:extLst>
          </p:cNvPr>
          <p:cNvCxnSpPr/>
          <p:nvPr/>
        </p:nvCxnSpPr>
        <p:spPr>
          <a:xfrm>
            <a:off x="1008529" y="3870720"/>
            <a:ext cx="1648955" cy="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26F95-1E24-4FDE-9697-232B08DB3D01}"/>
              </a:ext>
            </a:extLst>
          </p:cNvPr>
          <p:cNvSpPr txBox="1"/>
          <p:nvPr/>
        </p:nvSpPr>
        <p:spPr>
          <a:xfrm>
            <a:off x="174238" y="3798728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Solve linear equations</a:t>
            </a:r>
          </a:p>
          <a:p>
            <a:r>
              <a:rPr lang="en-US" dirty="0">
                <a:solidFill>
                  <a:schemeClr val="accent1"/>
                </a:solidFill>
              </a:rPr>
              <a:t> in (</a:t>
            </a:r>
            <a:r>
              <a:rPr lang="en-US" dirty="0" err="1">
                <a:solidFill>
                  <a:schemeClr val="accent1"/>
                </a:solidFill>
              </a:rPr>
              <a:t>a,b</a:t>
            </a:r>
            <a:r>
              <a:rPr lang="en-US" dirty="0">
                <a:solidFill>
                  <a:schemeClr val="accent1"/>
                </a:solidFill>
              </a:rPr>
              <a:t>) only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3241862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spc="-4" dirty="0"/>
              <a:t>Total </a:t>
            </a:r>
            <a:r>
              <a:rPr sz="3000" dirty="0"/>
              <a:t>least</a:t>
            </a:r>
            <a:r>
              <a:rPr sz="3000" spc="-71" dirty="0"/>
              <a:t> </a:t>
            </a:r>
            <a:r>
              <a:rPr sz="3000" dirty="0"/>
              <a:t>squares</a:t>
            </a:r>
            <a:endParaRPr sz="3000"/>
          </a:p>
        </p:txBody>
      </p:sp>
      <p:sp>
        <p:nvSpPr>
          <p:cNvPr id="43" name="object 43"/>
          <p:cNvSpPr txBox="1"/>
          <p:nvPr/>
        </p:nvSpPr>
        <p:spPr>
          <a:xfrm>
            <a:off x="6512836" y="3346777"/>
            <a:ext cx="274320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latin typeface="Arial"/>
                <a:cs typeface="Arial"/>
              </a:rPr>
              <a:t>second moment</a:t>
            </a:r>
            <a:r>
              <a:rPr sz="2118" spc="-66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matrix</a:t>
            </a:r>
            <a:endParaRPr sz="2118" dirty="0">
              <a:latin typeface="Arial"/>
              <a:cs typeface="Arial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005EA8D-DF81-4396-A6B9-6205F548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15" y="1356432"/>
            <a:ext cx="1012507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3241862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spc="-4" dirty="0"/>
              <a:t>Total </a:t>
            </a:r>
            <a:r>
              <a:rPr sz="3000" dirty="0"/>
              <a:t>least</a:t>
            </a:r>
            <a:r>
              <a:rPr sz="3000" spc="-71" dirty="0"/>
              <a:t> </a:t>
            </a:r>
            <a:r>
              <a:rPr sz="3000" dirty="0"/>
              <a:t>squares</a:t>
            </a:r>
            <a:endParaRPr sz="3000"/>
          </a:p>
        </p:txBody>
      </p:sp>
      <p:sp>
        <p:nvSpPr>
          <p:cNvPr id="43" name="object 43"/>
          <p:cNvSpPr/>
          <p:nvPr/>
        </p:nvSpPr>
        <p:spPr>
          <a:xfrm>
            <a:off x="3892057" y="2884164"/>
            <a:ext cx="4614000" cy="3223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5888707" y="4646562"/>
            <a:ext cx="97490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10099" y="0"/>
                </a:lnTo>
              </a:path>
            </a:pathLst>
          </a:custGeom>
          <a:ln w="10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6101129" y="4646562"/>
            <a:ext cx="97490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10101" y="0"/>
                </a:lnTo>
              </a:path>
            </a:pathLst>
          </a:custGeom>
          <a:ln w="10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6164050" y="3468068"/>
            <a:ext cx="583266" cy="1037104"/>
          </a:xfrm>
          <a:custGeom>
            <a:avLst/>
            <a:gdLst/>
            <a:ahLst/>
            <a:cxnLst/>
            <a:rect l="l" t="t" r="r" b="b"/>
            <a:pathLst>
              <a:path w="661035" h="1175385">
                <a:moveTo>
                  <a:pt x="0" y="1174923"/>
                </a:moveTo>
                <a:lnTo>
                  <a:pt x="660894" y="0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644641" y="3429001"/>
            <a:ext cx="124946" cy="150719"/>
          </a:xfrm>
          <a:custGeom>
            <a:avLst/>
            <a:gdLst/>
            <a:ahLst/>
            <a:cxnLst/>
            <a:rect l="l" t="t" r="r" b="b"/>
            <a:pathLst>
              <a:path w="141604" h="170814">
                <a:moveTo>
                  <a:pt x="141130" y="0"/>
                </a:moveTo>
                <a:lnTo>
                  <a:pt x="0" y="95470"/>
                </a:lnTo>
                <a:lnTo>
                  <a:pt x="132828" y="170186"/>
                </a:lnTo>
                <a:lnTo>
                  <a:pt x="14113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6164050" y="4504765"/>
            <a:ext cx="1188384" cy="264459"/>
          </a:xfrm>
          <a:custGeom>
            <a:avLst/>
            <a:gdLst/>
            <a:ahLst/>
            <a:cxnLst/>
            <a:rect l="l" t="t" r="r" b="b"/>
            <a:pathLst>
              <a:path w="1346835" h="299720">
                <a:moveTo>
                  <a:pt x="0" y="0"/>
                </a:moveTo>
                <a:lnTo>
                  <a:pt x="1346804" y="299290"/>
                </a:lnTo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7301358" y="4726303"/>
            <a:ext cx="73399" cy="66115"/>
          </a:xfrm>
          <a:custGeom>
            <a:avLst/>
            <a:gdLst/>
            <a:ahLst/>
            <a:cxnLst/>
            <a:rect l="l" t="t" r="r" b="b"/>
            <a:pathLst>
              <a:path w="83185" h="74929">
                <a:moveTo>
                  <a:pt x="16530" y="0"/>
                </a:moveTo>
                <a:lnTo>
                  <a:pt x="0" y="74385"/>
                </a:lnTo>
                <a:lnTo>
                  <a:pt x="82650" y="53722"/>
                </a:lnTo>
                <a:lnTo>
                  <a:pt x="1653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6092612" y="4433327"/>
            <a:ext cx="142874" cy="142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8248980" y="4397537"/>
            <a:ext cx="105895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828" y="0"/>
                </a:lnTo>
              </a:path>
            </a:pathLst>
          </a:custGeom>
          <a:ln w="11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8894696" y="4397537"/>
            <a:ext cx="105895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850" y="0"/>
                </a:lnTo>
              </a:path>
            </a:pathLst>
          </a:custGeom>
          <a:ln w="11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 txBox="1"/>
          <p:nvPr/>
        </p:nvSpPr>
        <p:spPr>
          <a:xfrm>
            <a:off x="5779463" y="2763371"/>
            <a:ext cx="3399304" cy="2125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666786">
              <a:spcBef>
                <a:spcPts val="88"/>
              </a:spcBef>
            </a:pPr>
            <a:r>
              <a:rPr lang="en-US" sz="2118" dirty="0">
                <a:latin typeface="Arial"/>
                <a:cs typeface="Arial"/>
              </a:rPr>
              <a:t>second moment</a:t>
            </a:r>
            <a:r>
              <a:rPr lang="en-US" sz="2118" spc="-66" dirty="0">
                <a:latin typeface="Arial"/>
                <a:cs typeface="Arial"/>
              </a:rPr>
              <a:t> </a:t>
            </a:r>
            <a:r>
              <a:rPr lang="en-US" sz="2118" spc="-4" dirty="0">
                <a:latin typeface="Arial"/>
                <a:cs typeface="Arial"/>
              </a:rPr>
              <a:t>matrix</a:t>
            </a:r>
            <a:endParaRPr lang="en-US" sz="2118" dirty="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441" dirty="0">
              <a:latin typeface="Times New Roman"/>
              <a:cs typeface="Times New Roman"/>
            </a:endParaRPr>
          </a:p>
          <a:p>
            <a:pPr marL="935741"/>
            <a:r>
              <a:rPr sz="2471" i="1" dirty="0">
                <a:latin typeface="Times New Roman"/>
                <a:cs typeface="Times New Roman"/>
              </a:rPr>
              <a:t>N </a:t>
            </a:r>
            <a:r>
              <a:rPr sz="2471" dirty="0">
                <a:latin typeface="Times New Roman"/>
                <a:cs typeface="Times New Roman"/>
              </a:rPr>
              <a:t>= </a:t>
            </a:r>
            <a:r>
              <a:rPr sz="2471" spc="-4" dirty="0">
                <a:latin typeface="Times New Roman"/>
                <a:cs typeface="Times New Roman"/>
              </a:rPr>
              <a:t>(</a:t>
            </a:r>
            <a:r>
              <a:rPr sz="2471" i="1" spc="-4" dirty="0">
                <a:latin typeface="Times New Roman"/>
                <a:cs typeface="Times New Roman"/>
              </a:rPr>
              <a:t>a</a:t>
            </a:r>
            <a:r>
              <a:rPr sz="2471" spc="-4" dirty="0">
                <a:latin typeface="Times New Roman"/>
                <a:cs typeface="Times New Roman"/>
              </a:rPr>
              <a:t>,</a:t>
            </a:r>
            <a:r>
              <a:rPr sz="2471" spc="-13" dirty="0">
                <a:latin typeface="Times New Roman"/>
                <a:cs typeface="Times New Roman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b</a:t>
            </a:r>
            <a:r>
              <a:rPr sz="2471" dirty="0">
                <a:latin typeface="Times New Roman"/>
                <a:cs typeface="Times New Roman"/>
              </a:rPr>
              <a:t>)</a:t>
            </a:r>
          </a:p>
          <a:p>
            <a:pPr>
              <a:spcBef>
                <a:spcPts val="22"/>
              </a:spcBef>
            </a:pPr>
            <a:endParaRPr sz="2206" dirty="0">
              <a:latin typeface="Times New Roman"/>
              <a:cs typeface="Times New Roman"/>
            </a:endParaRPr>
          </a:p>
          <a:p>
            <a:pPr marL="1963936">
              <a:lnSpc>
                <a:spcPts val="2171"/>
              </a:lnSpc>
            </a:pPr>
            <a:r>
              <a:rPr sz="1941" spc="26" dirty="0">
                <a:latin typeface="Times New Roman"/>
                <a:cs typeface="Times New Roman"/>
              </a:rPr>
              <a:t>(</a:t>
            </a:r>
            <a:r>
              <a:rPr sz="1941" i="1" spc="26" dirty="0">
                <a:latin typeface="Times New Roman"/>
                <a:cs typeface="Times New Roman"/>
              </a:rPr>
              <a:t>x</a:t>
            </a:r>
            <a:r>
              <a:rPr sz="1721" i="1" spc="39" baseline="-23504" dirty="0">
                <a:latin typeface="Times New Roman"/>
                <a:cs typeface="Times New Roman"/>
              </a:rPr>
              <a:t>i </a:t>
            </a:r>
            <a:r>
              <a:rPr sz="1941" dirty="0">
                <a:latin typeface="Symbol"/>
                <a:cs typeface="Symbol"/>
              </a:rPr>
              <a:t></a:t>
            </a:r>
            <a:r>
              <a:rPr sz="1941" dirty="0">
                <a:latin typeface="Times New Roman"/>
                <a:cs typeface="Times New Roman"/>
              </a:rPr>
              <a:t> </a:t>
            </a:r>
            <a:r>
              <a:rPr sz="1941" i="1" spc="49" dirty="0">
                <a:latin typeface="Times New Roman"/>
                <a:cs typeface="Times New Roman"/>
              </a:rPr>
              <a:t>x</a:t>
            </a:r>
            <a:r>
              <a:rPr sz="1941" spc="49" dirty="0">
                <a:latin typeface="Times New Roman"/>
                <a:cs typeface="Times New Roman"/>
              </a:rPr>
              <a:t>, </a:t>
            </a:r>
            <a:r>
              <a:rPr sz="1941" i="1" spc="-9" dirty="0">
                <a:latin typeface="Times New Roman"/>
                <a:cs typeface="Times New Roman"/>
              </a:rPr>
              <a:t>y</a:t>
            </a:r>
            <a:r>
              <a:rPr sz="1721" i="1" spc="-13" baseline="-23504" dirty="0">
                <a:latin typeface="Times New Roman"/>
                <a:cs typeface="Times New Roman"/>
              </a:rPr>
              <a:t>i </a:t>
            </a:r>
            <a:r>
              <a:rPr sz="1941" dirty="0">
                <a:latin typeface="Symbol"/>
                <a:cs typeface="Symbol"/>
              </a:rPr>
              <a:t></a:t>
            </a:r>
            <a:r>
              <a:rPr sz="1941" spc="-75" dirty="0">
                <a:latin typeface="Times New Roman"/>
                <a:cs typeface="Times New Roman"/>
              </a:rPr>
              <a:t> </a:t>
            </a:r>
            <a:r>
              <a:rPr sz="1941" i="1" spc="44" dirty="0">
                <a:latin typeface="Times New Roman"/>
                <a:cs typeface="Times New Roman"/>
              </a:rPr>
              <a:t>y</a:t>
            </a:r>
            <a:r>
              <a:rPr sz="1941" spc="44" dirty="0">
                <a:latin typeface="Times New Roman"/>
                <a:cs typeface="Times New Roman"/>
              </a:rPr>
              <a:t>)</a:t>
            </a:r>
            <a:endParaRPr sz="1941" dirty="0">
              <a:latin typeface="Times New Roman"/>
              <a:cs typeface="Times New Roman"/>
            </a:endParaRPr>
          </a:p>
          <a:p>
            <a:pPr marL="11206">
              <a:lnSpc>
                <a:spcPts val="1959"/>
              </a:lnSpc>
            </a:pPr>
            <a:r>
              <a:rPr sz="1765" spc="66" dirty="0">
                <a:latin typeface="Times New Roman"/>
                <a:cs typeface="Times New Roman"/>
              </a:rPr>
              <a:t>(</a:t>
            </a:r>
            <a:r>
              <a:rPr sz="1765" i="1" spc="66" dirty="0">
                <a:latin typeface="Times New Roman"/>
                <a:cs typeface="Times New Roman"/>
              </a:rPr>
              <a:t>x</a:t>
            </a:r>
            <a:r>
              <a:rPr sz="1765" spc="66" dirty="0">
                <a:latin typeface="Times New Roman"/>
                <a:cs typeface="Times New Roman"/>
              </a:rPr>
              <a:t>,</a:t>
            </a:r>
            <a:r>
              <a:rPr sz="1765" spc="-57" dirty="0">
                <a:latin typeface="Times New Roman"/>
                <a:cs typeface="Times New Roman"/>
              </a:rPr>
              <a:t> </a:t>
            </a:r>
            <a:r>
              <a:rPr sz="1765" i="1" spc="35" dirty="0">
                <a:latin typeface="Times New Roman"/>
                <a:cs typeface="Times New Roman"/>
              </a:rPr>
              <a:t>y</a:t>
            </a:r>
            <a:r>
              <a:rPr sz="1765" spc="35" dirty="0">
                <a:latin typeface="Times New Roman"/>
                <a:cs typeface="Times New Roman"/>
              </a:rPr>
              <a:t>)</a:t>
            </a:r>
            <a:endParaRPr sz="1765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82322" y="4419229"/>
            <a:ext cx="1015813" cy="188259"/>
          </a:xfrm>
          <a:custGeom>
            <a:avLst/>
            <a:gdLst/>
            <a:ahLst/>
            <a:cxnLst/>
            <a:rect l="l" t="t" r="r" b="b"/>
            <a:pathLst>
              <a:path w="1151254" h="213360">
                <a:moveTo>
                  <a:pt x="1150937" y="50901"/>
                </a:moveTo>
                <a:lnTo>
                  <a:pt x="1121641" y="48403"/>
                </a:lnTo>
                <a:lnTo>
                  <a:pt x="1084808" y="44524"/>
                </a:lnTo>
                <a:lnTo>
                  <a:pt x="1041506" y="39582"/>
                </a:lnTo>
                <a:lnTo>
                  <a:pt x="992798" y="33897"/>
                </a:lnTo>
                <a:lnTo>
                  <a:pt x="939752" y="27789"/>
                </a:lnTo>
                <a:lnTo>
                  <a:pt x="883432" y="21577"/>
                </a:lnTo>
                <a:lnTo>
                  <a:pt x="824904" y="15580"/>
                </a:lnTo>
                <a:lnTo>
                  <a:pt x="765235" y="10117"/>
                </a:lnTo>
                <a:lnTo>
                  <a:pt x="705489" y="5508"/>
                </a:lnTo>
                <a:lnTo>
                  <a:pt x="646732" y="2073"/>
                </a:lnTo>
                <a:lnTo>
                  <a:pt x="590031" y="130"/>
                </a:lnTo>
                <a:lnTo>
                  <a:pt x="536450" y="0"/>
                </a:lnTo>
                <a:lnTo>
                  <a:pt x="487055" y="2000"/>
                </a:lnTo>
                <a:lnTo>
                  <a:pt x="442912" y="6451"/>
                </a:lnTo>
                <a:lnTo>
                  <a:pt x="386319" y="17631"/>
                </a:lnTo>
                <a:lnTo>
                  <a:pt x="331927" y="34163"/>
                </a:lnTo>
                <a:lnTo>
                  <a:pt x="279934" y="54829"/>
                </a:lnTo>
                <a:lnTo>
                  <a:pt x="230543" y="78410"/>
                </a:lnTo>
                <a:lnTo>
                  <a:pt x="183951" y="103686"/>
                </a:lnTo>
                <a:lnTo>
                  <a:pt x="140360" y="129438"/>
                </a:lnTo>
                <a:lnTo>
                  <a:pt x="99969" y="154448"/>
                </a:lnTo>
                <a:lnTo>
                  <a:pt x="62979" y="177495"/>
                </a:lnTo>
                <a:lnTo>
                  <a:pt x="29589" y="197361"/>
                </a:lnTo>
                <a:lnTo>
                  <a:pt x="0" y="21282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AF5292C-EEDD-44F2-942C-972EB551A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360" y="1113540"/>
            <a:ext cx="8892694" cy="159784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291" y="600635"/>
            <a:ext cx="6080312" cy="47298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000" dirty="0">
                <a:latin typeface="Arial"/>
                <a:cs typeface="Arial"/>
              </a:rPr>
              <a:t>Least squares: </a:t>
            </a:r>
            <a:r>
              <a:rPr sz="3000" spc="-4" dirty="0">
                <a:latin typeface="Arial"/>
                <a:cs typeface="Arial"/>
              </a:rPr>
              <a:t>Robustness to</a:t>
            </a:r>
            <a:r>
              <a:rPr sz="3000" spc="-53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noise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7291" y="1239371"/>
            <a:ext cx="4749613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dirty="0">
                <a:latin typeface="Arial"/>
                <a:cs typeface="Arial"/>
              </a:rPr>
              <a:t>Least squares </a:t>
            </a:r>
            <a:r>
              <a:rPr sz="2471" spc="-4" dirty="0">
                <a:latin typeface="Arial"/>
                <a:cs typeface="Arial"/>
              </a:rPr>
              <a:t>fit to the </a:t>
            </a:r>
            <a:r>
              <a:rPr sz="2471" dirty="0">
                <a:latin typeface="Arial"/>
                <a:cs typeface="Arial"/>
              </a:rPr>
              <a:t>red</a:t>
            </a:r>
            <a:r>
              <a:rPr sz="2471" spc="-40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points:</a:t>
            </a:r>
            <a:endParaRPr sz="247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3688" y="1770530"/>
            <a:ext cx="5200895" cy="4078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6080312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Least squares: </a:t>
            </a:r>
            <a:r>
              <a:rPr sz="3000" spc="-4" dirty="0"/>
              <a:t>Robustness to</a:t>
            </a:r>
            <a:r>
              <a:rPr sz="3000" spc="-53" dirty="0"/>
              <a:t> </a:t>
            </a:r>
            <a:r>
              <a:rPr sz="3000" dirty="0"/>
              <a:t>noise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737291" y="1239371"/>
            <a:ext cx="4435288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dirty="0">
                <a:latin typeface="Arial"/>
                <a:cs typeface="Arial"/>
              </a:rPr>
              <a:t>Least squares </a:t>
            </a:r>
            <a:r>
              <a:rPr sz="2471" spc="-4" dirty="0">
                <a:latin typeface="Arial"/>
                <a:cs typeface="Arial"/>
              </a:rPr>
              <a:t>fit with </a:t>
            </a:r>
            <a:r>
              <a:rPr sz="2471" dirty="0">
                <a:latin typeface="Arial"/>
                <a:cs typeface="Arial"/>
              </a:rPr>
              <a:t>an</a:t>
            </a:r>
            <a:r>
              <a:rPr sz="2471" spc="-40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outlier:</a:t>
            </a:r>
            <a:endParaRPr sz="247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3688" y="1770530"/>
            <a:ext cx="5200895" cy="4078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3342409" y="5980860"/>
            <a:ext cx="5852831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latin typeface="Arial"/>
                <a:cs typeface="Arial"/>
              </a:rPr>
              <a:t>Problem: squared error heavily penalizes</a:t>
            </a:r>
            <a:r>
              <a:rPr sz="2118" spc="-75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outliers</a:t>
            </a:r>
            <a:endParaRPr sz="211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/>
              <a:t>Mapping of Vectors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9776" y="2556196"/>
                <a:ext cx="41044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𝑚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  <m:r>
                        <a:rPr lang="en-US" sz="3200" b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𝑚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fi-FI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2556196"/>
                <a:ext cx="410445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75523" y="3793230"/>
            <a:ext cx="295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Mapping System</a:t>
            </a:r>
            <a:endParaRPr lang="fi-FI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70494" y="3793230"/>
            <a:ext cx="2665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Original Vector</a:t>
            </a:r>
            <a:endParaRPr lang="fi-FI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656240" y="3793230"/>
            <a:ext cx="2760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Mapped Vector</a:t>
            </a:r>
            <a:endParaRPr lang="fi-FI" sz="3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91302" y="3140969"/>
            <a:ext cx="692530" cy="652258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2"/>
          </p:cNvCxnSpPr>
          <p:nvPr/>
        </p:nvCxnSpPr>
        <p:spPr>
          <a:xfrm flipH="1" flipV="1">
            <a:off x="6132007" y="3140971"/>
            <a:ext cx="71323" cy="652259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536696" y="3140969"/>
            <a:ext cx="863563" cy="652258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97968" y="5076476"/>
            <a:ext cx="3282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How does it work?</a:t>
            </a:r>
            <a:endParaRPr lang="fi-FI" sz="3200" dirty="0"/>
          </a:p>
        </p:txBody>
      </p:sp>
      <p:sp>
        <p:nvSpPr>
          <p:cNvPr id="11" name="Rectangle 10"/>
          <p:cNvSpPr/>
          <p:nvPr/>
        </p:nvSpPr>
        <p:spPr>
          <a:xfrm>
            <a:off x="2581374" y="1844827"/>
            <a:ext cx="689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 matrix is a mapping system of vectors!</a:t>
            </a:r>
            <a:endParaRPr lang="fi-FI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F58A-739D-4A25-8E7B-05613975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Fitting with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E39B-6930-44BB-85BA-5E9607CE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Noise is amplified by inverse of </a:t>
            </a:r>
            <a:r>
              <a:rPr lang="el-GR" dirty="0"/>
              <a:t>Σ</a:t>
            </a:r>
            <a:r>
              <a:rPr lang="en-US" dirty="0"/>
              <a:t> (matrix of eigenvalues)</a:t>
            </a:r>
          </a:p>
          <a:p>
            <a:pPr marL="0" indent="0">
              <a:buNone/>
            </a:pPr>
            <a:r>
              <a:rPr lang="en-US" dirty="0"/>
              <a:t>Sensitivity of a matrix is characterized by condition number</a:t>
            </a:r>
          </a:p>
          <a:p>
            <a:pPr marL="0" indent="0">
              <a:buNone/>
            </a:pPr>
            <a:r>
              <a:rPr lang="en-US" dirty="0"/>
              <a:t>(large condition number causes large noise amplification)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BF03F-A1C1-462A-8B9B-3C0787CF46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342" y="3523427"/>
            <a:ext cx="2963200" cy="477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02195-CFDD-40A6-AE52-9DBF07EE1921}"/>
              </a:ext>
            </a:extLst>
          </p:cNvPr>
          <p:cNvSpPr txBox="1"/>
          <p:nvPr/>
        </p:nvSpPr>
        <p:spPr>
          <a:xfrm>
            <a:off x="999565" y="4204755"/>
            <a:ext cx="20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solving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C5CF56-3530-4254-B3EB-0F1C5F3A87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63" y="4574091"/>
            <a:ext cx="1755428" cy="229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B3DA34-7922-44A1-B526-8B1AE775AA53}"/>
              </a:ext>
            </a:extLst>
          </p:cNvPr>
          <p:cNvSpPr txBox="1"/>
          <p:nvPr/>
        </p:nvSpPr>
        <p:spPr>
          <a:xfrm>
            <a:off x="999565" y="5190859"/>
            <a:ext cx="20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solve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63A79F-90E8-4953-8D70-C650B37B7B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61" y="5453610"/>
            <a:ext cx="2635885" cy="245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49C3D8-9C89-43D8-A05D-277BB919B401}"/>
              </a:ext>
            </a:extLst>
          </p:cNvPr>
          <p:cNvSpPr txBox="1"/>
          <p:nvPr/>
        </p:nvSpPr>
        <p:spPr>
          <a:xfrm>
            <a:off x="1120589" y="6011092"/>
            <a:ext cx="20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7F908E-7051-4F54-8B18-2F374F4F8DE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92" y="6291154"/>
            <a:ext cx="2272456" cy="24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54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A337-8C9E-49BC-A097-415711F1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od Data in HW1</a:t>
            </a:r>
          </a:p>
        </p:txBody>
      </p:sp>
      <p:pic>
        <p:nvPicPr>
          <p:cNvPr id="12" name="Content Placeholder 11" descr="A screenshot of text&#10;&#10;Description automatically generated">
            <a:extLst>
              <a:ext uri="{FF2B5EF4-FFF2-40B4-BE49-F238E27FC236}">
                <a16:creationId xmlns:a16="http://schemas.microsoft.com/office/drawing/2014/main" id="{1136319B-4EFA-4E06-A90E-495922938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5" y="2222457"/>
            <a:ext cx="3657600" cy="2743200"/>
          </a:xfr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14BF1-4751-47A8-842A-EDC908A6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14" y="2222457"/>
            <a:ext cx="3657600" cy="27432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C16AA8-9929-40F4-A3C9-428B8E3D6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284" y="2222457"/>
            <a:ext cx="34747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82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1429-CD9C-4442-A46D-DC166D31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LS, TLS and LS + Regularization</a:t>
            </a:r>
          </a:p>
        </p:txBody>
      </p:sp>
      <p:pic>
        <p:nvPicPr>
          <p:cNvPr id="10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AB88BB2-BA56-4FA6-8300-FE9817DBA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5" y="2292459"/>
            <a:ext cx="3474720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8C7B2DF-9336-4D6C-BFFF-5867F8F7E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15" y="2292459"/>
            <a:ext cx="3474720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79538753-2039-4EF5-B9D3-24F722797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10" y="2292459"/>
            <a:ext cx="34747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25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1610846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RANSAC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333879" y="1207993"/>
            <a:ext cx="7008159" cy="5212668"/>
          </a:xfrm>
          <a:prstGeom prst="rect">
            <a:avLst/>
          </a:prstGeom>
        </p:spPr>
        <p:txBody>
          <a:bodyPr vert="horz" wrap="square" lIns="0" tIns="56029" rIns="0" bIns="0" rtlCol="0">
            <a:spAutoFit/>
          </a:bodyPr>
          <a:lstStyle/>
          <a:p>
            <a:pPr marL="717215" marR="336194" indent="-302575">
              <a:lnSpc>
                <a:spcPts val="2647"/>
              </a:lnSpc>
              <a:spcBef>
                <a:spcPts val="441"/>
              </a:spcBef>
              <a:buChar char="•"/>
              <a:tabLst>
                <a:tab pos="716654" algn="l"/>
                <a:tab pos="717215" algn="l"/>
              </a:tabLst>
            </a:pPr>
            <a:r>
              <a:rPr sz="2471" dirty="0">
                <a:latin typeface="Arial"/>
                <a:cs typeface="Arial"/>
              </a:rPr>
              <a:t>Robust </a:t>
            </a:r>
            <a:r>
              <a:rPr sz="2471" spc="-4" dirty="0">
                <a:latin typeface="Arial"/>
                <a:cs typeface="Arial"/>
              </a:rPr>
              <a:t>fitting </a:t>
            </a:r>
            <a:r>
              <a:rPr sz="2471" dirty="0">
                <a:latin typeface="Arial"/>
                <a:cs typeface="Arial"/>
              </a:rPr>
              <a:t>can deal </a:t>
            </a:r>
            <a:r>
              <a:rPr sz="2471" spc="-4" dirty="0">
                <a:latin typeface="Arial"/>
                <a:cs typeface="Arial"/>
              </a:rPr>
              <a:t>with </a:t>
            </a:r>
            <a:r>
              <a:rPr sz="2471" dirty="0">
                <a:latin typeface="Arial"/>
                <a:cs typeface="Arial"/>
              </a:rPr>
              <a:t>a </a:t>
            </a:r>
            <a:r>
              <a:rPr sz="2471" spc="-4" dirty="0">
                <a:latin typeface="Arial"/>
                <a:cs typeface="Arial"/>
              </a:rPr>
              <a:t>few outliers </a:t>
            </a:r>
            <a:r>
              <a:rPr sz="2471" dirty="0">
                <a:latin typeface="Arial"/>
                <a:cs typeface="Arial"/>
              </a:rPr>
              <a:t>–  what if we have very</a:t>
            </a:r>
            <a:r>
              <a:rPr sz="2471" spc="-3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many?</a:t>
            </a:r>
            <a:endParaRPr sz="2471">
              <a:latin typeface="Arial"/>
              <a:cs typeface="Arial"/>
            </a:endParaRPr>
          </a:p>
          <a:p>
            <a:pPr marL="717215" marR="388865" indent="-302575">
              <a:lnSpc>
                <a:spcPct val="89700"/>
              </a:lnSpc>
              <a:spcBef>
                <a:spcPts val="543"/>
              </a:spcBef>
              <a:buChar char="•"/>
              <a:tabLst>
                <a:tab pos="716654" algn="l"/>
                <a:tab pos="717215" algn="l"/>
              </a:tabLst>
            </a:pPr>
            <a:r>
              <a:rPr sz="2471" dirty="0">
                <a:latin typeface="Arial"/>
                <a:cs typeface="Arial"/>
              </a:rPr>
              <a:t>Random sample consensus (RANSAC):  Very general </a:t>
            </a:r>
            <a:r>
              <a:rPr sz="2471" spc="-4" dirty="0">
                <a:latin typeface="Arial"/>
                <a:cs typeface="Arial"/>
              </a:rPr>
              <a:t>framework for </a:t>
            </a:r>
            <a:r>
              <a:rPr sz="2471" dirty="0">
                <a:latin typeface="Arial"/>
                <a:cs typeface="Arial"/>
              </a:rPr>
              <a:t>model </a:t>
            </a:r>
            <a:r>
              <a:rPr sz="2471" spc="-4" dirty="0">
                <a:latin typeface="Arial"/>
                <a:cs typeface="Arial"/>
              </a:rPr>
              <a:t>fitting </a:t>
            </a:r>
            <a:r>
              <a:rPr sz="2471" dirty="0">
                <a:latin typeface="Arial"/>
                <a:cs typeface="Arial"/>
              </a:rPr>
              <a:t>in  </a:t>
            </a:r>
            <a:r>
              <a:rPr sz="2471" spc="-4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presence of</a:t>
            </a:r>
            <a:r>
              <a:rPr sz="2471" spc="-4" dirty="0">
                <a:latin typeface="Arial"/>
                <a:cs typeface="Arial"/>
              </a:rPr>
              <a:t> outliers</a:t>
            </a:r>
            <a:endParaRPr sz="2471">
              <a:latin typeface="Arial"/>
              <a:cs typeface="Arial"/>
            </a:endParaRPr>
          </a:p>
          <a:p>
            <a:pPr marL="717215" indent="-302575">
              <a:spcBef>
                <a:spcPts val="278"/>
              </a:spcBef>
              <a:buChar char="•"/>
              <a:tabLst>
                <a:tab pos="716654" algn="l"/>
                <a:tab pos="717215" algn="l"/>
              </a:tabLst>
            </a:pPr>
            <a:r>
              <a:rPr sz="2471" dirty="0">
                <a:latin typeface="Arial"/>
                <a:cs typeface="Arial"/>
              </a:rPr>
              <a:t>Outline</a:t>
            </a:r>
            <a:endParaRPr sz="2471">
              <a:latin typeface="Arial"/>
              <a:cs typeface="Arial"/>
            </a:endParaRPr>
          </a:p>
          <a:p>
            <a:pPr marL="1064616" lvl="1" indent="-246543">
              <a:spcBef>
                <a:spcPts val="199"/>
              </a:spcBef>
              <a:buChar char="•"/>
              <a:tabLst>
                <a:tab pos="1069659" algn="l"/>
                <a:tab pos="1070219" algn="l"/>
              </a:tabLst>
            </a:pPr>
            <a:r>
              <a:rPr sz="1765" dirty="0">
                <a:latin typeface="Arial"/>
                <a:cs typeface="Arial"/>
              </a:rPr>
              <a:t>Choose a small subset of </a:t>
            </a:r>
            <a:r>
              <a:rPr sz="1765" spc="-4" dirty="0">
                <a:latin typeface="Arial"/>
                <a:cs typeface="Arial"/>
              </a:rPr>
              <a:t>points uniformly </a:t>
            </a:r>
            <a:r>
              <a:rPr sz="1765" dirty="0">
                <a:latin typeface="Arial"/>
                <a:cs typeface="Arial"/>
              </a:rPr>
              <a:t>at</a:t>
            </a:r>
            <a:r>
              <a:rPr sz="1765" spc="-26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random</a:t>
            </a:r>
            <a:endParaRPr sz="1765">
              <a:latin typeface="Arial"/>
              <a:cs typeface="Arial"/>
            </a:endParaRPr>
          </a:p>
          <a:p>
            <a:pPr marL="1064616" lvl="1" indent="-246543">
              <a:spcBef>
                <a:spcPts val="265"/>
              </a:spcBef>
              <a:buChar char="•"/>
              <a:tabLst>
                <a:tab pos="1069659" algn="l"/>
                <a:tab pos="1070219" algn="l"/>
              </a:tabLst>
            </a:pPr>
            <a:r>
              <a:rPr sz="1765" spc="-4" dirty="0">
                <a:latin typeface="Arial"/>
                <a:cs typeface="Arial"/>
              </a:rPr>
              <a:t>Fit </a:t>
            </a:r>
            <a:r>
              <a:rPr sz="1765" dirty="0">
                <a:latin typeface="Arial"/>
                <a:cs typeface="Arial"/>
              </a:rPr>
              <a:t>a model </a:t>
            </a:r>
            <a:r>
              <a:rPr sz="1765" spc="-4" dirty="0">
                <a:latin typeface="Arial"/>
                <a:cs typeface="Arial"/>
              </a:rPr>
              <a:t>to that</a:t>
            </a:r>
            <a:r>
              <a:rPr sz="1765" spc="-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subset</a:t>
            </a:r>
            <a:endParaRPr sz="1765">
              <a:latin typeface="Arial"/>
              <a:cs typeface="Arial"/>
            </a:endParaRPr>
          </a:p>
          <a:p>
            <a:pPr marL="1064616" marR="212363" lvl="1" indent="-246543">
              <a:lnSpc>
                <a:spcPts val="1959"/>
              </a:lnSpc>
              <a:spcBef>
                <a:spcPts val="375"/>
              </a:spcBef>
              <a:buChar char="•"/>
              <a:tabLst>
                <a:tab pos="1069659" algn="l"/>
                <a:tab pos="1070219" algn="l"/>
              </a:tabLst>
            </a:pPr>
            <a:r>
              <a:rPr sz="1765" spc="-4" dirty="0">
                <a:latin typeface="Arial"/>
                <a:cs typeface="Arial"/>
              </a:rPr>
              <a:t>Find </a:t>
            </a:r>
            <a:r>
              <a:rPr sz="1765" dirty="0">
                <a:latin typeface="Arial"/>
                <a:cs typeface="Arial"/>
              </a:rPr>
              <a:t>all remaining </a:t>
            </a:r>
            <a:r>
              <a:rPr sz="1765" spc="-4" dirty="0">
                <a:latin typeface="Arial"/>
                <a:cs typeface="Arial"/>
              </a:rPr>
              <a:t>points that </a:t>
            </a:r>
            <a:r>
              <a:rPr sz="1765" dirty="0">
                <a:latin typeface="Arial"/>
                <a:cs typeface="Arial"/>
              </a:rPr>
              <a:t>are “close” </a:t>
            </a:r>
            <a:r>
              <a:rPr sz="1765" spc="-4" dirty="0">
                <a:latin typeface="Arial"/>
                <a:cs typeface="Arial"/>
              </a:rPr>
              <a:t>to the </a:t>
            </a:r>
            <a:r>
              <a:rPr sz="1765" dirty="0">
                <a:latin typeface="Arial"/>
                <a:cs typeface="Arial"/>
              </a:rPr>
              <a:t>model and  reject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rest as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outliers</a:t>
            </a:r>
            <a:endParaRPr sz="1765">
              <a:latin typeface="Arial"/>
              <a:cs typeface="Arial"/>
            </a:endParaRPr>
          </a:p>
          <a:p>
            <a:pPr marL="1070219" lvl="1" indent="-252146">
              <a:spcBef>
                <a:spcPts val="119"/>
              </a:spcBef>
              <a:buChar char="•"/>
              <a:tabLst>
                <a:tab pos="1069659" algn="l"/>
                <a:tab pos="1070219" algn="l"/>
              </a:tabLst>
            </a:pPr>
            <a:r>
              <a:rPr sz="1765" dirty="0">
                <a:latin typeface="Arial"/>
                <a:cs typeface="Arial"/>
              </a:rPr>
              <a:t>Do </a:t>
            </a:r>
            <a:r>
              <a:rPr sz="1765" spc="-4" dirty="0">
                <a:latin typeface="Arial"/>
                <a:cs typeface="Arial"/>
              </a:rPr>
              <a:t>this </a:t>
            </a:r>
            <a:r>
              <a:rPr sz="1765" dirty="0">
                <a:latin typeface="Arial"/>
                <a:cs typeface="Arial"/>
              </a:rPr>
              <a:t>many </a:t>
            </a:r>
            <a:r>
              <a:rPr sz="1765" spc="-4" dirty="0">
                <a:latin typeface="Arial"/>
                <a:cs typeface="Arial"/>
              </a:rPr>
              <a:t>times </a:t>
            </a:r>
            <a:r>
              <a:rPr sz="1765" dirty="0">
                <a:latin typeface="Arial"/>
                <a:cs typeface="Arial"/>
              </a:rPr>
              <a:t>and choose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best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model</a:t>
            </a:r>
            <a:endParaRPr sz="176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41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544">
              <a:latin typeface="Times New Roman"/>
              <a:cs typeface="Times New Roman"/>
            </a:endParaRPr>
          </a:p>
          <a:p>
            <a:pPr marL="11206">
              <a:lnSpc>
                <a:spcPts val="1880"/>
              </a:lnSpc>
            </a:pPr>
            <a:r>
              <a:rPr sz="1588" dirty="0">
                <a:latin typeface="Arial"/>
                <a:cs typeface="Arial"/>
              </a:rPr>
              <a:t>M. A. </a:t>
            </a:r>
            <a:r>
              <a:rPr sz="1588" spc="-13" dirty="0">
                <a:latin typeface="Arial"/>
                <a:cs typeface="Arial"/>
              </a:rPr>
              <a:t>Fischler, </a:t>
            </a:r>
            <a:r>
              <a:rPr sz="1588" dirty="0">
                <a:latin typeface="Arial"/>
                <a:cs typeface="Arial"/>
              </a:rPr>
              <a:t>R. C.</a:t>
            </a:r>
            <a:r>
              <a:rPr sz="1588" spc="-97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Bolles.</a:t>
            </a:r>
            <a:endParaRPr sz="1588">
              <a:latin typeface="Arial"/>
              <a:cs typeface="Arial"/>
            </a:endParaRPr>
          </a:p>
          <a:p>
            <a:pPr marL="11206">
              <a:lnSpc>
                <a:spcPts val="1880"/>
              </a:lnSpc>
            </a:pPr>
            <a:r>
              <a:rPr sz="1588" u="sng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Random Sample Consensus: A Paradigm </a:t>
            </a:r>
            <a:r>
              <a:rPr sz="1588" u="sng" spc="-4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for </a:t>
            </a:r>
            <a:r>
              <a:rPr sz="1588" u="sng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Model </a:t>
            </a:r>
            <a:r>
              <a:rPr sz="1588" u="sng" spc="-4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Fitting with Applications</a:t>
            </a:r>
            <a:r>
              <a:rPr sz="1588" u="sng" spc="-269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sz="1588" u="sng" spc="-4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to</a:t>
            </a:r>
            <a:endParaRPr sz="1588">
              <a:latin typeface="Arial"/>
              <a:cs typeface="Arial"/>
            </a:endParaRPr>
          </a:p>
          <a:p>
            <a:pPr marL="11206" marR="243741">
              <a:lnSpc>
                <a:spcPts val="1853"/>
              </a:lnSpc>
              <a:spcBef>
                <a:spcPts val="141"/>
              </a:spcBef>
            </a:pPr>
            <a:r>
              <a:rPr sz="1588" u="sng" spc="-4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Image </a:t>
            </a:r>
            <a:r>
              <a:rPr sz="1588" u="sng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Analysis and </a:t>
            </a:r>
            <a:r>
              <a:rPr sz="1588" u="sng" spc="-4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Automated </a:t>
            </a:r>
            <a:r>
              <a:rPr sz="1588" u="sng" spc="-13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Cartography</a:t>
            </a:r>
            <a:r>
              <a:rPr sz="1588" spc="-13" dirty="0">
                <a:latin typeface="Arial"/>
                <a:cs typeface="Arial"/>
              </a:rPr>
              <a:t>. </a:t>
            </a:r>
            <a:r>
              <a:rPr sz="1588" dirty="0">
                <a:latin typeface="Arial"/>
                <a:cs typeface="Arial"/>
              </a:rPr>
              <a:t>Comm. of </a:t>
            </a:r>
            <a:r>
              <a:rPr sz="1588" spc="-4" dirty="0">
                <a:latin typeface="Arial"/>
                <a:cs typeface="Arial"/>
              </a:rPr>
              <a:t>the </a:t>
            </a:r>
            <a:r>
              <a:rPr sz="1588" dirty="0">
                <a:latin typeface="Arial"/>
                <a:cs typeface="Arial"/>
              </a:rPr>
              <a:t>ACM, </a:t>
            </a:r>
            <a:r>
              <a:rPr sz="1588" spc="-31" dirty="0">
                <a:latin typeface="Arial"/>
                <a:cs typeface="Arial"/>
              </a:rPr>
              <a:t>Vol </a:t>
            </a:r>
            <a:r>
              <a:rPr sz="1588" dirty="0">
                <a:latin typeface="Arial"/>
                <a:cs typeface="Arial"/>
              </a:rPr>
              <a:t>24,</a:t>
            </a:r>
            <a:r>
              <a:rPr sz="1588" spc="-234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pp  381-395,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1981.</a:t>
            </a:r>
            <a:endParaRPr sz="158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/>
          <p:nvPr/>
        </p:nvSpPr>
        <p:spPr>
          <a:xfrm>
            <a:off x="4315389" y="2642098"/>
            <a:ext cx="3308708" cy="3302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757587" y="2609570"/>
            <a:ext cx="4456019" cy="3341033"/>
          </a:xfrm>
          <a:custGeom>
            <a:avLst/>
            <a:gdLst/>
            <a:ahLst/>
            <a:cxnLst/>
            <a:rect l="l" t="t" r="r" b="b"/>
            <a:pathLst>
              <a:path w="5050155" h="3786504">
                <a:moveTo>
                  <a:pt x="0" y="0"/>
                </a:moveTo>
                <a:lnTo>
                  <a:pt x="5049836" y="0"/>
                </a:lnTo>
                <a:lnTo>
                  <a:pt x="5049836" y="3786186"/>
                </a:lnTo>
                <a:lnTo>
                  <a:pt x="0" y="378618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/>
          <p:nvPr/>
        </p:nvSpPr>
        <p:spPr>
          <a:xfrm>
            <a:off x="4315389" y="2642098"/>
            <a:ext cx="3308708" cy="3302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758987" y="2610972"/>
            <a:ext cx="4453218" cy="3338231"/>
          </a:xfrm>
          <a:custGeom>
            <a:avLst/>
            <a:gdLst/>
            <a:ahLst/>
            <a:cxnLst/>
            <a:rect l="l" t="t" r="r" b="b"/>
            <a:pathLst>
              <a:path w="5046980" h="3783329">
                <a:moveTo>
                  <a:pt x="0" y="0"/>
                </a:moveTo>
                <a:lnTo>
                  <a:pt x="5046661" y="0"/>
                </a:lnTo>
                <a:lnTo>
                  <a:pt x="5046661" y="3783011"/>
                </a:lnTo>
                <a:lnTo>
                  <a:pt x="0" y="37830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71899" y="3517247"/>
            <a:ext cx="4154581" cy="1312769"/>
          </a:xfrm>
          <a:custGeom>
            <a:avLst/>
            <a:gdLst/>
            <a:ahLst/>
            <a:cxnLst/>
            <a:rect l="l" t="t" r="r" b="b"/>
            <a:pathLst>
              <a:path w="4708525" h="1487804">
                <a:moveTo>
                  <a:pt x="0" y="1487486"/>
                </a:moveTo>
                <a:lnTo>
                  <a:pt x="4708523" y="0"/>
                </a:lnTo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8329025" y="4145897"/>
            <a:ext cx="1246654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b="1" spc="-62" dirty="0">
                <a:latin typeface="Calibri"/>
                <a:cs typeface="Calibri"/>
              </a:rPr>
              <a:t>Least-­‐squares</a:t>
            </a:r>
            <a:r>
              <a:rPr sz="1412" b="1" spc="-26" dirty="0">
                <a:latin typeface="Calibri"/>
                <a:cs typeface="Calibri"/>
              </a:rPr>
              <a:t> </a:t>
            </a:r>
            <a:r>
              <a:rPr sz="1412" b="1" spc="-4" dirty="0">
                <a:latin typeface="Calibri"/>
                <a:cs typeface="Calibri"/>
              </a:rPr>
              <a:t>ﬁt</a:t>
            </a:r>
            <a:endParaRPr sz="1412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8336030" y="2742360"/>
            <a:ext cx="1673038" cy="74553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4483" indent="-302575">
              <a:lnSpc>
                <a:spcPct val="99500"/>
              </a:lnSpc>
              <a:spcBef>
                <a:spcPts val="97"/>
              </a:spcBef>
              <a:tabLst>
                <a:tab pos="31322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1.	Randomly</a:t>
            </a:r>
            <a:r>
              <a:rPr sz="1588" spc="-6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dirty="0">
                <a:solidFill>
                  <a:srgbClr val="CC0000"/>
                </a:solidFill>
                <a:latin typeface="Calibri"/>
                <a:cs typeface="Calibri"/>
              </a:rPr>
              <a:t>select 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minimal </a:t>
            </a:r>
            <a:r>
              <a:rPr sz="1588" dirty="0">
                <a:solidFill>
                  <a:srgbClr val="CC0000"/>
                </a:solidFill>
                <a:latin typeface="Calibri"/>
                <a:cs typeface="Calibri"/>
              </a:rPr>
              <a:t>subset 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6" name="object 6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6030" y="2742360"/>
            <a:ext cx="1673038" cy="123355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4483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Hypothesize</a:t>
            </a:r>
            <a:r>
              <a:rPr sz="1588" spc="-18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dirty="0">
                <a:solidFill>
                  <a:srgbClr val="CC0000"/>
                </a:solidFill>
                <a:latin typeface="Calibri"/>
                <a:cs typeface="Calibri"/>
              </a:rPr>
              <a:t>a</a:t>
            </a:r>
            <a:endParaRPr sz="1588">
              <a:latin typeface="Calibri"/>
              <a:cs typeface="Calibri"/>
            </a:endParaRPr>
          </a:p>
          <a:p>
            <a:pPr marL="313781">
              <a:spcBef>
                <a:spcPts val="35"/>
              </a:spcBef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 txBox="1"/>
          <p:nvPr/>
        </p:nvSpPr>
        <p:spPr>
          <a:xfrm>
            <a:off x="8336030" y="2742360"/>
            <a:ext cx="1673038" cy="1720158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4483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 dirty="0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Hypothesize</a:t>
            </a:r>
            <a:r>
              <a:rPr sz="1588" spc="-18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a</a:t>
            </a:r>
          </a:p>
          <a:p>
            <a:pPr marL="313781">
              <a:lnSpc>
                <a:spcPts val="1880"/>
              </a:lnSpc>
              <a:spcBef>
                <a:spcPts val="35"/>
              </a:spcBef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 dirty="0">
              <a:latin typeface="Calibri"/>
              <a:cs typeface="Calibri"/>
            </a:endParaRPr>
          </a:p>
          <a:p>
            <a:pPr marL="313781" marR="133917" indent="-302575">
              <a:lnSpc>
                <a:spcPts val="1941"/>
              </a:lnSpc>
              <a:spcBef>
                <a:spcPts val="9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Compute</a:t>
            </a:r>
            <a:r>
              <a:rPr sz="1588" spc="-57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error  </a:t>
            </a:r>
            <a:r>
              <a:rPr sz="1588" spc="9" dirty="0">
                <a:solidFill>
                  <a:srgbClr val="CC0000"/>
                </a:solidFill>
                <a:latin typeface="Calibri"/>
                <a:cs typeface="Calibri"/>
              </a:rPr>
              <a:t>func</a:t>
            </a:r>
            <a:r>
              <a:rPr lang="en-US" sz="1588" spc="9" dirty="0">
                <a:solidFill>
                  <a:srgbClr val="CC0000"/>
                </a:solidFill>
                <a:latin typeface="Calibri"/>
                <a:cs typeface="Calibri"/>
              </a:rPr>
              <a:t>ti</a:t>
            </a:r>
            <a:r>
              <a:rPr sz="1588" spc="9" dirty="0">
                <a:solidFill>
                  <a:srgbClr val="CC0000"/>
                </a:solidFill>
                <a:latin typeface="Calibri"/>
                <a:cs typeface="Calibri"/>
              </a:rPr>
              <a:t>on</a:t>
            </a:r>
            <a:endParaRPr sz="1588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 txBox="1"/>
          <p:nvPr/>
        </p:nvSpPr>
        <p:spPr>
          <a:xfrm>
            <a:off x="8336030" y="2742361"/>
            <a:ext cx="1673038" cy="246395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4483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Hypothesize</a:t>
            </a:r>
            <a:r>
              <a:rPr sz="1588" spc="-18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a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0"/>
              </a:lnSpc>
              <a:spcBef>
                <a:spcPts val="35"/>
              </a:spcBef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marR="133917" indent="-302575">
              <a:lnSpc>
                <a:spcPts val="1941"/>
              </a:lnSpc>
              <a:spcBef>
                <a:spcPts val="9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Compute</a:t>
            </a:r>
            <a:r>
              <a:rPr sz="1588" spc="-57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error  </a:t>
            </a:r>
            <a:r>
              <a:rPr sz="1588" spc="9" dirty="0">
                <a:latin typeface="Calibri"/>
                <a:cs typeface="Calibri"/>
              </a:rPr>
              <a:t>func&lt;on</a:t>
            </a:r>
            <a:endParaRPr sz="1588">
              <a:latin typeface="Calibri"/>
              <a:cs typeface="Calibri"/>
            </a:endParaRPr>
          </a:p>
          <a:p>
            <a:pPr marL="313781" marR="99177" indent="-302575">
              <a:lnSpc>
                <a:spcPts val="1853"/>
              </a:lnSpc>
              <a:spcBef>
                <a:spcPts val="71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dirty="0">
                <a:solidFill>
                  <a:srgbClr val="CC0000"/>
                </a:solidFill>
                <a:latin typeface="Calibri"/>
                <a:cs typeface="Calibri"/>
              </a:rPr>
              <a:t>Select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points  consistent</a:t>
            </a:r>
            <a:r>
              <a:rPr sz="1588" spc="-4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8"/>
              </a:lnSpc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FF758E30-CAE8-419C-8AF2-643C9B0B7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Eigenvalues &amp; Eigenvectors</a:t>
            </a:r>
          </a:p>
        </p:txBody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D9C0D819-431B-48FC-96DA-D4EE0EC53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67645"/>
            <a:ext cx="10515600" cy="4351338"/>
          </a:xfrm>
        </p:spPr>
        <p:txBody>
          <a:bodyPr/>
          <a:lstStyle/>
          <a:p>
            <a:r>
              <a:rPr lang="en-US" altLang="en-US" b="1" dirty="0">
                <a:solidFill>
                  <a:srgbClr val="FF3300"/>
                </a:solidFill>
              </a:rPr>
              <a:t>Eigenvectors </a:t>
            </a:r>
            <a:r>
              <a:rPr lang="en-US" altLang="en-US" dirty="0"/>
              <a:t>(for a square </a:t>
            </a:r>
            <a:r>
              <a:rPr lang="en-US" altLang="en-US" i="1" dirty="0" err="1">
                <a:latin typeface="Times" panose="02020603050405020304" pitchFamily="18" charset="0"/>
              </a:rPr>
              <a:t>m</a:t>
            </a:r>
            <a:r>
              <a:rPr lang="en-US" altLang="en-US" i="1" dirty="0" err="1">
                <a:latin typeface="Times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i="1" dirty="0" err="1">
                <a:latin typeface="Times" panose="02020603050405020304" pitchFamily="18" charset="0"/>
              </a:rPr>
              <a:t>m</a:t>
            </a:r>
            <a:r>
              <a:rPr lang="en-US" altLang="en-US" dirty="0"/>
              <a:t> matrix </a:t>
            </a:r>
            <a:r>
              <a:rPr lang="en-US" altLang="en-US" b="1" dirty="0">
                <a:latin typeface="Times" panose="02020603050405020304" pitchFamily="18" charset="0"/>
              </a:rPr>
              <a:t>S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>
              <a:solidFill>
                <a:srgbClr val="0033CC"/>
              </a:solidFill>
            </a:endParaRPr>
          </a:p>
          <a:p>
            <a:r>
              <a:rPr lang="en-US" altLang="en-US" dirty="0">
                <a:solidFill>
                  <a:srgbClr val="0033CC"/>
                </a:solidFill>
              </a:rPr>
              <a:t>How many eigenvalues</a:t>
            </a:r>
            <a:r>
              <a:rPr lang="en-US" altLang="en-US" dirty="0"/>
              <a:t> are there at most?</a:t>
            </a:r>
            <a:endParaRPr lang="en-US" altLang="en-US" b="1" dirty="0">
              <a:solidFill>
                <a:srgbClr val="FF3300"/>
              </a:solidFill>
            </a:endParaRPr>
          </a:p>
        </p:txBody>
      </p:sp>
      <p:grpSp>
        <p:nvGrpSpPr>
          <p:cNvPr id="605188" name="Group 4">
            <a:extLst>
              <a:ext uri="{FF2B5EF4-FFF2-40B4-BE49-F238E27FC236}">
                <a16:creationId xmlns:a16="http://schemas.microsoft.com/office/drawing/2014/main" id="{D98694FA-3C77-4AD8-BADD-2D8A047C0DC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541841"/>
            <a:ext cx="7239000" cy="2097087"/>
            <a:chOff x="768" y="2775"/>
            <a:chExt cx="4560" cy="1321"/>
          </a:xfrm>
        </p:grpSpPr>
        <p:pic>
          <p:nvPicPr>
            <p:cNvPr id="605189" name="Picture 5" descr="txp_fig">
              <a:extLst>
                <a:ext uri="{FF2B5EF4-FFF2-40B4-BE49-F238E27FC236}">
                  <a16:creationId xmlns:a16="http://schemas.microsoft.com/office/drawing/2014/main" id="{502AD730-FDBA-44E8-A12D-35822D4482CF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775"/>
              <a:ext cx="263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5190" name="Text Box 6">
              <a:extLst>
                <a:ext uri="{FF2B5EF4-FFF2-40B4-BE49-F238E27FC236}">
                  <a16:creationId xmlns:a16="http://schemas.microsoft.com/office/drawing/2014/main" id="{5961D320-26B9-4DD8-8320-1268781C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109"/>
              <a:ext cx="21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en-US">
                  <a:latin typeface="Trebuchet MS" panose="020B0603020202020204" pitchFamily="34" charset="0"/>
                </a:rPr>
                <a:t>only has a non-zero solution if</a:t>
              </a:r>
              <a:r>
                <a:rPr kumimoji="1" lang="en-US" altLang="en-US" sz="2000">
                  <a:latin typeface="Trebuchet MS" panose="020B0603020202020204" pitchFamily="34" charset="0"/>
                </a:rPr>
                <a:t> </a:t>
              </a:r>
            </a:p>
          </p:txBody>
        </p:sp>
        <p:pic>
          <p:nvPicPr>
            <p:cNvPr id="605191" name="Picture 7" descr="txp_fig">
              <a:extLst>
                <a:ext uri="{FF2B5EF4-FFF2-40B4-BE49-F238E27FC236}">
                  <a16:creationId xmlns:a16="http://schemas.microsoft.com/office/drawing/2014/main" id="{610D2092-1185-4096-BEC9-47CE7C07F6F0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3171"/>
              <a:ext cx="104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5192" name="Text Box 8">
              <a:extLst>
                <a:ext uri="{FF2B5EF4-FFF2-40B4-BE49-F238E27FC236}">
                  <a16:creationId xmlns:a16="http://schemas.microsoft.com/office/drawing/2014/main" id="{7E6F5E1D-EECD-4D8B-9632-419621ECF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476"/>
              <a:ext cx="4560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en-US" dirty="0">
                  <a:latin typeface="Trebuchet MS" panose="020B0603020202020204" pitchFamily="34" charset="0"/>
                </a:rPr>
                <a:t>This is a </a:t>
              </a:r>
              <a:r>
                <a:rPr kumimoji="1" lang="en-US" altLang="en-US" i="1" dirty="0">
                  <a:latin typeface="Times" panose="02020603050405020304" pitchFamily="18" charset="0"/>
                </a:rPr>
                <a:t>m</a:t>
              </a:r>
              <a:r>
                <a:rPr kumimoji="1" lang="en-US" altLang="en-US" dirty="0">
                  <a:latin typeface="Trebuchet MS" panose="020B0603020202020204" pitchFamily="34" charset="0"/>
                </a:rPr>
                <a:t>-</a:t>
              </a:r>
              <a:r>
                <a:rPr kumimoji="1" lang="en-US" altLang="en-US" dirty="0" err="1">
                  <a:latin typeface="Trebuchet MS" panose="020B0603020202020204" pitchFamily="34" charset="0"/>
                </a:rPr>
                <a:t>th</a:t>
              </a:r>
              <a:r>
                <a:rPr kumimoji="1" lang="en-US" altLang="en-US" dirty="0">
                  <a:latin typeface="Trebuchet MS" panose="020B0603020202020204" pitchFamily="34" charset="0"/>
                </a:rPr>
                <a:t> order equation in </a:t>
              </a:r>
              <a:r>
                <a:rPr kumimoji="1" lang="el-GR" altLang="en-US" dirty="0">
                  <a:latin typeface="Times" panose="02020603050405020304" pitchFamily="18" charset="0"/>
                </a:rPr>
                <a:t>λ</a:t>
              </a:r>
              <a:r>
                <a:rPr kumimoji="1" lang="en-US" altLang="en-US" dirty="0">
                  <a:latin typeface="Times" panose="02020603050405020304" pitchFamily="18" charset="0"/>
                </a:rPr>
                <a:t> </a:t>
              </a:r>
              <a:r>
                <a:rPr kumimoji="1" lang="en-US" altLang="en-US" dirty="0">
                  <a:latin typeface="Trebuchet MS" panose="020B0603020202020204" pitchFamily="34" charset="0"/>
                </a:rPr>
                <a:t>which can have </a:t>
              </a:r>
              <a:r>
                <a:rPr kumimoji="1" lang="en-US" altLang="en-US" b="1" dirty="0">
                  <a:solidFill>
                    <a:srgbClr val="FF3300"/>
                  </a:solidFill>
                  <a:latin typeface="Trebuchet MS" panose="020B0603020202020204" pitchFamily="34" charset="0"/>
                </a:rPr>
                <a:t>at most </a:t>
              </a:r>
              <a:r>
                <a:rPr kumimoji="1" lang="en-US" altLang="en-US" b="1" i="1" dirty="0">
                  <a:solidFill>
                    <a:srgbClr val="FF3300"/>
                  </a:solidFill>
                  <a:latin typeface="Times" panose="02020603050405020304" pitchFamily="18" charset="0"/>
                </a:rPr>
                <a:t>m</a:t>
              </a:r>
              <a:r>
                <a:rPr kumimoji="1" lang="en-US" altLang="en-US" b="1" dirty="0">
                  <a:solidFill>
                    <a:srgbClr val="FF3300"/>
                  </a:solidFill>
                  <a:latin typeface="Trebuchet MS" panose="020B0603020202020204" pitchFamily="34" charset="0"/>
                </a:rPr>
                <a:t> distinct solutions</a:t>
              </a:r>
              <a:r>
                <a:rPr kumimoji="1" lang="en-US" altLang="en-US" dirty="0">
                  <a:latin typeface="Trebuchet MS" panose="020B0603020202020204" pitchFamily="34" charset="0"/>
                </a:rPr>
                <a:t> </a:t>
              </a:r>
              <a:r>
                <a:rPr kumimoji="1" lang="en-US" altLang="en-US" sz="2000" dirty="0">
                  <a:latin typeface="Trebuchet MS" panose="020B0603020202020204" pitchFamily="34" charset="0"/>
                </a:rPr>
                <a:t>(roots of the characteristic polynomial) – </a:t>
              </a:r>
              <a:r>
                <a:rPr kumimoji="1" lang="en-US" altLang="en-US" sz="2000" u="sng" dirty="0">
                  <a:latin typeface="Trebuchet MS" panose="020B0603020202020204" pitchFamily="34" charset="0"/>
                </a:rPr>
                <a:t>can be complex even though </a:t>
              </a:r>
              <a:r>
                <a:rPr kumimoji="1" lang="en-US" altLang="en-US" sz="2000" b="1" u="sng" dirty="0">
                  <a:latin typeface="Trebuchet MS" panose="020B0603020202020204" pitchFamily="34" charset="0"/>
                </a:rPr>
                <a:t>S</a:t>
              </a:r>
              <a:r>
                <a:rPr kumimoji="1" lang="en-US" altLang="en-US" sz="2000" u="sng" dirty="0">
                  <a:latin typeface="Trebuchet MS" panose="020B0603020202020204" pitchFamily="34" charset="0"/>
                </a:rPr>
                <a:t> is real.</a:t>
              </a:r>
              <a:endParaRPr kumimoji="1" lang="el-GR" altLang="en-US" sz="2000" u="sng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605194" name="Rectangle 10">
            <a:extLst>
              <a:ext uri="{FF2B5EF4-FFF2-40B4-BE49-F238E27FC236}">
                <a16:creationId xmlns:a16="http://schemas.microsoft.com/office/drawing/2014/main" id="{A9709900-4F5F-44B2-AD40-B82B2CD34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094" y="2311404"/>
            <a:ext cx="1752600" cy="644525"/>
          </a:xfrm>
          <a:prstGeom prst="rect">
            <a:avLst/>
          </a:prstGeom>
          <a:solidFill>
            <a:srgbClr val="C0C0C0">
              <a:alpha val="50000"/>
            </a:srgbClr>
          </a:solidFill>
          <a:ln w="9525" algn="ctr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5195" name="Picture 11" descr="txp_fig">
            <a:extLst>
              <a:ext uri="{FF2B5EF4-FFF2-40B4-BE49-F238E27FC236}">
                <a16:creationId xmlns:a16="http://schemas.microsoft.com/office/drawing/2014/main" id="{1DFB53D1-394B-45B2-80F1-3BE01BFB660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2524125"/>
            <a:ext cx="1214438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5196" name="AutoShape 12">
            <a:extLst>
              <a:ext uri="{FF2B5EF4-FFF2-40B4-BE49-F238E27FC236}">
                <a16:creationId xmlns:a16="http://schemas.microsoft.com/office/drawing/2014/main" id="{112167F6-1AFD-4802-8766-DBD39126291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36319" y="2752729"/>
            <a:ext cx="747712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197" name="AutoShape 13">
            <a:extLst>
              <a:ext uri="{FF2B5EF4-FFF2-40B4-BE49-F238E27FC236}">
                <a16:creationId xmlns:a16="http://schemas.microsoft.com/office/drawing/2014/main" id="{3BDD4237-FDC2-4777-B267-F40F4D492F5B}"/>
              </a:ext>
            </a:extLst>
          </p:cNvPr>
          <p:cNvCxnSpPr>
            <a:cxnSpLocks noChangeShapeType="1"/>
            <a:stCxn id="605199" idx="0"/>
          </p:cNvCxnSpPr>
          <p:nvPr/>
        </p:nvCxnSpPr>
        <p:spPr bwMode="auto">
          <a:xfrm flipH="1" flipV="1">
            <a:off x="6283325" y="2822578"/>
            <a:ext cx="34925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199" name="Text Box 15">
            <a:extLst>
              <a:ext uri="{FF2B5EF4-FFF2-40B4-BE49-F238E27FC236}">
                <a16:creationId xmlns:a16="http://schemas.microsoft.com/office/drawing/2014/main" id="{4D135A45-600B-47E5-88BD-E6A6533B7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6" y="3201991"/>
            <a:ext cx="1406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en-US" sz="2000">
                <a:latin typeface="Trebuchet MS" panose="020B0603020202020204" pitchFamily="34" charset="0"/>
              </a:rPr>
              <a:t>eigenvalue</a:t>
            </a:r>
          </a:p>
        </p:txBody>
      </p:sp>
      <p:pic>
        <p:nvPicPr>
          <p:cNvPr id="605200" name="Picture 16" descr="txp_fig">
            <a:extLst>
              <a:ext uri="{FF2B5EF4-FFF2-40B4-BE49-F238E27FC236}">
                <a16:creationId xmlns:a16="http://schemas.microsoft.com/office/drawing/2014/main" id="{42F5CB81-6323-4BCC-A166-8014B400778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3" y="3659191"/>
            <a:ext cx="8302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5202" name="Text Box 18">
            <a:extLst>
              <a:ext uri="{FF2B5EF4-FFF2-40B4-BE49-F238E27FC236}">
                <a16:creationId xmlns:a16="http://schemas.microsoft.com/office/drawing/2014/main" id="{391F1C4B-96DA-4F48-BAC4-5D930C318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3" y="3201991"/>
            <a:ext cx="232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en-US" sz="2000" dirty="0">
                <a:latin typeface="Trebuchet MS" panose="020B0603020202020204" pitchFamily="34" charset="0"/>
              </a:rPr>
              <a:t>(right) eigenvector</a:t>
            </a:r>
          </a:p>
        </p:txBody>
      </p:sp>
      <p:pic>
        <p:nvPicPr>
          <p:cNvPr id="605203" name="Picture 19" descr="txp_fig">
            <a:extLst>
              <a:ext uri="{FF2B5EF4-FFF2-40B4-BE49-F238E27FC236}">
                <a16:creationId xmlns:a16="http://schemas.microsoft.com/office/drawing/2014/main" id="{84FB084E-A667-47B1-BA97-0EDFEC3E8E0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3" y="3643316"/>
            <a:ext cx="169227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5204" name="Group 20">
            <a:extLst>
              <a:ext uri="{FF2B5EF4-FFF2-40B4-BE49-F238E27FC236}">
                <a16:creationId xmlns:a16="http://schemas.microsoft.com/office/drawing/2014/main" id="{CC0737A4-D23D-49ED-B879-6C6EE1850579}"/>
              </a:ext>
            </a:extLst>
          </p:cNvPr>
          <p:cNvGrpSpPr>
            <a:grpSpLocks/>
          </p:cNvGrpSpPr>
          <p:nvPr/>
        </p:nvGrpSpPr>
        <p:grpSpPr bwMode="auto">
          <a:xfrm>
            <a:off x="7696203" y="2595566"/>
            <a:ext cx="2589213" cy="985837"/>
            <a:chOff x="4080" y="1296"/>
            <a:chExt cx="1631" cy="621"/>
          </a:xfrm>
        </p:grpSpPr>
        <p:pic>
          <p:nvPicPr>
            <p:cNvPr id="605205" name="Picture 21" descr="txp_fig">
              <a:extLst>
                <a:ext uri="{FF2B5EF4-FFF2-40B4-BE49-F238E27FC236}">
                  <a16:creationId xmlns:a16="http://schemas.microsoft.com/office/drawing/2014/main" id="{C1693BCD-3104-4B68-B47D-27CAD5BBC9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584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5206" name="Rectangle 22">
              <a:extLst>
                <a:ext uri="{FF2B5EF4-FFF2-40B4-BE49-F238E27FC236}">
                  <a16:creationId xmlns:a16="http://schemas.microsoft.com/office/drawing/2014/main" id="{E8E26909-04C0-4346-BBCD-40E87082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6"/>
              <a:ext cx="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latin typeface="Trebuchet MS" panose="020B0603020202020204" pitchFamily="34" charset="0"/>
                </a:rPr>
                <a:t>Example</a:t>
              </a:r>
            </a:p>
          </p:txBody>
        </p:sp>
        <p:sp>
          <p:nvSpPr>
            <p:cNvPr id="605207" name="Rectangle 23">
              <a:extLst>
                <a:ext uri="{FF2B5EF4-FFF2-40B4-BE49-F238E27FC236}">
                  <a16:creationId xmlns:a16="http://schemas.microsoft.com/office/drawing/2014/main" id="{A278387C-F721-4B46-A792-369C1163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96"/>
              <a:ext cx="1631" cy="62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 txBox="1"/>
          <p:nvPr/>
        </p:nvSpPr>
        <p:spPr>
          <a:xfrm>
            <a:off x="8336030" y="2742360"/>
            <a:ext cx="1729628" cy="319492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60515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Hypothesize</a:t>
            </a:r>
            <a:r>
              <a:rPr sz="1588" spc="-13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a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0"/>
              </a:lnSpc>
              <a:spcBef>
                <a:spcPts val="35"/>
              </a:spcBef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marR="190510" indent="-302575">
              <a:lnSpc>
                <a:spcPts val="1941"/>
              </a:lnSpc>
              <a:spcBef>
                <a:spcPts val="9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Compute</a:t>
            </a:r>
            <a:r>
              <a:rPr sz="1588" spc="-57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error  </a:t>
            </a:r>
            <a:r>
              <a:rPr sz="1588" spc="9" dirty="0">
                <a:latin typeface="Calibri"/>
                <a:cs typeface="Calibri"/>
              </a:rPr>
              <a:t>func&lt;on</a:t>
            </a:r>
            <a:endParaRPr sz="1588">
              <a:latin typeface="Calibri"/>
              <a:cs typeface="Calibri"/>
            </a:endParaRPr>
          </a:p>
          <a:p>
            <a:pPr marL="313781" marR="155770" indent="-302575">
              <a:lnSpc>
                <a:spcPts val="1853"/>
              </a:lnSpc>
              <a:spcBef>
                <a:spcPts val="71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dirty="0">
                <a:latin typeface="Calibri"/>
                <a:cs typeface="Calibri"/>
              </a:rPr>
              <a:t>Select </a:t>
            </a:r>
            <a:r>
              <a:rPr sz="1588" spc="-4" dirty="0">
                <a:latin typeface="Calibri"/>
                <a:cs typeface="Calibri"/>
              </a:rPr>
              <a:t>points  consistent</a:t>
            </a:r>
            <a:r>
              <a:rPr sz="1588" spc="-40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with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8"/>
              </a:lnSpc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80"/>
              </a:lnSpc>
              <a:spcBef>
                <a:spcPts val="35"/>
              </a:spcBef>
              <a:buAutoNum type="arabicPeriod" startAt="5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Repeat</a:t>
            </a:r>
            <a:endParaRPr sz="1588">
              <a:latin typeface="Calibri"/>
              <a:cs typeface="Calibri"/>
            </a:endParaRPr>
          </a:p>
          <a:p>
            <a:pPr marL="313781" marR="4483">
              <a:lnSpc>
                <a:spcPts val="1941"/>
              </a:lnSpc>
              <a:spcBef>
                <a:spcPts val="9"/>
              </a:spcBef>
            </a:pPr>
            <a:r>
              <a:rPr sz="1588" i="1" spc="-101" dirty="0">
                <a:solidFill>
                  <a:srgbClr val="CC0000"/>
                </a:solidFill>
                <a:latin typeface="Calibri"/>
                <a:cs typeface="Calibri"/>
              </a:rPr>
              <a:t>hypothesize-­‐and-­‐  </a:t>
            </a:r>
            <a:r>
              <a:rPr sz="1588" i="1" spc="-4" dirty="0">
                <a:solidFill>
                  <a:srgbClr val="CC0000"/>
                </a:solidFill>
                <a:latin typeface="Calibri"/>
                <a:cs typeface="Calibri"/>
              </a:rPr>
              <a:t>verify</a:t>
            </a:r>
            <a:r>
              <a:rPr sz="1588" i="1" spc="-13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loop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 txBox="1"/>
          <p:nvPr/>
        </p:nvSpPr>
        <p:spPr>
          <a:xfrm>
            <a:off x="8336030" y="2742360"/>
            <a:ext cx="1729628" cy="343626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60515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Hypothesize</a:t>
            </a:r>
            <a:r>
              <a:rPr sz="1588" spc="-13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a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0"/>
              </a:lnSpc>
              <a:spcBef>
                <a:spcPts val="35"/>
              </a:spcBef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marR="190510" indent="-302575">
              <a:lnSpc>
                <a:spcPts val="1941"/>
              </a:lnSpc>
              <a:spcBef>
                <a:spcPts val="9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Compute</a:t>
            </a:r>
            <a:r>
              <a:rPr sz="1588" spc="-57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error  </a:t>
            </a:r>
            <a:r>
              <a:rPr sz="1588" spc="9" dirty="0">
                <a:latin typeface="Calibri"/>
                <a:cs typeface="Calibri"/>
              </a:rPr>
              <a:t>func&lt;on</a:t>
            </a:r>
            <a:endParaRPr sz="1588">
              <a:latin typeface="Calibri"/>
              <a:cs typeface="Calibri"/>
            </a:endParaRPr>
          </a:p>
          <a:p>
            <a:pPr marL="313781" marR="155770" indent="-302575">
              <a:lnSpc>
                <a:spcPts val="1853"/>
              </a:lnSpc>
              <a:spcBef>
                <a:spcPts val="71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dirty="0">
                <a:latin typeface="Calibri"/>
                <a:cs typeface="Calibri"/>
              </a:rPr>
              <a:t>Select </a:t>
            </a:r>
            <a:r>
              <a:rPr sz="1588" spc="-4" dirty="0">
                <a:latin typeface="Calibri"/>
                <a:cs typeface="Calibri"/>
              </a:rPr>
              <a:t>points  consistent</a:t>
            </a:r>
            <a:r>
              <a:rPr sz="1588" spc="-40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with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8"/>
              </a:lnSpc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80"/>
              </a:lnSpc>
              <a:spcBef>
                <a:spcPts val="35"/>
              </a:spcBef>
              <a:buAutoNum type="arabicPeriod" startAt="5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Repeat</a:t>
            </a:r>
            <a:endParaRPr sz="1588">
              <a:latin typeface="Calibri"/>
              <a:cs typeface="Calibri"/>
            </a:endParaRPr>
          </a:p>
          <a:p>
            <a:pPr marL="313781" marR="4483">
              <a:lnSpc>
                <a:spcPts val="1941"/>
              </a:lnSpc>
              <a:spcBef>
                <a:spcPts val="9"/>
              </a:spcBef>
            </a:pPr>
            <a:r>
              <a:rPr sz="1588" i="1" spc="-101" dirty="0">
                <a:solidFill>
                  <a:srgbClr val="CC0000"/>
                </a:solidFill>
                <a:latin typeface="Calibri"/>
                <a:cs typeface="Calibri"/>
              </a:rPr>
              <a:t>hypothesize-­‐and-­‐  </a:t>
            </a:r>
            <a:r>
              <a:rPr sz="1588" i="1" spc="-4" dirty="0">
                <a:solidFill>
                  <a:srgbClr val="CC0000"/>
                </a:solidFill>
                <a:latin typeface="Calibri"/>
                <a:cs typeface="Calibri"/>
              </a:rPr>
              <a:t>verify</a:t>
            </a:r>
            <a:r>
              <a:rPr sz="1588" i="1" spc="-13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loop</a:t>
            </a:r>
            <a:endParaRPr sz="1588">
              <a:latin typeface="Calibri"/>
              <a:cs typeface="Calibri"/>
            </a:endParaRPr>
          </a:p>
          <a:p>
            <a:pPr marL="340677" algn="ctr">
              <a:spcBef>
                <a:spcPts val="393"/>
              </a:spcBef>
            </a:pPr>
            <a:r>
              <a:rPr sz="1235" dirty="0">
                <a:latin typeface="Times New Roman"/>
                <a:cs typeface="Times New Roman"/>
              </a:rPr>
              <a:t>39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 txBox="1"/>
          <p:nvPr/>
        </p:nvSpPr>
        <p:spPr>
          <a:xfrm>
            <a:off x="8336030" y="2742360"/>
            <a:ext cx="1729628" cy="343626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60515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Hypothesize</a:t>
            </a:r>
            <a:r>
              <a:rPr sz="1588" spc="-13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a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0"/>
              </a:lnSpc>
              <a:spcBef>
                <a:spcPts val="35"/>
              </a:spcBef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marR="190510" indent="-302575">
              <a:lnSpc>
                <a:spcPts val="1941"/>
              </a:lnSpc>
              <a:spcBef>
                <a:spcPts val="9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Compute</a:t>
            </a:r>
            <a:r>
              <a:rPr sz="1588" spc="-57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error  </a:t>
            </a:r>
            <a:r>
              <a:rPr sz="1588" spc="9" dirty="0">
                <a:latin typeface="Calibri"/>
                <a:cs typeface="Calibri"/>
              </a:rPr>
              <a:t>func&lt;on</a:t>
            </a:r>
            <a:endParaRPr sz="1588">
              <a:latin typeface="Calibri"/>
              <a:cs typeface="Calibri"/>
            </a:endParaRPr>
          </a:p>
          <a:p>
            <a:pPr marL="313781" marR="155770" indent="-302575">
              <a:lnSpc>
                <a:spcPts val="1853"/>
              </a:lnSpc>
              <a:spcBef>
                <a:spcPts val="71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dirty="0">
                <a:latin typeface="Calibri"/>
                <a:cs typeface="Calibri"/>
              </a:rPr>
              <a:t>Select </a:t>
            </a:r>
            <a:r>
              <a:rPr sz="1588" spc="-4" dirty="0">
                <a:latin typeface="Calibri"/>
                <a:cs typeface="Calibri"/>
              </a:rPr>
              <a:t>points  consistent</a:t>
            </a:r>
            <a:r>
              <a:rPr sz="1588" spc="-40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with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8"/>
              </a:lnSpc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80"/>
              </a:lnSpc>
              <a:spcBef>
                <a:spcPts val="35"/>
              </a:spcBef>
              <a:buAutoNum type="arabicPeriod" startAt="5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Repeat</a:t>
            </a:r>
            <a:endParaRPr sz="1588">
              <a:latin typeface="Calibri"/>
              <a:cs typeface="Calibri"/>
            </a:endParaRPr>
          </a:p>
          <a:p>
            <a:pPr marL="313781" marR="4483">
              <a:lnSpc>
                <a:spcPts val="1941"/>
              </a:lnSpc>
              <a:spcBef>
                <a:spcPts val="9"/>
              </a:spcBef>
            </a:pPr>
            <a:r>
              <a:rPr sz="1588" i="1" spc="-101" dirty="0">
                <a:solidFill>
                  <a:srgbClr val="CC0000"/>
                </a:solidFill>
                <a:latin typeface="Calibri"/>
                <a:cs typeface="Calibri"/>
              </a:rPr>
              <a:t>hypothesize-­‐and-­‐  </a:t>
            </a:r>
            <a:r>
              <a:rPr sz="1588" i="1" spc="-4" dirty="0">
                <a:solidFill>
                  <a:srgbClr val="CC0000"/>
                </a:solidFill>
                <a:latin typeface="Calibri"/>
                <a:cs typeface="Calibri"/>
              </a:rPr>
              <a:t>verify</a:t>
            </a:r>
            <a:r>
              <a:rPr sz="1588" i="1" spc="-13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loop</a:t>
            </a:r>
            <a:endParaRPr sz="1588">
              <a:latin typeface="Calibri"/>
              <a:cs typeface="Calibri"/>
            </a:endParaRPr>
          </a:p>
          <a:p>
            <a:pPr marL="340677" algn="ctr">
              <a:spcBef>
                <a:spcPts val="393"/>
              </a:spcBef>
            </a:pPr>
            <a:r>
              <a:rPr sz="1235" dirty="0">
                <a:latin typeface="Times New Roman"/>
                <a:cs typeface="Times New Roman"/>
              </a:rPr>
              <a:t>40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4470383" y="2046194"/>
            <a:ext cx="3230096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b="1" spc="-4" dirty="0">
                <a:solidFill>
                  <a:srgbClr val="CC0000"/>
                </a:solidFill>
                <a:latin typeface="Calibri"/>
                <a:cs typeface="Calibri"/>
              </a:rPr>
              <a:t>Uncontaminated</a:t>
            </a:r>
            <a:r>
              <a:rPr sz="2471" b="1" spc="-18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CC0000"/>
                </a:solidFill>
                <a:latin typeface="Calibri"/>
                <a:cs typeface="Calibri"/>
              </a:rPr>
              <a:t>sample</a:t>
            </a:r>
            <a:endParaRPr sz="247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 txBox="1"/>
          <p:nvPr/>
        </p:nvSpPr>
        <p:spPr>
          <a:xfrm>
            <a:off x="8336030" y="2742360"/>
            <a:ext cx="1729628" cy="319492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60515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Hypothesize</a:t>
            </a:r>
            <a:r>
              <a:rPr sz="1588" spc="-13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a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0"/>
              </a:lnSpc>
              <a:spcBef>
                <a:spcPts val="35"/>
              </a:spcBef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marR="190510" indent="-302575">
              <a:lnSpc>
                <a:spcPts val="1941"/>
              </a:lnSpc>
              <a:spcBef>
                <a:spcPts val="9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Compute</a:t>
            </a:r>
            <a:r>
              <a:rPr sz="1588" spc="-57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error  </a:t>
            </a:r>
            <a:r>
              <a:rPr sz="1588" spc="9" dirty="0">
                <a:latin typeface="Calibri"/>
                <a:cs typeface="Calibri"/>
              </a:rPr>
              <a:t>func&lt;on</a:t>
            </a:r>
            <a:endParaRPr sz="1588">
              <a:latin typeface="Calibri"/>
              <a:cs typeface="Calibri"/>
            </a:endParaRPr>
          </a:p>
          <a:p>
            <a:pPr marL="313781" marR="155770" indent="-302575">
              <a:lnSpc>
                <a:spcPts val="1853"/>
              </a:lnSpc>
              <a:spcBef>
                <a:spcPts val="71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dirty="0">
                <a:latin typeface="Calibri"/>
                <a:cs typeface="Calibri"/>
              </a:rPr>
              <a:t>Select </a:t>
            </a:r>
            <a:r>
              <a:rPr sz="1588" spc="-4" dirty="0">
                <a:latin typeface="Calibri"/>
                <a:cs typeface="Calibri"/>
              </a:rPr>
              <a:t>points  consistent</a:t>
            </a:r>
            <a:r>
              <a:rPr sz="1588" spc="-40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with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8"/>
              </a:lnSpc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80"/>
              </a:lnSpc>
              <a:spcBef>
                <a:spcPts val="35"/>
              </a:spcBef>
              <a:buAutoNum type="arabicPeriod" startAt="5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Repeat</a:t>
            </a:r>
            <a:endParaRPr sz="1588">
              <a:latin typeface="Calibri"/>
              <a:cs typeface="Calibri"/>
            </a:endParaRPr>
          </a:p>
          <a:p>
            <a:pPr marL="313781" marR="4483">
              <a:lnSpc>
                <a:spcPts val="1941"/>
              </a:lnSpc>
              <a:spcBef>
                <a:spcPts val="9"/>
              </a:spcBef>
            </a:pPr>
            <a:r>
              <a:rPr sz="1588" i="1" spc="-101" dirty="0">
                <a:solidFill>
                  <a:srgbClr val="CC0000"/>
                </a:solidFill>
                <a:latin typeface="Calibri"/>
                <a:cs typeface="Calibri"/>
              </a:rPr>
              <a:t>hypothesize-­‐and-­‐  </a:t>
            </a:r>
            <a:r>
              <a:rPr sz="1588" i="1" spc="-4" dirty="0">
                <a:solidFill>
                  <a:srgbClr val="CC0000"/>
                </a:solidFill>
                <a:latin typeface="Calibri"/>
                <a:cs typeface="Calibri"/>
              </a:rPr>
              <a:t>verify</a:t>
            </a:r>
            <a:r>
              <a:rPr sz="1588" i="1" spc="-13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loop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754785" y="2595563"/>
            <a:ext cx="4461341" cy="3360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750583" y="2591361"/>
            <a:ext cx="4467225" cy="3369048"/>
          </a:xfrm>
          <a:custGeom>
            <a:avLst/>
            <a:gdLst/>
            <a:ahLst/>
            <a:cxnLst/>
            <a:rect l="l" t="t" r="r" b="b"/>
            <a:pathLst>
              <a:path w="5062855" h="3818254">
                <a:moveTo>
                  <a:pt x="0" y="0"/>
                </a:moveTo>
                <a:lnTo>
                  <a:pt x="5062536" y="0"/>
                </a:lnTo>
                <a:lnTo>
                  <a:pt x="5062536" y="3817936"/>
                </a:lnTo>
                <a:lnTo>
                  <a:pt x="0" y="381793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232811" y="2892519"/>
            <a:ext cx="53228" cy="57710"/>
          </a:xfrm>
          <a:custGeom>
            <a:avLst/>
            <a:gdLst/>
            <a:ahLst/>
            <a:cxnLst/>
            <a:rect l="l" t="t" r="r" b="b"/>
            <a:pathLst>
              <a:path w="60325" h="65404">
                <a:moveTo>
                  <a:pt x="30162" y="0"/>
                </a:moveTo>
                <a:lnTo>
                  <a:pt x="18421" y="2557"/>
                </a:lnTo>
                <a:lnTo>
                  <a:pt x="8834" y="9531"/>
                </a:lnTo>
                <a:lnTo>
                  <a:pt x="2370" y="19875"/>
                </a:lnTo>
                <a:lnTo>
                  <a:pt x="0" y="32543"/>
                </a:lnTo>
                <a:lnTo>
                  <a:pt x="2370" y="45211"/>
                </a:lnTo>
                <a:lnTo>
                  <a:pt x="8834" y="55555"/>
                </a:lnTo>
                <a:lnTo>
                  <a:pt x="18421" y="62529"/>
                </a:lnTo>
                <a:lnTo>
                  <a:pt x="30162" y="65087"/>
                </a:lnTo>
                <a:lnTo>
                  <a:pt x="41903" y="62529"/>
                </a:lnTo>
                <a:lnTo>
                  <a:pt x="51491" y="55555"/>
                </a:lnTo>
                <a:lnTo>
                  <a:pt x="57955" y="45211"/>
                </a:lnTo>
                <a:lnTo>
                  <a:pt x="60326" y="32543"/>
                </a:lnTo>
                <a:lnTo>
                  <a:pt x="57955" y="19875"/>
                </a:lnTo>
                <a:lnTo>
                  <a:pt x="51491" y="9531"/>
                </a:lnTo>
                <a:lnTo>
                  <a:pt x="41903" y="2557"/>
                </a:lnTo>
                <a:lnTo>
                  <a:pt x="30162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3876675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RANSAC </a:t>
            </a:r>
            <a:r>
              <a:rPr sz="3000" spc="-4" dirty="0"/>
              <a:t>for </a:t>
            </a:r>
            <a:r>
              <a:rPr sz="3000" dirty="0"/>
              <a:t>line</a:t>
            </a:r>
            <a:r>
              <a:rPr sz="3000" spc="-62" dirty="0"/>
              <a:t> </a:t>
            </a:r>
            <a:r>
              <a:rPr sz="3000" spc="-4" dirty="0"/>
              <a:t>fitting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737291" y="1170791"/>
            <a:ext cx="6562165" cy="3394772"/>
          </a:xfrm>
          <a:prstGeom prst="rect">
            <a:avLst/>
          </a:prstGeom>
        </p:spPr>
        <p:txBody>
          <a:bodyPr vert="horz" wrap="square" lIns="0" tIns="79562" rIns="0" bIns="0" rtlCol="0">
            <a:spAutoFit/>
          </a:bodyPr>
          <a:lstStyle/>
          <a:p>
            <a:pPr marL="11206">
              <a:spcBef>
                <a:spcPts val="627"/>
              </a:spcBef>
            </a:pPr>
            <a:r>
              <a:rPr sz="2471" spc="-4" dirty="0">
                <a:latin typeface="Arial"/>
                <a:cs typeface="Arial"/>
              </a:rPr>
              <a:t>Repeat </a:t>
            </a:r>
            <a:r>
              <a:rPr sz="2471" b="1" i="1" dirty="0">
                <a:latin typeface="Arial"/>
                <a:cs typeface="Arial"/>
              </a:rPr>
              <a:t>N</a:t>
            </a:r>
            <a:r>
              <a:rPr sz="2471" b="1" i="1" spc="-4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times:</a:t>
            </a:r>
            <a:endParaRPr sz="2471">
              <a:latin typeface="Arial"/>
              <a:cs typeface="Arial"/>
            </a:endParaRPr>
          </a:p>
          <a:p>
            <a:pPr marL="481879" indent="-470672">
              <a:spcBef>
                <a:spcPts val="543"/>
              </a:spcBef>
              <a:buChar char="•"/>
              <a:tabLst>
                <a:tab pos="481318" algn="l"/>
                <a:tab pos="481879" algn="l"/>
              </a:tabLst>
            </a:pPr>
            <a:r>
              <a:rPr sz="2471" dirty="0">
                <a:latin typeface="Arial"/>
                <a:cs typeface="Arial"/>
              </a:rPr>
              <a:t>Draw </a:t>
            </a:r>
            <a:r>
              <a:rPr sz="2471" b="1" i="1" dirty="0">
                <a:latin typeface="Arial"/>
                <a:cs typeface="Arial"/>
              </a:rPr>
              <a:t>s </a:t>
            </a:r>
            <a:r>
              <a:rPr sz="2471" spc="-4" dirty="0">
                <a:latin typeface="Arial"/>
                <a:cs typeface="Arial"/>
              </a:rPr>
              <a:t>points uniformly </a:t>
            </a:r>
            <a:r>
              <a:rPr sz="2471" dirty="0">
                <a:latin typeface="Arial"/>
                <a:cs typeface="Arial"/>
              </a:rPr>
              <a:t>at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random</a:t>
            </a:r>
            <a:endParaRPr sz="2471">
              <a:latin typeface="Arial"/>
              <a:cs typeface="Arial"/>
            </a:endParaRPr>
          </a:p>
          <a:p>
            <a:pPr marL="481879" indent="-470672">
              <a:spcBef>
                <a:spcPts val="565"/>
              </a:spcBef>
              <a:buChar char="•"/>
              <a:tabLst>
                <a:tab pos="481318" algn="l"/>
                <a:tab pos="481879" algn="l"/>
              </a:tabLst>
            </a:pPr>
            <a:r>
              <a:rPr sz="2471" spc="-4" dirty="0">
                <a:latin typeface="Arial"/>
                <a:cs typeface="Arial"/>
              </a:rPr>
              <a:t>Fit </a:t>
            </a:r>
            <a:r>
              <a:rPr sz="2471" dirty="0">
                <a:latin typeface="Arial"/>
                <a:cs typeface="Arial"/>
              </a:rPr>
              <a:t>line </a:t>
            </a:r>
            <a:r>
              <a:rPr sz="2471" spc="-4" dirty="0">
                <a:latin typeface="Arial"/>
                <a:cs typeface="Arial"/>
              </a:rPr>
              <a:t>to these </a:t>
            </a:r>
            <a:r>
              <a:rPr sz="2471" b="1" i="1" dirty="0">
                <a:latin typeface="Arial"/>
                <a:cs typeface="Arial"/>
              </a:rPr>
              <a:t>s</a:t>
            </a:r>
            <a:r>
              <a:rPr sz="2471" b="1" i="1" spc="-9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points</a:t>
            </a:r>
            <a:endParaRPr sz="2471">
              <a:latin typeface="Arial"/>
              <a:cs typeface="Arial"/>
            </a:endParaRPr>
          </a:p>
          <a:p>
            <a:pPr marL="481879" marR="21292" indent="-470672">
              <a:lnSpc>
                <a:spcPct val="100099"/>
              </a:lnSpc>
              <a:spcBef>
                <a:spcPts val="649"/>
              </a:spcBef>
              <a:buChar char="•"/>
              <a:tabLst>
                <a:tab pos="481318" algn="l"/>
                <a:tab pos="481879" algn="l"/>
              </a:tabLst>
            </a:pPr>
            <a:r>
              <a:rPr sz="2471" spc="-4" dirty="0">
                <a:latin typeface="Arial"/>
                <a:cs typeface="Arial"/>
              </a:rPr>
              <a:t>Find </a:t>
            </a:r>
            <a:r>
              <a:rPr sz="2471" dirty="0">
                <a:latin typeface="Arial"/>
                <a:cs typeface="Arial"/>
              </a:rPr>
              <a:t>inliers </a:t>
            </a:r>
            <a:r>
              <a:rPr sz="2471" spc="-4" dirty="0">
                <a:latin typeface="Arial"/>
                <a:cs typeface="Arial"/>
              </a:rPr>
              <a:t>to this </a:t>
            </a:r>
            <a:r>
              <a:rPr sz="2471" dirty="0">
                <a:latin typeface="Arial"/>
                <a:cs typeface="Arial"/>
              </a:rPr>
              <a:t>line among </a:t>
            </a:r>
            <a:r>
              <a:rPr sz="2471" spc="-4" dirty="0">
                <a:latin typeface="Arial"/>
                <a:cs typeface="Arial"/>
              </a:rPr>
              <a:t>the</a:t>
            </a:r>
            <a:r>
              <a:rPr sz="2471" spc="-4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remaining  </a:t>
            </a:r>
            <a:r>
              <a:rPr sz="2471" spc="-4" dirty="0">
                <a:latin typeface="Arial"/>
                <a:cs typeface="Arial"/>
              </a:rPr>
              <a:t>points (i.e., points </a:t>
            </a:r>
            <a:r>
              <a:rPr sz="2471" dirty="0">
                <a:latin typeface="Arial"/>
                <a:cs typeface="Arial"/>
              </a:rPr>
              <a:t>whose </a:t>
            </a:r>
            <a:r>
              <a:rPr sz="2471" spc="-4" dirty="0">
                <a:latin typeface="Arial"/>
                <a:cs typeface="Arial"/>
              </a:rPr>
              <a:t>distance from the  </a:t>
            </a:r>
            <a:r>
              <a:rPr sz="2471" dirty="0">
                <a:latin typeface="Arial"/>
                <a:cs typeface="Arial"/>
              </a:rPr>
              <a:t>line is less </a:t>
            </a:r>
            <a:r>
              <a:rPr sz="2471" spc="-4" dirty="0">
                <a:latin typeface="Arial"/>
                <a:cs typeface="Arial"/>
              </a:rPr>
              <a:t>than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b="1" i="1" dirty="0">
                <a:latin typeface="Arial"/>
                <a:cs typeface="Arial"/>
              </a:rPr>
              <a:t>t</a:t>
            </a:r>
            <a:r>
              <a:rPr sz="2471" dirty="0">
                <a:latin typeface="Arial"/>
                <a:cs typeface="Arial"/>
              </a:rPr>
              <a:t>)</a:t>
            </a:r>
            <a:endParaRPr sz="2471">
              <a:latin typeface="Arial"/>
              <a:cs typeface="Arial"/>
            </a:endParaRPr>
          </a:p>
          <a:p>
            <a:pPr marL="481879" marR="4483" indent="-470672">
              <a:lnSpc>
                <a:spcPct val="102000"/>
              </a:lnSpc>
              <a:spcBef>
                <a:spcPts val="481"/>
              </a:spcBef>
              <a:buChar char="•"/>
              <a:tabLst>
                <a:tab pos="481318" algn="l"/>
                <a:tab pos="481879" algn="l"/>
              </a:tabLst>
            </a:pPr>
            <a:r>
              <a:rPr sz="2471" spc="-4" dirty="0">
                <a:latin typeface="Arial"/>
                <a:cs typeface="Arial"/>
              </a:rPr>
              <a:t>If there </a:t>
            </a:r>
            <a:r>
              <a:rPr sz="2471" dirty="0">
                <a:latin typeface="Arial"/>
                <a:cs typeface="Arial"/>
              </a:rPr>
              <a:t>are </a:t>
            </a:r>
            <a:r>
              <a:rPr sz="2471" b="1" i="1" dirty="0">
                <a:latin typeface="Arial"/>
                <a:cs typeface="Arial"/>
              </a:rPr>
              <a:t>d </a:t>
            </a:r>
            <a:r>
              <a:rPr sz="2471" dirty="0">
                <a:latin typeface="Arial"/>
                <a:cs typeface="Arial"/>
              </a:rPr>
              <a:t>or more inliers, accept </a:t>
            </a:r>
            <a:r>
              <a:rPr sz="2471" spc="-4" dirty="0">
                <a:latin typeface="Arial"/>
                <a:cs typeface="Arial"/>
              </a:rPr>
              <a:t>the</a:t>
            </a:r>
            <a:r>
              <a:rPr sz="2471" spc="-75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line  and </a:t>
            </a:r>
            <a:r>
              <a:rPr sz="2471" spc="-4" dirty="0">
                <a:latin typeface="Arial"/>
                <a:cs typeface="Arial"/>
              </a:rPr>
              <a:t>refit </a:t>
            </a:r>
            <a:r>
              <a:rPr sz="2471" dirty="0">
                <a:latin typeface="Arial"/>
                <a:cs typeface="Arial"/>
              </a:rPr>
              <a:t>using all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inliers</a:t>
            </a:r>
            <a:endParaRPr sz="247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4301378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Choosing </a:t>
            </a:r>
            <a:r>
              <a:rPr sz="3000" spc="-4" dirty="0"/>
              <a:t>the</a:t>
            </a:r>
            <a:r>
              <a:rPr sz="3000" spc="-49" dirty="0"/>
              <a:t> </a:t>
            </a:r>
            <a:r>
              <a:rPr sz="3000" spc="-4" dirty="0"/>
              <a:t>parameters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8534934" y="6162407"/>
            <a:ext cx="1461247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452"/>
              </a:lnSpc>
            </a:pPr>
            <a:r>
              <a:rPr sz="1235" dirty="0">
                <a:latin typeface="Arial"/>
                <a:cs typeface="Arial"/>
              </a:rPr>
              <a:t>Source: M.</a:t>
            </a:r>
            <a:r>
              <a:rPr sz="1235" spc="-8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Pollefeys</a:t>
            </a:r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7291" y="1172359"/>
            <a:ext cx="6069666" cy="2836769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313781" indent="-302575">
              <a:spcBef>
                <a:spcPts val="613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Arial"/>
                <a:cs typeface="Arial"/>
              </a:rPr>
              <a:t>Initial </a:t>
            </a:r>
            <a:r>
              <a:rPr sz="2294" dirty="0">
                <a:latin typeface="Arial"/>
                <a:cs typeface="Arial"/>
              </a:rPr>
              <a:t>number of </a:t>
            </a:r>
            <a:r>
              <a:rPr sz="2294" spc="-4" dirty="0">
                <a:latin typeface="Arial"/>
                <a:cs typeface="Arial"/>
              </a:rPr>
              <a:t>points</a:t>
            </a:r>
            <a:r>
              <a:rPr sz="2294" spc="-18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405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spc="-4" dirty="0">
                <a:latin typeface="Arial"/>
                <a:cs typeface="Arial"/>
              </a:rPr>
              <a:t>Typically </a:t>
            </a:r>
            <a:r>
              <a:rPr sz="1765" dirty="0">
                <a:latin typeface="Arial"/>
                <a:cs typeface="Arial"/>
              </a:rPr>
              <a:t>minimum number needed </a:t>
            </a:r>
            <a:r>
              <a:rPr sz="1765" spc="-4" dirty="0">
                <a:latin typeface="Arial"/>
                <a:cs typeface="Arial"/>
              </a:rPr>
              <a:t>to fit the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model</a:t>
            </a:r>
            <a:endParaRPr sz="1765">
              <a:latin typeface="Arial"/>
              <a:cs typeface="Arial"/>
            </a:endParaRPr>
          </a:p>
          <a:p>
            <a:pPr marL="313781" indent="-302575">
              <a:spcBef>
                <a:spcPts val="569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Arial"/>
                <a:cs typeface="Arial"/>
              </a:rPr>
              <a:t>Distance threshold </a:t>
            </a:r>
            <a:r>
              <a:rPr sz="2294" i="1" dirty="0">
                <a:latin typeface="Arial"/>
                <a:cs typeface="Arial"/>
              </a:rPr>
              <a:t>t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383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t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probability for </a:t>
            </a:r>
            <a:r>
              <a:rPr sz="1677" dirty="0">
                <a:latin typeface="Arial"/>
                <a:cs typeface="Arial"/>
              </a:rPr>
              <a:t>inlier is </a:t>
            </a:r>
            <a:r>
              <a:rPr sz="1677" i="1" dirty="0">
                <a:latin typeface="Arial"/>
                <a:cs typeface="Arial"/>
              </a:rPr>
              <a:t>p </a:t>
            </a:r>
            <a:r>
              <a:rPr sz="1677" spc="-4" dirty="0">
                <a:latin typeface="Arial"/>
                <a:cs typeface="Arial"/>
              </a:rPr>
              <a:t>(e.g.</a:t>
            </a:r>
            <a:r>
              <a:rPr sz="1677" spc="-26" dirty="0">
                <a:latin typeface="Arial"/>
                <a:cs typeface="Arial"/>
              </a:rPr>
              <a:t> </a:t>
            </a:r>
            <a:r>
              <a:rPr sz="1677" spc="-4" dirty="0">
                <a:latin typeface="Arial"/>
                <a:cs typeface="Arial"/>
              </a:rPr>
              <a:t>0.95)</a:t>
            </a:r>
            <a:endParaRPr sz="1677">
              <a:latin typeface="Arial"/>
              <a:cs typeface="Arial"/>
            </a:endParaRPr>
          </a:p>
          <a:p>
            <a:pPr marL="666786" lvl="1" indent="-252146">
              <a:spcBef>
                <a:spcPts val="419"/>
              </a:spcBef>
              <a:buChar char="•"/>
              <a:tabLst>
                <a:tab pos="666225" algn="l"/>
                <a:tab pos="666786" algn="l"/>
              </a:tabLst>
            </a:pPr>
            <a:r>
              <a:rPr sz="1677" spc="-4" dirty="0">
                <a:latin typeface="Arial"/>
                <a:cs typeface="Arial"/>
              </a:rPr>
              <a:t>Zero-mean Gaussian </a:t>
            </a:r>
            <a:r>
              <a:rPr sz="1677" dirty="0">
                <a:latin typeface="Arial"/>
                <a:cs typeface="Arial"/>
              </a:rPr>
              <a:t>noise </a:t>
            </a:r>
            <a:r>
              <a:rPr sz="1677" spc="-4" dirty="0">
                <a:latin typeface="Arial"/>
                <a:cs typeface="Arial"/>
              </a:rPr>
              <a:t>with std. </a:t>
            </a:r>
            <a:r>
              <a:rPr sz="1677" dirty="0">
                <a:latin typeface="Arial"/>
                <a:cs typeface="Arial"/>
              </a:rPr>
              <a:t>dev. σ:</a:t>
            </a:r>
            <a:r>
              <a:rPr sz="1677" spc="18" dirty="0">
                <a:latin typeface="Arial"/>
                <a:cs typeface="Arial"/>
              </a:rPr>
              <a:t> </a:t>
            </a:r>
            <a:r>
              <a:rPr sz="1677" dirty="0">
                <a:latin typeface="Arial"/>
                <a:cs typeface="Arial"/>
              </a:rPr>
              <a:t>t</a:t>
            </a:r>
            <a:r>
              <a:rPr sz="1456" baseline="25252" dirty="0">
                <a:latin typeface="Arial"/>
                <a:cs typeface="Arial"/>
              </a:rPr>
              <a:t>2</a:t>
            </a:r>
            <a:r>
              <a:rPr sz="1500" dirty="0">
                <a:latin typeface="Arial"/>
                <a:cs typeface="Arial"/>
              </a:rPr>
              <a:t>=3.84σ</a:t>
            </a:r>
            <a:r>
              <a:rPr sz="1456" baseline="25252" dirty="0">
                <a:latin typeface="Arial"/>
                <a:cs typeface="Arial"/>
              </a:rPr>
              <a:t>2</a:t>
            </a:r>
            <a:endParaRPr sz="1456" baseline="25252">
              <a:latin typeface="Arial"/>
              <a:cs typeface="Arial"/>
            </a:endParaRPr>
          </a:p>
          <a:p>
            <a:pPr marL="313781" indent="-302575">
              <a:spcBef>
                <a:spcPts val="521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dirty="0">
                <a:latin typeface="Arial"/>
                <a:cs typeface="Arial"/>
              </a:rPr>
              <a:t>Number of samples</a:t>
            </a:r>
            <a:r>
              <a:rPr sz="2294" spc="-22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N</a:t>
            </a:r>
            <a:endParaRPr sz="2294">
              <a:latin typeface="Arial"/>
              <a:cs typeface="Arial"/>
            </a:endParaRPr>
          </a:p>
          <a:p>
            <a:pPr marL="661182" marR="4483" lvl="1" indent="-246543">
              <a:lnSpc>
                <a:spcPts val="1959"/>
              </a:lnSpc>
              <a:spcBef>
                <a:spcPts val="67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N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that, with probability </a:t>
            </a:r>
            <a:r>
              <a:rPr sz="1677" i="1" dirty="0">
                <a:latin typeface="Arial"/>
                <a:cs typeface="Arial"/>
              </a:rPr>
              <a:t>p</a:t>
            </a:r>
            <a:r>
              <a:rPr sz="1677" dirty="0">
                <a:latin typeface="Arial"/>
                <a:cs typeface="Arial"/>
              </a:rPr>
              <a:t>, at least one random  sample is </a:t>
            </a:r>
            <a:r>
              <a:rPr sz="1677" spc="-4" dirty="0">
                <a:latin typeface="Arial"/>
                <a:cs typeface="Arial"/>
              </a:rPr>
              <a:t>free from outliers (e.g. </a:t>
            </a:r>
            <a:r>
              <a:rPr sz="1677" i="1" spc="-4" dirty="0">
                <a:latin typeface="Arial"/>
                <a:cs typeface="Arial"/>
              </a:rPr>
              <a:t>p</a:t>
            </a:r>
            <a:r>
              <a:rPr sz="1677" spc="-4" dirty="0">
                <a:latin typeface="Arial"/>
                <a:cs typeface="Arial"/>
              </a:rPr>
              <a:t>=0.99) (outlier ratio:</a:t>
            </a:r>
            <a:r>
              <a:rPr sz="1677" spc="49" dirty="0">
                <a:latin typeface="Arial"/>
                <a:cs typeface="Arial"/>
              </a:rPr>
              <a:t> </a:t>
            </a:r>
            <a:r>
              <a:rPr sz="1677" i="1" dirty="0">
                <a:latin typeface="Arial"/>
                <a:cs typeface="Arial"/>
              </a:rPr>
              <a:t>e</a:t>
            </a:r>
            <a:r>
              <a:rPr sz="1677" dirty="0">
                <a:latin typeface="Arial"/>
                <a:cs typeface="Arial"/>
              </a:rPr>
              <a:t>)</a:t>
            </a:r>
            <a:endParaRPr sz="167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291" y="363242"/>
            <a:ext cx="6069666" cy="3649962"/>
          </a:xfrm>
          <a:prstGeom prst="rect">
            <a:avLst/>
          </a:prstGeom>
        </p:spPr>
        <p:txBody>
          <a:bodyPr vert="horz" wrap="square" lIns="0" tIns="248210" rIns="0" bIns="0" rtlCol="0">
            <a:spAutoFit/>
          </a:bodyPr>
          <a:lstStyle/>
          <a:p>
            <a:pPr marL="11206">
              <a:spcBef>
                <a:spcPts val="1955"/>
              </a:spcBef>
            </a:pPr>
            <a:r>
              <a:rPr sz="3000" dirty="0">
                <a:latin typeface="Arial"/>
                <a:cs typeface="Arial"/>
              </a:rPr>
              <a:t>Choosing </a:t>
            </a:r>
            <a:r>
              <a:rPr sz="3000" spc="-4" dirty="0">
                <a:latin typeface="Arial"/>
                <a:cs typeface="Arial"/>
              </a:rPr>
              <a:t>the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-4" dirty="0">
                <a:latin typeface="Arial"/>
                <a:cs typeface="Arial"/>
              </a:rPr>
              <a:t>parameters</a:t>
            </a:r>
            <a:endParaRPr sz="3000">
              <a:latin typeface="Arial"/>
              <a:cs typeface="Arial"/>
            </a:endParaRPr>
          </a:p>
          <a:p>
            <a:pPr marL="313781" indent="-302575">
              <a:spcBef>
                <a:spcPts val="1429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Arial"/>
                <a:cs typeface="Arial"/>
              </a:rPr>
              <a:t>Initial </a:t>
            </a:r>
            <a:r>
              <a:rPr sz="2294" dirty="0">
                <a:latin typeface="Arial"/>
                <a:cs typeface="Arial"/>
              </a:rPr>
              <a:t>number of </a:t>
            </a:r>
            <a:r>
              <a:rPr sz="2294" spc="-4" dirty="0">
                <a:latin typeface="Arial"/>
                <a:cs typeface="Arial"/>
              </a:rPr>
              <a:t>points</a:t>
            </a:r>
            <a:r>
              <a:rPr sz="2294" spc="-18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405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spc="-4" dirty="0">
                <a:latin typeface="Arial"/>
                <a:cs typeface="Arial"/>
              </a:rPr>
              <a:t>Typically </a:t>
            </a:r>
            <a:r>
              <a:rPr sz="1765" dirty="0">
                <a:latin typeface="Arial"/>
                <a:cs typeface="Arial"/>
              </a:rPr>
              <a:t>minimum number needed </a:t>
            </a:r>
            <a:r>
              <a:rPr sz="1765" spc="-4" dirty="0">
                <a:latin typeface="Arial"/>
                <a:cs typeface="Arial"/>
              </a:rPr>
              <a:t>to fit the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model</a:t>
            </a:r>
            <a:endParaRPr sz="1765">
              <a:latin typeface="Arial"/>
              <a:cs typeface="Arial"/>
            </a:endParaRPr>
          </a:p>
          <a:p>
            <a:pPr marL="313781" indent="-302575">
              <a:spcBef>
                <a:spcPts val="569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Arial"/>
                <a:cs typeface="Arial"/>
              </a:rPr>
              <a:t>Distance threshold </a:t>
            </a:r>
            <a:r>
              <a:rPr sz="2294" i="1" dirty="0">
                <a:latin typeface="Arial"/>
                <a:cs typeface="Arial"/>
              </a:rPr>
              <a:t>t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383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t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probability for </a:t>
            </a:r>
            <a:r>
              <a:rPr sz="1677" dirty="0">
                <a:latin typeface="Arial"/>
                <a:cs typeface="Arial"/>
              </a:rPr>
              <a:t>inlier is </a:t>
            </a:r>
            <a:r>
              <a:rPr sz="1677" i="1" dirty="0">
                <a:latin typeface="Arial"/>
                <a:cs typeface="Arial"/>
              </a:rPr>
              <a:t>p </a:t>
            </a:r>
            <a:r>
              <a:rPr sz="1677" spc="-4" dirty="0">
                <a:latin typeface="Arial"/>
                <a:cs typeface="Arial"/>
              </a:rPr>
              <a:t>(e.g.</a:t>
            </a:r>
            <a:r>
              <a:rPr sz="1677" spc="-26" dirty="0">
                <a:latin typeface="Arial"/>
                <a:cs typeface="Arial"/>
              </a:rPr>
              <a:t> </a:t>
            </a:r>
            <a:r>
              <a:rPr sz="1677" spc="-4" dirty="0">
                <a:latin typeface="Arial"/>
                <a:cs typeface="Arial"/>
              </a:rPr>
              <a:t>0.95)</a:t>
            </a:r>
            <a:endParaRPr sz="1677">
              <a:latin typeface="Arial"/>
              <a:cs typeface="Arial"/>
            </a:endParaRPr>
          </a:p>
          <a:p>
            <a:pPr marL="666786" lvl="1" indent="-252146">
              <a:spcBef>
                <a:spcPts val="424"/>
              </a:spcBef>
              <a:buChar char="•"/>
              <a:tabLst>
                <a:tab pos="666225" algn="l"/>
                <a:tab pos="666786" algn="l"/>
              </a:tabLst>
            </a:pPr>
            <a:r>
              <a:rPr sz="1677" spc="-4" dirty="0">
                <a:latin typeface="Arial"/>
                <a:cs typeface="Arial"/>
              </a:rPr>
              <a:t>Zero-mean Gaussian </a:t>
            </a:r>
            <a:r>
              <a:rPr sz="1677" dirty="0">
                <a:latin typeface="Arial"/>
                <a:cs typeface="Arial"/>
              </a:rPr>
              <a:t>noise </a:t>
            </a:r>
            <a:r>
              <a:rPr sz="1677" spc="-4" dirty="0">
                <a:latin typeface="Arial"/>
                <a:cs typeface="Arial"/>
              </a:rPr>
              <a:t>with std. </a:t>
            </a:r>
            <a:r>
              <a:rPr sz="1677" dirty="0">
                <a:latin typeface="Arial"/>
                <a:cs typeface="Arial"/>
              </a:rPr>
              <a:t>dev. σ:</a:t>
            </a:r>
            <a:r>
              <a:rPr sz="1677" spc="18" dirty="0">
                <a:latin typeface="Arial"/>
                <a:cs typeface="Arial"/>
              </a:rPr>
              <a:t> </a:t>
            </a:r>
            <a:r>
              <a:rPr sz="1677" dirty="0">
                <a:latin typeface="Arial"/>
                <a:cs typeface="Arial"/>
              </a:rPr>
              <a:t>t</a:t>
            </a:r>
            <a:r>
              <a:rPr sz="1456" baseline="25252" dirty="0">
                <a:latin typeface="Arial"/>
                <a:cs typeface="Arial"/>
              </a:rPr>
              <a:t>2</a:t>
            </a:r>
            <a:r>
              <a:rPr sz="1500" dirty="0">
                <a:latin typeface="Arial"/>
                <a:cs typeface="Arial"/>
              </a:rPr>
              <a:t>=3.84σ</a:t>
            </a:r>
            <a:r>
              <a:rPr sz="1456" baseline="25252" dirty="0">
                <a:latin typeface="Arial"/>
                <a:cs typeface="Arial"/>
              </a:rPr>
              <a:t>2</a:t>
            </a:r>
            <a:endParaRPr sz="1456" baseline="25252">
              <a:latin typeface="Arial"/>
              <a:cs typeface="Arial"/>
            </a:endParaRPr>
          </a:p>
          <a:p>
            <a:pPr marL="313781" indent="-302575">
              <a:spcBef>
                <a:spcPts val="516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dirty="0">
                <a:latin typeface="Arial"/>
                <a:cs typeface="Arial"/>
              </a:rPr>
              <a:t>Number of samples</a:t>
            </a:r>
            <a:r>
              <a:rPr sz="2294" spc="-22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N</a:t>
            </a:r>
            <a:endParaRPr sz="2294">
              <a:latin typeface="Arial"/>
              <a:cs typeface="Arial"/>
            </a:endParaRPr>
          </a:p>
          <a:p>
            <a:pPr marL="661182" marR="4483" lvl="1" indent="-246543">
              <a:lnSpc>
                <a:spcPts val="1959"/>
              </a:lnSpc>
              <a:spcBef>
                <a:spcPts val="67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N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that, with probability </a:t>
            </a:r>
            <a:r>
              <a:rPr sz="1677" i="1" dirty="0">
                <a:latin typeface="Arial"/>
                <a:cs typeface="Arial"/>
              </a:rPr>
              <a:t>p</a:t>
            </a:r>
            <a:r>
              <a:rPr sz="1677" dirty="0">
                <a:latin typeface="Arial"/>
                <a:cs typeface="Arial"/>
              </a:rPr>
              <a:t>, at least one random  sample is </a:t>
            </a:r>
            <a:r>
              <a:rPr sz="1677" spc="-4" dirty="0">
                <a:latin typeface="Arial"/>
                <a:cs typeface="Arial"/>
              </a:rPr>
              <a:t>free from outliers (e.g. </a:t>
            </a:r>
            <a:r>
              <a:rPr sz="1677" i="1" spc="-4" dirty="0">
                <a:latin typeface="Arial"/>
                <a:cs typeface="Arial"/>
              </a:rPr>
              <a:t>p</a:t>
            </a:r>
            <a:r>
              <a:rPr sz="1677" spc="-4" dirty="0">
                <a:latin typeface="Arial"/>
                <a:cs typeface="Arial"/>
              </a:rPr>
              <a:t>=0.99) (outlier ratio:</a:t>
            </a:r>
            <a:r>
              <a:rPr sz="1677" spc="49" dirty="0">
                <a:latin typeface="Arial"/>
                <a:cs typeface="Arial"/>
              </a:rPr>
              <a:t> </a:t>
            </a:r>
            <a:r>
              <a:rPr sz="1677" i="1" dirty="0">
                <a:latin typeface="Arial"/>
                <a:cs typeface="Arial"/>
              </a:rPr>
              <a:t>e</a:t>
            </a:r>
            <a:r>
              <a:rPr sz="1677" dirty="0">
                <a:latin typeface="Arial"/>
                <a:cs typeface="Arial"/>
              </a:rPr>
              <a:t>)</a:t>
            </a:r>
            <a:endParaRPr sz="167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1645" y="5168338"/>
            <a:ext cx="2818840" cy="52338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i="1" spc="-18" dirty="0">
                <a:latin typeface="Times New Roman"/>
                <a:cs typeface="Times New Roman"/>
              </a:rPr>
              <a:t>N</a:t>
            </a:r>
            <a:r>
              <a:rPr sz="1897" i="1" spc="137" dirty="0">
                <a:latin typeface="Times New Roman"/>
                <a:cs typeface="Times New Roman"/>
              </a:rPr>
              <a:t> </a:t>
            </a:r>
            <a:r>
              <a:rPr sz="1897" spc="-18" dirty="0">
                <a:latin typeface="Symbol"/>
                <a:cs typeface="Symbol"/>
              </a:rPr>
              <a:t></a:t>
            </a:r>
            <a:r>
              <a:rPr sz="1897" spc="-75" dirty="0">
                <a:latin typeface="Times New Roman"/>
                <a:cs typeface="Times New Roman"/>
              </a:rPr>
              <a:t> </a:t>
            </a:r>
            <a:r>
              <a:rPr sz="1897" spc="26" dirty="0">
                <a:latin typeface="Times New Roman"/>
                <a:cs typeface="Times New Roman"/>
              </a:rPr>
              <a:t>l</a:t>
            </a:r>
            <a:r>
              <a:rPr sz="1897" spc="-53" dirty="0">
                <a:latin typeface="Times New Roman"/>
                <a:cs typeface="Times New Roman"/>
              </a:rPr>
              <a:t>o</a:t>
            </a:r>
            <a:r>
              <a:rPr sz="1897" spc="4" dirty="0">
                <a:latin typeface="Times New Roman"/>
                <a:cs typeface="Times New Roman"/>
              </a:rPr>
              <a:t>g</a:t>
            </a:r>
            <a:r>
              <a:rPr sz="2471" spc="-446" dirty="0">
                <a:latin typeface="Symbol"/>
                <a:cs typeface="Symbol"/>
              </a:rPr>
              <a:t></a:t>
            </a:r>
            <a:r>
              <a:rPr sz="1897" spc="124" dirty="0">
                <a:latin typeface="Times New Roman"/>
                <a:cs typeface="Times New Roman"/>
              </a:rPr>
              <a:t>1</a:t>
            </a:r>
            <a:r>
              <a:rPr sz="1897" spc="-18" dirty="0">
                <a:latin typeface="Symbol"/>
                <a:cs typeface="Symbol"/>
              </a:rPr>
              <a:t></a:t>
            </a:r>
            <a:r>
              <a:rPr sz="1897" spc="71" dirty="0">
                <a:latin typeface="Times New Roman"/>
                <a:cs typeface="Times New Roman"/>
              </a:rPr>
              <a:t> </a:t>
            </a:r>
            <a:r>
              <a:rPr sz="1897" i="1" spc="101" dirty="0">
                <a:latin typeface="Times New Roman"/>
                <a:cs typeface="Times New Roman"/>
              </a:rPr>
              <a:t>p</a:t>
            </a:r>
            <a:r>
              <a:rPr sz="2471" spc="-84" dirty="0">
                <a:latin typeface="Symbol"/>
                <a:cs typeface="Symbol"/>
              </a:rPr>
              <a:t></a:t>
            </a:r>
            <a:r>
              <a:rPr sz="1897" spc="-9" dirty="0">
                <a:latin typeface="Times New Roman"/>
                <a:cs typeface="Times New Roman"/>
              </a:rPr>
              <a:t>/</a:t>
            </a:r>
            <a:r>
              <a:rPr sz="1897" spc="-180" dirty="0">
                <a:latin typeface="Times New Roman"/>
                <a:cs typeface="Times New Roman"/>
              </a:rPr>
              <a:t> </a:t>
            </a:r>
            <a:r>
              <a:rPr sz="1897" spc="26" dirty="0">
                <a:latin typeface="Times New Roman"/>
                <a:cs typeface="Times New Roman"/>
              </a:rPr>
              <a:t>l</a:t>
            </a:r>
            <a:r>
              <a:rPr sz="1897" spc="-53" dirty="0">
                <a:latin typeface="Times New Roman"/>
                <a:cs typeface="Times New Roman"/>
              </a:rPr>
              <a:t>o</a:t>
            </a:r>
            <a:r>
              <a:rPr sz="1897" spc="22" dirty="0">
                <a:latin typeface="Times New Roman"/>
                <a:cs typeface="Times New Roman"/>
              </a:rPr>
              <a:t>g</a:t>
            </a:r>
            <a:r>
              <a:rPr sz="3309" spc="-843" dirty="0">
                <a:latin typeface="Symbol"/>
                <a:cs typeface="Symbol"/>
              </a:rPr>
              <a:t></a:t>
            </a:r>
            <a:r>
              <a:rPr sz="1897" spc="128" dirty="0">
                <a:latin typeface="Times New Roman"/>
                <a:cs typeface="Times New Roman"/>
              </a:rPr>
              <a:t>1</a:t>
            </a:r>
            <a:r>
              <a:rPr sz="1897" spc="-18" dirty="0">
                <a:latin typeface="Symbol"/>
                <a:cs typeface="Symbol"/>
              </a:rPr>
              <a:t></a:t>
            </a:r>
            <a:r>
              <a:rPr sz="1897" spc="-199" dirty="0">
                <a:latin typeface="Times New Roman"/>
                <a:cs typeface="Times New Roman"/>
              </a:rPr>
              <a:t> </a:t>
            </a:r>
            <a:r>
              <a:rPr sz="2471" spc="-449" dirty="0">
                <a:latin typeface="Symbol"/>
                <a:cs typeface="Symbol"/>
              </a:rPr>
              <a:t></a:t>
            </a:r>
            <a:r>
              <a:rPr sz="1897" spc="128" dirty="0">
                <a:latin typeface="Times New Roman"/>
                <a:cs typeface="Times New Roman"/>
              </a:rPr>
              <a:t>1</a:t>
            </a:r>
            <a:r>
              <a:rPr sz="1897" spc="-18" dirty="0">
                <a:latin typeface="Symbol"/>
                <a:cs typeface="Symbol"/>
              </a:rPr>
              <a:t></a:t>
            </a:r>
            <a:r>
              <a:rPr sz="1897" spc="-194" dirty="0">
                <a:latin typeface="Times New Roman"/>
                <a:cs typeface="Times New Roman"/>
              </a:rPr>
              <a:t> </a:t>
            </a:r>
            <a:r>
              <a:rPr sz="1897" i="1" spc="57" dirty="0">
                <a:latin typeface="Times New Roman"/>
                <a:cs typeface="Times New Roman"/>
              </a:rPr>
              <a:t>e</a:t>
            </a:r>
            <a:r>
              <a:rPr sz="2471" spc="-256" dirty="0">
                <a:latin typeface="Symbol"/>
                <a:cs typeface="Symbol"/>
              </a:rPr>
              <a:t></a:t>
            </a:r>
            <a:r>
              <a:rPr sz="1655" i="1" spc="-13" baseline="48888" dirty="0">
                <a:latin typeface="Times New Roman"/>
                <a:cs typeface="Times New Roman"/>
              </a:rPr>
              <a:t>s</a:t>
            </a:r>
            <a:r>
              <a:rPr sz="1655" i="1" spc="39" baseline="48888" dirty="0">
                <a:latin typeface="Times New Roman"/>
                <a:cs typeface="Times New Roman"/>
              </a:rPr>
              <a:t> </a:t>
            </a:r>
            <a:r>
              <a:rPr sz="3309" spc="-459" dirty="0">
                <a:latin typeface="Symbol"/>
                <a:cs typeface="Symbol"/>
              </a:rPr>
              <a:t></a:t>
            </a:r>
            <a:endParaRPr sz="3309" dirty="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7875" y="4425950"/>
            <a:ext cx="146237" cy="23704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456" i="1" dirty="0">
                <a:latin typeface="Times New Roman"/>
                <a:cs typeface="Times New Roman"/>
              </a:rPr>
              <a:t>N</a:t>
            </a:r>
            <a:endParaRPr sz="1456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4640" y="4502139"/>
            <a:ext cx="94689" cy="23704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456" i="1" dirty="0">
                <a:latin typeface="Times New Roman"/>
                <a:cs typeface="Times New Roman"/>
              </a:rPr>
              <a:t>s</a:t>
            </a:r>
            <a:endParaRPr sz="145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8051" y="4535749"/>
            <a:ext cx="837640" cy="3989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2515" spc="-13" dirty="0">
                <a:latin typeface="Symbol"/>
                <a:cs typeface="Symbol"/>
              </a:rPr>
              <a:t></a:t>
            </a:r>
            <a:r>
              <a:rPr sz="2515" spc="-13" dirty="0">
                <a:latin typeface="Times New Roman"/>
                <a:cs typeface="Times New Roman"/>
              </a:rPr>
              <a:t> </a:t>
            </a:r>
            <a:r>
              <a:rPr sz="2515" spc="75" dirty="0">
                <a:latin typeface="Times New Roman"/>
                <a:cs typeface="Times New Roman"/>
              </a:rPr>
              <a:t>1</a:t>
            </a:r>
            <a:r>
              <a:rPr sz="2515" spc="75" dirty="0">
                <a:latin typeface="Symbol"/>
                <a:cs typeface="Symbol"/>
              </a:rPr>
              <a:t></a:t>
            </a:r>
            <a:r>
              <a:rPr sz="2515" spc="-313" dirty="0">
                <a:latin typeface="Times New Roman"/>
                <a:cs typeface="Times New Roman"/>
              </a:rPr>
              <a:t> </a:t>
            </a:r>
            <a:r>
              <a:rPr sz="2515" i="1" spc="-13" dirty="0">
                <a:latin typeface="Times New Roman"/>
                <a:cs typeface="Times New Roman"/>
              </a:rPr>
              <a:t>p</a:t>
            </a:r>
            <a:endParaRPr sz="2515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6719" y="4291459"/>
            <a:ext cx="1411941" cy="6942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4412" spc="-326" dirty="0">
                <a:latin typeface="Symbol"/>
                <a:cs typeface="Symbol"/>
              </a:rPr>
              <a:t></a:t>
            </a:r>
            <a:r>
              <a:rPr sz="2515" spc="-326" dirty="0">
                <a:latin typeface="Times New Roman"/>
                <a:cs typeface="Times New Roman"/>
              </a:rPr>
              <a:t>1</a:t>
            </a:r>
            <a:r>
              <a:rPr sz="2515" spc="-326" dirty="0">
                <a:latin typeface="Symbol"/>
                <a:cs typeface="Symbol"/>
              </a:rPr>
              <a:t></a:t>
            </a:r>
            <a:r>
              <a:rPr sz="2515" spc="-326" dirty="0">
                <a:latin typeface="Times New Roman"/>
                <a:cs typeface="Times New Roman"/>
              </a:rPr>
              <a:t> </a:t>
            </a:r>
            <a:r>
              <a:rPr sz="3309" spc="-150" dirty="0">
                <a:latin typeface="Symbol"/>
                <a:cs typeface="Symbol"/>
              </a:rPr>
              <a:t></a:t>
            </a:r>
            <a:r>
              <a:rPr sz="2515" spc="-150" dirty="0">
                <a:latin typeface="Times New Roman"/>
                <a:cs typeface="Times New Roman"/>
              </a:rPr>
              <a:t>1</a:t>
            </a:r>
            <a:r>
              <a:rPr sz="2515" spc="-150" dirty="0">
                <a:latin typeface="Symbol"/>
                <a:cs typeface="Symbol"/>
              </a:rPr>
              <a:t></a:t>
            </a:r>
            <a:r>
              <a:rPr sz="2515" spc="-150" dirty="0">
                <a:latin typeface="Times New Roman"/>
                <a:cs typeface="Times New Roman"/>
              </a:rPr>
              <a:t> </a:t>
            </a:r>
            <a:r>
              <a:rPr sz="2515" i="1" spc="-84" dirty="0">
                <a:latin typeface="Times New Roman"/>
                <a:cs typeface="Times New Roman"/>
              </a:rPr>
              <a:t>e</a:t>
            </a:r>
            <a:r>
              <a:rPr sz="3309" spc="-84" dirty="0">
                <a:latin typeface="Symbol"/>
                <a:cs typeface="Symbol"/>
              </a:rPr>
              <a:t></a:t>
            </a:r>
            <a:r>
              <a:rPr sz="3309" spc="-93" dirty="0">
                <a:latin typeface="Times New Roman"/>
                <a:cs typeface="Times New Roman"/>
              </a:rPr>
              <a:t> </a:t>
            </a:r>
            <a:r>
              <a:rPr sz="4412" spc="-613" dirty="0">
                <a:latin typeface="Symbol"/>
                <a:cs typeface="Symbol"/>
              </a:rPr>
              <a:t></a:t>
            </a:r>
            <a:endParaRPr sz="4412" dirty="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9532" y="4436129"/>
            <a:ext cx="2515721" cy="551890"/>
          </a:xfrm>
          <a:custGeom>
            <a:avLst/>
            <a:gdLst/>
            <a:ahLst/>
            <a:cxnLst/>
            <a:rect l="l" t="t" r="r" b="b"/>
            <a:pathLst>
              <a:path w="2851150" h="625475">
                <a:moveTo>
                  <a:pt x="0" y="0"/>
                </a:moveTo>
                <a:lnTo>
                  <a:pt x="2851149" y="0"/>
                </a:lnTo>
                <a:lnTo>
                  <a:pt x="2851149" y="625474"/>
                </a:lnTo>
                <a:lnTo>
                  <a:pt x="0" y="6254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558932" y="4109757"/>
            <a:ext cx="4235824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5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5547726" y="4098552"/>
            <a:ext cx="4258235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616535" algn="l"/>
                <a:tab pos="4246696" algn="l"/>
              </a:tabLst>
            </a:pPr>
            <a:r>
              <a:rPr sz="1235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235" u="sng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proportion </a:t>
            </a:r>
            <a:r>
              <a:rPr sz="1235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outliers </a:t>
            </a:r>
            <a:r>
              <a:rPr sz="1412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	</a:t>
            </a:r>
            <a:endParaRPr sz="1412">
              <a:latin typeface="Times New Roman"/>
              <a:cs typeface="Times New Roman"/>
            </a:endParaRPr>
          </a:p>
          <a:p>
            <a:pPr marL="11206">
              <a:tabLst>
                <a:tab pos="233095" algn="l"/>
                <a:tab pos="677992" algn="l"/>
                <a:tab pos="1157629" algn="l"/>
                <a:tab pos="1698342" algn="l"/>
                <a:tab pos="2227848" algn="l"/>
                <a:tab pos="2746148" algn="l"/>
                <a:tab pos="3275654" algn="l"/>
                <a:tab pos="3805160" algn="l"/>
              </a:tabLst>
            </a:pPr>
            <a:r>
              <a:rPr sz="1412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s	5%	10%	20%	25%	30%	40%	50%</a:t>
            </a:r>
            <a:r>
              <a:rPr sz="1412" u="sng" spc="-13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41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34934" y="6162407"/>
            <a:ext cx="1461247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452"/>
              </a:lnSpc>
            </a:pPr>
            <a:r>
              <a:rPr sz="1235" dirty="0">
                <a:latin typeface="Arial"/>
                <a:cs typeface="Arial"/>
              </a:rPr>
              <a:t>Source: M.</a:t>
            </a:r>
            <a:r>
              <a:rPr sz="1235" spc="-8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Pollefeys</a:t>
            </a:r>
            <a:endParaRPr sz="123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5129" y="4528857"/>
            <a:ext cx="122144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dirty="0">
                <a:latin typeface="Arial"/>
                <a:cs typeface="Arial"/>
              </a:rPr>
              <a:t>2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3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4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5</a:t>
            </a:r>
            <a:endParaRPr sz="141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4607" y="4528857"/>
            <a:ext cx="122144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dirty="0">
                <a:latin typeface="Arial"/>
                <a:cs typeface="Arial"/>
              </a:rPr>
              <a:t>2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3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3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4</a:t>
            </a:r>
            <a:endParaRPr sz="141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4085" y="4528857"/>
            <a:ext cx="122144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dirty="0">
                <a:latin typeface="Arial"/>
                <a:cs typeface="Arial"/>
              </a:rPr>
              <a:t>3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4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5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6</a:t>
            </a:r>
            <a:endParaRPr sz="141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4912" y="4528857"/>
            <a:ext cx="2378449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60515">
              <a:spcBef>
                <a:spcPts val="88"/>
              </a:spcBef>
              <a:tabLst>
                <a:tab pos="590021" algn="l"/>
                <a:tab pos="1108321" algn="l"/>
                <a:tab pos="1594682" algn="l"/>
                <a:tab pos="2117464" algn="l"/>
              </a:tabLst>
            </a:pPr>
            <a:r>
              <a:rPr sz="1412" dirty="0">
                <a:latin typeface="Arial"/>
                <a:cs typeface="Arial"/>
              </a:rPr>
              <a:t>5	6	7	</a:t>
            </a:r>
            <a:r>
              <a:rPr sz="1412" spc="-53" dirty="0">
                <a:latin typeface="Arial"/>
                <a:cs typeface="Arial"/>
              </a:rPr>
              <a:t>11	</a:t>
            </a:r>
            <a:r>
              <a:rPr sz="1412" dirty="0">
                <a:latin typeface="Arial"/>
                <a:cs typeface="Arial"/>
              </a:rPr>
              <a:t>17</a:t>
            </a:r>
            <a:endParaRPr sz="1412">
              <a:latin typeface="Arial"/>
              <a:cs typeface="Arial"/>
            </a:endParaRPr>
          </a:p>
          <a:p>
            <a:pPr marL="60515">
              <a:tabLst>
                <a:tab pos="590021" algn="l"/>
                <a:tab pos="1065176" algn="l"/>
                <a:tab pos="1587957" algn="l"/>
                <a:tab pos="2117464" algn="l"/>
              </a:tabLst>
            </a:pPr>
            <a:r>
              <a:rPr sz="1412" dirty="0">
                <a:latin typeface="Arial"/>
                <a:cs typeface="Arial"/>
              </a:rPr>
              <a:t>7	9	</a:t>
            </a:r>
            <a:r>
              <a:rPr sz="1412" spc="-53" dirty="0">
                <a:latin typeface="Arial"/>
                <a:cs typeface="Arial"/>
              </a:rPr>
              <a:t>11	</a:t>
            </a:r>
            <a:r>
              <a:rPr sz="1412" dirty="0">
                <a:latin typeface="Arial"/>
                <a:cs typeface="Arial"/>
              </a:rPr>
              <a:t>19	35</a:t>
            </a:r>
            <a:endParaRPr sz="1412">
              <a:latin typeface="Arial"/>
              <a:cs typeface="Arial"/>
            </a:endParaRPr>
          </a:p>
          <a:p>
            <a:pPr marL="60515">
              <a:tabLst>
                <a:tab pos="540152" algn="l"/>
                <a:tab pos="1058452" algn="l"/>
                <a:tab pos="1587957" algn="l"/>
                <a:tab pos="2117464" algn="l"/>
              </a:tabLst>
            </a:pPr>
            <a:r>
              <a:rPr sz="1412" dirty="0">
                <a:latin typeface="Arial"/>
                <a:cs typeface="Arial"/>
              </a:rPr>
              <a:t>9	13	17	34	72</a:t>
            </a:r>
            <a:endParaRPr sz="1412">
              <a:latin typeface="Arial"/>
              <a:cs typeface="Arial"/>
            </a:endParaRPr>
          </a:p>
          <a:p>
            <a:pPr marL="11206">
              <a:tabLst>
                <a:tab pos="540152" algn="l"/>
                <a:tab pos="1058452" algn="l"/>
                <a:tab pos="1587957" algn="l"/>
                <a:tab pos="2067596" algn="l"/>
              </a:tabLst>
            </a:pPr>
            <a:r>
              <a:rPr sz="1412" dirty="0">
                <a:latin typeface="Arial"/>
                <a:cs typeface="Arial"/>
              </a:rPr>
              <a:t>12	17	26	57	146</a:t>
            </a:r>
            <a:endParaRPr sz="1412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748321" y="5417659"/>
          <a:ext cx="3962959" cy="42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2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6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7729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588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547726" y="5819775"/>
            <a:ext cx="4258235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228052" algn="l"/>
                <a:tab pos="757557" algn="l"/>
                <a:tab pos="1287064" algn="l"/>
                <a:tab pos="1777908" algn="l"/>
                <a:tab pos="2307414" algn="l"/>
                <a:tab pos="2825714" algn="l"/>
                <a:tab pos="3305351" algn="l"/>
                <a:tab pos="3791713" algn="l"/>
              </a:tabLst>
            </a:pPr>
            <a:r>
              <a:rPr sz="1412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8	5	9	26	44	78	272	</a:t>
            </a:r>
            <a:r>
              <a:rPr sz="1412" u="heavy" spc="-3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1177</a:t>
            </a:r>
            <a:r>
              <a:rPr sz="1412" u="heavy" spc="1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41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9532" y="4436129"/>
            <a:ext cx="2515721" cy="551890"/>
          </a:xfrm>
          <a:custGeom>
            <a:avLst/>
            <a:gdLst/>
            <a:ahLst/>
            <a:cxnLst/>
            <a:rect l="l" t="t" r="r" b="b"/>
            <a:pathLst>
              <a:path w="2851150" h="625475">
                <a:moveTo>
                  <a:pt x="0" y="0"/>
                </a:moveTo>
                <a:lnTo>
                  <a:pt x="2851149" y="0"/>
                </a:lnTo>
                <a:lnTo>
                  <a:pt x="2851149" y="625474"/>
                </a:lnTo>
                <a:lnTo>
                  <a:pt x="0" y="6254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501645" y="363242"/>
            <a:ext cx="6304990" cy="5396402"/>
          </a:xfrm>
          <a:prstGeom prst="rect">
            <a:avLst/>
          </a:prstGeom>
        </p:spPr>
        <p:txBody>
          <a:bodyPr vert="horz" wrap="square" lIns="0" tIns="248210" rIns="0" bIns="0" rtlCol="0">
            <a:spAutoFit/>
          </a:bodyPr>
          <a:lstStyle/>
          <a:p>
            <a:pPr marL="246543">
              <a:spcBef>
                <a:spcPts val="1955"/>
              </a:spcBef>
            </a:pPr>
            <a:r>
              <a:rPr sz="3000" dirty="0">
                <a:latin typeface="Arial"/>
                <a:cs typeface="Arial"/>
              </a:rPr>
              <a:t>Choosing </a:t>
            </a:r>
            <a:r>
              <a:rPr sz="3000" spc="-4" dirty="0">
                <a:latin typeface="Arial"/>
                <a:cs typeface="Arial"/>
              </a:rPr>
              <a:t>the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-4" dirty="0">
                <a:latin typeface="Arial"/>
                <a:cs typeface="Arial"/>
              </a:rPr>
              <a:t>parameters</a:t>
            </a:r>
            <a:endParaRPr sz="3000" dirty="0">
              <a:latin typeface="Arial"/>
              <a:cs typeface="Arial"/>
            </a:endParaRPr>
          </a:p>
          <a:p>
            <a:pPr marL="549118" indent="-302575">
              <a:spcBef>
                <a:spcPts val="1429"/>
              </a:spcBef>
              <a:buChar char="•"/>
              <a:tabLst>
                <a:tab pos="549118" algn="l"/>
                <a:tab pos="549678" algn="l"/>
              </a:tabLst>
            </a:pPr>
            <a:r>
              <a:rPr sz="2294" spc="-4" dirty="0">
                <a:latin typeface="Arial"/>
                <a:cs typeface="Arial"/>
              </a:rPr>
              <a:t>Initial </a:t>
            </a:r>
            <a:r>
              <a:rPr sz="2294" dirty="0">
                <a:latin typeface="Arial"/>
                <a:cs typeface="Arial"/>
              </a:rPr>
              <a:t>number of </a:t>
            </a:r>
            <a:r>
              <a:rPr sz="2294" spc="-4" dirty="0">
                <a:latin typeface="Arial"/>
                <a:cs typeface="Arial"/>
              </a:rPr>
              <a:t>points</a:t>
            </a:r>
            <a:r>
              <a:rPr sz="2294" spc="-18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s</a:t>
            </a:r>
            <a:endParaRPr sz="2294" dirty="0">
              <a:latin typeface="Arial"/>
              <a:cs typeface="Arial"/>
            </a:endParaRPr>
          </a:p>
          <a:p>
            <a:pPr marL="902122" lvl="1" indent="-252146">
              <a:spcBef>
                <a:spcPts val="405"/>
              </a:spcBef>
              <a:buChar char="•"/>
              <a:tabLst>
                <a:tab pos="902122" algn="l"/>
                <a:tab pos="902682" algn="l"/>
              </a:tabLst>
            </a:pPr>
            <a:r>
              <a:rPr sz="1765" spc="-4" dirty="0">
                <a:latin typeface="Arial"/>
                <a:cs typeface="Arial"/>
              </a:rPr>
              <a:t>Typically </a:t>
            </a:r>
            <a:r>
              <a:rPr sz="1765" dirty="0">
                <a:latin typeface="Arial"/>
                <a:cs typeface="Arial"/>
              </a:rPr>
              <a:t>minimum number needed </a:t>
            </a:r>
            <a:r>
              <a:rPr sz="1765" spc="-4" dirty="0">
                <a:latin typeface="Arial"/>
                <a:cs typeface="Arial"/>
              </a:rPr>
              <a:t>to fit the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model</a:t>
            </a:r>
          </a:p>
          <a:p>
            <a:pPr marL="549118" indent="-302575">
              <a:spcBef>
                <a:spcPts val="569"/>
              </a:spcBef>
              <a:buChar char="•"/>
              <a:tabLst>
                <a:tab pos="549118" algn="l"/>
                <a:tab pos="549678" algn="l"/>
              </a:tabLst>
            </a:pPr>
            <a:r>
              <a:rPr sz="2294" spc="-4" dirty="0">
                <a:latin typeface="Arial"/>
                <a:cs typeface="Arial"/>
              </a:rPr>
              <a:t>Distance threshold </a:t>
            </a:r>
            <a:r>
              <a:rPr sz="2294" i="1" dirty="0">
                <a:latin typeface="Arial"/>
                <a:cs typeface="Arial"/>
              </a:rPr>
              <a:t>t</a:t>
            </a:r>
            <a:endParaRPr sz="2294" dirty="0">
              <a:latin typeface="Arial"/>
              <a:cs typeface="Arial"/>
            </a:endParaRPr>
          </a:p>
          <a:p>
            <a:pPr marL="902122" lvl="1" indent="-252146">
              <a:spcBef>
                <a:spcPts val="383"/>
              </a:spcBef>
              <a:buChar char="•"/>
              <a:tabLst>
                <a:tab pos="902122" algn="l"/>
                <a:tab pos="902682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t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probability for </a:t>
            </a:r>
            <a:r>
              <a:rPr sz="1677" dirty="0">
                <a:latin typeface="Arial"/>
                <a:cs typeface="Arial"/>
              </a:rPr>
              <a:t>inlier is </a:t>
            </a:r>
            <a:r>
              <a:rPr sz="1677" i="1" dirty="0">
                <a:latin typeface="Arial"/>
                <a:cs typeface="Arial"/>
              </a:rPr>
              <a:t>p </a:t>
            </a:r>
            <a:r>
              <a:rPr sz="1677" spc="-4" dirty="0">
                <a:latin typeface="Arial"/>
                <a:cs typeface="Arial"/>
              </a:rPr>
              <a:t>(e.g.</a:t>
            </a:r>
            <a:r>
              <a:rPr sz="1677" spc="-26" dirty="0">
                <a:latin typeface="Arial"/>
                <a:cs typeface="Arial"/>
              </a:rPr>
              <a:t> </a:t>
            </a:r>
            <a:r>
              <a:rPr sz="1677" spc="-4" dirty="0">
                <a:latin typeface="Arial"/>
                <a:cs typeface="Arial"/>
              </a:rPr>
              <a:t>0.95)</a:t>
            </a:r>
            <a:endParaRPr sz="1677" dirty="0">
              <a:latin typeface="Arial"/>
              <a:cs typeface="Arial"/>
            </a:endParaRPr>
          </a:p>
          <a:p>
            <a:pPr marL="902122" lvl="1" indent="-252146">
              <a:spcBef>
                <a:spcPts val="424"/>
              </a:spcBef>
              <a:buChar char="•"/>
              <a:tabLst>
                <a:tab pos="902122" algn="l"/>
                <a:tab pos="902682" algn="l"/>
              </a:tabLst>
            </a:pPr>
            <a:r>
              <a:rPr sz="1677" spc="-4" dirty="0">
                <a:latin typeface="Arial"/>
                <a:cs typeface="Arial"/>
              </a:rPr>
              <a:t>Zero-mean Gaussian </a:t>
            </a:r>
            <a:r>
              <a:rPr sz="1677" dirty="0">
                <a:latin typeface="Arial"/>
                <a:cs typeface="Arial"/>
              </a:rPr>
              <a:t>noise </a:t>
            </a:r>
            <a:r>
              <a:rPr sz="1677" spc="-4" dirty="0">
                <a:latin typeface="Arial"/>
                <a:cs typeface="Arial"/>
              </a:rPr>
              <a:t>with std. </a:t>
            </a:r>
            <a:r>
              <a:rPr sz="1677" dirty="0">
                <a:latin typeface="Arial"/>
                <a:cs typeface="Arial"/>
              </a:rPr>
              <a:t>dev. σ:</a:t>
            </a:r>
            <a:r>
              <a:rPr sz="1677" spc="18" dirty="0">
                <a:latin typeface="Arial"/>
                <a:cs typeface="Arial"/>
              </a:rPr>
              <a:t> </a:t>
            </a:r>
            <a:r>
              <a:rPr sz="1677" dirty="0">
                <a:latin typeface="Arial"/>
                <a:cs typeface="Arial"/>
              </a:rPr>
              <a:t>t</a:t>
            </a:r>
            <a:r>
              <a:rPr sz="1456" baseline="25252" dirty="0">
                <a:latin typeface="Arial"/>
                <a:cs typeface="Arial"/>
              </a:rPr>
              <a:t>2</a:t>
            </a:r>
            <a:r>
              <a:rPr sz="1500" dirty="0">
                <a:latin typeface="Arial"/>
                <a:cs typeface="Arial"/>
              </a:rPr>
              <a:t>=3.84σ</a:t>
            </a:r>
            <a:r>
              <a:rPr sz="1456" baseline="25252" dirty="0">
                <a:latin typeface="Arial"/>
                <a:cs typeface="Arial"/>
              </a:rPr>
              <a:t>2</a:t>
            </a:r>
          </a:p>
          <a:p>
            <a:pPr marL="549118" indent="-302575">
              <a:spcBef>
                <a:spcPts val="516"/>
              </a:spcBef>
              <a:buChar char="•"/>
              <a:tabLst>
                <a:tab pos="549118" algn="l"/>
                <a:tab pos="549678" algn="l"/>
              </a:tabLst>
            </a:pPr>
            <a:r>
              <a:rPr sz="2294" dirty="0">
                <a:latin typeface="Arial"/>
                <a:cs typeface="Arial"/>
              </a:rPr>
              <a:t>Number of samples</a:t>
            </a:r>
            <a:r>
              <a:rPr sz="2294" spc="-22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N</a:t>
            </a:r>
            <a:endParaRPr sz="2294" dirty="0">
              <a:latin typeface="Arial"/>
              <a:cs typeface="Arial"/>
            </a:endParaRPr>
          </a:p>
          <a:p>
            <a:pPr marL="896518" marR="4483" lvl="1" indent="-246543">
              <a:lnSpc>
                <a:spcPts val="1959"/>
              </a:lnSpc>
              <a:spcBef>
                <a:spcPts val="671"/>
              </a:spcBef>
              <a:buChar char="•"/>
              <a:tabLst>
                <a:tab pos="902122" algn="l"/>
                <a:tab pos="902682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N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that, with probability </a:t>
            </a:r>
            <a:r>
              <a:rPr sz="1677" i="1" dirty="0">
                <a:latin typeface="Arial"/>
                <a:cs typeface="Arial"/>
              </a:rPr>
              <a:t>p</a:t>
            </a:r>
            <a:r>
              <a:rPr sz="1677" dirty="0">
                <a:latin typeface="Arial"/>
                <a:cs typeface="Arial"/>
              </a:rPr>
              <a:t>, at least one random  sample is </a:t>
            </a:r>
            <a:r>
              <a:rPr sz="1677" spc="-4" dirty="0">
                <a:latin typeface="Arial"/>
                <a:cs typeface="Arial"/>
              </a:rPr>
              <a:t>free from outliers (e.g. </a:t>
            </a:r>
            <a:r>
              <a:rPr sz="1677" i="1" spc="-4" dirty="0">
                <a:latin typeface="Arial"/>
                <a:cs typeface="Arial"/>
              </a:rPr>
              <a:t>p</a:t>
            </a:r>
            <a:r>
              <a:rPr sz="1677" spc="-4" dirty="0">
                <a:latin typeface="Arial"/>
                <a:cs typeface="Arial"/>
              </a:rPr>
              <a:t>=0.99) (outlier ratio:</a:t>
            </a:r>
            <a:r>
              <a:rPr sz="1677" spc="49" dirty="0">
                <a:latin typeface="Arial"/>
                <a:cs typeface="Arial"/>
              </a:rPr>
              <a:t> </a:t>
            </a:r>
            <a:r>
              <a:rPr sz="1677" i="1" dirty="0">
                <a:latin typeface="Arial"/>
                <a:cs typeface="Arial"/>
              </a:rPr>
              <a:t>e</a:t>
            </a:r>
            <a:r>
              <a:rPr sz="1677" dirty="0">
                <a:latin typeface="Arial"/>
                <a:cs typeface="Arial"/>
              </a:rPr>
              <a:t>)</a:t>
            </a:r>
          </a:p>
          <a:p>
            <a:pPr>
              <a:spcBef>
                <a:spcPts val="31"/>
              </a:spcBef>
            </a:pPr>
            <a:endParaRPr sz="2294" dirty="0">
              <a:latin typeface="Times New Roman"/>
              <a:cs typeface="Times New Roman"/>
            </a:endParaRPr>
          </a:p>
          <a:p>
            <a:pPr marL="56032">
              <a:spcBef>
                <a:spcPts val="4"/>
              </a:spcBef>
              <a:tabLst>
                <a:tab pos="1667524" algn="l"/>
              </a:tabLst>
            </a:pPr>
            <a:r>
              <a:rPr sz="4412" spc="-1129" dirty="0">
                <a:latin typeface="Symbol"/>
                <a:cs typeface="Symbol"/>
              </a:rPr>
              <a:t></a:t>
            </a:r>
            <a:r>
              <a:rPr sz="2515" spc="159" dirty="0">
                <a:latin typeface="Times New Roman"/>
                <a:cs typeface="Times New Roman"/>
              </a:rPr>
              <a:t>1</a:t>
            </a:r>
            <a:r>
              <a:rPr sz="2515" spc="-13" dirty="0">
                <a:latin typeface="Symbol"/>
                <a:cs typeface="Symbol"/>
              </a:rPr>
              <a:t></a:t>
            </a:r>
            <a:r>
              <a:rPr sz="2515" spc="-269" dirty="0">
                <a:latin typeface="Times New Roman"/>
                <a:cs typeface="Times New Roman"/>
              </a:rPr>
              <a:t> </a:t>
            </a:r>
            <a:r>
              <a:rPr sz="3309" spc="-600" dirty="0">
                <a:latin typeface="Symbol"/>
                <a:cs typeface="Symbol"/>
              </a:rPr>
              <a:t></a:t>
            </a:r>
            <a:r>
              <a:rPr sz="2515" spc="159" dirty="0">
                <a:latin typeface="Times New Roman"/>
                <a:cs typeface="Times New Roman"/>
              </a:rPr>
              <a:t>1</a:t>
            </a:r>
            <a:r>
              <a:rPr sz="2515" spc="-13" dirty="0">
                <a:latin typeface="Symbol"/>
                <a:cs typeface="Symbol"/>
              </a:rPr>
              <a:t></a:t>
            </a:r>
            <a:r>
              <a:rPr sz="2515" spc="-265" dirty="0">
                <a:latin typeface="Times New Roman"/>
                <a:cs typeface="Times New Roman"/>
              </a:rPr>
              <a:t> </a:t>
            </a:r>
            <a:r>
              <a:rPr sz="2515" i="1" spc="75" dirty="0">
                <a:latin typeface="Times New Roman"/>
                <a:cs typeface="Times New Roman"/>
              </a:rPr>
              <a:t>e</a:t>
            </a:r>
            <a:r>
              <a:rPr sz="3309" spc="-344" dirty="0">
                <a:latin typeface="Symbol"/>
                <a:cs typeface="Symbol"/>
              </a:rPr>
              <a:t></a:t>
            </a:r>
            <a:r>
              <a:rPr lang="en-US" sz="3309" spc="-344" dirty="0">
                <a:latin typeface="Symbol"/>
                <a:cs typeface="Symbol"/>
              </a:rPr>
              <a:t> </a:t>
            </a:r>
            <a:r>
              <a:rPr sz="2184" i="1" baseline="50505" dirty="0">
                <a:latin typeface="Times New Roman"/>
                <a:cs typeface="Times New Roman"/>
              </a:rPr>
              <a:t>s</a:t>
            </a:r>
            <a:r>
              <a:rPr sz="2184" i="1" spc="46" baseline="50505" dirty="0">
                <a:latin typeface="Times New Roman"/>
                <a:cs typeface="Times New Roman"/>
              </a:rPr>
              <a:t> </a:t>
            </a:r>
            <a:r>
              <a:rPr sz="4412" spc="-811" dirty="0">
                <a:latin typeface="Symbol"/>
                <a:cs typeface="Symbol"/>
              </a:rPr>
              <a:t></a:t>
            </a:r>
            <a:r>
              <a:rPr lang="en-US" sz="4412" spc="-811" dirty="0">
                <a:latin typeface="Symbol"/>
                <a:cs typeface="Symbol"/>
              </a:rPr>
              <a:t>  </a:t>
            </a:r>
            <a:r>
              <a:rPr sz="2184" i="1" baseline="69023" dirty="0">
                <a:latin typeface="Times New Roman"/>
                <a:cs typeface="Times New Roman"/>
              </a:rPr>
              <a:t>N</a:t>
            </a:r>
            <a:r>
              <a:rPr sz="2515" spc="-13" dirty="0">
                <a:latin typeface="Symbol"/>
                <a:cs typeface="Symbol"/>
              </a:rPr>
              <a:t></a:t>
            </a:r>
            <a:r>
              <a:rPr sz="2515" spc="-340" dirty="0">
                <a:latin typeface="Times New Roman"/>
                <a:cs typeface="Times New Roman"/>
              </a:rPr>
              <a:t> </a:t>
            </a:r>
            <a:r>
              <a:rPr sz="2515" spc="163" dirty="0">
                <a:latin typeface="Times New Roman"/>
                <a:cs typeface="Times New Roman"/>
              </a:rPr>
              <a:t>1</a:t>
            </a:r>
            <a:r>
              <a:rPr sz="2515" spc="-13" dirty="0">
                <a:latin typeface="Symbol"/>
                <a:cs typeface="Symbol"/>
              </a:rPr>
              <a:t></a:t>
            </a:r>
            <a:r>
              <a:rPr sz="2515" spc="84" dirty="0">
                <a:latin typeface="Times New Roman"/>
                <a:cs typeface="Times New Roman"/>
              </a:rPr>
              <a:t> </a:t>
            </a:r>
            <a:r>
              <a:rPr sz="2515" i="1" spc="-13" dirty="0">
                <a:latin typeface="Times New Roman"/>
                <a:cs typeface="Times New Roman"/>
              </a:rPr>
              <a:t>p</a:t>
            </a:r>
            <a:endParaRPr sz="2515" dirty="0">
              <a:latin typeface="Times New Roman"/>
              <a:cs typeface="Times New Roman"/>
            </a:endParaRPr>
          </a:p>
          <a:p>
            <a:pPr marL="11206">
              <a:spcBef>
                <a:spcPts val="1601"/>
              </a:spcBef>
            </a:pPr>
            <a:r>
              <a:rPr sz="1897" i="1" spc="-18" dirty="0">
                <a:latin typeface="Times New Roman"/>
                <a:cs typeface="Times New Roman"/>
              </a:rPr>
              <a:t>N</a:t>
            </a:r>
            <a:r>
              <a:rPr sz="1897" i="1" spc="137" dirty="0">
                <a:latin typeface="Times New Roman"/>
                <a:cs typeface="Times New Roman"/>
              </a:rPr>
              <a:t> </a:t>
            </a:r>
            <a:r>
              <a:rPr sz="1897" spc="-18" dirty="0">
                <a:latin typeface="Symbol"/>
                <a:cs typeface="Symbol"/>
              </a:rPr>
              <a:t></a:t>
            </a:r>
            <a:r>
              <a:rPr sz="1897" spc="-75" dirty="0">
                <a:latin typeface="Times New Roman"/>
                <a:cs typeface="Times New Roman"/>
              </a:rPr>
              <a:t> </a:t>
            </a:r>
            <a:r>
              <a:rPr sz="1897" spc="26" dirty="0">
                <a:latin typeface="Times New Roman"/>
                <a:cs typeface="Times New Roman"/>
              </a:rPr>
              <a:t>l</a:t>
            </a:r>
            <a:r>
              <a:rPr sz="1897" spc="-53" dirty="0">
                <a:latin typeface="Times New Roman"/>
                <a:cs typeface="Times New Roman"/>
              </a:rPr>
              <a:t>o</a:t>
            </a:r>
            <a:r>
              <a:rPr sz="1897" spc="4" dirty="0">
                <a:latin typeface="Times New Roman"/>
                <a:cs typeface="Times New Roman"/>
              </a:rPr>
              <a:t>g</a:t>
            </a:r>
            <a:r>
              <a:rPr sz="2471" spc="-446" dirty="0">
                <a:latin typeface="Symbol"/>
                <a:cs typeface="Symbol"/>
              </a:rPr>
              <a:t></a:t>
            </a:r>
            <a:r>
              <a:rPr sz="1897" spc="124" dirty="0">
                <a:latin typeface="Times New Roman"/>
                <a:cs typeface="Times New Roman"/>
              </a:rPr>
              <a:t>1</a:t>
            </a:r>
            <a:r>
              <a:rPr sz="1897" spc="-18" dirty="0">
                <a:latin typeface="Symbol"/>
                <a:cs typeface="Symbol"/>
              </a:rPr>
              <a:t></a:t>
            </a:r>
            <a:r>
              <a:rPr sz="1897" spc="71" dirty="0">
                <a:latin typeface="Times New Roman"/>
                <a:cs typeface="Times New Roman"/>
              </a:rPr>
              <a:t> </a:t>
            </a:r>
            <a:r>
              <a:rPr sz="1897" i="1" spc="101" dirty="0">
                <a:latin typeface="Times New Roman"/>
                <a:cs typeface="Times New Roman"/>
              </a:rPr>
              <a:t>p</a:t>
            </a:r>
            <a:r>
              <a:rPr sz="2471" spc="-84" dirty="0">
                <a:latin typeface="Symbol"/>
                <a:cs typeface="Symbol"/>
              </a:rPr>
              <a:t></a:t>
            </a:r>
            <a:r>
              <a:rPr sz="1897" spc="-9" dirty="0">
                <a:latin typeface="Times New Roman"/>
                <a:cs typeface="Times New Roman"/>
              </a:rPr>
              <a:t>/</a:t>
            </a:r>
            <a:r>
              <a:rPr sz="1897" spc="-180" dirty="0">
                <a:latin typeface="Times New Roman"/>
                <a:cs typeface="Times New Roman"/>
              </a:rPr>
              <a:t> </a:t>
            </a:r>
            <a:r>
              <a:rPr sz="1897" spc="26" dirty="0">
                <a:latin typeface="Times New Roman"/>
                <a:cs typeface="Times New Roman"/>
              </a:rPr>
              <a:t>l</a:t>
            </a:r>
            <a:r>
              <a:rPr sz="1897" spc="-53" dirty="0">
                <a:latin typeface="Times New Roman"/>
                <a:cs typeface="Times New Roman"/>
              </a:rPr>
              <a:t>o</a:t>
            </a:r>
            <a:r>
              <a:rPr sz="1897" spc="22" dirty="0">
                <a:latin typeface="Times New Roman"/>
                <a:cs typeface="Times New Roman"/>
              </a:rPr>
              <a:t>g</a:t>
            </a:r>
            <a:r>
              <a:rPr sz="3309" spc="-843" dirty="0">
                <a:latin typeface="Symbol"/>
                <a:cs typeface="Symbol"/>
              </a:rPr>
              <a:t></a:t>
            </a:r>
            <a:r>
              <a:rPr sz="1897" spc="128" dirty="0">
                <a:latin typeface="Times New Roman"/>
                <a:cs typeface="Times New Roman"/>
              </a:rPr>
              <a:t>1</a:t>
            </a:r>
            <a:r>
              <a:rPr sz="1897" spc="-18" dirty="0">
                <a:latin typeface="Symbol"/>
                <a:cs typeface="Symbol"/>
              </a:rPr>
              <a:t></a:t>
            </a:r>
            <a:r>
              <a:rPr sz="1897" spc="-199" dirty="0">
                <a:latin typeface="Times New Roman"/>
                <a:cs typeface="Times New Roman"/>
              </a:rPr>
              <a:t> </a:t>
            </a:r>
            <a:r>
              <a:rPr sz="2471" spc="-449" dirty="0">
                <a:latin typeface="Symbol"/>
                <a:cs typeface="Symbol"/>
              </a:rPr>
              <a:t></a:t>
            </a:r>
            <a:r>
              <a:rPr sz="1897" spc="128" dirty="0">
                <a:latin typeface="Times New Roman"/>
                <a:cs typeface="Times New Roman"/>
              </a:rPr>
              <a:t>1</a:t>
            </a:r>
            <a:r>
              <a:rPr sz="1897" spc="-18" dirty="0">
                <a:latin typeface="Symbol"/>
                <a:cs typeface="Symbol"/>
              </a:rPr>
              <a:t></a:t>
            </a:r>
            <a:r>
              <a:rPr sz="1897" spc="-194" dirty="0">
                <a:latin typeface="Times New Roman"/>
                <a:cs typeface="Times New Roman"/>
              </a:rPr>
              <a:t> </a:t>
            </a:r>
            <a:r>
              <a:rPr sz="1897" i="1" spc="57" dirty="0">
                <a:latin typeface="Times New Roman"/>
                <a:cs typeface="Times New Roman"/>
              </a:rPr>
              <a:t>e</a:t>
            </a:r>
            <a:r>
              <a:rPr sz="2471" spc="-256" dirty="0">
                <a:latin typeface="Symbol"/>
                <a:cs typeface="Symbol"/>
              </a:rPr>
              <a:t></a:t>
            </a:r>
            <a:r>
              <a:rPr sz="1655" i="1" spc="-13" baseline="48888" dirty="0">
                <a:latin typeface="Times New Roman"/>
                <a:cs typeface="Times New Roman"/>
              </a:rPr>
              <a:t>s</a:t>
            </a:r>
            <a:r>
              <a:rPr sz="1655" i="1" spc="39" baseline="48888" dirty="0">
                <a:latin typeface="Times New Roman"/>
                <a:cs typeface="Times New Roman"/>
              </a:rPr>
              <a:t> </a:t>
            </a:r>
            <a:r>
              <a:rPr sz="3309" spc="-459" dirty="0">
                <a:latin typeface="Symbol"/>
                <a:cs typeface="Symbol"/>
              </a:rPr>
              <a:t></a:t>
            </a:r>
            <a:endParaRPr sz="3309" dirty="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9263" y="4166421"/>
            <a:ext cx="2704118" cy="1905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8534934" y="6162407"/>
            <a:ext cx="1461247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452"/>
              </a:lnSpc>
            </a:pPr>
            <a:r>
              <a:rPr sz="1235" dirty="0">
                <a:latin typeface="Arial"/>
                <a:cs typeface="Arial"/>
              </a:rPr>
              <a:t>Source: M.</a:t>
            </a:r>
            <a:r>
              <a:rPr sz="1235" spc="-8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Pollefeys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4301378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Choosing </a:t>
            </a:r>
            <a:r>
              <a:rPr sz="3000" spc="-4" dirty="0"/>
              <a:t>the</a:t>
            </a:r>
            <a:r>
              <a:rPr sz="3000" spc="-49" dirty="0"/>
              <a:t> </a:t>
            </a:r>
            <a:r>
              <a:rPr sz="3000" spc="-4" dirty="0"/>
              <a:t>parameters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8534934" y="6162407"/>
            <a:ext cx="1461247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452"/>
              </a:lnSpc>
            </a:pPr>
            <a:r>
              <a:rPr sz="1235" dirty="0">
                <a:latin typeface="Arial"/>
                <a:cs typeface="Arial"/>
              </a:rPr>
              <a:t>Source: M.</a:t>
            </a:r>
            <a:r>
              <a:rPr sz="1235" spc="-8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Pollefeys</a:t>
            </a:r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7291" y="1172360"/>
            <a:ext cx="6069666" cy="3589667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313781" indent="-302575">
              <a:spcBef>
                <a:spcPts val="613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Arial"/>
                <a:cs typeface="Arial"/>
              </a:rPr>
              <a:t>Initial </a:t>
            </a:r>
            <a:r>
              <a:rPr sz="2294" dirty="0">
                <a:latin typeface="Arial"/>
                <a:cs typeface="Arial"/>
              </a:rPr>
              <a:t>number of </a:t>
            </a:r>
            <a:r>
              <a:rPr sz="2294" spc="-4" dirty="0">
                <a:latin typeface="Arial"/>
                <a:cs typeface="Arial"/>
              </a:rPr>
              <a:t>points</a:t>
            </a:r>
            <a:r>
              <a:rPr sz="2294" spc="-18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405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spc="-4" dirty="0">
                <a:latin typeface="Arial"/>
                <a:cs typeface="Arial"/>
              </a:rPr>
              <a:t>Typically </a:t>
            </a:r>
            <a:r>
              <a:rPr sz="1765" dirty="0">
                <a:latin typeface="Arial"/>
                <a:cs typeface="Arial"/>
              </a:rPr>
              <a:t>minimum number needed </a:t>
            </a:r>
            <a:r>
              <a:rPr sz="1765" spc="-4" dirty="0">
                <a:latin typeface="Arial"/>
                <a:cs typeface="Arial"/>
              </a:rPr>
              <a:t>to fit the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model</a:t>
            </a:r>
            <a:endParaRPr sz="1765">
              <a:latin typeface="Arial"/>
              <a:cs typeface="Arial"/>
            </a:endParaRPr>
          </a:p>
          <a:p>
            <a:pPr marL="313781" indent="-302575">
              <a:spcBef>
                <a:spcPts val="569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Arial"/>
                <a:cs typeface="Arial"/>
              </a:rPr>
              <a:t>Distance threshold </a:t>
            </a:r>
            <a:r>
              <a:rPr sz="2294" i="1" dirty="0">
                <a:latin typeface="Arial"/>
                <a:cs typeface="Arial"/>
              </a:rPr>
              <a:t>t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383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t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probability for </a:t>
            </a:r>
            <a:r>
              <a:rPr sz="1677" dirty="0">
                <a:latin typeface="Arial"/>
                <a:cs typeface="Arial"/>
              </a:rPr>
              <a:t>inlier is </a:t>
            </a:r>
            <a:r>
              <a:rPr sz="1677" i="1" dirty="0">
                <a:latin typeface="Arial"/>
                <a:cs typeface="Arial"/>
              </a:rPr>
              <a:t>p </a:t>
            </a:r>
            <a:r>
              <a:rPr sz="1677" spc="-4" dirty="0">
                <a:latin typeface="Arial"/>
                <a:cs typeface="Arial"/>
              </a:rPr>
              <a:t>(e.g.</a:t>
            </a:r>
            <a:r>
              <a:rPr sz="1677" spc="-26" dirty="0">
                <a:latin typeface="Arial"/>
                <a:cs typeface="Arial"/>
              </a:rPr>
              <a:t> </a:t>
            </a:r>
            <a:r>
              <a:rPr sz="1677" spc="-4" dirty="0">
                <a:latin typeface="Arial"/>
                <a:cs typeface="Arial"/>
              </a:rPr>
              <a:t>0.95)</a:t>
            </a:r>
            <a:endParaRPr sz="1677">
              <a:latin typeface="Arial"/>
              <a:cs typeface="Arial"/>
            </a:endParaRPr>
          </a:p>
          <a:p>
            <a:pPr marL="666786" lvl="1" indent="-252146">
              <a:spcBef>
                <a:spcPts val="419"/>
              </a:spcBef>
              <a:buChar char="•"/>
              <a:tabLst>
                <a:tab pos="666225" algn="l"/>
                <a:tab pos="666786" algn="l"/>
              </a:tabLst>
            </a:pPr>
            <a:r>
              <a:rPr sz="1677" spc="-4" dirty="0">
                <a:latin typeface="Arial"/>
                <a:cs typeface="Arial"/>
              </a:rPr>
              <a:t>Zero-mean Gaussian </a:t>
            </a:r>
            <a:r>
              <a:rPr sz="1677" dirty="0">
                <a:latin typeface="Arial"/>
                <a:cs typeface="Arial"/>
              </a:rPr>
              <a:t>noise </a:t>
            </a:r>
            <a:r>
              <a:rPr sz="1677" spc="-4" dirty="0">
                <a:latin typeface="Arial"/>
                <a:cs typeface="Arial"/>
              </a:rPr>
              <a:t>with std. </a:t>
            </a:r>
            <a:r>
              <a:rPr sz="1677" dirty="0">
                <a:latin typeface="Arial"/>
                <a:cs typeface="Arial"/>
              </a:rPr>
              <a:t>dev. σ:</a:t>
            </a:r>
            <a:r>
              <a:rPr sz="1677" spc="18" dirty="0">
                <a:latin typeface="Arial"/>
                <a:cs typeface="Arial"/>
              </a:rPr>
              <a:t> </a:t>
            </a:r>
            <a:r>
              <a:rPr sz="1677" dirty="0">
                <a:latin typeface="Arial"/>
                <a:cs typeface="Arial"/>
              </a:rPr>
              <a:t>t</a:t>
            </a:r>
            <a:r>
              <a:rPr sz="1456" baseline="25252" dirty="0">
                <a:latin typeface="Arial"/>
                <a:cs typeface="Arial"/>
              </a:rPr>
              <a:t>2</a:t>
            </a:r>
            <a:r>
              <a:rPr sz="1500" dirty="0">
                <a:latin typeface="Arial"/>
                <a:cs typeface="Arial"/>
              </a:rPr>
              <a:t>=3.84σ</a:t>
            </a:r>
            <a:r>
              <a:rPr sz="1456" baseline="25252" dirty="0">
                <a:latin typeface="Arial"/>
                <a:cs typeface="Arial"/>
              </a:rPr>
              <a:t>2</a:t>
            </a:r>
            <a:endParaRPr sz="1456" baseline="25252">
              <a:latin typeface="Arial"/>
              <a:cs typeface="Arial"/>
            </a:endParaRPr>
          </a:p>
          <a:p>
            <a:pPr marL="313781" indent="-302575">
              <a:spcBef>
                <a:spcPts val="521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dirty="0">
                <a:latin typeface="Arial"/>
                <a:cs typeface="Arial"/>
              </a:rPr>
              <a:t>Number of samples</a:t>
            </a:r>
            <a:r>
              <a:rPr sz="2294" spc="-22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N</a:t>
            </a:r>
            <a:endParaRPr sz="2294">
              <a:latin typeface="Arial"/>
              <a:cs typeface="Arial"/>
            </a:endParaRPr>
          </a:p>
          <a:p>
            <a:pPr marL="661182" marR="4483" lvl="1" indent="-246543">
              <a:lnSpc>
                <a:spcPts val="1959"/>
              </a:lnSpc>
              <a:spcBef>
                <a:spcPts val="67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N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that, with probability </a:t>
            </a:r>
            <a:r>
              <a:rPr sz="1677" i="1" dirty="0">
                <a:latin typeface="Arial"/>
                <a:cs typeface="Arial"/>
              </a:rPr>
              <a:t>p</a:t>
            </a:r>
            <a:r>
              <a:rPr sz="1677" dirty="0">
                <a:latin typeface="Arial"/>
                <a:cs typeface="Arial"/>
              </a:rPr>
              <a:t>, at least one random  sample is </a:t>
            </a:r>
            <a:r>
              <a:rPr sz="1677" spc="-4" dirty="0">
                <a:latin typeface="Arial"/>
                <a:cs typeface="Arial"/>
              </a:rPr>
              <a:t>free from outliers (e.g. </a:t>
            </a:r>
            <a:r>
              <a:rPr sz="1677" i="1" spc="-4" dirty="0">
                <a:latin typeface="Arial"/>
                <a:cs typeface="Arial"/>
              </a:rPr>
              <a:t>p</a:t>
            </a:r>
            <a:r>
              <a:rPr sz="1677" spc="-4" dirty="0">
                <a:latin typeface="Arial"/>
                <a:cs typeface="Arial"/>
              </a:rPr>
              <a:t>=0.99) (outlier ratio:</a:t>
            </a:r>
            <a:r>
              <a:rPr sz="1677" spc="49" dirty="0">
                <a:latin typeface="Arial"/>
                <a:cs typeface="Arial"/>
              </a:rPr>
              <a:t> </a:t>
            </a:r>
            <a:r>
              <a:rPr sz="1677" i="1" dirty="0">
                <a:latin typeface="Arial"/>
                <a:cs typeface="Arial"/>
              </a:rPr>
              <a:t>e</a:t>
            </a:r>
            <a:r>
              <a:rPr sz="1677" dirty="0">
                <a:latin typeface="Arial"/>
                <a:cs typeface="Arial"/>
              </a:rPr>
              <a:t>)</a:t>
            </a:r>
            <a:endParaRPr sz="1677">
              <a:latin typeface="Arial"/>
              <a:cs typeface="Arial"/>
            </a:endParaRPr>
          </a:p>
          <a:p>
            <a:pPr marL="313781" indent="-302575">
              <a:spcBef>
                <a:spcPts val="512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dirty="0">
                <a:latin typeface="Arial"/>
                <a:cs typeface="Arial"/>
              </a:rPr>
              <a:t>Consensus set size</a:t>
            </a:r>
            <a:r>
              <a:rPr sz="2294" spc="-22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d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472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Should </a:t>
            </a:r>
            <a:r>
              <a:rPr sz="1765" spc="-4" dirty="0">
                <a:latin typeface="Arial"/>
                <a:cs typeface="Arial"/>
              </a:rPr>
              <a:t>match expected </a:t>
            </a:r>
            <a:r>
              <a:rPr sz="1765" dirty="0">
                <a:latin typeface="Arial"/>
                <a:cs typeface="Arial"/>
              </a:rPr>
              <a:t>inlier </a:t>
            </a:r>
            <a:r>
              <a:rPr sz="1765" spc="-4" dirty="0">
                <a:latin typeface="Arial"/>
                <a:cs typeface="Arial"/>
              </a:rPr>
              <a:t>ratio</a:t>
            </a:r>
            <a:endParaRPr sz="176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0577" y="465798"/>
            <a:ext cx="1062317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95815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Adaptively determining the </a:t>
            </a:r>
            <a:r>
              <a:rPr dirty="0"/>
              <a:t>number </a:t>
            </a:r>
            <a:r>
              <a:rPr dirty="0" err="1"/>
              <a:t>ofsamples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534934" y="6162407"/>
            <a:ext cx="1461247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452"/>
              </a:lnSpc>
            </a:pPr>
            <a:r>
              <a:rPr sz="1235" dirty="0">
                <a:latin typeface="Arial"/>
                <a:cs typeface="Arial"/>
              </a:rPr>
              <a:t>Source: M.</a:t>
            </a:r>
            <a:r>
              <a:rPr sz="1235" spc="-8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Pollefeys</a:t>
            </a:r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7291" y="1239371"/>
            <a:ext cx="6604187" cy="437383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4483" indent="-302575">
              <a:lnSpc>
                <a:spcPct val="99700"/>
              </a:lnSpc>
              <a:spcBef>
                <a:spcPts val="97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Inlier ratio </a:t>
            </a:r>
            <a:r>
              <a:rPr sz="2471" i="1" dirty="0">
                <a:latin typeface="Arial"/>
                <a:cs typeface="Arial"/>
              </a:rPr>
              <a:t>e </a:t>
            </a:r>
            <a:r>
              <a:rPr sz="2471" dirty="0">
                <a:latin typeface="Arial"/>
                <a:cs typeface="Arial"/>
              </a:rPr>
              <a:t>is </a:t>
            </a:r>
            <a:r>
              <a:rPr sz="2471" spc="-4" dirty="0">
                <a:latin typeface="Arial"/>
                <a:cs typeface="Arial"/>
              </a:rPr>
              <a:t>often </a:t>
            </a:r>
            <a:r>
              <a:rPr sz="2471" dirty="0">
                <a:latin typeface="Arial"/>
                <a:cs typeface="Arial"/>
              </a:rPr>
              <a:t>unknown a priori, so pick  worst case, </a:t>
            </a:r>
            <a:r>
              <a:rPr sz="2471" spc="-4" dirty="0">
                <a:latin typeface="Arial"/>
                <a:cs typeface="Arial"/>
              </a:rPr>
              <a:t>e.g. </a:t>
            </a:r>
            <a:r>
              <a:rPr sz="2471" dirty="0">
                <a:latin typeface="Arial"/>
                <a:cs typeface="Arial"/>
              </a:rPr>
              <a:t>50%, and adapt if more  inliers are </a:t>
            </a:r>
            <a:r>
              <a:rPr sz="2471" spc="-4" dirty="0">
                <a:latin typeface="Arial"/>
                <a:cs typeface="Arial"/>
              </a:rPr>
              <a:t>found, e.g. </a:t>
            </a:r>
            <a:r>
              <a:rPr sz="2471" dirty="0">
                <a:latin typeface="Arial"/>
                <a:cs typeface="Arial"/>
              </a:rPr>
              <a:t>80% would yield</a:t>
            </a:r>
            <a:r>
              <a:rPr sz="2471" spc="-40" dirty="0">
                <a:latin typeface="Arial"/>
                <a:cs typeface="Arial"/>
              </a:rPr>
              <a:t> </a:t>
            </a:r>
            <a:r>
              <a:rPr sz="2471" i="1" spc="-4" dirty="0">
                <a:latin typeface="Arial"/>
                <a:cs typeface="Arial"/>
              </a:rPr>
              <a:t>e</a:t>
            </a:r>
            <a:r>
              <a:rPr sz="2471" spc="-4" dirty="0">
                <a:latin typeface="Arial"/>
                <a:cs typeface="Arial"/>
              </a:rPr>
              <a:t>=0.2</a:t>
            </a:r>
            <a:endParaRPr sz="2471">
              <a:latin typeface="Arial"/>
              <a:cs typeface="Arial"/>
            </a:endParaRPr>
          </a:p>
          <a:p>
            <a:pPr marL="313781" indent="-302575">
              <a:spcBef>
                <a:spcPts val="538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Adaptive </a:t>
            </a:r>
            <a:r>
              <a:rPr sz="2471" dirty="0">
                <a:latin typeface="Arial"/>
                <a:cs typeface="Arial"/>
              </a:rPr>
              <a:t>procedure:</a:t>
            </a:r>
            <a:endParaRPr sz="2471">
              <a:latin typeface="Arial"/>
              <a:cs typeface="Arial"/>
            </a:endParaRPr>
          </a:p>
          <a:p>
            <a:pPr marL="666786" lvl="1" indent="-252146">
              <a:spcBef>
                <a:spcPts val="485"/>
              </a:spcBef>
              <a:buFont typeface="Arial"/>
              <a:buChar char="•"/>
              <a:tabLst>
                <a:tab pos="666225" algn="l"/>
                <a:tab pos="666786" algn="l"/>
              </a:tabLst>
            </a:pPr>
            <a:r>
              <a:rPr sz="1765" i="1" dirty="0">
                <a:latin typeface="Arial"/>
                <a:cs typeface="Arial"/>
              </a:rPr>
              <a:t>N</a:t>
            </a:r>
            <a:r>
              <a:rPr sz="1765" dirty="0">
                <a:latin typeface="Arial"/>
                <a:cs typeface="Arial"/>
              </a:rPr>
              <a:t>=∞, </a:t>
            </a:r>
            <a:r>
              <a:rPr sz="1765" i="1" dirty="0">
                <a:latin typeface="Arial"/>
                <a:cs typeface="Arial"/>
              </a:rPr>
              <a:t>sample_count</a:t>
            </a:r>
            <a:r>
              <a:rPr sz="1765" i="1" spc="-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=0</a:t>
            </a:r>
            <a:endParaRPr sz="1765">
              <a:latin typeface="Arial"/>
              <a:cs typeface="Arial"/>
            </a:endParaRPr>
          </a:p>
          <a:p>
            <a:pPr marL="666786" lvl="1" indent="-252146">
              <a:spcBef>
                <a:spcPts val="353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While </a:t>
            </a:r>
            <a:r>
              <a:rPr sz="1765" i="1" dirty="0">
                <a:latin typeface="Arial"/>
                <a:cs typeface="Arial"/>
              </a:rPr>
              <a:t>N</a:t>
            </a:r>
            <a:r>
              <a:rPr sz="1765" i="1" spc="-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&gt;</a:t>
            </a:r>
            <a:r>
              <a:rPr sz="1765" i="1" dirty="0">
                <a:latin typeface="Arial"/>
                <a:cs typeface="Arial"/>
              </a:rPr>
              <a:t>sample_count</a:t>
            </a:r>
            <a:endParaRPr sz="1765">
              <a:latin typeface="Arial"/>
              <a:cs typeface="Arial"/>
            </a:endParaRPr>
          </a:p>
          <a:p>
            <a:pPr marL="1019790" lvl="2" indent="-201717">
              <a:spcBef>
                <a:spcPts val="441"/>
              </a:spcBef>
              <a:buChar char="–"/>
              <a:tabLst>
                <a:tab pos="1019790" algn="l"/>
              </a:tabLst>
            </a:pPr>
            <a:r>
              <a:rPr sz="1765" dirty="0">
                <a:latin typeface="Arial"/>
                <a:cs typeface="Arial"/>
              </a:rPr>
              <a:t>Choose a sample and count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number of</a:t>
            </a:r>
            <a:r>
              <a:rPr sz="1765" spc="-44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inliers</a:t>
            </a:r>
            <a:endParaRPr sz="1765">
              <a:latin typeface="Arial"/>
              <a:cs typeface="Arial"/>
            </a:endParaRPr>
          </a:p>
          <a:p>
            <a:pPr marL="1019790" lvl="2" indent="-201717">
              <a:spcBef>
                <a:spcPts val="441"/>
              </a:spcBef>
              <a:buChar char="–"/>
              <a:tabLst>
                <a:tab pos="1019790" algn="l"/>
              </a:tabLst>
            </a:pPr>
            <a:r>
              <a:rPr sz="1765" dirty="0">
                <a:latin typeface="Arial"/>
                <a:cs typeface="Arial"/>
              </a:rPr>
              <a:t>Set e = 1 – (number of </a:t>
            </a:r>
            <a:r>
              <a:rPr sz="1765" spc="-4" dirty="0">
                <a:latin typeface="Arial"/>
                <a:cs typeface="Arial"/>
              </a:rPr>
              <a:t>inliers)/(total </a:t>
            </a:r>
            <a:r>
              <a:rPr sz="1765" dirty="0">
                <a:latin typeface="Arial"/>
                <a:cs typeface="Arial"/>
              </a:rPr>
              <a:t>number of</a:t>
            </a:r>
            <a:r>
              <a:rPr sz="1765" spc="-26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points)</a:t>
            </a:r>
            <a:endParaRPr sz="1765">
              <a:latin typeface="Arial"/>
              <a:cs typeface="Arial"/>
            </a:endParaRPr>
          </a:p>
          <a:p>
            <a:pPr marL="1019790" lvl="2" indent="-201717">
              <a:spcBef>
                <a:spcPts val="441"/>
              </a:spcBef>
              <a:buChar char="–"/>
              <a:tabLst>
                <a:tab pos="1019790" algn="l"/>
              </a:tabLst>
            </a:pPr>
            <a:r>
              <a:rPr sz="1765" spc="-4" dirty="0">
                <a:latin typeface="Arial"/>
                <a:cs typeface="Arial"/>
              </a:rPr>
              <a:t>Recompute </a:t>
            </a:r>
            <a:r>
              <a:rPr sz="1765" i="1" dirty="0">
                <a:latin typeface="Arial"/>
                <a:cs typeface="Arial"/>
              </a:rPr>
              <a:t>N </a:t>
            </a:r>
            <a:r>
              <a:rPr sz="1765" spc="-4" dirty="0">
                <a:latin typeface="Arial"/>
                <a:cs typeface="Arial"/>
              </a:rPr>
              <a:t>from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i="1" spc="-4" dirty="0">
                <a:latin typeface="Arial"/>
                <a:cs typeface="Arial"/>
              </a:rPr>
              <a:t>e:</a:t>
            </a:r>
            <a:endParaRPr sz="1765">
              <a:latin typeface="Arial"/>
              <a:cs typeface="Arial"/>
            </a:endParaRPr>
          </a:p>
          <a:p>
            <a:pPr marL="1659680">
              <a:spcBef>
                <a:spcPts val="855"/>
              </a:spcBef>
            </a:pPr>
            <a:r>
              <a:rPr sz="2074" i="1" spc="-18" dirty="0">
                <a:latin typeface="Times New Roman"/>
                <a:cs typeface="Times New Roman"/>
              </a:rPr>
              <a:t>N</a:t>
            </a:r>
            <a:r>
              <a:rPr sz="2074" i="1" spc="154" dirty="0">
                <a:latin typeface="Times New Roman"/>
                <a:cs typeface="Times New Roman"/>
              </a:rPr>
              <a:t> </a:t>
            </a:r>
            <a:r>
              <a:rPr sz="2074" spc="-13" dirty="0">
                <a:latin typeface="Symbol"/>
                <a:cs typeface="Symbol"/>
              </a:rPr>
              <a:t></a:t>
            </a:r>
            <a:r>
              <a:rPr sz="2074" spc="-84" dirty="0">
                <a:latin typeface="Times New Roman"/>
                <a:cs typeface="Times New Roman"/>
              </a:rPr>
              <a:t> </a:t>
            </a:r>
            <a:r>
              <a:rPr sz="2074" spc="31" dirty="0">
                <a:latin typeface="Times New Roman"/>
                <a:cs typeface="Times New Roman"/>
              </a:rPr>
              <a:t>l</a:t>
            </a:r>
            <a:r>
              <a:rPr sz="2074" spc="-57" dirty="0">
                <a:latin typeface="Times New Roman"/>
                <a:cs typeface="Times New Roman"/>
              </a:rPr>
              <a:t>o</a:t>
            </a:r>
            <a:r>
              <a:rPr sz="2074" spc="9" dirty="0">
                <a:latin typeface="Times New Roman"/>
                <a:cs typeface="Times New Roman"/>
              </a:rPr>
              <a:t>g</a:t>
            </a:r>
            <a:r>
              <a:rPr sz="2735" spc="-499" dirty="0">
                <a:latin typeface="Symbol"/>
                <a:cs typeface="Symbol"/>
              </a:rPr>
              <a:t></a:t>
            </a:r>
            <a:r>
              <a:rPr sz="2074" spc="137" dirty="0">
                <a:latin typeface="Times New Roman"/>
                <a:cs typeface="Times New Roman"/>
              </a:rPr>
              <a:t>1</a:t>
            </a:r>
            <a:r>
              <a:rPr sz="2074" spc="-13" dirty="0">
                <a:latin typeface="Symbol"/>
                <a:cs typeface="Symbol"/>
              </a:rPr>
              <a:t></a:t>
            </a:r>
            <a:r>
              <a:rPr sz="2074" spc="79" dirty="0">
                <a:latin typeface="Times New Roman"/>
                <a:cs typeface="Times New Roman"/>
              </a:rPr>
              <a:t> </a:t>
            </a:r>
            <a:r>
              <a:rPr sz="2074" i="1" spc="110" dirty="0">
                <a:latin typeface="Times New Roman"/>
                <a:cs typeface="Times New Roman"/>
              </a:rPr>
              <a:t>p</a:t>
            </a:r>
            <a:r>
              <a:rPr sz="2735" spc="-101" dirty="0">
                <a:latin typeface="Symbol"/>
                <a:cs typeface="Symbol"/>
              </a:rPr>
              <a:t></a:t>
            </a:r>
            <a:r>
              <a:rPr sz="2074" spc="-9" dirty="0">
                <a:latin typeface="Times New Roman"/>
                <a:cs typeface="Times New Roman"/>
              </a:rPr>
              <a:t>/</a:t>
            </a:r>
            <a:r>
              <a:rPr sz="2074" spc="-194" dirty="0">
                <a:latin typeface="Times New Roman"/>
                <a:cs typeface="Times New Roman"/>
              </a:rPr>
              <a:t> </a:t>
            </a:r>
            <a:r>
              <a:rPr sz="2074" spc="31" dirty="0">
                <a:latin typeface="Times New Roman"/>
                <a:cs typeface="Times New Roman"/>
              </a:rPr>
              <a:t>l</a:t>
            </a:r>
            <a:r>
              <a:rPr sz="2074" spc="-57" dirty="0">
                <a:latin typeface="Times New Roman"/>
                <a:cs typeface="Times New Roman"/>
              </a:rPr>
              <a:t>o</a:t>
            </a:r>
            <a:r>
              <a:rPr sz="2074" spc="22" dirty="0">
                <a:latin typeface="Times New Roman"/>
                <a:cs typeface="Times New Roman"/>
              </a:rPr>
              <a:t>g</a:t>
            </a:r>
            <a:r>
              <a:rPr sz="3618" spc="-922" dirty="0">
                <a:latin typeface="Symbol"/>
                <a:cs typeface="Symbol"/>
              </a:rPr>
              <a:t></a:t>
            </a:r>
            <a:r>
              <a:rPr sz="2074" spc="141" dirty="0">
                <a:latin typeface="Times New Roman"/>
                <a:cs typeface="Times New Roman"/>
              </a:rPr>
              <a:t>1</a:t>
            </a:r>
            <a:r>
              <a:rPr sz="2074" spc="-13" dirty="0">
                <a:latin typeface="Symbol"/>
                <a:cs typeface="Symbol"/>
              </a:rPr>
              <a:t></a:t>
            </a:r>
            <a:r>
              <a:rPr sz="2074" spc="-216" dirty="0">
                <a:latin typeface="Times New Roman"/>
                <a:cs typeface="Times New Roman"/>
              </a:rPr>
              <a:t> </a:t>
            </a:r>
            <a:r>
              <a:rPr sz="2735" spc="-499" dirty="0">
                <a:latin typeface="Symbol"/>
                <a:cs typeface="Symbol"/>
              </a:rPr>
              <a:t></a:t>
            </a:r>
            <a:r>
              <a:rPr sz="2074" spc="141" dirty="0">
                <a:latin typeface="Times New Roman"/>
                <a:cs typeface="Times New Roman"/>
              </a:rPr>
              <a:t>1</a:t>
            </a:r>
            <a:r>
              <a:rPr sz="2074" spc="-13" dirty="0">
                <a:latin typeface="Symbol"/>
                <a:cs typeface="Symbol"/>
              </a:rPr>
              <a:t></a:t>
            </a:r>
            <a:r>
              <a:rPr sz="2074" spc="-212" dirty="0">
                <a:latin typeface="Times New Roman"/>
                <a:cs typeface="Times New Roman"/>
              </a:rPr>
              <a:t> </a:t>
            </a:r>
            <a:r>
              <a:rPr sz="2074" i="1" spc="66" dirty="0">
                <a:latin typeface="Times New Roman"/>
                <a:cs typeface="Times New Roman"/>
              </a:rPr>
              <a:t>e</a:t>
            </a:r>
            <a:r>
              <a:rPr sz="2735" spc="-287" dirty="0">
                <a:latin typeface="Symbol"/>
                <a:cs typeface="Symbol"/>
              </a:rPr>
              <a:t></a:t>
            </a:r>
            <a:r>
              <a:rPr sz="1787" i="1" baseline="49382" dirty="0">
                <a:latin typeface="Times New Roman"/>
                <a:cs typeface="Times New Roman"/>
              </a:rPr>
              <a:t>s</a:t>
            </a:r>
            <a:r>
              <a:rPr sz="1787" i="1" spc="53" baseline="49382" dirty="0">
                <a:latin typeface="Times New Roman"/>
                <a:cs typeface="Times New Roman"/>
              </a:rPr>
              <a:t> </a:t>
            </a:r>
            <a:r>
              <a:rPr sz="3618" spc="-499" dirty="0">
                <a:latin typeface="Symbol"/>
                <a:cs typeface="Symbol"/>
              </a:rPr>
              <a:t></a:t>
            </a:r>
            <a:endParaRPr sz="3618">
              <a:latin typeface="Symbol"/>
              <a:cs typeface="Symbol"/>
            </a:endParaRPr>
          </a:p>
          <a:p>
            <a:pPr marL="1019790" lvl="2" indent="-201717">
              <a:spcBef>
                <a:spcPts val="1597"/>
              </a:spcBef>
              <a:buChar char="–"/>
              <a:tabLst>
                <a:tab pos="1019790" algn="l"/>
              </a:tabLst>
            </a:pPr>
            <a:r>
              <a:rPr sz="1765" spc="-4" dirty="0">
                <a:latin typeface="Arial"/>
                <a:cs typeface="Arial"/>
              </a:rPr>
              <a:t>Increment the </a:t>
            </a:r>
            <a:r>
              <a:rPr sz="1765" i="1" dirty="0">
                <a:latin typeface="Arial"/>
                <a:cs typeface="Arial"/>
              </a:rPr>
              <a:t>sample_count </a:t>
            </a:r>
            <a:r>
              <a:rPr sz="1765" dirty="0">
                <a:latin typeface="Arial"/>
                <a:cs typeface="Arial"/>
              </a:rPr>
              <a:t>by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1</a:t>
            </a:r>
            <a:endParaRPr sz="176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778CE4FE-24C6-4A03-B192-E63773047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Matrix-vector multiplication</a:t>
            </a:r>
          </a:p>
        </p:txBody>
      </p:sp>
      <p:graphicFrame>
        <p:nvGraphicFramePr>
          <p:cNvPr id="642052" name="Object 4">
            <a:extLst>
              <a:ext uri="{FF2B5EF4-FFF2-40B4-BE49-F238E27FC236}">
                <a16:creationId xmlns:a16="http://schemas.microsoft.com/office/drawing/2014/main" id="{39ECB021-2E81-48C2-8D1D-99FA3CC76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0" y="1943100"/>
          <a:ext cx="18557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3" imgW="927000" imgH="711000" progId="Equation.3">
                  <p:embed/>
                </p:oleObj>
              </mc:Choice>
              <mc:Fallback>
                <p:oleObj name="Equation" r:id="rId3" imgW="927000" imgH="711000" progId="Equation.3">
                  <p:embed/>
                  <p:pic>
                    <p:nvPicPr>
                      <p:cNvPr id="642052" name="Object 4">
                        <a:extLst>
                          <a:ext uri="{FF2B5EF4-FFF2-40B4-BE49-F238E27FC236}">
                            <a16:creationId xmlns:a16="http://schemas.microsoft.com/office/drawing/2014/main" id="{39ECB021-2E81-48C2-8D1D-99FA3CC76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943100"/>
                        <a:ext cx="1855788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53" name="Text Box 5">
            <a:extLst>
              <a:ext uri="{FF2B5EF4-FFF2-40B4-BE49-F238E27FC236}">
                <a16:creationId xmlns:a16="http://schemas.microsoft.com/office/drawing/2014/main" id="{519C5699-FC91-45BC-87E8-ED1DAF12B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8" y="2322516"/>
            <a:ext cx="27751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has eigenvalues 3, 2, 0 with</a:t>
            </a:r>
          </a:p>
          <a:p>
            <a:r>
              <a:rPr lang="en-US" altLang="en-US"/>
              <a:t>corresponding eigenvectors</a:t>
            </a:r>
          </a:p>
        </p:txBody>
      </p:sp>
      <p:graphicFrame>
        <p:nvGraphicFramePr>
          <p:cNvPr id="642054" name="Object 6">
            <a:extLst>
              <a:ext uri="{FF2B5EF4-FFF2-40B4-BE49-F238E27FC236}">
                <a16:creationId xmlns:a16="http://schemas.microsoft.com/office/drawing/2014/main" id="{B6E0AC39-B6FD-49F2-9AE5-5B220E107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200400"/>
          <a:ext cx="104775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5" imgW="520560" imgH="711000" progId="Equation.3">
                  <p:embed/>
                </p:oleObj>
              </mc:Choice>
              <mc:Fallback>
                <p:oleObj name="Equation" r:id="rId5" imgW="520560" imgH="711000" progId="Equation.3">
                  <p:embed/>
                  <p:pic>
                    <p:nvPicPr>
                      <p:cNvPr id="642054" name="Object 6">
                        <a:extLst>
                          <a:ext uri="{FF2B5EF4-FFF2-40B4-BE49-F238E27FC236}">
                            <a16:creationId xmlns:a16="http://schemas.microsoft.com/office/drawing/2014/main" id="{B6E0AC39-B6FD-49F2-9AE5-5B220E107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0"/>
                        <a:ext cx="104775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5" name="Object 7">
            <a:extLst>
              <a:ext uri="{FF2B5EF4-FFF2-40B4-BE49-F238E27FC236}">
                <a16:creationId xmlns:a16="http://schemas.microsoft.com/office/drawing/2014/main" id="{F97158F5-22EF-4B8A-9C57-7C63680C9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7466" y="3206750"/>
          <a:ext cx="1100137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7" imgW="545760" imgH="711000" progId="Equation.3">
                  <p:embed/>
                </p:oleObj>
              </mc:Choice>
              <mc:Fallback>
                <p:oleObj name="Equation" r:id="rId7" imgW="545760" imgH="711000" progId="Equation.3">
                  <p:embed/>
                  <p:pic>
                    <p:nvPicPr>
                      <p:cNvPr id="642055" name="Object 7">
                        <a:extLst>
                          <a:ext uri="{FF2B5EF4-FFF2-40B4-BE49-F238E27FC236}">
                            <a16:creationId xmlns:a16="http://schemas.microsoft.com/office/drawing/2014/main" id="{F97158F5-22EF-4B8A-9C57-7C63680C9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6" y="3206750"/>
                        <a:ext cx="1100137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6" name="Object 8">
            <a:extLst>
              <a:ext uri="{FF2B5EF4-FFF2-40B4-BE49-F238E27FC236}">
                <a16:creationId xmlns:a16="http://schemas.microsoft.com/office/drawing/2014/main" id="{C228DE6A-2678-47EB-90D7-5911E4859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3" y="3206750"/>
          <a:ext cx="10763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9" imgW="533160" imgH="711000" progId="Equation.3">
                  <p:embed/>
                </p:oleObj>
              </mc:Choice>
              <mc:Fallback>
                <p:oleObj name="Equation" r:id="rId9" imgW="533160" imgH="711000" progId="Equation.3">
                  <p:embed/>
                  <p:pic>
                    <p:nvPicPr>
                      <p:cNvPr id="642056" name="Object 8">
                        <a:extLst>
                          <a:ext uri="{FF2B5EF4-FFF2-40B4-BE49-F238E27FC236}">
                            <a16:creationId xmlns:a16="http://schemas.microsoft.com/office/drawing/2014/main" id="{C228DE6A-2678-47EB-90D7-5911E48594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3" y="3206750"/>
                        <a:ext cx="107632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57" name="Text Box 9">
            <a:extLst>
              <a:ext uri="{FF2B5EF4-FFF2-40B4-BE49-F238E27FC236}">
                <a16:creationId xmlns:a16="http://schemas.microsoft.com/office/drawing/2014/main" id="{D592614D-5E5F-4E0C-A573-827A016E9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3" y="4953003"/>
            <a:ext cx="8429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A40508"/>
                </a:solidFill>
              </a:rPr>
              <a:t>On each eigenvector, S acts as a multiple of the identity</a:t>
            </a:r>
          </a:p>
          <a:p>
            <a:r>
              <a:rPr lang="en-US" altLang="en-US">
                <a:solidFill>
                  <a:srgbClr val="A40508"/>
                </a:solidFill>
              </a:rPr>
              <a:t>matrix: but as a different multiple on each.</a:t>
            </a:r>
          </a:p>
        </p:txBody>
      </p:sp>
      <p:grpSp>
        <p:nvGrpSpPr>
          <p:cNvPr id="642060" name="Group 12">
            <a:extLst>
              <a:ext uri="{FF2B5EF4-FFF2-40B4-BE49-F238E27FC236}">
                <a16:creationId xmlns:a16="http://schemas.microsoft.com/office/drawing/2014/main" id="{518F7742-69D7-4B02-B13B-E9DC109A91EE}"/>
              </a:ext>
            </a:extLst>
          </p:cNvPr>
          <p:cNvGrpSpPr>
            <a:grpSpLocks/>
          </p:cNvGrpSpPr>
          <p:nvPr/>
        </p:nvGrpSpPr>
        <p:grpSpPr bwMode="auto">
          <a:xfrm>
            <a:off x="2151856" y="5853336"/>
            <a:ext cx="5449888" cy="757238"/>
            <a:chOff x="182" y="3649"/>
            <a:chExt cx="3433" cy="477"/>
          </a:xfrm>
        </p:grpSpPr>
        <p:sp>
          <p:nvSpPr>
            <p:cNvPr id="642058" name="Text Box 10">
              <a:extLst>
                <a:ext uri="{FF2B5EF4-FFF2-40B4-BE49-F238E27FC236}">
                  <a16:creationId xmlns:a16="http://schemas.microsoft.com/office/drawing/2014/main" id="{73CD1775-7F37-49AC-A34A-B96C88313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3719"/>
              <a:ext cx="343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Any vector (say </a:t>
              </a:r>
              <a:r>
                <a:rPr lang="en-US" altLang="en-US" i="1"/>
                <a:t>x</a:t>
              </a:r>
              <a:r>
                <a:rPr lang="en-US" altLang="en-US"/>
                <a:t>=    ) can be viewed as a combination of</a:t>
              </a:r>
            </a:p>
            <a:p>
              <a:r>
                <a:rPr lang="en-US" altLang="en-US"/>
                <a:t>the eigenvectors:               </a:t>
              </a:r>
              <a:r>
                <a:rPr lang="en-US" altLang="en-US" i="1"/>
                <a:t>x</a:t>
              </a:r>
              <a:r>
                <a:rPr lang="en-US" altLang="en-US"/>
                <a:t> = 2</a:t>
              </a:r>
              <a:r>
                <a:rPr lang="en-US" altLang="en-US" i="1"/>
                <a:t>v</a:t>
              </a:r>
              <a:r>
                <a:rPr lang="en-US" altLang="en-US" baseline="-25000"/>
                <a:t>1 </a:t>
              </a:r>
              <a:r>
                <a:rPr lang="en-US" altLang="en-US"/>
                <a:t>+ 4</a:t>
              </a:r>
              <a:r>
                <a:rPr lang="en-US" altLang="en-US" i="1"/>
                <a:t>v</a:t>
              </a:r>
              <a:r>
                <a:rPr lang="en-US" altLang="en-US" baseline="-25000"/>
                <a:t>2 </a:t>
              </a:r>
              <a:r>
                <a:rPr lang="en-US" altLang="en-US"/>
                <a:t>+ 6</a:t>
              </a:r>
              <a:r>
                <a:rPr lang="en-US" altLang="en-US" i="1"/>
                <a:t>v</a:t>
              </a:r>
              <a:r>
                <a:rPr lang="en-US" altLang="en-US" baseline="-25000"/>
                <a:t>3</a:t>
              </a:r>
              <a:endParaRPr lang="en-US" altLang="en-US"/>
            </a:p>
          </p:txBody>
        </p:sp>
        <p:graphicFrame>
          <p:nvGraphicFramePr>
            <p:cNvPr id="642059" name="Object 11">
              <a:extLst>
                <a:ext uri="{FF2B5EF4-FFF2-40B4-BE49-F238E27FC236}">
                  <a16:creationId xmlns:a16="http://schemas.microsoft.com/office/drawing/2014/main" id="{A157549E-6926-43C8-B2BE-489823E507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1877920"/>
                </p:ext>
              </p:extLst>
            </p:nvPr>
          </p:nvGraphicFramePr>
          <p:xfrm>
            <a:off x="1279" y="3649"/>
            <a:ext cx="16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" name="Equation" r:id="rId11" imgW="266400" imgH="711000" progId="Equation.3">
                    <p:embed/>
                  </p:oleObj>
                </mc:Choice>
                <mc:Fallback>
                  <p:oleObj name="Equation" r:id="rId11" imgW="266400" imgH="711000" progId="Equation.3">
                    <p:embed/>
                    <p:pic>
                      <p:nvPicPr>
                        <p:cNvPr id="642059" name="Object 11">
                          <a:extLst>
                            <a:ext uri="{FF2B5EF4-FFF2-40B4-BE49-F238E27FC236}">
                              <a16:creationId xmlns:a16="http://schemas.microsoft.com/office/drawing/2014/main" id="{A157549E-6926-43C8-B2BE-489823E507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3649"/>
                          <a:ext cx="168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4110318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RANSAC pros and</a:t>
            </a:r>
            <a:r>
              <a:rPr sz="3000" spc="-93" dirty="0"/>
              <a:t> </a:t>
            </a:r>
            <a:r>
              <a:rPr sz="3000" dirty="0"/>
              <a:t>cons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737291" y="1173480"/>
            <a:ext cx="6382871" cy="3662594"/>
          </a:xfrm>
          <a:prstGeom prst="rect">
            <a:avLst/>
          </a:prstGeom>
        </p:spPr>
        <p:txBody>
          <a:bodyPr vert="horz" wrap="square" lIns="0" tIns="76760" rIns="0" bIns="0" rtlCol="0">
            <a:spAutoFit/>
          </a:bodyPr>
          <a:lstStyle/>
          <a:p>
            <a:pPr marL="313781" indent="-302575">
              <a:spcBef>
                <a:spcPts val="604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Pros</a:t>
            </a:r>
            <a:endParaRPr sz="2471">
              <a:latin typeface="Arial"/>
              <a:cs typeface="Arial"/>
            </a:endParaRPr>
          </a:p>
          <a:p>
            <a:pPr marL="666786" lvl="1" indent="-252146">
              <a:spcBef>
                <a:spcPts val="37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Simple and</a:t>
            </a:r>
            <a:r>
              <a:rPr sz="1765" spc="-4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general</a:t>
            </a:r>
            <a:endParaRPr sz="1765">
              <a:latin typeface="Arial"/>
              <a:cs typeface="Arial"/>
            </a:endParaRPr>
          </a:p>
          <a:p>
            <a:pPr marL="666786" lvl="1" indent="-252146">
              <a:spcBef>
                <a:spcPts val="44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Applicable </a:t>
            </a:r>
            <a:r>
              <a:rPr sz="1765" spc="-4" dirty="0">
                <a:latin typeface="Arial"/>
                <a:cs typeface="Arial"/>
              </a:rPr>
              <a:t>to </a:t>
            </a:r>
            <a:r>
              <a:rPr sz="1765" dirty="0">
                <a:latin typeface="Arial"/>
                <a:cs typeface="Arial"/>
              </a:rPr>
              <a:t>many </a:t>
            </a:r>
            <a:r>
              <a:rPr sz="1765" spc="-4" dirty="0">
                <a:latin typeface="Arial"/>
                <a:cs typeface="Arial"/>
              </a:rPr>
              <a:t>different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problems</a:t>
            </a:r>
            <a:endParaRPr sz="1765">
              <a:latin typeface="Arial"/>
              <a:cs typeface="Arial"/>
            </a:endParaRPr>
          </a:p>
          <a:p>
            <a:pPr marL="666786" lvl="1" indent="-252146">
              <a:spcBef>
                <a:spcPts val="44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spc="-4" dirty="0">
                <a:latin typeface="Arial"/>
                <a:cs typeface="Arial"/>
              </a:rPr>
              <a:t>Often </a:t>
            </a:r>
            <a:r>
              <a:rPr sz="1765" dirty="0">
                <a:latin typeface="Arial"/>
                <a:cs typeface="Arial"/>
              </a:rPr>
              <a:t>works well in</a:t>
            </a:r>
            <a:r>
              <a:rPr sz="1765" spc="-4" dirty="0">
                <a:latin typeface="Arial"/>
                <a:cs typeface="Arial"/>
              </a:rPr>
              <a:t> practice</a:t>
            </a:r>
            <a:endParaRPr sz="1765">
              <a:latin typeface="Arial"/>
              <a:cs typeface="Arial"/>
            </a:endParaRPr>
          </a:p>
          <a:p>
            <a:pPr marL="313781" indent="-302575">
              <a:spcBef>
                <a:spcPts val="613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Cons</a:t>
            </a:r>
            <a:endParaRPr sz="2471">
              <a:latin typeface="Arial"/>
              <a:cs typeface="Arial"/>
            </a:endParaRPr>
          </a:p>
          <a:p>
            <a:pPr marL="661182" lvl="1" indent="-246543">
              <a:spcBef>
                <a:spcPts val="393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spc="-4" dirty="0">
                <a:latin typeface="Arial"/>
                <a:cs typeface="Arial"/>
              </a:rPr>
              <a:t>Lots </a:t>
            </a:r>
            <a:r>
              <a:rPr sz="1765" dirty="0">
                <a:latin typeface="Arial"/>
                <a:cs typeface="Arial"/>
              </a:rPr>
              <a:t>of </a:t>
            </a:r>
            <a:r>
              <a:rPr sz="1765" spc="-4" dirty="0">
                <a:latin typeface="Arial"/>
                <a:cs typeface="Arial"/>
              </a:rPr>
              <a:t>parameters to</a:t>
            </a:r>
            <a:r>
              <a:rPr sz="1765" spc="-9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tune</a:t>
            </a:r>
            <a:endParaRPr sz="1765">
              <a:latin typeface="Arial"/>
              <a:cs typeface="Arial"/>
            </a:endParaRPr>
          </a:p>
          <a:p>
            <a:pPr marL="661182" marR="4483" lvl="1" indent="-246543">
              <a:lnSpc>
                <a:spcPts val="2047"/>
              </a:lnSpc>
              <a:spcBef>
                <a:spcPts val="569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Doesn’t work well </a:t>
            </a:r>
            <a:r>
              <a:rPr sz="1765" spc="-4" dirty="0">
                <a:latin typeface="Arial"/>
                <a:cs typeface="Arial"/>
              </a:rPr>
              <a:t>for </a:t>
            </a:r>
            <a:r>
              <a:rPr sz="1765" dirty="0">
                <a:latin typeface="Arial"/>
                <a:cs typeface="Arial"/>
              </a:rPr>
              <a:t>low inlier </a:t>
            </a:r>
            <a:r>
              <a:rPr sz="1765" spc="-4" dirty="0">
                <a:latin typeface="Arial"/>
                <a:cs typeface="Arial"/>
              </a:rPr>
              <a:t>ratios (too </a:t>
            </a:r>
            <a:r>
              <a:rPr sz="1765" dirty="0">
                <a:latin typeface="Arial"/>
                <a:cs typeface="Arial"/>
              </a:rPr>
              <a:t>many </a:t>
            </a:r>
            <a:r>
              <a:rPr sz="1765" spc="-4" dirty="0">
                <a:latin typeface="Arial"/>
                <a:cs typeface="Arial"/>
              </a:rPr>
              <a:t>iterations,  </a:t>
            </a:r>
            <a:r>
              <a:rPr sz="1765" dirty="0">
                <a:latin typeface="Arial"/>
                <a:cs typeface="Arial"/>
              </a:rPr>
              <a:t>or can </a:t>
            </a:r>
            <a:r>
              <a:rPr sz="1765" spc="-4" dirty="0">
                <a:latin typeface="Arial"/>
                <a:cs typeface="Arial"/>
              </a:rPr>
              <a:t>fail</a:t>
            </a:r>
            <a:r>
              <a:rPr sz="1765" spc="-9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completely)</a:t>
            </a:r>
            <a:endParaRPr sz="1765">
              <a:latin typeface="Arial"/>
              <a:cs typeface="Arial"/>
            </a:endParaRPr>
          </a:p>
          <a:p>
            <a:pPr marL="661182" marR="2096172" lvl="1" indent="-246543" algn="just">
              <a:lnSpc>
                <a:spcPct val="100400"/>
              </a:lnSpc>
              <a:spcBef>
                <a:spcPts val="357"/>
              </a:spcBef>
              <a:buChar char="•"/>
              <a:tabLst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Can’t always get a good</a:t>
            </a:r>
            <a:r>
              <a:rPr sz="1765" spc="-49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initialization  </a:t>
            </a:r>
            <a:r>
              <a:rPr sz="1765" dirty="0">
                <a:latin typeface="Arial"/>
                <a:cs typeface="Arial"/>
              </a:rPr>
              <a:t>of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model based on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minimum  number of</a:t>
            </a:r>
            <a:r>
              <a:rPr sz="1765" spc="-1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samples</a:t>
            </a:r>
            <a:endParaRPr sz="176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37886" y="4121029"/>
            <a:ext cx="1900549" cy="1987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7168377" y="4097150"/>
            <a:ext cx="2731434" cy="2055159"/>
          </a:xfrm>
          <a:custGeom>
            <a:avLst/>
            <a:gdLst/>
            <a:ahLst/>
            <a:cxnLst/>
            <a:rect l="l" t="t" r="r" b="b"/>
            <a:pathLst>
              <a:path w="3095625" h="2329179">
                <a:moveTo>
                  <a:pt x="0" y="0"/>
                </a:moveTo>
                <a:lnTo>
                  <a:pt x="3095623" y="0"/>
                </a:lnTo>
                <a:lnTo>
                  <a:pt x="3095623" y="2328861"/>
                </a:lnTo>
                <a:lnTo>
                  <a:pt x="0" y="232886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>
            <a:extLst>
              <a:ext uri="{FF2B5EF4-FFF2-40B4-BE49-F238E27FC236}">
                <a16:creationId xmlns:a16="http://schemas.microsoft.com/office/drawing/2014/main" id="{A89FA3D2-EAFC-462A-843D-9AB9CD9A5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86106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Eigenvalues &amp; Eigenvectors</a:t>
            </a:r>
          </a:p>
        </p:txBody>
      </p:sp>
      <p:grpSp>
        <p:nvGrpSpPr>
          <p:cNvPr id="606223" name="Group 15">
            <a:extLst>
              <a:ext uri="{FF2B5EF4-FFF2-40B4-BE49-F238E27FC236}">
                <a16:creationId xmlns:a16="http://schemas.microsoft.com/office/drawing/2014/main" id="{944ED80B-5C37-4100-8CE3-FE1C7815DBEC}"/>
              </a:ext>
            </a:extLst>
          </p:cNvPr>
          <p:cNvGrpSpPr>
            <a:grpSpLocks/>
          </p:cNvGrpSpPr>
          <p:nvPr/>
        </p:nvGrpSpPr>
        <p:grpSpPr bwMode="auto">
          <a:xfrm>
            <a:off x="2286003" y="1552578"/>
            <a:ext cx="7280275" cy="1490663"/>
            <a:chOff x="480" y="978"/>
            <a:chExt cx="4586" cy="939"/>
          </a:xfrm>
        </p:grpSpPr>
        <p:graphicFrame>
          <p:nvGraphicFramePr>
            <p:cNvPr id="606219" name="Object 11">
              <a:extLst>
                <a:ext uri="{FF2B5EF4-FFF2-40B4-BE49-F238E27FC236}">
                  <a16:creationId xmlns:a16="http://schemas.microsoft.com/office/drawing/2014/main" id="{9FF87C6F-CA02-4E9F-ABE7-1388ECCAF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536"/>
            <a:ext cx="410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5" name="Equation" r:id="rId3" imgW="2603160" imgH="241200" progId="Equation.3">
                    <p:embed/>
                  </p:oleObj>
                </mc:Choice>
                <mc:Fallback>
                  <p:oleObj name="Equation" r:id="rId3" imgW="2603160" imgH="241200" progId="Equation.3">
                    <p:embed/>
                    <p:pic>
                      <p:nvPicPr>
                        <p:cNvPr id="606219" name="Object 11">
                          <a:extLst>
                            <a:ext uri="{FF2B5EF4-FFF2-40B4-BE49-F238E27FC236}">
                              <a16:creationId xmlns:a16="http://schemas.microsoft.com/office/drawing/2014/main" id="{9FF87C6F-CA02-4E9F-ABE7-1388ECCAF4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536"/>
                          <a:ext cx="4106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6222" name="Text Box 14">
              <a:extLst>
                <a:ext uri="{FF2B5EF4-FFF2-40B4-BE49-F238E27FC236}">
                  <a16:creationId xmlns:a16="http://schemas.microsoft.com/office/drawing/2014/main" id="{0BE1CC02-797E-4B03-8362-975D9A174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78"/>
              <a:ext cx="4581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600">
                  <a:latin typeface="Arial" panose="020B0604020202020204" pitchFamily="34" charset="0"/>
                </a:rPr>
                <a:t>For symmetric matrices, eigenvectors for distinct</a:t>
              </a:r>
            </a:p>
            <a:p>
              <a:r>
                <a:rPr lang="en-US" altLang="en-US" sz="2600">
                  <a:latin typeface="Arial" panose="020B0604020202020204" pitchFamily="34" charset="0"/>
                </a:rPr>
                <a:t>eigenvalues are </a:t>
              </a:r>
              <a:r>
                <a:rPr lang="en-US" altLang="en-US" sz="2600" b="1">
                  <a:solidFill>
                    <a:srgbClr val="FF3300"/>
                  </a:solidFill>
                  <a:latin typeface="Arial" panose="020B0604020202020204" pitchFamily="34" charset="0"/>
                </a:rPr>
                <a:t>orthogonal</a:t>
              </a:r>
            </a:p>
          </p:txBody>
        </p:sp>
      </p:grpSp>
      <p:grpSp>
        <p:nvGrpSpPr>
          <p:cNvPr id="606225" name="Group 17">
            <a:extLst>
              <a:ext uri="{FF2B5EF4-FFF2-40B4-BE49-F238E27FC236}">
                <a16:creationId xmlns:a16="http://schemas.microsoft.com/office/drawing/2014/main" id="{B6EFA5C6-FE72-4368-938E-D52BA0D66AAB}"/>
              </a:ext>
            </a:extLst>
          </p:cNvPr>
          <p:cNvGrpSpPr>
            <a:grpSpLocks/>
          </p:cNvGrpSpPr>
          <p:nvPr/>
        </p:nvGrpSpPr>
        <p:grpSpPr bwMode="auto">
          <a:xfrm>
            <a:off x="1889128" y="3136903"/>
            <a:ext cx="8081963" cy="1230313"/>
            <a:chOff x="230" y="1976"/>
            <a:chExt cx="5091" cy="775"/>
          </a:xfrm>
        </p:grpSpPr>
        <p:graphicFrame>
          <p:nvGraphicFramePr>
            <p:cNvPr id="606220" name="Object 12">
              <a:extLst>
                <a:ext uri="{FF2B5EF4-FFF2-40B4-BE49-F238E27FC236}">
                  <a16:creationId xmlns:a16="http://schemas.microsoft.com/office/drawing/2014/main" id="{44BB2810-74FC-4D53-8D6C-5834D16F84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7" y="2352"/>
            <a:ext cx="46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name="Equation" r:id="rId5" imgW="2984400" imgH="253800" progId="Equation.3">
                    <p:embed/>
                  </p:oleObj>
                </mc:Choice>
                <mc:Fallback>
                  <p:oleObj name="Equation" r:id="rId5" imgW="2984400" imgH="253800" progId="Equation.3">
                    <p:embed/>
                    <p:pic>
                      <p:nvPicPr>
                        <p:cNvPr id="606220" name="Object 12">
                          <a:extLst>
                            <a:ext uri="{FF2B5EF4-FFF2-40B4-BE49-F238E27FC236}">
                              <a16:creationId xmlns:a16="http://schemas.microsoft.com/office/drawing/2014/main" id="{44BB2810-74FC-4D53-8D6C-5834D16F84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" y="2352"/>
                          <a:ext cx="4693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6224" name="Text Box 16">
              <a:extLst>
                <a:ext uri="{FF2B5EF4-FFF2-40B4-BE49-F238E27FC236}">
                  <a16:creationId xmlns:a16="http://schemas.microsoft.com/office/drawing/2014/main" id="{C5F307FA-53C7-4423-8D25-42046BE24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976"/>
              <a:ext cx="509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1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en-US" sz="2600">
                  <a:latin typeface="Arial" panose="020B0604020202020204" pitchFamily="34" charset="0"/>
                </a:rPr>
                <a:t>All eigenvalues of a real symmetric matrix are </a:t>
              </a:r>
              <a:r>
                <a:rPr lang="en-US" altLang="en-US" sz="2600" b="1">
                  <a:solidFill>
                    <a:srgbClr val="FF3300"/>
                  </a:solidFill>
                  <a:latin typeface="Arial" panose="020B0604020202020204" pitchFamily="34" charset="0"/>
                </a:rPr>
                <a:t>real</a:t>
              </a:r>
              <a:r>
                <a:rPr lang="en-US" altLang="en-US" sz="2600">
                  <a:latin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606227" name="Group 19">
            <a:extLst>
              <a:ext uri="{FF2B5EF4-FFF2-40B4-BE49-F238E27FC236}">
                <a16:creationId xmlns:a16="http://schemas.microsoft.com/office/drawing/2014/main" id="{D03D2B15-D74F-4C3F-98CE-23C0097AB2AB}"/>
              </a:ext>
            </a:extLst>
          </p:cNvPr>
          <p:cNvGrpSpPr>
            <a:grpSpLocks/>
          </p:cNvGrpSpPr>
          <p:nvPr/>
        </p:nvGrpSpPr>
        <p:grpSpPr bwMode="auto">
          <a:xfrm>
            <a:off x="2290766" y="4800600"/>
            <a:ext cx="7691437" cy="1652588"/>
            <a:chOff x="230" y="3024"/>
            <a:chExt cx="4845" cy="1041"/>
          </a:xfrm>
        </p:grpSpPr>
        <p:grpSp>
          <p:nvGrpSpPr>
            <p:cNvPr id="606213" name="Group 5">
              <a:extLst>
                <a:ext uri="{FF2B5EF4-FFF2-40B4-BE49-F238E27FC236}">
                  <a16:creationId xmlns:a16="http://schemas.microsoft.com/office/drawing/2014/main" id="{E834091C-C9F0-4270-B46F-0717BBAD5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3" y="3024"/>
              <a:ext cx="3216" cy="720"/>
              <a:chOff x="1104" y="2832"/>
              <a:chExt cx="3216" cy="720"/>
            </a:xfrm>
          </p:grpSpPr>
          <p:sp>
            <p:nvSpPr>
              <p:cNvPr id="606214" name="Oval 6">
                <a:extLst>
                  <a:ext uri="{FF2B5EF4-FFF2-40B4-BE49-F238E27FC236}">
                    <a16:creationId xmlns:a16="http://schemas.microsoft.com/office/drawing/2014/main" id="{D67E5128-4014-48BC-AFDB-2F009FC43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832"/>
                <a:ext cx="1968" cy="432"/>
              </a:xfrm>
              <a:prstGeom prst="ellipse">
                <a:avLst/>
              </a:prstGeom>
              <a:noFill/>
              <a:ln w="38100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6215" name="AutoShape 7">
                <a:extLst>
                  <a:ext uri="{FF2B5EF4-FFF2-40B4-BE49-F238E27FC236}">
                    <a16:creationId xmlns:a16="http://schemas.microsoft.com/office/drawing/2014/main" id="{D3A62AF3-06AB-4D92-A61C-8E5607FCC088}"/>
                  </a:ext>
                </a:extLst>
              </p:cNvPr>
              <p:cNvSpPr>
                <a:spLocks/>
              </p:cNvSpPr>
              <p:nvPr/>
            </p:nvSpPr>
            <p:spPr bwMode="auto">
              <a:xfrm rot="-16200000">
                <a:off x="1992" y="2520"/>
                <a:ext cx="144" cy="1920"/>
              </a:xfrm>
              <a:prstGeom prst="leftBrace">
                <a:avLst>
                  <a:gd name="adj1" fmla="val 11111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06216" name="AutoShape 8">
                <a:extLst>
                  <a:ext uri="{FF2B5EF4-FFF2-40B4-BE49-F238E27FC236}">
                    <a16:creationId xmlns:a16="http://schemas.microsoft.com/office/drawing/2014/main" id="{7C5F6993-DBB0-4169-BD90-17BBDA3D1D87}"/>
                  </a:ext>
                </a:extLst>
              </p:cNvPr>
              <p:cNvCxnSpPr>
                <a:cxnSpLocks noChangeShapeType="1"/>
                <a:stCxn id="606214" idx="3"/>
                <a:endCxn id="606215" idx="1"/>
              </p:cNvCxnSpPr>
              <p:nvPr/>
            </p:nvCxnSpPr>
            <p:spPr bwMode="auto">
              <a:xfrm flipH="1">
                <a:off x="2064" y="3213"/>
                <a:ext cx="576" cy="195"/>
              </a:xfrm>
              <a:prstGeom prst="straightConnector1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606221" name="Object 13">
              <a:extLst>
                <a:ext uri="{FF2B5EF4-FFF2-40B4-BE49-F238E27FC236}">
                  <a16:creationId xmlns:a16="http://schemas.microsoft.com/office/drawing/2014/main" id="{9C5F85FC-C506-4CDA-94A9-8BE90E84F1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703"/>
            <a:ext cx="430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Equation" r:id="rId7" imgW="2717640" imgH="228600" progId="Equation.3">
                    <p:embed/>
                  </p:oleObj>
                </mc:Choice>
                <mc:Fallback>
                  <p:oleObj name="Equation" r:id="rId7" imgW="2717640" imgH="228600" progId="Equation.3">
                    <p:embed/>
                    <p:pic>
                      <p:nvPicPr>
                        <p:cNvPr id="606221" name="Object 13">
                          <a:extLst>
                            <a:ext uri="{FF2B5EF4-FFF2-40B4-BE49-F238E27FC236}">
                              <a16:creationId xmlns:a16="http://schemas.microsoft.com/office/drawing/2014/main" id="{9C5F85FC-C506-4CDA-94A9-8BE90E84F1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703"/>
                          <a:ext cx="430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6226" name="Text Box 18">
              <a:extLst>
                <a:ext uri="{FF2B5EF4-FFF2-40B4-BE49-F238E27FC236}">
                  <a16:creationId xmlns:a16="http://schemas.microsoft.com/office/drawing/2014/main" id="{FA0711A8-B316-48A6-891C-0F7563DA8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3040"/>
              <a:ext cx="4480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2600">
                  <a:latin typeface="Arial" panose="020B0604020202020204" pitchFamily="34" charset="0"/>
                </a:rPr>
                <a:t>All eigenvalues of a positive semidefinite matrix</a:t>
              </a:r>
            </a:p>
            <a:p>
              <a: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2600">
                  <a:latin typeface="Arial" panose="020B0604020202020204" pitchFamily="34" charset="0"/>
                </a:rPr>
                <a:t>are </a:t>
              </a:r>
              <a:r>
                <a:rPr lang="en-US" altLang="en-US" sz="2600" b="1">
                  <a:solidFill>
                    <a:srgbClr val="FF3300"/>
                  </a:solidFill>
                  <a:latin typeface="Arial" panose="020B0604020202020204" pitchFamily="34" charset="0"/>
                </a:rPr>
                <a:t>non-negative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>
            <a:extLst>
              <a:ext uri="{FF2B5EF4-FFF2-40B4-BE49-F238E27FC236}">
                <a16:creationId xmlns:a16="http://schemas.microsoft.com/office/drawing/2014/main" id="{73DA95CC-4E0B-4043-8A25-E5EBD8FEC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48715424-EF40-464A-A080-C4BD6C902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42279"/>
            <a:ext cx="10515600" cy="4351338"/>
          </a:xfrm>
        </p:spPr>
        <p:txBody>
          <a:bodyPr/>
          <a:lstStyle/>
          <a:p>
            <a:r>
              <a:rPr lang="en-US" altLang="en-US" dirty="0"/>
              <a:t>Let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Then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eigenvalues are 1 and 3 (nonnegative, real). </a:t>
            </a:r>
          </a:p>
          <a:p>
            <a:r>
              <a:rPr lang="en-US" altLang="en-US" dirty="0"/>
              <a:t>The eigenvectors are orthogonal (and real):</a:t>
            </a:r>
          </a:p>
        </p:txBody>
      </p:sp>
      <p:graphicFrame>
        <p:nvGraphicFramePr>
          <p:cNvPr id="644100" name="Object 4">
            <a:extLst>
              <a:ext uri="{FF2B5EF4-FFF2-40B4-BE49-F238E27FC236}">
                <a16:creationId xmlns:a16="http://schemas.microsoft.com/office/drawing/2014/main" id="{E635A9AC-A379-430A-8AAC-52E87CA46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600200"/>
          <a:ext cx="1809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3" imgW="723600" imgH="457200" progId="Equation.3">
                  <p:embed/>
                </p:oleObj>
              </mc:Choice>
              <mc:Fallback>
                <p:oleObj name="Equation" r:id="rId3" imgW="723600" imgH="457200" progId="Equation.3">
                  <p:embed/>
                  <p:pic>
                    <p:nvPicPr>
                      <p:cNvPr id="644100" name="Object 4">
                        <a:extLst>
                          <a:ext uri="{FF2B5EF4-FFF2-40B4-BE49-F238E27FC236}">
                            <a16:creationId xmlns:a16="http://schemas.microsoft.com/office/drawing/2014/main" id="{E635A9AC-A379-430A-8AAC-52E87CA465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00200"/>
                        <a:ext cx="1809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1" name="Object 5">
            <a:extLst>
              <a:ext uri="{FF2B5EF4-FFF2-40B4-BE49-F238E27FC236}">
                <a16:creationId xmlns:a16="http://schemas.microsoft.com/office/drawing/2014/main" id="{57B86640-ED0C-4C94-9EDA-694737C0F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200400"/>
          <a:ext cx="64531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5" imgW="2577960" imgH="457200" progId="Equation.3">
                  <p:embed/>
                </p:oleObj>
              </mc:Choice>
              <mc:Fallback>
                <p:oleObj name="Equation" r:id="rId5" imgW="2577960" imgH="457200" progId="Equation.3">
                  <p:embed/>
                  <p:pic>
                    <p:nvPicPr>
                      <p:cNvPr id="644101" name="Object 5">
                        <a:extLst>
                          <a:ext uri="{FF2B5EF4-FFF2-40B4-BE49-F238E27FC236}">
                            <a16:creationId xmlns:a16="http://schemas.microsoft.com/office/drawing/2014/main" id="{57B86640-ED0C-4C94-9EDA-694737C0F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6453188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2" name="Object 6">
            <a:extLst>
              <a:ext uri="{FF2B5EF4-FFF2-40B4-BE49-F238E27FC236}">
                <a16:creationId xmlns:a16="http://schemas.microsoft.com/office/drawing/2014/main" id="{4825DDA0-77DB-44D5-9336-5E510D721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525395"/>
              </p:ext>
            </p:extLst>
          </p:nvPr>
        </p:nvGraphicFramePr>
        <p:xfrm>
          <a:off x="2729707" y="5576047"/>
          <a:ext cx="86836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7" imgW="342720" imgH="457200" progId="Equation.3">
                  <p:embed/>
                </p:oleObj>
              </mc:Choice>
              <mc:Fallback>
                <p:oleObj name="Equation" r:id="rId7" imgW="342720" imgH="457200" progId="Equation.3">
                  <p:embed/>
                  <p:pic>
                    <p:nvPicPr>
                      <p:cNvPr id="644102" name="Object 6">
                        <a:extLst>
                          <a:ext uri="{FF2B5EF4-FFF2-40B4-BE49-F238E27FC236}">
                            <a16:creationId xmlns:a16="http://schemas.microsoft.com/office/drawing/2014/main" id="{4825DDA0-77DB-44D5-9336-5E510D721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707" y="5576047"/>
                        <a:ext cx="868362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4" name="Object 8">
            <a:extLst>
              <a:ext uri="{FF2B5EF4-FFF2-40B4-BE49-F238E27FC236}">
                <a16:creationId xmlns:a16="http://schemas.microsoft.com/office/drawing/2014/main" id="{0E02824D-E1A7-4B57-8580-D7C632738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113248"/>
              </p:ext>
            </p:extLst>
          </p:nvPr>
        </p:nvGraphicFramePr>
        <p:xfrm>
          <a:off x="3706906" y="5609326"/>
          <a:ext cx="61118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9" imgW="241200" imgH="457200" progId="Equation.3">
                  <p:embed/>
                </p:oleObj>
              </mc:Choice>
              <mc:Fallback>
                <p:oleObj name="Equation" r:id="rId9" imgW="241200" imgH="457200" progId="Equation.3">
                  <p:embed/>
                  <p:pic>
                    <p:nvPicPr>
                      <p:cNvPr id="644104" name="Object 8">
                        <a:extLst>
                          <a:ext uri="{FF2B5EF4-FFF2-40B4-BE49-F238E27FC236}">
                            <a16:creationId xmlns:a16="http://schemas.microsoft.com/office/drawing/2014/main" id="{0E02824D-E1A7-4B57-8580-D7C632738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906" y="5609326"/>
                        <a:ext cx="61118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106" name="Text Box 10">
            <a:extLst>
              <a:ext uri="{FF2B5EF4-FFF2-40B4-BE49-F238E27FC236}">
                <a16:creationId xmlns:a16="http://schemas.microsoft.com/office/drawing/2014/main" id="{42AEA45A-94C6-4528-AFD8-A7CE4542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1789113"/>
            <a:ext cx="173336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40508"/>
                </a:solidFill>
              </a:rPr>
              <a:t>Real, symmetric.</a:t>
            </a:r>
          </a:p>
        </p:txBody>
      </p:sp>
      <p:sp>
        <p:nvSpPr>
          <p:cNvPr id="644107" name="Line 11">
            <a:extLst>
              <a:ext uri="{FF2B5EF4-FFF2-40B4-BE49-F238E27FC236}">
                <a16:creationId xmlns:a16="http://schemas.microsoft.com/office/drawing/2014/main" id="{415B271E-C58B-4F1A-9EDB-1B5B14BBE0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4109" name="AutoShape 13">
            <a:extLst>
              <a:ext uri="{FF2B5EF4-FFF2-40B4-BE49-F238E27FC236}">
                <a16:creationId xmlns:a16="http://schemas.microsoft.com/office/drawing/2014/main" id="{B8395800-2B11-4973-A75A-960EA7AF0039}"/>
              </a:ext>
            </a:extLst>
          </p:cNvPr>
          <p:cNvSpPr>
            <a:spLocks/>
          </p:cNvSpPr>
          <p:nvPr/>
        </p:nvSpPr>
        <p:spPr bwMode="auto">
          <a:xfrm>
            <a:off x="5146485" y="5500757"/>
            <a:ext cx="2895600" cy="707886"/>
          </a:xfrm>
          <a:prstGeom prst="borderCallout2">
            <a:avLst>
              <a:gd name="adj1" fmla="val 11250"/>
              <a:gd name="adj2" fmla="val -2630"/>
              <a:gd name="adj3" fmla="val 11250"/>
              <a:gd name="adj4" fmla="val -3069"/>
              <a:gd name="adj5" fmla="val -74218"/>
              <a:gd name="adj6" fmla="val -3509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/>
              <a:t>Plug in these values and solve for eigenvectors.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5" name="Rectangle 3">
            <a:extLst>
              <a:ext uri="{FF2B5EF4-FFF2-40B4-BE49-F238E27FC236}">
                <a16:creationId xmlns:a16="http://schemas.microsoft.com/office/drawing/2014/main" id="{B038C597-2EC6-42C1-B67B-C8F381767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62338"/>
            <a:ext cx="1981200" cy="728662"/>
          </a:xfrm>
          <a:prstGeom prst="rect">
            <a:avLst/>
          </a:prstGeom>
          <a:solidFill>
            <a:srgbClr val="C0C0C0">
              <a:alpha val="50000"/>
            </a:srgbClr>
          </a:solidFill>
          <a:ln w="9525" algn="ctr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7236" name="Picture 4" descr="txp_fig">
            <a:extLst>
              <a:ext uri="{FF2B5EF4-FFF2-40B4-BE49-F238E27FC236}">
                <a16:creationId xmlns:a16="http://schemas.microsoft.com/office/drawing/2014/main" id="{2B41CCF8-1FDC-4734-94FE-ED0D587202B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30616"/>
            <a:ext cx="175895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7237" name="Rectangle 5">
            <a:extLst>
              <a:ext uri="{FF2B5EF4-FFF2-40B4-BE49-F238E27FC236}">
                <a16:creationId xmlns:a16="http://schemas.microsoft.com/office/drawing/2014/main" id="{D8A70869-6A7E-4676-83A0-0989420F5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108247"/>
            <a:ext cx="10515600" cy="4351338"/>
          </a:xfrm>
        </p:spPr>
        <p:txBody>
          <a:bodyPr/>
          <a:lstStyle/>
          <a:p>
            <a:r>
              <a:rPr lang="en-US" altLang="en-US" dirty="0"/>
              <a:t>Let                  be a </a:t>
            </a:r>
            <a:r>
              <a:rPr lang="en-US" altLang="en-US" b="1" dirty="0">
                <a:solidFill>
                  <a:srgbClr val="0033CC"/>
                </a:solidFill>
              </a:rPr>
              <a:t>square</a:t>
            </a:r>
            <a:r>
              <a:rPr lang="en-US" altLang="en-US" b="1" dirty="0">
                <a:solidFill>
                  <a:srgbClr val="FF3300"/>
                </a:solidFill>
              </a:rPr>
              <a:t> </a:t>
            </a:r>
            <a:r>
              <a:rPr lang="en-US" altLang="en-US" dirty="0"/>
              <a:t>matrix with </a:t>
            </a:r>
            <a:r>
              <a:rPr lang="en-US" altLang="en-US" b="1" i="1" dirty="0">
                <a:solidFill>
                  <a:srgbClr val="0033CC"/>
                </a:solidFill>
                <a:latin typeface="Times" panose="02020603050405020304" pitchFamily="18" charset="0"/>
              </a:rPr>
              <a:t>m</a:t>
            </a:r>
            <a:r>
              <a:rPr lang="en-US" altLang="en-US" i="1" dirty="0">
                <a:latin typeface="Times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33CC"/>
                </a:solidFill>
              </a:rPr>
              <a:t>linearly independent eigenvectors </a:t>
            </a:r>
            <a:r>
              <a:rPr lang="en-US" altLang="en-US" dirty="0"/>
              <a:t>(a “non-defective” matrix)</a:t>
            </a:r>
            <a:endParaRPr lang="en-US" altLang="en-US" b="1" dirty="0">
              <a:solidFill>
                <a:srgbClr val="0033CC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0033CC"/>
                </a:solidFill>
              </a:rPr>
              <a:t>Theorem</a:t>
            </a:r>
            <a:r>
              <a:rPr lang="en-US" altLang="en-US" dirty="0"/>
              <a:t>: Exists an </a:t>
            </a:r>
            <a:r>
              <a:rPr lang="en-US" altLang="en-US" b="1" dirty="0">
                <a:solidFill>
                  <a:srgbClr val="FF3300"/>
                </a:solidFill>
              </a:rPr>
              <a:t>eigen decomposition</a:t>
            </a:r>
            <a:r>
              <a:rPr lang="en-US" altLang="en-US" dirty="0"/>
              <a:t>                      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en-US" sz="2200" dirty="0"/>
          </a:p>
          <a:p>
            <a:pPr lvl="1">
              <a:lnSpc>
                <a:spcPct val="120000"/>
              </a:lnSpc>
            </a:pPr>
            <a:r>
              <a:rPr lang="en-US" altLang="en-US" sz="2200" dirty="0"/>
              <a:t>(cf. matrix diagonalization theorem)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Columns of </a:t>
            </a:r>
            <a:r>
              <a:rPr lang="en-US" altLang="en-US" b="1" i="1" dirty="0"/>
              <a:t>U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FF3300"/>
                </a:solidFill>
              </a:rPr>
              <a:t>eigenvectors</a:t>
            </a:r>
            <a:r>
              <a:rPr lang="en-US" altLang="en-US" dirty="0"/>
              <a:t> of </a:t>
            </a:r>
            <a:r>
              <a:rPr lang="en-US" altLang="en-US" b="1" i="1" dirty="0"/>
              <a:t>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Diagonal elements of     are </a:t>
            </a:r>
            <a:r>
              <a:rPr lang="en-US" altLang="en-US" b="1" dirty="0">
                <a:solidFill>
                  <a:srgbClr val="FF3300"/>
                </a:solidFill>
              </a:rPr>
              <a:t>eigenvalues</a:t>
            </a:r>
            <a:r>
              <a:rPr lang="en-US" altLang="en-US" dirty="0"/>
              <a:t> of 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607238" name="Rectangle 6">
            <a:extLst>
              <a:ext uri="{FF2B5EF4-FFF2-40B4-BE49-F238E27FC236}">
                <a16:creationId xmlns:a16="http://schemas.microsoft.com/office/drawing/2014/main" id="{493309FB-F70E-4D18-8B8B-B88E4BDEA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Eigen/diagonal Decomposition</a:t>
            </a:r>
          </a:p>
        </p:txBody>
      </p:sp>
      <p:pic>
        <p:nvPicPr>
          <p:cNvPr id="607242" name="Picture 10" descr="txp_fig">
            <a:extLst>
              <a:ext uri="{FF2B5EF4-FFF2-40B4-BE49-F238E27FC236}">
                <a16:creationId xmlns:a16="http://schemas.microsoft.com/office/drawing/2014/main" id="{6A6D348B-4A6D-4A62-A4CD-EE092222009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49" y="2204972"/>
            <a:ext cx="1414053" cy="29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7253" name="Group 21">
            <a:extLst>
              <a:ext uri="{FF2B5EF4-FFF2-40B4-BE49-F238E27FC236}">
                <a16:creationId xmlns:a16="http://schemas.microsoft.com/office/drawing/2014/main" id="{361A3413-1A29-4F47-82FF-DB0CA2909886}"/>
              </a:ext>
            </a:extLst>
          </p:cNvPr>
          <p:cNvGrpSpPr>
            <a:grpSpLocks/>
          </p:cNvGrpSpPr>
          <p:nvPr/>
        </p:nvGrpSpPr>
        <p:grpSpPr bwMode="auto">
          <a:xfrm>
            <a:off x="6248403" y="3436941"/>
            <a:ext cx="2143125" cy="396875"/>
            <a:chOff x="2976" y="2150"/>
            <a:chExt cx="1350" cy="250"/>
          </a:xfrm>
        </p:grpSpPr>
        <p:sp>
          <p:nvSpPr>
            <p:cNvPr id="607244" name="Rectangle 12">
              <a:extLst>
                <a:ext uri="{FF2B5EF4-FFF2-40B4-BE49-F238E27FC236}">
                  <a16:creationId xmlns:a16="http://schemas.microsoft.com/office/drawing/2014/main" id="{8EF182DA-461D-4F84-8E05-04B55C0BE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50"/>
              <a:ext cx="7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i="1">
                  <a:latin typeface="Trebuchet MS" panose="020B0603020202020204" pitchFamily="34" charset="0"/>
                </a:rPr>
                <a:t>diagonal</a:t>
              </a:r>
            </a:p>
          </p:txBody>
        </p:sp>
        <p:sp>
          <p:nvSpPr>
            <p:cNvPr id="607245" name="Freeform 13">
              <a:extLst>
                <a:ext uri="{FF2B5EF4-FFF2-40B4-BE49-F238E27FC236}">
                  <a16:creationId xmlns:a16="http://schemas.microsoft.com/office/drawing/2014/main" id="{6DA8D50F-96A1-4C1B-9DDD-29FDD34ED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2256"/>
              <a:ext cx="576" cy="144"/>
            </a:xfrm>
            <a:custGeom>
              <a:avLst/>
              <a:gdLst>
                <a:gd name="T0" fmla="*/ 576 w 576"/>
                <a:gd name="T1" fmla="*/ 0 h 144"/>
                <a:gd name="T2" fmla="*/ 0 w 576"/>
                <a:gd name="T3" fmla="*/ 0 h 144"/>
                <a:gd name="T4" fmla="*/ 0 w 57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144">
                  <a:moveTo>
                    <a:pt x="576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6" name="Group 14">
            <a:extLst>
              <a:ext uri="{FF2B5EF4-FFF2-40B4-BE49-F238E27FC236}">
                <a16:creationId xmlns:a16="http://schemas.microsoft.com/office/drawing/2014/main" id="{EEA3B7D9-FC38-4E03-9F37-A286BD9B767F}"/>
              </a:ext>
            </a:extLst>
          </p:cNvPr>
          <p:cNvGrpSpPr>
            <a:grpSpLocks/>
          </p:cNvGrpSpPr>
          <p:nvPr/>
        </p:nvGrpSpPr>
        <p:grpSpPr bwMode="auto">
          <a:xfrm>
            <a:off x="1490663" y="5424910"/>
            <a:ext cx="6324600" cy="889000"/>
            <a:chOff x="960" y="3264"/>
            <a:chExt cx="3656" cy="560"/>
          </a:xfrm>
        </p:grpSpPr>
        <p:pic>
          <p:nvPicPr>
            <p:cNvPr id="607247" name="Picture 15" descr="txp_fig">
              <a:extLst>
                <a:ext uri="{FF2B5EF4-FFF2-40B4-BE49-F238E27FC236}">
                  <a16:creationId xmlns:a16="http://schemas.microsoft.com/office/drawing/2014/main" id="{29C7C71D-80A6-4384-90C5-E9FAA5BEF74C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3603"/>
              <a:ext cx="28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7248" name="Picture 16" descr="txp_fig">
              <a:extLst>
                <a:ext uri="{FF2B5EF4-FFF2-40B4-BE49-F238E27FC236}">
                  <a16:creationId xmlns:a16="http://schemas.microsoft.com/office/drawing/2014/main" id="{E8704E04-AF59-4510-A562-C8F22E424BE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" y="3264"/>
              <a:ext cx="181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7249" name="Picture 17" descr="txp_fig">
              <a:extLst>
                <a:ext uri="{FF2B5EF4-FFF2-40B4-BE49-F238E27FC236}">
                  <a16:creationId xmlns:a16="http://schemas.microsoft.com/office/drawing/2014/main" id="{6555166B-4092-471A-ACFA-480CCF10CB3B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" y="3271"/>
              <a:ext cx="121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7254" name="AutoShape 22">
            <a:extLst>
              <a:ext uri="{FF2B5EF4-FFF2-40B4-BE49-F238E27FC236}">
                <a16:creationId xmlns:a16="http://schemas.microsoft.com/office/drawing/2014/main" id="{2CE5AF5D-4886-4538-9D3F-945A004F6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514600"/>
            <a:ext cx="1600200" cy="1752600"/>
          </a:xfrm>
          <a:prstGeom prst="leftArrowCallout">
            <a:avLst>
              <a:gd name="adj1" fmla="val 27381"/>
              <a:gd name="adj2" fmla="val 27381"/>
              <a:gd name="adj3" fmla="val 16667"/>
              <a:gd name="adj4" fmla="val 6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2000"/>
              <a:t>Unique for distinct eigen-values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5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>
            <a:extLst>
              <a:ext uri="{FF2B5EF4-FFF2-40B4-BE49-F238E27FC236}">
                <a16:creationId xmlns:a16="http://schemas.microsoft.com/office/drawing/2014/main" id="{0C3AB3A9-B293-49C2-A2A5-5C5208EF1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                 is a </a:t>
            </a:r>
            <a:r>
              <a:rPr lang="en-US" altLang="en-US" b="1">
                <a:solidFill>
                  <a:srgbClr val="FF3300"/>
                </a:solidFill>
              </a:rPr>
              <a:t>symmetric </a:t>
            </a:r>
            <a:r>
              <a:rPr lang="en-US" altLang="en-US"/>
              <a:t>matrix: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rgbClr val="0033CC"/>
                </a:solidFill>
              </a:rPr>
              <a:t>Theorem</a:t>
            </a:r>
            <a:r>
              <a:rPr lang="en-US" altLang="en-US"/>
              <a:t>: Exists a (unique) </a:t>
            </a:r>
            <a:r>
              <a:rPr lang="en-US" altLang="en-US" b="1">
                <a:solidFill>
                  <a:srgbClr val="FF3300"/>
                </a:solidFill>
              </a:rPr>
              <a:t>eigen decomposition</a:t>
            </a:r>
            <a:endParaRPr lang="en-US" altLang="en-US" sz="2200"/>
          </a:p>
          <a:p>
            <a:pPr>
              <a:lnSpc>
                <a:spcPct val="120000"/>
              </a:lnSpc>
            </a:pPr>
            <a:r>
              <a:rPr lang="en-US" altLang="en-US" sz="3000"/>
              <a:t>where </a:t>
            </a:r>
            <a:r>
              <a:rPr lang="en-US" altLang="en-US" sz="3000" b="1" i="1"/>
              <a:t>Q</a:t>
            </a:r>
            <a:r>
              <a:rPr lang="en-US" altLang="en-US" sz="3000"/>
              <a:t> is </a:t>
            </a:r>
            <a:r>
              <a:rPr lang="en-US" altLang="en-US" sz="3000" b="1">
                <a:solidFill>
                  <a:srgbClr val="FF3300"/>
                </a:solidFill>
              </a:rPr>
              <a:t>orthogonal:</a:t>
            </a:r>
          </a:p>
          <a:p>
            <a:pPr lvl="1">
              <a:lnSpc>
                <a:spcPct val="120000"/>
              </a:lnSpc>
            </a:pPr>
            <a:r>
              <a:rPr lang="en-US" altLang="en-US" b="1" i="1">
                <a:latin typeface="Lucida Sans" panose="020B0602030504020204" pitchFamily="34" charset="0"/>
              </a:rPr>
              <a:t>Q</a:t>
            </a:r>
            <a:r>
              <a:rPr lang="en-US" altLang="en-US" b="1" i="1" baseline="30000">
                <a:latin typeface="Lucida Sans" panose="020B0602030504020204" pitchFamily="34" charset="0"/>
              </a:rPr>
              <a:t>-1</a:t>
            </a:r>
            <a:r>
              <a:rPr lang="en-US" altLang="en-US" b="1" i="1">
                <a:latin typeface="Lucida Sans" panose="020B0602030504020204" pitchFamily="34" charset="0"/>
              </a:rPr>
              <a:t>= Q</a:t>
            </a:r>
            <a:r>
              <a:rPr lang="en-US" altLang="en-US" b="1" i="1" baseline="30000">
                <a:latin typeface="Lucida Sans" panose="020B0602030504020204" pitchFamily="34" charset="0"/>
              </a:rPr>
              <a:t>T</a:t>
            </a:r>
          </a:p>
          <a:p>
            <a:pPr lvl="1">
              <a:lnSpc>
                <a:spcPct val="120000"/>
              </a:lnSpc>
            </a:pPr>
            <a:r>
              <a:rPr lang="en-US" altLang="en-US" sz="2800"/>
              <a:t>Columns of </a:t>
            </a:r>
            <a:r>
              <a:rPr lang="en-US" altLang="en-US" sz="2800" b="1" i="1"/>
              <a:t>Q</a:t>
            </a:r>
            <a:r>
              <a:rPr lang="en-US" altLang="en-US" sz="2800"/>
              <a:t> are normalized eigenvectors</a:t>
            </a:r>
          </a:p>
          <a:p>
            <a:pPr lvl="1">
              <a:lnSpc>
                <a:spcPct val="120000"/>
              </a:lnSpc>
            </a:pPr>
            <a:r>
              <a:rPr lang="en-US" altLang="en-US" sz="2800"/>
              <a:t>Columns are orthogonal.</a:t>
            </a:r>
          </a:p>
          <a:p>
            <a:pPr lvl="1">
              <a:lnSpc>
                <a:spcPct val="120000"/>
              </a:lnSpc>
            </a:pPr>
            <a:r>
              <a:rPr lang="en-US" altLang="en-US" sz="2800"/>
              <a:t>(everything is real)</a:t>
            </a:r>
            <a:endParaRPr lang="en-US" altLang="en-US" b="1" i="1" baseline="30000">
              <a:latin typeface="Lucida Sans" panose="020B060203050402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b="1" i="1" baseline="30000">
              <a:latin typeface="Lucida Sans" panose="020B0602030504020204" pitchFamily="34" charset="0"/>
            </a:endParaRP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8D5D3C77-011D-43F7-ACBC-81F985B32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Symmetric Eigen Decomposition</a:t>
            </a:r>
          </a:p>
        </p:txBody>
      </p:sp>
      <p:pic>
        <p:nvPicPr>
          <p:cNvPr id="608260" name="Picture 4" descr="txp_fig">
            <a:extLst>
              <a:ext uri="{FF2B5EF4-FFF2-40B4-BE49-F238E27FC236}">
                <a16:creationId xmlns:a16="http://schemas.microsoft.com/office/drawing/2014/main" id="{7796BC16-CEB8-4AD6-A276-F0BF9CE7C70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23" y="1936401"/>
            <a:ext cx="1193294" cy="25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8271" name="Object 15">
            <a:extLst>
              <a:ext uri="{FF2B5EF4-FFF2-40B4-BE49-F238E27FC236}">
                <a16:creationId xmlns:a16="http://schemas.microsoft.com/office/drawing/2014/main" id="{DB5F5BBF-C9F7-46EF-918E-0E71ACAE8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743203"/>
          <a:ext cx="1727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608271" name="Object 15">
                        <a:extLst>
                          <a:ext uri="{FF2B5EF4-FFF2-40B4-BE49-F238E27FC236}">
                            <a16:creationId xmlns:a16="http://schemas.microsoft.com/office/drawing/2014/main" id="{DB5F5BBF-C9F7-46EF-918E-0E71ACAE8E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743203"/>
                        <a:ext cx="17272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{\bf v} = \lambda {\bf v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38"/>
  <p:tag name="PICTUREFILESIZE" val="275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mathbf \Lambda} 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9"/>
  <p:tag name="PICTUREFILESIZE" val="13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6"/>
  <p:tag name="PICTUREFILESIZE" val="14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 \in \RR^{m \times m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47"/>
  <p:tag name="PICTUREFILESIZE" val="36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979"/>
  <p:tag name="ORIGINALWIDTH" val="1041.62"/>
  <p:tag name="LATEXADDIN" val="\documentclass{article}&#10;\usepackage{amsmath}&#10;\pagestyle{empty}&#10;\begin{document}&#10;&#10;$\kappa = \frac{\sigma_{max}}{\sigma_{min}} = \| \frac{\lambda_{max}}{\lambda_{min}}\|$&#10;&#10;&#10;\end{document}"/>
  <p:tag name="IGUANATEXSIZE" val="28"/>
  <p:tag name="IGUANATEXCURSOR" val="88"/>
  <p:tag name="TRANSPARENCY" val="True"/>
  <p:tag name="FILENAME" val=""/>
  <p:tag name="LATEXENGINEID" val="0"/>
  <p:tag name="TEMPFOLDER" val="C:\Users\Test.DESKTOP-9O79D1Q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9.88"/>
  <p:tag name="LATEXADDIN" val="\documentclass{article}&#10;\usepackage{amsmath}&#10;\DeclareMathOperator*{\argminA}{arg\,min}&#10;\pagestyle{empty}&#10;\begin{document}&#10;&#10;$\argminA_x \|b -A x \| $&#10;&#10;\end{document}"/>
  <p:tag name="IGUANATEXSIZE" val="18"/>
  <p:tag name="IGUANATEXCURSOR" val="147"/>
  <p:tag name="TRANSPARENCY" val="True"/>
  <p:tag name="FILENAME" val=""/>
  <p:tag name="LATEXENGINEID" val="0"/>
  <p:tag name="TEMPFOLDER" val="C:\Users\Test.DESKTOP-9O79D1Q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441.32"/>
  <p:tag name="LATEXADDIN" val="\documentclass{article}&#10;\usepackage{amsmath}&#10;\DeclareMathOperator*{\argminA}{arg\,min}&#10;\pagestyle{empty}&#10;\begin{document}&#10;&#10;$\argminA_x \|b -A x \| + \lambda \|x\|^2$&#10;&#10;\end{document}"/>
  <p:tag name="IGUANATEXSIZE" val="18"/>
  <p:tag name="IGUANATEXCURSOR" val="157"/>
  <p:tag name="TRANSPARENCY" val="True"/>
  <p:tag name="FILENAME" val=""/>
  <p:tag name="LATEXENGINEID" val="0"/>
  <p:tag name="TEMPFOLDER" val="C:\Users\Test.DESKTOP-9O79D1Q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242.595"/>
  <p:tag name="LATEXADDIN" val="\documentclass{article}&#10;\usepackage{amsmath}&#10;\DeclareMathOperator*{\argminA}{arg\,min}&#10;\pagestyle{empty}&#10;\begin{document}&#10;&#10;$x = (A^{T} A + \lambda I)^{-1} A^T b$&#10;&#10;\end{document}"/>
  <p:tag name="IGUANATEXSIZE" val="18"/>
  <p:tag name="IGUANATEXCURSOR" val="128"/>
  <p:tag name="TRANSPARENCY" val="True"/>
  <p:tag name="FILENAME" val=""/>
  <p:tag name="LATEXENGINEID" val="0"/>
  <p:tag name="TEMPFOLDER" val="C:\Users\Test.DESKTOP-9O79D1Q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lambda \in  \RR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26"/>
  <p:tag name="PICTUREFILESIZE" val="23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v} \in  \RR^m \neq {\bf 0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53"/>
  <p:tag name="PICTUREFILESIZE" val="39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begin{pmatrix}&#10;6 &amp; -2\\&#10;4 &amp; 0  &#10;\end{pmatrix}&#10;\begin{pmatrix} 1 \\ 2 \end{pmatrix}&#10;=&#10;\begin{pmatrix} 2 \\ 4 \end{pmatrix}&#10;=&#10;2 \begin{pmatrix} 1 \\ 2 \end{pmatrix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33"/>
  <p:tag name="PICTUREFILESIZE" val="139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{\bf v} = \lambda {\bf v} \iff &#10;\left( {\bf S} - \lambda {\bf I}\right) {\bf v} = {\bf 0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31"/>
  <p:tag name="PICTUREFILESIZE" val="69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|{\bf S} - \lambda {\bf I}|= 0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52"/>
  <p:tag name="PICTUREFILESIZE" val="33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 = {\bf U} {\mathbf \Lambda} {\bf U}^{-1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55"/>
  <p:tag name="PICTUREFILESIZE" val="34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 \in \RR^{m \times m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47"/>
  <p:tag name="PICTUREFILESIZE" val="36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mathbf \Lambda} &#10;= \text{diag($\lambda_1,\dots,\lambda_m$)}, \;\;&#10;\lambda_i \geq \lambda_{i+1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44"/>
  <p:tag name="PICTUREFILESIZE" val="836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2700</Words>
  <Application>Microsoft Office PowerPoint</Application>
  <PresentationFormat>Widescreen</PresentationFormat>
  <Paragraphs>466</Paragraphs>
  <Slides>50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Arial</vt:lpstr>
      <vt:lpstr>Arial Black</vt:lpstr>
      <vt:lpstr>Calibri</vt:lpstr>
      <vt:lpstr>Calibri Light</vt:lpstr>
      <vt:lpstr>Cambria Math</vt:lpstr>
      <vt:lpstr>cmsy10</vt:lpstr>
      <vt:lpstr>Comic Sans MS</vt:lpstr>
      <vt:lpstr>Garamond</vt:lpstr>
      <vt:lpstr>Lucida Sans</vt:lpstr>
      <vt:lpstr>MT Extra</vt:lpstr>
      <vt:lpstr>Symbol</vt:lpstr>
      <vt:lpstr>Times</vt:lpstr>
      <vt:lpstr>Times New Roman</vt:lpstr>
      <vt:lpstr>Trebuchet MS</vt:lpstr>
      <vt:lpstr>Wingdings</vt:lpstr>
      <vt:lpstr>Office Theme</vt:lpstr>
      <vt:lpstr>Equation</vt:lpstr>
      <vt:lpstr>Background on Estimation for Computer Vision</vt:lpstr>
      <vt:lpstr>Overview of the Lecture</vt:lpstr>
      <vt:lpstr>Mapping of Vectors</vt:lpstr>
      <vt:lpstr>Eigenvalues &amp; Eigenvectors</vt:lpstr>
      <vt:lpstr>Matrix-vector multiplication</vt:lpstr>
      <vt:lpstr>Eigenvalues &amp; Eigenvectors</vt:lpstr>
      <vt:lpstr>Example</vt:lpstr>
      <vt:lpstr>Eigen/diagonal Decomposition</vt:lpstr>
      <vt:lpstr>Symmetric Eigen Decomposition</vt:lpstr>
      <vt:lpstr>If S is co-variance matrix</vt:lpstr>
      <vt:lpstr>Physical interpretation</vt:lpstr>
      <vt:lpstr>Spherical, diagonal, full covariance</vt:lpstr>
      <vt:lpstr>The concept is used in Principal Component Analysis (PCA) </vt:lpstr>
      <vt:lpstr>Singular Value Decomposition</vt:lpstr>
      <vt:lpstr>Singular Value Decomposition</vt:lpstr>
      <vt:lpstr>SVD example</vt:lpstr>
      <vt:lpstr>Visualization of multiplying with A</vt:lpstr>
      <vt:lpstr>Applications of SVD in Linear Algebra</vt:lpstr>
      <vt:lpstr>Line Fitting:</vt:lpstr>
      <vt:lpstr>Linear equations solving with Standard Least Squares (LS)</vt:lpstr>
      <vt:lpstr>Homogeneous Systems of equations</vt:lpstr>
      <vt:lpstr>Least squares line fitting</vt:lpstr>
      <vt:lpstr>Problem with “vertical” least squares</vt:lpstr>
      <vt:lpstr>Total least squares   (or Orthogonal Least Squares)</vt:lpstr>
      <vt:lpstr>PowerPoint Presentation</vt:lpstr>
      <vt:lpstr>Total least squares</vt:lpstr>
      <vt:lpstr>Total least squares</vt:lpstr>
      <vt:lpstr>PowerPoint Presentation</vt:lpstr>
      <vt:lpstr>Least squares: Robustness to noise</vt:lpstr>
      <vt:lpstr>Least Squares Fitting with Regularization</vt:lpstr>
      <vt:lpstr>Covariance od Data in HW1</vt:lpstr>
      <vt:lpstr>Fitting with LS, TLS and LS + Regularization</vt:lpstr>
      <vt:lpstr>RANSAC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</vt:lpstr>
      <vt:lpstr>Choosing the parameters</vt:lpstr>
      <vt:lpstr>PowerPoint Presentation</vt:lpstr>
      <vt:lpstr>PowerPoint Presentation</vt:lpstr>
      <vt:lpstr>Choosing the parameters</vt:lpstr>
      <vt:lpstr>Adaptively determining the number ofsamples</vt:lpstr>
      <vt:lpstr>RANSAC 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on Estimation for Computer Vision</dc:title>
  <dc:creator>Cornelia Fermuller</dc:creator>
  <cp:lastModifiedBy>Cornelia Fermuller</cp:lastModifiedBy>
  <cp:revision>47</cp:revision>
  <dcterms:created xsi:type="dcterms:W3CDTF">2019-02-03T02:19:21Z</dcterms:created>
  <dcterms:modified xsi:type="dcterms:W3CDTF">2019-02-04T23:36:36Z</dcterms:modified>
</cp:coreProperties>
</file>