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92" name="Title Text"/>
          <p:cNvSpPr txBox="1"/>
          <p:nvPr>
            <p:ph type="title"/>
          </p:nvPr>
        </p:nvSpPr>
        <p:spPr>
          <a:prstGeom prst="rect">
            <a:avLst/>
          </a:prstGeom>
        </p:spPr>
        <p:txBody>
          <a:bodyPr/>
          <a:lstStyle/>
          <a:p>
            <a:pPr/>
            <a:r>
              <a:t>Title Text</a:t>
            </a:r>
          </a:p>
        </p:txBody>
      </p:sp>
      <p:sp>
        <p:nvSpPr>
          <p:cNvPr id="9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01" name="Title Text"/>
          <p:cNvSpPr txBox="1"/>
          <p:nvPr>
            <p:ph type="title"/>
          </p:nvPr>
        </p:nvSpPr>
        <p:spPr>
          <a:xfrm>
            <a:off x="6629400" y="274638"/>
            <a:ext cx="2057400" cy="5851526"/>
          </a:xfrm>
          <a:prstGeom prst="rect">
            <a:avLst/>
          </a:prstGeom>
        </p:spPr>
        <p:txBody>
          <a:bodyPr/>
          <a:lstStyle/>
          <a:p>
            <a:pPr/>
            <a:r>
              <a:t>Title Text</a:t>
            </a:r>
          </a:p>
        </p:txBody>
      </p:sp>
      <p:sp>
        <p:nvSpPr>
          <p:cNvPr id="102" name="Body Level One…"/>
          <p:cNvSpPr txBox="1"/>
          <p:nvPr>
            <p:ph type="body" idx="1"/>
          </p:nvPr>
        </p:nvSpPr>
        <p:spPr>
          <a:xfrm>
            <a:off x="457200" y="274638"/>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84"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21.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Title 1"/>
          <p:cNvSpPr txBox="1"/>
          <p:nvPr>
            <p:ph type="ctrTitle"/>
          </p:nvPr>
        </p:nvSpPr>
        <p:spPr>
          <a:prstGeom prst="rect">
            <a:avLst/>
          </a:prstGeom>
        </p:spPr>
        <p:txBody>
          <a:bodyPr/>
          <a:lstStyle/>
          <a:p>
            <a:pPr/>
            <a:r>
              <a:t>Histograms</a:t>
            </a:r>
          </a:p>
        </p:txBody>
      </p:sp>
      <p:sp>
        <p:nvSpPr>
          <p:cNvPr id="113" name="Subtitle 2"/>
          <p:cNvSpPr txBox="1"/>
          <p:nvPr>
            <p:ph type="subTitle" sz="quarter" idx="1"/>
          </p:nvPr>
        </p:nvSpPr>
        <p:spPr>
          <a:prstGeom prst="rect">
            <a:avLst/>
          </a:prstGeom>
        </p:spPr>
        <p:txBody>
          <a:bodyPr/>
          <a:lstStyle/>
          <a:p>
            <a:pPr/>
            <a:r>
              <a:t>Thanks to David Jacobs for the use of some slides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Title 1"/>
          <p:cNvSpPr txBox="1"/>
          <p:nvPr>
            <p:ph type="title"/>
          </p:nvPr>
        </p:nvSpPr>
        <p:spPr>
          <a:prstGeom prst="rect">
            <a:avLst/>
          </a:prstGeom>
        </p:spPr>
        <p:txBody>
          <a:bodyPr/>
          <a:lstStyle/>
          <a:p>
            <a:pPr/>
            <a:r>
              <a:t>Examples</a:t>
            </a:r>
          </a:p>
        </p:txBody>
      </p:sp>
      <p:sp>
        <p:nvSpPr>
          <p:cNvPr id="143" name="Content Placeholder 2"/>
          <p:cNvSpPr txBox="1"/>
          <p:nvPr>
            <p:ph type="body" idx="1"/>
          </p:nvPr>
        </p:nvSpPr>
        <p:spPr>
          <a:xfrm>
            <a:off x="457200" y="1600200"/>
            <a:ext cx="8229600" cy="4525963"/>
          </a:xfrm>
          <a:prstGeom prst="rect">
            <a:avLst/>
          </a:prstGeom>
        </p:spPr>
        <p:txBody>
          <a:bodyPr/>
          <a:lstStyle/>
          <a:p>
            <a:pPr/>
          </a:p>
        </p:txBody>
      </p:sp>
      <p:pic>
        <p:nvPicPr>
          <p:cNvPr id="144" name="Picture 2" descr="Picture 2"/>
          <p:cNvPicPr>
            <a:picLocks noChangeAspect="1"/>
          </p:cNvPicPr>
          <p:nvPr/>
        </p:nvPicPr>
        <p:blipFill>
          <a:blip r:embed="rId2">
            <a:extLst/>
          </a:blip>
          <a:stretch>
            <a:fillRect/>
          </a:stretch>
        </p:blipFill>
        <p:spPr>
          <a:xfrm>
            <a:off x="381000" y="1600200"/>
            <a:ext cx="8001000" cy="38100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Title 1"/>
          <p:cNvSpPr txBox="1"/>
          <p:nvPr>
            <p:ph type="title"/>
          </p:nvPr>
        </p:nvSpPr>
        <p:spPr>
          <a:prstGeom prst="rect">
            <a:avLst/>
          </a:prstGeom>
        </p:spPr>
        <p:txBody>
          <a:bodyPr/>
          <a:lstStyle/>
          <a:p>
            <a:pPr/>
          </a:p>
        </p:txBody>
      </p:sp>
      <p:sp>
        <p:nvSpPr>
          <p:cNvPr id="147" name="Content Placeholder 2"/>
          <p:cNvSpPr txBox="1"/>
          <p:nvPr>
            <p:ph type="body" idx="1"/>
          </p:nvPr>
        </p:nvSpPr>
        <p:spPr>
          <a:xfrm>
            <a:off x="457200" y="1600200"/>
            <a:ext cx="8229600" cy="4525963"/>
          </a:xfrm>
          <a:prstGeom prst="rect">
            <a:avLst/>
          </a:prstGeom>
        </p:spPr>
        <p:txBody>
          <a:bodyPr/>
          <a:lstStyle/>
          <a:p>
            <a:pPr/>
          </a:p>
        </p:txBody>
      </p:sp>
      <p:pic>
        <p:nvPicPr>
          <p:cNvPr id="148" name="Picture 2" descr="Picture 2"/>
          <p:cNvPicPr>
            <a:picLocks noChangeAspect="1"/>
          </p:cNvPicPr>
          <p:nvPr/>
        </p:nvPicPr>
        <p:blipFill>
          <a:blip r:embed="rId2">
            <a:extLst/>
          </a:blip>
          <a:stretch>
            <a:fillRect/>
          </a:stretch>
        </p:blipFill>
        <p:spPr>
          <a:xfrm>
            <a:off x="-27215" y="1752600"/>
            <a:ext cx="8623529" cy="350520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Title 1"/>
          <p:cNvSpPr txBox="1"/>
          <p:nvPr>
            <p:ph type="title"/>
          </p:nvPr>
        </p:nvSpPr>
        <p:spPr>
          <a:prstGeom prst="rect">
            <a:avLst/>
          </a:prstGeom>
        </p:spPr>
        <p:txBody>
          <a:bodyPr/>
          <a:lstStyle/>
          <a:p>
            <a:pPr/>
            <a:r>
              <a:t>Definition of histogram</a:t>
            </a:r>
          </a:p>
        </p:txBody>
      </p:sp>
      <p:sp>
        <p:nvSpPr>
          <p:cNvPr id="151" name="Content Placeholder 2"/>
          <p:cNvSpPr txBox="1"/>
          <p:nvPr>
            <p:ph type="body" idx="1"/>
          </p:nvPr>
        </p:nvSpPr>
        <p:spPr>
          <a:xfrm>
            <a:off x="457200" y="1600200"/>
            <a:ext cx="8229600" cy="4525963"/>
          </a:xfrm>
          <a:prstGeom prst="rect">
            <a:avLst/>
          </a:prstGeom>
        </p:spPr>
        <p:txBody>
          <a:bodyPr/>
          <a:lstStyle>
            <a:lvl1pPr>
              <a:spcBef>
                <a:spcPts val="600"/>
              </a:spcBef>
              <a:defRPr sz="2800"/>
            </a:lvl1pPr>
          </a:lstStyle>
          <a:p>
            <a:pPr/>
            <a:r>
              <a:t>To write this down, we might say that we have an image, I, in which the intensity at pixel with coordinates (x,y) is I(x,y).   We would write the histogram h, as h(i) indicating that intensity i, appears h(i) times in the image.  If we let the expression (a=b) have the value 1 when a=b, and 0 otherwise, we can write for histogram h(i): </a:t>
            </a:r>
          </a:p>
        </p:txBody>
      </p:sp>
      <p:pic>
        <p:nvPicPr>
          <p:cNvPr id="152" name="Picture 2" descr="Picture 2"/>
          <p:cNvPicPr>
            <a:picLocks noChangeAspect="1"/>
          </p:cNvPicPr>
          <p:nvPr/>
        </p:nvPicPr>
        <p:blipFill>
          <a:blip r:embed="rId2">
            <a:extLst/>
          </a:blip>
          <a:stretch>
            <a:fillRect/>
          </a:stretch>
        </p:blipFill>
        <p:spPr>
          <a:xfrm>
            <a:off x="1232115" y="4800600"/>
            <a:ext cx="6027871" cy="1400175"/>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Title 1"/>
          <p:cNvSpPr txBox="1"/>
          <p:nvPr>
            <p:ph type="title"/>
          </p:nvPr>
        </p:nvSpPr>
        <p:spPr>
          <a:prstGeom prst="rect">
            <a:avLst/>
          </a:prstGeom>
        </p:spPr>
        <p:txBody>
          <a:bodyPr/>
          <a:lstStyle>
            <a:lvl1pPr defTabSz="886968">
              <a:defRPr sz="3783"/>
            </a:lvl1pPr>
          </a:lstStyle>
          <a:p>
            <a:pPr/>
            <a:r>
              <a:t>Histograms allow image manipulation</a:t>
            </a:r>
          </a:p>
        </p:txBody>
      </p:sp>
      <p:sp>
        <p:nvSpPr>
          <p:cNvPr id="155" name="Content Placeholder 2"/>
          <p:cNvSpPr txBox="1"/>
          <p:nvPr>
            <p:ph type="body" idx="1"/>
          </p:nvPr>
        </p:nvSpPr>
        <p:spPr>
          <a:xfrm>
            <a:off x="457200" y="1600200"/>
            <a:ext cx="8229600" cy="4525963"/>
          </a:xfrm>
          <a:prstGeom prst="rect">
            <a:avLst/>
          </a:prstGeom>
        </p:spPr>
        <p:txBody>
          <a:bodyPr/>
          <a:lstStyle/>
          <a:p>
            <a:pPr marL="339471" indent="-339471" defTabSz="905255">
              <a:lnSpc>
                <a:spcPct val="90000"/>
              </a:lnSpc>
              <a:spcBef>
                <a:spcPts val="500"/>
              </a:spcBef>
              <a:defRPr sz="2475"/>
            </a:pPr>
            <a:r>
              <a:t>One reason to compute a histogram is that it allows us to manipulate an image by changing its histogram.  We do this by creating a new image, J, in which: </a:t>
            </a:r>
            <a:endParaRPr sz="2871"/>
          </a:p>
          <a:p>
            <a:pPr marL="339470" indent="-339470" defTabSz="905255">
              <a:lnSpc>
                <a:spcPct val="90000"/>
              </a:lnSpc>
              <a:spcBef>
                <a:spcPts val="600"/>
              </a:spcBef>
              <a:defRPr sz="2772"/>
            </a:pPr>
          </a:p>
          <a:p>
            <a:pPr marL="339470" indent="-339470" defTabSz="905255">
              <a:lnSpc>
                <a:spcPct val="90000"/>
              </a:lnSpc>
              <a:spcBef>
                <a:spcPts val="600"/>
              </a:spcBef>
              <a:defRPr sz="2772"/>
            </a:pPr>
          </a:p>
          <a:p>
            <a:pPr marL="339470" indent="-339470" defTabSz="905255">
              <a:lnSpc>
                <a:spcPct val="90000"/>
              </a:lnSpc>
              <a:spcBef>
                <a:spcPts val="600"/>
              </a:spcBef>
              <a:defRPr sz="2772"/>
            </a:pPr>
          </a:p>
          <a:p>
            <a:pPr marL="339471" indent="-339471" defTabSz="905255">
              <a:lnSpc>
                <a:spcPct val="90000"/>
              </a:lnSpc>
              <a:spcBef>
                <a:spcPts val="500"/>
              </a:spcBef>
              <a:defRPr sz="2475"/>
            </a:pPr>
            <a:r>
              <a:t>The trick is to choose an f that will generate a nice or useful image.  Typically, we choose f to be monotonic.  This means that: if u&lt;v  then f(u) &lt; f(v).  Non-monotonic functions tend to make an image look truly different, while monotonic changes will be more subtle. </a:t>
            </a:r>
          </a:p>
        </p:txBody>
      </p:sp>
      <p:pic>
        <p:nvPicPr>
          <p:cNvPr id="156" name="Picture 2" descr="Picture 2"/>
          <p:cNvPicPr>
            <a:picLocks noChangeAspect="1"/>
          </p:cNvPicPr>
          <p:nvPr/>
        </p:nvPicPr>
        <p:blipFill>
          <a:blip r:embed="rId2">
            <a:extLst/>
          </a:blip>
          <a:stretch>
            <a:fillRect/>
          </a:stretch>
        </p:blipFill>
        <p:spPr>
          <a:xfrm>
            <a:off x="2451484" y="2971800"/>
            <a:ext cx="3503951" cy="114300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Title 1"/>
          <p:cNvSpPr txBox="1"/>
          <p:nvPr>
            <p:ph type="title"/>
          </p:nvPr>
        </p:nvSpPr>
        <p:spPr>
          <a:prstGeom prst="rect">
            <a:avLst/>
          </a:prstGeom>
        </p:spPr>
        <p:txBody>
          <a:bodyPr/>
          <a:lstStyle/>
          <a:p>
            <a:pPr/>
            <a:r>
              <a:t>Histogram Equalization</a:t>
            </a:r>
          </a:p>
        </p:txBody>
      </p:sp>
      <p:sp>
        <p:nvSpPr>
          <p:cNvPr id="159" name="Content Placeholder 2"/>
          <p:cNvSpPr txBox="1"/>
          <p:nvPr>
            <p:ph type="body" idx="1"/>
          </p:nvPr>
        </p:nvSpPr>
        <p:spPr>
          <a:xfrm>
            <a:off x="457200" y="1600200"/>
            <a:ext cx="8229600" cy="4525963"/>
          </a:xfrm>
          <a:prstGeom prst="rect">
            <a:avLst/>
          </a:prstGeom>
        </p:spPr>
        <p:txBody>
          <a:bodyPr/>
          <a:lstStyle/>
          <a:p>
            <a:pPr marL="336042" indent="-336042" defTabSz="896111">
              <a:lnSpc>
                <a:spcPct val="80000"/>
              </a:lnSpc>
              <a:spcBef>
                <a:spcPts val="600"/>
              </a:spcBef>
              <a:defRPr sz="2646"/>
            </a:pPr>
            <a:r>
              <a:t>The idea is to spread out the histogram so that it makes full use of the dynamic range of the image. </a:t>
            </a:r>
          </a:p>
          <a:p>
            <a:pPr marL="336042" indent="-336042" defTabSz="896111">
              <a:lnSpc>
                <a:spcPct val="80000"/>
              </a:lnSpc>
              <a:spcBef>
                <a:spcPts val="600"/>
              </a:spcBef>
              <a:defRPr sz="2646"/>
            </a:pPr>
          </a:p>
          <a:p>
            <a:pPr marL="336042" indent="-336042" defTabSz="896111">
              <a:lnSpc>
                <a:spcPct val="80000"/>
              </a:lnSpc>
              <a:spcBef>
                <a:spcPts val="600"/>
              </a:spcBef>
              <a:defRPr sz="2646"/>
            </a:pPr>
            <a:r>
              <a:t> For example, if an image is very dark, most of the intensities might lie in the range 0-50.  By choosing f to spread out the intensity values, we can make fuller use of the available intensities, and make darker parts of an image easier to understand.  </a:t>
            </a:r>
          </a:p>
          <a:p>
            <a:pPr marL="336042" indent="-336042" defTabSz="896111">
              <a:lnSpc>
                <a:spcPct val="80000"/>
              </a:lnSpc>
              <a:spcBef>
                <a:spcPts val="600"/>
              </a:spcBef>
              <a:defRPr sz="2646"/>
            </a:pPr>
          </a:p>
          <a:p>
            <a:pPr marL="336042" indent="-336042" defTabSz="896111">
              <a:lnSpc>
                <a:spcPct val="80000"/>
              </a:lnSpc>
              <a:spcBef>
                <a:spcPts val="600"/>
              </a:spcBef>
              <a:defRPr sz="2646"/>
            </a:pPr>
            <a:r>
              <a:t>If we choose f to make the histogram of the new image, J, as uniform as possible, we call this </a:t>
            </a:r>
            <a:r>
              <a:rPr b="1"/>
              <a:t>histogram equalization.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Title 1"/>
          <p:cNvSpPr txBox="1"/>
          <p:nvPr>
            <p:ph type="title"/>
          </p:nvPr>
        </p:nvSpPr>
        <p:spPr>
          <a:prstGeom prst="rect">
            <a:avLst/>
          </a:prstGeom>
        </p:spPr>
        <p:txBody>
          <a:bodyPr/>
          <a:lstStyle/>
          <a:p>
            <a:pPr/>
            <a:r>
              <a:t>How to do it</a:t>
            </a:r>
          </a:p>
        </p:txBody>
      </p:sp>
      <p:sp>
        <p:nvSpPr>
          <p:cNvPr id="162" name="Content Placeholder 2"/>
          <p:cNvSpPr txBox="1"/>
          <p:nvPr>
            <p:ph type="body" idx="1"/>
          </p:nvPr>
        </p:nvSpPr>
        <p:spPr>
          <a:xfrm>
            <a:off x="457200" y="1600200"/>
            <a:ext cx="8229600" cy="4525963"/>
          </a:xfrm>
          <a:prstGeom prst="rect">
            <a:avLst/>
          </a:prstGeom>
        </p:spPr>
        <p:txBody>
          <a:bodyPr/>
          <a:lstStyle/>
          <a:p>
            <a:pPr marL="322325" indent="-322325" defTabSz="859536">
              <a:lnSpc>
                <a:spcPct val="90000"/>
              </a:lnSpc>
              <a:spcBef>
                <a:spcPts val="600"/>
              </a:spcBef>
              <a:defRPr b="1" sz="2726"/>
            </a:pPr>
            <a:r>
              <a:t>Cumulative Distribution Function (CDF).  </a:t>
            </a:r>
          </a:p>
          <a:p>
            <a:pPr marL="0" indent="0" defTabSz="859536">
              <a:lnSpc>
                <a:spcPct val="90000"/>
              </a:lnSpc>
              <a:spcBef>
                <a:spcPts val="600"/>
              </a:spcBef>
              <a:buSzTx/>
              <a:buNone/>
              <a:defRPr sz="2726"/>
            </a:pPr>
            <a:r>
              <a:t>This encodes the fraction of pixels with an intensity that is equal to or less than a specific value.  </a:t>
            </a:r>
          </a:p>
          <a:p>
            <a:pPr marL="0" indent="0" defTabSz="859536">
              <a:lnSpc>
                <a:spcPct val="90000"/>
              </a:lnSpc>
              <a:spcBef>
                <a:spcPts val="600"/>
              </a:spcBef>
              <a:buSzTx/>
              <a:buNone/>
              <a:defRPr sz="2726"/>
            </a:pPr>
            <a:r>
              <a:t>If h is a histogram and C is a CDF, then h(i) indicates the number of pixels with intensity of i, while  , </a:t>
            </a:r>
          </a:p>
          <a:p>
            <a:pPr marL="0" indent="0" defTabSz="859536">
              <a:lnSpc>
                <a:spcPct val="90000"/>
              </a:lnSpc>
              <a:spcBef>
                <a:spcPts val="600"/>
              </a:spcBef>
              <a:buSzTx/>
              <a:buNone/>
              <a:defRPr sz="2726"/>
            </a:pPr>
          </a:p>
          <a:p>
            <a:pPr marL="0" indent="0" defTabSz="859536">
              <a:lnSpc>
                <a:spcPct val="90000"/>
              </a:lnSpc>
              <a:spcBef>
                <a:spcPts val="600"/>
              </a:spcBef>
              <a:buSzTx/>
              <a:buNone/>
              <a:defRPr sz="2726"/>
            </a:pPr>
          </a:p>
          <a:p>
            <a:pPr marL="0" indent="0" defTabSz="859536">
              <a:lnSpc>
                <a:spcPct val="90000"/>
              </a:lnSpc>
              <a:spcBef>
                <a:spcPts val="600"/>
              </a:spcBef>
              <a:buSzTx/>
              <a:buNone/>
              <a:defRPr sz="2726"/>
            </a:pPr>
            <a:r>
              <a:t>indicates the fraction of pixels with intensity less than or equal to i, assuming the image has N pixels. </a:t>
            </a:r>
          </a:p>
        </p:txBody>
      </p:sp>
      <p:pic>
        <p:nvPicPr>
          <p:cNvPr id="163" name="Picture 2" descr="Picture 2"/>
          <p:cNvPicPr>
            <a:picLocks noChangeAspect="1"/>
          </p:cNvPicPr>
          <p:nvPr/>
        </p:nvPicPr>
        <p:blipFill>
          <a:blip r:embed="rId2">
            <a:extLst/>
          </a:blip>
          <a:stretch>
            <a:fillRect/>
          </a:stretch>
        </p:blipFill>
        <p:spPr>
          <a:xfrm>
            <a:off x="1535206" y="4038600"/>
            <a:ext cx="3959598" cy="70485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Title 1"/>
          <p:cNvSpPr txBox="1"/>
          <p:nvPr>
            <p:ph type="title"/>
          </p:nvPr>
        </p:nvSpPr>
        <p:spPr>
          <a:prstGeom prst="rect">
            <a:avLst/>
          </a:prstGeom>
        </p:spPr>
        <p:txBody>
          <a:bodyPr/>
          <a:lstStyle/>
          <a:p>
            <a:pPr/>
            <a:r>
              <a:t>Actual construction</a:t>
            </a:r>
          </a:p>
        </p:txBody>
      </p:sp>
      <p:sp>
        <p:nvSpPr>
          <p:cNvPr id="166" name="Content Placeholder 2"/>
          <p:cNvSpPr txBox="1"/>
          <p:nvPr>
            <p:ph type="body" idx="1"/>
          </p:nvPr>
        </p:nvSpPr>
        <p:spPr>
          <a:xfrm>
            <a:off x="457200" y="1600200"/>
            <a:ext cx="8229600" cy="4525963"/>
          </a:xfrm>
          <a:prstGeom prst="rect">
            <a:avLst/>
          </a:prstGeom>
        </p:spPr>
        <p:txBody>
          <a:bodyPr/>
          <a:lstStyle/>
          <a:p>
            <a:pPr marL="315468" indent="-315468" defTabSz="841247">
              <a:lnSpc>
                <a:spcPct val="90000"/>
              </a:lnSpc>
              <a:spcBef>
                <a:spcPts val="500"/>
              </a:spcBef>
              <a:defRPr sz="2484"/>
            </a:pPr>
            <a:r>
              <a:t>g is the histogram of J, and D its CDF.  </a:t>
            </a:r>
          </a:p>
          <a:p>
            <a:pPr marL="315468" indent="-315468" defTabSz="841247">
              <a:lnSpc>
                <a:spcPct val="90000"/>
              </a:lnSpc>
              <a:spcBef>
                <a:spcPts val="500"/>
              </a:spcBef>
              <a:defRPr sz="2484"/>
            </a:pPr>
          </a:p>
          <a:p>
            <a:pPr marL="315468" indent="-315468" defTabSz="841247">
              <a:lnSpc>
                <a:spcPct val="90000"/>
              </a:lnSpc>
              <a:spcBef>
                <a:spcPts val="500"/>
              </a:spcBef>
              <a:defRPr sz="2484"/>
            </a:pPr>
            <a:r>
              <a:t>If there are k intensity levels in an image, then we want g=(N/k, N/k, …), and D=(1/k, 2/k,3/k, …).  This means that we want D(i) = i/k.  Notice that C(i) = D(f(i)).  That is, all the pixels in I that have an intensity less than or equal to i will have an intensity less than or equal to f(i) in J (since f is monotonic, if j&lt;i, f(j) &lt; f(i)).  </a:t>
            </a:r>
          </a:p>
          <a:p>
            <a:pPr marL="315468" indent="-315468" defTabSz="841247">
              <a:lnSpc>
                <a:spcPct val="90000"/>
              </a:lnSpc>
              <a:spcBef>
                <a:spcPts val="500"/>
              </a:spcBef>
              <a:defRPr sz="2484"/>
            </a:pPr>
          </a:p>
          <a:p>
            <a:pPr marL="315468" indent="-315468" defTabSz="841247">
              <a:lnSpc>
                <a:spcPct val="90000"/>
              </a:lnSpc>
              <a:spcBef>
                <a:spcPts val="500"/>
              </a:spcBef>
              <a:defRPr sz="2484"/>
            </a:pPr>
            <a:r>
              <a:t>Putting these together, we have D(f(i))=f(i)/k=C(i), so f(i) = kC(i).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Title 1"/>
          <p:cNvSpPr txBox="1"/>
          <p:nvPr>
            <p:ph type="title"/>
          </p:nvPr>
        </p:nvSpPr>
        <p:spPr>
          <a:prstGeom prst="rect">
            <a:avLst/>
          </a:prstGeom>
        </p:spPr>
        <p:txBody>
          <a:bodyPr/>
          <a:lstStyle>
            <a:lvl1pPr defTabSz="832104">
              <a:defRPr sz="4004"/>
            </a:lvl1pPr>
          </a:lstStyle>
          <a:p>
            <a:pPr/>
            <a:r>
              <a:t>Examples of histogram equalization</a:t>
            </a:r>
          </a:p>
        </p:txBody>
      </p:sp>
      <p:sp>
        <p:nvSpPr>
          <p:cNvPr id="169" name="Content Placeholder 2"/>
          <p:cNvSpPr txBox="1"/>
          <p:nvPr>
            <p:ph type="body" idx="1"/>
          </p:nvPr>
        </p:nvSpPr>
        <p:spPr>
          <a:xfrm>
            <a:off x="1590674" y="2895600"/>
            <a:ext cx="8229601" cy="4792663"/>
          </a:xfrm>
          <a:prstGeom prst="rect">
            <a:avLst/>
          </a:prstGeom>
        </p:spPr>
        <p:txBody>
          <a:bodyPr/>
          <a:lstStyle/>
          <a:p>
            <a:pPr/>
          </a:p>
        </p:txBody>
      </p:sp>
      <p:pic>
        <p:nvPicPr>
          <p:cNvPr id="170" name="Picture 2" descr="Picture 2"/>
          <p:cNvPicPr>
            <a:picLocks noChangeAspect="1"/>
          </p:cNvPicPr>
          <p:nvPr/>
        </p:nvPicPr>
        <p:blipFill>
          <a:blip r:embed="rId2">
            <a:extLst/>
          </a:blip>
          <a:stretch>
            <a:fillRect/>
          </a:stretch>
        </p:blipFill>
        <p:spPr>
          <a:xfrm>
            <a:off x="1524000" y="1371600"/>
            <a:ext cx="5562602" cy="2329272"/>
          </a:xfrm>
          <a:prstGeom prst="rect">
            <a:avLst/>
          </a:prstGeom>
          <a:ln w="12700">
            <a:miter lim="400000"/>
          </a:ln>
        </p:spPr>
      </p:pic>
      <p:pic>
        <p:nvPicPr>
          <p:cNvPr id="171" name="Picture 3" descr="Picture 3"/>
          <p:cNvPicPr>
            <a:picLocks noChangeAspect="1"/>
          </p:cNvPicPr>
          <p:nvPr/>
        </p:nvPicPr>
        <p:blipFill>
          <a:blip r:embed="rId3">
            <a:extLst/>
          </a:blip>
          <a:stretch>
            <a:fillRect/>
          </a:stretch>
        </p:blipFill>
        <p:spPr>
          <a:xfrm>
            <a:off x="1447800" y="3841163"/>
            <a:ext cx="3131403" cy="2378662"/>
          </a:xfrm>
          <a:prstGeom prst="rect">
            <a:avLst/>
          </a:prstGeom>
          <a:ln w="12700">
            <a:miter lim="400000"/>
          </a:ln>
        </p:spPr>
      </p:pic>
      <p:pic>
        <p:nvPicPr>
          <p:cNvPr id="172" name="Picture 4" descr="Picture 4"/>
          <p:cNvPicPr>
            <a:picLocks noChangeAspect="1"/>
          </p:cNvPicPr>
          <p:nvPr/>
        </p:nvPicPr>
        <p:blipFill>
          <a:blip r:embed="rId4">
            <a:extLst/>
          </a:blip>
          <a:stretch>
            <a:fillRect/>
          </a:stretch>
        </p:blipFill>
        <p:spPr>
          <a:xfrm>
            <a:off x="4605337" y="3841163"/>
            <a:ext cx="2481265" cy="2378662"/>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Title 1"/>
          <p:cNvSpPr txBox="1"/>
          <p:nvPr>
            <p:ph type="title"/>
          </p:nvPr>
        </p:nvSpPr>
        <p:spPr>
          <a:prstGeom prst="rect">
            <a:avLst/>
          </a:prstGeom>
        </p:spPr>
        <p:txBody>
          <a:bodyPr/>
          <a:lstStyle/>
          <a:p>
            <a:pPr/>
            <a:r>
              <a:t>Examples</a:t>
            </a:r>
          </a:p>
        </p:txBody>
      </p:sp>
      <p:sp>
        <p:nvSpPr>
          <p:cNvPr id="175" name="Content Placeholder 2"/>
          <p:cNvSpPr txBox="1"/>
          <p:nvPr>
            <p:ph type="body" idx="1"/>
          </p:nvPr>
        </p:nvSpPr>
        <p:spPr>
          <a:xfrm>
            <a:off x="457200" y="1600200"/>
            <a:ext cx="8229600" cy="4525963"/>
          </a:xfrm>
          <a:prstGeom prst="rect">
            <a:avLst/>
          </a:prstGeom>
        </p:spPr>
        <p:txBody>
          <a:bodyPr/>
          <a:lstStyle/>
          <a:p>
            <a:pPr/>
          </a:p>
        </p:txBody>
      </p:sp>
      <p:pic>
        <p:nvPicPr>
          <p:cNvPr id="176" name="Picture 2" descr="Picture 2"/>
          <p:cNvPicPr>
            <a:picLocks noChangeAspect="1"/>
          </p:cNvPicPr>
          <p:nvPr/>
        </p:nvPicPr>
        <p:blipFill>
          <a:blip r:embed="rId2">
            <a:extLst/>
          </a:blip>
          <a:stretch>
            <a:fillRect/>
          </a:stretch>
        </p:blipFill>
        <p:spPr>
          <a:xfrm>
            <a:off x="2052636" y="1600200"/>
            <a:ext cx="5038726" cy="2228850"/>
          </a:xfrm>
          <a:prstGeom prst="rect">
            <a:avLst/>
          </a:prstGeom>
          <a:ln w="12700">
            <a:miter lim="400000"/>
          </a:ln>
        </p:spPr>
      </p:pic>
      <p:pic>
        <p:nvPicPr>
          <p:cNvPr id="177" name="Picture 3" descr="Picture 3"/>
          <p:cNvPicPr>
            <a:picLocks noChangeAspect="1"/>
          </p:cNvPicPr>
          <p:nvPr/>
        </p:nvPicPr>
        <p:blipFill>
          <a:blip r:embed="rId3">
            <a:extLst/>
          </a:blip>
          <a:stretch>
            <a:fillRect/>
          </a:stretch>
        </p:blipFill>
        <p:spPr>
          <a:xfrm>
            <a:off x="1981200" y="3962400"/>
            <a:ext cx="2990850" cy="2171700"/>
          </a:xfrm>
          <a:prstGeom prst="rect">
            <a:avLst/>
          </a:prstGeom>
          <a:ln w="12700">
            <a:miter lim="400000"/>
          </a:ln>
        </p:spPr>
      </p:pic>
      <p:pic>
        <p:nvPicPr>
          <p:cNvPr id="178" name="Picture 4" descr="Picture 4"/>
          <p:cNvPicPr>
            <a:picLocks noChangeAspect="1"/>
          </p:cNvPicPr>
          <p:nvPr/>
        </p:nvPicPr>
        <p:blipFill>
          <a:blip r:embed="rId4">
            <a:extLst/>
          </a:blip>
          <a:stretch>
            <a:fillRect/>
          </a:stretch>
        </p:blipFill>
        <p:spPr>
          <a:xfrm>
            <a:off x="4972050" y="3962401"/>
            <a:ext cx="2169864" cy="2171701"/>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8 x 8 Image"/>
          <p:cNvSpPr txBox="1"/>
          <p:nvPr>
            <p:ph type="title"/>
          </p:nvPr>
        </p:nvSpPr>
        <p:spPr>
          <a:prstGeom prst="rect">
            <a:avLst/>
          </a:prstGeom>
        </p:spPr>
        <p:txBody>
          <a:bodyPr/>
          <a:lstStyle/>
          <a:p>
            <a:pPr/>
            <a:r>
              <a:t>8 x 8 Image</a:t>
            </a:r>
          </a:p>
        </p:txBody>
      </p:sp>
      <p:pic>
        <p:nvPicPr>
          <p:cNvPr id="181" name="Screen Shot 2019-02-20 at 11.56.47 PM.png" descr="Screen Shot 2019-02-20 at 11.56.47 PM.png"/>
          <p:cNvPicPr>
            <a:picLocks noChangeAspect="1"/>
          </p:cNvPicPr>
          <p:nvPr/>
        </p:nvPicPr>
        <p:blipFill>
          <a:blip r:embed="rId2">
            <a:extLst/>
          </a:blip>
          <a:stretch>
            <a:fillRect/>
          </a:stretch>
        </p:blipFill>
        <p:spPr>
          <a:xfrm>
            <a:off x="2292350" y="1955800"/>
            <a:ext cx="4330700" cy="2514600"/>
          </a:xfrm>
          <a:prstGeom prst="rect">
            <a:avLst/>
          </a:prstGeom>
          <a:ln w="12700">
            <a:miter lim="400000"/>
          </a:ln>
        </p:spPr>
      </p:pic>
      <p:sp>
        <p:nvSpPr>
          <p:cNvPr id="182" name="source: wikipedia"/>
          <p:cNvSpPr txBox="1"/>
          <p:nvPr/>
        </p:nvSpPr>
        <p:spPr>
          <a:xfrm>
            <a:off x="6830183" y="5840729"/>
            <a:ext cx="1904254"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source: wikipedia</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5" name="Picture 2" descr="Picture 2"/>
          <p:cNvPicPr>
            <a:picLocks noChangeAspect="1"/>
          </p:cNvPicPr>
          <p:nvPr/>
        </p:nvPicPr>
        <p:blipFill>
          <a:blip r:embed="rId2">
            <a:extLst/>
          </a:blip>
          <a:stretch>
            <a:fillRect/>
          </a:stretch>
        </p:blipFill>
        <p:spPr>
          <a:xfrm>
            <a:off x="1066800" y="298243"/>
            <a:ext cx="6715126" cy="5997782"/>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8 x 8 Image"/>
          <p:cNvSpPr txBox="1"/>
          <p:nvPr>
            <p:ph type="title"/>
          </p:nvPr>
        </p:nvSpPr>
        <p:spPr>
          <a:prstGeom prst="rect">
            <a:avLst/>
          </a:prstGeom>
        </p:spPr>
        <p:txBody>
          <a:bodyPr/>
          <a:lstStyle/>
          <a:p>
            <a:pPr/>
            <a:r>
              <a:t>8 x 8 Image</a:t>
            </a:r>
          </a:p>
        </p:txBody>
      </p:sp>
      <p:pic>
        <p:nvPicPr>
          <p:cNvPr id="185" name="Screen Shot 2019-02-20 at 11.56.47 PM.png" descr="Screen Shot 2019-02-20 at 11.56.47 PM.png"/>
          <p:cNvPicPr>
            <a:picLocks noChangeAspect="1"/>
          </p:cNvPicPr>
          <p:nvPr/>
        </p:nvPicPr>
        <p:blipFill>
          <a:blip r:embed="rId2">
            <a:extLst/>
          </a:blip>
          <a:stretch>
            <a:fillRect/>
          </a:stretch>
        </p:blipFill>
        <p:spPr>
          <a:xfrm>
            <a:off x="527050" y="1435100"/>
            <a:ext cx="4330700" cy="2514600"/>
          </a:xfrm>
          <a:prstGeom prst="rect">
            <a:avLst/>
          </a:prstGeom>
          <a:ln w="12700">
            <a:miter lim="400000"/>
          </a:ln>
        </p:spPr>
      </p:pic>
      <p:pic>
        <p:nvPicPr>
          <p:cNvPr id="186" name="Screen Shot 2019-02-21 at 12.00.14 AM.png" descr="Screen Shot 2019-02-21 at 12.00.14 AM.png"/>
          <p:cNvPicPr>
            <a:picLocks noChangeAspect="1"/>
          </p:cNvPicPr>
          <p:nvPr/>
        </p:nvPicPr>
        <p:blipFill>
          <a:blip r:embed="rId3">
            <a:extLst/>
          </a:blip>
          <a:stretch>
            <a:fillRect/>
          </a:stretch>
        </p:blipFill>
        <p:spPr>
          <a:xfrm>
            <a:off x="2076450" y="2984500"/>
            <a:ext cx="6896100" cy="3352800"/>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8 x 8 Image"/>
          <p:cNvSpPr txBox="1"/>
          <p:nvPr>
            <p:ph type="title"/>
          </p:nvPr>
        </p:nvSpPr>
        <p:spPr>
          <a:prstGeom prst="rect">
            <a:avLst/>
          </a:prstGeom>
        </p:spPr>
        <p:txBody>
          <a:bodyPr/>
          <a:lstStyle/>
          <a:p>
            <a:pPr/>
            <a:r>
              <a:t>8 x 8 Image</a:t>
            </a:r>
          </a:p>
        </p:txBody>
      </p:sp>
      <p:pic>
        <p:nvPicPr>
          <p:cNvPr id="189" name="Screen Shot 2019-02-21 at 12.00.14 AM.png" descr="Screen Shot 2019-02-21 at 12.00.14 AM.png"/>
          <p:cNvPicPr>
            <a:picLocks noChangeAspect="1"/>
          </p:cNvPicPr>
          <p:nvPr/>
        </p:nvPicPr>
        <p:blipFill>
          <a:blip r:embed="rId2">
            <a:extLst/>
          </a:blip>
          <a:stretch>
            <a:fillRect/>
          </a:stretch>
        </p:blipFill>
        <p:spPr>
          <a:xfrm>
            <a:off x="107950" y="1308100"/>
            <a:ext cx="6896100" cy="3352800"/>
          </a:xfrm>
          <a:prstGeom prst="rect">
            <a:avLst/>
          </a:prstGeom>
          <a:ln w="12700">
            <a:miter lim="400000"/>
          </a:ln>
        </p:spPr>
      </p:pic>
      <p:pic>
        <p:nvPicPr>
          <p:cNvPr id="190" name="Screen Shot 2019-02-21 at 12.02.36 AM.png" descr="Screen Shot 2019-02-21 at 12.02.36 AM.png"/>
          <p:cNvPicPr>
            <a:picLocks noChangeAspect="1"/>
          </p:cNvPicPr>
          <p:nvPr/>
        </p:nvPicPr>
        <p:blipFill>
          <a:blip r:embed="rId3">
            <a:extLst/>
          </a:blip>
          <a:stretch>
            <a:fillRect/>
          </a:stretch>
        </p:blipFill>
        <p:spPr>
          <a:xfrm>
            <a:off x="4165600" y="1314450"/>
            <a:ext cx="4648200" cy="4229100"/>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Title 1"/>
          <p:cNvSpPr txBox="1"/>
          <p:nvPr>
            <p:ph type="title"/>
          </p:nvPr>
        </p:nvSpPr>
        <p:spPr>
          <a:prstGeom prst="rect">
            <a:avLst/>
          </a:prstGeom>
        </p:spPr>
        <p:txBody>
          <a:bodyPr/>
          <a:lstStyle/>
          <a:p>
            <a:pPr/>
            <a:r>
              <a:t>Comparing histograms</a:t>
            </a:r>
          </a:p>
        </p:txBody>
      </p:sp>
      <p:sp>
        <p:nvSpPr>
          <p:cNvPr id="193" name="Content Placeholder 2"/>
          <p:cNvSpPr txBox="1"/>
          <p:nvPr>
            <p:ph type="body" idx="1"/>
          </p:nvPr>
        </p:nvSpPr>
        <p:spPr>
          <a:xfrm>
            <a:off x="457200" y="1600200"/>
            <a:ext cx="8229600" cy="4525963"/>
          </a:xfrm>
          <a:prstGeom prst="rect">
            <a:avLst/>
          </a:prstGeom>
        </p:spPr>
        <p:txBody>
          <a:bodyPr/>
          <a:lstStyle/>
          <a:p>
            <a:pPr/>
          </a:p>
        </p:txBody>
      </p:sp>
      <p:pic>
        <p:nvPicPr>
          <p:cNvPr id="194" name="Picture 2" descr="Picture 2"/>
          <p:cNvPicPr>
            <a:picLocks noChangeAspect="1"/>
          </p:cNvPicPr>
          <p:nvPr/>
        </p:nvPicPr>
        <p:blipFill>
          <a:blip r:embed="rId2">
            <a:extLst/>
          </a:blip>
          <a:stretch>
            <a:fillRect/>
          </a:stretch>
        </p:blipFill>
        <p:spPr>
          <a:xfrm>
            <a:off x="1120934" y="1524000"/>
            <a:ext cx="7707380" cy="5105400"/>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Title 1"/>
          <p:cNvSpPr txBox="1"/>
          <p:nvPr>
            <p:ph type="title"/>
          </p:nvPr>
        </p:nvSpPr>
        <p:spPr>
          <a:prstGeom prst="rect">
            <a:avLst/>
          </a:prstGeom>
        </p:spPr>
        <p:txBody>
          <a:bodyPr/>
          <a:lstStyle>
            <a:lvl1pPr defTabSz="832104">
              <a:defRPr sz="3549"/>
            </a:lvl1pPr>
          </a:lstStyle>
          <a:p>
            <a:pPr/>
            <a:r>
              <a:t>Treating histograms as probability distributions</a:t>
            </a:r>
          </a:p>
        </p:txBody>
      </p:sp>
      <p:sp>
        <p:nvSpPr>
          <p:cNvPr id="197" name="Content Placeholder 2"/>
          <p:cNvSpPr txBox="1"/>
          <p:nvPr>
            <p:ph type="body" idx="1"/>
          </p:nvPr>
        </p:nvSpPr>
        <p:spPr>
          <a:xfrm>
            <a:off x="457200" y="1600200"/>
            <a:ext cx="8229600" cy="4525963"/>
          </a:xfrm>
          <a:prstGeom prst="rect">
            <a:avLst/>
          </a:prstGeom>
        </p:spPr>
        <p:txBody>
          <a:bodyPr/>
          <a:lstStyle/>
          <a:p>
            <a:pPr/>
          </a:p>
        </p:txBody>
      </p:sp>
      <p:pic>
        <p:nvPicPr>
          <p:cNvPr id="198" name="Picture 2" descr="Picture 2"/>
          <p:cNvPicPr>
            <a:picLocks noChangeAspect="1"/>
          </p:cNvPicPr>
          <p:nvPr/>
        </p:nvPicPr>
        <p:blipFill>
          <a:blip r:embed="rId2">
            <a:extLst/>
          </a:blip>
          <a:stretch>
            <a:fillRect/>
          </a:stretch>
        </p:blipFill>
        <p:spPr>
          <a:xfrm>
            <a:off x="474464" y="1676400"/>
            <a:ext cx="7887891" cy="3810000"/>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Title 1"/>
          <p:cNvSpPr txBox="1"/>
          <p:nvPr>
            <p:ph type="title"/>
          </p:nvPr>
        </p:nvSpPr>
        <p:spPr>
          <a:prstGeom prst="rect">
            <a:avLst/>
          </a:prstGeom>
        </p:spPr>
        <p:txBody>
          <a:bodyPr/>
          <a:lstStyle/>
          <a:p>
            <a:pPr/>
            <a:r>
              <a:t>Other uses of histograms</a:t>
            </a:r>
          </a:p>
        </p:txBody>
      </p:sp>
      <p:pic>
        <p:nvPicPr>
          <p:cNvPr id="201" name="Content Placeholder 3" descr="Content Placeholder 3"/>
          <p:cNvPicPr>
            <a:picLocks noChangeAspect="1"/>
          </p:cNvPicPr>
          <p:nvPr/>
        </p:nvPicPr>
        <p:blipFill>
          <a:blip r:embed="rId2">
            <a:extLst/>
          </a:blip>
          <a:stretch>
            <a:fillRect/>
          </a:stretch>
        </p:blipFill>
        <p:spPr>
          <a:xfrm>
            <a:off x="1446150" y="1160671"/>
            <a:ext cx="6707251" cy="2192129"/>
          </a:xfrm>
          <a:prstGeom prst="rect">
            <a:avLst/>
          </a:prstGeom>
          <a:ln w="12700">
            <a:miter lim="400000"/>
          </a:ln>
        </p:spPr>
      </p:pic>
      <p:pic>
        <p:nvPicPr>
          <p:cNvPr id="202" name="Picture 4" descr="Picture 4"/>
          <p:cNvPicPr>
            <a:picLocks noChangeAspect="1"/>
          </p:cNvPicPr>
          <p:nvPr/>
        </p:nvPicPr>
        <p:blipFill>
          <a:blip r:embed="rId3">
            <a:extLst/>
          </a:blip>
          <a:stretch>
            <a:fillRect/>
          </a:stretch>
        </p:blipFill>
        <p:spPr>
          <a:xfrm>
            <a:off x="990600" y="3200392"/>
            <a:ext cx="7696208" cy="3420538"/>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Title 1"/>
          <p:cNvSpPr txBox="1"/>
          <p:nvPr>
            <p:ph type="title"/>
          </p:nvPr>
        </p:nvSpPr>
        <p:spPr>
          <a:prstGeom prst="rect">
            <a:avLst/>
          </a:prstGeom>
        </p:spPr>
        <p:txBody>
          <a:bodyPr/>
          <a:lstStyle/>
          <a:p>
            <a:pPr/>
            <a:r>
              <a:t>Mammograms</a:t>
            </a:r>
          </a:p>
        </p:txBody>
      </p:sp>
      <p:pic>
        <p:nvPicPr>
          <p:cNvPr id="205" name="Content Placeholder 3" descr="Content Placeholder 3"/>
          <p:cNvPicPr>
            <a:picLocks noChangeAspect="1"/>
          </p:cNvPicPr>
          <p:nvPr/>
        </p:nvPicPr>
        <p:blipFill>
          <a:blip r:embed="rId2">
            <a:extLst/>
          </a:blip>
          <a:stretch>
            <a:fillRect/>
          </a:stretch>
        </p:blipFill>
        <p:spPr>
          <a:xfrm>
            <a:off x="120561" y="1828800"/>
            <a:ext cx="8913146" cy="406146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Title 1"/>
          <p:cNvSpPr txBox="1"/>
          <p:nvPr>
            <p:ph type="title"/>
          </p:nvPr>
        </p:nvSpPr>
        <p:spPr>
          <a:prstGeom prst="rect">
            <a:avLst/>
          </a:prstGeom>
        </p:spPr>
        <p:txBody>
          <a:bodyPr/>
          <a:lstStyle/>
          <a:p>
            <a:pPr/>
            <a:r>
              <a:t>Image Processing</a:t>
            </a:r>
          </a:p>
        </p:txBody>
      </p:sp>
      <p:sp>
        <p:nvSpPr>
          <p:cNvPr id="118" name="Content Placeholder 2"/>
          <p:cNvSpPr txBox="1"/>
          <p:nvPr>
            <p:ph type="body" idx="1"/>
          </p:nvPr>
        </p:nvSpPr>
        <p:spPr>
          <a:xfrm>
            <a:off x="457200" y="1600200"/>
            <a:ext cx="8229600" cy="4525963"/>
          </a:xfrm>
          <a:prstGeom prst="rect">
            <a:avLst/>
          </a:prstGeom>
        </p:spPr>
        <p:txBody>
          <a:bodyPr/>
          <a:lstStyle/>
          <a:p>
            <a:pPr marL="0" indent="0">
              <a:lnSpc>
                <a:spcPct val="90000"/>
              </a:lnSpc>
              <a:buSzTx/>
              <a:buNone/>
              <a:defRPr i="1"/>
            </a:pPr>
            <a:r>
              <a:t>Image Processing </a:t>
            </a:r>
            <a:r>
              <a:rPr i="0"/>
              <a:t>means transforming images into new images</a:t>
            </a:r>
            <a:endParaRPr i="0"/>
          </a:p>
          <a:p>
            <a:pPr marL="0" indent="0">
              <a:lnSpc>
                <a:spcPct val="90000"/>
              </a:lnSpc>
              <a:buSzTx/>
              <a:buNone/>
            </a:pPr>
            <a:r>
              <a:t>Simplest image processing treats every</a:t>
            </a:r>
          </a:p>
          <a:p>
            <a:pPr marL="0" indent="0">
              <a:lnSpc>
                <a:spcPct val="90000"/>
              </a:lnSpc>
              <a:buSzTx/>
              <a:buNone/>
            </a:pPr>
            <a:r>
              <a:t>pixel independently.</a:t>
            </a:r>
          </a:p>
          <a:p>
            <a:pPr marL="0" indent="0">
              <a:lnSpc>
                <a:spcPct val="90000"/>
              </a:lnSpc>
              <a:buSzTx/>
              <a:buNone/>
            </a:pPr>
          </a:p>
          <a:p>
            <a:pPr marL="0" indent="0">
              <a:lnSpc>
                <a:spcPct val="90000"/>
              </a:lnSpc>
              <a:buSzTx/>
              <a:buNone/>
            </a:pPr>
            <a:r>
              <a:t>I is input image, J is output image.</a:t>
            </a:r>
          </a:p>
          <a:p>
            <a:pPr marL="0" indent="0">
              <a:lnSpc>
                <a:spcPct val="90000"/>
              </a:lnSpc>
              <a:buSzTx/>
              <a:buNone/>
            </a:pPr>
            <a:r>
              <a:t>I(x,y), J(x,y) are corresponding pixels.</a:t>
            </a:r>
          </a:p>
          <a:p>
            <a:pPr marL="0" indent="0">
              <a:lnSpc>
                <a:spcPct val="90000"/>
              </a:lnSpc>
              <a:buSzTx/>
              <a:buNone/>
            </a:pPr>
            <a:r>
              <a:t>J(x,y) = f(I(x,y)).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Title 1"/>
          <p:cNvSpPr txBox="1"/>
          <p:nvPr>
            <p:ph type="title"/>
          </p:nvPr>
        </p:nvSpPr>
        <p:spPr>
          <a:xfrm>
            <a:off x="457200" y="274638"/>
            <a:ext cx="8229600" cy="868363"/>
          </a:xfrm>
          <a:prstGeom prst="rect">
            <a:avLst/>
          </a:prstGeom>
        </p:spPr>
        <p:txBody>
          <a:bodyPr/>
          <a:lstStyle/>
          <a:p>
            <a:pPr defTabSz="603504">
              <a:defRPr sz="2574"/>
            </a:pPr>
            <a:r>
              <a:t>Thresholding</a:t>
            </a:r>
            <a:br/>
          </a:p>
        </p:txBody>
      </p:sp>
      <p:sp>
        <p:nvSpPr>
          <p:cNvPr id="121" name="Content Placeholder 2"/>
          <p:cNvSpPr txBox="1"/>
          <p:nvPr>
            <p:ph type="body" idx="1"/>
          </p:nvPr>
        </p:nvSpPr>
        <p:spPr>
          <a:xfrm>
            <a:off x="457200" y="1600200"/>
            <a:ext cx="8229600" cy="4525963"/>
          </a:xfrm>
          <a:prstGeom prst="rect">
            <a:avLst/>
          </a:prstGeom>
        </p:spPr>
        <p:txBody>
          <a:bodyPr/>
          <a:lstStyle/>
          <a:p>
            <a:pPr marL="0" indent="0">
              <a:lnSpc>
                <a:spcPct val="90000"/>
              </a:lnSpc>
              <a:buSzTx/>
              <a:buNone/>
            </a:pPr>
          </a:p>
          <a:p>
            <a:pPr marL="0" indent="0">
              <a:lnSpc>
                <a:spcPct val="90000"/>
              </a:lnSpc>
              <a:buSzTx/>
              <a:buNone/>
            </a:pPr>
            <a:r>
              <a:t>One of the simplest operations we can perform on an image is </a:t>
            </a:r>
            <a:r>
              <a:rPr i="1"/>
              <a:t>thresholding.</a:t>
            </a:r>
            <a:endParaRPr i="1"/>
          </a:p>
          <a:p>
            <a:pPr marL="0" indent="0">
              <a:lnSpc>
                <a:spcPct val="90000"/>
              </a:lnSpc>
              <a:buSzTx/>
              <a:buNone/>
            </a:pPr>
            <a:endParaRPr i="1"/>
          </a:p>
          <a:p>
            <a:pPr marL="0" indent="0">
              <a:lnSpc>
                <a:spcPct val="90000"/>
              </a:lnSpc>
              <a:buSzTx/>
              <a:buNone/>
            </a:pPr>
            <a:r>
              <a:t>For example, if we take the swan image</a:t>
            </a:r>
          </a:p>
          <a:p>
            <a:pPr marL="0" indent="0">
              <a:lnSpc>
                <a:spcPct val="90000"/>
              </a:lnSpc>
              <a:buSzTx/>
              <a:buNone/>
            </a:pPr>
            <a:r>
              <a:t>and threshold it with a threshold of T,</a:t>
            </a:r>
          </a:p>
          <a:p>
            <a:pPr marL="0" indent="0">
              <a:lnSpc>
                <a:spcPct val="90000"/>
              </a:lnSpc>
              <a:buSzTx/>
              <a:buNone/>
            </a:pPr>
            <a:r>
              <a:t>we make all pixels &gt;= T into 1, and all</a:t>
            </a:r>
          </a:p>
          <a:p>
            <a:pPr marL="0" indent="0">
              <a:lnSpc>
                <a:spcPct val="90000"/>
              </a:lnSpc>
              <a:buSzTx/>
              <a:buNone/>
            </a:pPr>
            <a:r>
              <a:t>pixels &lt; T into 0.</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Title 1"/>
          <p:cNvSpPr txBox="1"/>
          <p:nvPr>
            <p:ph type="title"/>
          </p:nvPr>
        </p:nvSpPr>
        <p:spPr>
          <a:prstGeom prst="rect">
            <a:avLst/>
          </a:prstGeom>
        </p:spPr>
        <p:txBody>
          <a:bodyPr/>
          <a:lstStyle/>
          <a:p>
            <a:pPr/>
            <a:r>
              <a:t>Threshold T=128 </a:t>
            </a:r>
          </a:p>
        </p:txBody>
      </p:sp>
      <p:sp>
        <p:nvSpPr>
          <p:cNvPr id="124" name="Content Placeholder 2"/>
          <p:cNvSpPr txBox="1"/>
          <p:nvPr>
            <p:ph type="body" idx="1"/>
          </p:nvPr>
        </p:nvSpPr>
        <p:spPr>
          <a:xfrm>
            <a:off x="457200" y="1600200"/>
            <a:ext cx="8229600" cy="4525963"/>
          </a:xfrm>
          <a:prstGeom prst="rect">
            <a:avLst/>
          </a:prstGeom>
        </p:spPr>
        <p:txBody>
          <a:bodyPr/>
          <a:lstStyle/>
          <a:p>
            <a:pPr/>
          </a:p>
        </p:txBody>
      </p:sp>
      <p:pic>
        <p:nvPicPr>
          <p:cNvPr id="125" name="Picture 2" descr="Picture 2"/>
          <p:cNvPicPr>
            <a:picLocks noChangeAspect="1"/>
          </p:cNvPicPr>
          <p:nvPr/>
        </p:nvPicPr>
        <p:blipFill>
          <a:blip r:embed="rId2">
            <a:extLst/>
          </a:blip>
          <a:stretch>
            <a:fillRect/>
          </a:stretch>
        </p:blipFill>
        <p:spPr>
          <a:xfrm>
            <a:off x="609600" y="2514600"/>
            <a:ext cx="3286125" cy="1828800"/>
          </a:xfrm>
          <a:prstGeom prst="rect">
            <a:avLst/>
          </a:prstGeom>
          <a:ln w="12700">
            <a:miter lim="400000"/>
          </a:ln>
        </p:spPr>
      </p:pic>
      <p:pic>
        <p:nvPicPr>
          <p:cNvPr id="126" name="Picture 3" descr="Picture 3"/>
          <p:cNvPicPr>
            <a:picLocks noChangeAspect="1"/>
          </p:cNvPicPr>
          <p:nvPr/>
        </p:nvPicPr>
        <p:blipFill>
          <a:blip r:embed="rId3">
            <a:extLst/>
          </a:blip>
          <a:stretch>
            <a:fillRect/>
          </a:stretch>
        </p:blipFill>
        <p:spPr>
          <a:xfrm>
            <a:off x="4827730" y="2524125"/>
            <a:ext cx="4059097" cy="212407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Title 1"/>
          <p:cNvSpPr txBox="1"/>
          <p:nvPr>
            <p:ph type="title"/>
          </p:nvPr>
        </p:nvSpPr>
        <p:spPr>
          <a:prstGeom prst="rect">
            <a:avLst/>
          </a:prstGeom>
        </p:spPr>
        <p:txBody>
          <a:bodyPr/>
          <a:lstStyle/>
          <a:p>
            <a:pPr/>
            <a:r>
              <a:t>Examples</a:t>
            </a:r>
          </a:p>
        </p:txBody>
      </p:sp>
      <p:pic>
        <p:nvPicPr>
          <p:cNvPr id="129" name="Content Placeholder 3" descr="Content Placeholder 3"/>
          <p:cNvPicPr>
            <a:picLocks noChangeAspect="1"/>
          </p:cNvPicPr>
          <p:nvPr/>
        </p:nvPicPr>
        <p:blipFill>
          <a:blip r:embed="rId2">
            <a:extLst/>
          </a:blip>
          <a:stretch>
            <a:fillRect/>
          </a:stretch>
        </p:blipFill>
        <p:spPr>
          <a:xfrm>
            <a:off x="0" y="1143000"/>
            <a:ext cx="4420092" cy="2819400"/>
          </a:xfrm>
          <a:prstGeom prst="rect">
            <a:avLst/>
          </a:prstGeom>
          <a:ln w="12700">
            <a:miter lim="400000"/>
          </a:ln>
        </p:spPr>
      </p:pic>
      <p:pic>
        <p:nvPicPr>
          <p:cNvPr id="130" name="Picture 4" descr="Picture 4"/>
          <p:cNvPicPr>
            <a:picLocks noChangeAspect="1"/>
          </p:cNvPicPr>
          <p:nvPr/>
        </p:nvPicPr>
        <p:blipFill>
          <a:blip r:embed="rId3">
            <a:extLst/>
          </a:blip>
          <a:stretch>
            <a:fillRect/>
          </a:stretch>
        </p:blipFill>
        <p:spPr>
          <a:xfrm>
            <a:off x="3273245" y="3962400"/>
            <a:ext cx="5683187" cy="228600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itle 1"/>
          <p:cNvSpPr txBox="1"/>
          <p:nvPr>
            <p:ph type="title"/>
          </p:nvPr>
        </p:nvSpPr>
        <p:spPr>
          <a:prstGeom prst="rect">
            <a:avLst/>
          </a:prstGeom>
        </p:spPr>
        <p:txBody>
          <a:bodyPr/>
          <a:lstStyle/>
          <a:p>
            <a:pPr/>
            <a:r>
              <a:t>Summary</a:t>
            </a:r>
          </a:p>
        </p:txBody>
      </p:sp>
      <p:pic>
        <p:nvPicPr>
          <p:cNvPr id="133" name="Content Placeholder 3" descr="Content Placeholder 3"/>
          <p:cNvPicPr>
            <a:picLocks noChangeAspect="1"/>
          </p:cNvPicPr>
          <p:nvPr/>
        </p:nvPicPr>
        <p:blipFill>
          <a:blip r:embed="rId2">
            <a:extLst/>
          </a:blip>
          <a:stretch>
            <a:fillRect/>
          </a:stretch>
        </p:blipFill>
        <p:spPr>
          <a:xfrm>
            <a:off x="1905000" y="1196182"/>
            <a:ext cx="5638800" cy="56388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itle 1"/>
          <p:cNvSpPr txBox="1"/>
          <p:nvPr>
            <p:ph type="title"/>
          </p:nvPr>
        </p:nvSpPr>
        <p:spPr>
          <a:prstGeom prst="rect">
            <a:avLst/>
          </a:prstGeom>
        </p:spPr>
        <p:txBody>
          <a:bodyPr/>
          <a:lstStyle/>
          <a:p>
            <a:pPr/>
            <a:r>
              <a:t>Grayscale Histogram</a:t>
            </a:r>
          </a:p>
        </p:txBody>
      </p:sp>
      <p:sp>
        <p:nvSpPr>
          <p:cNvPr id="136" name="Content Placeholder 2"/>
          <p:cNvSpPr txBox="1"/>
          <p:nvPr>
            <p:ph type="body" idx="1"/>
          </p:nvPr>
        </p:nvSpPr>
        <p:spPr>
          <a:xfrm>
            <a:off x="457200" y="1600200"/>
            <a:ext cx="8229600" cy="4525963"/>
          </a:xfrm>
          <a:prstGeom prst="rect">
            <a:avLst/>
          </a:prstGeom>
        </p:spPr>
        <p:txBody>
          <a:bodyPr/>
          <a:lstStyle/>
          <a:p>
            <a:pPr marL="0" indent="0">
              <a:buSzTx/>
              <a:buNone/>
            </a:pPr>
          </a:p>
          <a:p>
            <a:pPr marL="0" indent="0">
              <a:buSzTx/>
              <a:buNone/>
            </a:pPr>
            <a:r>
              <a:t>• Count intensities</a:t>
            </a:r>
          </a:p>
          <a:p>
            <a:pPr marL="0" indent="0">
              <a:buSzTx/>
              <a:buNone/>
            </a:pPr>
            <a:r>
              <a:t>• Normalize</a:t>
            </a:r>
          </a:p>
          <a:p>
            <a:pPr marL="0" indent="0">
              <a:buSzTx/>
              <a:buNone/>
            </a:pPr>
            <a:r>
              <a:t>• What determines Histogram?</a:t>
            </a:r>
          </a:p>
          <a:p>
            <a:pPr/>
            <a:r>
              <a:t>– Contrast, aperture, lighting levels, scene,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Title 1"/>
          <p:cNvSpPr txBox="1"/>
          <p:nvPr>
            <p:ph type="title"/>
          </p:nvPr>
        </p:nvSpPr>
        <p:spPr>
          <a:prstGeom prst="rect">
            <a:avLst/>
          </a:prstGeom>
        </p:spPr>
        <p:txBody>
          <a:bodyPr/>
          <a:lstStyle>
            <a:lvl1pPr defTabSz="896111">
              <a:defRPr sz="4312"/>
            </a:lvl1pPr>
          </a:lstStyle>
          <a:p>
            <a:pPr/>
            <a:r>
              <a:t>A simple image and its histogram</a:t>
            </a:r>
          </a:p>
        </p:txBody>
      </p:sp>
      <p:sp>
        <p:nvSpPr>
          <p:cNvPr id="139" name="Content Placeholder 2"/>
          <p:cNvSpPr txBox="1"/>
          <p:nvPr>
            <p:ph type="body" idx="1"/>
          </p:nvPr>
        </p:nvSpPr>
        <p:spPr>
          <a:xfrm>
            <a:off x="457200" y="1600200"/>
            <a:ext cx="8229600" cy="4525963"/>
          </a:xfrm>
          <a:prstGeom prst="rect">
            <a:avLst/>
          </a:prstGeom>
        </p:spPr>
        <p:txBody>
          <a:bodyPr/>
          <a:lstStyle/>
          <a:p>
            <a:pPr/>
          </a:p>
        </p:txBody>
      </p:sp>
      <p:pic>
        <p:nvPicPr>
          <p:cNvPr id="140" name="Picture 2" descr="Picture 2"/>
          <p:cNvPicPr>
            <a:picLocks noChangeAspect="1"/>
          </p:cNvPicPr>
          <p:nvPr/>
        </p:nvPicPr>
        <p:blipFill>
          <a:blip r:embed="rId2">
            <a:extLst/>
          </a:blip>
          <a:stretch>
            <a:fillRect/>
          </a:stretch>
        </p:blipFill>
        <p:spPr>
          <a:xfrm>
            <a:off x="2238742" y="1828800"/>
            <a:ext cx="4619626" cy="468630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