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3C1CE-50B8-4BCB-9604-20C690B20D49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FC71D-33D9-4950-BF76-4067888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BD236B4-AD63-4790-B258-11459DE4754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3EFDB-10A9-41DF-8C73-DFF3F78E55C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7A2D37-49E9-48A9-8A29-0267136C9C2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79C473-DDD0-4FEC-A0AE-269F9CD808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5618B-07EC-407F-ABAE-E2774944050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498E7C-4901-4C72-AC48-420ED8192F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6195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300" y="1524000"/>
            <a:ext cx="36195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88E1-3B87-4BC3-8314-3ECB18357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19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7620000" cy="601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0427-7B1A-4F12-B4F2-D3A7CC2C8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7B98-D990-4237-B639-E77D54DF658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801C-469E-472C-A8D2-58A5DDF9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ecs.berkeley.edu/Research/Projects/CS/vision/bsds/bench/html/108082-color.html" TargetMode="Externa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eecs.berkeley.edu/Research/Projects/CS/vision/grouping/segbench/" TargetMode="External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Research/Projects/CS/vision/grouping/papers/mfm-pami-boundary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Pb</a:t>
            </a:r>
            <a:r>
              <a:rPr lang="en-US" dirty="0"/>
              <a:t> 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Learning of edges and object boundaries</a:t>
            </a:r>
          </a:p>
        </p:txBody>
      </p:sp>
    </p:spTree>
    <p:extLst>
      <p:ext uri="{BB962C8B-B14F-4D97-AF65-F5344CB8AC3E}">
        <p14:creationId xmlns:p14="http://schemas.microsoft.com/office/powerpoint/2010/main" val="36704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733425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6252" y="1676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Brightness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667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724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91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54459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Brightness oriented energy,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Gradients computed from two disc halves: </a:t>
            </a:r>
          </a:p>
          <a:p>
            <a:pPr lvl="1"/>
            <a:r>
              <a:rPr lang="en-US" dirty="0"/>
              <a:t>Brightness gradient</a:t>
            </a:r>
          </a:p>
          <a:p>
            <a:pPr lvl="1"/>
            <a:r>
              <a:rPr lang="en-US" dirty="0"/>
              <a:t>Color gradient</a:t>
            </a:r>
          </a:p>
          <a:p>
            <a:pPr lvl="1"/>
            <a:r>
              <a:rPr lang="en-US" dirty="0"/>
              <a:t>Texture gradient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85988"/>
            <a:ext cx="4781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2857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507230" y="3014663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62600" y="2895600"/>
            <a:ext cx="685800" cy="42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3134797"/>
            <a:ext cx="27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second derivative</a:t>
            </a:r>
          </a:p>
        </p:txBody>
      </p:sp>
    </p:spTree>
    <p:extLst>
      <p:ext uri="{BB962C8B-B14F-4D97-AF65-F5344CB8AC3E}">
        <p14:creationId xmlns:p14="http://schemas.microsoft.com/office/powerpoint/2010/main" val="184439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features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" y="2209800"/>
            <a:ext cx="8763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248400"/>
            <a:ext cx="555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Martin, Fowlkes, Malik, 2004: Berkeley (</a:t>
            </a:r>
            <a:r>
              <a:rPr lang="en-US" dirty="0" err="1"/>
              <a:t>Pb</a:t>
            </a:r>
            <a:r>
              <a:rPr lang="en-US" dirty="0"/>
              <a:t>) edge detector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67036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Filterbank</a:t>
            </a:r>
            <a:r>
              <a:rPr lang="en-US" dirty="0"/>
              <a:t> (13 filters)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890917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Universal </a:t>
            </a:r>
            <a:r>
              <a:rPr lang="en-US" dirty="0" err="1"/>
              <a:t>textons</a:t>
            </a:r>
            <a:r>
              <a:rPr lang="en-US" dirty="0"/>
              <a:t> (64)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902949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9931" y="5902949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Texton</a:t>
            </a:r>
            <a:r>
              <a:rPr lang="en-US" dirty="0"/>
              <a:t> map (color-coded)</a:t>
            </a:r>
          </a:p>
        </p:txBody>
      </p:sp>
    </p:spTree>
    <p:extLst>
      <p:ext uri="{BB962C8B-B14F-4D97-AF65-F5344CB8AC3E}">
        <p14:creationId xmlns:p14="http://schemas.microsoft.com/office/powerpoint/2010/main" val="263856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(due to large filters) are poorly localized; double peaks</a:t>
            </a:r>
          </a:p>
          <a:p>
            <a:r>
              <a:rPr lang="en-US" dirty="0"/>
              <a:t>Improve Localization by using derived feature</a:t>
            </a:r>
          </a:p>
          <a:p>
            <a:r>
              <a:rPr lang="en-US" dirty="0"/>
              <a:t>Divide by distance to nearest maximum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362398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752862"/>
            <a:ext cx="1943100" cy="213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" y="5334000"/>
            <a:ext cx="789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f(x) is feature and the estimated distance to the nearest maximum of f(x) is </a:t>
            </a:r>
          </a:p>
        </p:txBody>
      </p:sp>
    </p:spTree>
    <p:extLst>
      <p:ext uri="{BB962C8B-B14F-4D97-AF65-F5344CB8AC3E}">
        <p14:creationId xmlns:p14="http://schemas.microsoft.com/office/powerpoint/2010/main" val="273563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93186" name="Picture 2" descr="http://www.cs.berkeley.edu/projects/vision/grouping/segbench/BSDS300/html/images/plain/normal/color/167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" y="533400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8" name="Picture 4" descr="http://www.eecs.berkeley.edu/Research/Projects/CS/vision/bsds/bench/color/human/16706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" y="3800474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3" y="393612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 (0.95)</a:t>
            </a:r>
          </a:p>
        </p:txBody>
      </p:sp>
      <p:pic>
        <p:nvPicPr>
          <p:cNvPr id="93190" name="Picture 6" descr="http://www.eecs.berkeley.edu/Research/Projects/CS/vision/bsds/bench/color/bgtg/16706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11" y="2456377"/>
            <a:ext cx="4304814" cy="28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1849" y="246457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Pb</a:t>
            </a:r>
            <a:r>
              <a:rPr lang="en-US" dirty="0">
                <a:solidFill>
                  <a:schemeClr val="bg1"/>
                </a:solidFill>
              </a:rPr>
              <a:t> (0.88)</a:t>
            </a:r>
          </a:p>
        </p:txBody>
      </p:sp>
    </p:spTree>
    <p:extLst>
      <p:ext uri="{BB962C8B-B14F-4D97-AF65-F5344CB8AC3E}">
        <p14:creationId xmlns:p14="http://schemas.microsoft.com/office/powerpoint/2010/main" val="179349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3" y="39361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1259" y="22717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4210" name="Picture 2" descr="http://www.cs.berkeley.edu/projects/vision/grouping/segbench/BSDS300/html/images/plain/normal/color/420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http://www.eecs.berkeley.edu/Research/Projects/CS/vision/bsds/bench/color/human/4204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4198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19400" y="38933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 (0.96)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9595" y="24563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err="1">
                <a:solidFill>
                  <a:schemeClr val="bg1"/>
                </a:solidFill>
              </a:rPr>
              <a:t>Pb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4216" name="Picture 8" descr="http://www.eecs.berkeley.edu/Research/Projects/CS/vision/bsds/bench/color/bgtg/4204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59" y="2264983"/>
            <a:ext cx="4391791" cy="29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55832" y="24203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Pb</a:t>
            </a:r>
            <a:r>
              <a:rPr lang="en-US" dirty="0">
                <a:solidFill>
                  <a:schemeClr val="bg1"/>
                </a:solidFill>
              </a:rPr>
              <a:t> (0.88)</a:t>
            </a:r>
          </a:p>
        </p:txBody>
      </p:sp>
    </p:spTree>
    <p:extLst>
      <p:ext uri="{BB962C8B-B14F-4D97-AF65-F5344CB8AC3E}">
        <p14:creationId xmlns:p14="http://schemas.microsoft.com/office/powerpoint/2010/main" val="91958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5234" name="Picture 2" descr="http://www.cs.berkeley.edu/projects/vision/grouping/segbench/BSDS300/html/images/plain/normal/color/253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6" name="Picture 4" descr="http://www.eecs.berkeley.edu/Research/Projects/CS/vision/bsds/bench/color/human/25305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" y="3619829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 descr="http://www.eecs.berkeley.edu/Research/Projects/CS/vision/bsds/bench/color/cgtg/25305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521115"/>
            <a:ext cx="4343400" cy="28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8933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 (0.95)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2694" y="25518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Pb</a:t>
            </a:r>
            <a:r>
              <a:rPr lang="en-US" dirty="0">
                <a:solidFill>
                  <a:schemeClr val="bg1"/>
                </a:solidFill>
              </a:rPr>
              <a:t> (0.63)</a:t>
            </a:r>
          </a:p>
        </p:txBody>
      </p:sp>
    </p:spTree>
    <p:extLst>
      <p:ext uri="{BB962C8B-B14F-4D97-AF65-F5344CB8AC3E}">
        <p14:creationId xmlns:p14="http://schemas.microsoft.com/office/powerpoint/2010/main" val="221425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eecs.berkeley.edu/Research/Projects/CS/vision/bsds/bench/color/bgtg/10808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3062"/>
            <a:ext cx="4419600" cy="29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0" name="Picture 4" descr="http://www.cs.berkeley.edu/projects/vision/grouping/segbench/BSDS300/html/images/plain/normal/color/1080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http://www.eecs.berkeley.edu/Research/Projects/CS/vision/bsds/bench/color/human/10808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98" y="3782740"/>
            <a:ext cx="4581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8933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 (0.90)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2694" y="223894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Pb</a:t>
            </a:r>
            <a:r>
              <a:rPr lang="en-US" dirty="0">
                <a:solidFill>
                  <a:schemeClr val="bg1"/>
                </a:solidFill>
              </a:rPr>
              <a:t> (0.35)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60092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For more: </a:t>
            </a:r>
            <a:r>
              <a:rPr lang="en-US" sz="1600" dirty="0">
                <a:hlinkClick r:id="rId5"/>
              </a:rPr>
              <a:t>http://www.eecs.berkeley.edu/Research/Projects/CS/vision/bsds/bench/html/108082-color.html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19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edges?</a:t>
            </a:r>
          </a:p>
        </p:txBody>
      </p:sp>
      <p:sp>
        <p:nvSpPr>
          <p:cNvPr id="7171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524000"/>
            <a:ext cx="5334000" cy="4876800"/>
          </a:xfrm>
        </p:spPr>
        <p:txBody>
          <a:bodyPr/>
          <a:lstStyle/>
          <a:p>
            <a:r>
              <a:rPr lang="en-US" altLang="en-US" sz="2400"/>
              <a:t>Reduce dimensionality of data</a:t>
            </a:r>
          </a:p>
          <a:p>
            <a:endParaRPr lang="en-US" altLang="en-US" sz="2400"/>
          </a:p>
          <a:p>
            <a:r>
              <a:rPr lang="en-US" altLang="en-US" sz="2400"/>
              <a:t>Preserve content information</a:t>
            </a:r>
          </a:p>
          <a:p>
            <a:endParaRPr lang="en-US" altLang="en-US" sz="2400"/>
          </a:p>
          <a:p>
            <a:r>
              <a:rPr lang="en-US" altLang="en-US" sz="2400"/>
              <a:t>Useful in applications such as:</a:t>
            </a:r>
          </a:p>
          <a:p>
            <a:pPr lvl="1"/>
            <a:r>
              <a:rPr lang="en-US" altLang="en-US" sz="2000"/>
              <a:t>object detection</a:t>
            </a:r>
          </a:p>
          <a:p>
            <a:pPr lvl="1"/>
            <a:r>
              <a:rPr lang="en-US" altLang="en-US" sz="2000"/>
              <a:t>structure from motion</a:t>
            </a:r>
          </a:p>
          <a:p>
            <a:pPr lvl="1"/>
            <a:r>
              <a:rPr lang="en-US" altLang="en-US" sz="2000"/>
              <a:t>tracking</a:t>
            </a:r>
          </a:p>
          <a:p>
            <a:pPr lvl="1"/>
            <a:endParaRPr lang="en-US" altLang="en-US" sz="2000"/>
          </a:p>
        </p:txBody>
      </p:sp>
      <p:sp>
        <p:nvSpPr>
          <p:cNvPr id="7172" name="AutoShape 10"/>
          <p:cNvSpPr>
            <a:spLocks noChangeArrowheads="1"/>
          </p:cNvSpPr>
          <p:nvPr/>
        </p:nvSpPr>
        <p:spPr bwMode="auto">
          <a:xfrm>
            <a:off x="1752600" y="3352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7173" name="Picture 17" descr="tig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514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8" descr="tigr_hu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3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8" descr="tigr_ca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514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</a:t>
            </a:r>
            <a:r>
              <a:rPr lang="en-US" altLang="en-US" b="1"/>
              <a:t>not</a:t>
            </a:r>
            <a:r>
              <a:rPr lang="en-US" altLang="en-US"/>
              <a:t> edges?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524000"/>
            <a:ext cx="5334000" cy="4876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/>
              <a:t>But, not that useful, </a:t>
            </a:r>
            <a:r>
              <a:rPr lang="en-US" altLang="en-US" sz="2400" b="1"/>
              <a:t>why</a:t>
            </a:r>
            <a:r>
              <a:rPr lang="en-US" altLang="en-US" sz="2400"/>
              <a:t>?</a:t>
            </a:r>
          </a:p>
          <a:p>
            <a:pPr marL="914400" lvl="1" indent="-457200"/>
            <a:endParaRPr lang="en-US" altLang="en-US" sz="2000"/>
          </a:p>
          <a:p>
            <a:pPr marL="533400" indent="-533400">
              <a:buFontTx/>
              <a:buNone/>
            </a:pPr>
            <a:r>
              <a:rPr lang="en-US" altLang="en-US" sz="2400"/>
              <a:t>Difficulties: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/>
              <a:t>Modeling assumptions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/>
              <a:t>Parameters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/>
              <a:t>Multiple sources of information (brightness, color, texture, …)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/>
              <a:t>Real world conditions</a:t>
            </a:r>
          </a:p>
          <a:p>
            <a:pPr marL="914400" lvl="1" indent="-457200">
              <a:buFontTx/>
              <a:buAutoNum type="arabicPeriod"/>
            </a:pPr>
            <a:endParaRPr lang="en-US" altLang="en-US" sz="2000"/>
          </a:p>
          <a:p>
            <a:pPr marL="533400" indent="-533400">
              <a:buFontTx/>
              <a:buNone/>
            </a:pPr>
            <a:r>
              <a:rPr lang="en-US" altLang="en-US" sz="2400"/>
              <a:t>Is edge detection even well defined?</a:t>
            </a:r>
          </a:p>
          <a:p>
            <a:pPr marL="914400" lvl="1" indent="-457200">
              <a:buFontTx/>
              <a:buNone/>
            </a:pPr>
            <a:endParaRPr lang="en-US" altLang="en-US" sz="2000"/>
          </a:p>
        </p:txBody>
      </p:sp>
      <p:sp>
        <p:nvSpPr>
          <p:cNvPr id="8197" name="AutoShape 15"/>
          <p:cNvSpPr>
            <a:spLocks noChangeArrowheads="1"/>
          </p:cNvSpPr>
          <p:nvPr/>
        </p:nvSpPr>
        <p:spPr bwMode="auto">
          <a:xfrm>
            <a:off x="1752600" y="3352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198" name="Picture 16" descr="tig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514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0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Canny edge detection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762000" y="1600200"/>
            <a:ext cx="8610600" cy="4191000"/>
            <a:chOff x="480" y="1008"/>
            <a:chExt cx="4704" cy="2640"/>
          </a:xfrm>
        </p:grpSpPr>
        <p:pic>
          <p:nvPicPr>
            <p:cNvPr id="9221" name="Picture 5" descr="step_gradient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8" t="9195" r="17241" b="12643"/>
            <a:stretch>
              <a:fillRect/>
            </a:stretch>
          </p:blipFill>
          <p:spPr bwMode="auto">
            <a:xfrm>
              <a:off x="2400" y="2256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6" descr="step_ori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7" descr="step_smooth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68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8" descr="step_edg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832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 rot="5400000">
              <a:off x="864" y="1824"/>
              <a:ext cx="384" cy="576"/>
            </a:xfrm>
            <a:custGeom>
              <a:avLst/>
              <a:gdLst>
                <a:gd name="T0" fmla="*/ 275 w 21600"/>
                <a:gd name="T1" fmla="*/ 0 h 21600"/>
                <a:gd name="T2" fmla="*/ 166 w 21600"/>
                <a:gd name="T3" fmla="*/ 192 h 21600"/>
                <a:gd name="T4" fmla="*/ 0 w 21600"/>
                <a:gd name="T5" fmla="*/ 481 h 21600"/>
                <a:gd name="T6" fmla="*/ 165 w 21600"/>
                <a:gd name="T7" fmla="*/ 576 h 21600"/>
                <a:gd name="T8" fmla="*/ 329 w 21600"/>
                <a:gd name="T9" fmla="*/ 400 h 21600"/>
                <a:gd name="T10" fmla="*/ 384 w 21600"/>
                <a:gd name="T11" fmla="*/ 192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75 h 21600"/>
                <a:gd name="T20" fmla="*/ 1850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69" y="0"/>
                  </a:moveTo>
                  <a:lnTo>
                    <a:pt x="9337" y="7200"/>
                  </a:lnTo>
                  <a:lnTo>
                    <a:pt x="12423" y="7200"/>
                  </a:lnTo>
                  <a:lnTo>
                    <a:pt x="12423" y="14494"/>
                  </a:lnTo>
                  <a:lnTo>
                    <a:pt x="0" y="14494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440" y="1392"/>
              <a:ext cx="1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1. smooth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352" y="1968"/>
              <a:ext cx="1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2. gradient</a:t>
              </a: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 rot="5400000">
              <a:off x="2784" y="3024"/>
              <a:ext cx="384" cy="576"/>
            </a:xfrm>
            <a:custGeom>
              <a:avLst/>
              <a:gdLst>
                <a:gd name="T0" fmla="*/ 275 w 21600"/>
                <a:gd name="T1" fmla="*/ 0 h 21600"/>
                <a:gd name="T2" fmla="*/ 166 w 21600"/>
                <a:gd name="T3" fmla="*/ 192 h 21600"/>
                <a:gd name="T4" fmla="*/ 0 w 21600"/>
                <a:gd name="T5" fmla="*/ 481 h 21600"/>
                <a:gd name="T6" fmla="*/ 165 w 21600"/>
                <a:gd name="T7" fmla="*/ 576 h 21600"/>
                <a:gd name="T8" fmla="*/ 329 w 21600"/>
                <a:gd name="T9" fmla="*/ 400 h 21600"/>
                <a:gd name="T10" fmla="*/ 384 w 21600"/>
                <a:gd name="T11" fmla="*/ 192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75 h 21600"/>
                <a:gd name="T20" fmla="*/ 1850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69" y="0"/>
                  </a:moveTo>
                  <a:lnTo>
                    <a:pt x="9337" y="7200"/>
                  </a:lnTo>
                  <a:lnTo>
                    <a:pt x="12423" y="7200"/>
                  </a:lnTo>
                  <a:lnTo>
                    <a:pt x="12423" y="14494"/>
                  </a:lnTo>
                  <a:lnTo>
                    <a:pt x="0" y="14494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 rot="5400000">
              <a:off x="1824" y="2496"/>
              <a:ext cx="384" cy="576"/>
            </a:xfrm>
            <a:custGeom>
              <a:avLst/>
              <a:gdLst>
                <a:gd name="T0" fmla="*/ 275 w 21600"/>
                <a:gd name="T1" fmla="*/ 0 h 21600"/>
                <a:gd name="T2" fmla="*/ 166 w 21600"/>
                <a:gd name="T3" fmla="*/ 192 h 21600"/>
                <a:gd name="T4" fmla="*/ 0 w 21600"/>
                <a:gd name="T5" fmla="*/ 481 h 21600"/>
                <a:gd name="T6" fmla="*/ 165 w 21600"/>
                <a:gd name="T7" fmla="*/ 576 h 21600"/>
                <a:gd name="T8" fmla="*/ 329 w 21600"/>
                <a:gd name="T9" fmla="*/ 400 h 21600"/>
                <a:gd name="T10" fmla="*/ 384 w 21600"/>
                <a:gd name="T11" fmla="*/ 192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75 h 21600"/>
                <a:gd name="T20" fmla="*/ 1850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69" y="0"/>
                  </a:moveTo>
                  <a:lnTo>
                    <a:pt x="9337" y="7200"/>
                  </a:lnTo>
                  <a:lnTo>
                    <a:pt x="12423" y="7200"/>
                  </a:lnTo>
                  <a:lnTo>
                    <a:pt x="12423" y="14494"/>
                  </a:lnTo>
                  <a:lnTo>
                    <a:pt x="0" y="14494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312" y="2544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3. thresh, suppress, link</a:t>
              </a:r>
            </a:p>
          </p:txBody>
        </p:sp>
      </p:grp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8200" y="5638800"/>
            <a:ext cx="502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Canny is optimal w.r.t. some model.</a:t>
            </a:r>
          </a:p>
        </p:txBody>
      </p:sp>
    </p:spTree>
    <p:extLst>
      <p:ext uri="{BB962C8B-B14F-4D97-AF65-F5344CB8AC3E}">
        <p14:creationId xmlns:p14="http://schemas.microsoft.com/office/powerpoint/2010/main" val="351912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Canny edge detection</a:t>
            </a:r>
          </a:p>
        </p:txBody>
      </p:sp>
      <p:sp>
        <p:nvSpPr>
          <p:cNvPr id="10243" name="AutoShape 13"/>
          <p:cNvSpPr>
            <a:spLocks noChangeArrowheads="1"/>
          </p:cNvSpPr>
          <p:nvPr/>
        </p:nvSpPr>
        <p:spPr bwMode="auto">
          <a:xfrm rot="5400000">
            <a:off x="1511300" y="2825750"/>
            <a:ext cx="609600" cy="1054100"/>
          </a:xfrm>
          <a:custGeom>
            <a:avLst/>
            <a:gdLst>
              <a:gd name="T0" fmla="*/ 436570 w 21600"/>
              <a:gd name="T1" fmla="*/ 0 h 21600"/>
              <a:gd name="T2" fmla="*/ 263511 w 21600"/>
              <a:gd name="T3" fmla="*/ 351367 h 21600"/>
              <a:gd name="T4" fmla="*/ 0 w 21600"/>
              <a:gd name="T5" fmla="*/ 880710 h 21600"/>
              <a:gd name="T6" fmla="*/ 261253 w 21600"/>
              <a:gd name="T7" fmla="*/ 1054100 h 21600"/>
              <a:gd name="T8" fmla="*/ 522506 w 21600"/>
              <a:gd name="T9" fmla="*/ 732014 h 21600"/>
              <a:gd name="T10" fmla="*/ 609600 w 21600"/>
              <a:gd name="T11" fmla="*/ 35136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9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69" y="0"/>
                </a:moveTo>
                <a:lnTo>
                  <a:pt x="9337" y="7200"/>
                </a:lnTo>
                <a:lnTo>
                  <a:pt x="12423" y="7200"/>
                </a:lnTo>
                <a:lnTo>
                  <a:pt x="12423" y="14494"/>
                </a:lnTo>
                <a:lnTo>
                  <a:pt x="0" y="1449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6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2519363" y="2209800"/>
            <a:ext cx="289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1. smooth</a:t>
            </a:r>
          </a:p>
        </p:txBody>
      </p:sp>
      <p:sp>
        <p:nvSpPr>
          <p:cNvPr id="10245" name="Text Box 15"/>
          <p:cNvSpPr txBox="1">
            <a:spLocks noChangeArrowheads="1"/>
          </p:cNvSpPr>
          <p:nvPr/>
        </p:nvSpPr>
        <p:spPr bwMode="auto">
          <a:xfrm>
            <a:off x="4189413" y="3124200"/>
            <a:ext cx="289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2. gradient</a:t>
            </a:r>
          </a:p>
        </p:txBody>
      </p:sp>
      <p:sp>
        <p:nvSpPr>
          <p:cNvPr id="10246" name="AutoShape 16"/>
          <p:cNvSpPr>
            <a:spLocks noChangeArrowheads="1"/>
          </p:cNvSpPr>
          <p:nvPr/>
        </p:nvSpPr>
        <p:spPr bwMode="auto">
          <a:xfrm rot="5400000">
            <a:off x="5026025" y="4730750"/>
            <a:ext cx="609600" cy="1054100"/>
          </a:xfrm>
          <a:custGeom>
            <a:avLst/>
            <a:gdLst>
              <a:gd name="T0" fmla="*/ 436570 w 21600"/>
              <a:gd name="T1" fmla="*/ 0 h 21600"/>
              <a:gd name="T2" fmla="*/ 263511 w 21600"/>
              <a:gd name="T3" fmla="*/ 351367 h 21600"/>
              <a:gd name="T4" fmla="*/ 0 w 21600"/>
              <a:gd name="T5" fmla="*/ 880710 h 21600"/>
              <a:gd name="T6" fmla="*/ 261253 w 21600"/>
              <a:gd name="T7" fmla="*/ 1054100 h 21600"/>
              <a:gd name="T8" fmla="*/ 522506 w 21600"/>
              <a:gd name="T9" fmla="*/ 732014 h 21600"/>
              <a:gd name="T10" fmla="*/ 609600 w 21600"/>
              <a:gd name="T11" fmla="*/ 35136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9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69" y="0"/>
                </a:moveTo>
                <a:lnTo>
                  <a:pt x="9337" y="7200"/>
                </a:lnTo>
                <a:lnTo>
                  <a:pt x="12423" y="7200"/>
                </a:lnTo>
                <a:lnTo>
                  <a:pt x="12423" y="14494"/>
                </a:lnTo>
                <a:lnTo>
                  <a:pt x="0" y="1449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6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17"/>
          <p:cNvSpPr>
            <a:spLocks noChangeArrowheads="1"/>
          </p:cNvSpPr>
          <p:nvPr/>
        </p:nvSpPr>
        <p:spPr bwMode="auto">
          <a:xfrm rot="5400000">
            <a:off x="3268663" y="3892550"/>
            <a:ext cx="609600" cy="1054100"/>
          </a:xfrm>
          <a:custGeom>
            <a:avLst/>
            <a:gdLst>
              <a:gd name="T0" fmla="*/ 436570 w 21600"/>
              <a:gd name="T1" fmla="*/ 0 h 21600"/>
              <a:gd name="T2" fmla="*/ 263511 w 21600"/>
              <a:gd name="T3" fmla="*/ 351367 h 21600"/>
              <a:gd name="T4" fmla="*/ 0 w 21600"/>
              <a:gd name="T5" fmla="*/ 880710 h 21600"/>
              <a:gd name="T6" fmla="*/ 261253 w 21600"/>
              <a:gd name="T7" fmla="*/ 1054100 h 21600"/>
              <a:gd name="T8" fmla="*/ 522506 w 21600"/>
              <a:gd name="T9" fmla="*/ 732014 h 21600"/>
              <a:gd name="T10" fmla="*/ 609600 w 21600"/>
              <a:gd name="T11" fmla="*/ 35136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9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69" y="0"/>
                </a:moveTo>
                <a:lnTo>
                  <a:pt x="9337" y="7200"/>
                </a:lnTo>
                <a:lnTo>
                  <a:pt x="12423" y="7200"/>
                </a:lnTo>
                <a:lnTo>
                  <a:pt x="12423" y="14494"/>
                </a:lnTo>
                <a:lnTo>
                  <a:pt x="0" y="1449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6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18"/>
          <p:cNvSpPr txBox="1">
            <a:spLocks noChangeArrowheads="1"/>
          </p:cNvSpPr>
          <p:nvPr/>
        </p:nvSpPr>
        <p:spPr bwMode="auto">
          <a:xfrm>
            <a:off x="5945188" y="4038600"/>
            <a:ext cx="342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3. thresh, suppress, link</a:t>
            </a:r>
          </a:p>
        </p:txBody>
      </p:sp>
      <p:pic>
        <p:nvPicPr>
          <p:cNvPr id="10249" name="Picture 24" descr="junction_smooth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144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5" descr="junction_edges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144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6" descr="junction_ori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144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7" descr="junction_gradient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t="7619" r="18571" b="12381"/>
          <a:stretch>
            <a:fillRect/>
          </a:stretch>
        </p:blipFill>
        <p:spPr bwMode="auto">
          <a:xfrm>
            <a:off x="4267200" y="3581400"/>
            <a:ext cx="144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Text Box 29"/>
          <p:cNvSpPr txBox="1">
            <a:spLocks noChangeArrowheads="1"/>
          </p:cNvSpPr>
          <p:nvPr/>
        </p:nvSpPr>
        <p:spPr bwMode="auto">
          <a:xfrm>
            <a:off x="838200" y="56388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And yet…</a:t>
            </a:r>
          </a:p>
        </p:txBody>
      </p:sp>
    </p:spTree>
    <p:extLst>
      <p:ext uri="{BB962C8B-B14F-4D97-AF65-F5344CB8AC3E}">
        <p14:creationId xmlns:p14="http://schemas.microsoft.com/office/powerpoint/2010/main" val="38178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umbrella_ca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2588"/>
            <a:ext cx="252571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38200" y="1371600"/>
            <a:ext cx="6934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/>
              <a:t>Modeling assumptions</a:t>
            </a:r>
          </a:p>
          <a:p>
            <a:pPr lvl="2">
              <a:buFontTx/>
              <a:buNone/>
            </a:pPr>
            <a:r>
              <a:rPr lang="en-US" altLang="en-US" sz="2000"/>
              <a:t>Step edges, junctions, etc.</a:t>
            </a:r>
          </a:p>
          <a:p>
            <a:pPr lvl="2">
              <a:buFontTx/>
              <a:buNone/>
            </a:pPr>
            <a:endParaRPr lang="en-US" altLang="en-US" sz="2000"/>
          </a:p>
          <a:p>
            <a:pPr lvl="1">
              <a:buFontTx/>
              <a:buAutoNum type="arabicPeriod"/>
            </a:pPr>
            <a:r>
              <a:rPr lang="en-US" altLang="en-US" sz="2400"/>
              <a:t>Parameters</a:t>
            </a:r>
          </a:p>
          <a:p>
            <a:pPr lvl="2">
              <a:buFontTx/>
              <a:buNone/>
            </a:pPr>
            <a:r>
              <a:rPr lang="en-US" altLang="en-US" sz="2000"/>
              <a:t>Scales, threshold, etc.</a:t>
            </a:r>
          </a:p>
          <a:p>
            <a:pPr lvl="2">
              <a:buFontTx/>
              <a:buNone/>
            </a:pPr>
            <a:endParaRPr lang="en-US" altLang="en-US" sz="2000"/>
          </a:p>
          <a:p>
            <a:pPr lvl="1">
              <a:buFontTx/>
              <a:buAutoNum type="arabicPeriod"/>
            </a:pPr>
            <a:r>
              <a:rPr lang="en-US" altLang="en-US" sz="2400"/>
              <a:t>Multiple sources of information</a:t>
            </a:r>
          </a:p>
          <a:p>
            <a:pPr lvl="2">
              <a:buFontTx/>
              <a:buNone/>
            </a:pPr>
            <a:r>
              <a:rPr lang="en-US" altLang="en-US" sz="2000"/>
              <a:t>Only handles brightness</a:t>
            </a:r>
          </a:p>
          <a:p>
            <a:pPr lvl="2">
              <a:buFontTx/>
              <a:buNone/>
            </a:pPr>
            <a:endParaRPr lang="en-US" altLang="en-US" sz="2000"/>
          </a:p>
          <a:p>
            <a:pPr lvl="1">
              <a:buFontTx/>
              <a:buAutoNum type="arabicPeriod"/>
            </a:pPr>
            <a:r>
              <a:rPr lang="en-US" altLang="en-US" sz="2400"/>
              <a:t>Real world conditions</a:t>
            </a:r>
          </a:p>
          <a:p>
            <a:pPr lvl="2">
              <a:buFontTx/>
              <a:buNone/>
            </a:pPr>
            <a:r>
              <a:rPr lang="en-US" altLang="en-US" sz="2000"/>
              <a:t>Gaussian iid noise?  Texture…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3400" y="3048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>
                <a:solidFill>
                  <a:schemeClr val="tx2"/>
                </a:solidFill>
              </a:rPr>
              <a:t>Canny difficulties</a:t>
            </a:r>
          </a:p>
        </p:txBody>
      </p:sp>
      <p:pic>
        <p:nvPicPr>
          <p:cNvPr id="11269" name="Picture 10" descr="umbrel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7800"/>
            <a:ext cx="2514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12"/>
          <p:cNvSpPr>
            <a:spLocks noChangeArrowheads="1"/>
          </p:cNvSpPr>
          <p:nvPr/>
        </p:nvSpPr>
        <p:spPr bwMode="auto">
          <a:xfrm>
            <a:off x="7239000" y="3352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90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detect boundaries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41975"/>
            <a:ext cx="7772400" cy="838200"/>
          </a:xfrm>
        </p:spPr>
        <p:txBody>
          <a:bodyPr/>
          <a:lstStyle/>
          <a:p>
            <a:r>
              <a:rPr lang="en-US" sz="2400"/>
              <a:t>Berkeley segmentation database:</a:t>
            </a:r>
            <a:br>
              <a:rPr lang="en-US" sz="2400"/>
            </a:br>
            <a:r>
              <a:rPr lang="en-US" sz="1600">
                <a:hlinkClick r:id="rId3"/>
              </a:rPr>
              <a:t>http://www.eecs.berkeley.edu/Research/Projects/CS/vision/grouping/segbench/</a:t>
            </a:r>
            <a:endParaRPr lang="en-US" sz="16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1603375"/>
            <a:ext cx="2662237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603375"/>
            <a:ext cx="26670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 descr="buffal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9650" y="1603375"/>
            <a:ext cx="267335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3557588"/>
            <a:ext cx="26670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3557588"/>
            <a:ext cx="26670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0" descr="boy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9650" y="3557588"/>
            <a:ext cx="2667000" cy="177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1346200" y="114617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image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3473450" y="1143000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human segmentation</a:t>
            </a: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6318250" y="114617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gradient magnitude</a:t>
            </a:r>
          </a:p>
        </p:txBody>
      </p:sp>
    </p:spTree>
    <p:extLst>
      <p:ext uri="{BB962C8B-B14F-4D97-AF65-F5344CB8AC3E}">
        <p14:creationId xmlns:p14="http://schemas.microsoft.com/office/powerpoint/2010/main" val="18728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22" y="76200"/>
            <a:ext cx="8229600" cy="1143000"/>
          </a:xfrm>
        </p:spPr>
        <p:txBody>
          <a:bodyPr/>
          <a:lstStyle/>
          <a:p>
            <a:r>
              <a:rPr lang="en-US" dirty="0" err="1"/>
              <a:t>pB</a:t>
            </a:r>
            <a:r>
              <a:rPr lang="en-US" dirty="0"/>
              <a:t> boundary detector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584" y="1214602"/>
            <a:ext cx="76104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9181" y="3762464"/>
            <a:ext cx="55626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1722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</a:t>
            </a:r>
            <a:r>
              <a:rPr lang="en-US" dirty="0" err="1"/>
              <a:t>Fowlkes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667000"/>
            <a:ext cx="1600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4876800"/>
            <a:ext cx="534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Martin, </a:t>
            </a:r>
            <a:r>
              <a:rPr lang="en-US" dirty="0" err="1"/>
              <a:t>Fowlkes</a:t>
            </a:r>
            <a:r>
              <a:rPr lang="en-US" dirty="0"/>
              <a:t>, Malik 2004: Learning to Detection Natural Boundaries…</a:t>
            </a:r>
          </a:p>
          <a:p>
            <a:r>
              <a:rPr lang="en-US" dirty="0">
                <a:hlinkClick r:id="rId3"/>
              </a:rPr>
              <a:t>http://www.eecs.berkeley.edu/Research/Projects/CS/vision/grouping/papers/mfm-pami-boundary.pdf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93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</a:t>
            </a:r>
            <a:r>
              <a:rPr lang="en-US" dirty="0"/>
              <a:t> Boundary Detector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6477000" cy="439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5610673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Estimate Posterior probability of boundary passing through </a:t>
            </a:r>
            <a:r>
              <a:rPr lang="en-US" dirty="0" err="1"/>
              <a:t>centre</a:t>
            </a:r>
            <a:r>
              <a:rPr lang="en-US" dirty="0"/>
              <a:t> point based on local patch based features</a:t>
            </a:r>
          </a:p>
          <a:p>
            <a:r>
              <a:rPr lang="en-US" dirty="0"/>
              <a:t>- Using a Supervised Learning based framework</a:t>
            </a:r>
          </a:p>
        </p:txBody>
      </p:sp>
    </p:spTree>
    <p:extLst>
      <p:ext uri="{BB962C8B-B14F-4D97-AF65-F5344CB8AC3E}">
        <p14:creationId xmlns:p14="http://schemas.microsoft.com/office/powerpoint/2010/main" val="3265781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d(x) = -|f'(x)|/f''(x)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415</Words>
  <Application>Microsoft Office PowerPoint</Application>
  <PresentationFormat>On-screen Show (4:3)</PresentationFormat>
  <Paragraphs>102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Pb edge detection</vt:lpstr>
      <vt:lpstr>Why edges?</vt:lpstr>
      <vt:lpstr>Why not edges?</vt:lpstr>
      <vt:lpstr>Canny edge detection</vt:lpstr>
      <vt:lpstr>Canny edge detection</vt:lpstr>
      <vt:lpstr>PowerPoint Presentation</vt:lpstr>
      <vt:lpstr>Learning to detect boundaries</vt:lpstr>
      <vt:lpstr>pB boundary detector</vt:lpstr>
      <vt:lpstr>pB Boundary Detector</vt:lpstr>
      <vt:lpstr>PowerPoint Presentation</vt:lpstr>
      <vt:lpstr>Features</vt:lpstr>
      <vt:lpstr>Texture features </vt:lpstr>
      <vt:lpstr>Localization</vt:lpstr>
      <vt:lpstr>Results</vt:lpstr>
      <vt:lpstr>Results</vt:lpstr>
      <vt:lpstr>PowerPoint Presentation</vt:lpstr>
      <vt:lpstr>PowerPoint Presentation</vt:lpstr>
    </vt:vector>
  </TitlesOfParts>
  <Company>UMIACS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 edge detection</dc:title>
  <dc:creator>fer</dc:creator>
  <cp:lastModifiedBy>Cornelia Fermuller</cp:lastModifiedBy>
  <cp:revision>9</cp:revision>
  <dcterms:created xsi:type="dcterms:W3CDTF">2014-03-12T15:06:20Z</dcterms:created>
  <dcterms:modified xsi:type="dcterms:W3CDTF">2019-01-21T00:56:16Z</dcterms:modified>
</cp:coreProperties>
</file>