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0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5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5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9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3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89C3-B5C5-486D-A243-AD7CCB0E45D1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4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189C3-B5C5-486D-A243-AD7CCB0E45D1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34654-15FE-47BC-B88B-2D6657678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to David Jacobs for the use of some slides</a:t>
            </a:r>
          </a:p>
        </p:txBody>
      </p:sp>
    </p:spTree>
    <p:extLst>
      <p:ext uri="{BB962C8B-B14F-4D97-AF65-F5344CB8AC3E}">
        <p14:creationId xmlns:p14="http://schemas.microsoft.com/office/powerpoint/2010/main" val="105283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001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25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1752600"/>
            <a:ext cx="862352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86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write this down, we might say that we have an image, I, in which the intensity at pixel with coordinates (</a:t>
            </a:r>
            <a:r>
              <a:rPr lang="en-US" sz="2800" dirty="0" err="1"/>
              <a:t>x,y</a:t>
            </a:r>
            <a:r>
              <a:rPr lang="en-US" sz="2800" dirty="0"/>
              <a:t>) is I(</a:t>
            </a:r>
            <a:r>
              <a:rPr lang="en-US" sz="2800" dirty="0" err="1"/>
              <a:t>x,y</a:t>
            </a:r>
            <a:r>
              <a:rPr lang="en-US" sz="2800" dirty="0"/>
              <a:t>).   We would write the histogram h, as h(</a:t>
            </a:r>
            <a:r>
              <a:rPr lang="en-US" sz="2800" dirty="0" err="1"/>
              <a:t>i</a:t>
            </a:r>
            <a:r>
              <a:rPr lang="en-US" sz="2800" dirty="0"/>
              <a:t>) indicating that intensity </a:t>
            </a:r>
            <a:r>
              <a:rPr lang="en-US" sz="2800" dirty="0" err="1"/>
              <a:t>i</a:t>
            </a:r>
            <a:r>
              <a:rPr lang="en-US" sz="2800" dirty="0"/>
              <a:t>, appears h(</a:t>
            </a:r>
            <a:r>
              <a:rPr lang="en-US" sz="2800" dirty="0" err="1"/>
              <a:t>i</a:t>
            </a:r>
            <a:r>
              <a:rPr lang="en-US" sz="2800" dirty="0"/>
              <a:t>) times in the image.  If we let the expression (a=b) have the value 1 when a=b, and 0 otherwise, we can write for histogram h(</a:t>
            </a:r>
            <a:r>
              <a:rPr lang="en-US" sz="2800" dirty="0" err="1"/>
              <a:t>i</a:t>
            </a:r>
            <a:r>
              <a:rPr lang="en-US" sz="2800" dirty="0"/>
              <a:t>): </a:t>
            </a:r>
          </a:p>
          <a:p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15" y="4800600"/>
            <a:ext cx="6027871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90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Histograms allow image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One reason to compute a histogram is that it allows us to manipulate an image by changing its histogram.  We do this by creating a new image, J, in which: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trick is to choose an f that will generate a nice or useful image.  Typically, we choose f to be monotonic.  This means that: if u&lt;v  then f(u) &lt; f(v).  Non-monotonic functions tend to make an image look truly different, while monotonic changes will be more subtle.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484" y="2971800"/>
            <a:ext cx="350395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67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idea is to spread out the histogram so that it makes full use of the dynamic range of the image. </a:t>
            </a:r>
          </a:p>
          <a:p>
            <a:endParaRPr lang="en-US" dirty="0"/>
          </a:p>
          <a:p>
            <a:r>
              <a:rPr lang="en-US" dirty="0"/>
              <a:t> For example, if an image is very dark, most of the intensities might lie in the range 0-50.  By choosing f to spread out the intensity values, we can make fuller use of the available intensities, and make darker parts of an image easier to understand.  </a:t>
            </a:r>
          </a:p>
          <a:p>
            <a:endParaRPr lang="en-US" dirty="0"/>
          </a:p>
          <a:p>
            <a:r>
              <a:rPr lang="en-US" dirty="0"/>
              <a:t>If we choose f to make the histogram of the new image, J, as uniform as possible, we call this </a:t>
            </a:r>
            <a:r>
              <a:rPr lang="en-US" b="1" dirty="0"/>
              <a:t>histogram equalization. </a:t>
            </a:r>
          </a:p>
        </p:txBody>
      </p:sp>
    </p:spTree>
    <p:extLst>
      <p:ext uri="{BB962C8B-B14F-4D97-AF65-F5344CB8AC3E}">
        <p14:creationId xmlns:p14="http://schemas.microsoft.com/office/powerpoint/2010/main" val="26106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Cumulative Distribution Function (CDF).  </a:t>
            </a:r>
          </a:p>
          <a:p>
            <a:pPr marL="0" indent="0">
              <a:buNone/>
            </a:pPr>
            <a:r>
              <a:rPr lang="en-US" dirty="0"/>
              <a:t>This encodes the fraction of pixels with an intensity that is equal to or less than a specific value.  </a:t>
            </a:r>
          </a:p>
          <a:p>
            <a:pPr marL="0" indent="0">
              <a:buNone/>
            </a:pPr>
            <a:r>
              <a:rPr lang="en-US" dirty="0"/>
              <a:t>If h is a histogram and C is a CDF, then h(</a:t>
            </a:r>
            <a:r>
              <a:rPr lang="en-US" dirty="0" err="1"/>
              <a:t>i</a:t>
            </a:r>
            <a:r>
              <a:rPr lang="en-US" dirty="0"/>
              <a:t>) indicates the number of pixels with intensity of </a:t>
            </a:r>
            <a:r>
              <a:rPr lang="en-US" dirty="0" err="1"/>
              <a:t>i</a:t>
            </a:r>
            <a:r>
              <a:rPr lang="en-US" dirty="0"/>
              <a:t>, while  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indicates the fraction of pixels with intensity less than or equal to </a:t>
            </a:r>
            <a:r>
              <a:rPr lang="en-US" dirty="0" err="1"/>
              <a:t>i</a:t>
            </a:r>
            <a:r>
              <a:rPr lang="en-US" dirty="0"/>
              <a:t>, assuming the image has N pixels.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206" y="4038600"/>
            <a:ext cx="395959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00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 is the histogram of J, and D its CDF.  </a:t>
            </a:r>
          </a:p>
          <a:p>
            <a:endParaRPr lang="en-US" dirty="0"/>
          </a:p>
          <a:p>
            <a:r>
              <a:rPr lang="en-US" dirty="0"/>
              <a:t>If there are k intensity levels in an image, then we want g=(N/k, N/k, …), and D=(1/k, 2/k,3/k, …).  This means that we want D(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i</a:t>
            </a:r>
            <a:r>
              <a:rPr lang="en-US" dirty="0"/>
              <a:t>/k.  Notice that C(</a:t>
            </a:r>
            <a:r>
              <a:rPr lang="en-US" dirty="0" err="1"/>
              <a:t>i</a:t>
            </a:r>
            <a:r>
              <a:rPr lang="en-US" dirty="0"/>
              <a:t>) = D(f(</a:t>
            </a:r>
            <a:r>
              <a:rPr lang="en-US" dirty="0" err="1"/>
              <a:t>i</a:t>
            </a:r>
            <a:r>
              <a:rPr lang="en-US" dirty="0"/>
              <a:t>)).  That is, all the pixels in I that have an intensity less than or equal to </a:t>
            </a:r>
            <a:r>
              <a:rPr lang="en-US" dirty="0" err="1"/>
              <a:t>i</a:t>
            </a:r>
            <a:r>
              <a:rPr lang="en-US" dirty="0"/>
              <a:t> will have an intensity less than or equal to f(</a:t>
            </a:r>
            <a:r>
              <a:rPr lang="en-US" dirty="0" err="1"/>
              <a:t>i</a:t>
            </a:r>
            <a:r>
              <a:rPr lang="en-US" dirty="0"/>
              <a:t>) in J (since f is monotonic, if j&lt;</a:t>
            </a:r>
            <a:r>
              <a:rPr lang="en-US" dirty="0" err="1"/>
              <a:t>i</a:t>
            </a:r>
            <a:r>
              <a:rPr lang="en-US" dirty="0"/>
              <a:t>, f(j) &lt; f(</a:t>
            </a:r>
            <a:r>
              <a:rPr lang="en-US" dirty="0" err="1"/>
              <a:t>i</a:t>
            </a:r>
            <a:r>
              <a:rPr lang="en-US" dirty="0"/>
              <a:t>)).  </a:t>
            </a:r>
          </a:p>
          <a:p>
            <a:endParaRPr lang="en-US" dirty="0"/>
          </a:p>
          <a:p>
            <a:r>
              <a:rPr lang="en-US" dirty="0"/>
              <a:t>Putting these together, we have D(f(</a:t>
            </a:r>
            <a:r>
              <a:rPr lang="en-US" dirty="0" err="1"/>
              <a:t>i</a:t>
            </a:r>
            <a:r>
              <a:rPr lang="en-US" dirty="0"/>
              <a:t>))=f(</a:t>
            </a:r>
            <a:r>
              <a:rPr lang="en-US" dirty="0" err="1"/>
              <a:t>i</a:t>
            </a:r>
            <a:r>
              <a:rPr lang="en-US" dirty="0"/>
              <a:t>)/k=C(</a:t>
            </a:r>
            <a:r>
              <a:rPr lang="en-US" dirty="0" err="1"/>
              <a:t>i</a:t>
            </a:r>
            <a:r>
              <a:rPr lang="en-US" dirty="0"/>
              <a:t>), so f(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kC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070436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histogram equalization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674" y="2895600"/>
            <a:ext cx="8229600" cy="47926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5562601" cy="232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41164"/>
            <a:ext cx="3131402" cy="237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7" y="3841164"/>
            <a:ext cx="2481264" cy="237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770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7" y="1600200"/>
            <a:ext cx="50387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62400"/>
            <a:ext cx="2990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3962401"/>
            <a:ext cx="2169863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59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34" y="1524000"/>
            <a:ext cx="770737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31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298243"/>
            <a:ext cx="6715124" cy="599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775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Treating histograms as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64" y="1676400"/>
            <a:ext cx="7887891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 of histograms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50" y="1160671"/>
            <a:ext cx="6707250" cy="21921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200392"/>
            <a:ext cx="7696208" cy="342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9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Mammograms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1" y="1828800"/>
            <a:ext cx="8913146" cy="4061460"/>
          </a:xfrm>
        </p:spPr>
      </p:pic>
    </p:spTree>
    <p:extLst>
      <p:ext uri="{BB962C8B-B14F-4D97-AF65-F5344CB8AC3E}">
        <p14:creationId xmlns:p14="http://schemas.microsoft.com/office/powerpoint/2010/main" val="76418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Image Processing </a:t>
            </a:r>
            <a:r>
              <a:rPr lang="en-US" dirty="0"/>
              <a:t>means transforming images into new images</a:t>
            </a:r>
          </a:p>
          <a:p>
            <a:pPr marL="0" indent="0">
              <a:buNone/>
            </a:pPr>
            <a:r>
              <a:rPr lang="en-US" dirty="0"/>
              <a:t>Simplest image processing treats every</a:t>
            </a:r>
          </a:p>
          <a:p>
            <a:pPr marL="0" indent="0">
              <a:buNone/>
            </a:pPr>
            <a:r>
              <a:rPr lang="en-US" dirty="0"/>
              <a:t>pixel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is input image, J is output image.</a:t>
            </a:r>
          </a:p>
          <a:p>
            <a:pPr marL="0" indent="0">
              <a:buNone/>
            </a:pPr>
            <a:r>
              <a:rPr lang="en-US" dirty="0"/>
              <a:t>I(</a:t>
            </a:r>
            <a:r>
              <a:rPr lang="en-US" dirty="0" err="1"/>
              <a:t>x,y</a:t>
            </a:r>
            <a:r>
              <a:rPr lang="en-US" dirty="0"/>
              <a:t>), J(</a:t>
            </a:r>
            <a:r>
              <a:rPr lang="en-US" dirty="0" err="1"/>
              <a:t>x,y</a:t>
            </a:r>
            <a:r>
              <a:rPr lang="en-US" dirty="0"/>
              <a:t>) are corresponding pixels.</a:t>
            </a:r>
          </a:p>
          <a:p>
            <a:pPr marL="0" indent="0">
              <a:buNone/>
            </a:pPr>
            <a:r>
              <a:rPr lang="en-US" dirty="0"/>
              <a:t>J(</a:t>
            </a:r>
            <a:r>
              <a:rPr lang="en-US" dirty="0" err="1"/>
              <a:t>x,y</a:t>
            </a:r>
            <a:r>
              <a:rPr lang="en-US" dirty="0"/>
              <a:t>) = f(I(</a:t>
            </a:r>
            <a:r>
              <a:rPr lang="en-US" dirty="0" err="1"/>
              <a:t>x,y</a:t>
            </a:r>
            <a:r>
              <a:rPr lang="en-US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197233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Thresholding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of the simplest operations we can perform on an image is </a:t>
            </a:r>
            <a:r>
              <a:rPr lang="en-US" i="1" dirty="0" err="1"/>
              <a:t>thresholding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if we take the swan image</a:t>
            </a:r>
          </a:p>
          <a:p>
            <a:pPr marL="0" indent="0">
              <a:buNone/>
            </a:pPr>
            <a:r>
              <a:rPr lang="en-US" dirty="0"/>
              <a:t>and threshold it with a threshold of T,</a:t>
            </a:r>
          </a:p>
          <a:p>
            <a:pPr marL="0" indent="0">
              <a:buNone/>
            </a:pPr>
            <a:r>
              <a:rPr lang="en-US" dirty="0"/>
              <a:t>we make all pixels &gt;= T into 1, and all</a:t>
            </a:r>
          </a:p>
          <a:p>
            <a:pPr marL="0" indent="0">
              <a:buNone/>
            </a:pPr>
            <a:r>
              <a:rPr lang="en-US" dirty="0"/>
              <a:t>pixels &lt; T into 0.</a:t>
            </a:r>
          </a:p>
        </p:txBody>
      </p:sp>
    </p:spTree>
    <p:extLst>
      <p:ext uri="{BB962C8B-B14F-4D97-AF65-F5344CB8AC3E}">
        <p14:creationId xmlns:p14="http://schemas.microsoft.com/office/powerpoint/2010/main" val="268045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T=128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32861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730" y="2524125"/>
            <a:ext cx="4059096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20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4420091" cy="2819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45" y="3962400"/>
            <a:ext cx="568318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6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96182"/>
            <a:ext cx="5638800" cy="5638800"/>
          </a:xfrm>
        </p:spPr>
      </p:pic>
    </p:spTree>
    <p:extLst>
      <p:ext uri="{BB962C8B-B14F-4D97-AF65-F5344CB8AC3E}">
        <p14:creationId xmlns:p14="http://schemas.microsoft.com/office/powerpoint/2010/main" val="369382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Grayscale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Count intensities</a:t>
            </a:r>
          </a:p>
          <a:p>
            <a:pPr marL="0" indent="0">
              <a:buNone/>
            </a:pPr>
            <a:r>
              <a:rPr lang="en-US" dirty="0"/>
              <a:t>• Normalize</a:t>
            </a:r>
          </a:p>
          <a:p>
            <a:pPr marL="0" indent="0">
              <a:buNone/>
            </a:pPr>
            <a:r>
              <a:rPr lang="en-US" dirty="0"/>
              <a:t>• What determines Histogram?</a:t>
            </a:r>
          </a:p>
          <a:p>
            <a:r>
              <a:rPr lang="en-US" dirty="0"/>
              <a:t>– Contrast, aperture, lighting levels, scene,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6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image and its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42" y="1828800"/>
            <a:ext cx="46196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00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718</Words>
  <Application>Microsoft Office PowerPoint</Application>
  <PresentationFormat>On-screen Show (4:3)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Histograms</vt:lpstr>
      <vt:lpstr>PowerPoint Presentation</vt:lpstr>
      <vt:lpstr>Image Processing</vt:lpstr>
      <vt:lpstr>Thresholding </vt:lpstr>
      <vt:lpstr>Threshold T=128 </vt:lpstr>
      <vt:lpstr>Examples</vt:lpstr>
      <vt:lpstr>Summary</vt:lpstr>
      <vt:lpstr>Grayscale Histogram</vt:lpstr>
      <vt:lpstr>A simple image and its histogram</vt:lpstr>
      <vt:lpstr>Examples</vt:lpstr>
      <vt:lpstr>PowerPoint Presentation</vt:lpstr>
      <vt:lpstr>Definition of histogram</vt:lpstr>
      <vt:lpstr>Histograms allow image manipulation</vt:lpstr>
      <vt:lpstr>Histogram Equalization</vt:lpstr>
      <vt:lpstr>How to do it</vt:lpstr>
      <vt:lpstr>Actual construction</vt:lpstr>
      <vt:lpstr>Examples of histogram equalization</vt:lpstr>
      <vt:lpstr>Examples</vt:lpstr>
      <vt:lpstr>Comparing histograms</vt:lpstr>
      <vt:lpstr>Treating histograms as probability distributions</vt:lpstr>
      <vt:lpstr>Other uses of histograms</vt:lpstr>
      <vt:lpstr>Mammograms</vt:lpstr>
    </vt:vector>
  </TitlesOfParts>
  <Company>UMIACS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Aloimonos</dc:creator>
  <cp:lastModifiedBy>Cornelia Fermuller</cp:lastModifiedBy>
  <cp:revision>11</cp:revision>
  <dcterms:created xsi:type="dcterms:W3CDTF">2013-12-31T18:16:22Z</dcterms:created>
  <dcterms:modified xsi:type="dcterms:W3CDTF">2019-01-20T23:35:54Z</dcterms:modified>
</cp:coreProperties>
</file>