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703" r:id="rId2"/>
  </p:sldMasterIdLst>
  <p:notesMasterIdLst>
    <p:notesMasterId r:id="rId23"/>
  </p:notesMasterIdLst>
  <p:sldIdLst>
    <p:sldId id="256" r:id="rId3"/>
    <p:sldId id="608" r:id="rId4"/>
    <p:sldId id="609" r:id="rId5"/>
    <p:sldId id="610" r:id="rId6"/>
    <p:sldId id="645" r:id="rId7"/>
    <p:sldId id="646" r:id="rId8"/>
    <p:sldId id="647" r:id="rId9"/>
    <p:sldId id="630" r:id="rId10"/>
    <p:sldId id="648" r:id="rId11"/>
    <p:sldId id="649" r:id="rId12"/>
    <p:sldId id="616" r:id="rId13"/>
    <p:sldId id="628" r:id="rId14"/>
    <p:sldId id="623" r:id="rId15"/>
    <p:sldId id="650" r:id="rId16"/>
    <p:sldId id="651" r:id="rId17"/>
    <p:sldId id="652" r:id="rId18"/>
    <p:sldId id="653" r:id="rId19"/>
    <p:sldId id="654" r:id="rId20"/>
    <p:sldId id="606" r:id="rId21"/>
    <p:sldId id="552" r:id="rId22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AD5C6"/>
    <a:srgbClr val="664789"/>
    <a:srgbClr val="797D7E"/>
    <a:srgbClr val="EBF1FF"/>
    <a:srgbClr val="CF3D39"/>
    <a:srgbClr val="D6CAE4"/>
    <a:srgbClr val="9E9E26"/>
    <a:srgbClr val="C6C630"/>
    <a:srgbClr val="E0E0E0"/>
    <a:srgbClr val="DDD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0" autoAdjust="0"/>
    <p:restoredTop sz="96797" autoAdjust="0"/>
  </p:normalViewPr>
  <p:slideViewPr>
    <p:cSldViewPr>
      <p:cViewPr varScale="1">
        <p:scale>
          <a:sx n="71" d="100"/>
          <a:sy n="71" d="100"/>
        </p:scale>
        <p:origin x="-15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0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4B72E2C-E97C-4EFB-97A5-B7FCF6D24226}" type="datetimeFigureOut">
              <a:rPr lang="en-US"/>
              <a:pPr>
                <a:defRPr/>
              </a:pPr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1735F37-BDAC-44EF-B22E-FE3F17050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377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21FCBD-DFD9-40C6-8F36-2BE1EB313BF1}" type="slidenum">
              <a:rPr lang="en-US"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512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5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735F37-BDAC-44EF-B22E-FE3F17050A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3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E7C6941-5FB1-4F2C-AC12-492CD2792A24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2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" y="5946991"/>
            <a:ext cx="9153525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97" y="6115482"/>
            <a:ext cx="1501684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57800" y="6049490"/>
            <a:ext cx="325755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môn</a:t>
            </a:r>
            <a:r>
              <a:rPr lang="en-US" dirty="0" smtClean="0">
                <a:ea typeface="Segoe UI" pitchFamily="34" charset="0"/>
              </a:rPr>
              <a:t> </a:t>
            </a:r>
            <a:br>
              <a:rPr lang="en-US" dirty="0" smtClean="0">
                <a:ea typeface="Segoe UI" pitchFamily="34" charset="0"/>
              </a:rPr>
            </a:br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số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bài</a:t>
            </a:r>
            <a:r>
              <a:rPr lang="en-US" dirty="0" smtClean="0">
                <a:ea typeface="Segoe UI" pitchFamily="34" charset="0"/>
              </a:rPr>
              <a:t> </a:t>
            </a:r>
            <a:endParaRPr lang="vi-VN" dirty="0" smtClean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4880" y="6356355"/>
            <a:ext cx="522514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entagon 9"/>
          <p:cNvSpPr/>
          <p:nvPr userDrawn="1"/>
        </p:nvSpPr>
        <p:spPr>
          <a:xfrm>
            <a:off x="0" y="3188606"/>
            <a:ext cx="6215743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483731" y="1981200"/>
            <a:ext cx="5727069" cy="4120060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971" y="3905157"/>
            <a:ext cx="450332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4405"/>
            <a:ext cx="3124200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10913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524" y="177803"/>
            <a:ext cx="8611726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6524" y="889000"/>
            <a:ext cx="8611726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46524" y="838200"/>
            <a:ext cx="861172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5042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1524000"/>
            <a:ext cx="4714875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5750" y="990600"/>
            <a:ext cx="337185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1494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51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13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" y="5946991"/>
            <a:ext cx="9153525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97" y="6115482"/>
            <a:ext cx="1501684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57800" y="6049490"/>
            <a:ext cx="325755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môn</a:t>
            </a:r>
            <a:r>
              <a:rPr lang="en-US" dirty="0" smtClean="0">
                <a:ea typeface="Segoe UI" pitchFamily="34" charset="0"/>
              </a:rPr>
              <a:t> </a:t>
            </a:r>
            <a:br>
              <a:rPr lang="en-US" dirty="0" smtClean="0">
                <a:ea typeface="Segoe UI" pitchFamily="34" charset="0"/>
              </a:rPr>
            </a:br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số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bài</a:t>
            </a:r>
            <a:r>
              <a:rPr lang="en-US" dirty="0" smtClean="0">
                <a:ea typeface="Segoe UI" pitchFamily="34" charset="0"/>
              </a:rPr>
              <a:t> </a:t>
            </a:r>
            <a:endParaRPr lang="vi-VN" dirty="0" smtClean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4880" y="6356355"/>
            <a:ext cx="522514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entagon 9"/>
          <p:cNvSpPr/>
          <p:nvPr userDrawn="1"/>
        </p:nvSpPr>
        <p:spPr>
          <a:xfrm>
            <a:off x="0" y="3188606"/>
            <a:ext cx="6215743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615544" y="1661428"/>
            <a:ext cx="4997725" cy="4439832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971" y="3905157"/>
            <a:ext cx="450332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64405"/>
            <a:ext cx="2307432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656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524" y="177803"/>
            <a:ext cx="8611726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6524" y="889000"/>
            <a:ext cx="8611726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46524" y="838200"/>
            <a:ext cx="861172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1459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1524000"/>
            <a:ext cx="4714875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5750" y="990600"/>
            <a:ext cx="337185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96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784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95" y="177803"/>
            <a:ext cx="864861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 smtClean="0"/>
              <a:t>Tiêu đề slide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95" y="889000"/>
            <a:ext cx="864861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5"/>
            <a:ext cx="2895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4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702" r:id="rId3"/>
    <p:sldLayoutId id="2147483701" r:id="rId4"/>
    <p:sldLayoutId id="2147483709" r:id="rId5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95" y="177803"/>
            <a:ext cx="864861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 smtClean="0"/>
              <a:t>Tiêu đề slide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95" y="889000"/>
            <a:ext cx="864861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5"/>
            <a:ext cx="2895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51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8" r:id="rId4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notesSlide" Target="../notesSlides/notesSlide10.xml"/><Relationship Id="rId9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  <a:br>
              <a:rPr lang="en-US" dirty="0" smtClean="0"/>
            </a:br>
            <a:r>
              <a:rPr lang="en-US" dirty="0" smtClean="0"/>
              <a:t>Positioning &amp; Menu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Positioning &amp; Menu</a:t>
            </a:r>
            <a:endParaRPr lang="en-US" sz="3200" dirty="0"/>
          </a:p>
        </p:txBody>
      </p:sp>
      <p:sp>
        <p:nvSpPr>
          <p:cNvPr id="5" name="TextBox 2"/>
          <p:cNvSpPr txBox="1"/>
          <p:nvPr/>
        </p:nvSpPr>
        <p:spPr>
          <a:xfrm>
            <a:off x="281981" y="3962400"/>
            <a:ext cx="2060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b="1" cap="smal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</a:t>
            </a:r>
            <a:r>
              <a:rPr lang="en-US" sz="24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4: </a:t>
            </a:r>
            <a:r>
              <a:rPr lang="en-US" sz="2400" b="1" cap="smal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r>
              <a:rPr lang="en-US" sz="24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ii</a:t>
            </a:r>
            <a:endParaRPr lang="en-US" sz="24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47" y="914400"/>
            <a:ext cx="8610600" cy="5660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1806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11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Chuyên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đề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246524" y="2971800"/>
            <a:ext cx="4554076" cy="299719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Phân</a:t>
            </a:r>
            <a:r>
              <a:rPr lang="en-US" b="0" dirty="0" smtClean="0"/>
              <a:t> </a:t>
            </a:r>
            <a:r>
              <a:rPr lang="en-US" b="0" dirty="0" err="1" smtClean="0"/>
              <a:t>nhóm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Bốc</a:t>
            </a:r>
            <a:r>
              <a:rPr lang="en-US" b="0" dirty="0" smtClean="0"/>
              <a:t> </a:t>
            </a:r>
            <a:r>
              <a:rPr lang="en-US" b="0" dirty="0" err="1" smtClean="0"/>
              <a:t>thăm</a:t>
            </a:r>
            <a:r>
              <a:rPr lang="en-US" b="0" dirty="0" smtClean="0"/>
              <a:t> </a:t>
            </a:r>
            <a:r>
              <a:rPr lang="en-US" b="0" dirty="0" err="1" smtClean="0"/>
              <a:t>chuyên</a:t>
            </a:r>
            <a:r>
              <a:rPr lang="en-US" b="0" dirty="0" smtClean="0"/>
              <a:t> </a:t>
            </a:r>
            <a:r>
              <a:rPr lang="en-US" b="0" dirty="0" err="1" smtClean="0"/>
              <a:t>đề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Thảo</a:t>
            </a:r>
            <a:r>
              <a:rPr lang="en-US" b="0" dirty="0" smtClean="0"/>
              <a:t> </a:t>
            </a:r>
            <a:r>
              <a:rPr lang="en-US" b="0" dirty="0" err="1" smtClean="0"/>
              <a:t>luận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bày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13099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62400" y="1066800"/>
            <a:ext cx="5181600" cy="5791200"/>
            <a:chOff x="2057400" y="1367692"/>
            <a:chExt cx="4713619" cy="5461000"/>
          </a:xfrm>
        </p:grpSpPr>
        <p:pic>
          <p:nvPicPr>
            <p:cNvPr id="14" name="Picture 2" descr="C:\Users\powerpoint.vn\Downloads\gd_d469b81f6980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57400" y="1367692"/>
              <a:ext cx="4713619" cy="546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318926">
              <a:off x="2540248" y="2370718"/>
              <a:ext cx="1474443" cy="352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1</a:t>
              </a:r>
              <a:endParaRPr lang="en-US" sz="20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7399" y="3273701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</a:t>
              </a:r>
              <a:r>
                <a:rPr lang="vi-VN" b="1" smtClean="0">
                  <a:latin typeface="Segoe UI" pitchFamily="34" charset="0"/>
                  <a:ea typeface="Roboto" pitchFamily="2" charset="0"/>
                  <a:cs typeface="Segoe UI" pitchFamily="34" charset="0"/>
                </a:rPr>
                <a:t>2</a:t>
              </a: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21136819">
              <a:off x="4306550" y="1951452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vi-VN" b="1" dirty="0" smtClean="0">
                  <a:latin typeface="Segoe UI" pitchFamily="34" charset="0"/>
                  <a:ea typeface="Roboto" pitchFamily="2" charset="0"/>
                  <a:cs typeface="Segoe UI" pitchFamily="34" charset="0"/>
                </a:rPr>
                <a:t>3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 rot="193715">
              <a:off x="4276070" y="2902279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4</a:t>
              </a:r>
              <a:endParaRPr lang="en-US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Chia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524" y="888999"/>
            <a:ext cx="3868276" cy="3640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5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lab </a:t>
            </a:r>
            <a:r>
              <a:rPr lang="en-US" dirty="0" err="1" smtClean="0"/>
              <a:t>hoặc</a:t>
            </a:r>
            <a:r>
              <a:rPr lang="en-US" dirty="0" smtClean="0"/>
              <a:t> GV </a:t>
            </a:r>
            <a:r>
              <a:rPr lang="en-US" dirty="0" err="1" smtClean="0"/>
              <a:t>giao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Chọn</a:t>
            </a:r>
            <a:r>
              <a:rPr lang="en-US" dirty="0" smtClean="0"/>
              <a:t> 2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pic>
        <p:nvPicPr>
          <p:cNvPr id="6" name="Picture 2" descr="C:\Users\powerpoint.vn\Downloads\64215-Latino student group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605687"/>
            <a:ext cx="3352800" cy="22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195281" y="4529963"/>
            <a:ext cx="2286000" cy="2377343"/>
            <a:chOff x="3425952" y="4513804"/>
            <a:chExt cx="2286000" cy="2377343"/>
          </a:xfrm>
        </p:grpSpPr>
        <p:pic>
          <p:nvPicPr>
            <p:cNvPr id="11" name="Picture 3" descr="C:\Users\powerpoint.vn\Downloads\Students-Lined-Up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6573"/>
            <a:stretch/>
          </p:blipFill>
          <p:spPr bwMode="auto">
            <a:xfrm>
              <a:off x="3564492" y="4513804"/>
              <a:ext cx="2147460" cy="234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11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03504 w 725424"/>
                <a:gd name="connsiteY22" fmla="*/ 377952 h 2279904"/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37795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51104 w 725424"/>
                <a:gd name="connsiteY9" fmla="*/ 1280160 h 2279904"/>
                <a:gd name="connsiteX10" fmla="*/ 451104 w 725424"/>
                <a:gd name="connsiteY10" fmla="*/ 1280160 h 2279904"/>
                <a:gd name="connsiteX11" fmla="*/ 566928 w 725424"/>
                <a:gd name="connsiteY11" fmla="*/ 1365504 h 2279904"/>
                <a:gd name="connsiteX12" fmla="*/ 597408 w 725424"/>
                <a:gd name="connsiteY12" fmla="*/ 1426464 h 2279904"/>
                <a:gd name="connsiteX13" fmla="*/ 609600 w 725424"/>
                <a:gd name="connsiteY13" fmla="*/ 1548384 h 2279904"/>
                <a:gd name="connsiteX14" fmla="*/ 560832 w 725424"/>
                <a:gd name="connsiteY14" fmla="*/ 1719072 h 2279904"/>
                <a:gd name="connsiteX15" fmla="*/ 603504 w 725424"/>
                <a:gd name="connsiteY15" fmla="*/ 1932432 h 2279904"/>
                <a:gd name="connsiteX16" fmla="*/ 676656 w 725424"/>
                <a:gd name="connsiteY16" fmla="*/ 2133600 h 2279904"/>
                <a:gd name="connsiteX17" fmla="*/ 652272 w 725424"/>
                <a:gd name="connsiteY17" fmla="*/ 2279904 h 2279904"/>
                <a:gd name="connsiteX18" fmla="*/ 335280 w 725424"/>
                <a:gd name="connsiteY18" fmla="*/ 2249424 h 2279904"/>
                <a:gd name="connsiteX19" fmla="*/ 0 w 725424"/>
                <a:gd name="connsiteY19" fmla="*/ 1493520 h 2279904"/>
                <a:gd name="connsiteX20" fmla="*/ 146304 w 725424"/>
                <a:gd name="connsiteY20" fmla="*/ 420624 h 2279904"/>
                <a:gd name="connsiteX21" fmla="*/ 304800 w 725424"/>
                <a:gd name="connsiteY21" fmla="*/ 18288 h 2279904"/>
                <a:gd name="connsiteX22" fmla="*/ 725424 w 725424"/>
                <a:gd name="connsiteY22" fmla="*/ 0 h 2279904"/>
                <a:gd name="connsiteX23" fmla="*/ 660273 w 725424"/>
                <a:gd name="connsiteY23" fmla="*/ 360807 h 2279904"/>
                <a:gd name="connsiteX24" fmla="*/ 603504 w 725424"/>
                <a:gd name="connsiteY2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65963 w 725424"/>
                <a:gd name="connsiteY9" fmla="*/ 113995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597408 w 725424"/>
                <a:gd name="connsiteY14" fmla="*/ 1426464 h 2279904"/>
                <a:gd name="connsiteX15" fmla="*/ 609600 w 725424"/>
                <a:gd name="connsiteY15" fmla="*/ 1548384 h 2279904"/>
                <a:gd name="connsiteX16" fmla="*/ 560832 w 725424"/>
                <a:gd name="connsiteY16" fmla="*/ 1719072 h 2279904"/>
                <a:gd name="connsiteX17" fmla="*/ 603504 w 725424"/>
                <a:gd name="connsiteY17" fmla="*/ 1932432 h 2279904"/>
                <a:gd name="connsiteX18" fmla="*/ 676656 w 725424"/>
                <a:gd name="connsiteY18" fmla="*/ 2133600 h 2279904"/>
                <a:gd name="connsiteX19" fmla="*/ 652272 w 725424"/>
                <a:gd name="connsiteY19" fmla="*/ 2279904 h 2279904"/>
                <a:gd name="connsiteX20" fmla="*/ 335280 w 725424"/>
                <a:gd name="connsiteY20" fmla="*/ 2249424 h 2279904"/>
                <a:gd name="connsiteX21" fmla="*/ 0 w 725424"/>
                <a:gd name="connsiteY21" fmla="*/ 1493520 h 2279904"/>
                <a:gd name="connsiteX22" fmla="*/ 146304 w 725424"/>
                <a:gd name="connsiteY22" fmla="*/ 420624 h 2279904"/>
                <a:gd name="connsiteX23" fmla="*/ 304800 w 725424"/>
                <a:gd name="connsiteY23" fmla="*/ 18288 h 2279904"/>
                <a:gd name="connsiteX24" fmla="*/ 725424 w 725424"/>
                <a:gd name="connsiteY24" fmla="*/ 0 h 2279904"/>
                <a:gd name="connsiteX25" fmla="*/ 660273 w 725424"/>
                <a:gd name="connsiteY25" fmla="*/ 360807 h 2279904"/>
                <a:gd name="connsiteX26" fmla="*/ 603504 w 725424"/>
                <a:gd name="connsiteY26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0268 w 725424"/>
                <a:gd name="connsiteY16" fmla="*/ 1447419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7888 w 725424"/>
                <a:gd name="connsiteY16" fmla="*/ 1453134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35508 w 725424"/>
                <a:gd name="connsiteY16" fmla="*/ 1395222 h 2279904"/>
                <a:gd name="connsiteX17" fmla="*/ 627888 w 725424"/>
                <a:gd name="connsiteY17" fmla="*/ 1453134 h 2279904"/>
                <a:gd name="connsiteX18" fmla="*/ 609600 w 725424"/>
                <a:gd name="connsiteY18" fmla="*/ 1548384 h 2279904"/>
                <a:gd name="connsiteX19" fmla="*/ 560832 w 725424"/>
                <a:gd name="connsiteY19" fmla="*/ 1719072 h 2279904"/>
                <a:gd name="connsiteX20" fmla="*/ 603504 w 725424"/>
                <a:gd name="connsiteY20" fmla="*/ 1932432 h 2279904"/>
                <a:gd name="connsiteX21" fmla="*/ 676656 w 725424"/>
                <a:gd name="connsiteY21" fmla="*/ 2133600 h 2279904"/>
                <a:gd name="connsiteX22" fmla="*/ 652272 w 725424"/>
                <a:gd name="connsiteY22" fmla="*/ 2279904 h 2279904"/>
                <a:gd name="connsiteX23" fmla="*/ 335280 w 725424"/>
                <a:gd name="connsiteY23" fmla="*/ 2249424 h 2279904"/>
                <a:gd name="connsiteX24" fmla="*/ 0 w 725424"/>
                <a:gd name="connsiteY24" fmla="*/ 1493520 h 2279904"/>
                <a:gd name="connsiteX25" fmla="*/ 146304 w 725424"/>
                <a:gd name="connsiteY25" fmla="*/ 420624 h 2279904"/>
                <a:gd name="connsiteX26" fmla="*/ 304800 w 725424"/>
                <a:gd name="connsiteY26" fmla="*/ 18288 h 2279904"/>
                <a:gd name="connsiteX27" fmla="*/ 725424 w 725424"/>
                <a:gd name="connsiteY27" fmla="*/ 0 h 2279904"/>
                <a:gd name="connsiteX28" fmla="*/ 660273 w 725424"/>
                <a:gd name="connsiteY28" fmla="*/ 360807 h 2279904"/>
                <a:gd name="connsiteX29" fmla="*/ 603504 w 725424"/>
                <a:gd name="connsiteY29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1104 w 725424"/>
                <a:gd name="connsiteY12" fmla="*/ 128016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41223 w 725424"/>
                <a:gd name="connsiteY16" fmla="*/ 1343787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52272 w 725424"/>
                <a:gd name="connsiteY25" fmla="*/ 2279904 h 2279904"/>
                <a:gd name="connsiteX26" fmla="*/ 335280 w 725424"/>
                <a:gd name="connsiteY26" fmla="*/ 2249424 h 2279904"/>
                <a:gd name="connsiteX27" fmla="*/ 0 w 725424"/>
                <a:gd name="connsiteY27" fmla="*/ 1493520 h 2279904"/>
                <a:gd name="connsiteX28" fmla="*/ 146304 w 725424"/>
                <a:gd name="connsiteY28" fmla="*/ 420624 h 2279904"/>
                <a:gd name="connsiteX29" fmla="*/ 304800 w 725424"/>
                <a:gd name="connsiteY29" fmla="*/ 18288 h 2279904"/>
                <a:gd name="connsiteX30" fmla="*/ 725424 w 725424"/>
                <a:gd name="connsiteY30" fmla="*/ 0 h 2279904"/>
                <a:gd name="connsiteX31" fmla="*/ 660273 w 725424"/>
                <a:gd name="connsiteY31" fmla="*/ 360807 h 2279904"/>
                <a:gd name="connsiteX32" fmla="*/ 603504 w 725424"/>
                <a:gd name="connsiteY32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9798 w 725424"/>
                <a:gd name="connsiteY25" fmla="*/ 2204847 h 2279904"/>
                <a:gd name="connsiteX26" fmla="*/ 652272 w 725424"/>
                <a:gd name="connsiteY26" fmla="*/ 2279904 h 2279904"/>
                <a:gd name="connsiteX27" fmla="*/ 335280 w 725424"/>
                <a:gd name="connsiteY27" fmla="*/ 2249424 h 2279904"/>
                <a:gd name="connsiteX28" fmla="*/ 0 w 725424"/>
                <a:gd name="connsiteY28" fmla="*/ 1493520 h 2279904"/>
                <a:gd name="connsiteX29" fmla="*/ 146304 w 725424"/>
                <a:gd name="connsiteY29" fmla="*/ 420624 h 2279904"/>
                <a:gd name="connsiteX30" fmla="*/ 304800 w 725424"/>
                <a:gd name="connsiteY30" fmla="*/ 18288 h 2279904"/>
                <a:gd name="connsiteX31" fmla="*/ 725424 w 725424"/>
                <a:gd name="connsiteY31" fmla="*/ 0 h 2279904"/>
                <a:gd name="connsiteX32" fmla="*/ 660273 w 725424"/>
                <a:gd name="connsiteY32" fmla="*/ 360807 h 2279904"/>
                <a:gd name="connsiteX33" fmla="*/ 603504 w 725424"/>
                <a:gd name="connsiteY3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52272 w 725424"/>
                <a:gd name="connsiteY27" fmla="*/ 2279904 h 2279904"/>
                <a:gd name="connsiteX28" fmla="*/ 335280 w 725424"/>
                <a:gd name="connsiteY28" fmla="*/ 2249424 h 2279904"/>
                <a:gd name="connsiteX29" fmla="*/ 0 w 725424"/>
                <a:gd name="connsiteY29" fmla="*/ 1493520 h 2279904"/>
                <a:gd name="connsiteX30" fmla="*/ 146304 w 725424"/>
                <a:gd name="connsiteY30" fmla="*/ 420624 h 2279904"/>
                <a:gd name="connsiteX31" fmla="*/ 304800 w 725424"/>
                <a:gd name="connsiteY31" fmla="*/ 18288 h 2279904"/>
                <a:gd name="connsiteX32" fmla="*/ 725424 w 725424"/>
                <a:gd name="connsiteY32" fmla="*/ 0 h 2279904"/>
                <a:gd name="connsiteX33" fmla="*/ 660273 w 725424"/>
                <a:gd name="connsiteY33" fmla="*/ 360807 h 2279904"/>
                <a:gd name="connsiteX34" fmla="*/ 603504 w 725424"/>
                <a:gd name="connsiteY3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64083 w 725424"/>
                <a:gd name="connsiteY27" fmla="*/ 2254377 h 2279904"/>
                <a:gd name="connsiteX28" fmla="*/ 652272 w 725424"/>
                <a:gd name="connsiteY28" fmla="*/ 2279904 h 2279904"/>
                <a:gd name="connsiteX29" fmla="*/ 335280 w 725424"/>
                <a:gd name="connsiteY29" fmla="*/ 2249424 h 2279904"/>
                <a:gd name="connsiteX30" fmla="*/ 0 w 725424"/>
                <a:gd name="connsiteY30" fmla="*/ 1493520 h 2279904"/>
                <a:gd name="connsiteX31" fmla="*/ 146304 w 725424"/>
                <a:gd name="connsiteY31" fmla="*/ 420624 h 2279904"/>
                <a:gd name="connsiteX32" fmla="*/ 304800 w 725424"/>
                <a:gd name="connsiteY32" fmla="*/ 18288 h 2279904"/>
                <a:gd name="connsiteX33" fmla="*/ 725424 w 725424"/>
                <a:gd name="connsiteY33" fmla="*/ 0 h 2279904"/>
                <a:gd name="connsiteX34" fmla="*/ 660273 w 725424"/>
                <a:gd name="connsiteY34" fmla="*/ 360807 h 2279904"/>
                <a:gd name="connsiteX35" fmla="*/ 603504 w 725424"/>
                <a:gd name="connsiteY35" fmla="*/ 412242 h 2279904"/>
                <a:gd name="connsiteX0" fmla="*/ 603504 w 725424"/>
                <a:gd name="connsiteY0" fmla="*/ 412242 h 2300859"/>
                <a:gd name="connsiteX1" fmla="*/ 566928 w 725424"/>
                <a:gd name="connsiteY1" fmla="*/ 505968 h 2300859"/>
                <a:gd name="connsiteX2" fmla="*/ 566928 w 725424"/>
                <a:gd name="connsiteY2" fmla="*/ 652272 h 2300859"/>
                <a:gd name="connsiteX3" fmla="*/ 542544 w 725424"/>
                <a:gd name="connsiteY3" fmla="*/ 780288 h 2300859"/>
                <a:gd name="connsiteX4" fmla="*/ 525018 w 725424"/>
                <a:gd name="connsiteY4" fmla="*/ 894969 h 2300859"/>
                <a:gd name="connsiteX5" fmla="*/ 451104 w 725424"/>
                <a:gd name="connsiteY5" fmla="*/ 877824 h 2300859"/>
                <a:gd name="connsiteX6" fmla="*/ 433578 w 725424"/>
                <a:gd name="connsiteY6" fmla="*/ 911352 h 2300859"/>
                <a:gd name="connsiteX7" fmla="*/ 457200 w 725424"/>
                <a:gd name="connsiteY7" fmla="*/ 950976 h 2300859"/>
                <a:gd name="connsiteX8" fmla="*/ 488061 w 725424"/>
                <a:gd name="connsiteY8" fmla="*/ 1060704 h 2300859"/>
                <a:gd name="connsiteX9" fmla="*/ 471678 w 725424"/>
                <a:gd name="connsiteY9" fmla="*/ 1143762 h 2300859"/>
                <a:gd name="connsiteX10" fmla="*/ 469773 w 725424"/>
                <a:gd name="connsiteY10" fmla="*/ 1178052 h 2300859"/>
                <a:gd name="connsiteX11" fmla="*/ 451104 w 725424"/>
                <a:gd name="connsiteY11" fmla="*/ 1280160 h 2300859"/>
                <a:gd name="connsiteX12" fmla="*/ 456819 w 725424"/>
                <a:gd name="connsiteY12" fmla="*/ 1272540 h 2300859"/>
                <a:gd name="connsiteX13" fmla="*/ 486918 w 725424"/>
                <a:gd name="connsiteY13" fmla="*/ 1328547 h 2300859"/>
                <a:gd name="connsiteX14" fmla="*/ 568833 w 725424"/>
                <a:gd name="connsiteY14" fmla="*/ 1352169 h 2300859"/>
                <a:gd name="connsiteX15" fmla="*/ 601218 w 725424"/>
                <a:gd name="connsiteY15" fmla="*/ 1345692 h 2300859"/>
                <a:gd name="connsiteX16" fmla="*/ 635508 w 725424"/>
                <a:gd name="connsiteY16" fmla="*/ 1338072 h 2300859"/>
                <a:gd name="connsiteX17" fmla="*/ 658368 w 725424"/>
                <a:gd name="connsiteY17" fmla="*/ 1357122 h 2300859"/>
                <a:gd name="connsiteX18" fmla="*/ 639318 w 725424"/>
                <a:gd name="connsiteY18" fmla="*/ 1400937 h 2300859"/>
                <a:gd name="connsiteX19" fmla="*/ 627888 w 725424"/>
                <a:gd name="connsiteY19" fmla="*/ 1453134 h 2300859"/>
                <a:gd name="connsiteX20" fmla="*/ 603885 w 725424"/>
                <a:gd name="connsiteY20" fmla="*/ 1540764 h 2300859"/>
                <a:gd name="connsiteX21" fmla="*/ 580263 w 725424"/>
                <a:gd name="connsiteY21" fmla="*/ 1608582 h 2300859"/>
                <a:gd name="connsiteX22" fmla="*/ 560832 w 725424"/>
                <a:gd name="connsiteY22" fmla="*/ 1719072 h 2300859"/>
                <a:gd name="connsiteX23" fmla="*/ 603504 w 725424"/>
                <a:gd name="connsiteY23" fmla="*/ 1932432 h 2300859"/>
                <a:gd name="connsiteX24" fmla="*/ 676656 w 725424"/>
                <a:gd name="connsiteY24" fmla="*/ 2133600 h 2300859"/>
                <a:gd name="connsiteX25" fmla="*/ 662178 w 725424"/>
                <a:gd name="connsiteY25" fmla="*/ 2151507 h 2300859"/>
                <a:gd name="connsiteX26" fmla="*/ 669798 w 725424"/>
                <a:gd name="connsiteY26" fmla="*/ 2204847 h 2300859"/>
                <a:gd name="connsiteX27" fmla="*/ 664083 w 725424"/>
                <a:gd name="connsiteY27" fmla="*/ 2254377 h 2300859"/>
                <a:gd name="connsiteX28" fmla="*/ 652272 w 725424"/>
                <a:gd name="connsiteY28" fmla="*/ 2279904 h 2300859"/>
                <a:gd name="connsiteX29" fmla="*/ 337185 w 725424"/>
                <a:gd name="connsiteY29" fmla="*/ 2300859 h 2300859"/>
                <a:gd name="connsiteX30" fmla="*/ 0 w 725424"/>
                <a:gd name="connsiteY30" fmla="*/ 1493520 h 2300859"/>
                <a:gd name="connsiteX31" fmla="*/ 146304 w 725424"/>
                <a:gd name="connsiteY31" fmla="*/ 420624 h 2300859"/>
                <a:gd name="connsiteX32" fmla="*/ 304800 w 725424"/>
                <a:gd name="connsiteY32" fmla="*/ 18288 h 2300859"/>
                <a:gd name="connsiteX33" fmla="*/ 725424 w 725424"/>
                <a:gd name="connsiteY33" fmla="*/ 0 h 2300859"/>
                <a:gd name="connsiteX34" fmla="*/ 660273 w 725424"/>
                <a:gd name="connsiteY34" fmla="*/ 360807 h 2300859"/>
                <a:gd name="connsiteX35" fmla="*/ 603504 w 725424"/>
                <a:gd name="connsiteY35" fmla="*/ 412242 h 230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25424" h="2300859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50089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13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online 2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1132016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form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524" y="4800600"/>
            <a:ext cx="8611726" cy="1905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&lt;form action=“” method=“” </a:t>
            </a:r>
            <a:r>
              <a:rPr lang="en-US" dirty="0" err="1" smtClean="0"/>
              <a:t>enctype</a:t>
            </a:r>
            <a:r>
              <a:rPr lang="en-US" dirty="0" smtClean="0"/>
              <a:t>=“”&gt;</a:t>
            </a:r>
          </a:p>
          <a:p>
            <a:r>
              <a:rPr lang="en-US" dirty="0" smtClean="0"/>
              <a:t>&lt;input type=“”&gt;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textarea</a:t>
            </a:r>
            <a:r>
              <a:rPr lang="en-US" dirty="0" smtClean="0"/>
              <a:t> rows=“” cols=“”&gt;</a:t>
            </a:r>
          </a:p>
          <a:p>
            <a:r>
              <a:rPr lang="en-US" dirty="0" smtClean="0"/>
              <a:t>&lt;select multiple&gt;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713" y="1187824"/>
            <a:ext cx="4688487" cy="3231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3876675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822038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trúc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24" y="3124200"/>
            <a:ext cx="8611726" cy="3505200"/>
          </a:xfrm>
        </p:spPr>
        <p:txBody>
          <a:bodyPr>
            <a:normAutofit/>
          </a:bodyPr>
          <a:lstStyle/>
          <a:p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form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b="1" dirty="0">
                <a:solidFill>
                  <a:schemeClr val="tx2"/>
                </a:solidFill>
              </a:rPr>
              <a:t>action</a:t>
            </a:r>
            <a:r>
              <a:rPr lang="en-US" dirty="0"/>
              <a:t>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form </a:t>
            </a:r>
            <a:r>
              <a:rPr lang="en-US" dirty="0" err="1"/>
              <a:t>trên</a:t>
            </a:r>
            <a:r>
              <a:rPr lang="en-US" dirty="0"/>
              <a:t> server</a:t>
            </a:r>
          </a:p>
          <a:p>
            <a:pPr lvl="1"/>
            <a:r>
              <a:rPr lang="en-US" dirty="0"/>
              <a:t>@</a:t>
            </a:r>
            <a:r>
              <a:rPr lang="en-US" b="1" dirty="0">
                <a:solidFill>
                  <a:schemeClr val="tx2"/>
                </a:solidFill>
              </a:rPr>
              <a:t>method</a:t>
            </a:r>
            <a:r>
              <a:rPr lang="en-US" dirty="0"/>
              <a:t>: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server (</a:t>
            </a:r>
            <a:r>
              <a:rPr lang="en-US" b="1" dirty="0">
                <a:solidFill>
                  <a:schemeClr val="accent5"/>
                </a:solidFill>
              </a:rPr>
              <a:t>post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/>
              <a:t>hoặc</a:t>
            </a:r>
            <a:r>
              <a:rPr lang="en-US" dirty="0"/>
              <a:t> [</a:t>
            </a:r>
            <a:r>
              <a:rPr lang="en-US" b="1" dirty="0">
                <a:solidFill>
                  <a:schemeClr val="accent5"/>
                </a:solidFill>
              </a:rPr>
              <a:t>get</a:t>
            </a:r>
            <a:r>
              <a:rPr lang="en-US" dirty="0"/>
              <a:t>])</a:t>
            </a:r>
          </a:p>
          <a:p>
            <a:pPr lvl="1"/>
            <a:r>
              <a:rPr lang="en-US" dirty="0"/>
              <a:t>@</a:t>
            </a:r>
            <a:r>
              <a:rPr lang="en-US" b="1" dirty="0" err="1">
                <a:solidFill>
                  <a:schemeClr val="tx2"/>
                </a:solidFill>
              </a:rPr>
              <a:t>enctype</a:t>
            </a:r>
            <a:r>
              <a:rPr lang="en-US" dirty="0"/>
              <a:t>: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([</a:t>
            </a:r>
            <a:r>
              <a:rPr lang="en-US" b="1" dirty="0">
                <a:solidFill>
                  <a:schemeClr val="accent5"/>
                </a:solidFill>
              </a:rPr>
              <a:t>application/x-www-form-</a:t>
            </a:r>
            <a:r>
              <a:rPr lang="en-US" b="1" dirty="0" err="1">
                <a:solidFill>
                  <a:schemeClr val="accent5"/>
                </a:solidFill>
              </a:rPr>
              <a:t>urlencoded</a:t>
            </a:r>
            <a:r>
              <a:rPr lang="en-US" dirty="0"/>
              <a:t>], </a:t>
            </a:r>
            <a:r>
              <a:rPr lang="en-US" b="1" dirty="0">
                <a:solidFill>
                  <a:schemeClr val="accent5"/>
                </a:solidFill>
              </a:rPr>
              <a:t>multipart/form-data</a:t>
            </a:r>
            <a:r>
              <a:rPr lang="en-US" dirty="0"/>
              <a:t>, </a:t>
            </a:r>
            <a:r>
              <a:rPr lang="en-US" b="1" dirty="0">
                <a:solidFill>
                  <a:schemeClr val="accent5"/>
                </a:solidFill>
              </a:rPr>
              <a:t>text/plain</a:t>
            </a:r>
            <a:r>
              <a:rPr lang="en-US" dirty="0"/>
              <a:t>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09650"/>
            <a:ext cx="674370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7537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Thẻ</a:t>
            </a:r>
            <a:r>
              <a:rPr lang="en-US" dirty="0" smtClean="0"/>
              <a:t>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24" y="5105400"/>
            <a:ext cx="8611726" cy="1371600"/>
          </a:xfrm>
        </p:spPr>
        <p:txBody>
          <a:bodyPr/>
          <a:lstStyle/>
          <a:p>
            <a:r>
              <a:rPr lang="en-US" dirty="0" smtClean="0"/>
              <a:t>10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HTML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34" y="914400"/>
            <a:ext cx="8602578" cy="4114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481680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textarea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24" y="3429000"/>
            <a:ext cx="8611726" cy="3124200"/>
          </a:xfrm>
        </p:spPr>
        <p:txBody>
          <a:bodyPr/>
          <a:lstStyle/>
          <a:p>
            <a:r>
              <a:rPr lang="en-US" sz="3900" dirty="0"/>
              <a:t>&lt;</a:t>
            </a:r>
            <a:r>
              <a:rPr lang="en-US" sz="3900" dirty="0" err="1"/>
              <a:t>textarea</a:t>
            </a:r>
            <a:r>
              <a:rPr lang="en-US" sz="3900" dirty="0"/>
              <a:t> </a:t>
            </a:r>
            <a:r>
              <a:rPr lang="en-US" sz="3900" b="1" dirty="0">
                <a:solidFill>
                  <a:schemeClr val="tx2"/>
                </a:solidFill>
              </a:rPr>
              <a:t>rows</a:t>
            </a:r>
            <a:r>
              <a:rPr lang="en-US" sz="3900" dirty="0"/>
              <a:t>=“?” </a:t>
            </a:r>
            <a:r>
              <a:rPr lang="en-US" sz="3900" b="1" dirty="0">
                <a:solidFill>
                  <a:schemeClr val="tx2"/>
                </a:solidFill>
              </a:rPr>
              <a:t>cols</a:t>
            </a:r>
            <a:r>
              <a:rPr lang="en-US" sz="3900" dirty="0"/>
              <a:t>=“?”&gt;</a:t>
            </a:r>
          </a:p>
          <a:p>
            <a:r>
              <a:rPr lang="en-US" dirty="0" err="1"/>
              <a:t>Tạo</a:t>
            </a:r>
            <a:r>
              <a:rPr lang="en-US" dirty="0"/>
              <a:t> ô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b="1" dirty="0">
                <a:solidFill>
                  <a:schemeClr val="tx2"/>
                </a:solidFill>
              </a:rPr>
              <a:t>rows</a:t>
            </a:r>
            <a:r>
              <a:rPr lang="en-US" dirty="0"/>
              <a:t>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,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cuộn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b="1" dirty="0">
                <a:solidFill>
                  <a:schemeClr val="tx2"/>
                </a:solidFill>
              </a:rPr>
              <a:t>cols</a:t>
            </a:r>
            <a:r>
              <a:rPr lang="en-US" dirty="0"/>
              <a:t>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(M </a:t>
            </a:r>
            <a:r>
              <a:rPr lang="en-US" dirty="0" err="1"/>
              <a:t>hoặc</a:t>
            </a:r>
            <a:r>
              <a:rPr lang="en-US" dirty="0"/>
              <a:t> W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05000" y="1066800"/>
            <a:ext cx="5181601" cy="2362200"/>
            <a:chOff x="990599" y="3657600"/>
            <a:chExt cx="5181601" cy="2362200"/>
          </a:xfrm>
        </p:grpSpPr>
        <p:sp>
          <p:nvSpPr>
            <p:cNvPr id="5" name="Flowchart: Document 4"/>
            <p:cNvSpPr/>
            <p:nvPr/>
          </p:nvSpPr>
          <p:spPr>
            <a:xfrm>
              <a:off x="990599" y="3657600"/>
              <a:ext cx="5181601" cy="2362200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9823" y="3733800"/>
              <a:ext cx="4966177" cy="167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6695640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Thẻ</a:t>
            </a:r>
            <a:r>
              <a:rPr lang="en-US" dirty="0" smtClean="0"/>
              <a:t>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24" y="4572000"/>
            <a:ext cx="8611726" cy="2133600"/>
          </a:xfrm>
        </p:spPr>
        <p:txBody>
          <a:bodyPr>
            <a:normAutofit fontScale="92500"/>
          </a:bodyPr>
          <a:lstStyle/>
          <a:p>
            <a:r>
              <a:rPr lang="en-US" sz="3900" dirty="0"/>
              <a:t>&lt;select </a:t>
            </a:r>
            <a:r>
              <a:rPr lang="en-US" sz="3900" b="1" dirty="0">
                <a:solidFill>
                  <a:schemeClr val="tx2"/>
                </a:solidFill>
              </a:rPr>
              <a:t>multiple</a:t>
            </a:r>
            <a:r>
              <a:rPr lang="en-US" sz="3900" dirty="0">
                <a:solidFill>
                  <a:schemeClr val="tx2"/>
                </a:solidFill>
              </a:rPr>
              <a:t> </a:t>
            </a:r>
            <a:r>
              <a:rPr lang="en-US" sz="3900" b="1" dirty="0">
                <a:solidFill>
                  <a:schemeClr val="tx2"/>
                </a:solidFill>
              </a:rPr>
              <a:t>size</a:t>
            </a:r>
            <a:r>
              <a:rPr lang="en-US" sz="3900" dirty="0"/>
              <a:t>=“?”&gt;</a:t>
            </a:r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, 2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ComboBox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endParaRPr lang="en-US" dirty="0"/>
          </a:p>
          <a:p>
            <a:pPr lvl="1"/>
            <a:r>
              <a:rPr lang="en-US" b="1" dirty="0" err="1"/>
              <a:t>ListBox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 smtClean="0"/>
              <a:t>nhiều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89626"/>
            <a:ext cx="1266092" cy="50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59" y="2600325"/>
            <a:ext cx="338137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712" y="973625"/>
            <a:ext cx="1219200" cy="1516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600325"/>
            <a:ext cx="33242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816912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38401" y="1066800"/>
            <a:ext cx="6705600" cy="5791200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2438400" y="660042"/>
            <a:ext cx="4057650" cy="8128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46" name="Title 1"/>
          <p:cNvSpPr>
            <a:spLocks noGrp="1"/>
          </p:cNvSpPr>
          <p:nvPr>
            <p:ph type="title"/>
          </p:nvPr>
        </p:nvSpPr>
        <p:spPr>
          <a:xfrm>
            <a:off x="3052293" y="761642"/>
            <a:ext cx="3700463" cy="609600"/>
          </a:xfrm>
        </p:spPr>
        <p:txBody>
          <a:bodyPr>
            <a:normAutofit/>
          </a:bodyPr>
          <a:lstStyle/>
          <a:p>
            <a:pPr algn="l"/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Tóm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tắt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endParaRPr lang="en-US" sz="32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pic>
        <p:nvPicPr>
          <p:cNvPr id="8" name="Picture 7" descr="teach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0"/>
            <a:ext cx="3429000" cy="3810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257013" y="1676400"/>
            <a:ext cx="5810787" cy="495300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 smtClean="0">
                <a:latin typeface="Segoe UI" pitchFamily="34" charset="0"/>
              </a:rPr>
              <a:t>Thiết</a:t>
            </a:r>
            <a:r>
              <a:rPr lang="en-US" sz="2800" b="0" dirty="0" smtClean="0">
                <a:latin typeface="Segoe UI" pitchFamily="34" charset="0"/>
              </a:rPr>
              <a:t> </a:t>
            </a:r>
            <a:r>
              <a:rPr lang="en-US" sz="2800" b="0" dirty="0" err="1" smtClean="0">
                <a:latin typeface="Segoe UI" pitchFamily="34" charset="0"/>
              </a:rPr>
              <a:t>kế</a:t>
            </a:r>
            <a:r>
              <a:rPr lang="en-US" sz="2800" b="0" dirty="0" smtClean="0">
                <a:latin typeface="Segoe UI" pitchFamily="34" charset="0"/>
              </a:rPr>
              <a:t> menu </a:t>
            </a:r>
            <a:r>
              <a:rPr lang="en-US" sz="2800" b="0" dirty="0" err="1" smtClean="0">
                <a:latin typeface="Segoe UI" pitchFamily="34" charset="0"/>
              </a:rPr>
              <a:t>đứng</a:t>
            </a:r>
            <a:endParaRPr lang="en-US" sz="2800" b="0" dirty="0" smtClean="0">
              <a:latin typeface="Segoe UI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Thiết</a:t>
            </a:r>
            <a:r>
              <a:rPr lang="en-US" b="0" dirty="0" smtClean="0"/>
              <a:t> </a:t>
            </a:r>
            <a:r>
              <a:rPr lang="en-US" b="0" dirty="0" err="1" smtClean="0"/>
              <a:t>kế</a:t>
            </a:r>
            <a:r>
              <a:rPr lang="en-US" b="0" dirty="0" smtClean="0"/>
              <a:t> menu </a:t>
            </a:r>
            <a:r>
              <a:rPr lang="en-US" b="0" dirty="0" err="1" smtClean="0"/>
              <a:t>ngang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Thiết</a:t>
            </a:r>
            <a:r>
              <a:rPr lang="en-US" b="0" dirty="0" smtClean="0"/>
              <a:t> </a:t>
            </a:r>
            <a:r>
              <a:rPr lang="en-US" b="0" dirty="0" err="1" smtClean="0"/>
              <a:t>kế</a:t>
            </a:r>
            <a:r>
              <a:rPr lang="en-US" b="0" smtClean="0"/>
              <a:t> menu con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Thảo</a:t>
            </a:r>
            <a:r>
              <a:rPr lang="en-US" b="0" dirty="0" smtClean="0"/>
              <a:t> </a:t>
            </a:r>
            <a:r>
              <a:rPr lang="en-US" b="0" dirty="0" err="1" smtClean="0"/>
              <a:t>luận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bày</a:t>
            </a:r>
            <a:r>
              <a:rPr lang="en-US" b="0" dirty="0" smtClean="0"/>
              <a:t> </a:t>
            </a:r>
            <a:r>
              <a:rPr lang="en-US" b="0" dirty="0" err="1" smtClean="0"/>
              <a:t>chuyên</a:t>
            </a:r>
            <a:r>
              <a:rPr lang="en-US" b="0" dirty="0" smtClean="0"/>
              <a:t> </a:t>
            </a:r>
            <a:r>
              <a:rPr lang="en-US" b="0" dirty="0" err="1" smtClean="0"/>
              <a:t>đề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Giới</a:t>
            </a:r>
            <a:r>
              <a:rPr lang="en-US" b="0" dirty="0" smtClean="0"/>
              <a:t> </a:t>
            </a:r>
            <a:r>
              <a:rPr lang="en-US" b="0" dirty="0" err="1" smtClean="0"/>
              <a:t>thiệu</a:t>
            </a:r>
            <a:r>
              <a:rPr lang="en-US" b="0" dirty="0" smtClean="0"/>
              <a:t> </a:t>
            </a:r>
            <a:r>
              <a:rPr lang="en-US" b="0" dirty="0" err="1" smtClean="0"/>
              <a:t>bài</a:t>
            </a:r>
            <a:r>
              <a:rPr lang="en-US" b="0" dirty="0" smtClean="0"/>
              <a:t> </a:t>
            </a:r>
            <a:r>
              <a:rPr lang="en-US" b="0" dirty="0" err="1" smtClean="0"/>
              <a:t>mới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627525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3853740"/>
            <a:ext cx="8763000" cy="224226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http://themyndset.com/wp-content/uploads/2012/04/time-running-clock-Fotolia_11803550_Subscription_XL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94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4801" y="278475"/>
            <a:ext cx="2514599" cy="45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/>
          <p:cNvSpPr>
            <a:spLocks noGrp="1"/>
          </p:cNvSpPr>
          <p:nvPr>
            <p:ph idx="4294967295"/>
          </p:nvPr>
        </p:nvSpPr>
        <p:spPr>
          <a:xfrm>
            <a:off x="2777064" y="4698999"/>
            <a:ext cx="296966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cap="small" dirty="0" err="1" smtClean="0">
                <a:solidFill>
                  <a:schemeClr val="bg1"/>
                </a:solidFill>
              </a:rPr>
              <a:t>Điểm</a:t>
            </a:r>
            <a:r>
              <a:rPr lang="en-US" sz="3600" b="1" cap="small" dirty="0" smtClean="0">
                <a:solidFill>
                  <a:schemeClr val="bg1"/>
                </a:solidFill>
              </a:rPr>
              <a:t> </a:t>
            </a:r>
            <a:r>
              <a:rPr lang="en-US" sz="3600" b="1" cap="small" dirty="0" err="1" smtClean="0">
                <a:solidFill>
                  <a:schemeClr val="bg1"/>
                </a:solidFill>
              </a:rPr>
              <a:t>danh</a:t>
            </a:r>
            <a:endParaRPr lang="en-US" sz="3600" b="1" cap="small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newperspectivesradioshow.files.wordpress.com/2011/03/clock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304799"/>
            <a:ext cx="2362200" cy="226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11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295400" y="12700"/>
            <a:ext cx="11734800" cy="6845300"/>
            <a:chOff x="0" y="12700"/>
            <a:chExt cx="12213597" cy="6845300"/>
          </a:xfrm>
        </p:grpSpPr>
        <p:pic>
          <p:nvPicPr>
            <p:cNvPr id="13" name="Picture 12"/>
            <p:cNvPicPr>
              <a:picLocks/>
            </p:cNvPicPr>
            <p:nvPr>
              <p:custDataLst>
                <p:tags r:id="rId1"/>
              </p:custDataLst>
            </p:nvPr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3069597" y="12700"/>
              <a:ext cx="9144000" cy="68453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/>
            </p:cNvPicPr>
            <p:nvPr>
              <p:custDataLst>
                <p:tags r:id="rId2"/>
              </p:custData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0861"/>
            <a:stretch/>
          </p:blipFill>
          <p:spPr bwMode="auto">
            <a:xfrm>
              <a:off x="0" y="12700"/>
              <a:ext cx="3069597" cy="68453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675144" y="3422476"/>
            <a:ext cx="4658856" cy="35412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chemeClr val="tx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82970" y="2542160"/>
            <a:ext cx="16786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31797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1168400"/>
            <a:ext cx="7848600" cy="5003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http://forum.cuasotinhoc.vn/portaluploads/attachments/2011-12/131211100821-laptop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1011" y1="9235" x2="71720" y2="48881"/>
                        <a14:foregroundMark x1="75089" y1="13526" x2="78635" y2="51399"/>
                        <a14:foregroundMark x1="80142" y1="19310" x2="87234" y2="43657"/>
                        <a14:foregroundMark x1="86525" y1="33396" x2="86525" y2="33396"/>
                        <a14:foregroundMark x1="84663" y1="29104" x2="92021" y2="43377"/>
                        <a14:foregroundMark x1="68883" y1="39832" x2="68883" y2="46175"/>
                        <a14:foregroundMark x1="58865" y1="66418" x2="50532" y2="70709"/>
                        <a14:foregroundMark x1="83688" y1="76213" x2="76507" y2="86754"/>
                        <a14:foregroundMark x1="83422" y1="86754" x2="83422" y2="86754"/>
                        <a14:foregroundMark x1="86259" y1="77519" x2="82004" y2="87966"/>
                        <a14:foregroundMark x1="45567" y1="90299" x2="46277" y2="90299"/>
                        <a14:foregroundMark x1="6206" y1="44869" x2="21011" y2="71922"/>
                        <a14:foregroundMark x1="65685" y1="90703" x2="65685" y2="99881"/>
                        <a14:foregroundMark x1="72591" y1="7517" x2="72591" y2="7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6800" y="2688769"/>
            <a:ext cx="3665218" cy="348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Content Placeholder 1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4958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smtClean="0"/>
              <a:t>Review </a:t>
            </a:r>
            <a:r>
              <a:rPr lang="en-US" b="0" dirty="0" err="1" smtClean="0"/>
              <a:t>nội</a:t>
            </a:r>
            <a:r>
              <a:rPr lang="en-US" b="0" dirty="0" smtClean="0"/>
              <a:t> dung </a:t>
            </a:r>
            <a:r>
              <a:rPr lang="en-US" b="0" dirty="0" err="1" smtClean="0"/>
              <a:t>bài</a:t>
            </a:r>
            <a:r>
              <a:rPr lang="en-US" b="0" dirty="0" smtClean="0"/>
              <a:t> </a:t>
            </a:r>
            <a:r>
              <a:rPr lang="en-US" b="0" dirty="0" err="1" smtClean="0"/>
              <a:t>học</a:t>
            </a:r>
            <a:r>
              <a:rPr lang="en-US" b="0" dirty="0" smtClean="0"/>
              <a:t> online 1</a:t>
            </a:r>
            <a:endParaRPr lang="vi-VN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err="1" smtClean="0"/>
              <a:t>Thảo</a:t>
            </a:r>
            <a:r>
              <a:rPr lang="en-US" b="0" dirty="0" smtClean="0"/>
              <a:t> </a:t>
            </a:r>
            <a:r>
              <a:rPr lang="en-US" b="0" dirty="0" err="1" smtClean="0"/>
              <a:t>luận</a:t>
            </a:r>
            <a:r>
              <a:rPr lang="en-US" b="0" dirty="0" smtClean="0"/>
              <a:t> </a:t>
            </a:r>
            <a:r>
              <a:rPr lang="en-US" b="0" dirty="0" err="1" smtClean="0"/>
              <a:t>các</a:t>
            </a:r>
            <a:r>
              <a:rPr lang="en-US" b="0" dirty="0" smtClean="0"/>
              <a:t> </a:t>
            </a:r>
            <a:r>
              <a:rPr lang="en-US" b="0" dirty="0" err="1" smtClean="0"/>
              <a:t>tình</a:t>
            </a:r>
            <a:r>
              <a:rPr lang="en-US" b="0" dirty="0" smtClean="0"/>
              <a:t> </a:t>
            </a:r>
            <a:r>
              <a:rPr lang="en-US" b="0" dirty="0" err="1" smtClean="0"/>
              <a:t>huống</a:t>
            </a:r>
            <a:r>
              <a:rPr lang="en-US" b="0" dirty="0" smtClean="0"/>
              <a:t> </a:t>
            </a:r>
            <a:r>
              <a:rPr lang="en-US" b="0" dirty="0" err="1" smtClean="0"/>
              <a:t>trong</a:t>
            </a:r>
            <a:r>
              <a:rPr lang="en-US" b="0" dirty="0" smtClean="0"/>
              <a:t> </a:t>
            </a:r>
            <a:r>
              <a:rPr lang="en-US" b="0" dirty="0" err="1" smtClean="0"/>
              <a:t>bài</a:t>
            </a:r>
            <a:r>
              <a:rPr lang="en-US" b="0" dirty="0" smtClean="0"/>
              <a:t> online 1</a:t>
            </a:r>
            <a:endParaRPr lang="vi-VN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bày</a:t>
            </a:r>
            <a:r>
              <a:rPr lang="en-US" b="0" dirty="0" smtClean="0"/>
              <a:t> </a:t>
            </a:r>
            <a:r>
              <a:rPr lang="en-US" b="0" dirty="0" err="1" smtClean="0"/>
              <a:t>chuyên</a:t>
            </a:r>
            <a:r>
              <a:rPr lang="en-US" b="0" dirty="0" smtClean="0"/>
              <a:t> </a:t>
            </a:r>
            <a:r>
              <a:rPr lang="en-US" b="0" dirty="0" err="1" smtClean="0"/>
              <a:t>đề</a:t>
            </a:r>
            <a:endParaRPr lang="en-US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smtClean="0"/>
              <a:t>G</a:t>
            </a:r>
            <a:r>
              <a:rPr lang="vi-VN" b="0" dirty="0" smtClean="0"/>
              <a:t>iới thiệu bài học online 2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3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685800" y="762000"/>
            <a:ext cx="5791200" cy="8128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90630" y="863958"/>
            <a:ext cx="5329170" cy="609600"/>
          </a:xfrm>
        </p:spPr>
        <p:txBody>
          <a:bodyPr>
            <a:normAutofit/>
          </a:bodyPr>
          <a:lstStyle/>
          <a:p>
            <a:pPr algn="l"/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Nội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dung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endParaRPr lang="en-US" sz="32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646389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4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10668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Review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online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3343396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 bài online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524" y="889000"/>
            <a:ext cx="3868276" cy="52832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menu </a:t>
            </a:r>
            <a:r>
              <a:rPr lang="en-US" dirty="0" err="1" smtClean="0"/>
              <a:t>ngang</a:t>
            </a:r>
            <a:endParaRPr lang="en-US" dirty="0" smtClean="0"/>
          </a:p>
          <a:p>
            <a:pPr marL="308980" lvl="1" indent="0">
              <a:buNone/>
            </a:pPr>
            <a:r>
              <a:rPr lang="en-US" b="1" dirty="0" smtClean="0"/>
              <a:t>.menu&gt;</a:t>
            </a:r>
            <a:r>
              <a:rPr lang="en-US" b="1" dirty="0" err="1" smtClean="0"/>
              <a:t>ul</a:t>
            </a:r>
            <a:r>
              <a:rPr lang="en-US" b="1" dirty="0" smtClean="0"/>
              <a:t>&gt;li</a:t>
            </a:r>
            <a:r>
              <a:rPr lang="en-US" dirty="0" smtClean="0"/>
              <a:t>{</a:t>
            </a:r>
          </a:p>
          <a:p>
            <a:pPr marL="679332" lvl="2" indent="0">
              <a:buNone/>
            </a:pPr>
            <a:r>
              <a:rPr lang="en-US" dirty="0" err="1" smtClean="0"/>
              <a:t>display:inline-block</a:t>
            </a:r>
            <a:r>
              <a:rPr lang="en-US" dirty="0" smtClean="0"/>
              <a:t>;</a:t>
            </a:r>
          </a:p>
          <a:p>
            <a:pPr marL="679332" lvl="2" indent="0">
              <a:buNone/>
            </a:pPr>
            <a:r>
              <a:rPr lang="en-US" dirty="0" err="1" smtClean="0"/>
              <a:t>Position:relative</a:t>
            </a:r>
            <a:r>
              <a:rPr lang="en-US" dirty="0" smtClean="0"/>
              <a:t>;</a:t>
            </a:r>
          </a:p>
          <a:p>
            <a:pPr marL="308980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menu con</a:t>
            </a:r>
          </a:p>
          <a:p>
            <a:pPr marL="308980" lvl="1" indent="0">
              <a:buNone/>
            </a:pPr>
            <a:r>
              <a:rPr lang="en-US" b="1" dirty="0" smtClean="0"/>
              <a:t>.menu </a:t>
            </a:r>
            <a:r>
              <a:rPr lang="en-US" b="1" dirty="0" err="1" smtClean="0"/>
              <a:t>ul</a:t>
            </a:r>
            <a:r>
              <a:rPr lang="en-US" b="1" dirty="0" smtClean="0"/>
              <a:t> </a:t>
            </a:r>
            <a:r>
              <a:rPr lang="en-US" b="1" dirty="0" err="1" smtClean="0"/>
              <a:t>ul</a:t>
            </a:r>
            <a:r>
              <a:rPr lang="en-US" dirty="0" smtClean="0"/>
              <a:t>{</a:t>
            </a:r>
          </a:p>
          <a:p>
            <a:pPr marL="679332" lvl="2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osition:absolute</a:t>
            </a:r>
            <a:r>
              <a:rPr lang="en-US" dirty="0" smtClean="0"/>
              <a:t>;</a:t>
            </a:r>
          </a:p>
          <a:p>
            <a:pPr marL="679332" lvl="2" indent="0">
              <a:buNone/>
            </a:pPr>
            <a:r>
              <a:rPr lang="en-US" dirty="0" err="1" smtClean="0"/>
              <a:t>display:none</a:t>
            </a:r>
            <a:r>
              <a:rPr lang="en-US" dirty="0" smtClean="0"/>
              <a:t>;</a:t>
            </a:r>
          </a:p>
          <a:p>
            <a:pPr marL="308980" lvl="1" indent="0">
              <a:buNone/>
            </a:pPr>
            <a:r>
              <a:rPr lang="en-US" dirty="0" smtClean="0"/>
              <a:t>}</a:t>
            </a:r>
          </a:p>
          <a:p>
            <a:pPr marL="308980" lvl="1" indent="0">
              <a:buNone/>
            </a:pPr>
            <a:r>
              <a:rPr lang="en-US" b="1" dirty="0"/>
              <a:t>.</a:t>
            </a:r>
            <a:r>
              <a:rPr lang="en-US" b="1" dirty="0" smtClean="0"/>
              <a:t>menu&gt;</a:t>
            </a:r>
            <a:r>
              <a:rPr lang="en-US" b="1" dirty="0" err="1" smtClean="0"/>
              <a:t>ul</a:t>
            </a:r>
            <a:r>
              <a:rPr lang="en-US" b="1" dirty="0" smtClean="0"/>
              <a:t>&gt;</a:t>
            </a:r>
            <a:r>
              <a:rPr lang="en-US" b="1" dirty="0" err="1" smtClean="0"/>
              <a:t>li:hover</a:t>
            </a:r>
            <a:r>
              <a:rPr lang="en-US" b="1" dirty="0" smtClean="0"/>
              <a:t>&gt;</a:t>
            </a:r>
            <a:r>
              <a:rPr lang="en-US" b="1" dirty="0" err="1" smtClean="0"/>
              <a:t>ul</a:t>
            </a:r>
            <a:r>
              <a:rPr lang="en-US" dirty="0" smtClean="0"/>
              <a:t>{</a:t>
            </a:r>
          </a:p>
          <a:p>
            <a:pPr marL="679332" lvl="2" indent="0">
              <a:buNone/>
            </a:pPr>
            <a:r>
              <a:rPr lang="en-US" dirty="0" err="1" smtClean="0"/>
              <a:t>display:block</a:t>
            </a:r>
            <a:r>
              <a:rPr lang="en-US" dirty="0" smtClean="0"/>
              <a:t>;</a:t>
            </a:r>
          </a:p>
          <a:p>
            <a:pPr marL="308980" lvl="1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008" y="5203503"/>
            <a:ext cx="5984192" cy="968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354" y="1295400"/>
            <a:ext cx="4774108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41134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304800" y="990600"/>
            <a:ext cx="5334000" cy="3311236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menu </a:t>
            </a:r>
            <a:r>
              <a:rPr lang="en-US" dirty="0" err="1" smtClean="0"/>
              <a:t>ngang</a:t>
            </a:r>
            <a:endParaRPr lang="en-US" dirty="0"/>
          </a:p>
        </p:txBody>
      </p:sp>
      <p:sp>
        <p:nvSpPr>
          <p:cNvPr id="7" name="Flowchart: Document 6"/>
          <p:cNvSpPr/>
          <p:nvPr/>
        </p:nvSpPr>
        <p:spPr>
          <a:xfrm>
            <a:off x="5333999" y="1447800"/>
            <a:ext cx="3511605" cy="4936180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>
            <a:off x="604404" y="4572000"/>
            <a:ext cx="4424796" cy="990600"/>
          </a:xfrm>
          <a:prstGeom prst="foldedCorner">
            <a:avLst>
              <a:gd name="adj" fmla="val 9674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08" y="4857750"/>
            <a:ext cx="42291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34835"/>
            <a:ext cx="3264017" cy="3422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4869180" cy="2203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13570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304800" y="990600"/>
            <a:ext cx="5257800" cy="4191000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menu con</a:t>
            </a:r>
            <a:endParaRPr lang="en-US" dirty="0"/>
          </a:p>
        </p:txBody>
      </p:sp>
      <p:sp>
        <p:nvSpPr>
          <p:cNvPr id="7" name="Flowchart: Document 6"/>
          <p:cNvSpPr/>
          <p:nvPr/>
        </p:nvSpPr>
        <p:spPr>
          <a:xfrm>
            <a:off x="5257800" y="1133475"/>
            <a:ext cx="3505200" cy="5724525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lded Corner 2"/>
          <p:cNvSpPr/>
          <p:nvPr/>
        </p:nvSpPr>
        <p:spPr>
          <a:xfrm>
            <a:off x="604404" y="4572000"/>
            <a:ext cx="4424796" cy="1981200"/>
          </a:xfrm>
          <a:prstGeom prst="foldedCorner">
            <a:avLst>
              <a:gd name="adj" fmla="val 9674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08" y="4724400"/>
            <a:ext cx="42291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33" y="5456959"/>
            <a:ext cx="41814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19" y="1098838"/>
            <a:ext cx="4772509" cy="3015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564" y="1209675"/>
            <a:ext cx="2777836" cy="4456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894391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8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524000"/>
            <a:ext cx="6642538" cy="914400"/>
          </a:xfrm>
        </p:spPr>
        <p:txBody>
          <a:bodyPr>
            <a:noAutofit/>
          </a:bodyPr>
          <a:lstStyle/>
          <a:p>
            <a:pPr algn="l"/>
            <a:r>
              <a:rPr lang="en-US" sz="40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Thảo</a:t>
            </a:r>
            <a:r>
              <a:rPr lang="en-US" sz="40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0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luận</a:t>
            </a:r>
            <a:endParaRPr lang="en-US" sz="40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4068272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24" y="2514600"/>
            <a:ext cx="8611726" cy="4038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menu </a:t>
            </a:r>
            <a:r>
              <a:rPr lang="en-US" dirty="0" err="1" smtClean="0"/>
              <a:t>trên</a:t>
            </a:r>
            <a:endParaRPr lang="en-US" dirty="0" smtClean="0"/>
          </a:p>
          <a:p>
            <a:pPr lvl="1"/>
            <a:r>
              <a:rPr lang="en-US" dirty="0" smtClean="0"/>
              <a:t>Menu </a:t>
            </a:r>
            <a:r>
              <a:rPr lang="en-US" dirty="0" err="1" smtClean="0"/>
              <a:t>ngang</a:t>
            </a:r>
            <a:endParaRPr lang="en-US" dirty="0" smtClean="0"/>
          </a:p>
          <a:p>
            <a:pPr lvl="2"/>
            <a:r>
              <a:rPr lang="en-US" dirty="0" smtClean="0"/>
              <a:t>.menu&gt;</a:t>
            </a:r>
            <a:r>
              <a:rPr lang="en-US" dirty="0" err="1" smtClean="0"/>
              <a:t>ul</a:t>
            </a:r>
            <a:endParaRPr lang="en-US" dirty="0" smtClean="0"/>
          </a:p>
          <a:p>
            <a:pPr lvl="2"/>
            <a:r>
              <a:rPr lang="en-US" dirty="0" smtClean="0"/>
              <a:t>.menu&gt;</a:t>
            </a:r>
            <a:r>
              <a:rPr lang="en-US" dirty="0" err="1" smtClean="0"/>
              <a:t>ul</a:t>
            </a:r>
            <a:r>
              <a:rPr lang="en-US" dirty="0" smtClean="0"/>
              <a:t>&gt;li&gt;a</a:t>
            </a:r>
          </a:p>
          <a:p>
            <a:pPr lvl="2"/>
            <a:r>
              <a:rPr lang="en-US" dirty="0"/>
              <a:t>.</a:t>
            </a:r>
            <a:r>
              <a:rPr lang="en-US" dirty="0" smtClean="0"/>
              <a:t>menu&gt;</a:t>
            </a:r>
            <a:r>
              <a:rPr lang="en-US" dirty="0" err="1" smtClean="0"/>
              <a:t>ul</a:t>
            </a:r>
            <a:r>
              <a:rPr lang="en-US" dirty="0" smtClean="0"/>
              <a:t>&gt;li&gt;</a:t>
            </a:r>
            <a:r>
              <a:rPr lang="en-US" dirty="0" err="1" smtClean="0"/>
              <a:t>a:hover</a:t>
            </a:r>
            <a:endParaRPr lang="en-US" dirty="0" smtClean="0"/>
          </a:p>
          <a:p>
            <a:pPr lvl="1"/>
            <a:r>
              <a:rPr lang="en-US" dirty="0" smtClean="0"/>
              <a:t>Menu con</a:t>
            </a:r>
          </a:p>
          <a:p>
            <a:pPr lvl="2"/>
            <a:r>
              <a:rPr lang="en-US" dirty="0" smtClean="0"/>
              <a:t>.menu 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ul</a:t>
            </a:r>
            <a:endParaRPr lang="en-US" dirty="0"/>
          </a:p>
          <a:p>
            <a:pPr lvl="2"/>
            <a:r>
              <a:rPr lang="en-US" dirty="0"/>
              <a:t>.</a:t>
            </a:r>
            <a:r>
              <a:rPr lang="en-US" dirty="0" smtClean="0"/>
              <a:t>menu 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ul</a:t>
            </a:r>
            <a:r>
              <a:rPr lang="en-US" dirty="0" smtClean="0"/>
              <a:t> a</a:t>
            </a:r>
            <a:endParaRPr lang="en-US" dirty="0"/>
          </a:p>
          <a:p>
            <a:pPr lvl="2"/>
            <a:r>
              <a:rPr lang="en-US" dirty="0"/>
              <a:t>.</a:t>
            </a:r>
            <a:r>
              <a:rPr lang="en-US" dirty="0" smtClean="0"/>
              <a:t>menu 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ul</a:t>
            </a:r>
            <a:r>
              <a:rPr lang="en-US" dirty="0" smtClean="0"/>
              <a:t> a:hover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47315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14160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15775</TotalTime>
  <Words>436</Words>
  <Application>Microsoft Office PowerPoint</Application>
  <PresentationFormat>On-screen Show (4:3)</PresentationFormat>
  <Paragraphs>100</Paragraphs>
  <Slides>20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Custom Design</vt:lpstr>
      <vt:lpstr>1_Custom Design</vt:lpstr>
      <vt:lpstr>Positioning &amp; Menu</vt:lpstr>
      <vt:lpstr>PowerPoint Presentation</vt:lpstr>
      <vt:lpstr>Nội dung bài học</vt:lpstr>
      <vt:lpstr>Review bài online</vt:lpstr>
      <vt:lpstr>Nội dung bài online 2</vt:lpstr>
      <vt:lpstr>Thiết kế menu ngang</vt:lpstr>
      <vt:lpstr>Thiết kế menu con</vt:lpstr>
      <vt:lpstr>Thảo luận</vt:lpstr>
      <vt:lpstr>Thảo luận</vt:lpstr>
      <vt:lpstr>Giải pháp hoàn thiện layout</vt:lpstr>
      <vt:lpstr>Chuyên đề</vt:lpstr>
      <vt:lpstr>Chia nhóm thuyết trình</vt:lpstr>
      <vt:lpstr>Bài học online 2</vt:lpstr>
      <vt:lpstr>Thiết kế form cơ bản</vt:lpstr>
      <vt:lpstr>Cấu trúc form</vt:lpstr>
      <vt:lpstr>Thẻ input</vt:lpstr>
      <vt:lpstr>Thẻ textarea</vt:lpstr>
      <vt:lpstr>Thẻ select</vt:lpstr>
      <vt:lpstr>Tóm tắt bài học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NghiemN</cp:lastModifiedBy>
  <cp:revision>2331</cp:revision>
  <dcterms:created xsi:type="dcterms:W3CDTF">2013-04-23T08:05:33Z</dcterms:created>
  <dcterms:modified xsi:type="dcterms:W3CDTF">2016-12-08T13:07:48Z</dcterms:modified>
</cp:coreProperties>
</file>