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Lst>
  <p:sldSz cx="9144000" cy="6858000"/>
  <p:notesSz cx="6858000" cy="9144000"/>
  <p:embeddedFontLst>
    <p:embeddedFont>
      <p:font typeface="Calibri" panose="020F0502020204030204"/>
      <p:regular r:id="rId39"/>
      <p:bold r:id="rId40"/>
      <p:italic r:id="rId41"/>
      <p:boldItalic r:id="rId42"/>
    </p:embeddedFont>
    <p:embeddedFont>
      <p:font typeface="Quattrocento Sans" panose="020B0502050000020003"/>
      <p:regular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userDrawn="1">
          <p15:clr>
            <a:srgbClr val="A4A3A4"/>
          </p15:clr>
        </p15:guide>
        <p15:guide id="2" pos="289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0248233-9400-48D5-ADEB-97A5654DD37C}" styleName="Table_0">
    <a:wholeTbl>
      <a:tcTxStyle>
        <a:font>
          <a:latin typeface="Calibri"/>
          <a:ea typeface="Calibri"/>
          <a:cs typeface="Calibri"/>
        </a:font>
        <a:schemeClr val="dk1"/>
      </a:tcTxStyle>
      <a:tcStyle>
        <a:tcBdr>
          <a:left>
            <a:ln w="9525" cap="flat" cmpd="sng">
              <a:solidFill>
                <a:schemeClr val="accent6"/>
              </a:solidFill>
              <a:prstDash val="solid"/>
              <a:round/>
              <a:headEnd type="none" w="sm" len="sm"/>
              <a:tailEnd type="none" w="sm" len="sm"/>
            </a:ln>
          </a:left>
          <a:right>
            <a:ln w="9525" cap="flat" cmpd="sng">
              <a:solidFill>
                <a:schemeClr val="accent6"/>
              </a:solidFill>
              <a:prstDash val="solid"/>
              <a:round/>
              <a:headEnd type="none" w="sm" len="sm"/>
              <a:tailEnd type="none" w="sm" len="sm"/>
            </a:ln>
          </a:right>
          <a:top>
            <a:ln w="9525" cap="flat" cmpd="sng">
              <a:solidFill>
                <a:schemeClr val="accent6"/>
              </a:solidFill>
              <a:prstDash val="solid"/>
              <a:round/>
              <a:headEnd type="none" w="sm" len="sm"/>
              <a:tailEnd type="none" w="sm" len="sm"/>
            </a:ln>
          </a:top>
          <a:bottom>
            <a:ln w="9525" cap="flat" cmpd="sng">
              <a:solidFill>
                <a:schemeClr val="accent6"/>
              </a:solidFill>
              <a:prstDash val="solid"/>
              <a:round/>
              <a:headEnd type="none" w="sm" len="sm"/>
              <a:tailEnd type="none" w="sm" len="sm"/>
            </a:ln>
          </a:bottom>
          <a:insideH>
            <a:ln w="9525" cap="flat" cmpd="sng">
              <a:solidFill>
                <a:schemeClr val="accent6"/>
              </a:solidFill>
              <a:prstDash val="solid"/>
              <a:round/>
              <a:headEnd type="none" w="sm" len="sm"/>
              <a:tailEnd type="none" w="sm" len="sm"/>
            </a:ln>
          </a:insideH>
          <a:insideV>
            <a:ln w="9525" cap="flat" cmpd="sng">
              <a:solidFill>
                <a:schemeClr val="accent6"/>
              </a:solidFill>
              <a:prstDash val="solid"/>
              <a:round/>
              <a:headEnd type="none" w="sm" len="sm"/>
              <a:tailEnd type="none" w="sm" len="sm"/>
            </a:ln>
          </a:insideV>
        </a:tcBdr>
        <a:fill>
          <a:solidFill>
            <a:srgbClr val="FFFFFF">
              <a:alpha val="0"/>
            </a:srgbClr>
          </a:solidFill>
        </a:fill>
      </a:tcStyle>
    </a:wholeTbl>
    <a:band1H>
      <a:tcStyle>
        <a:tcBdr/>
        <a:fill>
          <a:solidFill>
            <a:schemeClr val="accent6">
              <a:alpha val="40000"/>
            </a:schemeClr>
          </a:solidFill>
        </a:fill>
      </a:tcStyle>
    </a:band1H>
    <a:band2H>
      <a:tcStyle>
        <a:tcBdr/>
      </a:tcStyle>
    </a:band2H>
    <a:band1V>
      <a:tcStyle>
        <a:tcBdr>
          <a:top>
            <a:ln w="9525" cap="flat" cmpd="sng">
              <a:solidFill>
                <a:schemeClr val="accent6"/>
              </a:solidFill>
              <a:prstDash val="solid"/>
              <a:round/>
              <a:headEnd type="none" w="sm" len="sm"/>
              <a:tailEnd type="none" w="sm" len="sm"/>
            </a:ln>
          </a:top>
          <a:bottom>
            <a:ln w="9525" cap="flat" cmpd="sng">
              <a:solidFill>
                <a:schemeClr val="accent6"/>
              </a:solidFill>
              <a:prstDash val="solid"/>
              <a:round/>
              <a:headEnd type="none" w="sm" len="sm"/>
              <a:tailEnd type="none" w="sm" len="sm"/>
            </a:ln>
          </a:bottom>
        </a:tcBdr>
        <a:fill>
          <a:solidFill>
            <a:schemeClr val="accent6">
              <a:alpha val="40000"/>
            </a:schemeClr>
          </a:solidFill>
        </a:fill>
      </a:tcStyle>
    </a:band1V>
    <a:band2V>
      <a:tcStyle>
        <a:tcBdr/>
      </a:tcStyle>
    </a:band2V>
    <a:lastCol>
      <a:tcTxStyle b="on"/>
      <a:tcStyle>
        <a:tcBdr>
          <a:left>
            <a:ln w="9525" cap="flat" cmpd="sng">
              <a:solidFill>
                <a:schemeClr val="accent6"/>
              </a:solidFill>
              <a:prstDash val="solid"/>
              <a:round/>
              <a:headEnd type="none" w="sm" len="sm"/>
              <a:tailEnd type="none" w="sm" len="sm"/>
            </a:ln>
          </a:left>
          <a:right>
            <a:ln w="9525" cap="flat" cmpd="sng">
              <a:solidFill>
                <a:schemeClr val="accent6"/>
              </a:solidFill>
              <a:prstDash val="solid"/>
              <a:round/>
              <a:headEnd type="none" w="sm" len="sm"/>
              <a:tailEnd type="none" w="sm" len="sm"/>
            </a:ln>
          </a:right>
          <a:top>
            <a:ln w="9525" cap="flat" cmpd="sng">
              <a:solidFill>
                <a:schemeClr val="accent6"/>
              </a:solidFill>
              <a:prstDash val="solid"/>
              <a:round/>
              <a:headEnd type="none" w="sm" len="sm"/>
              <a:tailEnd type="none" w="sm" len="sm"/>
            </a:ln>
          </a:top>
          <a:bottom>
            <a:ln w="9525" cap="flat" cmpd="sng">
              <a:solidFill>
                <a:schemeClr val="accent6"/>
              </a:solidFill>
              <a:prstDash val="solid"/>
              <a:round/>
              <a:headEnd type="none" w="sm" len="sm"/>
              <a:tailEnd type="none" w="sm" len="sm"/>
            </a:ln>
          </a:bottom>
          <a:insideH>
            <a:ln w="9525" cap="flat" cmpd="sng">
              <a:solidFill>
                <a:schemeClr val="accent6"/>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lastCol>
    <a:firstCol>
      <a:tcTxStyle b="on"/>
      <a:tcStyle>
        <a:tcBdr>
          <a:left>
            <a:ln w="9525" cap="flat" cmpd="sng">
              <a:solidFill>
                <a:schemeClr val="accent6"/>
              </a:solidFill>
              <a:prstDash val="solid"/>
              <a:round/>
              <a:headEnd type="none" w="sm" len="sm"/>
              <a:tailEnd type="none" w="sm" len="sm"/>
            </a:ln>
          </a:left>
          <a:right>
            <a:ln w="9525" cap="flat" cmpd="sng">
              <a:solidFill>
                <a:schemeClr val="accent6"/>
              </a:solidFill>
              <a:prstDash val="solid"/>
              <a:round/>
              <a:headEnd type="none" w="sm" len="sm"/>
              <a:tailEnd type="none" w="sm" len="sm"/>
            </a:ln>
          </a:right>
          <a:top>
            <a:ln w="9525" cap="flat" cmpd="sng">
              <a:solidFill>
                <a:schemeClr val="accent6"/>
              </a:solidFill>
              <a:prstDash val="solid"/>
              <a:round/>
              <a:headEnd type="none" w="sm" len="sm"/>
              <a:tailEnd type="none" w="sm" len="sm"/>
            </a:ln>
          </a:top>
          <a:bottom>
            <a:ln w="9525" cap="flat" cmpd="sng">
              <a:solidFill>
                <a:schemeClr val="accent6"/>
              </a:solidFill>
              <a:prstDash val="solid"/>
              <a:round/>
              <a:headEnd type="none" w="sm" len="sm"/>
              <a:tailEnd type="none" w="sm" len="sm"/>
            </a:ln>
          </a:bottom>
          <a:insideH>
            <a:ln w="9525" cap="flat" cmpd="sng">
              <a:solidFill>
                <a:schemeClr val="accent6"/>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firstCol>
    <a:lastRow>
      <a:tcTxStyle b="on"/>
      <a:tcStyle>
        <a:tcBdr>
          <a:left>
            <a:ln w="9525" cap="flat" cmpd="sng">
              <a:solidFill>
                <a:schemeClr val="accent6"/>
              </a:solidFill>
              <a:prstDash val="solid"/>
              <a:round/>
              <a:headEnd type="none" w="sm" len="sm"/>
              <a:tailEnd type="none" w="sm" len="sm"/>
            </a:ln>
          </a:left>
          <a:right>
            <a:ln w="9525" cap="flat" cmpd="sng">
              <a:solidFill>
                <a:schemeClr val="accent6"/>
              </a:solidFill>
              <a:prstDash val="solid"/>
              <a:round/>
              <a:headEnd type="none" w="sm" len="sm"/>
              <a:tailEnd type="none" w="sm" len="sm"/>
            </a:ln>
          </a:right>
          <a:top>
            <a:ln w="9525" cap="flat" cmpd="sng">
              <a:solidFill>
                <a:schemeClr val="accent6"/>
              </a:solidFill>
              <a:prstDash val="solid"/>
              <a:round/>
              <a:headEnd type="none" w="sm" len="sm"/>
              <a:tailEnd type="none" w="sm" len="sm"/>
            </a:ln>
          </a:top>
          <a:bottom>
            <a:ln w="9525" cap="flat" cmpd="sng">
              <a:solidFill>
                <a:schemeClr val="accent6"/>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lastRow>
    <a:seCell>
      <a:tcStyle>
        <a:tcBdr/>
      </a:tcStyle>
    </a:seCell>
    <a:swCell>
      <a:tcStyle>
        <a:tcBdr/>
      </a:tcStyle>
    </a:swCell>
    <a:firstRow>
      <a:tcTxStyle b="on">
        <a:font>
          <a:latin typeface="Calibri"/>
          <a:ea typeface="Calibri"/>
          <a:cs typeface="Calibri"/>
        </a:font>
        <a:schemeClr val="lt1"/>
      </a:tcTxStyle>
      <a:tcStyle>
        <a:tcBdr>
          <a:left>
            <a:ln w="9525" cap="flat" cmpd="sng">
              <a:solidFill>
                <a:schemeClr val="accent6"/>
              </a:solidFill>
              <a:prstDash val="solid"/>
              <a:round/>
              <a:headEnd type="none" w="sm" len="sm"/>
              <a:tailEnd type="none" w="sm" len="sm"/>
            </a:ln>
          </a:left>
          <a:right>
            <a:ln w="9525" cap="flat" cmpd="sng">
              <a:solidFill>
                <a:schemeClr val="accent6"/>
              </a:solidFill>
              <a:prstDash val="solid"/>
              <a:round/>
              <a:headEnd type="none" w="sm" len="sm"/>
              <a:tailEnd type="none" w="sm" len="sm"/>
            </a:ln>
          </a:right>
          <a:top>
            <a:ln w="9525" cap="flat" cmpd="sng">
              <a:solidFill>
                <a:schemeClr val="accent6"/>
              </a:solidFill>
              <a:prstDash val="solid"/>
              <a:round/>
              <a:headEnd type="none" w="sm" len="sm"/>
              <a:tailEnd type="none" w="sm" len="sm"/>
            </a:ln>
          </a:top>
          <a:bottom>
            <a:ln w="9525" cap="flat" cmpd="sng">
              <a:solidFill>
                <a:schemeClr val="l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accent6"/>
          </a:solidFill>
        </a:fill>
      </a:tcStyle>
    </a:firstRow>
    <a:neCell>
      <a:tcStyle>
        <a:tcBdr/>
      </a:tcStyle>
    </a:neCell>
    <a:nwCell>
      <a:tcStyle>
        <a:tcBdr/>
      </a:tcStyle>
    </a:nwCell>
  </a:tblStyle>
  <a:tblStyle styleId="{A79F85EB-0082-4F10-8197-9C67DFEF752F}" styleName="Table_1">
    <a:wholeTbl>
      <a:tcTxStyle>
        <a:font>
          <a:latin typeface="Calibri"/>
          <a:ea typeface="Calibri"/>
          <a:cs typeface="Calibri"/>
        </a:font>
        <a:schemeClr val="dk1"/>
      </a:tcTxStyle>
      <a:tcStyle>
        <a:tcBdr>
          <a:left>
            <a:ln w="9525" cap="flat" cmpd="sng">
              <a:solidFill>
                <a:schemeClr val="accent6"/>
              </a:solidFill>
              <a:prstDash val="solid"/>
              <a:round/>
              <a:headEnd type="none" w="sm" len="sm"/>
              <a:tailEnd type="none" w="sm" len="sm"/>
            </a:ln>
          </a:left>
          <a:right>
            <a:ln w="9525" cap="flat" cmpd="sng">
              <a:solidFill>
                <a:schemeClr val="accent6"/>
              </a:solidFill>
              <a:prstDash val="solid"/>
              <a:round/>
              <a:headEnd type="none" w="sm" len="sm"/>
              <a:tailEnd type="none" w="sm" len="sm"/>
            </a:ln>
          </a:right>
          <a:top>
            <a:ln w="9525" cap="flat" cmpd="sng">
              <a:solidFill>
                <a:schemeClr val="accent6"/>
              </a:solidFill>
              <a:prstDash val="solid"/>
              <a:round/>
              <a:headEnd type="none" w="sm" len="sm"/>
              <a:tailEnd type="none" w="sm" len="sm"/>
            </a:ln>
          </a:top>
          <a:bottom>
            <a:ln w="9525" cap="flat" cmpd="sng">
              <a:solidFill>
                <a:schemeClr val="accent6"/>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Style>
        <a:tcBdr>
          <a:top>
            <a:ln w="9525" cap="flat" cmpd="sng">
              <a:solidFill>
                <a:schemeClr val="accent6"/>
              </a:solidFill>
              <a:prstDash val="solid"/>
              <a:round/>
              <a:headEnd type="none" w="sm" len="sm"/>
              <a:tailEnd type="none" w="sm" len="sm"/>
            </a:ln>
          </a:top>
          <a:bottom>
            <a:ln w="9525" cap="flat" cmpd="sng">
              <a:solidFill>
                <a:schemeClr val="accent6"/>
              </a:solidFill>
              <a:prstDash val="solid"/>
              <a:round/>
              <a:headEnd type="none" w="sm" len="sm"/>
              <a:tailEnd type="none" w="sm" len="sm"/>
            </a:ln>
          </a:bottom>
        </a:tcBdr>
      </a:tcStyle>
    </a:band1H>
    <a:band2H>
      <a:tcStyle>
        <a:tcBdr/>
      </a:tcStyle>
    </a:band2H>
    <a:band1V>
      <a:tcStyle>
        <a:tcBdr>
          <a:left>
            <a:ln w="9525" cap="flat" cmpd="sng">
              <a:solidFill>
                <a:schemeClr val="accent6"/>
              </a:solidFill>
              <a:prstDash val="solid"/>
              <a:round/>
              <a:headEnd type="none" w="sm" len="sm"/>
              <a:tailEnd type="none" w="sm" len="sm"/>
            </a:ln>
          </a:left>
          <a:right>
            <a:ln w="9525" cap="flat" cmpd="sng">
              <a:solidFill>
                <a:schemeClr val="accent6"/>
              </a:solidFill>
              <a:prstDash val="solid"/>
              <a:round/>
              <a:headEnd type="none" w="sm" len="sm"/>
              <a:tailEnd type="none" w="sm" len="sm"/>
            </a:ln>
          </a:right>
        </a:tcBdr>
      </a:tcStyle>
    </a:band1V>
    <a:band2V>
      <a:tcStyle>
        <a:tcBdr>
          <a:left>
            <a:ln w="9525" cap="flat" cmpd="sng">
              <a:solidFill>
                <a:schemeClr val="accent6"/>
              </a:solidFill>
              <a:prstDash val="solid"/>
              <a:round/>
              <a:headEnd type="none" w="sm" len="sm"/>
              <a:tailEnd type="none" w="sm" len="sm"/>
            </a:ln>
          </a:left>
          <a:right>
            <a:ln w="9525" cap="flat" cmpd="sng">
              <a:solidFill>
                <a:schemeClr val="accent6"/>
              </a:solidFill>
              <a:prstDash val="solid"/>
              <a:round/>
              <a:headEnd type="none" w="sm" len="sm"/>
              <a:tailEnd type="none" w="sm" len="sm"/>
            </a:ln>
          </a:right>
        </a:tcBdr>
      </a:tcStyle>
    </a:band2V>
    <a:lastCol>
      <a:tcTxStyle b="on"/>
      <a:tcStyle>
        <a:tcBdr/>
      </a:tcStyle>
    </a:lastCol>
    <a:firstCol>
      <a:tcTxStyle b="on"/>
      <a:tcStyle>
        <a:tcBdr/>
      </a:tcStyle>
    </a:firstCol>
    <a:lastRow>
      <a:tcTxStyle b="on"/>
      <a:tcStyle>
        <a:tcBdr>
          <a:top>
            <a:ln w="50800" cap="flat" cmpd="sng">
              <a:solidFill>
                <a:schemeClr val="accent6"/>
              </a:solidFill>
              <a:prstDash val="solid"/>
              <a:round/>
              <a:headEnd type="none" w="sm" len="sm"/>
              <a:tailEnd type="none" w="sm" len="sm"/>
            </a:ln>
          </a:top>
        </a:tcBdr>
      </a:tcStyle>
    </a:lastRow>
    <a:seCell>
      <a:tcStyle>
        <a:tcBdr/>
      </a:tcStyle>
    </a:seCell>
    <a:swCell>
      <a:tcStyle>
        <a:tcBdr/>
      </a:tcStyle>
    </a:swCell>
    <a:firstRow>
      <a:tcTxStyle b="on">
        <a:font>
          <a:latin typeface="Calibri"/>
          <a:ea typeface="Calibri"/>
          <a:cs typeface="Calibri"/>
        </a:font>
        <a:schemeClr val="lt1"/>
      </a:tcTxStyle>
      <a:tcStyle>
        <a:tcBdr/>
        <a:fill>
          <a:solidFill>
            <a:schemeClr val="accent6"/>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2160"/>
        <p:guide pos="2890"/>
      </p:guideLst>
    </p:cSldViewPr>
  </p:slideViewPr>
  <p:notesViewPr>
    <p:cSldViewPr snapToGrid="0">
      <p:cViewPr varScale="1">
        <p:scale>
          <a:sx n="100" d="100"/>
          <a:sy n="100" d="100"/>
        </p:scale>
        <p:origin x="0" y="0"/>
      </p:cViewPr>
      <p:guideLst>
        <p:guide orient="horz" pos="2880"/>
        <p:guide pos="2168"/>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3" Type="http://schemas.openxmlformats.org/officeDocument/2006/relationships/font" Target="fonts/font5.fntdata"/><Relationship Id="rId42" Type="http://schemas.openxmlformats.org/officeDocument/2006/relationships/font" Target="fonts/font4.fntdata"/><Relationship Id="rId41" Type="http://schemas.openxmlformats.org/officeDocument/2006/relationships/font" Target="fonts/font3.fntdata"/><Relationship Id="rId40" Type="http://schemas.openxmlformats.org/officeDocument/2006/relationships/font" Target="fonts/font2.fntdata"/><Relationship Id="rId4" Type="http://schemas.openxmlformats.org/officeDocument/2006/relationships/notesMaster" Target="notesMasters/notesMaster1.xml"/><Relationship Id="rId39" Type="http://schemas.openxmlformats.org/officeDocument/2006/relationships/font" Target="fonts/font1.fntdata"/><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 name="Shape 107"/>
        <p:cNvGrpSpPr/>
        <p:nvPr/>
      </p:nvGrpSpPr>
      <p:grpSpPr>
        <a:xfrm>
          <a:off x="0" y="0"/>
          <a:ext cx="0" cy="0"/>
          <a:chOff x="0" y="0"/>
          <a:chExt cx="0" cy="0"/>
        </a:xfrm>
      </p:grpSpPr>
      <p:sp>
        <p:nvSpPr>
          <p:cNvPr id="108" name="Google Shape;108;p1: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9" name="Google Shape;109;p1: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2" name="Shape 202"/>
        <p:cNvGrpSpPr/>
        <p:nvPr/>
      </p:nvGrpSpPr>
      <p:grpSpPr>
        <a:xfrm>
          <a:off x="0" y="0"/>
          <a:ext cx="0" cy="0"/>
          <a:chOff x="0" y="0"/>
          <a:chExt cx="0" cy="0"/>
        </a:xfrm>
      </p:grpSpPr>
      <p:sp>
        <p:nvSpPr>
          <p:cNvPr id="203" name="Google Shape;203;p10: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4" name="Google Shape;204;p10: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p>
        </p:txBody>
      </p:sp>
      <p:sp>
        <p:nvSpPr>
          <p:cNvPr id="205" name="Google Shape;205;p10: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3" name="Shape 213"/>
        <p:cNvGrpSpPr/>
        <p:nvPr/>
      </p:nvGrpSpPr>
      <p:grpSpPr>
        <a:xfrm>
          <a:off x="0" y="0"/>
          <a:ext cx="0" cy="0"/>
          <a:chOff x="0" y="0"/>
          <a:chExt cx="0" cy="0"/>
        </a:xfrm>
      </p:grpSpPr>
      <p:sp>
        <p:nvSpPr>
          <p:cNvPr id="214" name="Google Shape;214;p11: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5" name="Google Shape;215;p11: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p>
        </p:txBody>
      </p:sp>
      <p:sp>
        <p:nvSpPr>
          <p:cNvPr id="216" name="Google Shape;216;p11: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4" name="Shape 224"/>
        <p:cNvGrpSpPr/>
        <p:nvPr/>
      </p:nvGrpSpPr>
      <p:grpSpPr>
        <a:xfrm>
          <a:off x="0" y="0"/>
          <a:ext cx="0" cy="0"/>
          <a:chOff x="0" y="0"/>
          <a:chExt cx="0" cy="0"/>
        </a:xfrm>
      </p:grpSpPr>
      <p:sp>
        <p:nvSpPr>
          <p:cNvPr id="225" name="Google Shape;225;p12: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6" name="Google Shape;226;p12: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p>
        </p:txBody>
      </p:sp>
      <p:sp>
        <p:nvSpPr>
          <p:cNvPr id="227" name="Google Shape;227;p12: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7" name="Shape 237"/>
        <p:cNvGrpSpPr/>
        <p:nvPr/>
      </p:nvGrpSpPr>
      <p:grpSpPr>
        <a:xfrm>
          <a:off x="0" y="0"/>
          <a:ext cx="0" cy="0"/>
          <a:chOff x="0" y="0"/>
          <a:chExt cx="0" cy="0"/>
        </a:xfrm>
      </p:grpSpPr>
      <p:sp>
        <p:nvSpPr>
          <p:cNvPr id="238" name="Google Shape;238;p13: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39" name="Google Shape;239;p13: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3" name="Shape 243"/>
        <p:cNvGrpSpPr/>
        <p:nvPr/>
      </p:nvGrpSpPr>
      <p:grpSpPr>
        <a:xfrm>
          <a:off x="0" y="0"/>
          <a:ext cx="0" cy="0"/>
          <a:chOff x="0" y="0"/>
          <a:chExt cx="0" cy="0"/>
        </a:xfrm>
      </p:grpSpPr>
      <p:sp>
        <p:nvSpPr>
          <p:cNvPr id="244" name="Google Shape;244;p14: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45" name="Google Shape;245;p14: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9" name="Shape 249"/>
        <p:cNvGrpSpPr/>
        <p:nvPr/>
      </p:nvGrpSpPr>
      <p:grpSpPr>
        <a:xfrm>
          <a:off x="0" y="0"/>
          <a:ext cx="0" cy="0"/>
          <a:chOff x="0" y="0"/>
          <a:chExt cx="0" cy="0"/>
        </a:xfrm>
      </p:grpSpPr>
      <p:sp>
        <p:nvSpPr>
          <p:cNvPr id="250" name="Google Shape;250;p16: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1" name="Google Shape;251;p16: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Đây chỉ giới thiệu sơ qua về biến để sinh viên hiểu được vai trò của biến, quí thầy cô không cần phải giải thích nhiều về kiểu sẽ gây rối cho sinh viên vì nội dung kiểu dữ liệu sẽ được học kỹ ở bài số 2</a:t>
            </a:r>
            <a:endParaRPr lang="en-US"/>
          </a:p>
        </p:txBody>
      </p:sp>
      <p:sp>
        <p:nvSpPr>
          <p:cNvPr id="252" name="Google Shape;252;p16: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4" name="Shape 264"/>
        <p:cNvGrpSpPr/>
        <p:nvPr/>
      </p:nvGrpSpPr>
      <p:grpSpPr>
        <a:xfrm>
          <a:off x="0" y="0"/>
          <a:ext cx="0" cy="0"/>
          <a:chOff x="0" y="0"/>
          <a:chExt cx="0" cy="0"/>
        </a:xfrm>
      </p:grpSpPr>
      <p:sp>
        <p:nvSpPr>
          <p:cNvPr id="265" name="Google Shape;265;p15: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66" name="Google Shape;266;p15: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1" name="Shape 271"/>
        <p:cNvGrpSpPr/>
        <p:nvPr/>
      </p:nvGrpSpPr>
      <p:grpSpPr>
        <a:xfrm>
          <a:off x="0" y="0"/>
          <a:ext cx="0" cy="0"/>
          <a:chOff x="0" y="0"/>
          <a:chExt cx="0" cy="0"/>
        </a:xfrm>
      </p:grpSpPr>
      <p:sp>
        <p:nvSpPr>
          <p:cNvPr id="272" name="Google Shape;272;p17: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73" name="Google Shape;273;p17: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7" name="Shape 277"/>
        <p:cNvGrpSpPr/>
        <p:nvPr/>
      </p:nvGrpSpPr>
      <p:grpSpPr>
        <a:xfrm>
          <a:off x="0" y="0"/>
          <a:ext cx="0" cy="0"/>
          <a:chOff x="0" y="0"/>
          <a:chExt cx="0" cy="0"/>
        </a:xfrm>
      </p:grpSpPr>
      <p:sp>
        <p:nvSpPr>
          <p:cNvPr id="278" name="Google Shape;278;p18: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9" name="Google Shape;279;p18: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sz="1200" b="0">
                <a:solidFill>
                  <a:schemeClr val="dk1"/>
                </a:solidFill>
                <a:latin typeface="Calibri" panose="020F0502020204030204"/>
                <a:ea typeface="Calibri" panose="020F0502020204030204"/>
                <a:cs typeface="Calibri" panose="020F0502020204030204"/>
                <a:sym typeface="Calibri" panose="020F0502020204030204"/>
              </a:rPr>
              <a:t>package com.fpoly;</a:t>
            </a:r>
            <a:endParaRPr lang="en-US" sz="1200" b="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sz="1200" b="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en-US" sz="1200" b="0">
                <a:solidFill>
                  <a:schemeClr val="dk1"/>
                </a:solidFill>
                <a:latin typeface="Calibri" panose="020F0502020204030204"/>
                <a:ea typeface="Calibri" panose="020F0502020204030204"/>
                <a:cs typeface="Calibri" panose="020F0502020204030204"/>
                <a:sym typeface="Calibri" panose="020F0502020204030204"/>
              </a:rPr>
              <a:t>public class Program {</a:t>
            </a:r>
            <a:endParaRPr lang="en-US" sz="1200" b="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en-US" sz="1200" b="0">
                <a:solidFill>
                  <a:schemeClr val="dk1"/>
                </a:solidFill>
                <a:latin typeface="Calibri" panose="020F0502020204030204"/>
                <a:ea typeface="Calibri" panose="020F0502020204030204"/>
                <a:cs typeface="Calibri" panose="020F0502020204030204"/>
                <a:sym typeface="Calibri" panose="020F0502020204030204"/>
              </a:rPr>
              <a:t>	public static void main(String[] args) {</a:t>
            </a:r>
            <a:endParaRPr lang="en-US" sz="1200" b="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en-US" sz="1200" b="0">
                <a:solidFill>
                  <a:schemeClr val="dk1"/>
                </a:solidFill>
                <a:latin typeface="Calibri" panose="020F0502020204030204"/>
                <a:ea typeface="Calibri" panose="020F0502020204030204"/>
                <a:cs typeface="Calibri" panose="020F0502020204030204"/>
                <a:sym typeface="Calibri" panose="020F0502020204030204"/>
              </a:rPr>
              <a:t>		double a = 8;</a:t>
            </a:r>
            <a:endParaRPr lang="en-US" sz="1200" b="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en-US" sz="1200" b="0">
                <a:solidFill>
                  <a:schemeClr val="dk1"/>
                </a:solidFill>
                <a:latin typeface="Calibri" panose="020F0502020204030204"/>
                <a:ea typeface="Calibri" panose="020F0502020204030204"/>
                <a:cs typeface="Calibri" panose="020F0502020204030204"/>
                <a:sym typeface="Calibri" panose="020F0502020204030204"/>
              </a:rPr>
              <a:t>		double b = 5;</a:t>
            </a:r>
            <a:endParaRPr lang="en-US" sz="1200" b="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en-US" sz="1200" b="0">
                <a:solidFill>
                  <a:schemeClr val="dk1"/>
                </a:solidFill>
                <a:latin typeface="Calibri" panose="020F0502020204030204"/>
                <a:ea typeface="Calibri" panose="020F0502020204030204"/>
                <a:cs typeface="Calibri" panose="020F0502020204030204"/>
                <a:sym typeface="Calibri" panose="020F0502020204030204"/>
              </a:rPr>
              <a:t>		double c = a + b;</a:t>
            </a:r>
            <a:endParaRPr lang="en-US" sz="1200" b="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en-US" sz="1200" b="0">
                <a:solidFill>
                  <a:schemeClr val="dk1"/>
                </a:solidFill>
                <a:latin typeface="Calibri" panose="020F0502020204030204"/>
                <a:ea typeface="Calibri" panose="020F0502020204030204"/>
                <a:cs typeface="Calibri" panose="020F0502020204030204"/>
                <a:sym typeface="Calibri" panose="020F0502020204030204"/>
              </a:rPr>
              <a:t>		System.out.println("Kết quả: " + c);</a:t>
            </a:r>
            <a:endParaRPr lang="en-US" sz="1200" b="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en-US" sz="1200" b="0">
                <a:solidFill>
                  <a:schemeClr val="dk1"/>
                </a:solidFill>
                <a:latin typeface="Calibri" panose="020F0502020204030204"/>
                <a:ea typeface="Calibri" panose="020F0502020204030204"/>
                <a:cs typeface="Calibri" panose="020F0502020204030204"/>
                <a:sym typeface="Calibri" panose="020F0502020204030204"/>
              </a:rPr>
              <a:t>	}</a:t>
            </a:r>
            <a:endParaRPr lang="en-US" sz="1200" b="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en-US" sz="1200" b="0">
                <a:solidFill>
                  <a:schemeClr val="dk1"/>
                </a:solidFill>
                <a:latin typeface="Calibri" panose="020F0502020204030204"/>
                <a:ea typeface="Calibri" panose="020F0502020204030204"/>
                <a:cs typeface="Calibri" panose="020F0502020204030204"/>
                <a:sym typeface="Calibri" panose="020F0502020204030204"/>
              </a:rPr>
              <a:t>}</a:t>
            </a:r>
            <a:endParaRPr lang="en-US" sz="1200" b="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80" name="Google Shape;280;p18: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3" name="Shape 283"/>
        <p:cNvGrpSpPr/>
        <p:nvPr/>
      </p:nvGrpSpPr>
      <p:grpSpPr>
        <a:xfrm>
          <a:off x="0" y="0"/>
          <a:ext cx="0" cy="0"/>
          <a:chOff x="0" y="0"/>
          <a:chExt cx="0" cy="0"/>
        </a:xfrm>
      </p:grpSpPr>
      <p:sp>
        <p:nvSpPr>
          <p:cNvPr id="284" name="Google Shape;284;p19: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5" name="Google Shape;285;p19: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p>
        </p:txBody>
      </p:sp>
      <p:sp>
        <p:nvSpPr>
          <p:cNvPr id="286" name="Google Shape;286;p19: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3" name="Shape 113"/>
        <p:cNvGrpSpPr/>
        <p:nvPr/>
      </p:nvGrpSpPr>
      <p:grpSpPr>
        <a:xfrm>
          <a:off x="0" y="0"/>
          <a:ext cx="0" cy="0"/>
          <a:chOff x="0" y="0"/>
          <a:chExt cx="0" cy="0"/>
        </a:xfrm>
      </p:grpSpPr>
      <p:sp>
        <p:nvSpPr>
          <p:cNvPr id="114" name="Google Shape;114;p2: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5" name="Google Shape;115;p2: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4" name="Shape 294"/>
        <p:cNvGrpSpPr/>
        <p:nvPr/>
      </p:nvGrpSpPr>
      <p:grpSpPr>
        <a:xfrm>
          <a:off x="0" y="0"/>
          <a:ext cx="0" cy="0"/>
          <a:chOff x="0" y="0"/>
          <a:chExt cx="0" cy="0"/>
        </a:xfrm>
      </p:grpSpPr>
      <p:sp>
        <p:nvSpPr>
          <p:cNvPr id="295" name="Google Shape;295;p20: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96" name="Google Shape;296;p20: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4" name="Shape 304"/>
        <p:cNvGrpSpPr/>
        <p:nvPr/>
      </p:nvGrpSpPr>
      <p:grpSpPr>
        <a:xfrm>
          <a:off x="0" y="0"/>
          <a:ext cx="0" cy="0"/>
          <a:chOff x="0" y="0"/>
          <a:chExt cx="0" cy="0"/>
        </a:xfrm>
      </p:grpSpPr>
      <p:sp>
        <p:nvSpPr>
          <p:cNvPr id="305" name="Google Shape;305;p21: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6" name="Google Shape;306;p21: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chemeClr val="dk1"/>
              </a:buClr>
              <a:buSzPts val="1200"/>
              <a:buFont typeface="Calibri" panose="020F0502020204030204"/>
              <a:buNone/>
            </a:pPr>
            <a:r>
              <a:rPr lang="en-US"/>
              <a:t>Bài này chỉ đưa ra các phép toán số học. Slide sau sẽ bàn kỹ hơn</a:t>
            </a:r>
            <a:endParaRPr lang="en-US"/>
          </a:p>
          <a:p>
            <a:pPr marL="0" lvl="0" indent="0" algn="l" rtl="0">
              <a:spcBef>
                <a:spcPts val="0"/>
              </a:spcBef>
              <a:spcAft>
                <a:spcPts val="0"/>
              </a:spcAft>
              <a:buNone/>
            </a:pPr>
          </a:p>
        </p:txBody>
      </p:sp>
      <p:sp>
        <p:nvSpPr>
          <p:cNvPr id="307" name="Google Shape;307;p21: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4" name="Shape 314"/>
        <p:cNvGrpSpPr/>
        <p:nvPr/>
      </p:nvGrpSpPr>
      <p:grpSpPr>
        <a:xfrm>
          <a:off x="0" y="0"/>
          <a:ext cx="0" cy="0"/>
          <a:chOff x="0" y="0"/>
          <a:chExt cx="0" cy="0"/>
        </a:xfrm>
      </p:grpSpPr>
      <p:sp>
        <p:nvSpPr>
          <p:cNvPr id="315" name="Google Shape;315;p22: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6" name="Google Shape;316;p22: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package com.fpoly;</a:t>
            </a:r>
            <a:endParaRPr lang="en-US"/>
          </a:p>
          <a:p>
            <a:pPr marL="0" lvl="0" indent="0" algn="l" rtl="0">
              <a:spcBef>
                <a:spcPts val="0"/>
              </a:spcBef>
              <a:spcAft>
                <a:spcPts val="0"/>
              </a:spcAft>
              <a:buNone/>
            </a:pPr>
          </a:p>
          <a:p>
            <a:pPr marL="0" lvl="0" indent="0" algn="l" rtl="0">
              <a:spcBef>
                <a:spcPts val="0"/>
              </a:spcBef>
              <a:spcAft>
                <a:spcPts val="0"/>
              </a:spcAft>
              <a:buNone/>
            </a:pPr>
            <a:r>
              <a:rPr lang="en-US"/>
              <a:t>public class Program {</a:t>
            </a:r>
            <a:endParaRPr lang="en-US"/>
          </a:p>
          <a:p>
            <a:pPr marL="0" lvl="0" indent="0" algn="l" rtl="0">
              <a:spcBef>
                <a:spcPts val="0"/>
              </a:spcBef>
              <a:spcAft>
                <a:spcPts val="0"/>
              </a:spcAft>
              <a:buNone/>
            </a:pPr>
            <a:r>
              <a:rPr lang="en-US"/>
              <a:t>	public static void main(String[] args) {</a:t>
            </a:r>
            <a:endParaRPr lang="en-US"/>
          </a:p>
          <a:p>
            <a:pPr marL="0" lvl="0" indent="0" algn="l" rtl="0">
              <a:spcBef>
                <a:spcPts val="0"/>
              </a:spcBef>
              <a:spcAft>
                <a:spcPts val="0"/>
              </a:spcAft>
              <a:buNone/>
            </a:pPr>
            <a:r>
              <a:rPr lang="en-US"/>
              <a:t>		double a = 8;</a:t>
            </a:r>
            <a:endParaRPr lang="en-US"/>
          </a:p>
          <a:p>
            <a:pPr marL="0" lvl="0" indent="0" algn="l" rtl="0">
              <a:spcBef>
                <a:spcPts val="0"/>
              </a:spcBef>
              <a:spcAft>
                <a:spcPts val="0"/>
              </a:spcAft>
              <a:buNone/>
            </a:pPr>
            <a:r>
              <a:rPr lang="en-US"/>
              <a:t>		double b = 5;</a:t>
            </a:r>
            <a:endParaRPr lang="en-US"/>
          </a:p>
          <a:p>
            <a:pPr marL="0" lvl="0" indent="0" algn="l" rtl="0">
              <a:spcBef>
                <a:spcPts val="0"/>
              </a:spcBef>
              <a:spcAft>
                <a:spcPts val="0"/>
              </a:spcAft>
              <a:buNone/>
            </a:pPr>
            <a:r>
              <a:rPr lang="en-US"/>
              <a:t>		double c = 9;</a:t>
            </a:r>
            <a:endParaRPr lang="en-US"/>
          </a:p>
          <a:p>
            <a:pPr marL="0" lvl="0" indent="0" algn="l" rtl="0">
              <a:spcBef>
                <a:spcPts val="0"/>
              </a:spcBef>
              <a:spcAft>
                <a:spcPts val="0"/>
              </a:spcAft>
              <a:buNone/>
            </a:pPr>
            <a:r>
              <a:rPr lang="en-US"/>
              <a:t>		double tb = (a * 2 + b + c)/3;</a:t>
            </a:r>
            <a:endParaRPr lang="en-US"/>
          </a:p>
          <a:p>
            <a:pPr marL="0" lvl="0" indent="0" algn="l" rtl="0">
              <a:spcBef>
                <a:spcPts val="0"/>
              </a:spcBef>
              <a:spcAft>
                <a:spcPts val="0"/>
              </a:spcAft>
              <a:buNone/>
            </a:pPr>
            <a:r>
              <a:rPr lang="en-US"/>
              <a:t>		System.out.println("Điểm TB: " + tb);</a:t>
            </a:r>
            <a:endParaRPr lang="en-US"/>
          </a:p>
          <a:p>
            <a:pPr marL="0" lvl="0" indent="0" algn="l" rtl="0">
              <a:spcBef>
                <a:spcPts val="0"/>
              </a:spcBef>
              <a:spcAft>
                <a:spcPts val="0"/>
              </a:spcAft>
              <a:buNone/>
            </a:pPr>
            <a:r>
              <a:rPr lang="en-US"/>
              <a:t>	}</a:t>
            </a:r>
            <a:endParaRPr lang="en-US"/>
          </a:p>
          <a:p>
            <a:pPr marL="0" lvl="0" indent="0" algn="l" rtl="0">
              <a:spcBef>
                <a:spcPts val="0"/>
              </a:spcBef>
              <a:spcAft>
                <a:spcPts val="0"/>
              </a:spcAft>
              <a:buNone/>
            </a:pPr>
            <a:r>
              <a:rPr lang="en-US"/>
              <a:t>}</a:t>
            </a:r>
            <a:endParaRPr lang="en-US"/>
          </a:p>
          <a:p>
            <a:pPr marL="0" lvl="0" indent="0" algn="l" rtl="0">
              <a:spcBef>
                <a:spcPts val="0"/>
              </a:spcBef>
              <a:spcAft>
                <a:spcPts val="0"/>
              </a:spcAft>
              <a:buNone/>
            </a:pPr>
          </a:p>
        </p:txBody>
      </p:sp>
      <p:sp>
        <p:nvSpPr>
          <p:cNvPr id="317" name="Google Shape;317;p22: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0" name="Shape 320"/>
        <p:cNvGrpSpPr/>
        <p:nvPr/>
      </p:nvGrpSpPr>
      <p:grpSpPr>
        <a:xfrm>
          <a:off x="0" y="0"/>
          <a:ext cx="0" cy="0"/>
          <a:chOff x="0" y="0"/>
          <a:chExt cx="0" cy="0"/>
        </a:xfrm>
      </p:grpSpPr>
      <p:sp>
        <p:nvSpPr>
          <p:cNvPr id="321" name="Google Shape;321;p23: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22" name="Google Shape;322;p23: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9" name="Shape 329"/>
        <p:cNvGrpSpPr/>
        <p:nvPr/>
      </p:nvGrpSpPr>
      <p:grpSpPr>
        <a:xfrm>
          <a:off x="0" y="0"/>
          <a:ext cx="0" cy="0"/>
          <a:chOff x="0" y="0"/>
          <a:chExt cx="0" cy="0"/>
        </a:xfrm>
      </p:grpSpPr>
      <p:sp>
        <p:nvSpPr>
          <p:cNvPr id="330" name="Google Shape;330;p24: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1" name="Google Shape;331;p24: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None/>
            </a:pPr>
            <a:r>
              <a:rPr lang="en-US" sz="1020"/>
              <a:t>package com.fpoly;</a:t>
            </a:r>
            <a:endParaRPr lang="en-US" sz="1020"/>
          </a:p>
          <a:p>
            <a:pPr marL="0" lvl="0" indent="0" algn="l" rtl="0">
              <a:lnSpc>
                <a:spcPct val="80000"/>
              </a:lnSpc>
              <a:spcBef>
                <a:spcPts val="0"/>
              </a:spcBef>
              <a:spcAft>
                <a:spcPts val="0"/>
              </a:spcAft>
              <a:buNone/>
            </a:pPr>
            <a:endParaRPr sz="1020"/>
          </a:p>
          <a:p>
            <a:pPr marL="0" lvl="0" indent="0" algn="l" rtl="0">
              <a:lnSpc>
                <a:spcPct val="80000"/>
              </a:lnSpc>
              <a:spcBef>
                <a:spcPts val="0"/>
              </a:spcBef>
              <a:spcAft>
                <a:spcPts val="0"/>
              </a:spcAft>
              <a:buNone/>
            </a:pPr>
            <a:r>
              <a:rPr lang="en-US" sz="1020"/>
              <a:t>public class Program {</a:t>
            </a:r>
            <a:endParaRPr lang="en-US" sz="1020"/>
          </a:p>
          <a:p>
            <a:pPr marL="0" lvl="0" indent="0" algn="l" rtl="0">
              <a:lnSpc>
                <a:spcPct val="80000"/>
              </a:lnSpc>
              <a:spcBef>
                <a:spcPts val="0"/>
              </a:spcBef>
              <a:spcAft>
                <a:spcPts val="0"/>
              </a:spcAft>
              <a:buNone/>
            </a:pPr>
            <a:r>
              <a:rPr lang="en-US" sz="1020"/>
              <a:t>	public static void main(String[] args) {</a:t>
            </a:r>
            <a:endParaRPr lang="en-US" sz="1020"/>
          </a:p>
          <a:p>
            <a:pPr marL="0" lvl="0" indent="0" algn="l" rtl="0">
              <a:lnSpc>
                <a:spcPct val="80000"/>
              </a:lnSpc>
              <a:spcBef>
                <a:spcPts val="0"/>
              </a:spcBef>
              <a:spcAft>
                <a:spcPts val="0"/>
              </a:spcAft>
              <a:buNone/>
            </a:pPr>
            <a:r>
              <a:rPr lang="en-US" sz="1020"/>
              <a:t>		String hoten = "Nguyễn Văn Tèo";</a:t>
            </a:r>
            <a:endParaRPr lang="en-US" sz="1020"/>
          </a:p>
          <a:p>
            <a:pPr marL="0" lvl="0" indent="0" algn="l" rtl="0">
              <a:lnSpc>
                <a:spcPct val="80000"/>
              </a:lnSpc>
              <a:spcBef>
                <a:spcPts val="0"/>
              </a:spcBef>
              <a:spcAft>
                <a:spcPts val="0"/>
              </a:spcAft>
              <a:buNone/>
            </a:pPr>
            <a:r>
              <a:rPr lang="en-US" sz="1020"/>
              <a:t>		int tuoi = 19;</a:t>
            </a:r>
            <a:endParaRPr lang="en-US" sz="1020"/>
          </a:p>
          <a:p>
            <a:pPr marL="0" lvl="0" indent="0" algn="l" rtl="0">
              <a:lnSpc>
                <a:spcPct val="80000"/>
              </a:lnSpc>
              <a:spcBef>
                <a:spcPts val="0"/>
              </a:spcBef>
              <a:spcAft>
                <a:spcPts val="0"/>
              </a:spcAft>
              <a:buNone/>
            </a:pPr>
            <a:r>
              <a:rPr lang="en-US" sz="1020"/>
              <a:t>		System.out.printf("%s năm nay %d tuổi", hoten, tuoi);</a:t>
            </a:r>
            <a:endParaRPr lang="en-US" sz="1020"/>
          </a:p>
          <a:p>
            <a:pPr marL="0" lvl="0" indent="0" algn="l" rtl="0">
              <a:lnSpc>
                <a:spcPct val="80000"/>
              </a:lnSpc>
              <a:spcBef>
                <a:spcPts val="0"/>
              </a:spcBef>
              <a:spcAft>
                <a:spcPts val="0"/>
              </a:spcAft>
              <a:buNone/>
            </a:pPr>
            <a:r>
              <a:rPr lang="en-US" sz="1020"/>
              <a:t>	}</a:t>
            </a:r>
            <a:endParaRPr lang="en-US" sz="1020"/>
          </a:p>
          <a:p>
            <a:pPr marL="0" lvl="0" indent="0" algn="l" rtl="0">
              <a:lnSpc>
                <a:spcPct val="80000"/>
              </a:lnSpc>
              <a:spcBef>
                <a:spcPts val="0"/>
              </a:spcBef>
              <a:spcAft>
                <a:spcPts val="0"/>
              </a:spcAft>
              <a:buNone/>
            </a:pPr>
            <a:r>
              <a:rPr lang="en-US" sz="1020"/>
              <a:t>}</a:t>
            </a:r>
            <a:endParaRPr sz="1020"/>
          </a:p>
          <a:p>
            <a:pPr marL="0" lvl="0" indent="0" algn="l" rtl="0">
              <a:lnSpc>
                <a:spcPct val="80000"/>
              </a:lnSpc>
              <a:spcBef>
                <a:spcPts val="0"/>
              </a:spcBef>
              <a:spcAft>
                <a:spcPts val="0"/>
              </a:spcAft>
              <a:buNone/>
            </a:pPr>
            <a:r>
              <a:rPr lang="en-US" sz="1020"/>
              <a:t>-------------------------------------------------------------------------------------------------------------------------------</a:t>
            </a:r>
            <a:endParaRPr lang="en-US" sz="1020"/>
          </a:p>
          <a:p>
            <a:pPr marL="0" lvl="0" indent="0" algn="l" rtl="0">
              <a:lnSpc>
                <a:spcPct val="80000"/>
              </a:lnSpc>
              <a:spcBef>
                <a:spcPts val="0"/>
              </a:spcBef>
              <a:spcAft>
                <a:spcPts val="0"/>
              </a:spcAft>
              <a:buNone/>
            </a:pPr>
            <a:r>
              <a:rPr lang="en-US" sz="1020"/>
              <a:t>package com.fpoly.slide1;</a:t>
            </a:r>
            <a:endParaRPr lang="en-US" sz="1020"/>
          </a:p>
          <a:p>
            <a:pPr marL="0" lvl="0" indent="0" algn="l" rtl="0">
              <a:lnSpc>
                <a:spcPct val="80000"/>
              </a:lnSpc>
              <a:spcBef>
                <a:spcPts val="0"/>
              </a:spcBef>
              <a:spcAft>
                <a:spcPts val="0"/>
              </a:spcAft>
              <a:buNone/>
            </a:pPr>
            <a:endParaRPr sz="1020"/>
          </a:p>
          <a:p>
            <a:pPr marL="0" lvl="0" indent="0" algn="l" rtl="0">
              <a:lnSpc>
                <a:spcPct val="80000"/>
              </a:lnSpc>
              <a:spcBef>
                <a:spcPts val="0"/>
              </a:spcBef>
              <a:spcAft>
                <a:spcPts val="0"/>
              </a:spcAft>
              <a:buNone/>
            </a:pPr>
            <a:r>
              <a:rPr lang="en-US" sz="1020"/>
              <a:t>public class Program {</a:t>
            </a:r>
            <a:endParaRPr lang="en-US" sz="1020"/>
          </a:p>
          <a:p>
            <a:pPr marL="0" lvl="0" indent="0" algn="l" rtl="0">
              <a:lnSpc>
                <a:spcPct val="80000"/>
              </a:lnSpc>
              <a:spcBef>
                <a:spcPts val="0"/>
              </a:spcBef>
              <a:spcAft>
                <a:spcPts val="0"/>
              </a:spcAft>
              <a:buNone/>
            </a:pPr>
            <a:r>
              <a:rPr lang="en-US" sz="1020"/>
              <a:t>	public static void main(String[] args) {</a:t>
            </a:r>
            <a:endParaRPr lang="en-US" sz="1020"/>
          </a:p>
          <a:p>
            <a:pPr marL="0" lvl="0" indent="0" algn="l" rtl="0">
              <a:lnSpc>
                <a:spcPct val="80000"/>
              </a:lnSpc>
              <a:spcBef>
                <a:spcPts val="0"/>
              </a:spcBef>
              <a:spcAft>
                <a:spcPts val="0"/>
              </a:spcAft>
              <a:buNone/>
            </a:pPr>
            <a:r>
              <a:rPr lang="en-US" sz="1020"/>
              <a:t>		String hoten = "Nguyễn Văn Tèo";</a:t>
            </a:r>
            <a:endParaRPr lang="en-US" sz="1020"/>
          </a:p>
          <a:p>
            <a:pPr marL="0" lvl="0" indent="0" algn="l" rtl="0">
              <a:lnSpc>
                <a:spcPct val="80000"/>
              </a:lnSpc>
              <a:spcBef>
                <a:spcPts val="0"/>
              </a:spcBef>
              <a:spcAft>
                <a:spcPts val="0"/>
              </a:spcAft>
              <a:buNone/>
            </a:pPr>
            <a:r>
              <a:rPr lang="en-US" sz="1020"/>
              <a:t>		int tuoi = 19;</a:t>
            </a:r>
            <a:endParaRPr lang="en-US" sz="1020"/>
          </a:p>
          <a:p>
            <a:pPr marL="0" lvl="0" indent="0" algn="l" rtl="0">
              <a:lnSpc>
                <a:spcPct val="80000"/>
              </a:lnSpc>
              <a:spcBef>
                <a:spcPts val="0"/>
              </a:spcBef>
              <a:spcAft>
                <a:spcPts val="0"/>
              </a:spcAft>
              <a:buNone/>
            </a:pPr>
            <a:r>
              <a:rPr lang="en-US" sz="1020"/>
              <a:t>		System.out.println(hoten + " năm nay " + tuoi + " tuổi");</a:t>
            </a:r>
            <a:endParaRPr lang="en-US" sz="1020"/>
          </a:p>
          <a:p>
            <a:pPr marL="0" lvl="0" indent="0" algn="l" rtl="0">
              <a:lnSpc>
                <a:spcPct val="80000"/>
              </a:lnSpc>
              <a:spcBef>
                <a:spcPts val="0"/>
              </a:spcBef>
              <a:spcAft>
                <a:spcPts val="0"/>
              </a:spcAft>
              <a:buNone/>
            </a:pPr>
            <a:r>
              <a:rPr lang="en-US" sz="1020"/>
              <a:t>	}</a:t>
            </a:r>
            <a:endParaRPr lang="en-US" sz="1020"/>
          </a:p>
          <a:p>
            <a:pPr marL="0" lvl="0" indent="0" algn="l" rtl="0">
              <a:lnSpc>
                <a:spcPct val="80000"/>
              </a:lnSpc>
              <a:spcBef>
                <a:spcPts val="0"/>
              </a:spcBef>
              <a:spcAft>
                <a:spcPts val="0"/>
              </a:spcAft>
              <a:buNone/>
            </a:pPr>
            <a:r>
              <a:rPr lang="en-US" sz="1020"/>
              <a:t>}</a:t>
            </a:r>
            <a:endParaRPr lang="en-US" sz="1020"/>
          </a:p>
          <a:p>
            <a:pPr marL="0" marR="0" lvl="0" indent="0" algn="l" rtl="0">
              <a:lnSpc>
                <a:spcPct val="80000"/>
              </a:lnSpc>
              <a:spcBef>
                <a:spcPts val="0"/>
              </a:spcBef>
              <a:spcAft>
                <a:spcPts val="0"/>
              </a:spcAft>
              <a:buClr>
                <a:schemeClr val="dk1"/>
              </a:buClr>
              <a:buSzPts val="1020"/>
              <a:buFont typeface="Calibri" panose="020F0502020204030204"/>
              <a:buNone/>
            </a:pPr>
            <a:r>
              <a:rPr lang="en-US" sz="1020"/>
              <a:t>-------------------------------------------------------------------------------------------------------------------------------</a:t>
            </a:r>
            <a:endParaRPr lang="en-US" sz="1020"/>
          </a:p>
          <a:p>
            <a:pPr marL="0" lvl="0" indent="0" algn="l" rtl="0">
              <a:lnSpc>
                <a:spcPct val="80000"/>
              </a:lnSpc>
              <a:spcBef>
                <a:spcPts val="0"/>
              </a:spcBef>
              <a:spcAft>
                <a:spcPts val="0"/>
              </a:spcAft>
              <a:buNone/>
            </a:pPr>
            <a:r>
              <a:rPr lang="en-US" sz="1020"/>
              <a:t>package com.fpoly.slide1;</a:t>
            </a:r>
            <a:endParaRPr lang="en-US" sz="1020"/>
          </a:p>
          <a:p>
            <a:pPr marL="0" lvl="0" indent="0" algn="l" rtl="0">
              <a:lnSpc>
                <a:spcPct val="80000"/>
              </a:lnSpc>
              <a:spcBef>
                <a:spcPts val="0"/>
              </a:spcBef>
              <a:spcAft>
                <a:spcPts val="0"/>
              </a:spcAft>
              <a:buNone/>
            </a:pPr>
            <a:endParaRPr sz="1020"/>
          </a:p>
          <a:p>
            <a:pPr marL="0" lvl="0" indent="0" algn="l" rtl="0">
              <a:lnSpc>
                <a:spcPct val="80000"/>
              </a:lnSpc>
              <a:spcBef>
                <a:spcPts val="0"/>
              </a:spcBef>
              <a:spcAft>
                <a:spcPts val="0"/>
              </a:spcAft>
              <a:buNone/>
            </a:pPr>
            <a:r>
              <a:rPr lang="en-US" sz="1020"/>
              <a:t>public class Program {</a:t>
            </a:r>
            <a:endParaRPr lang="en-US" sz="1020"/>
          </a:p>
          <a:p>
            <a:pPr marL="0" lvl="0" indent="0" algn="l" rtl="0">
              <a:lnSpc>
                <a:spcPct val="80000"/>
              </a:lnSpc>
              <a:spcBef>
                <a:spcPts val="0"/>
              </a:spcBef>
              <a:spcAft>
                <a:spcPts val="0"/>
              </a:spcAft>
              <a:buNone/>
            </a:pPr>
            <a:r>
              <a:rPr lang="en-US" sz="1020"/>
              <a:t>	public static void main(String[] args) {</a:t>
            </a:r>
            <a:endParaRPr lang="en-US" sz="1020"/>
          </a:p>
          <a:p>
            <a:pPr marL="0" lvl="0" indent="0" algn="l" rtl="0">
              <a:lnSpc>
                <a:spcPct val="80000"/>
              </a:lnSpc>
              <a:spcBef>
                <a:spcPts val="0"/>
              </a:spcBef>
              <a:spcAft>
                <a:spcPts val="0"/>
              </a:spcAft>
              <a:buNone/>
            </a:pPr>
            <a:r>
              <a:rPr lang="en-US" sz="1020"/>
              <a:t>		String hoten = "Nguyễn Văn Tèo";</a:t>
            </a:r>
            <a:endParaRPr lang="en-US" sz="1020"/>
          </a:p>
          <a:p>
            <a:pPr marL="0" lvl="0" indent="0" algn="l" rtl="0">
              <a:lnSpc>
                <a:spcPct val="80000"/>
              </a:lnSpc>
              <a:spcBef>
                <a:spcPts val="0"/>
              </a:spcBef>
              <a:spcAft>
                <a:spcPts val="0"/>
              </a:spcAft>
              <a:buNone/>
            </a:pPr>
            <a:r>
              <a:rPr lang="en-US" sz="1020"/>
              <a:t>		int tuoi = 19;</a:t>
            </a:r>
            <a:endParaRPr lang="en-US" sz="1020"/>
          </a:p>
          <a:p>
            <a:pPr marL="0" lvl="0" indent="0" algn="l" rtl="0">
              <a:lnSpc>
                <a:spcPct val="80000"/>
              </a:lnSpc>
              <a:spcBef>
                <a:spcPts val="0"/>
              </a:spcBef>
              <a:spcAft>
                <a:spcPts val="0"/>
              </a:spcAft>
              <a:buNone/>
            </a:pPr>
            <a:r>
              <a:rPr lang="en-US" sz="1020"/>
              <a:t>		System.out.print(hoten);</a:t>
            </a:r>
            <a:endParaRPr lang="en-US" sz="1020"/>
          </a:p>
          <a:p>
            <a:pPr marL="0" lvl="0" indent="0" algn="l" rtl="0">
              <a:lnSpc>
                <a:spcPct val="80000"/>
              </a:lnSpc>
              <a:spcBef>
                <a:spcPts val="0"/>
              </a:spcBef>
              <a:spcAft>
                <a:spcPts val="0"/>
              </a:spcAft>
              <a:buNone/>
            </a:pPr>
            <a:r>
              <a:rPr lang="en-US" sz="1020"/>
              <a:t>		System.out.print(" năm nay ");</a:t>
            </a:r>
            <a:endParaRPr lang="en-US" sz="1020"/>
          </a:p>
          <a:p>
            <a:pPr marL="0" lvl="0" indent="0" algn="l" rtl="0">
              <a:lnSpc>
                <a:spcPct val="80000"/>
              </a:lnSpc>
              <a:spcBef>
                <a:spcPts val="0"/>
              </a:spcBef>
              <a:spcAft>
                <a:spcPts val="0"/>
              </a:spcAft>
              <a:buNone/>
            </a:pPr>
            <a:r>
              <a:rPr lang="en-US" sz="1020"/>
              <a:t>		System.out.print(tuoi);</a:t>
            </a:r>
            <a:endParaRPr lang="en-US" sz="1020"/>
          </a:p>
          <a:p>
            <a:pPr marL="0" lvl="0" indent="0" algn="l" rtl="0">
              <a:lnSpc>
                <a:spcPct val="80000"/>
              </a:lnSpc>
              <a:spcBef>
                <a:spcPts val="0"/>
              </a:spcBef>
              <a:spcAft>
                <a:spcPts val="0"/>
              </a:spcAft>
              <a:buNone/>
            </a:pPr>
            <a:r>
              <a:rPr lang="en-US" sz="1020"/>
              <a:t>		System.out.println(" tuổi");</a:t>
            </a:r>
            <a:endParaRPr lang="en-US" sz="1020"/>
          </a:p>
          <a:p>
            <a:pPr marL="0" lvl="0" indent="0" algn="l" rtl="0">
              <a:lnSpc>
                <a:spcPct val="80000"/>
              </a:lnSpc>
              <a:spcBef>
                <a:spcPts val="0"/>
              </a:spcBef>
              <a:spcAft>
                <a:spcPts val="0"/>
              </a:spcAft>
              <a:buNone/>
            </a:pPr>
            <a:r>
              <a:rPr lang="en-US" sz="1020"/>
              <a:t>	}</a:t>
            </a:r>
            <a:endParaRPr lang="en-US" sz="1020"/>
          </a:p>
          <a:p>
            <a:pPr marL="0" lvl="0" indent="0" algn="l" rtl="0">
              <a:lnSpc>
                <a:spcPct val="80000"/>
              </a:lnSpc>
              <a:spcBef>
                <a:spcPts val="0"/>
              </a:spcBef>
              <a:spcAft>
                <a:spcPts val="0"/>
              </a:spcAft>
              <a:buNone/>
            </a:pPr>
            <a:r>
              <a:rPr lang="en-US" sz="1020"/>
              <a:t>}</a:t>
            </a:r>
            <a:endParaRPr lang="en-US" sz="1020"/>
          </a:p>
          <a:p>
            <a:pPr marL="0" lvl="0" indent="0" algn="l" rtl="0">
              <a:lnSpc>
                <a:spcPct val="80000"/>
              </a:lnSpc>
              <a:spcBef>
                <a:spcPts val="0"/>
              </a:spcBef>
              <a:spcAft>
                <a:spcPts val="0"/>
              </a:spcAft>
              <a:buNone/>
            </a:pPr>
            <a:endParaRPr sz="1020"/>
          </a:p>
        </p:txBody>
      </p:sp>
      <p:sp>
        <p:nvSpPr>
          <p:cNvPr id="332" name="Google Shape;332;p24: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5" name="Shape 335"/>
        <p:cNvGrpSpPr/>
        <p:nvPr/>
      </p:nvGrpSpPr>
      <p:grpSpPr>
        <a:xfrm>
          <a:off x="0" y="0"/>
          <a:ext cx="0" cy="0"/>
          <a:chOff x="0" y="0"/>
          <a:chExt cx="0" cy="0"/>
        </a:xfrm>
      </p:grpSpPr>
      <p:sp>
        <p:nvSpPr>
          <p:cNvPr id="336" name="Google Shape;336;p25: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7" name="Google Shape;337;p25: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Không cần thiết phải trình bày những gì Scanner có, chỉ cần giới thiệu 3 phương thức đọc 1 hàng, đọc 1 số nguyên và số thực</a:t>
            </a:r>
            <a:endParaRPr lang="en-US"/>
          </a:p>
        </p:txBody>
      </p:sp>
      <p:sp>
        <p:nvSpPr>
          <p:cNvPr id="338" name="Google Shape;338;p25: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2" name="Shape 342"/>
        <p:cNvGrpSpPr/>
        <p:nvPr/>
      </p:nvGrpSpPr>
      <p:grpSpPr>
        <a:xfrm>
          <a:off x="0" y="0"/>
          <a:ext cx="0" cy="0"/>
          <a:chOff x="0" y="0"/>
          <a:chExt cx="0" cy="0"/>
        </a:xfrm>
      </p:grpSpPr>
      <p:sp>
        <p:nvSpPr>
          <p:cNvPr id="343" name="Google Shape;343;p26: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4" name="Google Shape;344;p26: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package com.fpoly;</a:t>
            </a:r>
            <a:endParaRPr lang="en-US"/>
          </a:p>
          <a:p>
            <a:pPr marL="0" lvl="0" indent="0" algn="l" rtl="0">
              <a:spcBef>
                <a:spcPts val="0"/>
              </a:spcBef>
              <a:spcAft>
                <a:spcPts val="0"/>
              </a:spcAft>
              <a:buNone/>
            </a:pPr>
          </a:p>
          <a:p>
            <a:pPr marL="0" lvl="0" indent="0" algn="l" rtl="0">
              <a:spcBef>
                <a:spcPts val="0"/>
              </a:spcBef>
              <a:spcAft>
                <a:spcPts val="0"/>
              </a:spcAft>
              <a:buNone/>
            </a:pPr>
            <a:r>
              <a:rPr lang="en-US"/>
              <a:t>import java.util.Scanner;</a:t>
            </a:r>
            <a:endParaRPr lang="en-US"/>
          </a:p>
          <a:p>
            <a:pPr marL="0" lvl="0" indent="0" algn="l" rtl="0">
              <a:spcBef>
                <a:spcPts val="0"/>
              </a:spcBef>
              <a:spcAft>
                <a:spcPts val="0"/>
              </a:spcAft>
              <a:buNone/>
            </a:pPr>
          </a:p>
          <a:p>
            <a:pPr marL="0" lvl="0" indent="0" algn="l" rtl="0">
              <a:spcBef>
                <a:spcPts val="0"/>
              </a:spcBef>
              <a:spcAft>
                <a:spcPts val="0"/>
              </a:spcAft>
              <a:buNone/>
            </a:pPr>
            <a:r>
              <a:rPr lang="en-US"/>
              <a:t>public class Program {</a:t>
            </a:r>
            <a:endParaRPr lang="en-US"/>
          </a:p>
          <a:p>
            <a:pPr marL="0" lvl="0" indent="0" algn="l" rtl="0">
              <a:spcBef>
                <a:spcPts val="0"/>
              </a:spcBef>
              <a:spcAft>
                <a:spcPts val="0"/>
              </a:spcAft>
              <a:buNone/>
            </a:pPr>
            <a:r>
              <a:rPr lang="en-US"/>
              <a:t>	public static void main(String[] args) {</a:t>
            </a:r>
            <a:endParaRPr lang="en-US"/>
          </a:p>
          <a:p>
            <a:pPr marL="0" lvl="0" indent="0" algn="l" rtl="0">
              <a:spcBef>
                <a:spcPts val="0"/>
              </a:spcBef>
              <a:spcAft>
                <a:spcPts val="0"/>
              </a:spcAft>
              <a:buNone/>
            </a:pPr>
            <a:r>
              <a:rPr lang="en-US"/>
              <a:t>		Scanner scanner = new Scanner(System.in);</a:t>
            </a:r>
            <a:endParaRPr lang="en-US"/>
          </a:p>
          <a:p>
            <a:pPr marL="0" lvl="0" indent="0" algn="l" rtl="0">
              <a:spcBef>
                <a:spcPts val="0"/>
              </a:spcBef>
              <a:spcAft>
                <a:spcPts val="0"/>
              </a:spcAft>
              <a:buNone/>
            </a:pPr>
            <a:r>
              <a:rPr lang="en-US"/>
              <a:t>		</a:t>
            </a:r>
            <a:endParaRPr lang="en-US"/>
          </a:p>
          <a:p>
            <a:pPr marL="0" lvl="0" indent="0" algn="l" rtl="0">
              <a:spcBef>
                <a:spcPts val="0"/>
              </a:spcBef>
              <a:spcAft>
                <a:spcPts val="0"/>
              </a:spcAft>
              <a:buNone/>
            </a:pPr>
            <a:r>
              <a:rPr lang="en-US"/>
              <a:t>		System.out.print("Họ và tên: ");</a:t>
            </a:r>
            <a:endParaRPr lang="en-US"/>
          </a:p>
          <a:p>
            <a:pPr marL="0" lvl="0" indent="0" algn="l" rtl="0">
              <a:spcBef>
                <a:spcPts val="0"/>
              </a:spcBef>
              <a:spcAft>
                <a:spcPts val="0"/>
              </a:spcAft>
              <a:buNone/>
            </a:pPr>
            <a:r>
              <a:rPr lang="en-US"/>
              <a:t>		String hoten = scanner.nextLine();</a:t>
            </a:r>
            <a:endParaRPr lang="en-US"/>
          </a:p>
          <a:p>
            <a:pPr marL="0" lvl="0" indent="0" algn="l" rtl="0">
              <a:spcBef>
                <a:spcPts val="0"/>
              </a:spcBef>
              <a:spcAft>
                <a:spcPts val="0"/>
              </a:spcAft>
              <a:buNone/>
            </a:pPr>
            <a:r>
              <a:rPr lang="en-US"/>
              <a:t>		</a:t>
            </a:r>
            <a:endParaRPr lang="en-US"/>
          </a:p>
          <a:p>
            <a:pPr marL="0" lvl="0" indent="0" algn="l" rtl="0">
              <a:spcBef>
                <a:spcPts val="0"/>
              </a:spcBef>
              <a:spcAft>
                <a:spcPts val="0"/>
              </a:spcAft>
              <a:buNone/>
            </a:pPr>
            <a:r>
              <a:rPr lang="en-US"/>
              <a:t>		System.out.print("Tuổi: ");</a:t>
            </a:r>
            <a:endParaRPr lang="en-US"/>
          </a:p>
          <a:p>
            <a:pPr marL="0" lvl="0" indent="0" algn="l" rtl="0">
              <a:spcBef>
                <a:spcPts val="0"/>
              </a:spcBef>
              <a:spcAft>
                <a:spcPts val="0"/>
              </a:spcAft>
              <a:buNone/>
            </a:pPr>
            <a:r>
              <a:rPr lang="en-US"/>
              <a:t>		int tuoi = scanner.nextInt();</a:t>
            </a:r>
            <a:endParaRPr lang="en-US"/>
          </a:p>
          <a:p>
            <a:pPr marL="0" lvl="0" indent="0" algn="l" rtl="0">
              <a:spcBef>
                <a:spcPts val="0"/>
              </a:spcBef>
              <a:spcAft>
                <a:spcPts val="0"/>
              </a:spcAft>
              <a:buNone/>
            </a:pPr>
            <a:r>
              <a:rPr lang="en-US"/>
              <a:t>		</a:t>
            </a:r>
            <a:endParaRPr lang="en-US"/>
          </a:p>
          <a:p>
            <a:pPr marL="0" lvl="0" indent="0" algn="l" rtl="0">
              <a:spcBef>
                <a:spcPts val="0"/>
              </a:spcBef>
              <a:spcAft>
                <a:spcPts val="0"/>
              </a:spcAft>
              <a:buNone/>
            </a:pPr>
            <a:r>
              <a:rPr lang="en-US"/>
              <a:t>		System.out.printf("%s năm nay %d tuổi", hoten, tuoi);</a:t>
            </a:r>
            <a:endParaRPr lang="en-US"/>
          </a:p>
          <a:p>
            <a:pPr marL="0" lvl="0" indent="0" algn="l" rtl="0">
              <a:spcBef>
                <a:spcPts val="0"/>
              </a:spcBef>
              <a:spcAft>
                <a:spcPts val="0"/>
              </a:spcAft>
              <a:buNone/>
            </a:pPr>
            <a:r>
              <a:rPr lang="en-US"/>
              <a:t>	}</a:t>
            </a:r>
            <a:endParaRPr lang="en-US"/>
          </a:p>
          <a:p>
            <a:pPr marL="0" lvl="0" indent="0" algn="l" rtl="0">
              <a:spcBef>
                <a:spcPts val="0"/>
              </a:spcBef>
              <a:spcAft>
                <a:spcPts val="0"/>
              </a:spcAft>
              <a:buNone/>
            </a:pPr>
            <a:r>
              <a:rPr lang="en-US"/>
              <a:t>}</a:t>
            </a:r>
            <a:endParaRPr lang="en-US"/>
          </a:p>
          <a:p>
            <a:pPr marL="0" lvl="0" indent="0" algn="l" rtl="0">
              <a:spcBef>
                <a:spcPts val="0"/>
              </a:spcBef>
              <a:spcAft>
                <a:spcPts val="0"/>
              </a:spcAft>
              <a:buNone/>
            </a:pPr>
          </a:p>
        </p:txBody>
      </p:sp>
      <p:sp>
        <p:nvSpPr>
          <p:cNvPr id="345" name="Google Shape;345;p26: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8" name="Shape 348"/>
        <p:cNvGrpSpPr/>
        <p:nvPr/>
      </p:nvGrpSpPr>
      <p:grpSpPr>
        <a:xfrm>
          <a:off x="0" y="0"/>
          <a:ext cx="0" cy="0"/>
          <a:chOff x="0" y="0"/>
          <a:chExt cx="0" cy="0"/>
        </a:xfrm>
      </p:grpSpPr>
      <p:sp>
        <p:nvSpPr>
          <p:cNvPr id="349" name="Google Shape;349;p27: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50" name="Google Shape;350;p27: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3" name="Shape 353"/>
        <p:cNvGrpSpPr/>
        <p:nvPr/>
      </p:nvGrpSpPr>
      <p:grpSpPr>
        <a:xfrm>
          <a:off x="0" y="0"/>
          <a:ext cx="0" cy="0"/>
          <a:chOff x="0" y="0"/>
          <a:chExt cx="0" cy="0"/>
        </a:xfrm>
      </p:grpSpPr>
      <p:sp>
        <p:nvSpPr>
          <p:cNvPr id="354" name="Google Shape;354;p28: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55" name="Google Shape;355;p28: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9" name="Shape 359"/>
        <p:cNvGrpSpPr/>
        <p:nvPr/>
      </p:nvGrpSpPr>
      <p:grpSpPr>
        <a:xfrm>
          <a:off x="0" y="0"/>
          <a:ext cx="0" cy="0"/>
          <a:chOff x="0" y="0"/>
          <a:chExt cx="0" cy="0"/>
        </a:xfrm>
      </p:grpSpPr>
      <p:sp>
        <p:nvSpPr>
          <p:cNvPr id="360" name="Google Shape;360;p29: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1" name="Google Shape;361;p29: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Math.round(d*100)/100</a:t>
            </a:r>
            <a:endParaRPr lang="en-US"/>
          </a:p>
        </p:txBody>
      </p:sp>
      <p:sp>
        <p:nvSpPr>
          <p:cNvPr id="362" name="Google Shape;362;p29: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9" name="Shape 119"/>
        <p:cNvGrpSpPr/>
        <p:nvPr/>
      </p:nvGrpSpPr>
      <p:grpSpPr>
        <a:xfrm>
          <a:off x="0" y="0"/>
          <a:ext cx="0" cy="0"/>
          <a:chOff x="0" y="0"/>
          <a:chExt cx="0" cy="0"/>
        </a:xfrm>
      </p:grpSpPr>
      <p:sp>
        <p:nvSpPr>
          <p:cNvPr id="120" name="Google Shape;120;p3: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1" name="Google Shape;121;p3: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7" name="Shape 367"/>
        <p:cNvGrpSpPr/>
        <p:nvPr/>
      </p:nvGrpSpPr>
      <p:grpSpPr>
        <a:xfrm>
          <a:off x="0" y="0"/>
          <a:ext cx="0" cy="0"/>
          <a:chOff x="0" y="0"/>
          <a:chExt cx="0" cy="0"/>
        </a:xfrm>
      </p:grpSpPr>
      <p:sp>
        <p:nvSpPr>
          <p:cNvPr id="368" name="Google Shape;368;p30: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9" name="Google Shape;369;p30: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package com.fpoly;</a:t>
            </a:r>
            <a:endParaRPr lang="en-US"/>
          </a:p>
          <a:p>
            <a:pPr marL="0" lvl="0" indent="0" algn="l" rtl="0">
              <a:spcBef>
                <a:spcPts val="0"/>
              </a:spcBef>
              <a:spcAft>
                <a:spcPts val="0"/>
              </a:spcAft>
              <a:buNone/>
            </a:pPr>
          </a:p>
          <a:p>
            <a:pPr marL="0" lvl="0" indent="0" algn="l" rtl="0">
              <a:spcBef>
                <a:spcPts val="0"/>
              </a:spcBef>
              <a:spcAft>
                <a:spcPts val="0"/>
              </a:spcAft>
              <a:buNone/>
            </a:pPr>
            <a:r>
              <a:rPr lang="en-US"/>
              <a:t>public class Program {</a:t>
            </a:r>
            <a:endParaRPr lang="en-US"/>
          </a:p>
          <a:p>
            <a:pPr marL="0" lvl="0" indent="0" algn="l" rtl="0">
              <a:spcBef>
                <a:spcPts val="0"/>
              </a:spcBef>
              <a:spcAft>
                <a:spcPts val="0"/>
              </a:spcAft>
              <a:buNone/>
            </a:pPr>
            <a:r>
              <a:rPr lang="en-US"/>
              <a:t>	public static void main(String[] args) {</a:t>
            </a:r>
            <a:endParaRPr lang="en-US"/>
          </a:p>
          <a:p>
            <a:pPr marL="0" lvl="0" indent="0" algn="l" rtl="0">
              <a:spcBef>
                <a:spcPts val="0"/>
              </a:spcBef>
              <a:spcAft>
                <a:spcPts val="0"/>
              </a:spcAft>
              <a:buNone/>
            </a:pPr>
            <a:r>
              <a:rPr lang="en-US"/>
              <a:t>		double so = 5 + 7 * Math.random();</a:t>
            </a:r>
            <a:endParaRPr lang="en-US"/>
          </a:p>
          <a:p>
            <a:pPr marL="0" lvl="0" indent="0" algn="l" rtl="0">
              <a:spcBef>
                <a:spcPts val="0"/>
              </a:spcBef>
              <a:spcAft>
                <a:spcPts val="0"/>
              </a:spcAft>
              <a:buNone/>
            </a:pPr>
            <a:r>
              <a:rPr lang="en-US"/>
              <a:t>		System.out.printf("Số ngẫu nhiên: %f", so);</a:t>
            </a:r>
            <a:endParaRPr lang="en-US"/>
          </a:p>
          <a:p>
            <a:pPr marL="0" lvl="0" indent="0" algn="l" rtl="0">
              <a:spcBef>
                <a:spcPts val="0"/>
              </a:spcBef>
              <a:spcAft>
                <a:spcPts val="0"/>
              </a:spcAft>
              <a:buNone/>
            </a:pPr>
          </a:p>
          <a:p>
            <a:pPr marL="0" lvl="0" indent="0" algn="l" rtl="0">
              <a:spcBef>
                <a:spcPts val="0"/>
              </a:spcBef>
              <a:spcAft>
                <a:spcPts val="0"/>
              </a:spcAft>
              <a:buNone/>
            </a:pPr>
            <a:r>
              <a:rPr lang="en-US"/>
              <a:t>		double can2 = Math.sqrt(so);</a:t>
            </a:r>
            <a:endParaRPr lang="en-US"/>
          </a:p>
          <a:p>
            <a:pPr marL="0" lvl="0" indent="0" algn="l" rtl="0">
              <a:spcBef>
                <a:spcPts val="0"/>
              </a:spcBef>
              <a:spcAft>
                <a:spcPts val="0"/>
              </a:spcAft>
              <a:buNone/>
            </a:pPr>
            <a:r>
              <a:rPr lang="en-US"/>
              <a:t>		System.out.printf("Căn bậc 2 của %f là %f", so, can2);</a:t>
            </a:r>
            <a:endParaRPr lang="en-US"/>
          </a:p>
          <a:p>
            <a:pPr marL="0" lvl="0" indent="0" algn="l" rtl="0">
              <a:spcBef>
                <a:spcPts val="0"/>
              </a:spcBef>
              <a:spcAft>
                <a:spcPts val="0"/>
              </a:spcAft>
              <a:buNone/>
            </a:pPr>
            <a:r>
              <a:rPr lang="en-US"/>
              <a:t>	}</a:t>
            </a:r>
            <a:endParaRPr lang="en-US"/>
          </a:p>
          <a:p>
            <a:pPr marL="0" lvl="0" indent="0" algn="l" rtl="0">
              <a:spcBef>
                <a:spcPts val="0"/>
              </a:spcBef>
              <a:spcAft>
                <a:spcPts val="0"/>
              </a:spcAft>
              <a:buNone/>
            </a:pPr>
            <a:r>
              <a:rPr lang="en-US"/>
              <a:t>}</a:t>
            </a:r>
            <a:endParaRPr lang="en-US"/>
          </a:p>
          <a:p>
            <a:pPr marL="0" lvl="0" indent="0" algn="l" rtl="0">
              <a:spcBef>
                <a:spcPts val="0"/>
              </a:spcBef>
              <a:spcAft>
                <a:spcPts val="0"/>
              </a:spcAft>
              <a:buNone/>
            </a:pPr>
          </a:p>
        </p:txBody>
      </p:sp>
      <p:sp>
        <p:nvSpPr>
          <p:cNvPr id="370" name="Google Shape;370;p30: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3" name="Shape 373"/>
        <p:cNvGrpSpPr/>
        <p:nvPr/>
      </p:nvGrpSpPr>
      <p:grpSpPr>
        <a:xfrm>
          <a:off x="0" y="0"/>
          <a:ext cx="0" cy="0"/>
          <a:chOff x="0" y="0"/>
          <a:chExt cx="0" cy="0"/>
        </a:xfrm>
      </p:grpSpPr>
      <p:sp>
        <p:nvSpPr>
          <p:cNvPr id="374" name="Google Shape;374;p31: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75" name="Google Shape;375;p31: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p>
        </p:txBody>
      </p:sp>
      <p:sp>
        <p:nvSpPr>
          <p:cNvPr id="376" name="Google Shape;376;p31: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1" name="Shape 381"/>
        <p:cNvGrpSpPr/>
        <p:nvPr/>
      </p:nvGrpSpPr>
      <p:grpSpPr>
        <a:xfrm>
          <a:off x="0" y="0"/>
          <a:ext cx="0" cy="0"/>
          <a:chOff x="0" y="0"/>
          <a:chExt cx="0" cy="0"/>
        </a:xfrm>
      </p:grpSpPr>
      <p:sp>
        <p:nvSpPr>
          <p:cNvPr id="382" name="Google Shape;382;p32: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83" name="Google Shape;383;p32: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5" name="Shape 125"/>
        <p:cNvGrpSpPr/>
        <p:nvPr/>
      </p:nvGrpSpPr>
      <p:grpSpPr>
        <a:xfrm>
          <a:off x="0" y="0"/>
          <a:ext cx="0" cy="0"/>
          <a:chOff x="0" y="0"/>
          <a:chExt cx="0" cy="0"/>
        </a:xfrm>
      </p:grpSpPr>
      <p:sp>
        <p:nvSpPr>
          <p:cNvPr id="126" name="Google Shape;126;p4: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p4: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Giới thiệu ngắn gọn không cần phải giải thích kỹ các đặc điểm này. Vì ở thời điểm này khi giải thích sinh viên vẫn không thể hiểu được.</a:t>
            </a:r>
            <a:endParaRPr lang="en-US"/>
          </a:p>
        </p:txBody>
      </p:sp>
      <p:sp>
        <p:nvSpPr>
          <p:cNvPr id="128" name="Google Shape;128;p4: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6" name="Shape 136"/>
        <p:cNvGrpSpPr/>
        <p:nvPr/>
      </p:nvGrpSpPr>
      <p:grpSpPr>
        <a:xfrm>
          <a:off x="0" y="0"/>
          <a:ext cx="0" cy="0"/>
          <a:chOff x="0" y="0"/>
          <a:chExt cx="0" cy="0"/>
        </a:xfrm>
      </p:grpSpPr>
      <p:sp>
        <p:nvSpPr>
          <p:cNvPr id="137" name="Google Shape;137;p5: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8" name="Google Shape;138;p5: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p>
        </p:txBody>
      </p:sp>
      <p:sp>
        <p:nvSpPr>
          <p:cNvPr id="139" name="Google Shape;139;p5: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8" name="Shape 148"/>
        <p:cNvGrpSpPr/>
        <p:nvPr/>
      </p:nvGrpSpPr>
      <p:grpSpPr>
        <a:xfrm>
          <a:off x="0" y="0"/>
          <a:ext cx="0" cy="0"/>
          <a:chOff x="0" y="0"/>
          <a:chExt cx="0" cy="0"/>
        </a:xfrm>
      </p:grpSpPr>
      <p:sp>
        <p:nvSpPr>
          <p:cNvPr id="149" name="Google Shape;149;p6: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0" name="Google Shape;150;p6: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5" name="Shape 155"/>
        <p:cNvGrpSpPr/>
        <p:nvPr/>
      </p:nvGrpSpPr>
      <p:grpSpPr>
        <a:xfrm>
          <a:off x="0" y="0"/>
          <a:ext cx="0" cy="0"/>
          <a:chOff x="0" y="0"/>
          <a:chExt cx="0" cy="0"/>
        </a:xfrm>
      </p:grpSpPr>
      <p:sp>
        <p:nvSpPr>
          <p:cNvPr id="156" name="Google Shape;156;p7: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7" name="Google Shape;157;p7: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Quí thầy cô giải thích sơ qua cấu trúc chương trình Java</a:t>
            </a:r>
            <a:endParaRPr lang="en-US"/>
          </a:p>
        </p:txBody>
      </p:sp>
      <p:sp>
        <p:nvSpPr>
          <p:cNvPr id="158" name="Google Shape;158;p7: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0" name="Shape 170"/>
        <p:cNvGrpSpPr/>
        <p:nvPr/>
      </p:nvGrpSpPr>
      <p:grpSpPr>
        <a:xfrm>
          <a:off x="0" y="0"/>
          <a:ext cx="0" cy="0"/>
          <a:chOff x="0" y="0"/>
          <a:chExt cx="0" cy="0"/>
        </a:xfrm>
      </p:grpSpPr>
      <p:sp>
        <p:nvSpPr>
          <p:cNvPr id="171" name="Google Shape;171;p8: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72" name="Google Shape;172;p8: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0" name="Shape 180"/>
        <p:cNvGrpSpPr/>
        <p:nvPr/>
      </p:nvGrpSpPr>
      <p:grpSpPr>
        <a:xfrm>
          <a:off x="0" y="0"/>
          <a:ext cx="0" cy="0"/>
          <a:chOff x="0" y="0"/>
          <a:chExt cx="0" cy="0"/>
        </a:xfrm>
      </p:grpSpPr>
      <p:sp>
        <p:nvSpPr>
          <p:cNvPr id="181" name="Google Shape;181;p9: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2" name="Google Shape;182;p9: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p>
        </p:txBody>
      </p:sp>
      <p:sp>
        <p:nvSpPr>
          <p:cNvPr id="183" name="Google Shape;183;p9: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5" name="Shape 15"/>
        <p:cNvGrpSpPr/>
        <p:nvPr/>
      </p:nvGrpSpPr>
      <p:grpSpPr>
        <a:xfrm>
          <a:off x="0" y="0"/>
          <a:ext cx="0" cy="0"/>
          <a:chOff x="0" y="0"/>
          <a:chExt cx="0" cy="0"/>
        </a:xfrm>
      </p:grpSpPr>
      <p:pic>
        <p:nvPicPr>
          <p:cNvPr id="16" name="Google Shape;16;p34"/>
          <p:cNvPicPr preferRelativeResize="0"/>
          <p:nvPr/>
        </p:nvPicPr>
        <p:blipFill rotWithShape="1">
          <a:blip r:embed="rId2"/>
          <a:srcRect/>
          <a:stretch>
            <a:fillRect/>
          </a:stretch>
        </p:blipFill>
        <p:spPr>
          <a:xfrm>
            <a:off x="0" y="0"/>
            <a:ext cx="9153525" cy="6867525"/>
          </a:xfrm>
          <a:prstGeom prst="rect">
            <a:avLst/>
          </a:prstGeom>
          <a:noFill/>
          <a:ln>
            <a:noFill/>
          </a:ln>
        </p:spPr>
      </p:pic>
      <p:sp>
        <p:nvSpPr>
          <p:cNvPr id="17" name="Google Shape;17;p34"/>
          <p:cNvSpPr txBox="1"/>
          <p:nvPr>
            <p:ph type="ctrTitle"/>
          </p:nvPr>
        </p:nvSpPr>
        <p:spPr>
          <a:xfrm>
            <a:off x="4114800" y="4038600"/>
            <a:ext cx="5029200" cy="830884"/>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FF5A33"/>
              </a:buClr>
              <a:buSzPts val="3600"/>
              <a:buFont typeface="Quattrocento Sans" panose="020B0502050000020003"/>
              <a:buNone/>
              <a:defRPr sz="3600" b="1" cap="small">
                <a:solidFill>
                  <a:srgbClr val="FF5A33"/>
                </a:solidFill>
                <a:latin typeface="Quattrocento Sans" panose="020B0502050000020003"/>
                <a:ea typeface="Quattrocento Sans" panose="020B0502050000020003"/>
                <a:cs typeface="Quattrocento Sans" panose="020B0502050000020003"/>
                <a:sym typeface="Quattrocento Sans" panose="020B0502050000020003"/>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34"/>
          <p:cNvSpPr txBox="1"/>
          <p:nvPr>
            <p:ph type="subTitle" idx="1"/>
          </p:nvPr>
        </p:nvSpPr>
        <p:spPr>
          <a:xfrm>
            <a:off x="4114800" y="4724400"/>
            <a:ext cx="5029200" cy="990600"/>
          </a:xfrm>
          <a:prstGeom prst="rect">
            <a:avLst/>
          </a:prstGeom>
          <a:noFill/>
          <a:ln>
            <a:noFill/>
          </a:ln>
        </p:spPr>
        <p:txBody>
          <a:bodyPr spcFirstLastPara="1" wrap="square" lIns="91425" tIns="45700" rIns="91425" bIns="45700" anchor="t" anchorCtr="0">
            <a:normAutofit/>
          </a:bodyPr>
          <a:lstStyle>
            <a:lvl1pPr lvl="0" algn="l">
              <a:spcBef>
                <a:spcPts val="440"/>
              </a:spcBef>
              <a:spcAft>
                <a:spcPts val="0"/>
              </a:spcAft>
              <a:buClr>
                <a:srgbClr val="FF5A33"/>
              </a:buClr>
              <a:buSzPts val="2200"/>
              <a:buNone/>
              <a:defRPr sz="2200" b="1" cap="small">
                <a:solidFill>
                  <a:srgbClr val="FF5A33"/>
                </a:solidFill>
                <a:latin typeface="Quattrocento Sans" panose="020B0502050000020003"/>
                <a:ea typeface="Quattrocento Sans" panose="020B0502050000020003"/>
                <a:cs typeface="Quattrocento Sans" panose="020B0502050000020003"/>
                <a:sym typeface="Quattrocento Sans" panose="020B0502050000020003"/>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pic>
        <p:nvPicPr>
          <p:cNvPr id="19" name="Google Shape;19;p34"/>
          <p:cNvPicPr preferRelativeResize="0"/>
          <p:nvPr/>
        </p:nvPicPr>
        <p:blipFill rotWithShape="1">
          <a:blip r:embed="rId3"/>
          <a:srcRect/>
          <a:stretch>
            <a:fillRect/>
          </a:stretch>
        </p:blipFill>
        <p:spPr>
          <a:xfrm>
            <a:off x="685800" y="2209801"/>
            <a:ext cx="2743200" cy="2743198"/>
          </a:xfrm>
          <a:prstGeom prst="ellipse">
            <a:avLst/>
          </a:prstGeom>
          <a:noFill/>
          <a:ln>
            <a:noFill/>
          </a:ln>
        </p:spPr>
      </p:pic>
      <p:pic>
        <p:nvPicPr>
          <p:cNvPr id="20" name="Google Shape;20;p34"/>
          <p:cNvPicPr preferRelativeResize="0"/>
          <p:nvPr/>
        </p:nvPicPr>
        <p:blipFill rotWithShape="1">
          <a:blip r:embed="rId4"/>
          <a:srcRect/>
          <a:stretch>
            <a:fillRect/>
          </a:stretch>
        </p:blipFill>
        <p:spPr>
          <a:xfrm>
            <a:off x="6858000" y="533400"/>
            <a:ext cx="1723175" cy="10856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78" name="Shape 78"/>
        <p:cNvGrpSpPr/>
        <p:nvPr/>
      </p:nvGrpSpPr>
      <p:grpSpPr>
        <a:xfrm>
          <a:off x="0" y="0"/>
          <a:ext cx="0" cy="0"/>
          <a:chOff x="0" y="0"/>
          <a:chExt cx="0" cy="0"/>
        </a:xfrm>
      </p:grpSpPr>
      <p:sp>
        <p:nvSpPr>
          <p:cNvPr id="79" name="Google Shape;79;p43"/>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43"/>
          <p:cNvSpPr txBox="1"/>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81" name="Google Shape;81;p43"/>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3"/>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3"/>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84" name="Shape 84"/>
        <p:cNvGrpSpPr/>
        <p:nvPr/>
      </p:nvGrpSpPr>
      <p:grpSpPr>
        <a:xfrm>
          <a:off x="0" y="0"/>
          <a:ext cx="0" cy="0"/>
          <a:chOff x="0" y="0"/>
          <a:chExt cx="0" cy="0"/>
        </a:xfrm>
      </p:grpSpPr>
      <p:sp>
        <p:nvSpPr>
          <p:cNvPr id="85" name="Google Shape;85;p44"/>
          <p:cNvSpPr txBox="1"/>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44"/>
          <p:cNvSpPr txBox="1"/>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87" name="Google Shape;87;p44"/>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44"/>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44"/>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90" name="Shape 90"/>
        <p:cNvGrpSpPr/>
        <p:nvPr/>
      </p:nvGrpSpPr>
      <p:grpSpPr>
        <a:xfrm>
          <a:off x="0" y="0"/>
          <a:ext cx="0" cy="0"/>
          <a:chOff x="0" y="0"/>
          <a:chExt cx="0" cy="0"/>
        </a:xfrm>
      </p:grpSpPr>
      <p:sp>
        <p:nvSpPr>
          <p:cNvPr id="91" name="Google Shape;91;p45"/>
          <p:cNvSpPr txBox="1"/>
          <p:nvPr>
            <p:ph type="sldNum" idx="12"/>
          </p:nvPr>
        </p:nvSpPr>
        <p:spPr>
          <a:xfrm>
            <a:off x="-1447800" y="6188075"/>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mp; Content">
  <p:cSld name="Title &amp; Content">
    <p:spTree>
      <p:nvGrpSpPr>
        <p:cNvPr id="92" name="Shape 92"/>
        <p:cNvGrpSpPr/>
        <p:nvPr/>
      </p:nvGrpSpPr>
      <p:grpSpPr>
        <a:xfrm>
          <a:off x="0" y="0"/>
          <a:ext cx="0" cy="0"/>
          <a:chOff x="0" y="0"/>
          <a:chExt cx="0" cy="0"/>
        </a:xfrm>
      </p:grpSpPr>
      <p:sp>
        <p:nvSpPr>
          <p:cNvPr id="93" name="Google Shape;93;p46"/>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46"/>
          <p:cNvSpPr txBox="1"/>
          <p:nvPr/>
        </p:nvSpPr>
        <p:spPr>
          <a:xfrm>
            <a:off x="2209800" y="274638"/>
            <a:ext cx="6477000" cy="56356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rgbClr val="FF9900"/>
              </a:buClr>
              <a:buSzPts val="3200"/>
              <a:buFont typeface="Quattrocento Sans" panose="020B0502050000020003"/>
              <a:buNone/>
            </a:pPr>
            <a:r>
              <a:rPr lang="en-US" sz="3200" b="1" cap="small">
                <a:solidFill>
                  <a:srgbClr val="FF9900"/>
                </a:solidFill>
                <a:latin typeface="Quattrocento Sans" panose="020B0502050000020003"/>
                <a:ea typeface="Quattrocento Sans" panose="020B0502050000020003"/>
                <a:cs typeface="Quattrocento Sans" panose="020B0502050000020003"/>
                <a:sym typeface="Quattrocento Sans" panose="020B0502050000020003"/>
              </a:rPr>
              <a:t>Click to edit Master title style</a:t>
            </a:r>
            <a:endParaRPr sz="3200" b="1" cap="small">
              <a:solidFill>
                <a:srgbClr val="FF9900"/>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95" name="Google Shape;95;p46"/>
          <p:cNvSpPr txBox="1"/>
          <p:nvPr>
            <p:ph type="body" idx="1"/>
          </p:nvPr>
        </p:nvSpPr>
        <p:spPr>
          <a:xfrm>
            <a:off x="457200" y="990600"/>
            <a:ext cx="8229600" cy="5562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pic>
        <p:nvPicPr>
          <p:cNvPr id="96" name="Google Shape;96;p46"/>
          <p:cNvPicPr preferRelativeResize="0"/>
          <p:nvPr/>
        </p:nvPicPr>
        <p:blipFill rotWithShape="1">
          <a:blip r:embed="rId2"/>
          <a:srcRect/>
          <a:stretch>
            <a:fillRect/>
          </a:stretch>
        </p:blipFill>
        <p:spPr>
          <a:xfrm>
            <a:off x="533400" y="228600"/>
            <a:ext cx="1600200" cy="484909"/>
          </a:xfrm>
          <a:prstGeom prst="rect">
            <a:avLst/>
          </a:prstGeom>
          <a:noFill/>
          <a:ln>
            <a:noFill/>
          </a:ln>
        </p:spPr>
      </p:pic>
      <p:cxnSp>
        <p:nvCxnSpPr>
          <p:cNvPr id="97" name="Google Shape;97;p46"/>
          <p:cNvCxnSpPr/>
          <p:nvPr/>
        </p:nvCxnSpPr>
        <p:spPr>
          <a:xfrm rot="10800000">
            <a:off x="533400" y="835152"/>
            <a:ext cx="8153400" cy="0"/>
          </a:xfrm>
          <a:prstGeom prst="straightConnector1">
            <a:avLst/>
          </a:prstGeom>
          <a:noFill/>
          <a:ln w="38100" cap="flat" cmpd="sng">
            <a:solidFill>
              <a:srgbClr val="BD4B48"/>
            </a:solidFill>
            <a:prstDash val="solid"/>
            <a:round/>
            <a:headEnd type="none" w="sm" len="sm"/>
            <a:tailEnd type="none" w="sm" len="sm"/>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98" name="Shape 98"/>
        <p:cNvGrpSpPr/>
        <p:nvPr/>
      </p:nvGrpSpPr>
      <p:grpSpPr>
        <a:xfrm>
          <a:off x="0" y="0"/>
          <a:ext cx="0" cy="0"/>
          <a:chOff x="0" y="0"/>
          <a:chExt cx="0" cy="0"/>
        </a:xfrm>
      </p:grpSpPr>
      <p:sp>
        <p:nvSpPr>
          <p:cNvPr id="99" name="Google Shape;99;p47"/>
          <p:cNvSpPr txBox="1"/>
          <p:nvPr>
            <p:ph type="title"/>
          </p:nvPr>
        </p:nvSpPr>
        <p:spPr>
          <a:xfrm>
            <a:off x="1752600" y="198438"/>
            <a:ext cx="7086600" cy="487362"/>
          </a:xfrm>
          <a:prstGeom prst="rect">
            <a:avLst/>
          </a:prstGeom>
          <a:noFill/>
          <a:ln>
            <a:noFill/>
          </a:ln>
        </p:spPr>
        <p:txBody>
          <a:bodyPr spcFirstLastPara="1" wrap="square" lIns="91425" tIns="45700" rIns="91425" bIns="45700" anchor="t" anchorCtr="0">
            <a:normAutofit/>
          </a:bodyPr>
          <a:lstStyle>
            <a:lvl1pPr lvl="0" algn="r">
              <a:spcBef>
                <a:spcPts val="0"/>
              </a:spcBef>
              <a:spcAft>
                <a:spcPts val="0"/>
              </a:spcAft>
              <a:buClr>
                <a:schemeClr val="lt1"/>
              </a:buClr>
              <a:buSzPts val="2400"/>
              <a:buFont typeface="Quattrocento Sans" panose="020B0502050000020003"/>
              <a:buNone/>
              <a:defRPr sz="2400" b="0" i="0">
                <a:solidFill>
                  <a:schemeClr val="lt1"/>
                </a:solidFill>
                <a:latin typeface="Quattrocento Sans" panose="020B0502050000020003"/>
                <a:ea typeface="Quattrocento Sans" panose="020B0502050000020003"/>
                <a:cs typeface="Quattrocento Sans" panose="020B0502050000020003"/>
                <a:sym typeface="Quattrocento Sans" panose="020B0502050000020003"/>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47"/>
          <p:cNvSpPr txBox="1"/>
          <p:nvPr>
            <p:ph type="body" idx="1"/>
          </p:nvPr>
        </p:nvSpPr>
        <p:spPr>
          <a:xfrm>
            <a:off x="1295400" y="1066800"/>
            <a:ext cx="777240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480"/>
              </a:spcBef>
              <a:spcAft>
                <a:spcPts val="0"/>
              </a:spcAft>
              <a:buClr>
                <a:schemeClr val="dk1"/>
              </a:buClr>
              <a:buSzPts val="2400"/>
              <a:buFont typeface="Quattrocento Sans" panose="020B0502050000020003"/>
              <a:buNone/>
              <a:defRPr sz="2400" b="1">
                <a:latin typeface="Quattrocento Sans" panose="020B0502050000020003"/>
                <a:ea typeface="Quattrocento Sans" panose="020B0502050000020003"/>
                <a:cs typeface="Quattrocento Sans" panose="020B0502050000020003"/>
                <a:sym typeface="Quattrocento Sans" panose="020B0502050000020003"/>
              </a:defRPr>
            </a:lvl1pPr>
            <a:lvl2pPr marL="914400" lvl="1" indent="-228600" algn="just">
              <a:spcBef>
                <a:spcPts val="320"/>
              </a:spcBef>
              <a:spcAft>
                <a:spcPts val="0"/>
              </a:spcAft>
              <a:buClr>
                <a:schemeClr val="dk1"/>
              </a:buClr>
              <a:buSzPts val="1600"/>
              <a:buFont typeface="Roboto" panose="02000000000000000000"/>
              <a:buNone/>
              <a:defRPr sz="1600">
                <a:latin typeface="Roboto" panose="02000000000000000000"/>
                <a:ea typeface="Roboto" panose="02000000000000000000"/>
                <a:cs typeface="Roboto" panose="02000000000000000000"/>
                <a:sym typeface="Roboto" panose="02000000000000000000"/>
              </a:defRPr>
            </a:lvl2pPr>
            <a:lvl3pPr marL="1371600" lvl="2" indent="-330200" algn="just">
              <a:spcBef>
                <a:spcPts val="320"/>
              </a:spcBef>
              <a:spcAft>
                <a:spcPts val="0"/>
              </a:spcAft>
              <a:buClr>
                <a:schemeClr val="dk1"/>
              </a:buClr>
              <a:buSzPts val="1600"/>
              <a:buChar char="•"/>
              <a:defRPr sz="1600">
                <a:latin typeface="Roboto" panose="02000000000000000000"/>
                <a:ea typeface="Roboto" panose="02000000000000000000"/>
                <a:cs typeface="Roboto" panose="02000000000000000000"/>
                <a:sym typeface="Roboto" panose="02000000000000000000"/>
              </a:defRPr>
            </a:lvl3pPr>
            <a:lvl4pPr marL="1828800" lvl="3" indent="-330200" algn="just">
              <a:spcBef>
                <a:spcPts val="320"/>
              </a:spcBef>
              <a:spcAft>
                <a:spcPts val="0"/>
              </a:spcAft>
              <a:buClr>
                <a:schemeClr val="dk1"/>
              </a:buClr>
              <a:buSzPts val="1600"/>
              <a:buFont typeface="Courier New" panose="02070309020205020404"/>
              <a:buChar char="o"/>
              <a:defRPr sz="1600">
                <a:latin typeface="Roboto" panose="02000000000000000000"/>
                <a:ea typeface="Roboto" panose="02000000000000000000"/>
                <a:cs typeface="Roboto" panose="02000000000000000000"/>
                <a:sym typeface="Roboto" panose="02000000000000000000"/>
              </a:defRPr>
            </a:lvl4pPr>
            <a:lvl5pPr marL="2286000" lvl="4" indent="-330200" algn="just">
              <a:spcBef>
                <a:spcPts val="320"/>
              </a:spcBef>
              <a:spcAft>
                <a:spcPts val="0"/>
              </a:spcAft>
              <a:buClr>
                <a:schemeClr val="dk1"/>
              </a:buClr>
              <a:buSzPts val="1600"/>
              <a:buChar char="»"/>
              <a:defRPr sz="1600">
                <a:latin typeface="Roboto" panose="02000000000000000000"/>
                <a:ea typeface="Roboto" panose="02000000000000000000"/>
                <a:cs typeface="Roboto" panose="02000000000000000000"/>
                <a:sym typeface="Roboto" panose="02000000000000000000"/>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101" name="Google Shape;101;p47"/>
          <p:cNvSpPr txBox="1"/>
          <p:nvPr>
            <p:ph type="body" idx="2"/>
          </p:nvPr>
        </p:nvSpPr>
        <p:spPr>
          <a:xfrm>
            <a:off x="4953000" y="1828800"/>
            <a:ext cx="4038600" cy="2743200"/>
          </a:xfrm>
          <a:prstGeom prst="rect">
            <a:avLst/>
          </a:prstGeom>
          <a:noFill/>
          <a:ln>
            <a:noFill/>
          </a:ln>
        </p:spPr>
        <p:txBody>
          <a:bodyPr spcFirstLastPara="1" wrap="square" lIns="91425" tIns="45700" rIns="91425" bIns="45700" anchor="t" anchorCtr="0">
            <a:normAutofit/>
          </a:bodyPr>
          <a:lstStyle>
            <a:lvl1pPr marL="457200" lvl="0" indent="-228600" algn="l">
              <a:spcBef>
                <a:spcPts val="480"/>
              </a:spcBef>
              <a:spcAft>
                <a:spcPts val="0"/>
              </a:spcAft>
              <a:buClr>
                <a:schemeClr val="dk1"/>
              </a:buClr>
              <a:buSzPts val="2400"/>
              <a:buFont typeface="Quattrocento Sans" panose="020B0502050000020003"/>
              <a:buNone/>
              <a:defRPr sz="2400" b="0">
                <a:latin typeface="Quattrocento Sans" panose="020B0502050000020003"/>
                <a:ea typeface="Quattrocento Sans" panose="020B0502050000020003"/>
                <a:cs typeface="Quattrocento Sans" panose="020B0502050000020003"/>
                <a:sym typeface="Quattrocento Sans" panose="020B0502050000020003"/>
              </a:defRPr>
            </a:lvl1pPr>
            <a:lvl2pPr marL="914400" lvl="1" indent="-228600" algn="just">
              <a:spcBef>
                <a:spcPts val="320"/>
              </a:spcBef>
              <a:spcAft>
                <a:spcPts val="0"/>
              </a:spcAft>
              <a:buClr>
                <a:schemeClr val="dk1"/>
              </a:buClr>
              <a:buSzPts val="1600"/>
              <a:buFont typeface="Roboto" panose="02000000000000000000"/>
              <a:buNone/>
              <a:defRPr sz="1600">
                <a:latin typeface="Roboto" panose="02000000000000000000"/>
                <a:ea typeface="Roboto" panose="02000000000000000000"/>
                <a:cs typeface="Roboto" panose="02000000000000000000"/>
                <a:sym typeface="Roboto" panose="02000000000000000000"/>
              </a:defRPr>
            </a:lvl2pPr>
            <a:lvl3pPr marL="1371600" lvl="2" indent="-330200" algn="just">
              <a:spcBef>
                <a:spcPts val="320"/>
              </a:spcBef>
              <a:spcAft>
                <a:spcPts val="0"/>
              </a:spcAft>
              <a:buClr>
                <a:schemeClr val="dk1"/>
              </a:buClr>
              <a:buSzPts val="1600"/>
              <a:buChar char="•"/>
              <a:defRPr sz="1600">
                <a:latin typeface="Roboto" panose="02000000000000000000"/>
                <a:ea typeface="Roboto" panose="02000000000000000000"/>
                <a:cs typeface="Roboto" panose="02000000000000000000"/>
                <a:sym typeface="Roboto" panose="02000000000000000000"/>
              </a:defRPr>
            </a:lvl3pPr>
            <a:lvl4pPr marL="1828800" lvl="3" indent="-330200" algn="just">
              <a:spcBef>
                <a:spcPts val="320"/>
              </a:spcBef>
              <a:spcAft>
                <a:spcPts val="0"/>
              </a:spcAft>
              <a:buClr>
                <a:schemeClr val="dk1"/>
              </a:buClr>
              <a:buSzPts val="1600"/>
              <a:buFont typeface="Courier New" panose="02070309020205020404"/>
              <a:buChar char="o"/>
              <a:defRPr sz="1600">
                <a:latin typeface="Roboto" panose="02000000000000000000"/>
                <a:ea typeface="Roboto" panose="02000000000000000000"/>
                <a:cs typeface="Roboto" panose="02000000000000000000"/>
                <a:sym typeface="Roboto" panose="02000000000000000000"/>
              </a:defRPr>
            </a:lvl4pPr>
            <a:lvl5pPr marL="2286000" lvl="4" indent="-330200" algn="just">
              <a:spcBef>
                <a:spcPts val="320"/>
              </a:spcBef>
              <a:spcAft>
                <a:spcPts val="0"/>
              </a:spcAft>
              <a:buClr>
                <a:schemeClr val="dk1"/>
              </a:buClr>
              <a:buSzPts val="1600"/>
              <a:buChar char="»"/>
              <a:defRPr sz="1600">
                <a:latin typeface="Roboto" panose="02000000000000000000"/>
                <a:ea typeface="Roboto" panose="02000000000000000000"/>
                <a:cs typeface="Roboto" panose="02000000000000000000"/>
                <a:sym typeface="Roboto" panose="02000000000000000000"/>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102" name="Google Shape;102;p47"/>
          <p:cNvSpPr txBox="1"/>
          <p:nvPr>
            <p:ph type="sldNum" idx="12"/>
          </p:nvPr>
        </p:nvSpPr>
        <p:spPr>
          <a:xfrm>
            <a:off x="-1371600" y="617220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lt1"/>
                </a:solidFill>
                <a:latin typeface="Quattrocento Sans" panose="020B0502050000020003"/>
                <a:ea typeface="Quattrocento Sans" panose="020B0502050000020003"/>
                <a:cs typeface="Quattrocento Sans" panose="020B0502050000020003"/>
                <a:sym typeface="Quattrocento Sans" panose="020B0502050000020003"/>
              </a:defRPr>
            </a:lvl1pPr>
            <a:lvl2pPr marL="0" lvl="1" indent="0" algn="r">
              <a:spcBef>
                <a:spcPts val="0"/>
              </a:spcBef>
              <a:buNone/>
              <a:defRPr sz="1200">
                <a:solidFill>
                  <a:schemeClr val="lt1"/>
                </a:solidFill>
                <a:latin typeface="Quattrocento Sans" panose="020B0502050000020003"/>
                <a:ea typeface="Quattrocento Sans" panose="020B0502050000020003"/>
                <a:cs typeface="Quattrocento Sans" panose="020B0502050000020003"/>
                <a:sym typeface="Quattrocento Sans" panose="020B0502050000020003"/>
              </a:defRPr>
            </a:lvl2pPr>
            <a:lvl3pPr marL="0" lvl="2" indent="0" algn="r">
              <a:spcBef>
                <a:spcPts val="0"/>
              </a:spcBef>
              <a:buNone/>
              <a:defRPr sz="1200">
                <a:solidFill>
                  <a:schemeClr val="lt1"/>
                </a:solidFill>
                <a:latin typeface="Quattrocento Sans" panose="020B0502050000020003"/>
                <a:ea typeface="Quattrocento Sans" panose="020B0502050000020003"/>
                <a:cs typeface="Quattrocento Sans" panose="020B0502050000020003"/>
                <a:sym typeface="Quattrocento Sans" panose="020B0502050000020003"/>
              </a:defRPr>
            </a:lvl3pPr>
            <a:lvl4pPr marL="0" lvl="3" indent="0" algn="r">
              <a:spcBef>
                <a:spcPts val="0"/>
              </a:spcBef>
              <a:buNone/>
              <a:defRPr sz="1200">
                <a:solidFill>
                  <a:schemeClr val="lt1"/>
                </a:solidFill>
                <a:latin typeface="Quattrocento Sans" panose="020B0502050000020003"/>
                <a:ea typeface="Quattrocento Sans" panose="020B0502050000020003"/>
                <a:cs typeface="Quattrocento Sans" panose="020B0502050000020003"/>
                <a:sym typeface="Quattrocento Sans" panose="020B0502050000020003"/>
              </a:defRPr>
            </a:lvl4pPr>
            <a:lvl5pPr marL="0" lvl="4" indent="0" algn="r">
              <a:spcBef>
                <a:spcPts val="0"/>
              </a:spcBef>
              <a:buNone/>
              <a:defRPr sz="1200">
                <a:solidFill>
                  <a:schemeClr val="lt1"/>
                </a:solidFill>
                <a:latin typeface="Quattrocento Sans" panose="020B0502050000020003"/>
                <a:ea typeface="Quattrocento Sans" panose="020B0502050000020003"/>
                <a:cs typeface="Quattrocento Sans" panose="020B0502050000020003"/>
                <a:sym typeface="Quattrocento Sans" panose="020B0502050000020003"/>
              </a:defRPr>
            </a:lvl5pPr>
            <a:lvl6pPr marL="0" lvl="5" indent="0" algn="r">
              <a:spcBef>
                <a:spcPts val="0"/>
              </a:spcBef>
              <a:buNone/>
              <a:defRPr sz="1200">
                <a:solidFill>
                  <a:schemeClr val="lt1"/>
                </a:solidFill>
                <a:latin typeface="Quattrocento Sans" panose="020B0502050000020003"/>
                <a:ea typeface="Quattrocento Sans" panose="020B0502050000020003"/>
                <a:cs typeface="Quattrocento Sans" panose="020B0502050000020003"/>
                <a:sym typeface="Quattrocento Sans" panose="020B0502050000020003"/>
              </a:defRPr>
            </a:lvl6pPr>
            <a:lvl7pPr marL="0" lvl="6" indent="0" algn="r">
              <a:spcBef>
                <a:spcPts val="0"/>
              </a:spcBef>
              <a:buNone/>
              <a:defRPr sz="1200">
                <a:solidFill>
                  <a:schemeClr val="lt1"/>
                </a:solidFill>
                <a:latin typeface="Quattrocento Sans" panose="020B0502050000020003"/>
                <a:ea typeface="Quattrocento Sans" panose="020B0502050000020003"/>
                <a:cs typeface="Quattrocento Sans" panose="020B0502050000020003"/>
                <a:sym typeface="Quattrocento Sans" panose="020B0502050000020003"/>
              </a:defRPr>
            </a:lvl7pPr>
            <a:lvl8pPr marL="0" lvl="7" indent="0" algn="r">
              <a:spcBef>
                <a:spcPts val="0"/>
              </a:spcBef>
              <a:buNone/>
              <a:defRPr sz="1200">
                <a:solidFill>
                  <a:schemeClr val="lt1"/>
                </a:solidFill>
                <a:latin typeface="Quattrocento Sans" panose="020B0502050000020003"/>
                <a:ea typeface="Quattrocento Sans" panose="020B0502050000020003"/>
                <a:cs typeface="Quattrocento Sans" panose="020B0502050000020003"/>
                <a:sym typeface="Quattrocento Sans" panose="020B0502050000020003"/>
              </a:defRPr>
            </a:lvl8pPr>
            <a:lvl9pPr marL="0" lvl="8" indent="0" algn="r">
              <a:spcBef>
                <a:spcPts val="0"/>
              </a:spcBef>
              <a:buNone/>
              <a:defRPr sz="1200">
                <a:solidFill>
                  <a:schemeClr val="lt1"/>
                </a:solidFill>
                <a:latin typeface="Quattrocento Sans" panose="020B0502050000020003"/>
                <a:ea typeface="Quattrocento Sans" panose="020B0502050000020003"/>
                <a:cs typeface="Quattrocento Sans" panose="020B0502050000020003"/>
                <a:sym typeface="Quattrocento Sans" panose="020B0502050000020003"/>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_Title and Content">
  <p:cSld name="3_Title and Content">
    <p:spTree>
      <p:nvGrpSpPr>
        <p:cNvPr id="103" name="Shape 103"/>
        <p:cNvGrpSpPr/>
        <p:nvPr/>
      </p:nvGrpSpPr>
      <p:grpSpPr>
        <a:xfrm>
          <a:off x="0" y="0"/>
          <a:ext cx="0" cy="0"/>
          <a:chOff x="0" y="0"/>
          <a:chExt cx="0" cy="0"/>
        </a:xfrm>
      </p:grpSpPr>
      <p:sp>
        <p:nvSpPr>
          <p:cNvPr id="104" name="Google Shape;104;p48"/>
          <p:cNvSpPr txBox="1"/>
          <p:nvPr>
            <p:ph type="title"/>
          </p:nvPr>
        </p:nvSpPr>
        <p:spPr>
          <a:xfrm>
            <a:off x="2209800" y="274638"/>
            <a:ext cx="6477000" cy="56356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5" name="Google Shape;105;p48"/>
          <p:cNvSpPr txBox="1"/>
          <p:nvPr>
            <p:ph type="body" idx="1"/>
          </p:nvPr>
        </p:nvSpPr>
        <p:spPr>
          <a:xfrm>
            <a:off x="457200" y="990600"/>
            <a:ext cx="8229600" cy="5562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pic>
        <p:nvPicPr>
          <p:cNvPr id="106" name="Google Shape;106;p48"/>
          <p:cNvPicPr preferRelativeResize="0"/>
          <p:nvPr/>
        </p:nvPicPr>
        <p:blipFill rotWithShape="1">
          <a:blip r:embed="rId2"/>
          <a:srcRect/>
          <a:stretch>
            <a:fillRect/>
          </a:stretch>
        </p:blipFill>
        <p:spPr>
          <a:xfrm>
            <a:off x="533400" y="228600"/>
            <a:ext cx="1600200" cy="48490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21" name="Shape 21"/>
        <p:cNvGrpSpPr/>
        <p:nvPr/>
      </p:nvGrpSpPr>
      <p:grpSpPr>
        <a:xfrm>
          <a:off x="0" y="0"/>
          <a:ext cx="0" cy="0"/>
          <a:chOff x="0" y="0"/>
          <a:chExt cx="0" cy="0"/>
        </a:xfrm>
      </p:grpSpPr>
      <p:sp>
        <p:nvSpPr>
          <p:cNvPr id="22" name="Google Shape;22;p35"/>
          <p:cNvSpPr txBox="1"/>
          <p:nvPr>
            <p:ph type="title"/>
          </p:nvPr>
        </p:nvSpPr>
        <p:spPr>
          <a:xfrm>
            <a:off x="2057400" y="274638"/>
            <a:ext cx="6629400" cy="487362"/>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Clr>
                <a:srgbClr val="FF5A33"/>
              </a:buClr>
              <a:buSzPts val="2800"/>
              <a:buFont typeface="Quattrocento Sans" panose="020B0502050000020003"/>
              <a:buNone/>
              <a:defRPr sz="2800" b="1" cap="small">
                <a:solidFill>
                  <a:srgbClr val="FF5A33"/>
                </a:solidFill>
                <a:latin typeface="Quattrocento Sans" panose="020B0502050000020003"/>
                <a:ea typeface="Quattrocento Sans" panose="020B0502050000020003"/>
                <a:cs typeface="Quattrocento Sans" panose="020B0502050000020003"/>
                <a:sym typeface="Quattrocento Sans" panose="020B0502050000020003"/>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5"/>
          <p:cNvSpPr txBox="1"/>
          <p:nvPr>
            <p:ph type="body" idx="1"/>
          </p:nvPr>
        </p:nvSpPr>
        <p:spPr>
          <a:xfrm>
            <a:off x="457200" y="1066800"/>
            <a:ext cx="8229600" cy="5257800"/>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rgbClr val="FF5A33"/>
              </a:buClr>
              <a:buSzPts val="2800"/>
              <a:buFont typeface="Noto Sans Symbols"/>
              <a:buChar char="❑"/>
              <a:defRPr sz="2800">
                <a:latin typeface="Quattrocento Sans" panose="020B0502050000020003"/>
                <a:ea typeface="Quattrocento Sans" panose="020B0502050000020003"/>
                <a:cs typeface="Quattrocento Sans" panose="020B0502050000020003"/>
                <a:sym typeface="Quattrocento Sans" panose="020B0502050000020003"/>
              </a:defRPr>
            </a:lvl1pPr>
            <a:lvl2pPr marL="914400" lvl="1" indent="-381000" algn="l">
              <a:spcBef>
                <a:spcPts val="480"/>
              </a:spcBef>
              <a:spcAft>
                <a:spcPts val="0"/>
              </a:spcAft>
              <a:buClr>
                <a:srgbClr val="FF5A33"/>
              </a:buClr>
              <a:buSzPts val="2400"/>
              <a:buFont typeface="Noto Sans Symbols"/>
              <a:buChar char="❖"/>
              <a:defRPr sz="2400">
                <a:latin typeface="Quattrocento Sans" panose="020B0502050000020003"/>
                <a:ea typeface="Quattrocento Sans" panose="020B0502050000020003"/>
                <a:cs typeface="Quattrocento Sans" panose="020B0502050000020003"/>
                <a:sym typeface="Quattrocento Sans" panose="020B0502050000020003"/>
              </a:defRPr>
            </a:lvl2pPr>
            <a:lvl3pPr marL="1371600" lvl="2" indent="-355600" algn="l">
              <a:spcBef>
                <a:spcPts val="400"/>
              </a:spcBef>
              <a:spcAft>
                <a:spcPts val="0"/>
              </a:spcAft>
              <a:buClr>
                <a:srgbClr val="FF5A33"/>
              </a:buClr>
              <a:buSzPts val="2000"/>
              <a:buFont typeface="Noto Sans Symbols"/>
              <a:buChar char="⮚"/>
              <a:defRPr sz="2000">
                <a:latin typeface="Quattrocento Sans" panose="020B0502050000020003"/>
                <a:ea typeface="Quattrocento Sans" panose="020B0502050000020003"/>
                <a:cs typeface="Quattrocento Sans" panose="020B0502050000020003"/>
                <a:sym typeface="Quattrocento Sans" panose="020B0502050000020003"/>
              </a:defRPr>
            </a:lvl3pPr>
            <a:lvl4pPr marL="1828800" lvl="3" indent="-342900" algn="l">
              <a:spcBef>
                <a:spcPts val="360"/>
              </a:spcBef>
              <a:spcAft>
                <a:spcPts val="0"/>
              </a:spcAft>
              <a:buClr>
                <a:srgbClr val="FF5A33"/>
              </a:buClr>
              <a:buSzPts val="1800"/>
              <a:buFont typeface="Noto Sans Symbols"/>
              <a:buChar char="✔"/>
              <a:defRPr sz="1800">
                <a:latin typeface="Quattrocento Sans" panose="020B0502050000020003"/>
                <a:ea typeface="Quattrocento Sans" panose="020B0502050000020003"/>
                <a:cs typeface="Quattrocento Sans" panose="020B0502050000020003"/>
                <a:sym typeface="Quattrocento Sans" panose="020B0502050000020003"/>
              </a:defRPr>
            </a:lvl4pPr>
            <a:lvl5pPr marL="2286000" lvl="4" indent="-342900" algn="l">
              <a:spcBef>
                <a:spcPts val="360"/>
              </a:spcBef>
              <a:spcAft>
                <a:spcPts val="0"/>
              </a:spcAft>
              <a:buClr>
                <a:srgbClr val="FF5A33"/>
              </a:buClr>
              <a:buSzPts val="1800"/>
              <a:buFont typeface="Noto Sans Symbols"/>
              <a:buChar char="▪"/>
              <a:defRPr sz="1800">
                <a:latin typeface="Quattrocento Sans" panose="020B0502050000020003"/>
                <a:ea typeface="Quattrocento Sans" panose="020B0502050000020003"/>
                <a:cs typeface="Quattrocento Sans" panose="020B0502050000020003"/>
                <a:sym typeface="Quattrocento Sans" panose="020B0502050000020003"/>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24" name="Google Shape;24;p35"/>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5"/>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5"/>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pic>
        <p:nvPicPr>
          <p:cNvPr id="27" name="Google Shape;27;p35"/>
          <p:cNvPicPr preferRelativeResize="0"/>
          <p:nvPr/>
        </p:nvPicPr>
        <p:blipFill rotWithShape="1">
          <a:blip r:embed="rId2"/>
          <a:srcRect/>
          <a:stretch>
            <a:fillRect/>
          </a:stretch>
        </p:blipFill>
        <p:spPr>
          <a:xfrm>
            <a:off x="457200" y="218719"/>
            <a:ext cx="1524000" cy="461818"/>
          </a:xfrm>
          <a:prstGeom prst="rect">
            <a:avLst/>
          </a:prstGeom>
          <a:noFill/>
          <a:ln>
            <a:noFill/>
          </a:ln>
        </p:spPr>
      </p:pic>
      <p:cxnSp>
        <p:nvCxnSpPr>
          <p:cNvPr id="28" name="Google Shape;28;p35"/>
          <p:cNvCxnSpPr/>
          <p:nvPr/>
        </p:nvCxnSpPr>
        <p:spPr>
          <a:xfrm>
            <a:off x="457200" y="838200"/>
            <a:ext cx="8229600" cy="0"/>
          </a:xfrm>
          <a:prstGeom prst="straightConnector1">
            <a:avLst/>
          </a:prstGeom>
          <a:noFill/>
          <a:ln w="38100" cap="flat" cmpd="sng">
            <a:solidFill>
              <a:srgbClr val="FF9900"/>
            </a:solidFill>
            <a:prstDash val="solid"/>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9" name="Shape 29"/>
        <p:cNvGrpSpPr/>
        <p:nvPr/>
      </p:nvGrpSpPr>
      <p:grpSpPr>
        <a:xfrm>
          <a:off x="0" y="0"/>
          <a:ext cx="0" cy="0"/>
          <a:chOff x="0" y="0"/>
          <a:chExt cx="0" cy="0"/>
        </a:xfrm>
      </p:grpSpPr>
      <p:sp>
        <p:nvSpPr>
          <p:cNvPr id="30" name="Google Shape;30;p36"/>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6"/>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6"/>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
        <p:nvSpPr>
          <p:cNvPr id="33" name="Google Shape;33;p36"/>
          <p:cNvSpPr/>
          <p:nvPr/>
        </p:nvSpPr>
        <p:spPr>
          <a:xfrm>
            <a:off x="1524000" y="2551017"/>
            <a:ext cx="6400800" cy="3264759"/>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34" name="Google Shape;34;p36" descr="http://uconndigitalarts.com/wp-content/uploads/2013/04/original.jpg"/>
          <p:cNvPicPr preferRelativeResize="0"/>
          <p:nvPr/>
        </p:nvPicPr>
        <p:blipFill rotWithShape="1">
          <a:blip r:embed="rId2"/>
          <a:srcRect t="43978" b="41310"/>
          <a:stretch>
            <a:fillRect/>
          </a:stretch>
        </p:blipFill>
        <p:spPr>
          <a:xfrm flipH="1">
            <a:off x="2799530" y="2575401"/>
            <a:ext cx="3426068" cy="283858"/>
          </a:xfrm>
          <a:prstGeom prst="rect">
            <a:avLst/>
          </a:prstGeom>
          <a:noFill/>
          <a:ln>
            <a:noFill/>
          </a:ln>
        </p:spPr>
      </p:pic>
      <p:pic>
        <p:nvPicPr>
          <p:cNvPr id="35" name="Google Shape;35;p36" descr="C:\Users\powerpoint.vn\Downloads\1e2cd4b177168ad16ce2e7c504bba4d2.x400.jpeg"/>
          <p:cNvPicPr preferRelativeResize="0"/>
          <p:nvPr/>
        </p:nvPicPr>
        <p:blipFill rotWithShape="1">
          <a:blip r:embed="rId3"/>
          <a:srcRect b="55710"/>
          <a:stretch>
            <a:fillRect/>
          </a:stretch>
        </p:blipFill>
        <p:spPr>
          <a:xfrm>
            <a:off x="1926464" y="609600"/>
            <a:ext cx="5443471" cy="2828060"/>
          </a:xfrm>
          <a:prstGeom prst="rect">
            <a:avLst/>
          </a:prstGeom>
          <a:noFill/>
          <a:ln>
            <a:noFill/>
          </a:ln>
        </p:spPr>
      </p:pic>
      <p:sp>
        <p:nvSpPr>
          <p:cNvPr id="36" name="Google Shape;36;p36"/>
          <p:cNvSpPr txBox="1"/>
          <p:nvPr/>
        </p:nvSpPr>
        <p:spPr>
          <a:xfrm>
            <a:off x="3077919" y="3124200"/>
            <a:ext cx="3551481" cy="21390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7200"/>
              <a:buFont typeface="Calibri" panose="020F0502020204030204"/>
              <a:buNone/>
            </a:pPr>
            <a:r>
              <a:rPr lang="en-US" sz="7200" b="1">
                <a:solidFill>
                  <a:schemeClr val="lt1"/>
                </a:solidFill>
                <a:latin typeface="Calibri" panose="020F0502020204030204"/>
                <a:ea typeface="Calibri" panose="020F0502020204030204"/>
                <a:cs typeface="Calibri" panose="020F0502020204030204"/>
                <a:sym typeface="Calibri" panose="020F0502020204030204"/>
              </a:rPr>
              <a:t>DEM</a:t>
            </a:r>
            <a:r>
              <a:rPr lang="en-US" sz="11500" b="1">
                <a:solidFill>
                  <a:schemeClr val="lt1"/>
                </a:solidFill>
                <a:latin typeface="Calibri" panose="020F0502020204030204"/>
                <a:ea typeface="Calibri" panose="020F0502020204030204"/>
                <a:cs typeface="Calibri" panose="020F0502020204030204"/>
                <a:sym typeface="Calibri" panose="020F0502020204030204"/>
              </a:rPr>
              <a:t>O</a:t>
            </a:r>
            <a:endParaRPr lang="en-US" sz="11500" b="1">
              <a:solidFill>
                <a:schemeClr val="lt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37" name="Google Shape;37;p36" descr="http://www.designofsignage.com/application/symbol/hands/image/600x600/hand-press-button-4.jpg"/>
          <p:cNvPicPr preferRelativeResize="0"/>
          <p:nvPr/>
        </p:nvPicPr>
        <p:blipFill rotWithShape="1">
          <a:blip r:embed="rId4"/>
          <a:srcRect/>
          <a:stretch>
            <a:fillRect/>
          </a:stretch>
        </p:blipFill>
        <p:spPr>
          <a:xfrm>
            <a:off x="4512564" y="3568725"/>
            <a:ext cx="2616710" cy="261671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38" name="Shape 38"/>
        <p:cNvGrpSpPr/>
        <p:nvPr/>
      </p:nvGrpSpPr>
      <p:grpSpPr>
        <a:xfrm>
          <a:off x="0" y="0"/>
          <a:ext cx="0" cy="0"/>
          <a:chOff x="0" y="0"/>
          <a:chExt cx="0" cy="0"/>
        </a:xfrm>
      </p:grpSpPr>
      <p:sp>
        <p:nvSpPr>
          <p:cNvPr id="39" name="Google Shape;39;p37"/>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37"/>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7"/>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42" name="Shape 42"/>
        <p:cNvGrpSpPr/>
        <p:nvPr/>
      </p:nvGrpSpPr>
      <p:grpSpPr>
        <a:xfrm>
          <a:off x="0" y="0"/>
          <a:ext cx="0" cy="0"/>
          <a:chOff x="0" y="0"/>
          <a:chExt cx="0" cy="0"/>
        </a:xfrm>
      </p:grpSpPr>
      <p:sp>
        <p:nvSpPr>
          <p:cNvPr id="43" name="Google Shape;43;p38"/>
          <p:cNvSpPr txBox="1"/>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panose="020F0502020204030204"/>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38"/>
          <p:cNvSpPr txBox="1"/>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p:txBody>
      </p:sp>
      <p:sp>
        <p:nvSpPr>
          <p:cNvPr id="45" name="Google Shape;45;p38"/>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38"/>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8"/>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48" name="Shape 48"/>
        <p:cNvGrpSpPr/>
        <p:nvPr/>
      </p:nvGrpSpPr>
      <p:grpSpPr>
        <a:xfrm>
          <a:off x="0" y="0"/>
          <a:ext cx="0" cy="0"/>
          <a:chOff x="0" y="0"/>
          <a:chExt cx="0" cy="0"/>
        </a:xfrm>
      </p:grpSpPr>
      <p:sp>
        <p:nvSpPr>
          <p:cNvPr id="49" name="Google Shape;49;p39"/>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39"/>
          <p:cNvSpPr txBox="1"/>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p:txBody>
      </p:sp>
      <p:sp>
        <p:nvSpPr>
          <p:cNvPr id="51" name="Google Shape;51;p39"/>
          <p:cNvSpPr txBox="1"/>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p:txBody>
      </p:sp>
      <p:sp>
        <p:nvSpPr>
          <p:cNvPr id="52" name="Google Shape;52;p39"/>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9"/>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39"/>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55" name="Shape 55"/>
        <p:cNvGrpSpPr/>
        <p:nvPr/>
      </p:nvGrpSpPr>
      <p:grpSpPr>
        <a:xfrm>
          <a:off x="0" y="0"/>
          <a:ext cx="0" cy="0"/>
          <a:chOff x="0" y="0"/>
          <a:chExt cx="0" cy="0"/>
        </a:xfrm>
      </p:grpSpPr>
      <p:sp>
        <p:nvSpPr>
          <p:cNvPr id="56" name="Google Shape;56;p40"/>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panose="020F050202020403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40"/>
          <p:cNvSpPr txBox="1"/>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p:txBody>
      </p:sp>
      <p:sp>
        <p:nvSpPr>
          <p:cNvPr id="58" name="Google Shape;58;p40"/>
          <p:cNvSpPr txBox="1"/>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
        <p:nvSpPr>
          <p:cNvPr id="59" name="Google Shape;59;p40"/>
          <p:cNvSpPr txBox="1"/>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p:txBody>
      </p:sp>
      <p:sp>
        <p:nvSpPr>
          <p:cNvPr id="60" name="Google Shape;60;p40"/>
          <p:cNvSpPr txBox="1"/>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
        <p:nvSpPr>
          <p:cNvPr id="61" name="Google Shape;61;p40"/>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40"/>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40"/>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64" name="Shape 64"/>
        <p:cNvGrpSpPr/>
        <p:nvPr/>
      </p:nvGrpSpPr>
      <p:grpSpPr>
        <a:xfrm>
          <a:off x="0" y="0"/>
          <a:ext cx="0" cy="0"/>
          <a:chOff x="0" y="0"/>
          <a:chExt cx="0" cy="0"/>
        </a:xfrm>
      </p:grpSpPr>
      <p:sp>
        <p:nvSpPr>
          <p:cNvPr id="65" name="Google Shape;65;p41"/>
          <p:cNvSpPr txBox="1"/>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panose="020F0502020204030204"/>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41"/>
          <p:cNvSpPr txBox="1"/>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p:txBody>
      </p:sp>
      <p:sp>
        <p:nvSpPr>
          <p:cNvPr id="67" name="Google Shape;67;p41"/>
          <p:cNvSpPr txBox="1"/>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p:txBody>
      </p:sp>
      <p:sp>
        <p:nvSpPr>
          <p:cNvPr id="68" name="Google Shape;68;p41"/>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41"/>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1"/>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71" name="Shape 71"/>
        <p:cNvGrpSpPr/>
        <p:nvPr/>
      </p:nvGrpSpPr>
      <p:grpSpPr>
        <a:xfrm>
          <a:off x="0" y="0"/>
          <a:ext cx="0" cy="0"/>
          <a:chOff x="0" y="0"/>
          <a:chExt cx="0" cy="0"/>
        </a:xfrm>
      </p:grpSpPr>
      <p:sp>
        <p:nvSpPr>
          <p:cNvPr id="72" name="Google Shape;72;p42"/>
          <p:cNvSpPr txBox="1"/>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panose="020F0502020204030204"/>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42"/>
          <p:cNvSpPr/>
          <p:nvPr>
            <p:ph type="pic" idx="2"/>
          </p:nvPr>
        </p:nvSpPr>
        <p:spPr>
          <a:xfrm>
            <a:off x="1792288" y="612775"/>
            <a:ext cx="5486400" cy="4114800"/>
          </a:xfrm>
          <a:prstGeom prst="rect">
            <a:avLst/>
          </a:prstGeom>
          <a:noFill/>
          <a:ln>
            <a:noFill/>
          </a:ln>
        </p:spPr>
      </p:sp>
      <p:sp>
        <p:nvSpPr>
          <p:cNvPr id="74" name="Google Shape;74;p42"/>
          <p:cNvSpPr txBox="1"/>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p:txBody>
      </p:sp>
      <p:sp>
        <p:nvSpPr>
          <p:cNvPr id="75" name="Google Shape;75;p42"/>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2"/>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2"/>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sp>
        <p:nvSpPr>
          <p:cNvPr id="10" name="Google Shape;10;p33"/>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3"/>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33"/>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 name="Google Shape;13;p33"/>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33"/>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image" Target="../media/image18.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image" Target="../media/image22.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10" name="Shape 110"/>
        <p:cNvGrpSpPr/>
        <p:nvPr/>
      </p:nvGrpSpPr>
      <p:grpSpPr>
        <a:xfrm>
          <a:off x="0" y="0"/>
          <a:ext cx="0" cy="0"/>
          <a:chOff x="0" y="0"/>
          <a:chExt cx="0" cy="0"/>
        </a:xfrm>
      </p:grpSpPr>
      <p:sp>
        <p:nvSpPr>
          <p:cNvPr id="111" name="Google Shape;111;p1"/>
          <p:cNvSpPr txBox="1"/>
          <p:nvPr>
            <p:ph type="ctrTitle"/>
          </p:nvPr>
        </p:nvSpPr>
        <p:spPr>
          <a:xfrm>
            <a:off x="4114800" y="4038600"/>
            <a:ext cx="5029200" cy="830884"/>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FF5A33"/>
              </a:buClr>
              <a:buSzPts val="3600"/>
              <a:buFont typeface="Quattrocento Sans" panose="020B0502050000020003"/>
              <a:buNone/>
            </a:pPr>
            <a:r>
              <a:rPr lang="en-US"/>
              <a:t>Lập trình Java 1</a:t>
            </a:r>
            <a:endParaRPr lang="en-US"/>
          </a:p>
        </p:txBody>
      </p:sp>
      <p:sp>
        <p:nvSpPr>
          <p:cNvPr id="112" name="Google Shape;112;p1"/>
          <p:cNvSpPr txBox="1"/>
          <p:nvPr>
            <p:ph type="subTitle" idx="1"/>
          </p:nvPr>
        </p:nvSpPr>
        <p:spPr>
          <a:xfrm>
            <a:off x="4114800" y="4724400"/>
            <a:ext cx="5029200" cy="9906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5A33"/>
              </a:buClr>
              <a:buSzPts val="2200"/>
              <a:buNone/>
            </a:pPr>
            <a:r>
              <a:rPr lang="en-US"/>
              <a:t>Bài 1: Làm quen với Java, Phần 1</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06" name="Shape 206"/>
        <p:cNvGrpSpPr/>
        <p:nvPr/>
      </p:nvGrpSpPr>
      <p:grpSpPr>
        <a:xfrm>
          <a:off x="0" y="0"/>
          <a:ext cx="0" cy="0"/>
          <a:chOff x="0" y="0"/>
          <a:chExt cx="0" cy="0"/>
        </a:xfrm>
      </p:grpSpPr>
      <p:sp>
        <p:nvSpPr>
          <p:cNvPr id="207" name="Google Shape;207;p10"/>
          <p:cNvSpPr/>
          <p:nvPr/>
        </p:nvSpPr>
        <p:spPr>
          <a:xfrm>
            <a:off x="1295400" y="0"/>
            <a:ext cx="7848600" cy="838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08" name="Google Shape;208;p10" descr="http://studio-creator.com/blog/public/html5.jpg"/>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9" name="Google Shape;209;p10" descr="http://studio-creator.com/blog/public/html5.jpg"/>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10" name="Google Shape;210;p10" descr="http://tech.amikelive.com/wp-content/uploads/2010/04/java_on_fedora.jpg"/>
          <p:cNvPicPr preferRelativeResize="0"/>
          <p:nvPr/>
        </p:nvPicPr>
        <p:blipFill rotWithShape="1">
          <a:blip r:embed="rId1"/>
          <a:srcRect/>
          <a:stretch>
            <a:fillRect/>
          </a:stretch>
        </p:blipFill>
        <p:spPr>
          <a:xfrm>
            <a:off x="2743200" y="2514600"/>
            <a:ext cx="3600646" cy="3390901"/>
          </a:xfrm>
          <a:prstGeom prst="rect">
            <a:avLst/>
          </a:prstGeom>
          <a:noFill/>
          <a:ln>
            <a:noFill/>
          </a:ln>
        </p:spPr>
      </p:pic>
      <p:sp>
        <p:nvSpPr>
          <p:cNvPr id="211" name="Google Shape;211;p10"/>
          <p:cNvSpPr txBox="1"/>
          <p:nvPr>
            <p:ph type="title"/>
          </p:nvPr>
        </p:nvSpPr>
        <p:spPr>
          <a:xfrm>
            <a:off x="2057400" y="274638"/>
            <a:ext cx="6629400" cy="48736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JDK – Java Development Kit</a:t>
            </a:r>
            <a:endParaRPr lang="en-US"/>
          </a:p>
        </p:txBody>
      </p:sp>
      <p:sp>
        <p:nvSpPr>
          <p:cNvPr id="212" name="Google Shape;212;p10"/>
          <p:cNvSpPr txBox="1"/>
          <p:nvPr>
            <p:ph type="body" idx="1"/>
          </p:nvPr>
        </p:nvSpPr>
        <p:spPr>
          <a:xfrm>
            <a:off x="457200" y="1066800"/>
            <a:ext cx="8229600" cy="5257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FF5A33"/>
              </a:buClr>
              <a:buSzPts val="2800"/>
              <a:buFont typeface="Noto Sans Symbols"/>
              <a:buChar char="❑"/>
            </a:pPr>
            <a:r>
              <a:rPr lang="en-US"/>
              <a:t>JDK và các công cụ (javac, java)</a:t>
            </a:r>
            <a:endParaRPr lang="en-US"/>
          </a:p>
          <a:p>
            <a:pPr marL="342900" lvl="0" indent="-342900" algn="l" rtl="0">
              <a:spcBef>
                <a:spcPts val="560"/>
              </a:spcBef>
              <a:spcAft>
                <a:spcPts val="0"/>
              </a:spcAft>
              <a:buClr>
                <a:srgbClr val="FF5A33"/>
              </a:buClr>
              <a:buSzPts val="2800"/>
              <a:buFont typeface="Noto Sans Symbols"/>
              <a:buChar char="❑"/>
            </a:pPr>
            <a:r>
              <a:rPr lang="en-US"/>
              <a:t>Cấu hình JDK (path, classpath)</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17" name="Shape 217"/>
        <p:cNvGrpSpPr/>
        <p:nvPr/>
      </p:nvGrpSpPr>
      <p:grpSpPr>
        <a:xfrm>
          <a:off x="0" y="0"/>
          <a:ext cx="0" cy="0"/>
          <a:chOff x="0" y="0"/>
          <a:chExt cx="0" cy="0"/>
        </a:xfrm>
      </p:grpSpPr>
      <p:pic>
        <p:nvPicPr>
          <p:cNvPr id="218" name="Google Shape;218;p11"/>
          <p:cNvPicPr preferRelativeResize="0"/>
          <p:nvPr/>
        </p:nvPicPr>
        <p:blipFill rotWithShape="1">
          <a:blip r:embed="rId1"/>
          <a:srcRect/>
          <a:stretch>
            <a:fillRect/>
          </a:stretch>
        </p:blipFill>
        <p:spPr>
          <a:xfrm>
            <a:off x="399288" y="1693057"/>
            <a:ext cx="4096512" cy="4588521"/>
          </a:xfrm>
          <a:prstGeom prst="rect">
            <a:avLst/>
          </a:prstGeom>
          <a:noFill/>
          <a:ln>
            <a:noFill/>
          </a:ln>
        </p:spPr>
      </p:pic>
      <p:pic>
        <p:nvPicPr>
          <p:cNvPr id="219" name="Google Shape;219;p11"/>
          <p:cNvPicPr preferRelativeResize="0"/>
          <p:nvPr/>
        </p:nvPicPr>
        <p:blipFill rotWithShape="1">
          <a:blip r:embed="rId2"/>
          <a:srcRect/>
          <a:stretch>
            <a:fillRect/>
          </a:stretch>
        </p:blipFill>
        <p:spPr>
          <a:xfrm>
            <a:off x="4648200" y="1693057"/>
            <a:ext cx="4096512" cy="4588521"/>
          </a:xfrm>
          <a:prstGeom prst="rect">
            <a:avLst/>
          </a:prstGeom>
          <a:noFill/>
          <a:ln>
            <a:noFill/>
          </a:ln>
        </p:spPr>
      </p:pic>
      <p:sp>
        <p:nvSpPr>
          <p:cNvPr id="220" name="Google Shape;220;p11"/>
          <p:cNvSpPr txBox="1"/>
          <p:nvPr/>
        </p:nvSpPr>
        <p:spPr>
          <a:xfrm>
            <a:off x="381000" y="1143001"/>
            <a:ext cx="3505200"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PATH</a:t>
            </a:r>
            <a:endParaRPr sz="24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21" name="Google Shape;221;p11"/>
          <p:cNvSpPr txBox="1"/>
          <p:nvPr/>
        </p:nvSpPr>
        <p:spPr>
          <a:xfrm>
            <a:off x="5118100" y="1143000"/>
            <a:ext cx="3505200"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CLASSPATH</a:t>
            </a:r>
            <a:endParaRPr sz="24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22" name="Google Shape;222;p11"/>
          <p:cNvSpPr txBox="1"/>
          <p:nvPr>
            <p:ph type="title"/>
          </p:nvPr>
        </p:nvSpPr>
        <p:spPr>
          <a:xfrm>
            <a:off x="2057400" y="274638"/>
            <a:ext cx="6629400" cy="48736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400"/>
              <a:buFont typeface="Quattrocento Sans" panose="020B0502050000020003"/>
              <a:buNone/>
            </a:pPr>
            <a:r>
              <a:rPr lang="en-US" sz="2400"/>
              <a:t>Thiết lập môi trường Java trên Windows</a:t>
            </a:r>
            <a:endParaRPr sz="2400"/>
          </a:p>
        </p:txBody>
      </p:sp>
      <p:sp>
        <p:nvSpPr>
          <p:cNvPr id="223" name="Google Shape;223;p11"/>
          <p:cNvSpPr/>
          <p:nvPr/>
        </p:nvSpPr>
        <p:spPr>
          <a:xfrm>
            <a:off x="3048000" y="1081445"/>
            <a:ext cx="2662717"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cap="none">
                <a:solidFill>
                  <a:srgbClr val="FFA15D"/>
                </a:solidFill>
                <a:latin typeface="Calibri" panose="020F0502020204030204"/>
                <a:ea typeface="Calibri" panose="020F0502020204030204"/>
                <a:cs typeface="Calibri" panose="020F0502020204030204"/>
                <a:sym typeface="Calibri" panose="020F0502020204030204"/>
              </a:rPr>
              <a:t>Xem casestudy 2</a:t>
            </a:r>
            <a:endParaRPr sz="2800" b="1" cap="none">
              <a:solidFill>
                <a:srgbClr val="FFA15D"/>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28" name="Shape 228"/>
        <p:cNvGrpSpPr/>
        <p:nvPr/>
      </p:nvGrpSpPr>
      <p:grpSpPr>
        <a:xfrm>
          <a:off x="0" y="0"/>
          <a:ext cx="0" cy="0"/>
          <a:chOff x="0" y="0"/>
          <a:chExt cx="0" cy="0"/>
        </a:xfrm>
      </p:grpSpPr>
      <p:sp>
        <p:nvSpPr>
          <p:cNvPr id="229" name="Google Shape;229;p12" descr="http://studio-creator.com/blog/public/html5.jpg"/>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30" name="Google Shape;230;p12" descr="http://studio-creator.com/blog/public/html5.jpg"/>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31" name="Google Shape;231;p12" descr="https://encrypted-tbn3.gstatic.com/images?q=tbn:ANd9GcQ4q4W7fiGz7roUTT-9zjlvQEa408jnLUXRy1cmcj-8ieYw-8LsJ3w22zOW"/>
          <p:cNvPicPr preferRelativeResize="0"/>
          <p:nvPr/>
        </p:nvPicPr>
        <p:blipFill rotWithShape="1">
          <a:blip r:embed="rId1"/>
          <a:srcRect/>
          <a:stretch>
            <a:fillRect/>
          </a:stretch>
        </p:blipFill>
        <p:spPr>
          <a:xfrm>
            <a:off x="457200" y="1600200"/>
            <a:ext cx="3602179" cy="1981200"/>
          </a:xfrm>
          <a:prstGeom prst="rect">
            <a:avLst/>
          </a:prstGeom>
          <a:noFill/>
          <a:ln>
            <a:noFill/>
          </a:ln>
        </p:spPr>
      </p:pic>
      <p:pic>
        <p:nvPicPr>
          <p:cNvPr id="232" name="Google Shape;232;p12" descr="https://encrypted-tbn2.gstatic.com/images?q=tbn:ANd9GcT42ILnVZYpNgbnBUEnT59Y0-ZdXw-X5N7hxVjUGF38nOlt6nsYszDVnNf8"/>
          <p:cNvPicPr preferRelativeResize="0"/>
          <p:nvPr/>
        </p:nvPicPr>
        <p:blipFill rotWithShape="1">
          <a:blip r:embed="rId2"/>
          <a:srcRect/>
          <a:stretch>
            <a:fillRect/>
          </a:stretch>
        </p:blipFill>
        <p:spPr>
          <a:xfrm>
            <a:off x="2819400" y="2983193"/>
            <a:ext cx="3962399" cy="2198407"/>
          </a:xfrm>
          <a:prstGeom prst="rect">
            <a:avLst/>
          </a:prstGeom>
          <a:noFill/>
          <a:ln>
            <a:noFill/>
          </a:ln>
        </p:spPr>
      </p:pic>
      <p:sp>
        <p:nvSpPr>
          <p:cNvPr id="233" name="Google Shape;233;p12"/>
          <p:cNvSpPr txBox="1"/>
          <p:nvPr>
            <p:ph type="title"/>
          </p:nvPr>
        </p:nvSpPr>
        <p:spPr>
          <a:xfrm>
            <a:off x="2057400" y="274638"/>
            <a:ext cx="6629400" cy="48736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Giới thiệu Java IDE</a:t>
            </a:r>
            <a:endParaRPr lang="en-US"/>
          </a:p>
        </p:txBody>
      </p:sp>
      <p:pic>
        <p:nvPicPr>
          <p:cNvPr id="234" name="Google Shape;234;p12" descr="https://encrypted-tbn1.gstatic.com/images?q=tbn:ANd9GcTj7MxT0Sg7IukZ0V8f5lJtaQqoXvimPpZh6BMnsVxPypmAbhRR"/>
          <p:cNvPicPr preferRelativeResize="0"/>
          <p:nvPr/>
        </p:nvPicPr>
        <p:blipFill rotWithShape="1">
          <a:blip r:embed="rId3"/>
          <a:srcRect/>
          <a:stretch>
            <a:fillRect/>
          </a:stretch>
        </p:blipFill>
        <p:spPr>
          <a:xfrm>
            <a:off x="6324600" y="4114800"/>
            <a:ext cx="2362200" cy="2362200"/>
          </a:xfrm>
          <a:prstGeom prst="rect">
            <a:avLst/>
          </a:prstGeom>
          <a:noFill/>
          <a:ln>
            <a:noFill/>
          </a:ln>
        </p:spPr>
      </p:pic>
      <p:sp>
        <p:nvSpPr>
          <p:cNvPr id="235" name="Google Shape;235;p12"/>
          <p:cNvSpPr/>
          <p:nvPr/>
        </p:nvSpPr>
        <p:spPr>
          <a:xfrm>
            <a:off x="381000" y="914400"/>
            <a:ext cx="8799075"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alibri" panose="020F0502020204030204"/>
                <a:ea typeface="Calibri" panose="020F0502020204030204"/>
                <a:cs typeface="Calibri" panose="020F0502020204030204"/>
                <a:sym typeface="Calibri" panose="020F0502020204030204"/>
              </a:rPr>
              <a:t>Hỗ trợ việc phát triển và triển khai ứng dụng dễ dàng hơn</a:t>
            </a:r>
            <a:endParaRPr sz="2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36" name="Google Shape;236;p12"/>
          <p:cNvSpPr/>
          <p:nvPr/>
        </p:nvSpPr>
        <p:spPr>
          <a:xfrm>
            <a:off x="609600" y="5953780"/>
            <a:ext cx="2662717"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cap="none">
                <a:solidFill>
                  <a:srgbClr val="A04400"/>
                </a:solidFill>
                <a:latin typeface="Calibri" panose="020F0502020204030204"/>
                <a:ea typeface="Calibri" panose="020F0502020204030204"/>
                <a:cs typeface="Calibri" panose="020F0502020204030204"/>
                <a:sym typeface="Calibri" panose="020F0502020204030204"/>
              </a:rPr>
              <a:t>Xem casestudy 3</a:t>
            </a:r>
            <a:endParaRPr sz="2800" b="1" cap="none">
              <a:solidFill>
                <a:srgbClr val="A044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40" name="Shape 240"/>
        <p:cNvGrpSpPr/>
        <p:nvPr/>
      </p:nvGrpSpPr>
      <p:grpSpPr>
        <a:xfrm>
          <a:off x="0" y="0"/>
          <a:ext cx="0" cy="0"/>
          <a:chOff x="0" y="0"/>
          <a:chExt cx="0" cy="0"/>
        </a:xfrm>
      </p:grpSpPr>
      <p:sp>
        <p:nvSpPr>
          <p:cNvPr id="241" name="Google Shape;241;p13"/>
          <p:cNvSpPr txBox="1"/>
          <p:nvPr>
            <p:ph type="title"/>
          </p:nvPr>
        </p:nvSpPr>
        <p:spPr>
          <a:xfrm>
            <a:off x="2057400" y="274638"/>
            <a:ext cx="6629400" cy="48736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Lab 1 buổi 1</a:t>
            </a:r>
            <a:endParaRPr lang="en-US"/>
          </a:p>
        </p:txBody>
      </p:sp>
      <p:sp>
        <p:nvSpPr>
          <p:cNvPr id="242" name="Google Shape;242;p13"/>
          <p:cNvSpPr txBox="1"/>
          <p:nvPr>
            <p:ph type="body" idx="1"/>
          </p:nvPr>
        </p:nvSpPr>
        <p:spPr>
          <a:xfrm>
            <a:off x="457200" y="1066800"/>
            <a:ext cx="8229600" cy="5257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FF5A33"/>
              </a:buClr>
              <a:buSzPts val="2800"/>
              <a:buFont typeface="Noto Sans Symbols"/>
              <a:buChar char="❑"/>
            </a:pPr>
            <a:r>
              <a:rPr lang="en-US"/>
              <a:t>Lab 1 – bài 1</a:t>
            </a:r>
            <a:endParaRPr lang="en-US"/>
          </a:p>
          <a:p>
            <a:pPr marL="342900" lvl="0" indent="-342900" algn="l" rtl="0">
              <a:spcBef>
                <a:spcPts val="560"/>
              </a:spcBef>
              <a:spcAft>
                <a:spcPts val="0"/>
              </a:spcAft>
              <a:buClr>
                <a:srgbClr val="FF5A33"/>
              </a:buClr>
              <a:buSzPts val="2800"/>
              <a:buFont typeface="Noto Sans Symbols"/>
              <a:buChar char="❑"/>
            </a:pPr>
            <a:r>
              <a:rPr lang="en-US"/>
              <a:t>Lab 1 – bài 2</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46" name="Shape 246"/>
        <p:cNvGrpSpPr/>
        <p:nvPr/>
      </p:nvGrpSpPr>
      <p:grpSpPr>
        <a:xfrm>
          <a:off x="0" y="0"/>
          <a:ext cx="0" cy="0"/>
          <a:chOff x="0" y="0"/>
          <a:chExt cx="0" cy="0"/>
        </a:xfrm>
      </p:grpSpPr>
      <p:sp>
        <p:nvSpPr>
          <p:cNvPr id="247" name="Google Shape;247;p14"/>
          <p:cNvSpPr txBox="1"/>
          <p:nvPr>
            <p:ph type="ctrTitle"/>
          </p:nvPr>
        </p:nvSpPr>
        <p:spPr>
          <a:xfrm>
            <a:off x="4114800" y="4038600"/>
            <a:ext cx="5029200" cy="830884"/>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FF5A33"/>
              </a:buClr>
              <a:buSzPts val="3600"/>
              <a:buFont typeface="Quattrocento Sans" panose="020B0502050000020003"/>
              <a:buNone/>
            </a:pPr>
            <a:r>
              <a:rPr lang="en-US"/>
              <a:t>Lập trình Java 1</a:t>
            </a:r>
            <a:endParaRPr lang="en-US"/>
          </a:p>
        </p:txBody>
      </p:sp>
      <p:sp>
        <p:nvSpPr>
          <p:cNvPr id="248" name="Google Shape;248;p14"/>
          <p:cNvSpPr txBox="1"/>
          <p:nvPr>
            <p:ph type="subTitle" idx="1"/>
          </p:nvPr>
        </p:nvSpPr>
        <p:spPr>
          <a:xfrm>
            <a:off x="4114800" y="4724400"/>
            <a:ext cx="5029200" cy="9906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5A33"/>
              </a:buClr>
              <a:buSzPts val="2200"/>
              <a:buNone/>
            </a:pPr>
            <a:r>
              <a:rPr lang="en-US"/>
              <a:t>Bài 1: Làm quen với Java, Phần 2</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53" name="Shape 253"/>
        <p:cNvGrpSpPr/>
        <p:nvPr/>
      </p:nvGrpSpPr>
      <p:grpSpPr>
        <a:xfrm>
          <a:off x="0" y="0"/>
          <a:ext cx="0" cy="0"/>
          <a:chOff x="0" y="0"/>
          <a:chExt cx="0" cy="0"/>
        </a:xfrm>
      </p:grpSpPr>
      <p:sp>
        <p:nvSpPr>
          <p:cNvPr id="254" name="Google Shape;254;p16"/>
          <p:cNvSpPr txBox="1"/>
          <p:nvPr>
            <p:ph type="title"/>
          </p:nvPr>
        </p:nvSpPr>
        <p:spPr>
          <a:xfrm>
            <a:off x="2057400" y="274638"/>
            <a:ext cx="6629400" cy="48736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Khái niệm biến</a:t>
            </a:r>
            <a:endParaRPr lang="en-US"/>
          </a:p>
        </p:txBody>
      </p:sp>
      <p:sp>
        <p:nvSpPr>
          <p:cNvPr id="255" name="Google Shape;255;p16"/>
          <p:cNvSpPr txBox="1"/>
          <p:nvPr>
            <p:ph type="body" idx="1"/>
          </p:nvPr>
        </p:nvSpPr>
        <p:spPr>
          <a:xfrm>
            <a:off x="4800600" y="3048000"/>
            <a:ext cx="4191000" cy="35052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FF5A33"/>
              </a:buClr>
              <a:buSzPts val="2800"/>
              <a:buFont typeface="Noto Sans Symbols"/>
              <a:buChar char="❑"/>
            </a:pPr>
            <a:r>
              <a:rPr lang="en-US"/>
              <a:t>int: Số nguyên </a:t>
            </a:r>
            <a:endParaRPr lang="en-US"/>
          </a:p>
          <a:p>
            <a:pPr marL="342900" lvl="0" indent="-342900" algn="l" rtl="0">
              <a:spcBef>
                <a:spcPts val="560"/>
              </a:spcBef>
              <a:spcAft>
                <a:spcPts val="0"/>
              </a:spcAft>
              <a:buClr>
                <a:srgbClr val="FF5A33"/>
              </a:buClr>
              <a:buSzPts val="2800"/>
              <a:buFont typeface="Noto Sans Symbols"/>
              <a:buChar char="❑"/>
            </a:pPr>
            <a:r>
              <a:rPr lang="en-US"/>
              <a:t>double : số thực </a:t>
            </a:r>
            <a:endParaRPr lang="en-US"/>
          </a:p>
          <a:p>
            <a:pPr marL="342900" lvl="0" indent="-342900" algn="l" rtl="0">
              <a:spcBef>
                <a:spcPts val="560"/>
              </a:spcBef>
              <a:spcAft>
                <a:spcPts val="0"/>
              </a:spcAft>
              <a:buClr>
                <a:srgbClr val="FF5A33"/>
              </a:buClr>
              <a:buSzPts val="2800"/>
              <a:buFont typeface="Noto Sans Symbols"/>
              <a:buChar char="❑"/>
            </a:pPr>
            <a:r>
              <a:rPr lang="en-US"/>
              <a:t>String: Chuỗi</a:t>
            </a:r>
            <a:endParaRPr lang="en-US"/>
          </a:p>
          <a:p>
            <a:pPr marL="342900" lvl="0" indent="-342900" algn="l" rtl="0">
              <a:spcBef>
                <a:spcPts val="560"/>
              </a:spcBef>
              <a:spcAft>
                <a:spcPts val="0"/>
              </a:spcAft>
              <a:buClr>
                <a:srgbClr val="FF5A33"/>
              </a:buClr>
              <a:buSzPts val="2800"/>
              <a:buFont typeface="Noto Sans Symbols"/>
              <a:buChar char="❑"/>
            </a:pPr>
            <a:r>
              <a:rPr lang="en-US"/>
              <a:t>…</a:t>
            </a:r>
            <a:endParaRPr lang="en-US"/>
          </a:p>
        </p:txBody>
      </p:sp>
      <p:sp>
        <p:nvSpPr>
          <p:cNvPr id="256" name="Google Shape;256;p16"/>
          <p:cNvSpPr/>
          <p:nvPr/>
        </p:nvSpPr>
        <p:spPr>
          <a:xfrm>
            <a:off x="2667000" y="990600"/>
            <a:ext cx="2526654" cy="923330"/>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b="1">
                <a:solidFill>
                  <a:srgbClr val="DF322D"/>
                </a:solidFill>
                <a:latin typeface="Calibri" panose="020F0502020204030204"/>
                <a:ea typeface="Calibri" panose="020F0502020204030204"/>
                <a:cs typeface="Calibri" panose="020F0502020204030204"/>
                <a:sym typeface="Calibri" panose="020F0502020204030204"/>
              </a:rPr>
              <a:t>i</a:t>
            </a:r>
            <a:r>
              <a:rPr lang="en-US" sz="5400" b="1" cap="none">
                <a:solidFill>
                  <a:srgbClr val="DF322D"/>
                </a:solidFill>
                <a:latin typeface="Calibri" panose="020F0502020204030204"/>
                <a:ea typeface="Calibri" panose="020F0502020204030204"/>
                <a:cs typeface="Calibri" panose="020F0502020204030204"/>
                <a:sym typeface="Calibri" panose="020F0502020204030204"/>
              </a:rPr>
              <a:t>nt a = 5</a:t>
            </a:r>
            <a:endParaRPr sz="5400" b="1" cap="none">
              <a:solidFill>
                <a:srgbClr val="DF322D"/>
              </a:solidFill>
              <a:latin typeface="Calibri" panose="020F0502020204030204"/>
              <a:ea typeface="Calibri" panose="020F0502020204030204"/>
              <a:cs typeface="Calibri" panose="020F0502020204030204"/>
              <a:sym typeface="Calibri" panose="020F0502020204030204"/>
            </a:endParaRPr>
          </a:p>
        </p:txBody>
      </p:sp>
      <p:sp>
        <p:nvSpPr>
          <p:cNvPr id="257" name="Google Shape;257;p16"/>
          <p:cNvSpPr/>
          <p:nvPr/>
        </p:nvSpPr>
        <p:spPr>
          <a:xfrm>
            <a:off x="533400" y="2362200"/>
            <a:ext cx="2068002" cy="584775"/>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a:solidFill>
                  <a:srgbClr val="DF322D"/>
                </a:solidFill>
                <a:latin typeface="Calibri" panose="020F0502020204030204"/>
                <a:ea typeface="Calibri" panose="020F0502020204030204"/>
                <a:cs typeface="Calibri" panose="020F0502020204030204"/>
                <a:sym typeface="Calibri" panose="020F0502020204030204"/>
              </a:rPr>
              <a:t>a</a:t>
            </a:r>
            <a:r>
              <a:rPr lang="en-US" sz="3200" b="1" cap="none">
                <a:solidFill>
                  <a:srgbClr val="DF322D"/>
                </a:solidFill>
                <a:latin typeface="Calibri" panose="020F0502020204030204"/>
                <a:ea typeface="Calibri" panose="020F0502020204030204"/>
                <a:cs typeface="Calibri" panose="020F0502020204030204"/>
                <a:sym typeface="Calibri" panose="020F0502020204030204"/>
              </a:rPr>
              <a:t>: tên biến</a:t>
            </a:r>
            <a:endParaRPr sz="3200" b="1" cap="none">
              <a:solidFill>
                <a:srgbClr val="DF322D"/>
              </a:solidFill>
              <a:latin typeface="Calibri" panose="020F0502020204030204"/>
              <a:ea typeface="Calibri" panose="020F0502020204030204"/>
              <a:cs typeface="Calibri" panose="020F0502020204030204"/>
              <a:sym typeface="Calibri" panose="020F0502020204030204"/>
            </a:endParaRPr>
          </a:p>
        </p:txBody>
      </p:sp>
      <p:sp>
        <p:nvSpPr>
          <p:cNvPr id="258" name="Google Shape;258;p16"/>
          <p:cNvSpPr/>
          <p:nvPr/>
        </p:nvSpPr>
        <p:spPr>
          <a:xfrm>
            <a:off x="4940265" y="2371130"/>
            <a:ext cx="2984535" cy="584775"/>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a:solidFill>
                  <a:srgbClr val="DF322D"/>
                </a:solidFill>
                <a:latin typeface="Calibri" panose="020F0502020204030204"/>
                <a:ea typeface="Calibri" panose="020F0502020204030204"/>
                <a:cs typeface="Calibri" panose="020F0502020204030204"/>
                <a:sym typeface="Calibri" panose="020F0502020204030204"/>
              </a:rPr>
              <a:t>int</a:t>
            </a:r>
            <a:r>
              <a:rPr lang="en-US" sz="3200" b="1" cap="none">
                <a:solidFill>
                  <a:srgbClr val="DF322D"/>
                </a:solidFill>
                <a:latin typeface="Calibri" panose="020F0502020204030204"/>
                <a:ea typeface="Calibri" panose="020F0502020204030204"/>
                <a:cs typeface="Calibri" panose="020F0502020204030204"/>
                <a:sym typeface="Calibri" panose="020F0502020204030204"/>
              </a:rPr>
              <a:t>: kiểu dữ liệu</a:t>
            </a:r>
            <a:endParaRPr sz="3200" b="1" cap="none">
              <a:solidFill>
                <a:srgbClr val="DF322D"/>
              </a:solidFill>
              <a:latin typeface="Calibri" panose="020F0502020204030204"/>
              <a:ea typeface="Calibri" panose="020F0502020204030204"/>
              <a:cs typeface="Calibri" panose="020F0502020204030204"/>
              <a:sym typeface="Calibri" panose="020F0502020204030204"/>
            </a:endParaRPr>
          </a:p>
        </p:txBody>
      </p:sp>
      <p:sp>
        <p:nvSpPr>
          <p:cNvPr id="259" name="Google Shape;259;p16"/>
          <p:cNvSpPr txBox="1"/>
          <p:nvPr/>
        </p:nvSpPr>
        <p:spPr>
          <a:xfrm>
            <a:off x="457200" y="3048000"/>
            <a:ext cx="3657600" cy="2743200"/>
          </a:xfrm>
          <a:prstGeom prst="rect">
            <a:avLst/>
          </a:prstGeom>
          <a:noFill/>
          <a:ln>
            <a:noFill/>
          </a:ln>
        </p:spPr>
        <p:txBody>
          <a:bodyPr spcFirstLastPara="1" wrap="square" lIns="91425" tIns="45700" rIns="91425" bIns="45700" anchor="t" anchorCtr="0">
            <a:normAutofit/>
          </a:bodyPr>
          <a:lstStyle/>
          <a:p>
            <a:pPr marL="342900" marR="0" lvl="0" indent="-342900" algn="l" rtl="0">
              <a:spcBef>
                <a:spcPts val="0"/>
              </a:spcBef>
              <a:spcAft>
                <a:spcPts val="0"/>
              </a:spcAft>
              <a:buClr>
                <a:srgbClr val="FF5A33"/>
              </a:buClr>
              <a:buSzPts val="2800"/>
              <a:buFont typeface="Noto Sans Symbols"/>
              <a:buChar char="❑"/>
            </a:pPr>
            <a:r>
              <a:rPr lang="en-US" sz="28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Biến là thành phần nắm giữ dữ liệu được chương trình sử dụng trong các biểu thức tính toán </a:t>
            </a:r>
            <a:r>
              <a:rPr lang="en-US" sz="2400" i="1">
                <a:solidFill>
                  <a:srgbClr val="FF3300"/>
                </a:solidFill>
                <a:latin typeface="Quattrocento Sans" panose="020B0502050000020003"/>
                <a:ea typeface="Quattrocento Sans" panose="020B0502050000020003"/>
                <a:cs typeface="Quattrocento Sans" panose="020B0502050000020003"/>
                <a:sym typeface="Quattrocento Sans" panose="020B0502050000020003"/>
              </a:rPr>
              <a:t>(biến a nắm giữ số 5)</a:t>
            </a:r>
            <a:endParaRPr lang="en-US" sz="2400" i="1">
              <a:solidFill>
                <a:srgbClr val="FF3300"/>
              </a:solidFill>
              <a:latin typeface="Quattrocento Sans" panose="020B0502050000020003"/>
              <a:ea typeface="Quattrocento Sans" panose="020B0502050000020003"/>
              <a:cs typeface="Quattrocento Sans" panose="020B0502050000020003"/>
              <a:sym typeface="Quattrocento Sans" panose="020B0502050000020003"/>
            </a:endParaRPr>
          </a:p>
          <a:p>
            <a:pPr marL="342900" marR="0" lvl="0" indent="-165100" algn="l" rtl="0">
              <a:spcBef>
                <a:spcPts val="560"/>
              </a:spcBef>
              <a:spcAft>
                <a:spcPts val="0"/>
              </a:spcAft>
              <a:buClr>
                <a:srgbClr val="FF5A33"/>
              </a:buClr>
              <a:buSzPts val="2800"/>
              <a:buFont typeface="Noto Sans Symbols"/>
              <a:buNone/>
            </a:pPr>
            <a:endParaRPr sz="2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a:p>
            <a:pPr marL="342900" marR="0" lvl="0" indent="-165100" algn="l" rtl="0">
              <a:spcBef>
                <a:spcPts val="560"/>
              </a:spcBef>
              <a:spcAft>
                <a:spcPts val="0"/>
              </a:spcAft>
              <a:buClr>
                <a:srgbClr val="FF5A33"/>
              </a:buClr>
              <a:buSzPts val="2800"/>
              <a:buFont typeface="Noto Sans Symbols"/>
              <a:buNone/>
            </a:pPr>
            <a:endParaRPr sz="28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cxnSp>
        <p:nvCxnSpPr>
          <p:cNvPr id="260" name="Google Shape;260;p16"/>
          <p:cNvCxnSpPr>
            <a:stCxn id="256" idx="1"/>
            <a:endCxn id="257" idx="0"/>
          </p:cNvCxnSpPr>
          <p:nvPr/>
        </p:nvCxnSpPr>
        <p:spPr>
          <a:xfrm flipH="1">
            <a:off x="1567500" y="1452265"/>
            <a:ext cx="1099500" cy="909900"/>
          </a:xfrm>
          <a:prstGeom prst="bentConnector2">
            <a:avLst/>
          </a:prstGeom>
          <a:noFill/>
          <a:ln w="9525" cap="flat" cmpd="sng">
            <a:solidFill>
              <a:srgbClr val="4A7DBA"/>
            </a:solidFill>
            <a:prstDash val="solid"/>
            <a:round/>
            <a:headEnd type="none" w="sm" len="sm"/>
            <a:tailEnd type="stealth" w="med" len="med"/>
          </a:ln>
        </p:spPr>
      </p:cxnSp>
      <p:cxnSp>
        <p:nvCxnSpPr>
          <p:cNvPr id="261" name="Google Shape;261;p16"/>
          <p:cNvCxnSpPr>
            <a:stCxn id="256" idx="3"/>
            <a:endCxn id="258" idx="0"/>
          </p:cNvCxnSpPr>
          <p:nvPr/>
        </p:nvCxnSpPr>
        <p:spPr>
          <a:xfrm>
            <a:off x="5193654" y="1452265"/>
            <a:ext cx="1239000" cy="918900"/>
          </a:xfrm>
          <a:prstGeom prst="bentConnector2">
            <a:avLst/>
          </a:prstGeom>
          <a:noFill/>
          <a:ln w="9525" cap="flat" cmpd="sng">
            <a:solidFill>
              <a:srgbClr val="4A7DBA"/>
            </a:solidFill>
            <a:prstDash val="solid"/>
            <a:round/>
            <a:headEnd type="none" w="sm" len="sm"/>
            <a:tailEnd type="stealth" w="med" len="med"/>
          </a:ln>
        </p:spPr>
      </p:cxnSp>
      <p:sp>
        <p:nvSpPr>
          <p:cNvPr id="262" name="Google Shape;262;p16"/>
          <p:cNvSpPr txBox="1"/>
          <p:nvPr/>
        </p:nvSpPr>
        <p:spPr>
          <a:xfrm>
            <a:off x="1328173" y="1920550"/>
            <a:ext cx="133882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panose="020F0502020204030204"/>
                <a:ea typeface="Calibri" panose="020F0502020204030204"/>
                <a:cs typeface="Calibri" panose="020F0502020204030204"/>
                <a:sym typeface="Calibri" panose="020F0502020204030204"/>
              </a:rPr>
              <a:t>Nắm dữ liệu</a:t>
            </a: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63" name="Google Shape;263;p16"/>
          <p:cNvSpPr txBox="1"/>
          <p:nvPr/>
        </p:nvSpPr>
        <p:spPr>
          <a:xfrm>
            <a:off x="5199086" y="1930528"/>
            <a:ext cx="127791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panose="020F0502020204030204"/>
                <a:ea typeface="Calibri" panose="020F0502020204030204"/>
                <a:cs typeface="Calibri" panose="020F0502020204030204"/>
                <a:sym typeface="Calibri" panose="020F0502020204030204"/>
              </a:rPr>
              <a:t>Loại dữ liệu</a:t>
            </a: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67" name="Shape 267"/>
        <p:cNvGrpSpPr/>
        <p:nvPr/>
      </p:nvGrpSpPr>
      <p:grpSpPr>
        <a:xfrm>
          <a:off x="0" y="0"/>
          <a:ext cx="0" cy="0"/>
          <a:chOff x="0" y="0"/>
          <a:chExt cx="0" cy="0"/>
        </a:xfrm>
      </p:grpSpPr>
      <p:sp>
        <p:nvSpPr>
          <p:cNvPr id="268" name="Google Shape;268;p15"/>
          <p:cNvSpPr txBox="1"/>
          <p:nvPr>
            <p:ph type="title"/>
          </p:nvPr>
        </p:nvSpPr>
        <p:spPr>
          <a:xfrm>
            <a:off x="2057400" y="274638"/>
            <a:ext cx="6629400" cy="48736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Khái niệm biến</a:t>
            </a:r>
            <a:endParaRPr lang="en-US"/>
          </a:p>
        </p:txBody>
      </p:sp>
      <p:sp>
        <p:nvSpPr>
          <p:cNvPr id="269" name="Google Shape;269;p15"/>
          <p:cNvSpPr txBox="1"/>
          <p:nvPr>
            <p:ph type="body" idx="1"/>
          </p:nvPr>
        </p:nvSpPr>
        <p:spPr>
          <a:xfrm>
            <a:off x="457200" y="4037588"/>
            <a:ext cx="8229600" cy="2668012"/>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rgbClr val="FF5A33"/>
              </a:buClr>
              <a:buSzPts val="2800"/>
              <a:buFont typeface="Noto Sans Symbols"/>
              <a:buChar char="❑"/>
            </a:pPr>
            <a:r>
              <a:rPr lang="en-US"/>
              <a:t>Đoạn mã trên gán các giá trị 5 cho a, 7 cho b và tổng a + b cho c sau đó xuất tổng ra màn hình</a:t>
            </a:r>
            <a:endParaRPr lang="en-US"/>
          </a:p>
          <a:p>
            <a:pPr marL="342900" lvl="0" indent="-342900" algn="l" rtl="0">
              <a:spcBef>
                <a:spcPts val="560"/>
              </a:spcBef>
              <a:spcAft>
                <a:spcPts val="0"/>
              </a:spcAft>
              <a:buClr>
                <a:srgbClr val="FF5A33"/>
              </a:buClr>
              <a:buSzPts val="2800"/>
              <a:buFont typeface="Noto Sans Symbols"/>
              <a:buChar char="❑"/>
            </a:pPr>
            <a:r>
              <a:rPr lang="en-US"/>
              <a:t>a, b và c gọi là biến số nguyên</a:t>
            </a:r>
            <a:endParaRPr lang="en-US"/>
          </a:p>
          <a:p>
            <a:pPr marL="742950" lvl="1" indent="-285750" algn="l" rtl="0">
              <a:spcBef>
                <a:spcPts val="480"/>
              </a:spcBef>
              <a:spcAft>
                <a:spcPts val="0"/>
              </a:spcAft>
              <a:buSzPts val="2400"/>
              <a:buChar char="❖"/>
            </a:pPr>
            <a:r>
              <a:rPr lang="en-US"/>
              <a:t>Biến là thành phần nắm giữ dữ liệu được chương trình sử dụng trong các biểu thức</a:t>
            </a:r>
            <a:endParaRPr lang="en-US"/>
          </a:p>
          <a:p>
            <a:pPr marL="742950" lvl="1" indent="-285750" algn="l" rtl="0">
              <a:spcBef>
                <a:spcPts val="480"/>
              </a:spcBef>
              <a:spcAft>
                <a:spcPts val="0"/>
              </a:spcAft>
              <a:buSzPts val="2400"/>
              <a:buChar char="❖"/>
            </a:pPr>
            <a:r>
              <a:rPr lang="en-US"/>
              <a:t>Mỗi biến có kiểu dữ liệu riêng</a:t>
            </a:r>
            <a:endParaRPr lang="en-US"/>
          </a:p>
        </p:txBody>
      </p:sp>
      <p:sp>
        <p:nvSpPr>
          <p:cNvPr id="270" name="Google Shape;270;p15"/>
          <p:cNvSpPr txBox="1"/>
          <p:nvPr/>
        </p:nvSpPr>
        <p:spPr>
          <a:xfrm>
            <a:off x="457200" y="990600"/>
            <a:ext cx="5212068" cy="30469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panose="020F0502020204030204"/>
                <a:ea typeface="Calibri" panose="020F0502020204030204"/>
                <a:cs typeface="Calibri" panose="020F0502020204030204"/>
                <a:sym typeface="Calibri" panose="020F0502020204030204"/>
              </a:rPr>
              <a:t>public class MyClass{</a:t>
            </a:r>
            <a:endParaRPr lang="en-US" sz="2400">
              <a:solidFill>
                <a:schemeClr val="dk1"/>
              </a:solidFill>
              <a:latin typeface="Calibri" panose="020F0502020204030204"/>
              <a:ea typeface="Calibri" panose="020F0502020204030204"/>
              <a:cs typeface="Calibri" panose="020F0502020204030204"/>
              <a:sym typeface="Calibri" panose="020F0502020204030204"/>
            </a:endParaRPr>
          </a:p>
          <a:p>
            <a:pPr marL="457200" marR="0" lvl="1" indent="0" algn="l" rtl="0">
              <a:spcBef>
                <a:spcPts val="0"/>
              </a:spcBef>
              <a:spcAft>
                <a:spcPts val="0"/>
              </a:spcAft>
              <a:buNone/>
            </a:pPr>
            <a:r>
              <a:rPr lang="en-US"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public static void main(String[] args){</a:t>
            </a:r>
            <a:endParaRPr lang="en-US" sz="2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914400" marR="0" lvl="2" indent="0" algn="l" rtl="0">
              <a:spcBef>
                <a:spcPts val="0"/>
              </a:spcBef>
              <a:spcAft>
                <a:spcPts val="0"/>
              </a:spcAft>
              <a:buNone/>
            </a:pPr>
            <a:r>
              <a:rPr lang="en-US"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int </a:t>
            </a:r>
            <a:r>
              <a:rPr lang="en-US" sz="2400" b="1" i="0" u="none" strike="noStrike" cap="none">
                <a:solidFill>
                  <a:srgbClr val="FF5A33"/>
                </a:solidFill>
                <a:latin typeface="Calibri" panose="020F0502020204030204"/>
                <a:ea typeface="Calibri" panose="020F0502020204030204"/>
                <a:cs typeface="Calibri" panose="020F0502020204030204"/>
                <a:sym typeface="Calibri" panose="020F0502020204030204"/>
              </a:rPr>
              <a:t>a</a:t>
            </a:r>
            <a:r>
              <a:rPr lang="en-US"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 = 5;</a:t>
            </a:r>
            <a:endParaRPr lang="en-US" sz="2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914400" marR="0" lvl="2" indent="0" algn="l" rtl="0">
              <a:spcBef>
                <a:spcPts val="0"/>
              </a:spcBef>
              <a:spcAft>
                <a:spcPts val="0"/>
              </a:spcAft>
              <a:buNone/>
            </a:pPr>
            <a:r>
              <a:rPr lang="en-US"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int </a:t>
            </a:r>
            <a:r>
              <a:rPr lang="en-US" sz="2400" b="1" i="0" u="none" strike="noStrike" cap="none">
                <a:solidFill>
                  <a:srgbClr val="FF5A33"/>
                </a:solidFill>
                <a:latin typeface="Calibri" panose="020F0502020204030204"/>
                <a:ea typeface="Calibri" panose="020F0502020204030204"/>
                <a:cs typeface="Calibri" panose="020F0502020204030204"/>
                <a:sym typeface="Calibri" panose="020F0502020204030204"/>
              </a:rPr>
              <a:t>b</a:t>
            </a:r>
            <a:r>
              <a:rPr lang="en-US"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 = 7;</a:t>
            </a:r>
            <a:endParaRPr lang="en-US" sz="2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914400" marR="0" lvl="2" indent="0" algn="l" rtl="0">
              <a:spcBef>
                <a:spcPts val="0"/>
              </a:spcBef>
              <a:spcAft>
                <a:spcPts val="0"/>
              </a:spcAft>
              <a:buNone/>
            </a:pPr>
            <a:r>
              <a:rPr lang="en-US"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int </a:t>
            </a:r>
            <a:r>
              <a:rPr lang="en-US" sz="2400" b="1" i="0" u="none" strike="noStrike" cap="none">
                <a:solidFill>
                  <a:srgbClr val="FF5A33"/>
                </a:solidFill>
                <a:latin typeface="Calibri" panose="020F0502020204030204"/>
                <a:ea typeface="Calibri" panose="020F0502020204030204"/>
                <a:cs typeface="Calibri" panose="020F0502020204030204"/>
                <a:sym typeface="Calibri" panose="020F0502020204030204"/>
              </a:rPr>
              <a:t>c</a:t>
            </a:r>
            <a:r>
              <a:rPr lang="en-US"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 = a + b;</a:t>
            </a:r>
            <a:endParaRPr lang="en-US" sz="2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914400" marR="0" lvl="2" indent="0" algn="l" rtl="0">
              <a:spcBef>
                <a:spcPts val="0"/>
              </a:spcBef>
              <a:spcAft>
                <a:spcPts val="0"/>
              </a:spcAft>
              <a:buNone/>
            </a:pPr>
            <a:r>
              <a:rPr lang="en-US"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System.out.println(“Tổng:  ” + c);</a:t>
            </a:r>
            <a:endParaRPr lang="en-US" sz="2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457200" marR="0" lvl="1" indent="0" algn="l" rtl="0">
              <a:spcBef>
                <a:spcPts val="0"/>
              </a:spcBef>
              <a:spcAft>
                <a:spcPts val="0"/>
              </a:spcAft>
              <a:buNone/>
            </a:pPr>
            <a:r>
              <a:rPr lang="en-US"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r>
            <a:endParaRPr lang="en-US" sz="2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400">
                <a:solidFill>
                  <a:schemeClr val="dk1"/>
                </a:solidFill>
                <a:latin typeface="Calibri" panose="020F0502020204030204"/>
                <a:ea typeface="Calibri" panose="020F0502020204030204"/>
                <a:cs typeface="Calibri" panose="020F0502020204030204"/>
                <a:sym typeface="Calibri" panose="020F0502020204030204"/>
              </a:rPr>
              <a:t>}</a:t>
            </a:r>
            <a:endParaRPr sz="24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74" name="Shape 274"/>
        <p:cNvGrpSpPr/>
        <p:nvPr/>
      </p:nvGrpSpPr>
      <p:grpSpPr>
        <a:xfrm>
          <a:off x="0" y="0"/>
          <a:ext cx="0" cy="0"/>
          <a:chOff x="0" y="0"/>
          <a:chExt cx="0" cy="0"/>
        </a:xfrm>
      </p:grpSpPr>
      <p:sp>
        <p:nvSpPr>
          <p:cNvPr id="275" name="Google Shape;275;p17"/>
          <p:cNvSpPr txBox="1"/>
          <p:nvPr>
            <p:ph type="title"/>
          </p:nvPr>
        </p:nvSpPr>
        <p:spPr>
          <a:xfrm>
            <a:off x="2057400" y="274638"/>
            <a:ext cx="6629400" cy="48736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Khai báo biến</a:t>
            </a:r>
            <a:endParaRPr lang="en-US"/>
          </a:p>
        </p:txBody>
      </p:sp>
      <p:sp>
        <p:nvSpPr>
          <p:cNvPr id="276" name="Google Shape;276;p17"/>
          <p:cNvSpPr txBox="1"/>
          <p:nvPr>
            <p:ph type="body" idx="1"/>
          </p:nvPr>
        </p:nvSpPr>
        <p:spPr>
          <a:xfrm>
            <a:off x="457200" y="1066800"/>
            <a:ext cx="8229600" cy="5257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FF5A33"/>
              </a:buClr>
              <a:buSzPts val="2800"/>
              <a:buFont typeface="Noto Sans Symbols"/>
              <a:buChar char="❑"/>
            </a:pPr>
            <a:r>
              <a:rPr lang="en-US"/>
              <a:t>Cú pháp</a:t>
            </a:r>
            <a:endParaRPr lang="en-US"/>
          </a:p>
          <a:p>
            <a:pPr marL="457200" lvl="1" indent="0" algn="l" rtl="0">
              <a:spcBef>
                <a:spcPts val="480"/>
              </a:spcBef>
              <a:spcAft>
                <a:spcPts val="0"/>
              </a:spcAft>
              <a:buSzPts val="2400"/>
              <a:buNone/>
            </a:pPr>
            <a:r>
              <a:rPr lang="en-US">
                <a:solidFill>
                  <a:srgbClr val="FF3300"/>
                </a:solidFill>
              </a:rPr>
              <a:t>&lt;kiểu dữ liệu&gt; </a:t>
            </a:r>
            <a:r>
              <a:rPr lang="en-US">
                <a:solidFill>
                  <a:srgbClr val="0000FF"/>
                </a:solidFill>
              </a:rPr>
              <a:t>&lt;tên biến&gt; </a:t>
            </a:r>
            <a:r>
              <a:rPr lang="en-US">
                <a:solidFill>
                  <a:srgbClr val="002060"/>
                </a:solidFill>
              </a:rPr>
              <a:t>[=giá trị khởi đầu]</a:t>
            </a:r>
            <a:r>
              <a:rPr lang="en-US"/>
              <a:t>;</a:t>
            </a:r>
            <a:endParaRPr lang="en-US"/>
          </a:p>
          <a:p>
            <a:pPr marL="342900" lvl="0" indent="-342900" algn="l" rtl="0">
              <a:spcBef>
                <a:spcPts val="560"/>
              </a:spcBef>
              <a:spcAft>
                <a:spcPts val="0"/>
              </a:spcAft>
              <a:buClr>
                <a:srgbClr val="FF5A33"/>
              </a:buClr>
              <a:buSzPts val="2800"/>
              <a:buFont typeface="Noto Sans Symbols"/>
              <a:buChar char="❑"/>
            </a:pPr>
            <a:r>
              <a:rPr lang="en-US"/>
              <a:t>Ví dụ:</a:t>
            </a:r>
            <a:endParaRPr lang="en-US"/>
          </a:p>
          <a:p>
            <a:pPr marL="457200" lvl="1" indent="0" algn="l" rtl="0">
              <a:spcBef>
                <a:spcPts val="480"/>
              </a:spcBef>
              <a:spcAft>
                <a:spcPts val="0"/>
              </a:spcAft>
              <a:buSzPts val="2400"/>
              <a:buNone/>
            </a:pPr>
            <a:r>
              <a:rPr lang="en-US">
                <a:solidFill>
                  <a:srgbClr val="FF0000"/>
                </a:solidFill>
              </a:rPr>
              <a:t>int </a:t>
            </a:r>
            <a:r>
              <a:rPr lang="en-US">
                <a:solidFill>
                  <a:srgbClr val="0000FF"/>
                </a:solidFill>
              </a:rPr>
              <a:t>a</a:t>
            </a:r>
            <a:r>
              <a:rPr lang="en-US"/>
              <a:t>; </a:t>
            </a:r>
            <a:r>
              <a:rPr lang="en-US">
                <a:solidFill>
                  <a:srgbClr val="00B050"/>
                </a:solidFill>
              </a:rPr>
              <a:t>// khai báo biến không khởi đầu giá trị</a:t>
            </a:r>
            <a:endParaRPr>
              <a:solidFill>
                <a:srgbClr val="00B050"/>
              </a:solidFill>
            </a:endParaRPr>
          </a:p>
          <a:p>
            <a:pPr marL="457200" lvl="1" indent="0" algn="l" rtl="0">
              <a:spcBef>
                <a:spcPts val="480"/>
              </a:spcBef>
              <a:spcAft>
                <a:spcPts val="0"/>
              </a:spcAft>
              <a:buSzPts val="2400"/>
              <a:buNone/>
            </a:pPr>
            <a:r>
              <a:rPr lang="en-US">
                <a:solidFill>
                  <a:srgbClr val="FF0000"/>
                </a:solidFill>
              </a:rPr>
              <a:t>double</a:t>
            </a:r>
            <a:r>
              <a:rPr lang="en-US"/>
              <a:t> </a:t>
            </a:r>
            <a:r>
              <a:rPr lang="en-US">
                <a:solidFill>
                  <a:srgbClr val="0000FF"/>
                </a:solidFill>
              </a:rPr>
              <a:t>b</a:t>
            </a:r>
            <a:r>
              <a:rPr lang="en-US"/>
              <a:t> </a:t>
            </a:r>
            <a:r>
              <a:rPr lang="en-US">
                <a:solidFill>
                  <a:srgbClr val="002060"/>
                </a:solidFill>
              </a:rPr>
              <a:t>= 5</a:t>
            </a:r>
            <a:r>
              <a:rPr lang="en-US"/>
              <a:t>; </a:t>
            </a:r>
            <a:r>
              <a:rPr lang="en-US">
                <a:solidFill>
                  <a:srgbClr val="00B050"/>
                </a:solidFill>
              </a:rPr>
              <a:t>// khai báo biến có khởi đầu giá trị</a:t>
            </a:r>
            <a:endParaRPr>
              <a:solidFill>
                <a:srgbClr val="00B050"/>
              </a:solidFill>
            </a:endParaRPr>
          </a:p>
          <a:p>
            <a:pPr marL="342900" lvl="0" indent="-342900" algn="l" rtl="0">
              <a:spcBef>
                <a:spcPts val="560"/>
              </a:spcBef>
              <a:spcAft>
                <a:spcPts val="0"/>
              </a:spcAft>
              <a:buClr>
                <a:srgbClr val="FF5A33"/>
              </a:buClr>
              <a:buSzPts val="2800"/>
              <a:buFont typeface="Noto Sans Symbols"/>
              <a:buChar char="❑"/>
            </a:pPr>
            <a:r>
              <a:rPr lang="en-US"/>
              <a:t>Khai báo nhiều biến cùng kiểu</a:t>
            </a:r>
            <a:endParaRPr lang="en-US"/>
          </a:p>
          <a:p>
            <a:pPr marL="457200" lvl="1" indent="0" algn="l" rtl="0">
              <a:spcBef>
                <a:spcPts val="480"/>
              </a:spcBef>
              <a:spcAft>
                <a:spcPts val="0"/>
              </a:spcAft>
              <a:buSzPts val="2400"/>
              <a:buNone/>
            </a:pPr>
            <a:r>
              <a:rPr lang="en-US"/>
              <a:t>int a, b=5, c;</a:t>
            </a:r>
            <a:endParaRPr lang="en-US"/>
          </a:p>
          <a:p>
            <a:pPr marL="342900" lvl="0" indent="-342900" algn="l" rtl="0">
              <a:spcBef>
                <a:spcPts val="640"/>
              </a:spcBef>
              <a:spcAft>
                <a:spcPts val="0"/>
              </a:spcAft>
              <a:buClr>
                <a:srgbClr val="FF5A33"/>
              </a:buClr>
              <a:buSzPts val="3200"/>
              <a:buFont typeface="Noto Sans Symbols"/>
              <a:buChar char="❑"/>
            </a:pPr>
            <a:r>
              <a:rPr lang="en-US" sz="3200"/>
              <a:t>Gán giá trị cho biến</a:t>
            </a:r>
            <a:endParaRPr sz="3200"/>
          </a:p>
          <a:p>
            <a:pPr marL="457200" lvl="1" indent="0" algn="l" rtl="0">
              <a:spcBef>
                <a:spcPts val="480"/>
              </a:spcBef>
              <a:spcAft>
                <a:spcPts val="0"/>
              </a:spcAft>
              <a:buSzPts val="2400"/>
              <a:buNone/>
            </a:pPr>
            <a:r>
              <a:rPr lang="en-US"/>
              <a:t>c = 9;</a:t>
            </a:r>
            <a:endParaRPr lang="en-US"/>
          </a:p>
          <a:p>
            <a:pPr marL="457200" lvl="1" indent="0" algn="l" rtl="0">
              <a:spcBef>
                <a:spcPts val="480"/>
              </a:spcBef>
              <a:spcAft>
                <a:spcPts val="0"/>
              </a:spcAft>
              <a:buSzPts val="2400"/>
              <a:buNone/>
            </a:pPr>
            <a:r>
              <a:rPr lang="en-US"/>
              <a:t>a = 15;</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81" name="Shape 281"/>
        <p:cNvGrpSpPr/>
        <p:nvPr/>
      </p:nvGrpSpPr>
      <p:grpSpPr>
        <a:xfrm>
          <a:off x="0" y="0"/>
          <a:ext cx="0" cy="0"/>
          <a:chOff x="0" y="0"/>
          <a:chExt cx="0" cy="0"/>
        </a:xfrm>
      </p:grpSpPr>
      <p:sp>
        <p:nvSpPr>
          <p:cNvPr id="282" name="Google Shape;282;p18"/>
          <p:cNvSpPr txBox="1"/>
          <p:nvPr/>
        </p:nvSpPr>
        <p:spPr>
          <a:xfrm>
            <a:off x="1600200" y="4800600"/>
            <a:ext cx="3459088"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Calibri" panose="020F0502020204030204"/>
                <a:ea typeface="Calibri" panose="020F0502020204030204"/>
                <a:cs typeface="Calibri" panose="020F0502020204030204"/>
                <a:sym typeface="Calibri" panose="020F0502020204030204"/>
              </a:rPr>
              <a:t>Khai báo 2 biến số nguyên a, b và c</a:t>
            </a:r>
            <a:endParaRPr lang="en-US" sz="1800">
              <a:solidFill>
                <a:schemeClr val="lt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800">
                <a:solidFill>
                  <a:schemeClr val="lt1"/>
                </a:solidFill>
                <a:latin typeface="Calibri" panose="020F0502020204030204"/>
                <a:ea typeface="Calibri" panose="020F0502020204030204"/>
                <a:cs typeface="Calibri" panose="020F0502020204030204"/>
                <a:sym typeface="Calibri" panose="020F0502020204030204"/>
              </a:rPr>
              <a:t>Thực hiện phép cộng a và b được c</a:t>
            </a:r>
            <a:endParaRPr lang="en-US" sz="1800">
              <a:solidFill>
                <a:schemeClr val="lt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800">
                <a:solidFill>
                  <a:schemeClr val="lt1"/>
                </a:solidFill>
                <a:latin typeface="Calibri" panose="020F0502020204030204"/>
                <a:ea typeface="Calibri" panose="020F0502020204030204"/>
                <a:cs typeface="Calibri" panose="020F0502020204030204"/>
                <a:sym typeface="Calibri" panose="020F0502020204030204"/>
              </a:rPr>
              <a:t>Xuất kết quả c</a:t>
            </a: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287" name="Shape 287"/>
        <p:cNvGrpSpPr/>
        <p:nvPr/>
      </p:nvGrpSpPr>
      <p:grpSpPr>
        <a:xfrm>
          <a:off x="0" y="0"/>
          <a:ext cx="0" cy="0"/>
          <a:chOff x="0" y="0"/>
          <a:chExt cx="0" cy="0"/>
        </a:xfrm>
      </p:grpSpPr>
      <p:sp>
        <p:nvSpPr>
          <p:cNvPr id="288" name="Google Shape;288;p19" descr="http://studio-creator.com/blog/public/html5.jpg"/>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89" name="Google Shape;289;p19" descr="http://studio-creator.com/blog/public/html5.jpg"/>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90" name="Google Shape;290;p19"/>
          <p:cNvSpPr txBox="1"/>
          <p:nvPr>
            <p:ph type="title"/>
          </p:nvPr>
        </p:nvSpPr>
        <p:spPr>
          <a:xfrm>
            <a:off x="2057400" y="274638"/>
            <a:ext cx="6629400" cy="48736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Đặt tên biến</a:t>
            </a:r>
            <a:endParaRPr lang="en-US"/>
          </a:p>
        </p:txBody>
      </p:sp>
      <p:sp>
        <p:nvSpPr>
          <p:cNvPr id="291" name="Google Shape;291;p19"/>
          <p:cNvSpPr txBox="1"/>
          <p:nvPr>
            <p:ph type="body" idx="1"/>
          </p:nvPr>
        </p:nvSpPr>
        <p:spPr>
          <a:xfrm>
            <a:off x="457200" y="1066800"/>
            <a:ext cx="8229600" cy="16002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FF5A33"/>
              </a:buClr>
              <a:buSzPts val="2800"/>
              <a:buFont typeface="Noto Sans Symbols"/>
              <a:buChar char="❑"/>
            </a:pPr>
            <a:r>
              <a:rPr lang="en-US"/>
              <a:t>Sử dụng ký tự </a:t>
            </a:r>
            <a:r>
              <a:rPr lang="en-US">
                <a:solidFill>
                  <a:srgbClr val="0000FF"/>
                </a:solidFill>
              </a:rPr>
              <a:t>alphabet</a:t>
            </a:r>
            <a:r>
              <a:rPr lang="en-US"/>
              <a:t>, </a:t>
            </a:r>
            <a:r>
              <a:rPr lang="en-US">
                <a:solidFill>
                  <a:srgbClr val="0000FF"/>
                </a:solidFill>
              </a:rPr>
              <a:t>số</a:t>
            </a:r>
            <a:r>
              <a:rPr lang="en-US"/>
              <a:t>, </a:t>
            </a:r>
            <a:r>
              <a:rPr lang="en-US">
                <a:solidFill>
                  <a:srgbClr val="0000FF"/>
                </a:solidFill>
              </a:rPr>
              <a:t>$</a:t>
            </a:r>
            <a:r>
              <a:rPr lang="en-US"/>
              <a:t> hoặc gạch dưới (</a:t>
            </a:r>
            <a:r>
              <a:rPr lang="en-US">
                <a:solidFill>
                  <a:srgbClr val="0000FF"/>
                </a:solidFill>
              </a:rPr>
              <a:t>_</a:t>
            </a:r>
            <a:r>
              <a:rPr lang="en-US"/>
              <a:t>). Không </a:t>
            </a:r>
            <a:r>
              <a:rPr lang="en-US" strike="sngStrike">
                <a:solidFill>
                  <a:srgbClr val="FF0000"/>
                </a:solidFill>
              </a:rPr>
              <a:t>bắt đầu bởi số</a:t>
            </a:r>
            <a:r>
              <a:rPr lang="en-US"/>
              <a:t>, không sử dụng </a:t>
            </a:r>
            <a:r>
              <a:rPr lang="en-US" strike="sngStrike">
                <a:solidFill>
                  <a:srgbClr val="FF0000"/>
                </a:solidFill>
              </a:rPr>
              <a:t>từ khóa</a:t>
            </a:r>
            <a:endParaRPr strike="sngStrike">
              <a:solidFill>
                <a:srgbClr val="FF0000"/>
              </a:solidFill>
            </a:endParaRPr>
          </a:p>
          <a:p>
            <a:pPr marL="342900" lvl="0" indent="-342900" algn="l" rtl="0">
              <a:spcBef>
                <a:spcPts val="560"/>
              </a:spcBef>
              <a:spcAft>
                <a:spcPts val="0"/>
              </a:spcAft>
              <a:buClr>
                <a:srgbClr val="FF5A33"/>
              </a:buClr>
              <a:buSzPts val="2800"/>
              <a:buFont typeface="Noto Sans Symbols"/>
              <a:buChar char="❑"/>
            </a:pPr>
            <a:r>
              <a:rPr lang="en-US"/>
              <a:t>Tên có phân biệt </a:t>
            </a:r>
            <a:r>
              <a:rPr lang="en-US">
                <a:solidFill>
                  <a:srgbClr val="0000FF"/>
                </a:solidFill>
              </a:rPr>
              <a:t>HOA/thường</a:t>
            </a:r>
            <a:endParaRPr>
              <a:solidFill>
                <a:srgbClr val="0000FF"/>
              </a:solidFill>
            </a:endParaRPr>
          </a:p>
        </p:txBody>
      </p:sp>
      <p:pic>
        <p:nvPicPr>
          <p:cNvPr id="292" name="Google Shape;292;p19"/>
          <p:cNvPicPr preferRelativeResize="0"/>
          <p:nvPr/>
        </p:nvPicPr>
        <p:blipFill rotWithShape="1">
          <a:blip r:embed="rId1"/>
          <a:srcRect/>
          <a:stretch>
            <a:fillRect/>
          </a:stretch>
        </p:blipFill>
        <p:spPr>
          <a:xfrm>
            <a:off x="914400" y="3048000"/>
            <a:ext cx="7315200" cy="3612721"/>
          </a:xfrm>
          <a:prstGeom prst="rect">
            <a:avLst/>
          </a:prstGeom>
          <a:noFill/>
          <a:ln w="9525" cap="flat" cmpd="sng">
            <a:solidFill>
              <a:srgbClr val="FF9900"/>
            </a:solidFill>
            <a:prstDash val="solid"/>
            <a:miter lim="800000"/>
            <a:headEnd type="none" w="sm" len="sm"/>
            <a:tailEnd type="none" w="sm" len="sm"/>
          </a:ln>
        </p:spPr>
      </p:pic>
      <p:sp>
        <p:nvSpPr>
          <p:cNvPr id="293" name="Google Shape;293;p19"/>
          <p:cNvSpPr txBox="1"/>
          <p:nvPr/>
        </p:nvSpPr>
        <p:spPr>
          <a:xfrm>
            <a:off x="904072" y="2667000"/>
            <a:ext cx="7325527" cy="369332"/>
          </a:xfrm>
          <a:prstGeom prst="rect">
            <a:avLst/>
          </a:prstGeom>
          <a:solidFill>
            <a:srgbClr val="FFFF00"/>
          </a:solid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1" indent="0" algn="l" rtl="0">
              <a:spcBef>
                <a:spcPts val="0"/>
              </a:spcBef>
              <a:spcAft>
                <a:spcPts val="0"/>
              </a:spcAft>
              <a:buNone/>
            </a:pPr>
            <a:r>
              <a:rPr lang="en-US" sz="1800" b="1" i="1" u="none" strike="noStrike" cap="none">
                <a:solidFill>
                  <a:srgbClr val="FF0000"/>
                </a:solidFill>
                <a:latin typeface="Calibri" panose="020F0502020204030204"/>
                <a:ea typeface="Calibri" panose="020F0502020204030204"/>
                <a:cs typeface="Calibri" panose="020F0502020204030204"/>
                <a:sym typeface="Calibri" panose="020F0502020204030204"/>
              </a:rPr>
              <a:t>* Từ khóa là các từ được sử dụng để xây dựng ra ngôn ngữ lập trình java</a:t>
            </a:r>
            <a:endParaRPr sz="1800" b="1" i="0" u="none" strike="noStrike" cap="none">
              <a:solidFill>
                <a:srgbClr val="FF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16" name="Shape 116"/>
        <p:cNvGrpSpPr/>
        <p:nvPr/>
      </p:nvGrpSpPr>
      <p:grpSpPr>
        <a:xfrm>
          <a:off x="0" y="0"/>
          <a:ext cx="0" cy="0"/>
          <a:chOff x="0" y="0"/>
          <a:chExt cx="0" cy="0"/>
        </a:xfrm>
      </p:grpSpPr>
      <p:sp>
        <p:nvSpPr>
          <p:cNvPr id="117" name="Google Shape;117;p2"/>
          <p:cNvSpPr txBox="1"/>
          <p:nvPr>
            <p:ph type="title"/>
          </p:nvPr>
        </p:nvSpPr>
        <p:spPr>
          <a:xfrm>
            <a:off x="2057400" y="274638"/>
            <a:ext cx="6629400" cy="48736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Mục tiêu</a:t>
            </a:r>
            <a:endParaRPr lang="en-US"/>
          </a:p>
        </p:txBody>
      </p:sp>
      <p:sp>
        <p:nvSpPr>
          <p:cNvPr id="118" name="Google Shape;118;p2"/>
          <p:cNvSpPr txBox="1"/>
          <p:nvPr>
            <p:ph type="body" idx="1"/>
          </p:nvPr>
        </p:nvSpPr>
        <p:spPr>
          <a:xfrm>
            <a:off x="457200" y="1066800"/>
            <a:ext cx="8229600" cy="5257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FF5A33"/>
              </a:buClr>
              <a:buSzPts val="2800"/>
              <a:buFont typeface="Noto Sans Symbols"/>
              <a:buChar char="❑"/>
            </a:pPr>
            <a:r>
              <a:rPr lang="en-US"/>
              <a:t>Hiểu ngôn ngữ lập trình Java</a:t>
            </a:r>
            <a:endParaRPr lang="en-US"/>
          </a:p>
          <a:p>
            <a:pPr marL="342900" lvl="0" indent="-342900" algn="l" rtl="0">
              <a:spcBef>
                <a:spcPts val="560"/>
              </a:spcBef>
              <a:spcAft>
                <a:spcPts val="0"/>
              </a:spcAft>
              <a:buClr>
                <a:srgbClr val="FF5A33"/>
              </a:buClr>
              <a:buSzPts val="2800"/>
              <a:buFont typeface="Noto Sans Symbols"/>
              <a:buChar char="❑"/>
            </a:pPr>
            <a:r>
              <a:rPr lang="en-US"/>
              <a:t>Biết cách thiết lập môi trường cho ứng dụng java</a:t>
            </a:r>
            <a:endParaRPr lang="en-US"/>
          </a:p>
          <a:p>
            <a:pPr marL="342900" lvl="0" indent="-342900" algn="l" rtl="0">
              <a:spcBef>
                <a:spcPts val="560"/>
              </a:spcBef>
              <a:spcAft>
                <a:spcPts val="0"/>
              </a:spcAft>
              <a:buClr>
                <a:srgbClr val="FF5A33"/>
              </a:buClr>
              <a:buSzPts val="2800"/>
              <a:buFont typeface="Noto Sans Symbols"/>
              <a:buChar char="❑"/>
            </a:pPr>
            <a:r>
              <a:rPr lang="en-US"/>
              <a:t>Nắm cấu trúc chương trình Java</a:t>
            </a:r>
            <a:endParaRPr lang="en-US"/>
          </a:p>
          <a:p>
            <a:pPr marL="342900" lvl="0" indent="-342900" algn="l" rtl="0">
              <a:spcBef>
                <a:spcPts val="560"/>
              </a:spcBef>
              <a:spcAft>
                <a:spcPts val="0"/>
              </a:spcAft>
              <a:buClr>
                <a:srgbClr val="FF5A33"/>
              </a:buClr>
              <a:buSzPts val="2800"/>
              <a:buFont typeface="Noto Sans Symbols"/>
              <a:buChar char="❑"/>
            </a:pPr>
            <a:r>
              <a:rPr lang="en-US"/>
              <a:t>Sử dụng công cụ NetBean</a:t>
            </a:r>
            <a:endParaRPr lang="en-US"/>
          </a:p>
          <a:p>
            <a:pPr marL="342900" lvl="0" indent="-342900" algn="l" rtl="0">
              <a:spcBef>
                <a:spcPts val="560"/>
              </a:spcBef>
              <a:spcAft>
                <a:spcPts val="0"/>
              </a:spcAft>
              <a:buClr>
                <a:srgbClr val="FF5A33"/>
              </a:buClr>
              <a:buSzPts val="2800"/>
              <a:buFont typeface="Noto Sans Symbols"/>
              <a:buChar char="❑"/>
            </a:pPr>
            <a:r>
              <a:rPr lang="en-US"/>
              <a:t>Biết cách nhập dữ liệu từ bàn phím</a:t>
            </a:r>
            <a:endParaRPr lang="en-US"/>
          </a:p>
          <a:p>
            <a:pPr marL="342900" lvl="0" indent="-342900" algn="l" rtl="0">
              <a:spcBef>
                <a:spcPts val="560"/>
              </a:spcBef>
              <a:spcAft>
                <a:spcPts val="0"/>
              </a:spcAft>
              <a:buClr>
                <a:srgbClr val="FF5A33"/>
              </a:buClr>
              <a:buSzPts val="2800"/>
              <a:buFont typeface="Noto Sans Symbols"/>
              <a:buChar char="❑"/>
            </a:pPr>
            <a:r>
              <a:rPr lang="en-US"/>
              <a:t>Biết cách xuất dữ liệu ra màn hình</a:t>
            </a:r>
            <a:endParaRPr lang="en-US"/>
          </a:p>
          <a:p>
            <a:pPr marL="342900" lvl="0" indent="-342900" algn="l" rtl="0">
              <a:spcBef>
                <a:spcPts val="560"/>
              </a:spcBef>
              <a:spcAft>
                <a:spcPts val="0"/>
              </a:spcAft>
              <a:buClr>
                <a:srgbClr val="FF5A33"/>
              </a:buClr>
              <a:buSzPts val="2800"/>
              <a:buFont typeface="Noto Sans Symbols"/>
              <a:buChar char="❑"/>
            </a:pPr>
            <a:r>
              <a:rPr lang="en-US"/>
              <a:t>Biết cách thực hiện các phép toán số học</a:t>
            </a:r>
            <a:endParaRPr lang="en-US"/>
          </a:p>
          <a:p>
            <a:pPr marL="342900" lvl="0" indent="-165100" algn="l" rtl="0">
              <a:spcBef>
                <a:spcPts val="560"/>
              </a:spcBef>
              <a:spcAft>
                <a:spcPts val="0"/>
              </a:spcAft>
              <a:buClr>
                <a:srgbClr val="FF5A33"/>
              </a:buClr>
              <a:buSzPts val="2800"/>
              <a:buFont typeface="Noto Sans Symbols"/>
              <a:buNone/>
            </a:p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297" name="Shape 297"/>
        <p:cNvGrpSpPr/>
        <p:nvPr/>
      </p:nvGrpSpPr>
      <p:grpSpPr>
        <a:xfrm>
          <a:off x="0" y="0"/>
          <a:ext cx="0" cy="0"/>
          <a:chOff x="0" y="0"/>
          <a:chExt cx="0" cy="0"/>
        </a:xfrm>
      </p:grpSpPr>
      <p:sp>
        <p:nvSpPr>
          <p:cNvPr id="298" name="Google Shape;298;p20"/>
          <p:cNvSpPr txBox="1"/>
          <p:nvPr>
            <p:ph type="title"/>
          </p:nvPr>
        </p:nvSpPr>
        <p:spPr>
          <a:xfrm>
            <a:off x="2057400" y="274638"/>
            <a:ext cx="6629400" cy="48736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Tên biến nào sau đây không hợp lệ</a:t>
            </a:r>
            <a:endParaRPr lang="en-US"/>
          </a:p>
        </p:txBody>
      </p:sp>
      <p:sp>
        <p:nvSpPr>
          <p:cNvPr id="299" name="Google Shape;299;p20"/>
          <p:cNvSpPr/>
          <p:nvPr/>
        </p:nvSpPr>
        <p:spPr>
          <a:xfrm>
            <a:off x="457200" y="1143000"/>
            <a:ext cx="4191000" cy="541020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0"/>
                </a:moveTo>
                <a:close/>
                <a:lnTo>
                  <a:pt x="-10000" y="120000"/>
                </a:lnTo>
              </a:path>
              <a:path w="120000" h="120000" fill="none" extrusionOk="0">
                <a:moveTo>
                  <a:pt x="-10000" y="22500"/>
                </a:moveTo>
                <a:lnTo>
                  <a:pt x="-46000" y="135000"/>
                </a:lnTo>
              </a:path>
            </a:pathLst>
          </a:custGeom>
          <a:noFill/>
          <a:ln>
            <a:noFill/>
          </a:ln>
        </p:spPr>
        <p:txBody>
          <a:bodyPr spcFirstLastPara="1" wrap="square" lIns="91425" tIns="45700" rIns="91425" bIns="45700" anchor="ctr" anchorCtr="1">
            <a:noAutofit/>
          </a:bodyPr>
          <a:lstStyle/>
          <a:p>
            <a:pPr marL="114300" marR="0" lvl="1" indent="-114300" algn="l" rtl="0">
              <a:lnSpc>
                <a:spcPct val="75000"/>
              </a:lnSpc>
              <a:spcBef>
                <a:spcPts val="0"/>
              </a:spcBef>
              <a:spcAft>
                <a:spcPts val="0"/>
              </a:spcAft>
              <a:buClr>
                <a:schemeClr val="dk1"/>
              </a:buClr>
              <a:buSzPts val="1800"/>
              <a:buFont typeface="Calibri" panose="020F0502020204030204"/>
              <a:buChar char="•"/>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A</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28600" marR="0" lvl="2" indent="-114300" algn="l" rtl="0">
              <a:lnSpc>
                <a:spcPct val="75000"/>
              </a:lnSpc>
              <a:spcBef>
                <a:spcPts val="180"/>
              </a:spcBef>
              <a:spcAft>
                <a:spcPts val="0"/>
              </a:spcAft>
              <a:buClr>
                <a:schemeClr val="dk1"/>
              </a:buClr>
              <a:buSzPts val="1800"/>
              <a:buFont typeface="Calibri" panose="020F0502020204030204"/>
              <a:buChar char="•"/>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abc</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114300" marR="0" lvl="1" indent="0" algn="l" rtl="0">
              <a:lnSpc>
                <a:spcPct val="75000"/>
              </a:lnSpc>
              <a:spcBef>
                <a:spcPts val="180"/>
              </a:spcBef>
              <a:spcAft>
                <a:spcPts val="0"/>
              </a:spcAft>
              <a:buClr>
                <a:schemeClr val="dk1"/>
              </a:buClr>
              <a:buSzPts val="1800"/>
              <a:buFont typeface="Calibri" panose="020F050202020403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114300" marR="0" lvl="1" indent="-114300" algn="l" rtl="0">
              <a:lnSpc>
                <a:spcPct val="75000"/>
              </a:lnSpc>
              <a:spcBef>
                <a:spcPts val="180"/>
              </a:spcBef>
              <a:spcAft>
                <a:spcPts val="0"/>
              </a:spcAft>
              <a:buClr>
                <a:schemeClr val="dk1"/>
              </a:buClr>
              <a:buSzPts val="1800"/>
              <a:buFont typeface="Calibri" panose="020F0502020204030204"/>
              <a:buChar char="•"/>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B</a:t>
            </a:r>
            <a:endPar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28600" marR="0" lvl="2" indent="-114300" algn="l" rtl="0">
              <a:lnSpc>
                <a:spcPct val="75000"/>
              </a:lnSpc>
              <a:spcBef>
                <a:spcPts val="180"/>
              </a:spcBef>
              <a:spcAft>
                <a:spcPts val="0"/>
              </a:spcAft>
              <a:buClr>
                <a:schemeClr val="dk1"/>
              </a:buClr>
              <a:buSzPts val="1800"/>
              <a:buFont typeface="Calibri" panose="020F0502020204030204"/>
              <a:buChar char="•"/>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1abc</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114300" marR="0" lvl="1" indent="0" algn="l" rtl="0">
              <a:lnSpc>
                <a:spcPct val="75000"/>
              </a:lnSpc>
              <a:spcBef>
                <a:spcPts val="180"/>
              </a:spcBef>
              <a:spcAft>
                <a:spcPts val="0"/>
              </a:spcAft>
              <a:buClr>
                <a:schemeClr val="dk1"/>
              </a:buClr>
              <a:buSzPts val="1800"/>
              <a:buFont typeface="Calibri" panose="020F050202020403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114300" marR="0" lvl="1" indent="-114300" algn="l" rtl="0">
              <a:lnSpc>
                <a:spcPct val="75000"/>
              </a:lnSpc>
              <a:spcBef>
                <a:spcPts val="180"/>
              </a:spcBef>
              <a:spcAft>
                <a:spcPts val="0"/>
              </a:spcAft>
              <a:buClr>
                <a:schemeClr val="dk1"/>
              </a:buClr>
              <a:buSzPts val="1800"/>
              <a:buFont typeface="Calibri" panose="020F0502020204030204"/>
              <a:buChar char="•"/>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D</a:t>
            </a:r>
            <a:endPar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28600" marR="0" lvl="2" indent="-114300" algn="l" rtl="0">
              <a:lnSpc>
                <a:spcPct val="75000"/>
              </a:lnSpc>
              <a:spcBef>
                <a:spcPts val="180"/>
              </a:spcBef>
              <a:spcAft>
                <a:spcPts val="0"/>
              </a:spcAft>
              <a:buClr>
                <a:schemeClr val="dk1"/>
              </a:buClr>
              <a:buSzPts val="1800"/>
              <a:buFont typeface="Calibri" panose="020F0502020204030204"/>
              <a:buChar char="•"/>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ab_c</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114300" marR="0" lvl="1" indent="0" algn="l" rtl="0">
              <a:lnSpc>
                <a:spcPct val="75000"/>
              </a:lnSpc>
              <a:spcBef>
                <a:spcPts val="180"/>
              </a:spcBef>
              <a:spcAft>
                <a:spcPts val="0"/>
              </a:spcAft>
              <a:buClr>
                <a:schemeClr val="dk1"/>
              </a:buClr>
              <a:buSzPts val="1800"/>
              <a:buFont typeface="Calibri" panose="020F050202020403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114300" marR="0" lvl="1" indent="-114300" algn="l" rtl="0">
              <a:lnSpc>
                <a:spcPct val="75000"/>
              </a:lnSpc>
              <a:spcBef>
                <a:spcPts val="180"/>
              </a:spcBef>
              <a:spcAft>
                <a:spcPts val="0"/>
              </a:spcAft>
              <a:buClr>
                <a:schemeClr val="dk1"/>
              </a:buClr>
              <a:buSzPts val="1800"/>
              <a:buFont typeface="Calibri" panose="020F0502020204030204"/>
              <a:buChar char="•"/>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E</a:t>
            </a:r>
            <a:endPar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28600" marR="0" lvl="2" indent="-114300" algn="l" rtl="0">
              <a:lnSpc>
                <a:spcPct val="75000"/>
              </a:lnSpc>
              <a:spcBef>
                <a:spcPts val="180"/>
              </a:spcBef>
              <a:spcAft>
                <a:spcPts val="0"/>
              </a:spcAft>
              <a:buClr>
                <a:schemeClr val="dk1"/>
              </a:buClr>
              <a:buSzPts val="1800"/>
              <a:buFont typeface="Calibri" panose="020F0502020204030204"/>
              <a:buChar char="•"/>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_abc</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114300" marR="0" lvl="1" indent="0" algn="l" rtl="0">
              <a:lnSpc>
                <a:spcPct val="75000"/>
              </a:lnSpc>
              <a:spcBef>
                <a:spcPts val="180"/>
              </a:spcBef>
              <a:spcAft>
                <a:spcPts val="0"/>
              </a:spcAft>
              <a:buClr>
                <a:schemeClr val="dk1"/>
              </a:buClr>
              <a:buSzPts val="1800"/>
              <a:buFont typeface="Calibri" panose="020F050202020403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114300" marR="0" lvl="1" indent="-114300" algn="l" rtl="0">
              <a:lnSpc>
                <a:spcPct val="75000"/>
              </a:lnSpc>
              <a:spcBef>
                <a:spcPts val="180"/>
              </a:spcBef>
              <a:spcAft>
                <a:spcPts val="0"/>
              </a:spcAft>
              <a:buClr>
                <a:schemeClr val="dk1"/>
              </a:buClr>
              <a:buSzPts val="1800"/>
              <a:buFont typeface="Calibri" panose="020F0502020204030204"/>
              <a:buChar char="•"/>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F</a:t>
            </a:r>
            <a:endPar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28600" marR="0" lvl="2" indent="-114300" algn="l" rtl="0">
              <a:lnSpc>
                <a:spcPct val="75000"/>
              </a:lnSpc>
              <a:spcBef>
                <a:spcPts val="180"/>
              </a:spcBef>
              <a:spcAft>
                <a:spcPts val="0"/>
              </a:spcAft>
              <a:buClr>
                <a:schemeClr val="dk1"/>
              </a:buClr>
              <a:buSzPts val="1800"/>
              <a:buFont typeface="Calibri" panose="020F0502020204030204"/>
              <a:buChar char="•"/>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$abc</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00" name="Google Shape;300;p20"/>
          <p:cNvSpPr txBox="1"/>
          <p:nvPr/>
        </p:nvSpPr>
        <p:spPr>
          <a:xfrm rot="492193">
            <a:off x="3164918" y="2539425"/>
            <a:ext cx="1219200" cy="58477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600">
                <a:solidFill>
                  <a:srgbClr val="FF0000"/>
                </a:solidFill>
                <a:latin typeface="Calibri" panose="020F0502020204030204"/>
                <a:ea typeface="Calibri" panose="020F0502020204030204"/>
                <a:cs typeface="Calibri" panose="020F0502020204030204"/>
                <a:sym typeface="Calibri" panose="020F0502020204030204"/>
              </a:rPr>
              <a:t>Sai vì bắt đầu bởi số</a:t>
            </a:r>
            <a:endParaRPr sz="1600">
              <a:solidFill>
                <a:srgbClr val="FF0000"/>
              </a:solidFill>
              <a:latin typeface="Calibri" panose="020F0502020204030204"/>
              <a:ea typeface="Calibri" panose="020F0502020204030204"/>
              <a:cs typeface="Calibri" panose="020F0502020204030204"/>
              <a:sym typeface="Calibri" panose="020F0502020204030204"/>
            </a:endParaRPr>
          </a:p>
        </p:txBody>
      </p:sp>
      <p:sp>
        <p:nvSpPr>
          <p:cNvPr id="301" name="Google Shape;301;p20"/>
          <p:cNvSpPr/>
          <p:nvPr/>
        </p:nvSpPr>
        <p:spPr>
          <a:xfrm>
            <a:off x="4724400" y="1104900"/>
            <a:ext cx="3962400" cy="544830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0"/>
                </a:moveTo>
                <a:close/>
                <a:lnTo>
                  <a:pt x="-10000" y="120000"/>
                </a:lnTo>
              </a:path>
              <a:path w="120000" h="120000" fill="none" extrusionOk="0">
                <a:moveTo>
                  <a:pt x="-10000" y="22500"/>
                </a:moveTo>
                <a:lnTo>
                  <a:pt x="-46000" y="135000"/>
                </a:lnTo>
              </a:path>
            </a:pathLst>
          </a:custGeom>
          <a:noFill/>
          <a:ln>
            <a:noFill/>
          </a:ln>
        </p:spPr>
        <p:txBody>
          <a:bodyPr spcFirstLastPara="1" wrap="square" lIns="91425" tIns="45700" rIns="91425" bIns="45700" anchor="ctr" anchorCtr="1">
            <a:noAutofit/>
          </a:bodyPr>
          <a:lstStyle/>
          <a:p>
            <a:pPr marL="114300" marR="0" lvl="1" indent="-114300" algn="l" rtl="0">
              <a:lnSpc>
                <a:spcPct val="75000"/>
              </a:lnSpc>
              <a:spcBef>
                <a:spcPts val="0"/>
              </a:spcBef>
              <a:spcAft>
                <a:spcPts val="0"/>
              </a:spcAft>
              <a:buClr>
                <a:schemeClr val="dk1"/>
              </a:buClr>
              <a:buSzPts val="1800"/>
              <a:buFont typeface="Calibri" panose="020F0502020204030204"/>
              <a:buChar char="•"/>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G</a:t>
            </a:r>
            <a:endPar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28600" marR="0" lvl="2" indent="-114300" algn="l" rtl="0">
              <a:lnSpc>
                <a:spcPct val="75000"/>
              </a:lnSpc>
              <a:spcBef>
                <a:spcPts val="180"/>
              </a:spcBef>
              <a:spcAft>
                <a:spcPts val="0"/>
              </a:spcAft>
              <a:buClr>
                <a:schemeClr val="dk1"/>
              </a:buClr>
              <a:buSzPts val="1800"/>
              <a:buFont typeface="Calibri" panose="020F0502020204030204"/>
              <a:buChar char="•"/>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ab-c</a:t>
            </a:r>
            <a:endPar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114300" marR="0" lvl="1" indent="0" algn="l" rtl="0">
              <a:lnSpc>
                <a:spcPct val="75000"/>
              </a:lnSpc>
              <a:spcBef>
                <a:spcPts val="180"/>
              </a:spcBef>
              <a:spcAft>
                <a:spcPts val="0"/>
              </a:spcAft>
              <a:buClr>
                <a:schemeClr val="dk1"/>
              </a:buClr>
              <a:buSzPts val="1800"/>
              <a:buFont typeface="Calibri" panose="020F050202020403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114300" marR="0" lvl="1" indent="-114300" algn="l" rtl="0">
              <a:lnSpc>
                <a:spcPct val="75000"/>
              </a:lnSpc>
              <a:spcBef>
                <a:spcPts val="180"/>
              </a:spcBef>
              <a:spcAft>
                <a:spcPts val="0"/>
              </a:spcAft>
              <a:buClr>
                <a:schemeClr val="dk1"/>
              </a:buClr>
              <a:buSzPts val="1800"/>
              <a:buFont typeface="Calibri" panose="020F0502020204030204"/>
              <a:buChar char="•"/>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H</a:t>
            </a:r>
            <a:endPar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28600" marR="0" lvl="2" indent="-114300" algn="l" rtl="0">
              <a:lnSpc>
                <a:spcPct val="75000"/>
              </a:lnSpc>
              <a:spcBef>
                <a:spcPts val="180"/>
              </a:spcBef>
              <a:spcAft>
                <a:spcPts val="0"/>
              </a:spcAft>
              <a:buClr>
                <a:schemeClr val="dk1"/>
              </a:buClr>
              <a:buSzPts val="1800"/>
              <a:buFont typeface="Calibri" panose="020F0502020204030204"/>
              <a:buChar char="•"/>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_123</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114300" marR="0" lvl="1" indent="0" algn="l" rtl="0">
              <a:lnSpc>
                <a:spcPct val="75000"/>
              </a:lnSpc>
              <a:spcBef>
                <a:spcPts val="180"/>
              </a:spcBef>
              <a:spcAft>
                <a:spcPts val="0"/>
              </a:spcAft>
              <a:buClr>
                <a:schemeClr val="dk1"/>
              </a:buClr>
              <a:buSzPts val="1800"/>
              <a:buFont typeface="Calibri" panose="020F050202020403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114300" marR="0" lvl="1" indent="-114300" algn="l" rtl="0">
              <a:lnSpc>
                <a:spcPct val="75000"/>
              </a:lnSpc>
              <a:spcBef>
                <a:spcPts val="180"/>
              </a:spcBef>
              <a:spcAft>
                <a:spcPts val="0"/>
              </a:spcAft>
              <a:buClr>
                <a:schemeClr val="dk1"/>
              </a:buClr>
              <a:buSzPts val="1800"/>
              <a:buFont typeface="Calibri" panose="020F0502020204030204"/>
              <a:buChar char="•"/>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I</a:t>
            </a:r>
            <a:endPar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28600" marR="0" lvl="2" indent="-114300" algn="l" rtl="0">
              <a:lnSpc>
                <a:spcPct val="75000"/>
              </a:lnSpc>
              <a:spcBef>
                <a:spcPts val="180"/>
              </a:spcBef>
              <a:spcAft>
                <a:spcPts val="0"/>
              </a:spcAft>
              <a:buClr>
                <a:schemeClr val="dk1"/>
              </a:buClr>
              <a:buSzPts val="1800"/>
              <a:buFont typeface="Calibri" panose="020F0502020204030204"/>
              <a:buChar char="•"/>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$123</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114300" marR="0" lvl="1" indent="0" algn="l" rtl="0">
              <a:lnSpc>
                <a:spcPct val="75000"/>
              </a:lnSpc>
              <a:spcBef>
                <a:spcPts val="180"/>
              </a:spcBef>
              <a:spcAft>
                <a:spcPts val="0"/>
              </a:spcAft>
              <a:buClr>
                <a:schemeClr val="dk1"/>
              </a:buClr>
              <a:buSzPts val="1800"/>
              <a:buFont typeface="Calibri" panose="020F050202020403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114300" marR="0" lvl="1" indent="-114300" algn="l" rtl="0">
              <a:lnSpc>
                <a:spcPct val="75000"/>
              </a:lnSpc>
              <a:spcBef>
                <a:spcPts val="180"/>
              </a:spcBef>
              <a:spcAft>
                <a:spcPts val="0"/>
              </a:spcAft>
              <a:buClr>
                <a:schemeClr val="dk1"/>
              </a:buClr>
              <a:buSzPts val="1800"/>
              <a:buFont typeface="Calibri" panose="020F0502020204030204"/>
              <a:buChar char="•"/>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J</a:t>
            </a:r>
            <a:endPar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28600" marR="0" lvl="2" indent="-114300" algn="l" rtl="0">
              <a:lnSpc>
                <a:spcPct val="75000"/>
              </a:lnSpc>
              <a:spcBef>
                <a:spcPts val="180"/>
              </a:spcBef>
              <a:spcAft>
                <a:spcPts val="0"/>
              </a:spcAft>
              <a:buClr>
                <a:schemeClr val="dk1"/>
              </a:buClr>
              <a:buSzPts val="1800"/>
              <a:buFont typeface="Calibri" panose="020F0502020204030204"/>
              <a:buChar char="•"/>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if</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114300" marR="0" lvl="1" indent="0" algn="l" rtl="0">
              <a:lnSpc>
                <a:spcPct val="75000"/>
              </a:lnSpc>
              <a:spcBef>
                <a:spcPts val="180"/>
              </a:spcBef>
              <a:spcAft>
                <a:spcPts val="0"/>
              </a:spcAft>
              <a:buClr>
                <a:schemeClr val="dk1"/>
              </a:buClr>
              <a:buSzPts val="1800"/>
              <a:buFont typeface="Calibri" panose="020F050202020403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114300" marR="0" lvl="1" indent="-114300" algn="l" rtl="0">
              <a:lnSpc>
                <a:spcPct val="75000"/>
              </a:lnSpc>
              <a:spcBef>
                <a:spcPts val="180"/>
              </a:spcBef>
              <a:spcAft>
                <a:spcPts val="0"/>
              </a:spcAft>
              <a:buClr>
                <a:schemeClr val="dk1"/>
              </a:buClr>
              <a:buSzPts val="1800"/>
              <a:buFont typeface="Calibri" panose="020F0502020204030204"/>
              <a:buChar char="•"/>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K</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28600" marR="0" lvl="2" indent="-114300" algn="l" rtl="0">
              <a:lnSpc>
                <a:spcPct val="75000"/>
              </a:lnSpc>
              <a:spcBef>
                <a:spcPts val="180"/>
              </a:spcBef>
              <a:spcAft>
                <a:spcPts val="0"/>
              </a:spcAft>
              <a:buClr>
                <a:schemeClr val="dk1"/>
              </a:buClr>
              <a:buSzPts val="1800"/>
              <a:buFont typeface="Calibri" panose="020F0502020204030204"/>
              <a:buChar char="•"/>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$if</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02" name="Google Shape;302;p20"/>
          <p:cNvSpPr txBox="1"/>
          <p:nvPr/>
        </p:nvSpPr>
        <p:spPr>
          <a:xfrm rot="492193">
            <a:off x="6830568" y="1524441"/>
            <a:ext cx="1656679" cy="58477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600">
                <a:solidFill>
                  <a:srgbClr val="FF0000"/>
                </a:solidFill>
                <a:latin typeface="Calibri" panose="020F0502020204030204"/>
                <a:ea typeface="Calibri" panose="020F0502020204030204"/>
                <a:cs typeface="Calibri" panose="020F0502020204030204"/>
                <a:sym typeface="Calibri" panose="020F0502020204030204"/>
              </a:rPr>
              <a:t>Sai vì chứa dấu gạch ngang</a:t>
            </a:r>
            <a:endParaRPr sz="1600">
              <a:solidFill>
                <a:srgbClr val="FF0000"/>
              </a:solidFill>
              <a:latin typeface="Calibri" panose="020F0502020204030204"/>
              <a:ea typeface="Calibri" panose="020F0502020204030204"/>
              <a:cs typeface="Calibri" panose="020F0502020204030204"/>
              <a:sym typeface="Calibri" panose="020F0502020204030204"/>
            </a:endParaRPr>
          </a:p>
        </p:txBody>
      </p:sp>
      <p:sp>
        <p:nvSpPr>
          <p:cNvPr id="303" name="Google Shape;303;p20"/>
          <p:cNvSpPr txBox="1"/>
          <p:nvPr/>
        </p:nvSpPr>
        <p:spPr>
          <a:xfrm rot="492193">
            <a:off x="6934200" y="4422648"/>
            <a:ext cx="1504279" cy="58477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600">
                <a:solidFill>
                  <a:srgbClr val="FF0000"/>
                </a:solidFill>
                <a:latin typeface="Calibri" panose="020F0502020204030204"/>
                <a:ea typeface="Calibri" panose="020F0502020204030204"/>
                <a:cs typeface="Calibri" panose="020F0502020204030204"/>
                <a:sym typeface="Calibri" panose="020F0502020204030204"/>
              </a:rPr>
              <a:t>Sai vì sử dụng từ khóa</a:t>
            </a:r>
            <a:endParaRPr sz="1600">
              <a:solidFill>
                <a:srgbClr val="FF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0"/>
                                        </p:tgtEl>
                                        <p:attrNameLst>
                                          <p:attrName>style.visibility</p:attrName>
                                        </p:attrNameLst>
                                      </p:cBhvr>
                                      <p:to>
                                        <p:strVal val="visible"/>
                                      </p:to>
                                    </p:set>
                                    <p:animEffect transition="in" filter="fade">
                                      <p:cBhvr>
                                        <p:cTn id="7" dur="1000"/>
                                        <p:tgtEl>
                                          <p:spTgt spid="300"/>
                                        </p:tgtEl>
                                      </p:cBhvr>
                                    </p:animEffect>
                                  </p:childTnLst>
                                </p:cTn>
                              </p:par>
                              <p:par>
                                <p:cTn id="8" presetID="10" presetClass="entr" presetSubtype="0" fill="hold" nodeType="withEffect">
                                  <p:stCondLst>
                                    <p:cond delay="0"/>
                                  </p:stCondLst>
                                  <p:childTnLst>
                                    <p:set>
                                      <p:cBhvr>
                                        <p:cTn id="9" dur="1" fill="hold">
                                          <p:stCondLst>
                                            <p:cond delay="0"/>
                                          </p:stCondLst>
                                        </p:cTn>
                                        <p:tgtEl>
                                          <p:spTgt spid="302"/>
                                        </p:tgtEl>
                                        <p:attrNameLst>
                                          <p:attrName>style.visibility</p:attrName>
                                        </p:attrNameLst>
                                      </p:cBhvr>
                                      <p:to>
                                        <p:strVal val="visible"/>
                                      </p:to>
                                    </p:set>
                                    <p:animEffect transition="in" filter="fade">
                                      <p:cBhvr>
                                        <p:cTn id="10" dur="1000"/>
                                        <p:tgtEl>
                                          <p:spTgt spid="302"/>
                                        </p:tgtEl>
                                      </p:cBhvr>
                                    </p:animEffect>
                                  </p:childTnLst>
                                </p:cTn>
                              </p:par>
                              <p:par>
                                <p:cTn id="11" presetID="10" presetClass="entr" presetSubtype="0" fill="hold" nodeType="withEffect">
                                  <p:stCondLst>
                                    <p:cond delay="0"/>
                                  </p:stCondLst>
                                  <p:childTnLst>
                                    <p:set>
                                      <p:cBhvr>
                                        <p:cTn id="12" dur="1" fill="hold">
                                          <p:stCondLst>
                                            <p:cond delay="0"/>
                                          </p:stCondLst>
                                        </p:cTn>
                                        <p:tgtEl>
                                          <p:spTgt spid="303"/>
                                        </p:tgtEl>
                                        <p:attrNameLst>
                                          <p:attrName>style.visibility</p:attrName>
                                        </p:attrNameLst>
                                      </p:cBhvr>
                                      <p:to>
                                        <p:strVal val="visible"/>
                                      </p:to>
                                    </p:set>
                                    <p:animEffect transition="in" filter="fade">
                                      <p:cBhvr>
                                        <p:cTn id="13" dur="1000"/>
                                        <p:tgtEl>
                                          <p:spTgt spid="3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308" name="Shape 308"/>
        <p:cNvGrpSpPr/>
        <p:nvPr/>
      </p:nvGrpSpPr>
      <p:grpSpPr>
        <a:xfrm>
          <a:off x="0" y="0"/>
          <a:ext cx="0" cy="0"/>
          <a:chOff x="0" y="0"/>
          <a:chExt cx="0" cy="0"/>
        </a:xfrm>
      </p:grpSpPr>
      <p:sp>
        <p:nvSpPr>
          <p:cNvPr id="309" name="Google Shape;309;p21"/>
          <p:cNvSpPr/>
          <p:nvPr/>
        </p:nvSpPr>
        <p:spPr>
          <a:xfrm>
            <a:off x="3429000" y="3810000"/>
            <a:ext cx="5105400" cy="2590800"/>
          </a:xfrm>
          <a:prstGeom prst="irregularSeal2">
            <a:avLst/>
          </a:prstGeom>
          <a:solidFill>
            <a:srgbClr val="FFFF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10" name="Google Shape;310;p21"/>
          <p:cNvSpPr txBox="1"/>
          <p:nvPr>
            <p:ph type="title"/>
          </p:nvPr>
        </p:nvSpPr>
        <p:spPr>
          <a:xfrm>
            <a:off x="2057400" y="274638"/>
            <a:ext cx="6629400" cy="48736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Phép toán số học</a:t>
            </a:r>
            <a:endParaRPr lang="en-US"/>
          </a:p>
        </p:txBody>
      </p:sp>
      <p:sp>
        <p:nvSpPr>
          <p:cNvPr id="311" name="Google Shape;311;p21"/>
          <p:cNvSpPr txBox="1"/>
          <p:nvPr>
            <p:ph type="body" idx="1"/>
          </p:nvPr>
        </p:nvSpPr>
        <p:spPr>
          <a:xfrm>
            <a:off x="457200" y="3429000"/>
            <a:ext cx="8229600" cy="2971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FF5A33"/>
              </a:buClr>
              <a:buSzPts val="2800"/>
              <a:buFont typeface="Noto Sans Symbols"/>
              <a:buChar char="❑"/>
            </a:pPr>
            <a:r>
              <a:rPr lang="en-US"/>
              <a:t>Toán tử số học được sử dụng để thực hiện các phép toán số học</a:t>
            </a:r>
            <a:endParaRPr lang="en-US"/>
          </a:p>
          <a:p>
            <a:pPr marL="342900" lvl="0" indent="-342900" algn="l" rtl="0">
              <a:spcBef>
                <a:spcPts val="560"/>
              </a:spcBef>
              <a:spcAft>
                <a:spcPts val="0"/>
              </a:spcAft>
              <a:buClr>
                <a:srgbClr val="FF5A33"/>
              </a:buClr>
              <a:buSzPts val="2800"/>
              <a:buFont typeface="Noto Sans Symbols"/>
              <a:buChar char="❑"/>
            </a:pPr>
            <a:r>
              <a:rPr lang="en-US"/>
              <a:t>Thứ tự ưu tiên</a:t>
            </a:r>
            <a:endParaRPr lang="en-US"/>
          </a:p>
          <a:p>
            <a:pPr marL="914400" lvl="1" indent="-457200" algn="l" rtl="0">
              <a:spcBef>
                <a:spcPts val="480"/>
              </a:spcBef>
              <a:spcAft>
                <a:spcPts val="0"/>
              </a:spcAft>
              <a:buSzPts val="2400"/>
              <a:buFont typeface="Calibri" panose="020F0502020204030204"/>
              <a:buAutoNum type="arabicPeriod"/>
            </a:pPr>
            <a:r>
              <a:rPr lang="en-US"/>
              <a:t>Nhân và chia</a:t>
            </a:r>
            <a:endParaRPr lang="en-US"/>
          </a:p>
          <a:p>
            <a:pPr marL="914400" lvl="1" indent="-457200" algn="l" rtl="0">
              <a:spcBef>
                <a:spcPts val="480"/>
              </a:spcBef>
              <a:spcAft>
                <a:spcPts val="0"/>
              </a:spcAft>
              <a:buSzPts val="2400"/>
              <a:buFont typeface="Calibri" panose="020F0502020204030204"/>
              <a:buAutoNum type="arabicPeriod"/>
            </a:pPr>
            <a:r>
              <a:rPr lang="en-US"/>
              <a:t>Cộng và trừ</a:t>
            </a:r>
            <a:endParaRPr lang="en-US"/>
          </a:p>
          <a:p>
            <a:pPr marL="914400" lvl="1" indent="-457200" algn="l" rtl="0">
              <a:spcBef>
                <a:spcPts val="480"/>
              </a:spcBef>
              <a:spcAft>
                <a:spcPts val="0"/>
              </a:spcAft>
              <a:buSzPts val="2400"/>
              <a:buFont typeface="Calibri" panose="020F0502020204030204"/>
              <a:buAutoNum type="arabicPeriod"/>
            </a:pPr>
            <a:r>
              <a:rPr lang="en-US"/>
              <a:t>Trái sang phải</a:t>
            </a:r>
            <a:endParaRPr lang="en-US"/>
          </a:p>
          <a:p>
            <a:pPr marL="742950" lvl="1" indent="-133350" algn="l" rtl="0">
              <a:spcBef>
                <a:spcPts val="480"/>
              </a:spcBef>
              <a:spcAft>
                <a:spcPts val="0"/>
              </a:spcAft>
              <a:buSzPts val="2400"/>
              <a:buNone/>
            </a:pPr>
          </a:p>
          <a:p>
            <a:pPr marL="342900" lvl="0" indent="-165100" algn="l" rtl="0">
              <a:spcBef>
                <a:spcPts val="560"/>
              </a:spcBef>
              <a:spcAft>
                <a:spcPts val="0"/>
              </a:spcAft>
              <a:buClr>
                <a:srgbClr val="FF5A33"/>
              </a:buClr>
              <a:buSzPts val="2800"/>
              <a:buFont typeface="Noto Sans Symbols"/>
              <a:buNone/>
            </a:pPr>
          </a:p>
        </p:txBody>
      </p:sp>
      <p:graphicFrame>
        <p:nvGraphicFramePr>
          <p:cNvPr id="312" name="Google Shape;312;p21"/>
          <p:cNvGraphicFramePr/>
          <p:nvPr/>
        </p:nvGraphicFramePr>
        <p:xfrm>
          <a:off x="481584" y="990600"/>
          <a:ext cx="8205200" cy="3000000"/>
        </p:xfrm>
        <a:graphic>
          <a:graphicData uri="http://schemas.openxmlformats.org/drawingml/2006/table">
            <a:tbl>
              <a:tblPr firstRow="1" bandRow="1">
                <a:gradFill>
                  <a:gsLst>
                    <a:gs pos="0">
                      <a:srgbClr val="FFBB82"/>
                    </a:gs>
                    <a:gs pos="35000">
                      <a:srgbClr val="FFCFA8"/>
                    </a:gs>
                    <a:gs pos="100000">
                      <a:srgbClr val="FFEBD9"/>
                    </a:gs>
                  </a:gsLst>
                  <a:lin ang="16200000" scaled="0"/>
                </a:gradFill>
                <a:tableStyleId>{30248233-9400-48D5-ADEB-97A5654DD37C}</a:tableStyleId>
              </a:tblPr>
              <a:tblGrid>
                <a:gridCol w="1899350"/>
                <a:gridCol w="2431175"/>
                <a:gridCol w="3874675"/>
              </a:tblGrid>
              <a:tr h="370850">
                <a:tc>
                  <a:txBody>
                    <a:bodyPr/>
                    <a:lstStyle/>
                    <a:p>
                      <a:pPr marL="0" marR="0" lvl="0" indent="0" algn="ctr" rtl="0">
                        <a:spcBef>
                          <a:spcPts val="0"/>
                        </a:spcBef>
                        <a:spcAft>
                          <a:spcPts val="0"/>
                        </a:spcAft>
                        <a:buNone/>
                      </a:pPr>
                      <a:r>
                        <a:rPr lang="en-US" sz="2400" u="none" strike="noStrike" cap="none"/>
                        <a:t>Toán tử</a:t>
                      </a:r>
                      <a:endParaRPr sz="2400" u="none" strike="noStrike" cap="none"/>
                    </a:p>
                  </a:txBody>
                  <a:tcPr marL="91450" marR="91450" marT="45725" marB="45725"/>
                </a:tc>
                <a:tc>
                  <a:txBody>
                    <a:bodyPr/>
                    <a:lstStyle/>
                    <a:p>
                      <a:pPr marL="0" marR="0" lvl="0" indent="0" algn="l" rtl="0">
                        <a:spcBef>
                          <a:spcPts val="0"/>
                        </a:spcBef>
                        <a:spcAft>
                          <a:spcPts val="0"/>
                        </a:spcAft>
                        <a:buNone/>
                      </a:pPr>
                      <a:r>
                        <a:rPr lang="en-US" sz="2400" u="none" strike="noStrike" cap="none"/>
                        <a:t>Diễn giải</a:t>
                      </a:r>
                      <a:endParaRPr sz="2400"/>
                    </a:p>
                  </a:txBody>
                  <a:tcPr marL="91450" marR="91450" marT="45725" marB="45725"/>
                </a:tc>
                <a:tc>
                  <a:txBody>
                    <a:bodyPr/>
                    <a:lstStyle/>
                    <a:p>
                      <a:pPr marL="0" marR="0" lvl="0" indent="0" algn="l" rtl="0">
                        <a:spcBef>
                          <a:spcPts val="0"/>
                        </a:spcBef>
                        <a:spcAft>
                          <a:spcPts val="0"/>
                        </a:spcAft>
                        <a:buNone/>
                      </a:pPr>
                      <a:r>
                        <a:rPr lang="en-US" sz="2400"/>
                        <a:t>Ví</a:t>
                      </a:r>
                      <a:r>
                        <a:rPr lang="en-US" sz="2400"/>
                        <a:t> dụ</a:t>
                      </a:r>
                      <a:endParaRPr sz="2400"/>
                    </a:p>
                  </a:txBody>
                  <a:tcPr marL="91450" marR="91450" marT="45725" marB="45725"/>
                </a:tc>
              </a:tr>
              <a:tr h="370850">
                <a:tc>
                  <a:txBody>
                    <a:bodyPr/>
                    <a:lstStyle/>
                    <a:p>
                      <a:pPr marL="0" marR="0" lvl="0" indent="0" algn="ctr" rtl="0">
                        <a:spcBef>
                          <a:spcPts val="0"/>
                        </a:spcBef>
                        <a:spcAft>
                          <a:spcPts val="0"/>
                        </a:spcAft>
                        <a:buNone/>
                      </a:pPr>
                      <a:r>
                        <a:rPr lang="en-US" sz="2400"/>
                        <a:t>+</a:t>
                      </a:r>
                      <a:endParaRPr sz="2400"/>
                    </a:p>
                  </a:txBody>
                  <a:tcPr marL="91450" marR="91450" marT="45725" marB="45725"/>
                </a:tc>
                <a:tc>
                  <a:txBody>
                    <a:bodyPr/>
                    <a:lstStyle/>
                    <a:p>
                      <a:pPr marL="0" marR="0" lvl="0" indent="0" algn="l" rtl="0">
                        <a:spcBef>
                          <a:spcPts val="0"/>
                        </a:spcBef>
                        <a:spcAft>
                          <a:spcPts val="0"/>
                        </a:spcAft>
                        <a:buNone/>
                      </a:pPr>
                      <a:r>
                        <a:rPr lang="en-US" sz="2400"/>
                        <a:t>Phép</a:t>
                      </a:r>
                      <a:r>
                        <a:rPr lang="en-US" sz="2400"/>
                        <a:t> cộng</a:t>
                      </a:r>
                      <a:endParaRPr sz="2400"/>
                    </a:p>
                  </a:txBody>
                  <a:tcPr marL="91450" marR="91450" marT="45725" marB="45725"/>
                </a:tc>
                <a:tc>
                  <a:txBody>
                    <a:bodyPr/>
                    <a:lstStyle/>
                    <a:p>
                      <a:pPr marL="0" marR="0" lvl="0" indent="0" algn="l" rtl="0">
                        <a:spcBef>
                          <a:spcPts val="0"/>
                        </a:spcBef>
                        <a:spcAft>
                          <a:spcPts val="0"/>
                        </a:spcAft>
                        <a:buNone/>
                      </a:pPr>
                      <a:r>
                        <a:rPr lang="en-US" sz="2400"/>
                        <a:t>int a = 5 + 7</a:t>
                      </a:r>
                      <a:endParaRPr sz="2400"/>
                    </a:p>
                  </a:txBody>
                  <a:tcPr marL="91450" marR="91450" marT="45725" marB="45725"/>
                </a:tc>
              </a:tr>
              <a:tr h="370850">
                <a:tc>
                  <a:txBody>
                    <a:bodyPr/>
                    <a:lstStyle/>
                    <a:p>
                      <a:pPr marL="0" marR="0" lvl="0" indent="0" algn="ctr" rtl="0">
                        <a:spcBef>
                          <a:spcPts val="0"/>
                        </a:spcBef>
                        <a:spcAft>
                          <a:spcPts val="0"/>
                        </a:spcAft>
                        <a:buNone/>
                      </a:pPr>
                      <a:r>
                        <a:rPr lang="en-US" sz="2400"/>
                        <a:t>-</a:t>
                      </a:r>
                      <a:endParaRPr sz="2400"/>
                    </a:p>
                  </a:txBody>
                  <a:tcPr marL="91450" marR="91450" marT="45725" marB="45725"/>
                </a:tc>
                <a:tc>
                  <a:txBody>
                    <a:bodyPr/>
                    <a:lstStyle/>
                    <a:p>
                      <a:pPr marL="0" marR="0" lvl="0" indent="0" algn="l" rtl="0">
                        <a:spcBef>
                          <a:spcPts val="0"/>
                        </a:spcBef>
                        <a:spcAft>
                          <a:spcPts val="0"/>
                        </a:spcAft>
                        <a:buNone/>
                      </a:pPr>
                      <a:r>
                        <a:rPr lang="en-US" sz="2400"/>
                        <a:t>Phép</a:t>
                      </a:r>
                      <a:r>
                        <a:rPr lang="en-US" sz="2400"/>
                        <a:t> trừ</a:t>
                      </a:r>
                      <a:endParaRPr sz="2400"/>
                    </a:p>
                  </a:txBody>
                  <a:tcPr marL="91450" marR="91450" marT="45725" marB="45725"/>
                </a:tc>
                <a:tc>
                  <a:txBody>
                    <a:bodyPr/>
                    <a:lstStyle/>
                    <a:p>
                      <a:pPr marL="0" marR="0" lvl="0" indent="0" algn="l" rtl="0">
                        <a:spcBef>
                          <a:spcPts val="0"/>
                        </a:spcBef>
                        <a:spcAft>
                          <a:spcPts val="0"/>
                        </a:spcAft>
                        <a:buNone/>
                      </a:pPr>
                      <a:r>
                        <a:rPr lang="en-US" sz="2400"/>
                        <a:t>int b = 9 – 6</a:t>
                      </a:r>
                      <a:endParaRPr sz="2400"/>
                    </a:p>
                  </a:txBody>
                  <a:tcPr marL="91450" marR="91450" marT="45725" marB="45725"/>
                </a:tc>
              </a:tr>
              <a:tr h="370850">
                <a:tc>
                  <a:txBody>
                    <a:bodyPr/>
                    <a:lstStyle/>
                    <a:p>
                      <a:pPr marL="0" marR="0" lvl="0" indent="0" algn="ctr" rtl="0">
                        <a:spcBef>
                          <a:spcPts val="0"/>
                        </a:spcBef>
                        <a:spcAft>
                          <a:spcPts val="0"/>
                        </a:spcAft>
                        <a:buNone/>
                      </a:pPr>
                      <a:r>
                        <a:rPr lang="en-US" sz="2400"/>
                        <a:t>*</a:t>
                      </a:r>
                      <a:endParaRPr sz="2400"/>
                    </a:p>
                  </a:txBody>
                  <a:tcPr marL="91450" marR="91450" marT="45725" marB="45725"/>
                </a:tc>
                <a:tc>
                  <a:txBody>
                    <a:bodyPr/>
                    <a:lstStyle/>
                    <a:p>
                      <a:pPr marL="0" marR="0" lvl="0" indent="0" algn="l" rtl="0">
                        <a:spcBef>
                          <a:spcPts val="0"/>
                        </a:spcBef>
                        <a:spcAft>
                          <a:spcPts val="0"/>
                        </a:spcAft>
                        <a:buNone/>
                      </a:pPr>
                      <a:r>
                        <a:rPr lang="en-US" sz="2400"/>
                        <a:t>Phép</a:t>
                      </a:r>
                      <a:r>
                        <a:rPr lang="en-US" sz="2400"/>
                        <a:t> nhân</a:t>
                      </a:r>
                      <a:endParaRPr sz="2400"/>
                    </a:p>
                  </a:txBody>
                  <a:tcPr marL="91450" marR="91450" marT="45725" marB="45725"/>
                </a:tc>
                <a:tc>
                  <a:txBody>
                    <a:bodyPr/>
                    <a:lstStyle/>
                    <a:p>
                      <a:pPr marL="0" marR="0" lvl="0" indent="0" algn="l" rtl="0">
                        <a:spcBef>
                          <a:spcPts val="0"/>
                        </a:spcBef>
                        <a:spcAft>
                          <a:spcPts val="0"/>
                        </a:spcAft>
                        <a:buNone/>
                      </a:pPr>
                      <a:r>
                        <a:rPr lang="en-US" sz="2400"/>
                        <a:t>double c = 9.5 * 2</a:t>
                      </a:r>
                      <a:endParaRPr sz="2400"/>
                    </a:p>
                  </a:txBody>
                  <a:tcPr marL="91450" marR="91450" marT="45725" marB="45725"/>
                </a:tc>
              </a:tr>
              <a:tr h="370850">
                <a:tc>
                  <a:txBody>
                    <a:bodyPr/>
                    <a:lstStyle/>
                    <a:p>
                      <a:pPr marL="0" marR="0" lvl="0" indent="0" algn="ctr" rtl="0">
                        <a:spcBef>
                          <a:spcPts val="0"/>
                        </a:spcBef>
                        <a:spcAft>
                          <a:spcPts val="0"/>
                        </a:spcAft>
                        <a:buNone/>
                      </a:pPr>
                      <a:r>
                        <a:rPr lang="en-US" sz="2400"/>
                        <a:t>/</a:t>
                      </a:r>
                      <a:endParaRPr sz="2400"/>
                    </a:p>
                  </a:txBody>
                  <a:tcPr marL="91450" marR="91450" marT="45725" marB="45725"/>
                </a:tc>
                <a:tc>
                  <a:txBody>
                    <a:bodyPr/>
                    <a:lstStyle/>
                    <a:p>
                      <a:pPr marL="0" marR="0" lvl="0" indent="0" algn="l" rtl="0">
                        <a:spcBef>
                          <a:spcPts val="0"/>
                        </a:spcBef>
                        <a:spcAft>
                          <a:spcPts val="0"/>
                        </a:spcAft>
                        <a:buNone/>
                      </a:pPr>
                      <a:r>
                        <a:rPr lang="en-US" sz="2400"/>
                        <a:t>Phép</a:t>
                      </a:r>
                      <a:r>
                        <a:rPr lang="en-US" sz="2400"/>
                        <a:t> chia</a:t>
                      </a:r>
                      <a:endParaRPr sz="2400"/>
                    </a:p>
                  </a:txBody>
                  <a:tcPr marL="91450" marR="91450" marT="45725" marB="45725"/>
                </a:tc>
                <a:tc>
                  <a:txBody>
                    <a:bodyPr/>
                    <a:lstStyle/>
                    <a:p>
                      <a:pPr marL="0" marR="0" lvl="0" indent="0" algn="l" rtl="0">
                        <a:spcBef>
                          <a:spcPts val="0"/>
                        </a:spcBef>
                        <a:spcAft>
                          <a:spcPts val="0"/>
                        </a:spcAft>
                        <a:buNone/>
                      </a:pPr>
                      <a:r>
                        <a:rPr lang="en-US" sz="2400"/>
                        <a:t>double d = 3.5 / 5</a:t>
                      </a:r>
                      <a:endParaRPr sz="2400"/>
                    </a:p>
                  </a:txBody>
                  <a:tcPr marL="91450" marR="91450" marT="45725" marB="45725"/>
                </a:tc>
              </a:tr>
            </a:tbl>
          </a:graphicData>
        </a:graphic>
      </p:graphicFrame>
      <p:sp>
        <p:nvSpPr>
          <p:cNvPr id="313" name="Google Shape;313;p21"/>
          <p:cNvSpPr txBox="1"/>
          <p:nvPr/>
        </p:nvSpPr>
        <p:spPr>
          <a:xfrm>
            <a:off x="4648200" y="4667071"/>
            <a:ext cx="2281394"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chemeClr val="dk1"/>
                </a:solidFill>
                <a:latin typeface="Calibri" panose="020F0502020204030204"/>
                <a:ea typeface="Calibri" panose="020F0502020204030204"/>
                <a:cs typeface="Calibri" panose="020F0502020204030204"/>
                <a:sym typeface="Calibri" panose="020F0502020204030204"/>
              </a:rPr>
              <a:t>5 + 7 * 2 – 4/2</a:t>
            </a:r>
            <a:br>
              <a:rPr lang="en-US" sz="2800" b="1">
                <a:solidFill>
                  <a:schemeClr val="dk1"/>
                </a:solidFill>
                <a:latin typeface="Calibri" panose="020F0502020204030204"/>
                <a:ea typeface="Calibri" panose="020F0502020204030204"/>
                <a:cs typeface="Calibri" panose="020F0502020204030204"/>
                <a:sym typeface="Calibri" panose="020F0502020204030204"/>
              </a:rPr>
            </a:br>
            <a:r>
              <a:rPr lang="en-US" sz="4400" b="1">
                <a:solidFill>
                  <a:srgbClr val="FF0000"/>
                </a:solidFill>
                <a:latin typeface="Calibri" panose="020F0502020204030204"/>
                <a:ea typeface="Calibri" panose="020F0502020204030204"/>
                <a:cs typeface="Calibri" panose="020F0502020204030204"/>
                <a:sym typeface="Calibri" panose="020F0502020204030204"/>
              </a:rPr>
              <a:t>???</a:t>
            </a:r>
            <a:endParaRPr sz="2800" b="1">
              <a:solidFill>
                <a:srgbClr val="FF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318" name="Shape 318"/>
        <p:cNvGrpSpPr/>
        <p:nvPr/>
      </p:nvGrpSpPr>
      <p:grpSpPr>
        <a:xfrm>
          <a:off x="0" y="0"/>
          <a:ext cx="0" cy="0"/>
          <a:chOff x="0" y="0"/>
          <a:chExt cx="0" cy="0"/>
        </a:xfrm>
      </p:grpSpPr>
      <p:sp>
        <p:nvSpPr>
          <p:cNvPr id="319" name="Google Shape;319;p22"/>
          <p:cNvSpPr txBox="1"/>
          <p:nvPr/>
        </p:nvSpPr>
        <p:spPr>
          <a:xfrm>
            <a:off x="1524000" y="4876800"/>
            <a:ext cx="3828677"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Calibri" panose="020F0502020204030204"/>
                <a:ea typeface="Calibri" panose="020F0502020204030204"/>
                <a:cs typeface="Calibri" panose="020F0502020204030204"/>
                <a:sym typeface="Calibri" panose="020F0502020204030204"/>
              </a:rPr>
              <a:t>Viết chương trình tìm điểm trung bình </a:t>
            </a:r>
            <a:endParaRPr lang="en-US" sz="1800">
              <a:solidFill>
                <a:schemeClr val="lt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800">
                <a:solidFill>
                  <a:schemeClr val="lt1"/>
                </a:solidFill>
                <a:latin typeface="Calibri" panose="020F0502020204030204"/>
                <a:ea typeface="Calibri" panose="020F0502020204030204"/>
                <a:cs typeface="Calibri" panose="020F0502020204030204"/>
                <a:sym typeface="Calibri" panose="020F0502020204030204"/>
              </a:rPr>
              <a:t>của các môn học a, b, c. Trong đó môn </a:t>
            </a:r>
            <a:endParaRPr lang="en-US" sz="1800">
              <a:solidFill>
                <a:schemeClr val="lt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800">
                <a:solidFill>
                  <a:schemeClr val="lt1"/>
                </a:solidFill>
                <a:latin typeface="Calibri" panose="020F0502020204030204"/>
                <a:ea typeface="Calibri" panose="020F0502020204030204"/>
                <a:cs typeface="Calibri" panose="020F0502020204030204"/>
                <a:sym typeface="Calibri" panose="020F0502020204030204"/>
              </a:rPr>
              <a:t>a được tính hệ số 2.</a:t>
            </a: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323" name="Shape 323"/>
        <p:cNvGrpSpPr/>
        <p:nvPr/>
      </p:nvGrpSpPr>
      <p:grpSpPr>
        <a:xfrm>
          <a:off x="0" y="0"/>
          <a:ext cx="0" cy="0"/>
          <a:chOff x="0" y="0"/>
          <a:chExt cx="0" cy="0"/>
        </a:xfrm>
      </p:grpSpPr>
      <p:sp>
        <p:nvSpPr>
          <p:cNvPr id="324" name="Google Shape;324;p23"/>
          <p:cNvSpPr txBox="1"/>
          <p:nvPr>
            <p:ph type="title"/>
          </p:nvPr>
        </p:nvSpPr>
        <p:spPr>
          <a:xfrm>
            <a:off x="2057400" y="274638"/>
            <a:ext cx="6629400" cy="48736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Các hàm xuất ra màn hình</a:t>
            </a:r>
            <a:endParaRPr lang="en-US"/>
          </a:p>
        </p:txBody>
      </p:sp>
      <p:sp>
        <p:nvSpPr>
          <p:cNvPr id="325" name="Google Shape;325;p23"/>
          <p:cNvSpPr txBox="1"/>
          <p:nvPr>
            <p:ph type="body" idx="1"/>
          </p:nvPr>
        </p:nvSpPr>
        <p:spPr>
          <a:xfrm>
            <a:off x="457200" y="1066800"/>
            <a:ext cx="8229600" cy="55626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FF5A33"/>
              </a:buClr>
              <a:buSzPts val="2800"/>
              <a:buFont typeface="Noto Sans Symbols"/>
              <a:buChar char="❑"/>
            </a:pPr>
            <a:r>
              <a:rPr lang="en-US"/>
              <a:t>System.out.print(): Xuất xong không xuống dòng</a:t>
            </a:r>
            <a:endParaRPr lang="en-US"/>
          </a:p>
          <a:p>
            <a:pPr marL="342900" lvl="0" indent="-342900" algn="l" rtl="0">
              <a:spcBef>
                <a:spcPts val="560"/>
              </a:spcBef>
              <a:spcAft>
                <a:spcPts val="0"/>
              </a:spcAft>
              <a:buClr>
                <a:srgbClr val="FF5A33"/>
              </a:buClr>
              <a:buSzPts val="2800"/>
              <a:buFont typeface="Noto Sans Symbols"/>
              <a:buChar char="❑"/>
            </a:pPr>
            <a:r>
              <a:rPr lang="en-US"/>
              <a:t>System.out.println(): Xuất xong có xuống dòng</a:t>
            </a:r>
            <a:endParaRPr lang="en-US"/>
          </a:p>
          <a:p>
            <a:pPr marL="342900" lvl="0" indent="-342900" algn="l" rtl="0">
              <a:spcBef>
                <a:spcPts val="560"/>
              </a:spcBef>
              <a:spcAft>
                <a:spcPts val="0"/>
              </a:spcAft>
              <a:buClr>
                <a:srgbClr val="FF5A33"/>
              </a:buClr>
              <a:buSzPts val="2800"/>
              <a:buFont typeface="Noto Sans Symbols"/>
              <a:buChar char="❑"/>
            </a:pPr>
            <a:r>
              <a:rPr lang="en-US"/>
              <a:t>System.out.printf(): Xuất có định dạng, các ký tự định dạng</a:t>
            </a:r>
            <a:endParaRPr lang="en-US"/>
          </a:p>
          <a:p>
            <a:pPr marL="1143000" lvl="2" indent="-228600" algn="l" rtl="0">
              <a:spcBef>
                <a:spcPts val="400"/>
              </a:spcBef>
              <a:spcAft>
                <a:spcPts val="0"/>
              </a:spcAft>
              <a:buSzPts val="2000"/>
              <a:buChar char="⮚"/>
            </a:pPr>
            <a:r>
              <a:rPr lang="en-US"/>
              <a:t>%d: số nguyên</a:t>
            </a:r>
            <a:endParaRPr lang="en-US"/>
          </a:p>
          <a:p>
            <a:pPr marL="1143000" lvl="2" indent="-228600" algn="l" rtl="0">
              <a:spcBef>
                <a:spcPts val="400"/>
              </a:spcBef>
              <a:spcAft>
                <a:spcPts val="0"/>
              </a:spcAft>
              <a:buSzPts val="2000"/>
              <a:buChar char="⮚"/>
            </a:pPr>
            <a:r>
              <a:rPr lang="en-US"/>
              <a:t>%f: số thực</a:t>
            </a:r>
            <a:endParaRPr lang="en-US"/>
          </a:p>
          <a:p>
            <a:pPr marL="1600200" lvl="3" indent="-228600" algn="l" rtl="0">
              <a:spcBef>
                <a:spcPts val="360"/>
              </a:spcBef>
              <a:spcAft>
                <a:spcPts val="0"/>
              </a:spcAft>
              <a:buSzPts val="1800"/>
              <a:buChar char="✔"/>
            </a:pPr>
            <a:r>
              <a:rPr lang="en-US"/>
              <a:t>Mặc định là 6 số lẻ</a:t>
            </a:r>
            <a:endParaRPr lang="en-US"/>
          </a:p>
          <a:p>
            <a:pPr marL="1600200" lvl="3" indent="-228600" algn="l" rtl="0">
              <a:spcBef>
                <a:spcPts val="360"/>
              </a:spcBef>
              <a:spcAft>
                <a:spcPts val="0"/>
              </a:spcAft>
              <a:buSzPts val="1800"/>
              <a:buChar char="✔"/>
            </a:pPr>
            <a:r>
              <a:rPr lang="en-US"/>
              <a:t>%.3f định dạng 3 số lẻ</a:t>
            </a:r>
            <a:endParaRPr lang="en-US"/>
          </a:p>
          <a:p>
            <a:pPr marL="1143000" lvl="2" indent="-228600" algn="l" rtl="0">
              <a:spcBef>
                <a:spcPts val="400"/>
              </a:spcBef>
              <a:spcAft>
                <a:spcPts val="0"/>
              </a:spcAft>
              <a:buSzPts val="2000"/>
              <a:buChar char="⮚"/>
            </a:pPr>
            <a:r>
              <a:rPr lang="en-US"/>
              <a:t>%s: chuỗi</a:t>
            </a:r>
            <a:endParaRPr lang="en-US"/>
          </a:p>
          <a:p>
            <a:pPr marL="342900" lvl="0" indent="-342900" algn="l" rtl="0">
              <a:spcBef>
                <a:spcPts val="560"/>
              </a:spcBef>
              <a:spcAft>
                <a:spcPts val="0"/>
              </a:spcAft>
              <a:buClr>
                <a:srgbClr val="FF5A33"/>
              </a:buClr>
              <a:buSzPts val="2800"/>
              <a:buFont typeface="Noto Sans Symbols"/>
              <a:buChar char="❑"/>
            </a:pPr>
            <a:r>
              <a:rPr lang="en-US"/>
              <a:t>Ví dụ</a:t>
            </a:r>
            <a:endParaRPr lang="en-US"/>
          </a:p>
          <a:p>
            <a:pPr marL="457200" lvl="1" indent="0" algn="l" rtl="0">
              <a:spcBef>
                <a:spcPts val="480"/>
              </a:spcBef>
              <a:spcAft>
                <a:spcPts val="0"/>
              </a:spcAft>
              <a:buSzPts val="2400"/>
              <a:buNone/>
            </a:pPr>
            <a:r>
              <a:rPr lang="en-US"/>
              <a:t>System.out.print(“FPT ”);</a:t>
            </a:r>
            <a:endParaRPr lang="en-US"/>
          </a:p>
          <a:p>
            <a:pPr marL="457200" lvl="1" indent="0" algn="l" rtl="0">
              <a:spcBef>
                <a:spcPts val="480"/>
              </a:spcBef>
              <a:spcAft>
                <a:spcPts val="0"/>
              </a:spcAft>
              <a:buSzPts val="2400"/>
              <a:buNone/>
            </a:pPr>
            <a:r>
              <a:rPr lang="en-US"/>
              <a:t>System.out.println(“Polytechnic”);</a:t>
            </a:r>
            <a:endParaRPr lang="en-US"/>
          </a:p>
          <a:p>
            <a:pPr marL="457200" lvl="1" indent="0" algn="l" rtl="0">
              <a:spcBef>
                <a:spcPts val="480"/>
              </a:spcBef>
              <a:spcAft>
                <a:spcPts val="0"/>
              </a:spcAft>
              <a:buSzPts val="2400"/>
              <a:buNone/>
            </a:pPr>
            <a:r>
              <a:rPr lang="en-US"/>
              <a:t>System.out.printf(“Đào tạo </a:t>
            </a:r>
            <a:r>
              <a:rPr lang="en-US" b="1">
                <a:solidFill>
                  <a:srgbClr val="FF5A33"/>
                </a:solidFill>
              </a:rPr>
              <a:t>%d</a:t>
            </a:r>
            <a:r>
              <a:rPr lang="en-US"/>
              <a:t> nghề”, </a:t>
            </a:r>
            <a:r>
              <a:rPr lang="en-US" b="1">
                <a:solidFill>
                  <a:srgbClr val="FF5A33"/>
                </a:solidFill>
              </a:rPr>
              <a:t>12</a:t>
            </a:r>
            <a:r>
              <a:rPr lang="en-US"/>
              <a:t>);</a:t>
            </a:r>
            <a:endParaRPr lang="en-US"/>
          </a:p>
          <a:p>
            <a:pPr marL="342900" lvl="0" indent="-165100" algn="l" rtl="0">
              <a:spcBef>
                <a:spcPts val="560"/>
              </a:spcBef>
              <a:spcAft>
                <a:spcPts val="0"/>
              </a:spcAft>
              <a:buClr>
                <a:srgbClr val="FF5A33"/>
              </a:buClr>
              <a:buSzPts val="2800"/>
              <a:buFont typeface="Noto Sans Symbols"/>
              <a:buNone/>
            </a:pPr>
          </a:p>
          <a:p>
            <a:pPr marL="742950" lvl="1" indent="-133350" algn="l" rtl="0">
              <a:spcBef>
                <a:spcPts val="480"/>
              </a:spcBef>
              <a:spcAft>
                <a:spcPts val="0"/>
              </a:spcAft>
              <a:buSzPts val="2400"/>
              <a:buNone/>
            </a:pPr>
          </a:p>
          <a:p>
            <a:pPr marL="342900" lvl="0" indent="-165100" algn="l" rtl="0">
              <a:spcBef>
                <a:spcPts val="560"/>
              </a:spcBef>
              <a:spcAft>
                <a:spcPts val="0"/>
              </a:spcAft>
              <a:buClr>
                <a:srgbClr val="FF5A33"/>
              </a:buClr>
              <a:buSzPts val="2800"/>
              <a:buFont typeface="Noto Sans Symbols"/>
              <a:buNone/>
            </a:pPr>
          </a:p>
        </p:txBody>
      </p:sp>
      <p:sp>
        <p:nvSpPr>
          <p:cNvPr id="326" name="Google Shape;326;p23"/>
          <p:cNvSpPr txBox="1"/>
          <p:nvPr/>
        </p:nvSpPr>
        <p:spPr>
          <a:xfrm>
            <a:off x="4876800" y="3581400"/>
            <a:ext cx="3733800" cy="1077218"/>
          </a:xfrm>
          <a:prstGeom prst="rect">
            <a:avLst/>
          </a:prstGeom>
          <a:solidFill>
            <a:schemeClr val="dk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lt1"/>
                </a:solidFill>
                <a:latin typeface="Calibri" panose="020F0502020204030204"/>
                <a:ea typeface="Calibri" panose="020F0502020204030204"/>
                <a:cs typeface="Calibri" panose="020F0502020204030204"/>
                <a:sym typeface="Calibri" panose="020F0502020204030204"/>
              </a:rPr>
              <a:t>FPT Polytechnic</a:t>
            </a:r>
            <a:endParaRPr lang="en-US" sz="3200">
              <a:solidFill>
                <a:schemeClr val="lt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3200">
                <a:solidFill>
                  <a:schemeClr val="lt1"/>
                </a:solidFill>
                <a:latin typeface="Calibri" panose="020F0502020204030204"/>
                <a:ea typeface="Calibri" panose="020F0502020204030204"/>
                <a:cs typeface="Calibri" panose="020F0502020204030204"/>
                <a:sym typeface="Calibri" panose="020F0502020204030204"/>
              </a:rPr>
              <a:t>Đào tạo 12 nghề</a:t>
            </a:r>
            <a:endParaRPr sz="32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27" name="Google Shape;327;p23"/>
          <p:cNvSpPr/>
          <p:nvPr/>
        </p:nvSpPr>
        <p:spPr>
          <a:xfrm>
            <a:off x="932688" y="5306568"/>
            <a:ext cx="5981700" cy="1371600"/>
          </a:xfrm>
          <a:prstGeom prst="rect">
            <a:avLst/>
          </a:prstGeom>
          <a:no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cxnSp>
        <p:nvCxnSpPr>
          <p:cNvPr id="328" name="Google Shape;328;p23"/>
          <p:cNvCxnSpPr>
            <a:stCxn id="327" idx="0"/>
            <a:endCxn id="326" idx="2"/>
          </p:cNvCxnSpPr>
          <p:nvPr/>
        </p:nvCxnSpPr>
        <p:spPr>
          <a:xfrm rot="-5400000">
            <a:off x="5009688" y="3572418"/>
            <a:ext cx="648000" cy="2820300"/>
          </a:xfrm>
          <a:prstGeom prst="bentConnector3">
            <a:avLst>
              <a:gd name="adj1" fmla="val 49996"/>
            </a:avLst>
          </a:prstGeom>
          <a:noFill/>
          <a:ln w="9525" cap="flat" cmpd="sng">
            <a:solidFill>
              <a:srgbClr val="4A7DBA"/>
            </a:solidFill>
            <a:prstDash val="solid"/>
            <a:round/>
            <a:headEnd type="none" w="sm" len="sm"/>
            <a:tailEnd type="stealth" w="med" len="med"/>
          </a:ln>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333" name="Shape 333"/>
        <p:cNvGrpSpPr/>
        <p:nvPr/>
      </p:nvGrpSpPr>
      <p:grpSpPr>
        <a:xfrm>
          <a:off x="0" y="0"/>
          <a:ext cx="0" cy="0"/>
          <a:chOff x="0" y="0"/>
          <a:chExt cx="0" cy="0"/>
        </a:xfrm>
      </p:grpSpPr>
      <p:sp>
        <p:nvSpPr>
          <p:cNvPr id="334" name="Google Shape;334;p24"/>
          <p:cNvSpPr txBox="1"/>
          <p:nvPr/>
        </p:nvSpPr>
        <p:spPr>
          <a:xfrm>
            <a:off x="1524000" y="4876800"/>
            <a:ext cx="4017767"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Calibri" panose="020F0502020204030204"/>
                <a:ea typeface="Calibri" panose="020F0502020204030204"/>
                <a:cs typeface="Calibri" panose="020F0502020204030204"/>
                <a:sym typeface="Calibri" panose="020F0502020204030204"/>
              </a:rPr>
              <a:t>Khai báo 2 biến hoten và tuoi</a:t>
            </a:r>
            <a:endParaRPr sz="1800">
              <a:solidFill>
                <a:schemeClr val="lt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800">
                <a:solidFill>
                  <a:schemeClr val="lt1"/>
                </a:solidFill>
                <a:latin typeface="Calibri" panose="020F0502020204030204"/>
                <a:ea typeface="Calibri" panose="020F0502020204030204"/>
                <a:cs typeface="Calibri" panose="020F0502020204030204"/>
                <a:sym typeface="Calibri" panose="020F0502020204030204"/>
              </a:rPr>
              <a:t>Sử dụng cả 3 hàm trên để xuất dòng sau</a:t>
            </a:r>
            <a:endParaRPr sz="1800">
              <a:solidFill>
                <a:schemeClr val="lt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800">
                <a:solidFill>
                  <a:schemeClr val="lt1"/>
                </a:solidFill>
                <a:latin typeface="Calibri" panose="020F0502020204030204"/>
                <a:ea typeface="Calibri" panose="020F0502020204030204"/>
                <a:cs typeface="Calibri" panose="020F0502020204030204"/>
                <a:sym typeface="Calibri" panose="020F0502020204030204"/>
              </a:rPr>
              <a:t>&lt;&lt;hoten&gt;&gt; năm nay &lt;&lt;tuoi&gt;&gt; tuoi</a:t>
            </a: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339" name="Shape 339"/>
        <p:cNvGrpSpPr/>
        <p:nvPr/>
      </p:nvGrpSpPr>
      <p:grpSpPr>
        <a:xfrm>
          <a:off x="0" y="0"/>
          <a:ext cx="0" cy="0"/>
          <a:chOff x="0" y="0"/>
          <a:chExt cx="0" cy="0"/>
        </a:xfrm>
      </p:grpSpPr>
      <p:sp>
        <p:nvSpPr>
          <p:cNvPr id="340" name="Google Shape;340;p25"/>
          <p:cNvSpPr txBox="1"/>
          <p:nvPr>
            <p:ph type="title"/>
          </p:nvPr>
        </p:nvSpPr>
        <p:spPr>
          <a:xfrm>
            <a:off x="2057400" y="274638"/>
            <a:ext cx="6629400" cy="48736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Nhập từ bàn phím</a:t>
            </a:r>
            <a:endParaRPr lang="en-US"/>
          </a:p>
        </p:txBody>
      </p:sp>
      <p:sp>
        <p:nvSpPr>
          <p:cNvPr id="341" name="Google Shape;341;p25"/>
          <p:cNvSpPr txBox="1"/>
          <p:nvPr>
            <p:ph type="body" idx="1"/>
          </p:nvPr>
        </p:nvSpPr>
        <p:spPr>
          <a:xfrm>
            <a:off x="457200" y="1066800"/>
            <a:ext cx="8229600" cy="5257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FF5A33"/>
              </a:buClr>
              <a:buSzPts val="2800"/>
              <a:buFont typeface="Noto Sans Symbols"/>
              <a:buChar char="❑"/>
            </a:pPr>
            <a:r>
              <a:rPr lang="en-US"/>
              <a:t>java.util.Scanner cho phép nhận dữ liệu từ bàn phím một cách đơn giản</a:t>
            </a:r>
            <a:endParaRPr lang="en-US"/>
          </a:p>
          <a:p>
            <a:pPr marL="342900" lvl="0" indent="-342900" algn="l" rtl="0">
              <a:spcBef>
                <a:spcPts val="560"/>
              </a:spcBef>
              <a:spcAft>
                <a:spcPts val="0"/>
              </a:spcAft>
              <a:buClr>
                <a:srgbClr val="FF5A33"/>
              </a:buClr>
              <a:buSzPts val="2800"/>
              <a:buFont typeface="Noto Sans Symbols"/>
              <a:buChar char="❑"/>
            </a:pPr>
            <a:r>
              <a:rPr lang="en-US"/>
              <a:t>Tạo đối tượng Scanner</a:t>
            </a:r>
            <a:endParaRPr lang="en-US"/>
          </a:p>
          <a:p>
            <a:pPr marL="742950" lvl="1" indent="-285750" algn="l" rtl="0">
              <a:spcBef>
                <a:spcPts val="480"/>
              </a:spcBef>
              <a:spcAft>
                <a:spcPts val="0"/>
              </a:spcAft>
              <a:buSzPts val="2400"/>
              <a:buChar char="❖"/>
            </a:pPr>
            <a:r>
              <a:rPr lang="en-US"/>
              <a:t>Scanner scanner = new Scanner(System.in)</a:t>
            </a:r>
            <a:endParaRPr lang="en-US"/>
          </a:p>
          <a:p>
            <a:pPr marL="342900" lvl="0" indent="-342900" algn="l" rtl="0">
              <a:spcBef>
                <a:spcPts val="560"/>
              </a:spcBef>
              <a:spcAft>
                <a:spcPts val="0"/>
              </a:spcAft>
              <a:buClr>
                <a:srgbClr val="FF5A33"/>
              </a:buClr>
              <a:buSzPts val="2800"/>
              <a:buFont typeface="Noto Sans Symbols"/>
              <a:buChar char="❑"/>
            </a:pPr>
            <a:r>
              <a:rPr lang="en-US"/>
              <a:t>Các phương thức thường dùng</a:t>
            </a:r>
            <a:endParaRPr lang="en-US"/>
          </a:p>
          <a:p>
            <a:pPr marL="742950" lvl="1" indent="-285750" algn="l" rtl="0">
              <a:spcBef>
                <a:spcPts val="480"/>
              </a:spcBef>
              <a:spcAft>
                <a:spcPts val="0"/>
              </a:spcAft>
              <a:buSzPts val="2400"/>
              <a:buChar char="❖"/>
            </a:pPr>
            <a:r>
              <a:rPr lang="en-US"/>
              <a:t>scanner.</a:t>
            </a:r>
            <a:r>
              <a:rPr lang="en-US" b="1">
                <a:solidFill>
                  <a:srgbClr val="FF0000"/>
                </a:solidFill>
              </a:rPr>
              <a:t>nextLine</a:t>
            </a:r>
            <a:r>
              <a:rPr lang="en-US"/>
              <a:t>()</a:t>
            </a:r>
            <a:endParaRPr lang="en-US"/>
          </a:p>
          <a:p>
            <a:pPr marL="1143000" lvl="2" indent="-228600" algn="l" rtl="0">
              <a:spcBef>
                <a:spcPts val="400"/>
              </a:spcBef>
              <a:spcAft>
                <a:spcPts val="0"/>
              </a:spcAft>
              <a:buSzPts val="2000"/>
              <a:buChar char="⮚"/>
            </a:pPr>
            <a:r>
              <a:rPr lang="en-US"/>
              <a:t>Nhận 1 dòng nhập từ bàn phím</a:t>
            </a:r>
            <a:endParaRPr lang="en-US"/>
          </a:p>
          <a:p>
            <a:pPr marL="742950" lvl="1" indent="-285750" algn="l" rtl="0">
              <a:spcBef>
                <a:spcPts val="480"/>
              </a:spcBef>
              <a:spcAft>
                <a:spcPts val="0"/>
              </a:spcAft>
              <a:buSzPts val="2400"/>
              <a:buChar char="❖"/>
            </a:pPr>
            <a:r>
              <a:rPr lang="en-US"/>
              <a:t>scanner.</a:t>
            </a:r>
            <a:r>
              <a:rPr lang="en-US" b="1">
                <a:solidFill>
                  <a:srgbClr val="FF0000"/>
                </a:solidFill>
              </a:rPr>
              <a:t>nextInt</a:t>
            </a:r>
            <a:r>
              <a:rPr lang="en-US"/>
              <a:t>()</a:t>
            </a:r>
            <a:endParaRPr lang="en-US"/>
          </a:p>
          <a:p>
            <a:pPr marL="1143000" lvl="2" indent="-228600" algn="l" rtl="0">
              <a:spcBef>
                <a:spcPts val="400"/>
              </a:spcBef>
              <a:spcAft>
                <a:spcPts val="0"/>
              </a:spcAft>
              <a:buSzPts val="2000"/>
              <a:buChar char="⮚"/>
            </a:pPr>
            <a:r>
              <a:rPr lang="en-US"/>
              <a:t>Nhận 1 số nguyên nhập từ bàn phím</a:t>
            </a:r>
            <a:endParaRPr lang="en-US"/>
          </a:p>
          <a:p>
            <a:pPr marL="742950" lvl="1" indent="-285750" algn="l" rtl="0">
              <a:spcBef>
                <a:spcPts val="480"/>
              </a:spcBef>
              <a:spcAft>
                <a:spcPts val="0"/>
              </a:spcAft>
              <a:buSzPts val="2400"/>
              <a:buChar char="❖"/>
            </a:pPr>
            <a:r>
              <a:rPr lang="en-US"/>
              <a:t>scanner.</a:t>
            </a:r>
            <a:r>
              <a:rPr lang="en-US" b="1">
                <a:solidFill>
                  <a:srgbClr val="FF0000"/>
                </a:solidFill>
              </a:rPr>
              <a:t>nextDouble</a:t>
            </a:r>
            <a:r>
              <a:rPr lang="en-US"/>
              <a:t>()</a:t>
            </a:r>
            <a:endParaRPr lang="en-US"/>
          </a:p>
          <a:p>
            <a:pPr marL="1143000" lvl="2" indent="-228600" algn="l" rtl="0">
              <a:spcBef>
                <a:spcPts val="400"/>
              </a:spcBef>
              <a:spcAft>
                <a:spcPts val="0"/>
              </a:spcAft>
              <a:buSzPts val="2000"/>
              <a:buChar char="⮚"/>
            </a:pPr>
            <a:r>
              <a:rPr lang="en-US"/>
              <a:t>Nhận 1 số thực nhập từ bàn phím</a:t>
            </a:r>
            <a:endParaRPr lang="en-US"/>
          </a:p>
          <a:p>
            <a:pPr marL="742950" lvl="1" indent="-133350" algn="l" rtl="0">
              <a:spcBef>
                <a:spcPts val="480"/>
              </a:spcBef>
              <a:spcAft>
                <a:spcPts val="0"/>
              </a:spcAft>
              <a:buSzPts val="2400"/>
              <a:buNone/>
            </a:p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346" name="Shape 346"/>
        <p:cNvGrpSpPr/>
        <p:nvPr/>
      </p:nvGrpSpPr>
      <p:grpSpPr>
        <a:xfrm>
          <a:off x="0" y="0"/>
          <a:ext cx="0" cy="0"/>
          <a:chOff x="0" y="0"/>
          <a:chExt cx="0" cy="0"/>
        </a:xfrm>
      </p:grpSpPr>
      <p:sp>
        <p:nvSpPr>
          <p:cNvPr id="347" name="Google Shape;347;p26"/>
          <p:cNvSpPr txBox="1"/>
          <p:nvPr/>
        </p:nvSpPr>
        <p:spPr>
          <a:xfrm>
            <a:off x="1524000" y="4648200"/>
            <a:ext cx="3371051"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Calibri" panose="020F0502020204030204"/>
                <a:ea typeface="Calibri" panose="020F0502020204030204"/>
                <a:cs typeface="Calibri" panose="020F0502020204030204"/>
                <a:sym typeface="Calibri" panose="020F0502020204030204"/>
              </a:rPr>
              <a:t>Khai báo 2 biến hoten và tuoi</a:t>
            </a:r>
            <a:endParaRPr sz="1800">
              <a:solidFill>
                <a:schemeClr val="lt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800">
                <a:solidFill>
                  <a:schemeClr val="lt1"/>
                </a:solidFill>
                <a:latin typeface="Calibri" panose="020F0502020204030204"/>
                <a:ea typeface="Calibri" panose="020F0502020204030204"/>
                <a:cs typeface="Calibri" panose="020F0502020204030204"/>
                <a:sym typeface="Calibri" panose="020F0502020204030204"/>
              </a:rPr>
              <a:t>Nhập họ tên và tuổi từ bàn phím</a:t>
            </a:r>
            <a:endParaRPr sz="1800">
              <a:solidFill>
                <a:schemeClr val="lt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800">
                <a:solidFill>
                  <a:schemeClr val="lt1"/>
                </a:solidFill>
                <a:latin typeface="Calibri" panose="020F0502020204030204"/>
                <a:ea typeface="Calibri" panose="020F0502020204030204"/>
                <a:cs typeface="Calibri" panose="020F0502020204030204"/>
                <a:sym typeface="Calibri" panose="020F0502020204030204"/>
              </a:rPr>
              <a:t>Xuất ra dòng theo định dạng sau</a:t>
            </a:r>
            <a:endParaRPr sz="1800">
              <a:solidFill>
                <a:schemeClr val="lt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800">
                <a:solidFill>
                  <a:schemeClr val="lt1"/>
                </a:solidFill>
                <a:latin typeface="Calibri" panose="020F0502020204030204"/>
                <a:ea typeface="Calibri" panose="020F0502020204030204"/>
                <a:cs typeface="Calibri" panose="020F0502020204030204"/>
                <a:sym typeface="Calibri" panose="020F0502020204030204"/>
              </a:rPr>
              <a:t>&lt;&lt;hoten&gt;&gt; năm nay &lt;&lt;tuoi&gt;&gt; tuoi</a:t>
            </a: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351" name="Shape 351"/>
        <p:cNvGrpSpPr/>
        <p:nvPr/>
      </p:nvGrpSpPr>
      <p:grpSpPr>
        <a:xfrm>
          <a:off x="0" y="0"/>
          <a:ext cx="0" cy="0"/>
          <a:chOff x="0" y="0"/>
          <a:chExt cx="0" cy="0"/>
        </a:xfrm>
      </p:grpSpPr>
      <p:pic>
        <p:nvPicPr>
          <p:cNvPr id="352" name="Google Shape;352;p27"/>
          <p:cNvPicPr preferRelativeResize="0"/>
          <p:nvPr/>
        </p:nvPicPr>
        <p:blipFill rotWithShape="1">
          <a:blip r:embed="rId1"/>
          <a:srcRect/>
          <a:stretch>
            <a:fillRect/>
          </a:stretch>
        </p:blipFill>
        <p:spPr>
          <a:xfrm>
            <a:off x="3333750" y="2505075"/>
            <a:ext cx="2476500" cy="18478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356" name="Shape 356"/>
        <p:cNvGrpSpPr/>
        <p:nvPr/>
      </p:nvGrpSpPr>
      <p:grpSpPr>
        <a:xfrm>
          <a:off x="0" y="0"/>
          <a:ext cx="0" cy="0"/>
          <a:chOff x="0" y="0"/>
          <a:chExt cx="0" cy="0"/>
        </a:xfrm>
      </p:grpSpPr>
      <p:sp>
        <p:nvSpPr>
          <p:cNvPr id="357" name="Google Shape;357;p28"/>
          <p:cNvSpPr txBox="1"/>
          <p:nvPr>
            <p:ph type="title"/>
          </p:nvPr>
        </p:nvSpPr>
        <p:spPr>
          <a:xfrm>
            <a:off x="2057400" y="274638"/>
            <a:ext cx="6629400" cy="48736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Các hàm toán học</a:t>
            </a:r>
            <a:endParaRPr lang="en-US"/>
          </a:p>
        </p:txBody>
      </p:sp>
      <p:sp>
        <p:nvSpPr>
          <p:cNvPr id="358" name="Google Shape;358;p28"/>
          <p:cNvSpPr txBox="1"/>
          <p:nvPr>
            <p:ph type="body" idx="1"/>
          </p:nvPr>
        </p:nvSpPr>
        <p:spPr>
          <a:xfrm>
            <a:off x="457200" y="1066800"/>
            <a:ext cx="8229600" cy="5257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FF5A33"/>
              </a:buClr>
              <a:buSzPts val="2800"/>
              <a:buFont typeface="Noto Sans Symbols"/>
              <a:buChar char="❑"/>
            </a:pPr>
            <a:r>
              <a:rPr lang="en-US"/>
              <a:t>Java cung cấp các hàm tiện ích giúp chúng ta thực hiện các phép tính khó một cách dễ dàng như:</a:t>
            </a:r>
            <a:endParaRPr lang="en-US"/>
          </a:p>
          <a:p>
            <a:pPr marL="742950" lvl="1" indent="-285750" algn="l" rtl="0">
              <a:spcBef>
                <a:spcPts val="480"/>
              </a:spcBef>
              <a:spcAft>
                <a:spcPts val="0"/>
              </a:spcAft>
              <a:buSzPts val="2400"/>
              <a:buChar char="❖"/>
            </a:pPr>
            <a:r>
              <a:rPr lang="en-US"/>
              <a:t>Làm tròn số</a:t>
            </a:r>
            <a:endParaRPr lang="en-US"/>
          </a:p>
          <a:p>
            <a:pPr marL="742950" lvl="1" indent="-285750" algn="l" rtl="0">
              <a:spcBef>
                <a:spcPts val="480"/>
              </a:spcBef>
              <a:spcAft>
                <a:spcPts val="0"/>
              </a:spcAft>
              <a:buSzPts val="2400"/>
              <a:buChar char="❖"/>
            </a:pPr>
            <a:r>
              <a:rPr lang="en-US"/>
              <a:t>Tính căn bậc 2</a:t>
            </a:r>
            <a:endParaRPr lang="en-US"/>
          </a:p>
          <a:p>
            <a:pPr marL="742950" lvl="1" indent="-285750" algn="l" rtl="0">
              <a:spcBef>
                <a:spcPts val="480"/>
              </a:spcBef>
              <a:spcAft>
                <a:spcPts val="0"/>
              </a:spcAft>
              <a:buSzPts val="2400"/>
              <a:buChar char="❖"/>
            </a:pPr>
            <a:r>
              <a:rPr lang="en-US"/>
              <a:t>Tính lũy thừa</a:t>
            </a:r>
            <a:endParaRPr lang="en-US"/>
          </a:p>
          <a:p>
            <a:pPr marL="742950" lvl="1" indent="-285750" algn="l" rtl="0">
              <a:spcBef>
                <a:spcPts val="480"/>
              </a:spcBef>
              <a:spcAft>
                <a:spcPts val="0"/>
              </a:spcAft>
              <a:buSzPts val="2400"/>
              <a:buChar char="❖"/>
            </a:pPr>
            <a:r>
              <a:rPr lang="en-US"/>
              <a:t>…</a:t>
            </a:r>
            <a:endParaRPr lang="en-US"/>
          </a:p>
          <a:p>
            <a:pPr marL="342900" lvl="0" indent="-342900" algn="l" rtl="0">
              <a:spcBef>
                <a:spcPts val="560"/>
              </a:spcBef>
              <a:spcAft>
                <a:spcPts val="0"/>
              </a:spcAft>
              <a:buClr>
                <a:srgbClr val="FF5A33"/>
              </a:buClr>
              <a:buSzPts val="2800"/>
              <a:buFont typeface="Noto Sans Symbols"/>
              <a:buChar char="❑"/>
            </a:pPr>
            <a:r>
              <a:rPr lang="en-US"/>
              <a:t>Ví dụ sau đây tính căn bậc 2 của 7</a:t>
            </a:r>
            <a:endParaRPr lang="en-US"/>
          </a:p>
          <a:p>
            <a:pPr marL="742950" lvl="1" indent="-285750" algn="l" rtl="0">
              <a:spcBef>
                <a:spcPts val="480"/>
              </a:spcBef>
              <a:spcAft>
                <a:spcPts val="0"/>
              </a:spcAft>
              <a:buSzPts val="2400"/>
              <a:buChar char="❖"/>
            </a:pPr>
            <a:r>
              <a:rPr lang="en-US"/>
              <a:t>double a = </a:t>
            </a:r>
            <a:r>
              <a:rPr lang="en-US" b="1">
                <a:solidFill>
                  <a:srgbClr val="FF0000"/>
                </a:solidFill>
              </a:rPr>
              <a:t>Math.sqrt(7)</a:t>
            </a:r>
            <a:endParaRPr lang="en-US" b="1">
              <a:solidFill>
                <a:srgbClr val="FF0000"/>
              </a:solidFill>
            </a:endParaRPr>
          </a:p>
          <a:p>
            <a:pPr marL="342900" lvl="0" indent="-342900" algn="l" rtl="0">
              <a:spcBef>
                <a:spcPts val="560"/>
              </a:spcBef>
              <a:spcAft>
                <a:spcPts val="0"/>
              </a:spcAft>
              <a:buClr>
                <a:srgbClr val="FF5A33"/>
              </a:buClr>
              <a:buSzPts val="2800"/>
              <a:buFont typeface="Noto Sans Symbols"/>
              <a:buChar char="❑"/>
            </a:pPr>
            <a:r>
              <a:rPr lang="en-US"/>
              <a:t>Ngoài Math.sqrt() còn rất nhiều hàm khác được trình bày ở slide sau.</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363" name="Shape 363"/>
        <p:cNvGrpSpPr/>
        <p:nvPr/>
      </p:nvGrpSpPr>
      <p:grpSpPr>
        <a:xfrm>
          <a:off x="0" y="0"/>
          <a:ext cx="0" cy="0"/>
          <a:chOff x="0" y="0"/>
          <a:chExt cx="0" cy="0"/>
        </a:xfrm>
      </p:grpSpPr>
      <p:sp>
        <p:nvSpPr>
          <p:cNvPr id="364" name="Google Shape;364;p29"/>
          <p:cNvSpPr txBox="1"/>
          <p:nvPr>
            <p:ph type="title"/>
          </p:nvPr>
        </p:nvSpPr>
        <p:spPr>
          <a:xfrm>
            <a:off x="2057400" y="274638"/>
            <a:ext cx="6629400" cy="48736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Các hàm toán học</a:t>
            </a:r>
            <a:endParaRPr lang="en-US"/>
          </a:p>
        </p:txBody>
      </p:sp>
      <p:graphicFrame>
        <p:nvGraphicFramePr>
          <p:cNvPr id="365" name="Google Shape;365;p29"/>
          <p:cNvGraphicFramePr/>
          <p:nvPr/>
        </p:nvGraphicFramePr>
        <p:xfrm>
          <a:off x="457200" y="1066800"/>
          <a:ext cx="8229600" cy="5334000"/>
        </p:xfrm>
        <a:graphic>
          <a:graphicData uri="http://schemas.openxmlformats.org/drawingml/2006/table">
            <a:tbl>
              <a:tblPr firstRow="1" bandRow="1">
                <a:noFill/>
                <a:tableStyleId>{A79F85EB-0082-4F10-8197-9C67DFEF752F}</a:tableStyleId>
              </a:tblPr>
              <a:tblGrid>
                <a:gridCol w="1676400"/>
                <a:gridCol w="3276600"/>
                <a:gridCol w="3276600"/>
              </a:tblGrid>
              <a:tr h="533400">
                <a:tc>
                  <a:txBody>
                    <a:bodyPr/>
                    <a:lstStyle/>
                    <a:p>
                      <a:pPr marL="0" marR="0" lvl="0" indent="0" algn="l" rtl="0">
                        <a:spcBef>
                          <a:spcPts val="0"/>
                        </a:spcBef>
                        <a:spcAft>
                          <a:spcPts val="0"/>
                        </a:spcAft>
                        <a:buNone/>
                      </a:pPr>
                      <a:r>
                        <a:rPr lang="en-US" sz="1800"/>
                        <a:t>Hàm</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1800"/>
                        <a:t>Diễn</a:t>
                      </a:r>
                      <a:r>
                        <a:rPr lang="en-US" sz="1800"/>
                        <a:t> giải</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1800"/>
                        <a:t>Ví</a:t>
                      </a:r>
                      <a:r>
                        <a:rPr lang="en-US" sz="1800"/>
                        <a:t> dụ</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533400">
                <a:tc>
                  <a:txBody>
                    <a:bodyPr/>
                    <a:lstStyle/>
                    <a:p>
                      <a:pPr marL="0" marR="0" lvl="0" indent="0" algn="l" rtl="0">
                        <a:spcBef>
                          <a:spcPts val="0"/>
                        </a:spcBef>
                        <a:spcAft>
                          <a:spcPts val="0"/>
                        </a:spcAft>
                        <a:buNone/>
                      </a:pPr>
                      <a:r>
                        <a:rPr lang="en-US" sz="1800"/>
                        <a:t>Math.min(a, b)</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1800"/>
                        <a:t>Lấy</a:t>
                      </a:r>
                      <a:r>
                        <a:rPr lang="en-US" sz="1800"/>
                        <a:t> số nhỏ nhất của 2 số a và b</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1800"/>
                        <a:t>x=Math.min(5, 3.5) =&gt; x=3.5</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533400">
                <a:tc>
                  <a:txBody>
                    <a:bodyPr/>
                    <a:lstStyle/>
                    <a:p>
                      <a:pPr marL="0" marR="0" lvl="0" indent="0" algn="l" rtl="0">
                        <a:lnSpc>
                          <a:spcPct val="100000"/>
                        </a:lnSpc>
                        <a:spcBef>
                          <a:spcPts val="0"/>
                        </a:spcBef>
                        <a:spcAft>
                          <a:spcPts val="0"/>
                        </a:spcAft>
                        <a:buClr>
                          <a:schemeClr val="dk1"/>
                        </a:buClr>
                        <a:buSzPts val="1800"/>
                        <a:buFont typeface="Calibri" panose="020F0502020204030204"/>
                        <a:buNone/>
                      </a:pPr>
                      <a:r>
                        <a:rPr lang="en-US" sz="1800"/>
                        <a:t>Math.max(a, b)</a:t>
                      </a:r>
                      <a:endParaRPr lang="en-US"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panose="020F0502020204030204"/>
                        <a:buNone/>
                      </a:pPr>
                      <a:r>
                        <a:rPr lang="en-US" sz="1800"/>
                        <a:t>Lấy</a:t>
                      </a:r>
                      <a:r>
                        <a:rPr lang="en-US" sz="1800"/>
                        <a:t> số lớn nhất của 2 số a và b</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panose="020F0502020204030204"/>
                        <a:buNone/>
                      </a:pPr>
                      <a:r>
                        <a:rPr lang="en-US" sz="1800"/>
                        <a:t>x=Math.max(5, 3.5) =&gt; x=5</a:t>
                      </a:r>
                      <a:endParaRPr lang="en-US"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533400">
                <a:tc>
                  <a:txBody>
                    <a:bodyPr/>
                    <a:lstStyle/>
                    <a:p>
                      <a:pPr marL="0" marR="0" lvl="0" indent="0" algn="l" rtl="0">
                        <a:lnSpc>
                          <a:spcPct val="100000"/>
                        </a:lnSpc>
                        <a:spcBef>
                          <a:spcPts val="0"/>
                        </a:spcBef>
                        <a:spcAft>
                          <a:spcPts val="0"/>
                        </a:spcAft>
                        <a:buClr>
                          <a:schemeClr val="dk1"/>
                        </a:buClr>
                        <a:buSzPts val="1800"/>
                        <a:buFont typeface="Calibri" panose="020F0502020204030204"/>
                        <a:buNone/>
                      </a:pPr>
                      <a:r>
                        <a:rPr lang="en-US" sz="1800"/>
                        <a:t>Math.pow(a, n)</a:t>
                      </a:r>
                      <a:endParaRPr lang="en-US"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1800"/>
                        <a:t>Tính</a:t>
                      </a:r>
                      <a:r>
                        <a:rPr lang="en-US" sz="1800"/>
                        <a:t> a</a:t>
                      </a:r>
                      <a:r>
                        <a:rPr lang="en-US" sz="1800" baseline="30000"/>
                        <a:t>n</a:t>
                      </a:r>
                      <a:r>
                        <a:rPr lang="en-US" sz="1800"/>
                        <a:t> (a lũy thừa n)</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panose="020F0502020204030204"/>
                        <a:buNone/>
                      </a:pPr>
                      <a:r>
                        <a:rPr lang="en-US" sz="1800"/>
                        <a:t>x=Math.pow(5, 3) =&gt; x=75</a:t>
                      </a:r>
                      <a:endParaRPr lang="en-US"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533400">
                <a:tc>
                  <a:txBody>
                    <a:bodyPr/>
                    <a:lstStyle/>
                    <a:p>
                      <a:pPr marL="0" marR="0" lvl="0" indent="0" algn="l" rtl="0">
                        <a:lnSpc>
                          <a:spcPct val="100000"/>
                        </a:lnSpc>
                        <a:spcBef>
                          <a:spcPts val="0"/>
                        </a:spcBef>
                        <a:spcAft>
                          <a:spcPts val="0"/>
                        </a:spcAft>
                        <a:buClr>
                          <a:schemeClr val="dk1"/>
                        </a:buClr>
                        <a:buSzPts val="1800"/>
                        <a:buFont typeface="Calibri" panose="020F0502020204030204"/>
                        <a:buNone/>
                      </a:pPr>
                      <a:r>
                        <a:rPr lang="en-US" sz="1800"/>
                        <a:t>Math.sqrt(a)</a:t>
                      </a:r>
                      <a:endParaRPr lang="en-US"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panose="020F0502020204030204"/>
                        <a:buNone/>
                      </a:pPr>
                      <a:r>
                        <a:rPr lang="en-US" sz="1800"/>
                        <a:t>x=Math.sqrt(16) =&gt; x=4</a:t>
                      </a:r>
                      <a:endParaRPr lang="en-US"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533400">
                <a:tc>
                  <a:txBody>
                    <a:bodyPr/>
                    <a:lstStyle/>
                    <a:p>
                      <a:pPr marL="0" marR="0" lvl="0" indent="0" algn="l" rtl="0">
                        <a:lnSpc>
                          <a:spcPct val="100000"/>
                        </a:lnSpc>
                        <a:spcBef>
                          <a:spcPts val="0"/>
                        </a:spcBef>
                        <a:spcAft>
                          <a:spcPts val="0"/>
                        </a:spcAft>
                        <a:buClr>
                          <a:schemeClr val="dk1"/>
                        </a:buClr>
                        <a:buSzPts val="1800"/>
                        <a:buFont typeface="Calibri" panose="020F0502020204030204"/>
                        <a:buNone/>
                      </a:pPr>
                      <a:r>
                        <a:rPr lang="en-US" sz="1800"/>
                        <a:t>Math.abs(a)</a:t>
                      </a:r>
                      <a:endParaRPr lang="en-US"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1800"/>
                        <a:t>Lấy</a:t>
                      </a:r>
                      <a:r>
                        <a:rPr lang="en-US" sz="1800"/>
                        <a:t> giá trị tuyệt đối của a</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panose="020F0502020204030204"/>
                        <a:buNone/>
                      </a:pPr>
                      <a:r>
                        <a:rPr lang="en-US" sz="1800"/>
                        <a:t>x=Math.abs(-5) =&gt; x=5</a:t>
                      </a:r>
                      <a:endParaRPr lang="en-US"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533400">
                <a:tc>
                  <a:txBody>
                    <a:bodyPr/>
                    <a:lstStyle/>
                    <a:p>
                      <a:pPr marL="0" marR="0" lvl="0" indent="0" algn="l" rtl="0">
                        <a:lnSpc>
                          <a:spcPct val="100000"/>
                        </a:lnSpc>
                        <a:spcBef>
                          <a:spcPts val="0"/>
                        </a:spcBef>
                        <a:spcAft>
                          <a:spcPts val="0"/>
                        </a:spcAft>
                        <a:buClr>
                          <a:schemeClr val="dk1"/>
                        </a:buClr>
                        <a:buSzPts val="1800"/>
                        <a:buFont typeface="Calibri" panose="020F0502020204030204"/>
                        <a:buNone/>
                      </a:pPr>
                      <a:r>
                        <a:rPr lang="en-US" sz="1800"/>
                        <a:t>Math.ceil(a)</a:t>
                      </a:r>
                      <a:endParaRPr lang="en-US"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1800"/>
                        <a:t>Lấy</a:t>
                      </a:r>
                      <a:r>
                        <a:rPr lang="en-US" sz="1800"/>
                        <a:t> số nguyên trên của a</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panose="020F0502020204030204"/>
                        <a:buNone/>
                      </a:pPr>
                      <a:r>
                        <a:rPr lang="en-US" sz="1800"/>
                        <a:t>x=Math.ceil(3.5) =&gt; x=4</a:t>
                      </a:r>
                      <a:endParaRPr lang="en-US"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533400">
                <a:tc>
                  <a:txBody>
                    <a:bodyPr/>
                    <a:lstStyle/>
                    <a:p>
                      <a:pPr marL="0" marR="0" lvl="0" indent="0" algn="l" rtl="0">
                        <a:lnSpc>
                          <a:spcPct val="100000"/>
                        </a:lnSpc>
                        <a:spcBef>
                          <a:spcPts val="0"/>
                        </a:spcBef>
                        <a:spcAft>
                          <a:spcPts val="0"/>
                        </a:spcAft>
                        <a:buClr>
                          <a:schemeClr val="dk1"/>
                        </a:buClr>
                        <a:buSzPts val="1800"/>
                        <a:buFont typeface="Calibri" panose="020F0502020204030204"/>
                        <a:buNone/>
                      </a:pPr>
                      <a:r>
                        <a:rPr lang="en-US" sz="1800"/>
                        <a:t>Math.floor(a)</a:t>
                      </a:r>
                      <a:endParaRPr lang="en-US"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1800"/>
                        <a:t>Lấy</a:t>
                      </a:r>
                      <a:r>
                        <a:rPr lang="en-US" sz="1800"/>
                        <a:t> số nguyên dưới của a</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panose="020F0502020204030204"/>
                        <a:buNone/>
                      </a:pPr>
                      <a:r>
                        <a:rPr lang="en-US" sz="1800"/>
                        <a:t>x=Math.floor(3.5) =&gt; x=3</a:t>
                      </a:r>
                      <a:endParaRPr lang="en-US"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533400">
                <a:tc>
                  <a:txBody>
                    <a:bodyPr/>
                    <a:lstStyle/>
                    <a:p>
                      <a:pPr marL="0" marR="0" lvl="0" indent="0" algn="l" rtl="0">
                        <a:lnSpc>
                          <a:spcPct val="100000"/>
                        </a:lnSpc>
                        <a:spcBef>
                          <a:spcPts val="0"/>
                        </a:spcBef>
                        <a:spcAft>
                          <a:spcPts val="0"/>
                        </a:spcAft>
                        <a:buClr>
                          <a:schemeClr val="dk1"/>
                        </a:buClr>
                        <a:buSzPts val="1800"/>
                        <a:buFont typeface="Calibri" panose="020F0502020204030204"/>
                        <a:buNone/>
                      </a:pPr>
                      <a:r>
                        <a:rPr lang="en-US" sz="1800"/>
                        <a:t>Math.round(a)</a:t>
                      </a:r>
                      <a:endParaRPr lang="en-US"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1800"/>
                        <a:t>Làm</a:t>
                      </a:r>
                      <a:r>
                        <a:rPr lang="en-US" sz="1800"/>
                        <a:t> tròn số của a</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panose="020F0502020204030204"/>
                        <a:buNone/>
                      </a:pPr>
                      <a:r>
                        <a:rPr lang="en-US" sz="1800"/>
                        <a:t>x=Math.round(3.5) =&gt; x=4</a:t>
                      </a:r>
                      <a:endParaRPr lang="en-US"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533400">
                <a:tc>
                  <a:txBody>
                    <a:bodyPr/>
                    <a:lstStyle/>
                    <a:p>
                      <a:pPr marL="0" marR="0" lvl="0" indent="0" algn="l" rtl="0">
                        <a:lnSpc>
                          <a:spcPct val="100000"/>
                        </a:lnSpc>
                        <a:spcBef>
                          <a:spcPts val="0"/>
                        </a:spcBef>
                        <a:spcAft>
                          <a:spcPts val="0"/>
                        </a:spcAft>
                        <a:buClr>
                          <a:schemeClr val="dk1"/>
                        </a:buClr>
                        <a:buSzPts val="1800"/>
                        <a:buFont typeface="Calibri" panose="020F0502020204030204"/>
                        <a:buNone/>
                      </a:pPr>
                      <a:r>
                        <a:rPr lang="en-US" sz="1800"/>
                        <a:t>Math.random()</a:t>
                      </a:r>
                      <a:endParaRPr lang="en-US"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1800"/>
                        <a:t>Sinh số</a:t>
                      </a:r>
                      <a:r>
                        <a:rPr lang="en-US" sz="1800"/>
                        <a:t> ngẫu nhiên từ 0 đến 1</a:t>
                      </a: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panose="020F0502020204030204"/>
                        <a:buNone/>
                      </a:pPr>
                      <a:r>
                        <a:rPr lang="en-US" sz="1800"/>
                        <a:t>x=Math.random() =&gt; x=0..1</a:t>
                      </a:r>
                      <a:endParaRPr lang="en-US"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bl>
          </a:graphicData>
        </a:graphic>
      </p:graphicFrame>
      <p:sp>
        <p:nvSpPr>
          <p:cNvPr id="366" name="Google Shape;366;p29"/>
          <p:cNvSpPr txBox="1"/>
          <p:nvPr/>
        </p:nvSpPr>
        <p:spPr>
          <a:xfrm>
            <a:off x="445008" y="6400800"/>
            <a:ext cx="8229600" cy="369332"/>
          </a:xfrm>
          <a:prstGeom prst="rect">
            <a:avLst/>
          </a:prstGeom>
          <a:solidFill>
            <a:srgbClr val="FFFF00"/>
          </a:solid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FF0000"/>
                </a:solidFill>
                <a:latin typeface="Calibri" panose="020F0502020204030204"/>
                <a:ea typeface="Calibri" panose="020F0502020204030204"/>
                <a:cs typeface="Calibri" panose="020F0502020204030204"/>
                <a:sym typeface="Calibri" panose="020F0502020204030204"/>
              </a:rPr>
              <a:t>Thảo luận: Làm tròn một số thực với 2 số lẻ</a:t>
            </a:r>
            <a:endParaRPr sz="1800" b="1">
              <a:solidFill>
                <a:srgbClr val="FF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22" name="Shape 122"/>
        <p:cNvGrpSpPr/>
        <p:nvPr/>
      </p:nvGrpSpPr>
      <p:grpSpPr>
        <a:xfrm>
          <a:off x="0" y="0"/>
          <a:ext cx="0" cy="0"/>
          <a:chOff x="0" y="0"/>
          <a:chExt cx="0" cy="0"/>
        </a:xfrm>
      </p:grpSpPr>
      <p:sp>
        <p:nvSpPr>
          <p:cNvPr id="123" name="Google Shape;123;p3"/>
          <p:cNvSpPr txBox="1"/>
          <p:nvPr>
            <p:ph type="title"/>
          </p:nvPr>
        </p:nvSpPr>
        <p:spPr>
          <a:xfrm>
            <a:off x="2057400" y="274638"/>
            <a:ext cx="6629400" cy="48736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Nội dung</a:t>
            </a:r>
            <a:endParaRPr lang="en-US"/>
          </a:p>
        </p:txBody>
      </p:sp>
      <p:sp>
        <p:nvSpPr>
          <p:cNvPr id="124" name="Google Shape;124;p3"/>
          <p:cNvSpPr txBox="1"/>
          <p:nvPr>
            <p:ph type="body" idx="1"/>
          </p:nvPr>
        </p:nvSpPr>
        <p:spPr>
          <a:xfrm>
            <a:off x="457200" y="1066800"/>
            <a:ext cx="8229600" cy="5257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FF5A33"/>
              </a:buClr>
              <a:buSzPts val="2800"/>
              <a:buFont typeface="Noto Sans Symbols"/>
              <a:buChar char="❑"/>
            </a:pPr>
            <a:r>
              <a:rPr lang="en-US"/>
              <a:t>Giới thiệu ngôn ngữ lập trình Java</a:t>
            </a:r>
            <a:endParaRPr lang="en-US"/>
          </a:p>
          <a:p>
            <a:pPr marL="342900" lvl="0" indent="-342900" algn="l" rtl="0">
              <a:spcBef>
                <a:spcPts val="560"/>
              </a:spcBef>
              <a:spcAft>
                <a:spcPts val="0"/>
              </a:spcAft>
              <a:buClr>
                <a:srgbClr val="FF5A33"/>
              </a:buClr>
              <a:buSzPts val="2800"/>
              <a:buFont typeface="Noto Sans Symbols"/>
              <a:buChar char="❑"/>
            </a:pPr>
            <a:r>
              <a:rPr lang="en-US"/>
              <a:t>Thiết lập môi trường cho ứng dụng java</a:t>
            </a:r>
            <a:endParaRPr lang="en-US"/>
          </a:p>
          <a:p>
            <a:pPr marL="342900" lvl="0" indent="-342900" algn="l" rtl="0">
              <a:spcBef>
                <a:spcPts val="560"/>
              </a:spcBef>
              <a:spcAft>
                <a:spcPts val="0"/>
              </a:spcAft>
              <a:buClr>
                <a:srgbClr val="FF5A33"/>
              </a:buClr>
              <a:buSzPts val="2800"/>
              <a:buFont typeface="Noto Sans Symbols"/>
              <a:buChar char="❑"/>
            </a:pPr>
            <a:r>
              <a:rPr lang="en-US"/>
              <a:t>Giới thiệu cấu trúc chương trình Java</a:t>
            </a:r>
            <a:endParaRPr lang="en-US"/>
          </a:p>
          <a:p>
            <a:pPr marL="342900" lvl="0" indent="-342900" algn="l" rtl="0">
              <a:spcBef>
                <a:spcPts val="560"/>
              </a:spcBef>
              <a:spcAft>
                <a:spcPts val="0"/>
              </a:spcAft>
              <a:buClr>
                <a:srgbClr val="FF5A33"/>
              </a:buClr>
              <a:buSzPts val="2800"/>
              <a:buFont typeface="Noto Sans Symbols"/>
              <a:buChar char="❑"/>
            </a:pPr>
            <a:r>
              <a:rPr lang="en-US"/>
              <a:t>Giới thiệu công cụ NetBean</a:t>
            </a:r>
            <a:endParaRPr lang="en-US"/>
          </a:p>
          <a:p>
            <a:pPr marL="342900" lvl="0" indent="-342900" algn="l" rtl="0">
              <a:spcBef>
                <a:spcPts val="560"/>
              </a:spcBef>
              <a:spcAft>
                <a:spcPts val="0"/>
              </a:spcAft>
              <a:buClr>
                <a:srgbClr val="FF5A33"/>
              </a:buClr>
              <a:buSzPts val="2800"/>
              <a:buFont typeface="Noto Sans Symbols"/>
              <a:buChar char="❑"/>
            </a:pPr>
            <a:r>
              <a:rPr lang="en-US"/>
              <a:t>Nhập dữ liệu từ bàn phím</a:t>
            </a:r>
            <a:endParaRPr lang="en-US"/>
          </a:p>
          <a:p>
            <a:pPr marL="342900" lvl="0" indent="-342900" algn="l" rtl="0">
              <a:spcBef>
                <a:spcPts val="560"/>
              </a:spcBef>
              <a:spcAft>
                <a:spcPts val="0"/>
              </a:spcAft>
              <a:buClr>
                <a:srgbClr val="FF5A33"/>
              </a:buClr>
              <a:buSzPts val="2800"/>
              <a:buFont typeface="Noto Sans Symbols"/>
              <a:buChar char="❑"/>
            </a:pPr>
            <a:r>
              <a:rPr lang="en-US"/>
              <a:t>Xuất dữ liệu ra màn hình</a:t>
            </a:r>
            <a:endParaRPr lang="en-US"/>
          </a:p>
          <a:p>
            <a:pPr marL="342900" lvl="0" indent="-342900" algn="l" rtl="0">
              <a:spcBef>
                <a:spcPts val="560"/>
              </a:spcBef>
              <a:spcAft>
                <a:spcPts val="0"/>
              </a:spcAft>
              <a:buClr>
                <a:srgbClr val="FF5A33"/>
              </a:buClr>
              <a:buSzPts val="2800"/>
              <a:buFont typeface="Noto Sans Symbols"/>
              <a:buChar char="❑"/>
            </a:pPr>
            <a:r>
              <a:rPr lang="en-US"/>
              <a:t>Thực hiện các phép toán số học đơn giản</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371" name="Shape 371"/>
        <p:cNvGrpSpPr/>
        <p:nvPr/>
      </p:nvGrpSpPr>
      <p:grpSpPr>
        <a:xfrm>
          <a:off x="0" y="0"/>
          <a:ext cx="0" cy="0"/>
          <a:chOff x="0" y="0"/>
          <a:chExt cx="0" cy="0"/>
        </a:xfrm>
      </p:grpSpPr>
      <p:sp>
        <p:nvSpPr>
          <p:cNvPr id="372" name="Google Shape;372;p30"/>
          <p:cNvSpPr txBox="1"/>
          <p:nvPr/>
        </p:nvSpPr>
        <p:spPr>
          <a:xfrm>
            <a:off x="1524000" y="4648200"/>
            <a:ext cx="3869136" cy="10772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lt1"/>
                </a:solidFill>
                <a:latin typeface="Calibri" panose="020F0502020204030204"/>
                <a:ea typeface="Calibri" panose="020F0502020204030204"/>
                <a:cs typeface="Calibri" panose="020F0502020204030204"/>
                <a:sym typeface="Calibri" panose="020F0502020204030204"/>
              </a:rPr>
              <a:t>1. Sinh số ngẫu nhiên từ 5 đến 12</a:t>
            </a:r>
            <a:endParaRPr lang="en-US" sz="1600">
              <a:solidFill>
                <a:schemeClr val="lt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600">
                <a:solidFill>
                  <a:schemeClr val="lt1"/>
                </a:solidFill>
                <a:latin typeface="Calibri" panose="020F0502020204030204"/>
                <a:ea typeface="Calibri" panose="020F0502020204030204"/>
                <a:cs typeface="Calibri" panose="020F0502020204030204"/>
                <a:sym typeface="Calibri" panose="020F0502020204030204"/>
              </a:rPr>
              <a:t>Xuất số đó và căn bậc 2 của nó ra màn hình</a:t>
            </a:r>
            <a:endParaRPr sz="1600">
              <a:solidFill>
                <a:schemeClr val="lt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600">
                <a:solidFill>
                  <a:schemeClr val="lt1"/>
                </a:solidFill>
                <a:latin typeface="Calibri" panose="020F0502020204030204"/>
                <a:ea typeface="Calibri" panose="020F0502020204030204"/>
                <a:cs typeface="Calibri" panose="020F0502020204030204"/>
                <a:sym typeface="Calibri" panose="020F0502020204030204"/>
              </a:rPr>
              <a:t>2.  Nhập 2 số thực a và b từ bàn phím</a:t>
            </a:r>
            <a:endParaRPr sz="1600">
              <a:solidFill>
                <a:schemeClr val="lt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600">
                <a:solidFill>
                  <a:schemeClr val="lt1"/>
                </a:solidFill>
                <a:latin typeface="Calibri" panose="020F0502020204030204"/>
                <a:ea typeface="Calibri" panose="020F0502020204030204"/>
                <a:cs typeface="Calibri" panose="020F0502020204030204"/>
                <a:sym typeface="Calibri" panose="020F0502020204030204"/>
              </a:rPr>
              <a:t>Tính và xuất a lũy b, giá trị nhỏ nhất của 2 số</a:t>
            </a:r>
            <a:endParaRPr sz="1600">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377" name="Shape 377"/>
        <p:cNvGrpSpPr/>
        <p:nvPr/>
      </p:nvGrpSpPr>
      <p:grpSpPr>
        <a:xfrm>
          <a:off x="0" y="0"/>
          <a:ext cx="0" cy="0"/>
          <a:chOff x="0" y="0"/>
          <a:chExt cx="0" cy="0"/>
        </a:xfrm>
      </p:grpSpPr>
      <p:pic>
        <p:nvPicPr>
          <p:cNvPr id="378" name="Google Shape;378;p31" descr="D:\Compressed\PSD Collection 2011\WP-201 copy.png"/>
          <p:cNvPicPr preferRelativeResize="0"/>
          <p:nvPr/>
        </p:nvPicPr>
        <p:blipFill rotWithShape="1">
          <a:blip r:embed="rId1"/>
          <a:srcRect/>
          <a:stretch>
            <a:fillRect/>
          </a:stretch>
        </p:blipFill>
        <p:spPr>
          <a:xfrm flipH="1">
            <a:off x="6519025" y="2438400"/>
            <a:ext cx="2624974" cy="4419600"/>
          </a:xfrm>
          <a:prstGeom prst="rect">
            <a:avLst/>
          </a:prstGeom>
          <a:noFill/>
          <a:ln>
            <a:noFill/>
          </a:ln>
        </p:spPr>
      </p:pic>
      <p:sp>
        <p:nvSpPr>
          <p:cNvPr id="379" name="Google Shape;379;p31"/>
          <p:cNvSpPr txBox="1"/>
          <p:nvPr>
            <p:ph type="title"/>
          </p:nvPr>
        </p:nvSpPr>
        <p:spPr>
          <a:xfrm>
            <a:off x="2057400" y="274638"/>
            <a:ext cx="6629400" cy="48736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Tổng kết nội dung bài học</a:t>
            </a:r>
            <a:endParaRPr lang="en-US"/>
          </a:p>
        </p:txBody>
      </p:sp>
      <p:sp>
        <p:nvSpPr>
          <p:cNvPr id="380" name="Google Shape;380;p31"/>
          <p:cNvSpPr txBox="1"/>
          <p:nvPr>
            <p:ph type="body" idx="1"/>
          </p:nvPr>
        </p:nvSpPr>
        <p:spPr>
          <a:xfrm>
            <a:off x="457200" y="1066800"/>
            <a:ext cx="8229600" cy="5257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FF5A33"/>
              </a:buClr>
              <a:buSzPts val="2800"/>
              <a:buFont typeface="Noto Sans Symbols"/>
              <a:buChar char="❑"/>
            </a:pPr>
            <a:r>
              <a:rPr lang="en-US"/>
              <a:t>Giới thiệu Java</a:t>
            </a:r>
            <a:endParaRPr lang="en-US"/>
          </a:p>
          <a:p>
            <a:pPr marL="342900" lvl="0" indent="-342900" algn="l" rtl="0">
              <a:spcBef>
                <a:spcPts val="560"/>
              </a:spcBef>
              <a:spcAft>
                <a:spcPts val="0"/>
              </a:spcAft>
              <a:buClr>
                <a:srgbClr val="FF5A33"/>
              </a:buClr>
              <a:buSzPts val="2800"/>
              <a:buFont typeface="Noto Sans Symbols"/>
              <a:buChar char="❑"/>
            </a:pPr>
            <a:r>
              <a:rPr lang="en-US"/>
              <a:t>Thiết lập môi trường làm việc (JDK) và IDE</a:t>
            </a:r>
            <a:endParaRPr lang="en-US"/>
          </a:p>
          <a:p>
            <a:pPr marL="342900" lvl="0" indent="-342900" algn="l" rtl="0">
              <a:spcBef>
                <a:spcPts val="560"/>
              </a:spcBef>
              <a:spcAft>
                <a:spcPts val="0"/>
              </a:spcAft>
              <a:buClr>
                <a:srgbClr val="FF5A33"/>
              </a:buClr>
              <a:buSzPts val="2800"/>
              <a:buFont typeface="Noto Sans Symbols"/>
              <a:buChar char="❑"/>
            </a:pPr>
            <a:r>
              <a:rPr lang="en-US"/>
              <a:t>Biến và quy tắc đặt tên biến</a:t>
            </a:r>
            <a:endParaRPr lang="en-US"/>
          </a:p>
          <a:p>
            <a:pPr marL="342900" lvl="0" indent="-342900" algn="l" rtl="0">
              <a:spcBef>
                <a:spcPts val="560"/>
              </a:spcBef>
              <a:spcAft>
                <a:spcPts val="0"/>
              </a:spcAft>
              <a:buClr>
                <a:srgbClr val="FF5A33"/>
              </a:buClr>
              <a:buSzPts val="2800"/>
              <a:buFont typeface="Noto Sans Symbols"/>
              <a:buChar char="❑"/>
            </a:pPr>
            <a:r>
              <a:rPr lang="en-US"/>
              <a:t>Toán tử số học</a:t>
            </a:r>
            <a:endParaRPr lang="en-US"/>
          </a:p>
          <a:p>
            <a:pPr marL="342900" lvl="0" indent="-342900" algn="l" rtl="0">
              <a:spcBef>
                <a:spcPts val="560"/>
              </a:spcBef>
              <a:spcAft>
                <a:spcPts val="0"/>
              </a:spcAft>
              <a:buClr>
                <a:srgbClr val="FF5A33"/>
              </a:buClr>
              <a:buSzPts val="2800"/>
              <a:buFont typeface="Noto Sans Symbols"/>
              <a:buChar char="❑"/>
            </a:pPr>
            <a:r>
              <a:rPr lang="en-US"/>
              <a:t>Xuất ra màn hình</a:t>
            </a:r>
            <a:endParaRPr lang="en-US"/>
          </a:p>
          <a:p>
            <a:pPr marL="342900" lvl="0" indent="-342900" algn="l" rtl="0">
              <a:spcBef>
                <a:spcPts val="560"/>
              </a:spcBef>
              <a:spcAft>
                <a:spcPts val="0"/>
              </a:spcAft>
              <a:buClr>
                <a:srgbClr val="FF5A33"/>
              </a:buClr>
              <a:buSzPts val="2800"/>
              <a:buFont typeface="Noto Sans Symbols"/>
              <a:buChar char="❑"/>
            </a:pPr>
            <a:r>
              <a:rPr lang="en-US"/>
              <a:t>Nhập từ bàn phím</a:t>
            </a:r>
            <a:endParaRPr lang="en-US"/>
          </a:p>
          <a:p>
            <a:pPr marL="342900" lvl="0" indent="-342900" algn="l" rtl="0">
              <a:spcBef>
                <a:spcPts val="560"/>
              </a:spcBef>
              <a:spcAft>
                <a:spcPts val="0"/>
              </a:spcAft>
              <a:buClr>
                <a:srgbClr val="FF5A33"/>
              </a:buClr>
              <a:buSzPts val="2800"/>
              <a:buFont typeface="Noto Sans Symbols"/>
              <a:buChar char="❑"/>
            </a:pPr>
            <a:r>
              <a:rPr lang="en-US"/>
              <a:t>Sử dụng các hàm toán học</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384" name="Shape 384"/>
        <p:cNvGrpSpPr/>
        <p:nvPr/>
      </p:nvGrpSpPr>
      <p:grpSpPr>
        <a:xfrm>
          <a:off x="0" y="0"/>
          <a:ext cx="0" cy="0"/>
          <a:chOff x="0" y="0"/>
          <a:chExt cx="0" cy="0"/>
        </a:xfrm>
      </p:grpSpPr>
      <p:sp>
        <p:nvSpPr>
          <p:cNvPr id="385" name="Google Shape;385;p32"/>
          <p:cNvSpPr txBox="1"/>
          <p:nvPr>
            <p:ph type="title"/>
          </p:nvPr>
        </p:nvSpPr>
        <p:spPr>
          <a:xfrm>
            <a:off x="2057400" y="274638"/>
            <a:ext cx="6629400" cy="48736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Lab 1 buổi 2</a:t>
            </a:r>
            <a:endParaRPr lang="en-US"/>
          </a:p>
        </p:txBody>
      </p:sp>
      <p:sp>
        <p:nvSpPr>
          <p:cNvPr id="386" name="Google Shape;386;p32"/>
          <p:cNvSpPr txBox="1"/>
          <p:nvPr>
            <p:ph type="body" idx="1"/>
          </p:nvPr>
        </p:nvSpPr>
        <p:spPr>
          <a:xfrm>
            <a:off x="457200" y="1066800"/>
            <a:ext cx="8229600" cy="5257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FF5A33"/>
              </a:buClr>
              <a:buSzPts val="2800"/>
              <a:buFont typeface="Noto Sans Symbols"/>
              <a:buChar char="❑"/>
            </a:pPr>
            <a:r>
              <a:rPr lang="en-US"/>
              <a:t>Lab 1 – bài 3</a:t>
            </a:r>
            <a:endParaRPr lang="en-US"/>
          </a:p>
          <a:p>
            <a:pPr marL="342900" lvl="0" indent="-342900" algn="l" rtl="0">
              <a:spcBef>
                <a:spcPts val="560"/>
              </a:spcBef>
              <a:spcAft>
                <a:spcPts val="0"/>
              </a:spcAft>
              <a:buClr>
                <a:srgbClr val="FF5A33"/>
              </a:buClr>
              <a:buSzPts val="2800"/>
              <a:buFont typeface="Noto Sans Symbols"/>
              <a:buChar char="❑"/>
            </a:pPr>
            <a:r>
              <a:rPr lang="en-US"/>
              <a:t>Lab 1 – bài 4</a:t>
            </a:r>
            <a:endParaRPr lang="en-US"/>
          </a:p>
          <a:p>
            <a:pPr marL="342900" lvl="0" indent="-342900" algn="l" rtl="0">
              <a:spcBef>
                <a:spcPts val="560"/>
              </a:spcBef>
              <a:spcAft>
                <a:spcPts val="0"/>
              </a:spcAft>
              <a:buClr>
                <a:srgbClr val="FF5A33"/>
              </a:buClr>
              <a:buSzPts val="2800"/>
              <a:buFont typeface="Noto Sans Symbols"/>
              <a:buChar char="❑"/>
            </a:pPr>
            <a:r>
              <a:rPr lang="en-US"/>
              <a:t>Lab 1 – bài 5 (giáo viên cho thêm)</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29" name="Shape 129"/>
        <p:cNvGrpSpPr/>
        <p:nvPr/>
      </p:nvGrpSpPr>
      <p:grpSpPr>
        <a:xfrm>
          <a:off x="0" y="0"/>
          <a:ext cx="0" cy="0"/>
          <a:chOff x="0" y="0"/>
          <a:chExt cx="0" cy="0"/>
        </a:xfrm>
      </p:grpSpPr>
      <p:sp>
        <p:nvSpPr>
          <p:cNvPr id="130" name="Google Shape;130;p4" descr="http://studio-creator.com/blog/public/html5.jpg"/>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1" name="Google Shape;131;p4" descr="http://studio-creator.com/blog/public/html5.jpg"/>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32" name="Google Shape;132;p4"/>
          <p:cNvPicPr preferRelativeResize="0"/>
          <p:nvPr/>
        </p:nvPicPr>
        <p:blipFill rotWithShape="1">
          <a:blip r:embed="rId1"/>
          <a:srcRect/>
          <a:stretch>
            <a:fillRect/>
          </a:stretch>
        </p:blipFill>
        <p:spPr>
          <a:xfrm>
            <a:off x="5562600" y="1143000"/>
            <a:ext cx="2508174" cy="3330855"/>
          </a:xfrm>
          <a:prstGeom prst="rect">
            <a:avLst/>
          </a:prstGeom>
          <a:noFill/>
          <a:ln>
            <a:noFill/>
          </a:ln>
        </p:spPr>
      </p:pic>
      <p:sp>
        <p:nvSpPr>
          <p:cNvPr id="133" name="Google Shape;133;p4"/>
          <p:cNvSpPr txBox="1"/>
          <p:nvPr>
            <p:ph type="title"/>
          </p:nvPr>
        </p:nvSpPr>
        <p:spPr>
          <a:xfrm>
            <a:off x="2057400" y="274638"/>
            <a:ext cx="6629400" cy="48736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Giới thiệu Java</a:t>
            </a:r>
            <a:endParaRPr lang="en-US"/>
          </a:p>
        </p:txBody>
      </p:sp>
      <p:sp>
        <p:nvSpPr>
          <p:cNvPr id="134" name="Google Shape;134;p4"/>
          <p:cNvSpPr txBox="1"/>
          <p:nvPr>
            <p:ph type="body" idx="1"/>
          </p:nvPr>
        </p:nvSpPr>
        <p:spPr>
          <a:xfrm>
            <a:off x="457200" y="990600"/>
            <a:ext cx="4648200" cy="53340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FF5A33"/>
              </a:buClr>
              <a:buSzPts val="2800"/>
              <a:buFont typeface="Noto Sans Symbols"/>
              <a:buChar char="❑"/>
            </a:pPr>
            <a:r>
              <a:rPr lang="en-US"/>
              <a:t>Java là ngôn ngữ lập trình có các đặc điểm sau</a:t>
            </a:r>
            <a:endParaRPr lang="en-US"/>
          </a:p>
          <a:p>
            <a:pPr marL="742950" lvl="1" indent="-285750" algn="l" rtl="0">
              <a:spcBef>
                <a:spcPts val="480"/>
              </a:spcBef>
              <a:spcAft>
                <a:spcPts val="0"/>
              </a:spcAft>
              <a:buSzPts val="2400"/>
              <a:buChar char="❖"/>
            </a:pPr>
            <a:r>
              <a:rPr lang="en-US"/>
              <a:t>Hướng đối tượng</a:t>
            </a:r>
            <a:endParaRPr lang="en-US"/>
          </a:p>
          <a:p>
            <a:pPr marL="742950" lvl="1" indent="-285750" algn="l" rtl="0">
              <a:spcBef>
                <a:spcPts val="480"/>
              </a:spcBef>
              <a:spcAft>
                <a:spcPts val="0"/>
              </a:spcAft>
              <a:buSzPts val="2400"/>
              <a:buChar char="❖"/>
            </a:pPr>
            <a:r>
              <a:rPr lang="en-US"/>
              <a:t>Chạy trên mọi nền tảng</a:t>
            </a:r>
            <a:endParaRPr lang="en-US"/>
          </a:p>
          <a:p>
            <a:pPr marL="742950" lvl="1" indent="-285750" algn="l" rtl="0">
              <a:spcBef>
                <a:spcPts val="480"/>
              </a:spcBef>
              <a:spcAft>
                <a:spcPts val="0"/>
              </a:spcAft>
              <a:buSzPts val="2400"/>
              <a:buChar char="❖"/>
            </a:pPr>
            <a:r>
              <a:rPr lang="en-US"/>
              <a:t>Bảo mật cao</a:t>
            </a:r>
            <a:endParaRPr lang="en-US"/>
          </a:p>
          <a:p>
            <a:pPr marL="742950" lvl="1" indent="-285750" algn="l" rtl="0">
              <a:spcBef>
                <a:spcPts val="480"/>
              </a:spcBef>
              <a:spcAft>
                <a:spcPts val="0"/>
              </a:spcAft>
              <a:buSzPts val="2400"/>
              <a:buChar char="❖"/>
            </a:pPr>
            <a:r>
              <a:rPr lang="en-US"/>
              <a:t>Mạnh mẽ</a:t>
            </a:r>
            <a:endParaRPr lang="en-US"/>
          </a:p>
          <a:p>
            <a:pPr marL="742950" lvl="1" indent="-285750" algn="l" rtl="0">
              <a:spcBef>
                <a:spcPts val="480"/>
              </a:spcBef>
              <a:spcAft>
                <a:spcPts val="0"/>
              </a:spcAft>
              <a:buSzPts val="2400"/>
              <a:buChar char="❖"/>
            </a:pPr>
            <a:r>
              <a:rPr lang="en-US"/>
              <a:t>Phân tán </a:t>
            </a:r>
            <a:endParaRPr lang="en-US"/>
          </a:p>
          <a:p>
            <a:pPr marL="742950" lvl="1" indent="-285750" algn="l" rtl="0">
              <a:spcBef>
                <a:spcPts val="480"/>
              </a:spcBef>
              <a:spcAft>
                <a:spcPts val="0"/>
              </a:spcAft>
              <a:buSzPts val="2400"/>
              <a:buChar char="❖"/>
            </a:pPr>
            <a:r>
              <a:rPr lang="en-US"/>
              <a:t>Đa luồng xử lý</a:t>
            </a:r>
            <a:endParaRPr lang="en-US"/>
          </a:p>
          <a:p>
            <a:pPr marL="742950" lvl="1" indent="-285750" algn="l" rtl="0">
              <a:spcBef>
                <a:spcPts val="480"/>
              </a:spcBef>
              <a:spcAft>
                <a:spcPts val="0"/>
              </a:spcAft>
              <a:buSzPts val="2400"/>
              <a:buChar char="❖"/>
            </a:pPr>
            <a:r>
              <a:rPr lang="en-US"/>
              <a:t>…</a:t>
            </a:r>
            <a:endParaRPr lang="en-US"/>
          </a:p>
          <a:p>
            <a:pPr marL="342900" lvl="0" indent="-165100" algn="l" rtl="0">
              <a:spcBef>
                <a:spcPts val="560"/>
              </a:spcBef>
              <a:spcAft>
                <a:spcPts val="0"/>
              </a:spcAft>
              <a:buClr>
                <a:srgbClr val="FF5A33"/>
              </a:buClr>
              <a:buSzPts val="2800"/>
              <a:buFont typeface="Noto Sans Symbols"/>
              <a:buNone/>
            </a:pPr>
          </a:p>
          <a:p>
            <a:pPr marL="342900" lvl="0" indent="-165100" algn="l" rtl="0">
              <a:spcBef>
                <a:spcPts val="560"/>
              </a:spcBef>
              <a:spcAft>
                <a:spcPts val="0"/>
              </a:spcAft>
              <a:buClr>
                <a:srgbClr val="FF5A33"/>
              </a:buClr>
              <a:buSzPts val="2800"/>
              <a:buFont typeface="Noto Sans Symbols"/>
              <a:buNone/>
            </a:pPr>
          </a:p>
        </p:txBody>
      </p:sp>
      <p:sp>
        <p:nvSpPr>
          <p:cNvPr id="135" name="Google Shape;135;p4"/>
          <p:cNvSpPr/>
          <p:nvPr/>
        </p:nvSpPr>
        <p:spPr>
          <a:xfrm>
            <a:off x="5062136" y="4548996"/>
            <a:ext cx="3509102"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A04400"/>
                </a:solidFill>
                <a:latin typeface="Calibri" panose="020F0502020204030204"/>
                <a:ea typeface="Calibri" panose="020F0502020204030204"/>
                <a:cs typeface="Calibri" panose="020F0502020204030204"/>
                <a:sym typeface="Calibri" panose="020F0502020204030204"/>
              </a:rPr>
              <a:t>Write once, run anywhere</a:t>
            </a:r>
            <a:endParaRPr sz="2400" b="1" cap="none">
              <a:solidFill>
                <a:srgbClr val="A044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40" name="Shape 140"/>
        <p:cNvGrpSpPr/>
        <p:nvPr/>
      </p:nvGrpSpPr>
      <p:grpSpPr>
        <a:xfrm>
          <a:off x="0" y="0"/>
          <a:ext cx="0" cy="0"/>
          <a:chOff x="0" y="0"/>
          <a:chExt cx="0" cy="0"/>
        </a:xfrm>
      </p:grpSpPr>
      <p:sp>
        <p:nvSpPr>
          <p:cNvPr id="141" name="Google Shape;141;p5" descr="http://studio-creator.com/blog/public/html5.jpg"/>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2" name="Google Shape;142;p5" descr="http://studio-creator.com/blog/public/html5.jpg"/>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3" name="Google Shape;143;p5"/>
          <p:cNvSpPr txBox="1"/>
          <p:nvPr>
            <p:ph type="title"/>
          </p:nvPr>
        </p:nvSpPr>
        <p:spPr>
          <a:xfrm>
            <a:off x="2057400" y="274638"/>
            <a:ext cx="6629400" cy="48736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Lịch sử phát triển của Java</a:t>
            </a:r>
            <a:endParaRPr lang="en-US"/>
          </a:p>
        </p:txBody>
      </p:sp>
      <p:sp>
        <p:nvSpPr>
          <p:cNvPr id="144" name="Google Shape;144;p5"/>
          <p:cNvSpPr/>
          <p:nvPr/>
        </p:nvSpPr>
        <p:spPr>
          <a:xfrm>
            <a:off x="490854" y="1143000"/>
            <a:ext cx="8195945" cy="502920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0"/>
                </a:moveTo>
                <a:close/>
                <a:lnTo>
                  <a:pt x="-10000" y="120000"/>
                </a:lnTo>
              </a:path>
              <a:path w="120000" h="120000" fill="none" extrusionOk="0">
                <a:moveTo>
                  <a:pt x="-10000" y="22500"/>
                </a:moveTo>
                <a:lnTo>
                  <a:pt x="-46000" y="135000"/>
                </a:lnTo>
              </a:path>
            </a:pathLst>
          </a:custGeom>
          <a:noFill/>
          <a:ln>
            <a:noFill/>
          </a:ln>
        </p:spPr>
        <p:txBody>
          <a:bodyPr spcFirstLastPara="1" wrap="square" lIns="91425" tIns="45700" rIns="91425" bIns="45700" anchor="ctr" anchorCtr="1">
            <a:noAutofit/>
          </a:bodyPr>
          <a:lstStyle/>
          <a:p>
            <a:pPr marL="114300" marR="0" lvl="1" indent="-177800" algn="l" rtl="0">
              <a:lnSpc>
                <a:spcPct val="75000"/>
              </a:lnSpc>
              <a:spcBef>
                <a:spcPts val="0"/>
              </a:spcBef>
              <a:spcAft>
                <a:spcPts val="0"/>
              </a:spcAft>
              <a:buClr>
                <a:schemeClr val="dk1"/>
              </a:buClr>
              <a:buSzPts val="2800"/>
              <a:buFont typeface="Calibri" panose="020F0502020204030204"/>
              <a:buChar char="•"/>
            </a:pPr>
            <a:r>
              <a:rPr lang="en-US" sz="2800" b="0" i="0" u="none" strike="noStrike" cap="none">
                <a:solidFill>
                  <a:schemeClr val="dk1"/>
                </a:solidFill>
                <a:latin typeface="Calibri" panose="020F0502020204030204"/>
                <a:ea typeface="Calibri" panose="020F0502020204030204"/>
                <a:cs typeface="Calibri" panose="020F0502020204030204"/>
                <a:sym typeface="Calibri" panose="020F0502020204030204"/>
              </a:rPr>
              <a:t>Ra đời với tên gọi Oak bởi Sun Microsystem</a:t>
            </a:r>
            <a:endParaRPr sz="2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114300" marR="0" lvl="1" indent="-177800" algn="l" rtl="0">
              <a:lnSpc>
                <a:spcPct val="75000"/>
              </a:lnSpc>
              <a:spcBef>
                <a:spcPts val="280"/>
              </a:spcBef>
              <a:spcAft>
                <a:spcPts val="0"/>
              </a:spcAft>
              <a:buClr>
                <a:schemeClr val="dk1"/>
              </a:buClr>
              <a:buSzPts val="2800"/>
              <a:buFont typeface="Calibri" panose="020F0502020204030204"/>
              <a:buChar char="•"/>
            </a:pPr>
            <a:r>
              <a:rPr lang="en-US" sz="2800" b="0" i="0" u="none" strike="noStrike" cap="none">
                <a:solidFill>
                  <a:schemeClr val="dk1"/>
                </a:solidFill>
                <a:latin typeface="Calibri" panose="020F0502020204030204"/>
                <a:ea typeface="Calibri" panose="020F0502020204030204"/>
                <a:cs typeface="Calibri" panose="020F0502020204030204"/>
                <a:sym typeface="Calibri" panose="020F0502020204030204"/>
              </a:rPr>
              <a:t>Đổi tên thành Java</a:t>
            </a:r>
            <a:endParaRPr sz="2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114300" marR="0" lvl="1" indent="-177800" algn="l" rtl="0">
              <a:lnSpc>
                <a:spcPct val="75000"/>
              </a:lnSpc>
              <a:spcBef>
                <a:spcPts val="280"/>
              </a:spcBef>
              <a:spcAft>
                <a:spcPts val="0"/>
              </a:spcAft>
              <a:buClr>
                <a:schemeClr val="dk1"/>
              </a:buClr>
              <a:buSzPts val="2800"/>
              <a:buFont typeface="Calibri" panose="020F0502020204030204"/>
              <a:buChar char="•"/>
            </a:pPr>
            <a:r>
              <a:rPr lang="en-US" sz="2800" b="0" i="0" u="none" strike="noStrike" cap="none">
                <a:solidFill>
                  <a:schemeClr val="dk1"/>
                </a:solidFill>
                <a:latin typeface="Calibri" panose="020F0502020204030204"/>
                <a:ea typeface="Calibri" panose="020F0502020204030204"/>
                <a:cs typeface="Calibri" panose="020F0502020204030204"/>
                <a:sym typeface="Calibri" panose="020F0502020204030204"/>
              </a:rPr>
              <a:t>Oracle mua lại</a:t>
            </a:r>
            <a:endParaRPr sz="2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5" name="Google Shape;145;p5"/>
          <p:cNvSpPr txBox="1"/>
          <p:nvPr/>
        </p:nvSpPr>
        <p:spPr>
          <a:xfrm>
            <a:off x="725424" y="1892284"/>
            <a:ext cx="915635"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A04400"/>
                </a:solidFill>
                <a:latin typeface="Calibri" panose="020F0502020204030204"/>
                <a:ea typeface="Calibri" panose="020F0502020204030204"/>
                <a:cs typeface="Calibri" panose="020F0502020204030204"/>
                <a:sym typeface="Calibri" panose="020F0502020204030204"/>
              </a:rPr>
              <a:t>1991</a:t>
            </a:r>
            <a:endParaRPr sz="2800" b="1">
              <a:solidFill>
                <a:srgbClr val="A04400"/>
              </a:solidFill>
              <a:latin typeface="Calibri" panose="020F0502020204030204"/>
              <a:ea typeface="Calibri" panose="020F0502020204030204"/>
              <a:cs typeface="Calibri" panose="020F0502020204030204"/>
              <a:sym typeface="Calibri" panose="020F0502020204030204"/>
            </a:endParaRPr>
          </a:p>
        </p:txBody>
      </p:sp>
      <p:sp>
        <p:nvSpPr>
          <p:cNvPr id="146" name="Google Shape;146;p5"/>
          <p:cNvSpPr txBox="1"/>
          <p:nvPr/>
        </p:nvSpPr>
        <p:spPr>
          <a:xfrm>
            <a:off x="557530" y="3352800"/>
            <a:ext cx="915635"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A04400"/>
                </a:solidFill>
                <a:latin typeface="Calibri" panose="020F0502020204030204"/>
                <a:ea typeface="Calibri" panose="020F0502020204030204"/>
                <a:cs typeface="Calibri" panose="020F0502020204030204"/>
                <a:sym typeface="Calibri" panose="020F0502020204030204"/>
              </a:rPr>
              <a:t>1995</a:t>
            </a:r>
            <a:endParaRPr sz="2800" b="1">
              <a:solidFill>
                <a:srgbClr val="A04400"/>
              </a:solidFill>
              <a:latin typeface="Calibri" panose="020F0502020204030204"/>
              <a:ea typeface="Calibri" panose="020F0502020204030204"/>
              <a:cs typeface="Calibri" panose="020F0502020204030204"/>
              <a:sym typeface="Calibri" panose="020F0502020204030204"/>
            </a:endParaRPr>
          </a:p>
        </p:txBody>
      </p:sp>
      <p:sp>
        <p:nvSpPr>
          <p:cNvPr id="147" name="Google Shape;147;p5"/>
          <p:cNvSpPr txBox="1"/>
          <p:nvPr/>
        </p:nvSpPr>
        <p:spPr>
          <a:xfrm>
            <a:off x="725424" y="4876800"/>
            <a:ext cx="915635"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A04400"/>
                </a:solidFill>
                <a:latin typeface="Calibri" panose="020F0502020204030204"/>
                <a:ea typeface="Calibri" panose="020F0502020204030204"/>
                <a:cs typeface="Calibri" panose="020F0502020204030204"/>
                <a:sym typeface="Calibri" panose="020F0502020204030204"/>
              </a:rPr>
              <a:t>2010</a:t>
            </a:r>
            <a:endParaRPr sz="2800" b="1">
              <a:solidFill>
                <a:srgbClr val="A044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51" name="Shape 151"/>
        <p:cNvGrpSpPr/>
        <p:nvPr/>
      </p:nvGrpSpPr>
      <p:grpSpPr>
        <a:xfrm>
          <a:off x="0" y="0"/>
          <a:ext cx="0" cy="0"/>
          <a:chOff x="0" y="0"/>
          <a:chExt cx="0" cy="0"/>
        </a:xfrm>
      </p:grpSpPr>
      <p:sp>
        <p:nvSpPr>
          <p:cNvPr id="152" name="Google Shape;152;p6"/>
          <p:cNvSpPr txBox="1"/>
          <p:nvPr>
            <p:ph type="title"/>
          </p:nvPr>
        </p:nvSpPr>
        <p:spPr>
          <a:xfrm>
            <a:off x="2057400" y="274638"/>
            <a:ext cx="6629400" cy="48736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Các công nghệ Java</a:t>
            </a:r>
            <a:endParaRPr lang="en-US"/>
          </a:p>
        </p:txBody>
      </p:sp>
      <p:sp>
        <p:nvSpPr>
          <p:cNvPr id="153" name="Google Shape;153;p6"/>
          <p:cNvSpPr txBox="1"/>
          <p:nvPr>
            <p:ph type="body" idx="1"/>
          </p:nvPr>
        </p:nvSpPr>
        <p:spPr>
          <a:xfrm>
            <a:off x="457200" y="1066800"/>
            <a:ext cx="8229600" cy="5257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FF5A33"/>
              </a:buClr>
              <a:buSzPts val="2800"/>
              <a:buFont typeface="Noto Sans Symbols"/>
              <a:buChar char="❑"/>
            </a:pPr>
            <a:r>
              <a:rPr lang="en-US"/>
              <a:t>Học Java có thể làm ra những sản phẩm gì?</a:t>
            </a:r>
            <a:endParaRPr lang="en-US"/>
          </a:p>
        </p:txBody>
      </p:sp>
      <p:pic>
        <p:nvPicPr>
          <p:cNvPr id="154" name="Google Shape;154;p6" descr="http://www.proheight.com/images/upload/CourseIcons/1443589900_JAVA%20Technology.jpg"/>
          <p:cNvPicPr preferRelativeResize="0"/>
          <p:nvPr/>
        </p:nvPicPr>
        <p:blipFill rotWithShape="1">
          <a:blip r:embed="rId1"/>
          <a:srcRect/>
          <a:stretch>
            <a:fillRect/>
          </a:stretch>
        </p:blipFill>
        <p:spPr>
          <a:xfrm>
            <a:off x="838200" y="1612772"/>
            <a:ext cx="7543800" cy="501662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59" name="Shape 159"/>
        <p:cNvGrpSpPr/>
        <p:nvPr/>
      </p:nvGrpSpPr>
      <p:grpSpPr>
        <a:xfrm>
          <a:off x="0" y="0"/>
          <a:ext cx="0" cy="0"/>
          <a:chOff x="0" y="0"/>
          <a:chExt cx="0" cy="0"/>
        </a:xfrm>
      </p:grpSpPr>
      <p:sp>
        <p:nvSpPr>
          <p:cNvPr id="160" name="Google Shape;160;p7"/>
          <p:cNvSpPr txBox="1"/>
          <p:nvPr>
            <p:ph type="title"/>
          </p:nvPr>
        </p:nvSpPr>
        <p:spPr>
          <a:xfrm>
            <a:off x="2057400" y="274638"/>
            <a:ext cx="6629400" cy="48736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Chương trình Java</a:t>
            </a:r>
            <a:endParaRPr lang="en-US"/>
          </a:p>
        </p:txBody>
      </p:sp>
      <p:pic>
        <p:nvPicPr>
          <p:cNvPr id="161" name="Google Shape;161;p7"/>
          <p:cNvPicPr preferRelativeResize="0"/>
          <p:nvPr/>
        </p:nvPicPr>
        <p:blipFill rotWithShape="1">
          <a:blip r:embed="rId1"/>
          <a:srcRect/>
          <a:stretch>
            <a:fillRect/>
          </a:stretch>
        </p:blipFill>
        <p:spPr>
          <a:xfrm>
            <a:off x="2057400" y="990600"/>
            <a:ext cx="5086350" cy="2324100"/>
          </a:xfrm>
          <a:prstGeom prst="rect">
            <a:avLst/>
          </a:prstGeom>
          <a:noFill/>
          <a:ln>
            <a:noFill/>
          </a:ln>
        </p:spPr>
      </p:pic>
      <p:pic>
        <p:nvPicPr>
          <p:cNvPr id="162" name="Google Shape;162;p7"/>
          <p:cNvPicPr preferRelativeResize="0"/>
          <p:nvPr/>
        </p:nvPicPr>
        <p:blipFill rotWithShape="1">
          <a:blip r:embed="rId2"/>
          <a:srcRect/>
          <a:stretch>
            <a:fillRect/>
          </a:stretch>
        </p:blipFill>
        <p:spPr>
          <a:xfrm>
            <a:off x="609600" y="3473196"/>
            <a:ext cx="3810000" cy="2314575"/>
          </a:xfrm>
          <a:prstGeom prst="rect">
            <a:avLst/>
          </a:prstGeom>
          <a:noFill/>
          <a:ln>
            <a:noFill/>
          </a:ln>
        </p:spPr>
      </p:pic>
      <p:pic>
        <p:nvPicPr>
          <p:cNvPr id="163" name="Google Shape;163;p7"/>
          <p:cNvPicPr preferRelativeResize="0"/>
          <p:nvPr/>
        </p:nvPicPr>
        <p:blipFill rotWithShape="1">
          <a:blip r:embed="rId3"/>
          <a:srcRect/>
          <a:stretch>
            <a:fillRect/>
          </a:stretch>
        </p:blipFill>
        <p:spPr>
          <a:xfrm>
            <a:off x="4800600" y="3467100"/>
            <a:ext cx="3810000" cy="2314575"/>
          </a:xfrm>
          <a:prstGeom prst="rect">
            <a:avLst/>
          </a:prstGeom>
          <a:noFill/>
          <a:ln>
            <a:noFill/>
          </a:ln>
        </p:spPr>
      </p:pic>
      <p:pic>
        <p:nvPicPr>
          <p:cNvPr id="164" name="Google Shape;164;p7"/>
          <p:cNvPicPr preferRelativeResize="0"/>
          <p:nvPr>
            <p:ph type="body" idx="1"/>
          </p:nvPr>
        </p:nvPicPr>
        <p:blipFill rotWithShape="1">
          <a:blip r:embed="rId4"/>
          <a:srcRect/>
          <a:stretch>
            <a:fillRect/>
          </a:stretch>
        </p:blipFill>
        <p:spPr>
          <a:xfrm>
            <a:off x="3124200" y="4911471"/>
            <a:ext cx="3095625" cy="1485900"/>
          </a:xfrm>
          <a:prstGeom prst="rect">
            <a:avLst/>
          </a:prstGeom>
          <a:noFill/>
          <a:ln>
            <a:noFill/>
          </a:ln>
        </p:spPr>
      </p:pic>
      <p:sp>
        <p:nvSpPr>
          <p:cNvPr id="165" name="Google Shape;165;p7"/>
          <p:cNvSpPr/>
          <p:nvPr/>
        </p:nvSpPr>
        <p:spPr>
          <a:xfrm>
            <a:off x="1499616" y="1981200"/>
            <a:ext cx="914400" cy="914400"/>
          </a:xfrm>
          <a:prstGeom prst="ellipse">
            <a:avLst/>
          </a:prstGeom>
          <a:gradFill>
            <a:gsLst>
              <a:gs pos="0">
                <a:srgbClr val="DAFEA4"/>
              </a:gs>
              <a:gs pos="35000">
                <a:srgbClr val="E3FEBF"/>
              </a:gs>
              <a:gs pos="100000">
                <a:srgbClr val="F4FEE6"/>
              </a:gs>
            </a:gsLst>
            <a:lin ang="16200000" scaled="0"/>
          </a:gradFill>
          <a:ln w="9525" cap="flat" cmpd="sng">
            <a:solidFill>
              <a:srgbClr val="97B853"/>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1">
                <a:solidFill>
                  <a:schemeClr val="dk1"/>
                </a:solidFill>
                <a:latin typeface="Calibri" panose="020F0502020204030204"/>
                <a:ea typeface="Calibri" panose="020F0502020204030204"/>
                <a:cs typeface="Calibri" panose="020F0502020204030204"/>
                <a:sym typeface="Calibri" panose="020F0502020204030204"/>
              </a:rPr>
              <a:t>1</a:t>
            </a:r>
            <a:endParaRPr sz="4400" b="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6" name="Google Shape;166;p7"/>
          <p:cNvSpPr/>
          <p:nvPr/>
        </p:nvSpPr>
        <p:spPr>
          <a:xfrm>
            <a:off x="1956816" y="4419600"/>
            <a:ext cx="914400" cy="914400"/>
          </a:xfrm>
          <a:prstGeom prst="ellipse">
            <a:avLst/>
          </a:prstGeom>
          <a:gradFill>
            <a:gsLst>
              <a:gs pos="0">
                <a:srgbClr val="DAFEA4"/>
              </a:gs>
              <a:gs pos="35000">
                <a:srgbClr val="E3FEBF"/>
              </a:gs>
              <a:gs pos="100000">
                <a:srgbClr val="F4FEE6"/>
              </a:gs>
            </a:gsLst>
            <a:lin ang="16200000" scaled="0"/>
          </a:gradFill>
          <a:ln w="9525" cap="flat" cmpd="sng">
            <a:solidFill>
              <a:srgbClr val="97B853"/>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1">
                <a:solidFill>
                  <a:schemeClr val="dk1"/>
                </a:solidFill>
                <a:latin typeface="Calibri" panose="020F0502020204030204"/>
                <a:ea typeface="Calibri" panose="020F0502020204030204"/>
                <a:cs typeface="Calibri" panose="020F0502020204030204"/>
                <a:sym typeface="Calibri" panose="020F0502020204030204"/>
              </a:rPr>
              <a:t>2</a:t>
            </a:r>
            <a:endParaRPr lang="en-US" sz="4400" b="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7" name="Google Shape;167;p7"/>
          <p:cNvSpPr/>
          <p:nvPr/>
        </p:nvSpPr>
        <p:spPr>
          <a:xfrm>
            <a:off x="5257800" y="5486400"/>
            <a:ext cx="914400" cy="914400"/>
          </a:xfrm>
          <a:prstGeom prst="ellipse">
            <a:avLst/>
          </a:prstGeom>
          <a:gradFill>
            <a:gsLst>
              <a:gs pos="0">
                <a:srgbClr val="DAFEA4"/>
              </a:gs>
              <a:gs pos="35000">
                <a:srgbClr val="E3FEBF"/>
              </a:gs>
              <a:gs pos="100000">
                <a:srgbClr val="F4FEE6"/>
              </a:gs>
            </a:gsLst>
            <a:lin ang="16200000" scaled="0"/>
          </a:gradFill>
          <a:ln w="9525" cap="flat" cmpd="sng">
            <a:solidFill>
              <a:srgbClr val="97B853"/>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1">
                <a:solidFill>
                  <a:schemeClr val="dk1"/>
                </a:solidFill>
                <a:latin typeface="Calibri" panose="020F0502020204030204"/>
                <a:ea typeface="Calibri" panose="020F0502020204030204"/>
                <a:cs typeface="Calibri" panose="020F0502020204030204"/>
                <a:sym typeface="Calibri" panose="020F0502020204030204"/>
              </a:rPr>
              <a:t>3</a:t>
            </a:r>
            <a:endParaRPr sz="4400" b="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8" name="Google Shape;168;p7"/>
          <p:cNvSpPr/>
          <p:nvPr/>
        </p:nvSpPr>
        <p:spPr>
          <a:xfrm>
            <a:off x="7693152" y="4836795"/>
            <a:ext cx="914400" cy="914400"/>
          </a:xfrm>
          <a:prstGeom prst="ellipse">
            <a:avLst/>
          </a:prstGeom>
          <a:gradFill>
            <a:gsLst>
              <a:gs pos="0">
                <a:srgbClr val="DAFEA4"/>
              </a:gs>
              <a:gs pos="35000">
                <a:srgbClr val="E3FEBF"/>
              </a:gs>
              <a:gs pos="100000">
                <a:srgbClr val="F4FEE6"/>
              </a:gs>
            </a:gsLst>
            <a:lin ang="16200000" scaled="0"/>
          </a:gradFill>
          <a:ln w="9525" cap="flat" cmpd="sng">
            <a:solidFill>
              <a:srgbClr val="97B853"/>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1">
                <a:solidFill>
                  <a:schemeClr val="dk1"/>
                </a:solidFill>
                <a:latin typeface="Calibri" panose="020F0502020204030204"/>
                <a:ea typeface="Calibri" panose="020F0502020204030204"/>
                <a:cs typeface="Calibri" panose="020F0502020204030204"/>
                <a:sym typeface="Calibri" panose="020F0502020204030204"/>
              </a:rPr>
              <a:t>4</a:t>
            </a:r>
            <a:endParaRPr sz="4400" b="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9" name="Google Shape;169;p7"/>
          <p:cNvSpPr/>
          <p:nvPr/>
        </p:nvSpPr>
        <p:spPr>
          <a:xfrm>
            <a:off x="477353" y="5960364"/>
            <a:ext cx="2662717"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cap="none">
                <a:solidFill>
                  <a:srgbClr val="A04400"/>
                </a:solidFill>
                <a:latin typeface="Calibri" panose="020F0502020204030204"/>
                <a:ea typeface="Calibri" panose="020F0502020204030204"/>
                <a:cs typeface="Calibri" panose="020F0502020204030204"/>
                <a:sym typeface="Calibri" panose="020F0502020204030204"/>
              </a:rPr>
              <a:t>Xem casestudy 1</a:t>
            </a:r>
            <a:endParaRPr sz="2800" b="1" cap="none">
              <a:solidFill>
                <a:srgbClr val="A044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73" name="Shape 173"/>
        <p:cNvGrpSpPr/>
        <p:nvPr/>
      </p:nvGrpSpPr>
      <p:grpSpPr>
        <a:xfrm>
          <a:off x="0" y="0"/>
          <a:ext cx="0" cy="0"/>
          <a:chOff x="0" y="0"/>
          <a:chExt cx="0" cy="0"/>
        </a:xfrm>
      </p:grpSpPr>
      <p:sp>
        <p:nvSpPr>
          <p:cNvPr id="174" name="Google Shape;174;p8"/>
          <p:cNvSpPr/>
          <p:nvPr/>
        </p:nvSpPr>
        <p:spPr>
          <a:xfrm>
            <a:off x="6820683" y="1611362"/>
            <a:ext cx="1866117" cy="914400"/>
          </a:xfrm>
          <a:prstGeom prst="foldedCorner">
            <a:avLst>
              <a:gd name="adj" fmla="val 16667"/>
            </a:avLst>
          </a:prstGeom>
          <a:solidFill>
            <a:schemeClr val="lt1"/>
          </a:solidFill>
          <a:ln w="952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panose="020F0502020204030204"/>
                <a:ea typeface="Calibri" panose="020F0502020204030204"/>
                <a:cs typeface="Calibri" panose="020F0502020204030204"/>
                <a:sym typeface="Calibri" panose="020F0502020204030204"/>
              </a:rPr>
              <a:t>HelloWorld.java</a:t>
            </a: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75" name="Google Shape;175;p8"/>
          <p:cNvSpPr txBox="1"/>
          <p:nvPr>
            <p:ph type="title"/>
          </p:nvPr>
        </p:nvSpPr>
        <p:spPr>
          <a:xfrm>
            <a:off x="2057400" y="274638"/>
            <a:ext cx="6629400" cy="48736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Cấu trúc chương trình Java</a:t>
            </a:r>
            <a:endParaRPr lang="en-US"/>
          </a:p>
        </p:txBody>
      </p:sp>
      <p:sp>
        <p:nvSpPr>
          <p:cNvPr id="176" name="Google Shape;176;p8"/>
          <p:cNvSpPr txBox="1"/>
          <p:nvPr>
            <p:ph type="body" idx="1"/>
          </p:nvPr>
        </p:nvSpPr>
        <p:spPr>
          <a:xfrm>
            <a:off x="457200" y="3276600"/>
            <a:ext cx="8229600" cy="3505200"/>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rgbClr val="FF5A33"/>
              </a:buClr>
              <a:buSzPts val="2800"/>
              <a:buFont typeface="Noto Sans Symbols"/>
              <a:buChar char="❑"/>
            </a:pPr>
            <a:r>
              <a:rPr lang="en-US"/>
              <a:t>com.poly: tên gói chứa lớp</a:t>
            </a:r>
            <a:endParaRPr lang="en-US"/>
          </a:p>
          <a:p>
            <a:pPr marL="742950" lvl="1" indent="-285750" algn="l" rtl="0">
              <a:spcBef>
                <a:spcPts val="480"/>
              </a:spcBef>
              <a:spcAft>
                <a:spcPts val="0"/>
              </a:spcAft>
              <a:buSzPts val="2400"/>
              <a:buChar char="❖"/>
            </a:pPr>
            <a:r>
              <a:rPr lang="en-US"/>
              <a:t>Sử dụng ký tự thường và dấu chấm. Có thể xem package như folder còn class như file.</a:t>
            </a:r>
            <a:endParaRPr lang="en-US"/>
          </a:p>
          <a:p>
            <a:pPr marL="342900" lvl="0" indent="-342900" algn="l" rtl="0">
              <a:spcBef>
                <a:spcPts val="560"/>
              </a:spcBef>
              <a:spcAft>
                <a:spcPts val="0"/>
              </a:spcAft>
              <a:buClr>
                <a:srgbClr val="FF5A33"/>
              </a:buClr>
              <a:buSzPts val="2800"/>
              <a:buFont typeface="Noto Sans Symbols"/>
              <a:buChar char="❑"/>
            </a:pPr>
            <a:r>
              <a:rPr lang="en-US"/>
              <a:t>HelloWorld: tên lớp</a:t>
            </a:r>
            <a:endParaRPr lang="en-US"/>
          </a:p>
          <a:p>
            <a:pPr marL="742950" lvl="1" indent="-285750" algn="l" rtl="0">
              <a:spcBef>
                <a:spcPts val="480"/>
              </a:spcBef>
              <a:spcAft>
                <a:spcPts val="0"/>
              </a:spcAft>
              <a:buSzPts val="2400"/>
              <a:buChar char="❖"/>
            </a:pPr>
            <a:r>
              <a:rPr lang="en-US"/>
              <a:t>Phải giống tên file java. Viết hoa ký tự đầu của mỗi từ</a:t>
            </a:r>
            <a:endParaRPr lang="en-US"/>
          </a:p>
          <a:p>
            <a:pPr marL="342900" lvl="0" indent="-342900" algn="l" rtl="0">
              <a:spcBef>
                <a:spcPts val="560"/>
              </a:spcBef>
              <a:spcAft>
                <a:spcPts val="0"/>
              </a:spcAft>
              <a:buClr>
                <a:srgbClr val="FF5A33"/>
              </a:buClr>
              <a:buSzPts val="2800"/>
              <a:buFont typeface="Noto Sans Symbols"/>
              <a:buChar char="❑"/>
            </a:pPr>
            <a:r>
              <a:rPr lang="en-US"/>
              <a:t>main(): phương thức bắt đầu chạy</a:t>
            </a:r>
            <a:endParaRPr lang="en-US"/>
          </a:p>
          <a:p>
            <a:pPr marL="742950" lvl="1" indent="-285750" algn="l" rtl="0">
              <a:spcBef>
                <a:spcPts val="480"/>
              </a:spcBef>
              <a:spcAft>
                <a:spcPts val="0"/>
              </a:spcAft>
              <a:buSzPts val="2400"/>
              <a:buChar char="❖"/>
            </a:pPr>
            <a:r>
              <a:rPr lang="en-US"/>
              <a:t>Lớp có thể có nhiều phương thức nhưng main() được gọi tự động khi ứng dụng chạy</a:t>
            </a:r>
            <a:endParaRPr lang="en-US"/>
          </a:p>
        </p:txBody>
      </p:sp>
      <p:sp>
        <p:nvSpPr>
          <p:cNvPr id="177" name="Google Shape;177;p8"/>
          <p:cNvSpPr txBox="1"/>
          <p:nvPr/>
        </p:nvSpPr>
        <p:spPr>
          <a:xfrm>
            <a:off x="457200" y="914400"/>
            <a:ext cx="5229701" cy="2308324"/>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panose="020F0502020204030204"/>
                <a:ea typeface="Calibri" panose="020F0502020204030204"/>
                <a:cs typeface="Calibri" panose="020F0502020204030204"/>
                <a:sym typeface="Calibri" panose="020F0502020204030204"/>
              </a:rPr>
              <a:t>package </a:t>
            </a:r>
            <a:r>
              <a:rPr lang="en-US" sz="2400" b="1">
                <a:solidFill>
                  <a:srgbClr val="FF0000"/>
                </a:solidFill>
                <a:latin typeface="Calibri" panose="020F0502020204030204"/>
                <a:ea typeface="Calibri" panose="020F0502020204030204"/>
                <a:cs typeface="Calibri" panose="020F0502020204030204"/>
                <a:sym typeface="Calibri" panose="020F0502020204030204"/>
              </a:rPr>
              <a:t>com.poly</a:t>
            </a:r>
            <a:r>
              <a:rPr lang="en-US" sz="2400">
                <a:solidFill>
                  <a:schemeClr val="dk1"/>
                </a:solidFill>
                <a:latin typeface="Calibri" panose="020F0502020204030204"/>
                <a:ea typeface="Calibri" panose="020F0502020204030204"/>
                <a:cs typeface="Calibri" panose="020F0502020204030204"/>
                <a:sym typeface="Calibri" panose="020F0502020204030204"/>
              </a:rPr>
              <a:t>;</a:t>
            </a:r>
            <a:endParaRPr lang="en-US" sz="24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400">
                <a:solidFill>
                  <a:schemeClr val="dk1"/>
                </a:solidFill>
                <a:latin typeface="Calibri" panose="020F0502020204030204"/>
                <a:ea typeface="Calibri" panose="020F0502020204030204"/>
                <a:cs typeface="Calibri" panose="020F0502020204030204"/>
                <a:sym typeface="Calibri" panose="020F0502020204030204"/>
              </a:rPr>
              <a:t>public class </a:t>
            </a:r>
            <a:r>
              <a:rPr lang="en-US" sz="2400" b="1">
                <a:solidFill>
                  <a:srgbClr val="FF0000"/>
                </a:solidFill>
                <a:latin typeface="Calibri" panose="020F0502020204030204"/>
                <a:ea typeface="Calibri" panose="020F0502020204030204"/>
                <a:cs typeface="Calibri" panose="020F0502020204030204"/>
                <a:sym typeface="Calibri" panose="020F0502020204030204"/>
              </a:rPr>
              <a:t>HelloWorld</a:t>
            </a:r>
            <a:r>
              <a:rPr lang="en-US" sz="2400">
                <a:solidFill>
                  <a:schemeClr val="dk1"/>
                </a:solidFill>
                <a:latin typeface="Calibri" panose="020F0502020204030204"/>
                <a:ea typeface="Calibri" panose="020F0502020204030204"/>
                <a:cs typeface="Calibri" panose="020F0502020204030204"/>
                <a:sym typeface="Calibri" panose="020F0502020204030204"/>
              </a:rPr>
              <a:t>{</a:t>
            </a:r>
            <a:endParaRPr sz="2400">
              <a:solidFill>
                <a:schemeClr val="dk1"/>
              </a:solidFill>
              <a:latin typeface="Calibri" panose="020F0502020204030204"/>
              <a:ea typeface="Calibri" panose="020F0502020204030204"/>
              <a:cs typeface="Calibri" panose="020F0502020204030204"/>
              <a:sym typeface="Calibri" panose="020F0502020204030204"/>
            </a:endParaRPr>
          </a:p>
          <a:p>
            <a:pPr marL="457200" marR="0" lvl="1" indent="0" algn="l" rtl="0">
              <a:spcBef>
                <a:spcPts val="0"/>
              </a:spcBef>
              <a:spcAft>
                <a:spcPts val="0"/>
              </a:spcAft>
              <a:buNone/>
            </a:pPr>
            <a:r>
              <a:rPr lang="en-US"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public static void </a:t>
            </a:r>
            <a:r>
              <a:rPr lang="en-US" sz="2400" b="1" i="0" u="none" strike="noStrike" cap="none">
                <a:solidFill>
                  <a:srgbClr val="FF0000"/>
                </a:solidFill>
                <a:latin typeface="Calibri" panose="020F0502020204030204"/>
                <a:ea typeface="Calibri" panose="020F0502020204030204"/>
                <a:cs typeface="Calibri" panose="020F0502020204030204"/>
                <a:sym typeface="Calibri" panose="020F0502020204030204"/>
              </a:rPr>
              <a:t>main</a:t>
            </a:r>
            <a:r>
              <a:rPr lang="en-US"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(String[] args){</a:t>
            </a:r>
            <a:endParaRPr lang="en-US" sz="2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914400" marR="0" lvl="2" indent="0" algn="l" rtl="0">
              <a:spcBef>
                <a:spcPts val="0"/>
              </a:spcBef>
              <a:spcAft>
                <a:spcPts val="0"/>
              </a:spcAft>
              <a:buNone/>
            </a:pPr>
            <a:r>
              <a:rPr lang="en-US" sz="2400" b="0" i="0" u="none" strike="noStrike" cap="none">
                <a:solidFill>
                  <a:srgbClr val="4F6128"/>
                </a:solidFill>
                <a:latin typeface="Calibri" panose="020F0502020204030204"/>
                <a:ea typeface="Calibri" panose="020F0502020204030204"/>
                <a:cs typeface="Calibri" panose="020F0502020204030204"/>
                <a:sym typeface="Calibri" panose="020F0502020204030204"/>
              </a:rPr>
              <a:t>// mã thực thi</a:t>
            </a:r>
            <a:endParaRPr sz="2400" b="0" i="0" u="none" strike="noStrike" cap="none">
              <a:solidFill>
                <a:srgbClr val="4F6128"/>
              </a:solidFill>
              <a:latin typeface="Calibri" panose="020F0502020204030204"/>
              <a:ea typeface="Calibri" panose="020F0502020204030204"/>
              <a:cs typeface="Calibri" panose="020F0502020204030204"/>
              <a:sym typeface="Calibri" panose="020F0502020204030204"/>
            </a:endParaRPr>
          </a:p>
          <a:p>
            <a:pPr marL="457200" marR="0" lvl="1" indent="0" algn="l" rtl="0">
              <a:spcBef>
                <a:spcPts val="0"/>
              </a:spcBef>
              <a:spcAft>
                <a:spcPts val="0"/>
              </a:spcAft>
              <a:buNone/>
            </a:pPr>
            <a:r>
              <a:rPr lang="en-US"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r>
            <a:endParaRPr lang="en-US" sz="2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400">
                <a:solidFill>
                  <a:schemeClr val="dk1"/>
                </a:solidFill>
                <a:latin typeface="Calibri" panose="020F0502020204030204"/>
                <a:ea typeface="Calibri" panose="020F0502020204030204"/>
                <a:cs typeface="Calibri" panose="020F0502020204030204"/>
                <a:sym typeface="Calibri" panose="020F0502020204030204"/>
              </a:rPr>
              <a:t>}</a:t>
            </a:r>
            <a:endParaRPr sz="2400">
              <a:solidFill>
                <a:schemeClr val="dk1"/>
              </a:solidFill>
              <a:latin typeface="Calibri" panose="020F0502020204030204"/>
              <a:ea typeface="Calibri" panose="020F0502020204030204"/>
              <a:cs typeface="Calibri" panose="020F0502020204030204"/>
              <a:sym typeface="Calibri" panose="020F0502020204030204"/>
            </a:endParaRPr>
          </a:p>
        </p:txBody>
      </p:sp>
      <p:cxnSp>
        <p:nvCxnSpPr>
          <p:cNvPr id="178" name="Google Shape;178;p8"/>
          <p:cNvCxnSpPr>
            <a:stCxn id="177" idx="3"/>
            <a:endCxn id="174" idx="1"/>
          </p:cNvCxnSpPr>
          <p:nvPr/>
        </p:nvCxnSpPr>
        <p:spPr>
          <a:xfrm>
            <a:off x="5686901" y="2068562"/>
            <a:ext cx="1133700" cy="0"/>
          </a:xfrm>
          <a:prstGeom prst="straightConnector1">
            <a:avLst/>
          </a:prstGeom>
          <a:noFill/>
          <a:ln w="9525" cap="flat" cmpd="sng">
            <a:solidFill>
              <a:srgbClr val="4A7DBA"/>
            </a:solidFill>
            <a:prstDash val="solid"/>
            <a:round/>
            <a:headEnd type="none" w="sm" len="sm"/>
            <a:tailEnd type="stealth" w="med" len="med"/>
          </a:ln>
        </p:spPr>
      </p:cxnSp>
      <p:sp>
        <p:nvSpPr>
          <p:cNvPr id="179" name="Google Shape;179;p8"/>
          <p:cNvSpPr txBox="1"/>
          <p:nvPr/>
        </p:nvSpPr>
        <p:spPr>
          <a:xfrm>
            <a:off x="5638800" y="1713964"/>
            <a:ext cx="114967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panose="020F0502020204030204"/>
                <a:ea typeface="Calibri" panose="020F0502020204030204"/>
                <a:cs typeface="Calibri" panose="020F0502020204030204"/>
                <a:sym typeface="Calibri" panose="020F0502020204030204"/>
              </a:rPr>
              <a:t>Lưu thành</a:t>
            </a: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84" name="Shape 184"/>
        <p:cNvGrpSpPr/>
        <p:nvPr/>
      </p:nvGrpSpPr>
      <p:grpSpPr>
        <a:xfrm>
          <a:off x="0" y="0"/>
          <a:ext cx="0" cy="0"/>
          <a:chOff x="0" y="0"/>
          <a:chExt cx="0" cy="0"/>
        </a:xfrm>
      </p:grpSpPr>
      <p:sp>
        <p:nvSpPr>
          <p:cNvPr id="185" name="Google Shape;185;p9"/>
          <p:cNvSpPr/>
          <p:nvPr/>
        </p:nvSpPr>
        <p:spPr>
          <a:xfrm>
            <a:off x="536575" y="5736336"/>
            <a:ext cx="8074025" cy="765048"/>
          </a:xfrm>
          <a:prstGeom prst="rect">
            <a:avLst/>
          </a:prstGeom>
          <a:solidFill>
            <a:srgbClr val="F2F2F2"/>
          </a:solidFill>
          <a:ln w="9525"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86" name="Google Shape;186;p9" descr="http://studio-creator.com/blog/public/html5.jpg"/>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7" name="Google Shape;187;p9" descr="http://studio-creator.com/blog/public/html5.jpg"/>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88" name="Google Shape;188;p9" descr="http://math.hws.edu/javanotes/c1/overview_fig3.png"/>
          <p:cNvPicPr preferRelativeResize="0"/>
          <p:nvPr/>
        </p:nvPicPr>
        <p:blipFill rotWithShape="1">
          <a:blip r:embed="rId1"/>
          <a:srcRect/>
          <a:stretch>
            <a:fillRect/>
          </a:stretch>
        </p:blipFill>
        <p:spPr>
          <a:xfrm>
            <a:off x="930729" y="2968752"/>
            <a:ext cx="7298871" cy="2743200"/>
          </a:xfrm>
          <a:prstGeom prst="rect">
            <a:avLst/>
          </a:prstGeom>
          <a:noFill/>
          <a:ln>
            <a:noFill/>
          </a:ln>
        </p:spPr>
      </p:pic>
      <p:sp>
        <p:nvSpPr>
          <p:cNvPr id="189" name="Google Shape;189;p9"/>
          <p:cNvSpPr txBox="1"/>
          <p:nvPr>
            <p:ph type="title"/>
          </p:nvPr>
        </p:nvSpPr>
        <p:spPr>
          <a:xfrm>
            <a:off x="2057400" y="274638"/>
            <a:ext cx="6629400" cy="48736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panose="020B0502050000020003"/>
              <a:buNone/>
            </a:pPr>
            <a:r>
              <a:rPr lang="en-US"/>
              <a:t>Write Once, Run Anywhere</a:t>
            </a:r>
            <a:endParaRPr lang="en-US"/>
          </a:p>
        </p:txBody>
      </p:sp>
      <p:sp>
        <p:nvSpPr>
          <p:cNvPr id="190" name="Google Shape;190;p9"/>
          <p:cNvSpPr txBox="1"/>
          <p:nvPr>
            <p:ph type="body" idx="1"/>
          </p:nvPr>
        </p:nvSpPr>
        <p:spPr>
          <a:xfrm>
            <a:off x="457200" y="914400"/>
            <a:ext cx="8229600" cy="5257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FF5A33"/>
              </a:buClr>
              <a:buSzPts val="2800"/>
              <a:buFont typeface="Noto Sans Symbols"/>
              <a:buChar char="❑"/>
            </a:pPr>
            <a:r>
              <a:rPr lang="en-US"/>
              <a:t>Khác với ngôn ngữ lập trình khác, thay vì biên dịch mã nguồn thành mã máy, Java được thiết kế biên dịch mã nguồn thành bytecode</a:t>
            </a:r>
            <a:endParaRPr lang="en-US"/>
          </a:p>
          <a:p>
            <a:pPr marL="342900" lvl="0" indent="-342900" algn="l" rtl="0">
              <a:spcBef>
                <a:spcPts val="560"/>
              </a:spcBef>
              <a:spcAft>
                <a:spcPts val="0"/>
              </a:spcAft>
              <a:buClr>
                <a:srgbClr val="FF5A33"/>
              </a:buClr>
              <a:buSzPts val="2800"/>
              <a:buFont typeface="Noto Sans Symbols"/>
              <a:buChar char="❑"/>
            </a:pPr>
            <a:r>
              <a:rPr lang="en-US"/>
              <a:t>Bytecode sau đó được môi trường thực thi dịch sang mã máy trước khi chạy</a:t>
            </a:r>
            <a:endParaRPr lang="en-US"/>
          </a:p>
          <a:p>
            <a:pPr marL="342900" lvl="0" indent="-165100" algn="l" rtl="0">
              <a:spcBef>
                <a:spcPts val="560"/>
              </a:spcBef>
              <a:spcAft>
                <a:spcPts val="0"/>
              </a:spcAft>
              <a:buClr>
                <a:srgbClr val="FF5A33"/>
              </a:buClr>
              <a:buSzPts val="2800"/>
              <a:buFont typeface="Noto Sans Symbols"/>
              <a:buNone/>
            </a:pPr>
          </a:p>
          <a:p>
            <a:pPr marL="342900" lvl="0" indent="-165100" algn="l" rtl="0">
              <a:spcBef>
                <a:spcPts val="560"/>
              </a:spcBef>
              <a:spcAft>
                <a:spcPts val="0"/>
              </a:spcAft>
              <a:buClr>
                <a:srgbClr val="FF5A33"/>
              </a:buClr>
              <a:buSzPts val="2800"/>
              <a:buFont typeface="Noto Sans Symbols"/>
              <a:buNone/>
            </a:pPr>
          </a:p>
        </p:txBody>
      </p:sp>
      <p:sp>
        <p:nvSpPr>
          <p:cNvPr id="191" name="Google Shape;191;p9"/>
          <p:cNvSpPr txBox="1"/>
          <p:nvPr/>
        </p:nvSpPr>
        <p:spPr>
          <a:xfrm>
            <a:off x="609600" y="5948910"/>
            <a:ext cx="1674561" cy="369332"/>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panose="020F0502020204030204"/>
                <a:ea typeface="Calibri" panose="020F0502020204030204"/>
                <a:cs typeface="Calibri" panose="020F0502020204030204"/>
                <a:sym typeface="Calibri" panose="020F0502020204030204"/>
              </a:rPr>
              <a:t>HelloWorld.java</a:t>
            </a: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2" name="Google Shape;192;p9"/>
          <p:cNvSpPr txBox="1"/>
          <p:nvPr/>
        </p:nvSpPr>
        <p:spPr>
          <a:xfrm>
            <a:off x="4048479" y="5948910"/>
            <a:ext cx="1742721" cy="369332"/>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panose="020F0502020204030204"/>
                <a:ea typeface="Calibri" panose="020F0502020204030204"/>
                <a:cs typeface="Calibri" panose="020F0502020204030204"/>
                <a:sym typeface="Calibri" panose="020F0502020204030204"/>
              </a:rPr>
              <a:t>HelloWorld.class</a:t>
            </a: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cxnSp>
        <p:nvCxnSpPr>
          <p:cNvPr id="193" name="Google Shape;193;p9"/>
          <p:cNvCxnSpPr>
            <a:stCxn id="191" idx="3"/>
            <a:endCxn id="192" idx="1"/>
          </p:cNvCxnSpPr>
          <p:nvPr/>
        </p:nvCxnSpPr>
        <p:spPr>
          <a:xfrm>
            <a:off x="2284161" y="6133576"/>
            <a:ext cx="1764300" cy="0"/>
          </a:xfrm>
          <a:prstGeom prst="straightConnector1">
            <a:avLst/>
          </a:prstGeom>
          <a:noFill/>
          <a:ln w="9525" cap="flat" cmpd="sng">
            <a:solidFill>
              <a:srgbClr val="4A7DBA"/>
            </a:solidFill>
            <a:prstDash val="solid"/>
            <a:round/>
            <a:headEnd type="none" w="sm" len="sm"/>
            <a:tailEnd type="stealth" w="med" len="med"/>
          </a:ln>
        </p:spPr>
      </p:cxnSp>
      <p:sp>
        <p:nvSpPr>
          <p:cNvPr id="194" name="Google Shape;194;p9"/>
          <p:cNvSpPr txBox="1"/>
          <p:nvPr/>
        </p:nvSpPr>
        <p:spPr>
          <a:xfrm>
            <a:off x="7161114" y="5948910"/>
            <a:ext cx="1297086" cy="369332"/>
          </a:xfrm>
          <a:prstGeom prst="rect">
            <a:avLst/>
          </a:prstGeom>
          <a:solidFill>
            <a:schemeClr val="dk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Calibri" panose="020F0502020204030204"/>
                <a:ea typeface="Calibri" panose="020F0502020204030204"/>
                <a:cs typeface="Calibri" panose="020F0502020204030204"/>
                <a:sym typeface="Calibri" panose="020F0502020204030204"/>
              </a:rPr>
              <a:t>Hello World</a:t>
            </a: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cxnSp>
        <p:nvCxnSpPr>
          <p:cNvPr id="195" name="Google Shape;195;p9"/>
          <p:cNvCxnSpPr>
            <a:stCxn id="192" idx="3"/>
            <a:endCxn id="194" idx="1"/>
          </p:cNvCxnSpPr>
          <p:nvPr/>
        </p:nvCxnSpPr>
        <p:spPr>
          <a:xfrm>
            <a:off x="5791200" y="6133576"/>
            <a:ext cx="1369800" cy="0"/>
          </a:xfrm>
          <a:prstGeom prst="straightConnector1">
            <a:avLst/>
          </a:prstGeom>
          <a:noFill/>
          <a:ln w="9525" cap="flat" cmpd="sng">
            <a:solidFill>
              <a:srgbClr val="4A7DBA"/>
            </a:solidFill>
            <a:prstDash val="solid"/>
            <a:round/>
            <a:headEnd type="none" w="sm" len="sm"/>
            <a:tailEnd type="stealth" w="med" len="med"/>
          </a:ln>
        </p:spPr>
      </p:cxnSp>
      <p:sp>
        <p:nvSpPr>
          <p:cNvPr id="196" name="Google Shape;196;p9"/>
          <p:cNvSpPr txBox="1"/>
          <p:nvPr/>
        </p:nvSpPr>
        <p:spPr>
          <a:xfrm>
            <a:off x="2286000" y="5821126"/>
            <a:ext cx="1778949"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FF3300"/>
                </a:solidFill>
                <a:latin typeface="Calibri" panose="020F0502020204030204"/>
                <a:ea typeface="Calibri" panose="020F0502020204030204"/>
                <a:cs typeface="Calibri" panose="020F0502020204030204"/>
                <a:sym typeface="Calibri" panose="020F0502020204030204"/>
              </a:rPr>
              <a:t>Javac</a:t>
            </a:r>
            <a:r>
              <a:rPr lang="en-US" sz="1400">
                <a:solidFill>
                  <a:srgbClr val="FF3300"/>
                </a:solidFill>
                <a:latin typeface="Calibri" panose="020F0502020204030204"/>
                <a:ea typeface="Calibri" panose="020F0502020204030204"/>
                <a:cs typeface="Calibri" panose="020F0502020204030204"/>
                <a:sym typeface="Calibri" panose="020F0502020204030204"/>
              </a:rPr>
              <a:t> </a:t>
            </a:r>
            <a:r>
              <a:rPr lang="en-US" sz="1400">
                <a:solidFill>
                  <a:schemeClr val="dk1"/>
                </a:solidFill>
                <a:latin typeface="Calibri" panose="020F0502020204030204"/>
                <a:ea typeface="Calibri" panose="020F0502020204030204"/>
                <a:cs typeface="Calibri" panose="020F0502020204030204"/>
                <a:sym typeface="Calibri" panose="020F0502020204030204"/>
              </a:rPr>
              <a:t>HelloWorld.java</a:t>
            </a: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7" name="Google Shape;197;p9"/>
          <p:cNvSpPr txBox="1"/>
          <p:nvPr/>
        </p:nvSpPr>
        <p:spPr>
          <a:xfrm>
            <a:off x="5768480" y="5821126"/>
            <a:ext cx="135774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FF3300"/>
                </a:solidFill>
                <a:latin typeface="Calibri" panose="020F0502020204030204"/>
                <a:ea typeface="Calibri" panose="020F0502020204030204"/>
                <a:cs typeface="Calibri" panose="020F0502020204030204"/>
                <a:sym typeface="Calibri" panose="020F0502020204030204"/>
              </a:rPr>
              <a:t>Java</a:t>
            </a:r>
            <a:r>
              <a:rPr lang="en-US" sz="1400">
                <a:solidFill>
                  <a:srgbClr val="FF3300"/>
                </a:solidFill>
                <a:latin typeface="Calibri" panose="020F0502020204030204"/>
                <a:ea typeface="Calibri" panose="020F0502020204030204"/>
                <a:cs typeface="Calibri" panose="020F0502020204030204"/>
                <a:sym typeface="Calibri" panose="020F0502020204030204"/>
              </a:rPr>
              <a:t> </a:t>
            </a:r>
            <a:r>
              <a:rPr lang="en-US" sz="1400">
                <a:solidFill>
                  <a:schemeClr val="dk1"/>
                </a:solidFill>
                <a:latin typeface="Calibri" panose="020F0502020204030204"/>
                <a:ea typeface="Calibri" panose="020F0502020204030204"/>
                <a:cs typeface="Calibri" panose="020F0502020204030204"/>
                <a:sym typeface="Calibri" panose="020F0502020204030204"/>
              </a:rPr>
              <a:t>HelloWorld</a:t>
            </a:r>
            <a:endParaRPr sz="1400">
              <a:solidFill>
                <a:schemeClr val="dk1"/>
              </a:solidFill>
              <a:latin typeface="Calibri" panose="020F0502020204030204"/>
              <a:ea typeface="Calibri" panose="020F0502020204030204"/>
              <a:cs typeface="Calibri" panose="020F0502020204030204"/>
              <a:sym typeface="Calibri" panose="020F0502020204030204"/>
            </a:endParaRPr>
          </a:p>
        </p:txBody>
      </p:sp>
      <p:cxnSp>
        <p:nvCxnSpPr>
          <p:cNvPr id="198" name="Google Shape;198;p9"/>
          <p:cNvCxnSpPr/>
          <p:nvPr/>
        </p:nvCxnSpPr>
        <p:spPr>
          <a:xfrm rot="10800000" flipH="1">
            <a:off x="2743200" y="4572002"/>
            <a:ext cx="533400" cy="1376908"/>
          </a:xfrm>
          <a:prstGeom prst="straightConnector1">
            <a:avLst/>
          </a:prstGeom>
          <a:noFill/>
          <a:ln w="9525" cap="flat" cmpd="sng">
            <a:solidFill>
              <a:srgbClr val="4A7DBA"/>
            </a:solidFill>
            <a:prstDash val="solid"/>
            <a:round/>
            <a:headEnd type="none" w="sm" len="sm"/>
            <a:tailEnd type="stealth" w="med" len="med"/>
          </a:ln>
        </p:spPr>
      </p:cxnSp>
      <p:cxnSp>
        <p:nvCxnSpPr>
          <p:cNvPr id="199" name="Google Shape;199;p9"/>
          <p:cNvCxnSpPr/>
          <p:nvPr/>
        </p:nvCxnSpPr>
        <p:spPr>
          <a:xfrm rot="10800000" flipH="1">
            <a:off x="6096000" y="5410201"/>
            <a:ext cx="304800" cy="454222"/>
          </a:xfrm>
          <a:prstGeom prst="straightConnector1">
            <a:avLst/>
          </a:prstGeom>
          <a:noFill/>
          <a:ln w="9525" cap="flat" cmpd="sng">
            <a:solidFill>
              <a:srgbClr val="4A7DBA"/>
            </a:solidFill>
            <a:prstDash val="solid"/>
            <a:round/>
            <a:headEnd type="none" w="sm" len="sm"/>
            <a:tailEnd type="stealth" w="med" len="med"/>
          </a:ln>
        </p:spPr>
      </p:cxnSp>
      <p:cxnSp>
        <p:nvCxnSpPr>
          <p:cNvPr id="200" name="Google Shape;200;p9"/>
          <p:cNvCxnSpPr>
            <a:stCxn id="191" idx="0"/>
          </p:cNvCxnSpPr>
          <p:nvPr/>
        </p:nvCxnSpPr>
        <p:spPr>
          <a:xfrm rot="10800000">
            <a:off x="1446881" y="4571910"/>
            <a:ext cx="0" cy="1377000"/>
          </a:xfrm>
          <a:prstGeom prst="straightConnector1">
            <a:avLst/>
          </a:prstGeom>
          <a:noFill/>
          <a:ln w="9525" cap="flat" cmpd="sng">
            <a:solidFill>
              <a:srgbClr val="4A7DBA"/>
            </a:solidFill>
            <a:prstDash val="solid"/>
            <a:round/>
            <a:headEnd type="none" w="sm" len="sm"/>
            <a:tailEnd type="stealth" w="med" len="med"/>
          </a:ln>
        </p:spPr>
      </p:cxnSp>
      <p:cxnSp>
        <p:nvCxnSpPr>
          <p:cNvPr id="201" name="Google Shape;201;p9"/>
          <p:cNvCxnSpPr>
            <a:stCxn id="192" idx="0"/>
          </p:cNvCxnSpPr>
          <p:nvPr/>
        </p:nvCxnSpPr>
        <p:spPr>
          <a:xfrm rot="10800000">
            <a:off x="4919840" y="4724310"/>
            <a:ext cx="0" cy="1224600"/>
          </a:xfrm>
          <a:prstGeom prst="straightConnector1">
            <a:avLst/>
          </a:prstGeom>
          <a:noFill/>
          <a:ln w="9525" cap="flat" cmpd="sng">
            <a:solidFill>
              <a:srgbClr val="4A7DBA"/>
            </a:solidFill>
            <a:prstDash val="solid"/>
            <a:round/>
            <a:headEnd type="none" w="sm" len="sm"/>
            <a:tailEnd type="stealth" w="med" len="med"/>
          </a:ln>
        </p:spPr>
      </p:cxnSp>
    </p:spTree>
  </p:cSld>
  <p:clrMapOvr>
    <a:masterClrMapping/>
  </p:clrMapOvr>
</p:sld>
</file>

<file path=ppt/theme/theme1.xml><?xml version="1.0" encoding="utf-8"?>
<a:theme xmlns:a="http://schemas.openxmlformats.org/drawingml/2006/main"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5840</Words>
  <Application>WPS Presentation</Application>
  <PresentationFormat/>
  <Paragraphs>416</Paragraphs>
  <Slides>32</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32</vt:i4>
      </vt:variant>
    </vt:vector>
  </HeadingPairs>
  <TitlesOfParts>
    <vt:vector size="45" baseType="lpstr">
      <vt:lpstr>Arial</vt:lpstr>
      <vt:lpstr>SimSun</vt:lpstr>
      <vt:lpstr>Wingdings</vt:lpstr>
      <vt:lpstr>Arial</vt:lpstr>
      <vt:lpstr>Calibri</vt:lpstr>
      <vt:lpstr>Quattrocento Sans</vt:lpstr>
      <vt:lpstr>Noto Sans Symbols</vt:lpstr>
      <vt:lpstr>Segoe Print</vt:lpstr>
      <vt:lpstr>Roboto</vt:lpstr>
      <vt:lpstr>Courier New</vt:lpstr>
      <vt:lpstr>Microsoft YaHei</vt:lpstr>
      <vt:lpstr>Arial Unicode MS</vt:lpstr>
      <vt:lpstr>Custom Design</vt:lpstr>
      <vt:lpstr>Lập trình Java 1</vt:lpstr>
      <vt:lpstr>Mục tiêu</vt:lpstr>
      <vt:lpstr>Nội dung</vt:lpstr>
      <vt:lpstr>Giới thiệu Java</vt:lpstr>
      <vt:lpstr>Lịch sử phát triển của Java</vt:lpstr>
      <vt:lpstr>Các công nghệ Java</vt:lpstr>
      <vt:lpstr>Chương trình Java</vt:lpstr>
      <vt:lpstr>Cấu trúc chương trình Java</vt:lpstr>
      <vt:lpstr>Write Once, Run Anywhere</vt:lpstr>
      <vt:lpstr>JDK – Java Development Kit</vt:lpstr>
      <vt:lpstr>Thiết lập môi trường Java trên Windows</vt:lpstr>
      <vt:lpstr>Giới thiệu Java IDE</vt:lpstr>
      <vt:lpstr>Lab 1 buổi 1</vt:lpstr>
      <vt:lpstr>Lập trình Java 1</vt:lpstr>
      <vt:lpstr>Khái niệm biến</vt:lpstr>
      <vt:lpstr>Khái niệm biến</vt:lpstr>
      <vt:lpstr>Khai báo biến</vt:lpstr>
      <vt:lpstr>PowerPoint 演示文稿</vt:lpstr>
      <vt:lpstr>Đặt tên biến</vt:lpstr>
      <vt:lpstr>Tên biến nào sau đây không hợp lệ</vt:lpstr>
      <vt:lpstr>Phép toán số học</vt:lpstr>
      <vt:lpstr>PowerPoint 演示文稿</vt:lpstr>
      <vt:lpstr>Các hàm xuất ra màn hình</vt:lpstr>
      <vt:lpstr>PowerPoint 演示文稿</vt:lpstr>
      <vt:lpstr>Nhập từ bàn phím</vt:lpstr>
      <vt:lpstr>PowerPoint 演示文稿</vt:lpstr>
      <vt:lpstr>PowerPoint 演示文稿</vt:lpstr>
      <vt:lpstr>Các hàm toán học</vt:lpstr>
      <vt:lpstr>Các hàm toán học</vt:lpstr>
      <vt:lpstr>PowerPoint 演示文稿</vt:lpstr>
      <vt:lpstr>Tổng kết nội dung bài học</vt:lpstr>
      <vt:lpstr>Lab 1 buổi 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Java 1</dc:title>
  <dc:creator>Hans</dc:creator>
  <cp:lastModifiedBy>Syn</cp:lastModifiedBy>
  <cp:revision>1</cp:revision>
  <dcterms:created xsi:type="dcterms:W3CDTF">2023-09-10T23:08:20Z</dcterms:created>
  <dcterms:modified xsi:type="dcterms:W3CDTF">2023-09-10T23:08:22Z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FC0246DA45494AF6AAAD126DD97A1446_12</vt:lpwstr>
  </property>
  <property fmtid="{D5CDD505-2E9C-101B-9397-08002B2CF9AE}" pid="3" name="KSOProductBuildVer">
    <vt:lpwstr>1033-12.2.0.13201</vt:lpwstr>
  </property>
</Properties>
</file>