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embeddedFontLst>
    <p:embeddedFont>
      <p:font typeface="Roboto"/>
      <p:regular r:id="rId43"/>
      <p:bold r:id="rId44"/>
      <p:italic r:id="rId45"/>
      <p:boldItalic r:id="rId46"/>
    </p:embeddedFont>
    <p:embeddedFont>
      <p:font typeface="Constantia"/>
      <p:regular r:id="rId47"/>
      <p:bold r:id="rId48"/>
      <p:italic r:id="rId49"/>
      <p:boldItalic r:id="rId50"/>
    </p:embeddedFont>
    <p:embeddedFont>
      <p:font typeface="Quattrocento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5" roundtripDataSignature="AMtx7mi4KcFSLHw/ft6Qx5hHCfQlPmsf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54F085-6420-4E3E-B5B8-EAA84BE95988}">
  <a:tblStyle styleId="{3F54F085-6420-4E3E-B5B8-EAA84BE95988}"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nstantia-bold.fntdata"/><Relationship Id="rId47" Type="http://schemas.openxmlformats.org/officeDocument/2006/relationships/font" Target="fonts/Constantia-regular.fntdata"/><Relationship Id="rId49" Type="http://schemas.openxmlformats.org/officeDocument/2006/relationships/font" Target="fonts/Constanti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QuattrocentoSans-regular.fntdata"/><Relationship Id="rId50" Type="http://schemas.openxmlformats.org/officeDocument/2006/relationships/font" Target="fonts/Constantia-boldItalic.fntdata"/><Relationship Id="rId53" Type="http://schemas.openxmlformats.org/officeDocument/2006/relationships/font" Target="fonts/QuattrocentoSans-italic.fntdata"/><Relationship Id="rId52" Type="http://schemas.openxmlformats.org/officeDocument/2006/relationships/font" Target="fonts/QuattrocentoSans-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package com.fpoly;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import java.util.Scanner;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public class Program {</a:t>
            </a:r>
            <a:endParaRPr/>
          </a:p>
          <a:p>
            <a:pPr indent="0" lvl="0" marL="0" rtl="0" algn="l">
              <a:spcBef>
                <a:spcPts val="0"/>
              </a:spcBef>
              <a:spcAft>
                <a:spcPts val="0"/>
              </a:spcAft>
              <a:buNone/>
            </a:pPr>
            <a:r>
              <a:rPr lang="en-US"/>
              <a:t>	public static void main(String[] args) {</a:t>
            </a:r>
            <a:endParaRPr/>
          </a:p>
          <a:p>
            <a:pPr indent="0" lvl="0" marL="0" rtl="0" algn="l">
              <a:spcBef>
                <a:spcPts val="0"/>
              </a:spcBef>
              <a:spcAft>
                <a:spcPts val="0"/>
              </a:spcAft>
              <a:buNone/>
            </a:pPr>
            <a:r>
              <a:rPr lang="en-US"/>
              <a:t>		Scanner scanner = new Scanner(System.in);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System.out.print("Nhập số: ");</a:t>
            </a:r>
            <a:endParaRPr/>
          </a:p>
          <a:p>
            <a:pPr indent="0" lvl="0" marL="0" rtl="0" algn="l">
              <a:spcBef>
                <a:spcPts val="0"/>
              </a:spcBef>
              <a:spcAft>
                <a:spcPts val="0"/>
              </a:spcAft>
              <a:buNone/>
            </a:pPr>
            <a:r>
              <a:rPr lang="en-US"/>
              <a:t>		double so = scanner.nextDouble();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if(so &gt; 0){</a:t>
            </a:r>
            <a:endParaRPr/>
          </a:p>
          <a:p>
            <a:pPr indent="0" lvl="0" marL="0" rtl="0" algn="l">
              <a:spcBef>
                <a:spcPts val="0"/>
              </a:spcBef>
              <a:spcAft>
                <a:spcPts val="0"/>
              </a:spcAft>
              <a:buNone/>
            </a:pPr>
            <a:r>
              <a:rPr lang="en-US"/>
              <a:t>			double can2 = Math.sqrt(so);</a:t>
            </a:r>
            <a:endParaRPr/>
          </a:p>
          <a:p>
            <a:pPr indent="0" lvl="0" marL="0" rtl="0" algn="l">
              <a:spcBef>
                <a:spcPts val="0"/>
              </a:spcBef>
              <a:spcAft>
                <a:spcPts val="0"/>
              </a:spcAft>
              <a:buNone/>
            </a:pPr>
            <a:r>
              <a:rPr lang="en-US"/>
              <a:t>			System.out.printf("Căn bậc 2 của %.3f là %.3f", so, can2);</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361" name="Google Shape;36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6" name="Google Shape;38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package com.fpoly;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import java.util.Scanner;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public class Program {</a:t>
            </a:r>
            <a:endParaRPr/>
          </a:p>
          <a:p>
            <a:pPr indent="0" lvl="0" marL="0" rtl="0" algn="l">
              <a:spcBef>
                <a:spcPts val="0"/>
              </a:spcBef>
              <a:spcAft>
                <a:spcPts val="0"/>
              </a:spcAft>
              <a:buNone/>
            </a:pPr>
            <a:r>
              <a:rPr lang="en-US"/>
              <a:t>	public static void main(String[] args) {</a:t>
            </a:r>
            <a:endParaRPr/>
          </a:p>
          <a:p>
            <a:pPr indent="0" lvl="0" marL="0" rtl="0" algn="l">
              <a:spcBef>
                <a:spcPts val="0"/>
              </a:spcBef>
              <a:spcAft>
                <a:spcPts val="0"/>
              </a:spcAft>
              <a:buNone/>
            </a:pPr>
            <a:r>
              <a:rPr lang="en-US"/>
              <a:t>		Scanner scanner = new Scanner(System.in);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System.out.print("Nhập số: ");</a:t>
            </a:r>
            <a:endParaRPr/>
          </a:p>
          <a:p>
            <a:pPr indent="0" lvl="0" marL="0" rtl="0" algn="l">
              <a:spcBef>
                <a:spcPts val="0"/>
              </a:spcBef>
              <a:spcAft>
                <a:spcPts val="0"/>
              </a:spcAft>
              <a:buNone/>
            </a:pPr>
            <a:r>
              <a:rPr lang="en-US"/>
              <a:t>		double so = scanner.nextDouble();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if(so &gt; 0){</a:t>
            </a:r>
            <a:endParaRPr/>
          </a:p>
          <a:p>
            <a:pPr indent="0" lvl="0" marL="0" rtl="0" algn="l">
              <a:spcBef>
                <a:spcPts val="0"/>
              </a:spcBef>
              <a:spcAft>
                <a:spcPts val="0"/>
              </a:spcAft>
              <a:buNone/>
            </a:pPr>
            <a:r>
              <a:rPr lang="en-US"/>
              <a:t>			double can2 = Math.sqrt(so);</a:t>
            </a:r>
            <a:endParaRPr/>
          </a:p>
          <a:p>
            <a:pPr indent="0" lvl="0" marL="0" rtl="0" algn="l">
              <a:spcBef>
                <a:spcPts val="0"/>
              </a:spcBef>
              <a:spcAft>
                <a:spcPts val="0"/>
              </a:spcAft>
              <a:buNone/>
            </a:pPr>
            <a:r>
              <a:rPr lang="en-US"/>
              <a:t>			System.out.printf("Căn bậc 2 của %.3f là %.3f", so, can2);</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else{</a:t>
            </a:r>
            <a:endParaRPr/>
          </a:p>
          <a:p>
            <a:pPr indent="0" lvl="0" marL="0" rtl="0" algn="l">
              <a:spcBef>
                <a:spcPts val="0"/>
              </a:spcBef>
              <a:spcAft>
                <a:spcPts val="0"/>
              </a:spcAft>
              <a:buNone/>
            </a:pPr>
            <a:r>
              <a:rPr lang="en-US"/>
              <a:t>			System.out.println("Vui lòng nhập số dương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394" name="Google Shape;39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0" name="Google Shape;40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1020"/>
              <a:t>package com.fpoly;</a:t>
            </a:r>
            <a:endParaRPr/>
          </a:p>
          <a:p>
            <a:pPr indent="0" lvl="0" marL="0" rtl="0" algn="l">
              <a:lnSpc>
                <a:spcPct val="80000"/>
              </a:lnSpc>
              <a:spcBef>
                <a:spcPts val="0"/>
              </a:spcBef>
              <a:spcAft>
                <a:spcPts val="0"/>
              </a:spcAft>
              <a:buNone/>
            </a:pPr>
            <a:r>
              <a:t/>
            </a:r>
            <a:endParaRPr sz="1020"/>
          </a:p>
          <a:p>
            <a:pPr indent="0" lvl="0" marL="0" rtl="0" algn="l">
              <a:lnSpc>
                <a:spcPct val="80000"/>
              </a:lnSpc>
              <a:spcBef>
                <a:spcPts val="0"/>
              </a:spcBef>
              <a:spcAft>
                <a:spcPts val="0"/>
              </a:spcAft>
              <a:buNone/>
            </a:pPr>
            <a:r>
              <a:rPr lang="en-US" sz="1020"/>
              <a:t>import java.util.Scanner;</a:t>
            </a:r>
            <a:endParaRPr/>
          </a:p>
          <a:p>
            <a:pPr indent="0" lvl="0" marL="0" rtl="0" algn="l">
              <a:lnSpc>
                <a:spcPct val="80000"/>
              </a:lnSpc>
              <a:spcBef>
                <a:spcPts val="0"/>
              </a:spcBef>
              <a:spcAft>
                <a:spcPts val="0"/>
              </a:spcAft>
              <a:buNone/>
            </a:pPr>
            <a:r>
              <a:t/>
            </a:r>
            <a:endParaRPr sz="1020"/>
          </a:p>
          <a:p>
            <a:pPr indent="0" lvl="0" marL="0" rtl="0" algn="l">
              <a:lnSpc>
                <a:spcPct val="80000"/>
              </a:lnSpc>
              <a:spcBef>
                <a:spcPts val="0"/>
              </a:spcBef>
              <a:spcAft>
                <a:spcPts val="0"/>
              </a:spcAft>
              <a:buNone/>
            </a:pPr>
            <a:r>
              <a:rPr lang="en-US" sz="1020"/>
              <a:t>public class Program {</a:t>
            </a:r>
            <a:endParaRPr/>
          </a:p>
          <a:p>
            <a:pPr indent="0" lvl="0" marL="0" rtl="0" algn="l">
              <a:lnSpc>
                <a:spcPct val="80000"/>
              </a:lnSpc>
              <a:spcBef>
                <a:spcPts val="0"/>
              </a:spcBef>
              <a:spcAft>
                <a:spcPts val="0"/>
              </a:spcAft>
              <a:buNone/>
            </a:pPr>
            <a:r>
              <a:rPr lang="en-US" sz="1020"/>
              <a:t>	public static void main(String[] args) {</a:t>
            </a:r>
            <a:endParaRPr/>
          </a:p>
          <a:p>
            <a:pPr indent="0" lvl="0" marL="0" rtl="0" algn="l">
              <a:lnSpc>
                <a:spcPct val="80000"/>
              </a:lnSpc>
              <a:spcBef>
                <a:spcPts val="0"/>
              </a:spcBef>
              <a:spcAft>
                <a:spcPts val="0"/>
              </a:spcAft>
              <a:buNone/>
            </a:pPr>
            <a:r>
              <a:rPr lang="en-US" sz="1020"/>
              <a:t>		Scanner scanner = new Scanner(System.in);</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		System.out.print("Lương: ");</a:t>
            </a:r>
            <a:endParaRPr/>
          </a:p>
          <a:p>
            <a:pPr indent="0" lvl="0" marL="0" rtl="0" algn="l">
              <a:lnSpc>
                <a:spcPct val="80000"/>
              </a:lnSpc>
              <a:spcBef>
                <a:spcPts val="0"/>
              </a:spcBef>
              <a:spcAft>
                <a:spcPts val="0"/>
              </a:spcAft>
              <a:buNone/>
            </a:pPr>
            <a:r>
              <a:rPr lang="en-US" sz="1020"/>
              <a:t>		double luong = scanner.nextDouble();</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		System.out.print("Thưởng: ");</a:t>
            </a:r>
            <a:endParaRPr/>
          </a:p>
          <a:p>
            <a:pPr indent="0" lvl="0" marL="0" rtl="0" algn="l">
              <a:lnSpc>
                <a:spcPct val="80000"/>
              </a:lnSpc>
              <a:spcBef>
                <a:spcPts val="0"/>
              </a:spcBef>
              <a:spcAft>
                <a:spcPts val="0"/>
              </a:spcAft>
              <a:buNone/>
            </a:pPr>
            <a:r>
              <a:rPr lang="en-US" sz="1020"/>
              <a:t>		double thuong = scanner.nextDouble();</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		double thuNhap = luong + thuong;</a:t>
            </a:r>
            <a:endParaRPr/>
          </a:p>
          <a:p>
            <a:pPr indent="0" lvl="0" marL="0" rtl="0" algn="l">
              <a:lnSpc>
                <a:spcPct val="80000"/>
              </a:lnSpc>
              <a:spcBef>
                <a:spcPts val="0"/>
              </a:spcBef>
              <a:spcAft>
                <a:spcPts val="0"/>
              </a:spcAft>
              <a:buNone/>
            </a:pPr>
            <a:r>
              <a:rPr lang="en-US" sz="1020"/>
              <a:t>		double thue = 0;</a:t>
            </a:r>
            <a:endParaRPr/>
          </a:p>
          <a:p>
            <a:pPr indent="0" lvl="0" marL="0" rtl="0" algn="l">
              <a:lnSpc>
                <a:spcPct val="80000"/>
              </a:lnSpc>
              <a:spcBef>
                <a:spcPts val="0"/>
              </a:spcBef>
              <a:spcAft>
                <a:spcPts val="0"/>
              </a:spcAft>
              <a:buNone/>
            </a:pPr>
            <a:r>
              <a:rPr lang="en-US" sz="1020"/>
              <a:t>		if(thuNhap &gt; 30000000){</a:t>
            </a:r>
            <a:endParaRPr/>
          </a:p>
          <a:p>
            <a:pPr indent="0" lvl="0" marL="0" rtl="0" algn="l">
              <a:lnSpc>
                <a:spcPct val="80000"/>
              </a:lnSpc>
              <a:spcBef>
                <a:spcPts val="0"/>
              </a:spcBef>
              <a:spcAft>
                <a:spcPts val="0"/>
              </a:spcAft>
              <a:buNone/>
            </a:pPr>
            <a:r>
              <a:rPr lang="en-US" sz="1020"/>
              <a:t>			thue = 0.2*(thuNhap-30000000) + 0.15*(30000000-15000000) + 0.1*(15000000-9000000);</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		else if(thuNhap &gt; 15){</a:t>
            </a:r>
            <a:endParaRPr/>
          </a:p>
          <a:p>
            <a:pPr indent="0" lvl="0" marL="0" rtl="0" algn="l">
              <a:lnSpc>
                <a:spcPct val="80000"/>
              </a:lnSpc>
              <a:spcBef>
                <a:spcPts val="0"/>
              </a:spcBef>
              <a:spcAft>
                <a:spcPts val="0"/>
              </a:spcAft>
              <a:buNone/>
            </a:pPr>
            <a:r>
              <a:rPr lang="en-US" sz="1020"/>
              <a:t>			thue = 0.15*(thuNhap-15000000) + 0.1*(15000000-9000000);</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		else if(thuNhap &gt; 9){</a:t>
            </a:r>
            <a:endParaRPr/>
          </a:p>
          <a:p>
            <a:pPr indent="0" lvl="0" marL="0" rtl="0" algn="l">
              <a:lnSpc>
                <a:spcPct val="80000"/>
              </a:lnSpc>
              <a:spcBef>
                <a:spcPts val="0"/>
              </a:spcBef>
              <a:spcAft>
                <a:spcPts val="0"/>
              </a:spcAft>
              <a:buNone/>
            </a:pPr>
            <a:r>
              <a:rPr lang="en-US" sz="1020"/>
              <a:t>			thue = 0.1*(thuNhap-9000000);</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		System.out.println(" + Thu nhập: " + thuNhap);</a:t>
            </a:r>
            <a:endParaRPr/>
          </a:p>
          <a:p>
            <a:pPr indent="0" lvl="0" marL="0" rtl="0" algn="l">
              <a:lnSpc>
                <a:spcPct val="80000"/>
              </a:lnSpc>
              <a:spcBef>
                <a:spcPts val="0"/>
              </a:spcBef>
              <a:spcAft>
                <a:spcPts val="0"/>
              </a:spcAft>
              <a:buNone/>
            </a:pPr>
            <a:r>
              <a:rPr lang="en-US" sz="1020"/>
              <a:t>		System.out.println(" + Thuế thu nhập: " + thue);</a:t>
            </a:r>
            <a:endParaRPr/>
          </a:p>
          <a:p>
            <a:pPr indent="0" lvl="0" marL="0" rtl="0" algn="l">
              <a:lnSpc>
                <a:spcPct val="80000"/>
              </a:lnSpc>
              <a:spcBef>
                <a:spcPts val="0"/>
              </a:spcBef>
              <a:spcAft>
                <a:spcPts val="0"/>
              </a:spcAft>
              <a:buNone/>
            </a:pPr>
            <a:r>
              <a:rPr lang="en-US" sz="1020"/>
              <a:t>	}</a:t>
            </a:r>
            <a:endParaRPr/>
          </a:p>
          <a:p>
            <a:pPr indent="0" lvl="0" marL="0" rtl="0" algn="l">
              <a:lnSpc>
                <a:spcPct val="80000"/>
              </a:lnSpc>
              <a:spcBef>
                <a:spcPts val="0"/>
              </a:spcBef>
              <a:spcAft>
                <a:spcPts val="0"/>
              </a:spcAft>
              <a:buNone/>
            </a:pPr>
            <a:r>
              <a:rPr lang="en-US" sz="1020"/>
              <a:t>}</a:t>
            </a:r>
            <a:endParaRPr/>
          </a:p>
          <a:p>
            <a:pPr indent="0" lvl="0" marL="0" rtl="0" algn="l">
              <a:lnSpc>
                <a:spcPct val="80000"/>
              </a:lnSpc>
              <a:spcBef>
                <a:spcPts val="0"/>
              </a:spcBef>
              <a:spcAft>
                <a:spcPts val="0"/>
              </a:spcAft>
              <a:buNone/>
            </a:pPr>
            <a:r>
              <a:t/>
            </a:r>
            <a:endParaRPr sz="1020"/>
          </a:p>
        </p:txBody>
      </p:sp>
      <p:sp>
        <p:nvSpPr>
          <p:cNvPr id="414" name="Google Shape;4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839"/>
              <a:t>package com.fpoly;</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import java.util.Scanner;</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public class Program {</a:t>
            </a:r>
            <a:endParaRPr/>
          </a:p>
          <a:p>
            <a:pPr indent="0" lvl="0" marL="0" rtl="0" algn="l">
              <a:lnSpc>
                <a:spcPct val="80000"/>
              </a:lnSpc>
              <a:spcBef>
                <a:spcPts val="0"/>
              </a:spcBef>
              <a:spcAft>
                <a:spcPts val="0"/>
              </a:spcAft>
              <a:buNone/>
            </a:pPr>
            <a:r>
              <a:rPr lang="en-US" sz="839"/>
              <a:t>	public static void main(String[] args) {</a:t>
            </a:r>
            <a:endParaRPr/>
          </a:p>
          <a:p>
            <a:pPr indent="0" lvl="0" marL="0" rtl="0" algn="l">
              <a:lnSpc>
                <a:spcPct val="80000"/>
              </a:lnSpc>
              <a:spcBef>
                <a:spcPts val="0"/>
              </a:spcBef>
              <a:spcAft>
                <a:spcPts val="0"/>
              </a:spcAft>
              <a:buNone/>
            </a:pPr>
            <a:r>
              <a:rPr lang="en-US" sz="839"/>
              <a:t>		Scanner scanner = new Scanner(System.in);</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		System.out.print("Năm: ");</a:t>
            </a:r>
            <a:endParaRPr/>
          </a:p>
          <a:p>
            <a:pPr indent="0" lvl="0" marL="0" rtl="0" algn="l">
              <a:lnSpc>
                <a:spcPct val="80000"/>
              </a:lnSpc>
              <a:spcBef>
                <a:spcPts val="0"/>
              </a:spcBef>
              <a:spcAft>
                <a:spcPts val="0"/>
              </a:spcAft>
              <a:buNone/>
            </a:pPr>
            <a:r>
              <a:rPr lang="en-US" sz="839"/>
              <a:t>		int year = scanner.nextInt();</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		System.out.print("Tháng: ");</a:t>
            </a:r>
            <a:endParaRPr/>
          </a:p>
          <a:p>
            <a:pPr indent="0" lvl="0" marL="0" rtl="0" algn="l">
              <a:lnSpc>
                <a:spcPct val="80000"/>
              </a:lnSpc>
              <a:spcBef>
                <a:spcPts val="0"/>
              </a:spcBef>
              <a:spcAft>
                <a:spcPts val="0"/>
              </a:spcAft>
              <a:buNone/>
            </a:pPr>
            <a:r>
              <a:rPr lang="en-US" sz="839"/>
              <a:t>		int month = scanner.nextInt();</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		int days = 0;</a:t>
            </a:r>
            <a:endParaRPr/>
          </a:p>
          <a:p>
            <a:pPr indent="0" lvl="0" marL="0" rtl="0" algn="l">
              <a:lnSpc>
                <a:spcPct val="80000"/>
              </a:lnSpc>
              <a:spcBef>
                <a:spcPts val="0"/>
              </a:spcBef>
              <a:spcAft>
                <a:spcPts val="0"/>
              </a:spcAft>
              <a:buNone/>
            </a:pPr>
            <a:r>
              <a:rPr lang="en-US" sz="839"/>
              <a:t>		switch (month) {</a:t>
            </a:r>
            <a:endParaRPr/>
          </a:p>
          <a:p>
            <a:pPr indent="0" lvl="0" marL="0" rtl="0" algn="l">
              <a:lnSpc>
                <a:spcPct val="80000"/>
              </a:lnSpc>
              <a:spcBef>
                <a:spcPts val="0"/>
              </a:spcBef>
              <a:spcAft>
                <a:spcPts val="0"/>
              </a:spcAft>
              <a:buNone/>
            </a:pPr>
            <a:r>
              <a:rPr lang="en-US" sz="839"/>
              <a:t>		case 2:</a:t>
            </a:r>
            <a:endParaRPr/>
          </a:p>
          <a:p>
            <a:pPr indent="0" lvl="0" marL="0" rtl="0" algn="l">
              <a:lnSpc>
                <a:spcPct val="80000"/>
              </a:lnSpc>
              <a:spcBef>
                <a:spcPts val="0"/>
              </a:spcBef>
              <a:spcAft>
                <a:spcPts val="0"/>
              </a:spcAft>
              <a:buNone/>
            </a:pPr>
            <a:r>
              <a:rPr lang="en-US" sz="839"/>
              <a:t>			if(days % 4 == 0 &amp;&amp; days % 100 != 0){</a:t>
            </a:r>
            <a:endParaRPr/>
          </a:p>
          <a:p>
            <a:pPr indent="0" lvl="0" marL="0" rtl="0" algn="l">
              <a:lnSpc>
                <a:spcPct val="80000"/>
              </a:lnSpc>
              <a:spcBef>
                <a:spcPts val="0"/>
              </a:spcBef>
              <a:spcAft>
                <a:spcPts val="0"/>
              </a:spcAft>
              <a:buNone/>
            </a:pPr>
            <a:r>
              <a:rPr lang="en-US" sz="839"/>
              <a:t>				days = 29;</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else{</a:t>
            </a:r>
            <a:endParaRPr/>
          </a:p>
          <a:p>
            <a:pPr indent="0" lvl="0" marL="0" rtl="0" algn="l">
              <a:lnSpc>
                <a:spcPct val="80000"/>
              </a:lnSpc>
              <a:spcBef>
                <a:spcPts val="0"/>
              </a:spcBef>
              <a:spcAft>
                <a:spcPts val="0"/>
              </a:spcAft>
              <a:buNone/>
            </a:pPr>
            <a:r>
              <a:rPr lang="en-US" sz="839"/>
              <a:t>				days = 28;</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break;</a:t>
            </a:r>
            <a:endParaRPr/>
          </a:p>
          <a:p>
            <a:pPr indent="0" lvl="0" marL="0" rtl="0" algn="l">
              <a:lnSpc>
                <a:spcPct val="80000"/>
              </a:lnSpc>
              <a:spcBef>
                <a:spcPts val="0"/>
              </a:spcBef>
              <a:spcAft>
                <a:spcPts val="0"/>
              </a:spcAft>
              <a:buNone/>
            </a:pPr>
            <a:r>
              <a:rPr lang="en-US" sz="839"/>
              <a:t>		case 4:</a:t>
            </a:r>
            <a:endParaRPr/>
          </a:p>
          <a:p>
            <a:pPr indent="0" lvl="0" marL="0" rtl="0" algn="l">
              <a:lnSpc>
                <a:spcPct val="80000"/>
              </a:lnSpc>
              <a:spcBef>
                <a:spcPts val="0"/>
              </a:spcBef>
              <a:spcAft>
                <a:spcPts val="0"/>
              </a:spcAft>
              <a:buNone/>
            </a:pPr>
            <a:r>
              <a:rPr lang="en-US" sz="839"/>
              <a:t>		case 6:</a:t>
            </a:r>
            <a:endParaRPr/>
          </a:p>
          <a:p>
            <a:pPr indent="0" lvl="0" marL="0" rtl="0" algn="l">
              <a:lnSpc>
                <a:spcPct val="80000"/>
              </a:lnSpc>
              <a:spcBef>
                <a:spcPts val="0"/>
              </a:spcBef>
              <a:spcAft>
                <a:spcPts val="0"/>
              </a:spcAft>
              <a:buNone/>
            </a:pPr>
            <a:r>
              <a:rPr lang="en-US" sz="839"/>
              <a:t>		case 9:</a:t>
            </a:r>
            <a:endParaRPr/>
          </a:p>
          <a:p>
            <a:pPr indent="0" lvl="0" marL="0" rtl="0" algn="l">
              <a:lnSpc>
                <a:spcPct val="80000"/>
              </a:lnSpc>
              <a:spcBef>
                <a:spcPts val="0"/>
              </a:spcBef>
              <a:spcAft>
                <a:spcPts val="0"/>
              </a:spcAft>
              <a:buNone/>
            </a:pPr>
            <a:r>
              <a:rPr lang="en-US" sz="839"/>
              <a:t>		case 11:</a:t>
            </a:r>
            <a:endParaRPr/>
          </a:p>
          <a:p>
            <a:pPr indent="0" lvl="0" marL="0" rtl="0" algn="l">
              <a:lnSpc>
                <a:spcPct val="80000"/>
              </a:lnSpc>
              <a:spcBef>
                <a:spcPts val="0"/>
              </a:spcBef>
              <a:spcAft>
                <a:spcPts val="0"/>
              </a:spcAft>
              <a:buNone/>
            </a:pPr>
            <a:r>
              <a:rPr lang="en-US" sz="839"/>
              <a:t>			days = 30;</a:t>
            </a:r>
            <a:endParaRPr/>
          </a:p>
          <a:p>
            <a:pPr indent="0" lvl="0" marL="0" rtl="0" algn="l">
              <a:lnSpc>
                <a:spcPct val="80000"/>
              </a:lnSpc>
              <a:spcBef>
                <a:spcPts val="0"/>
              </a:spcBef>
              <a:spcAft>
                <a:spcPts val="0"/>
              </a:spcAft>
              <a:buNone/>
            </a:pPr>
            <a:r>
              <a:rPr lang="en-US" sz="839"/>
              <a:t>			break;</a:t>
            </a:r>
            <a:endParaRPr/>
          </a:p>
          <a:p>
            <a:pPr indent="0" lvl="0" marL="0" rtl="0" algn="l">
              <a:lnSpc>
                <a:spcPct val="80000"/>
              </a:lnSpc>
              <a:spcBef>
                <a:spcPts val="0"/>
              </a:spcBef>
              <a:spcAft>
                <a:spcPts val="0"/>
              </a:spcAft>
              <a:buNone/>
            </a:pPr>
            <a:r>
              <a:rPr lang="en-US" sz="839"/>
              <a:t>		default:</a:t>
            </a:r>
            <a:endParaRPr/>
          </a:p>
          <a:p>
            <a:pPr indent="0" lvl="0" marL="0" rtl="0" algn="l">
              <a:lnSpc>
                <a:spcPct val="80000"/>
              </a:lnSpc>
              <a:spcBef>
                <a:spcPts val="0"/>
              </a:spcBef>
              <a:spcAft>
                <a:spcPts val="0"/>
              </a:spcAft>
              <a:buNone/>
            </a:pPr>
            <a:r>
              <a:rPr lang="en-US" sz="839"/>
              <a:t>			days = 31;</a:t>
            </a:r>
            <a:endParaRPr/>
          </a:p>
          <a:p>
            <a:pPr indent="0" lvl="0" marL="0" rtl="0" algn="l">
              <a:lnSpc>
                <a:spcPct val="80000"/>
              </a:lnSpc>
              <a:spcBef>
                <a:spcPts val="0"/>
              </a:spcBef>
              <a:spcAft>
                <a:spcPts val="0"/>
              </a:spcAft>
              <a:buNone/>
            </a:pPr>
            <a:r>
              <a:rPr lang="en-US" sz="839"/>
              <a:t>			break;</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		System.out.printf("Số ngày của tháng %d/%d là %d", month, year, days);</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a:t>
            </a:r>
            <a:endParaRPr/>
          </a:p>
          <a:p>
            <a:pPr indent="0" lvl="0" marL="0" rtl="0" algn="l">
              <a:lnSpc>
                <a:spcPct val="80000"/>
              </a:lnSpc>
              <a:spcBef>
                <a:spcPts val="0"/>
              </a:spcBef>
              <a:spcAft>
                <a:spcPts val="0"/>
              </a:spcAft>
              <a:buNone/>
            </a:pPr>
            <a:r>
              <a:t/>
            </a:r>
            <a:endParaRPr sz="839"/>
          </a:p>
        </p:txBody>
      </p:sp>
      <p:sp>
        <p:nvSpPr>
          <p:cNvPr id="442" name="Google Shape;44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8" name="Google Shape;44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480"/>
              <a:t>package com.fpoly;</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import java.util.Scanner;</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public class Program {</a:t>
            </a:r>
            <a:endParaRPr/>
          </a:p>
          <a:p>
            <a:pPr indent="0" lvl="0" marL="0" rtl="0" algn="l">
              <a:lnSpc>
                <a:spcPct val="80000"/>
              </a:lnSpc>
              <a:spcBef>
                <a:spcPts val="0"/>
              </a:spcBef>
              <a:spcAft>
                <a:spcPts val="0"/>
              </a:spcAft>
              <a:buNone/>
            </a:pPr>
            <a:r>
              <a:rPr lang="en-US" sz="480"/>
              <a:t>	public static void main(String[] args) {</a:t>
            </a:r>
            <a:endParaRPr/>
          </a:p>
          <a:p>
            <a:pPr indent="0" lvl="0" marL="0" rtl="0" algn="l">
              <a:lnSpc>
                <a:spcPct val="80000"/>
              </a:lnSpc>
              <a:spcBef>
                <a:spcPts val="0"/>
              </a:spcBef>
              <a:spcAft>
                <a:spcPts val="0"/>
              </a:spcAft>
              <a:buNone/>
            </a:pPr>
            <a:r>
              <a:rPr lang="en-US" sz="480"/>
              <a:t>		menu();</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	static void menu() {</a:t>
            </a:r>
            <a:endParaRPr/>
          </a:p>
          <a:p>
            <a:pPr indent="0" lvl="0" marL="0" rtl="0" algn="l">
              <a:lnSpc>
                <a:spcPct val="80000"/>
              </a:lnSpc>
              <a:spcBef>
                <a:spcPts val="0"/>
              </a:spcBef>
              <a:spcAft>
                <a:spcPts val="0"/>
              </a:spcAft>
              <a:buNone/>
            </a:pPr>
            <a:r>
              <a:rPr lang="en-US" sz="480"/>
              <a:t>		System.out.println("+-----------------------+");</a:t>
            </a:r>
            <a:endParaRPr/>
          </a:p>
          <a:p>
            <a:pPr indent="0" lvl="0" marL="0" rtl="0" algn="l">
              <a:lnSpc>
                <a:spcPct val="80000"/>
              </a:lnSpc>
              <a:spcBef>
                <a:spcPts val="0"/>
              </a:spcBef>
              <a:spcAft>
                <a:spcPts val="0"/>
              </a:spcAft>
              <a:buNone/>
            </a:pPr>
            <a:r>
              <a:rPr lang="en-US" sz="480"/>
              <a:t>		System.out.println("|1. Phép cộng           |");</a:t>
            </a:r>
            <a:endParaRPr/>
          </a:p>
          <a:p>
            <a:pPr indent="0" lvl="0" marL="0" rtl="0" algn="l">
              <a:lnSpc>
                <a:spcPct val="80000"/>
              </a:lnSpc>
              <a:spcBef>
                <a:spcPts val="0"/>
              </a:spcBef>
              <a:spcAft>
                <a:spcPts val="0"/>
              </a:spcAft>
              <a:buNone/>
            </a:pPr>
            <a:r>
              <a:rPr lang="en-US" sz="480"/>
              <a:t>		System.out.println("|2. Phép trừ            |");</a:t>
            </a:r>
            <a:endParaRPr/>
          </a:p>
          <a:p>
            <a:pPr indent="0" lvl="0" marL="0" rtl="0" algn="l">
              <a:lnSpc>
                <a:spcPct val="80000"/>
              </a:lnSpc>
              <a:spcBef>
                <a:spcPts val="0"/>
              </a:spcBef>
              <a:spcAft>
                <a:spcPts val="0"/>
              </a:spcAft>
              <a:buNone/>
            </a:pPr>
            <a:r>
              <a:rPr lang="en-US" sz="480"/>
              <a:t>		System.out.println("|3. Kết thúc            |");</a:t>
            </a:r>
            <a:endParaRPr/>
          </a:p>
          <a:p>
            <a:pPr indent="0" lvl="0" marL="0" rtl="0" algn="l">
              <a:lnSpc>
                <a:spcPct val="80000"/>
              </a:lnSpc>
              <a:spcBef>
                <a:spcPts val="0"/>
              </a:spcBef>
              <a:spcAft>
                <a:spcPts val="0"/>
              </a:spcAft>
              <a:buNone/>
            </a:pPr>
            <a:r>
              <a:rPr lang="en-US" sz="480"/>
              <a:t>		System.out.println("+-----------------------+");</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		Scanner scanner = new Scanner(System.in);</a:t>
            </a:r>
            <a:endParaRPr/>
          </a:p>
          <a:p>
            <a:pPr indent="0" lvl="0" marL="0" rtl="0" algn="l">
              <a:lnSpc>
                <a:spcPct val="80000"/>
              </a:lnSpc>
              <a:spcBef>
                <a:spcPts val="0"/>
              </a:spcBef>
              <a:spcAft>
                <a:spcPts val="0"/>
              </a:spcAft>
              <a:buNone/>
            </a:pPr>
            <a:r>
              <a:rPr lang="en-US" sz="480"/>
              <a:t>		System.out.print("&gt;&gt; Chọn chức năng? ");</a:t>
            </a:r>
            <a:endParaRPr/>
          </a:p>
          <a:p>
            <a:pPr indent="0" lvl="0" marL="0" rtl="0" algn="l">
              <a:lnSpc>
                <a:spcPct val="80000"/>
              </a:lnSpc>
              <a:spcBef>
                <a:spcPts val="0"/>
              </a:spcBef>
              <a:spcAft>
                <a:spcPts val="0"/>
              </a:spcAft>
              <a:buNone/>
            </a:pPr>
            <a:r>
              <a:rPr lang="en-US" sz="480"/>
              <a:t>		int so = scanner.nextInt();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		switch (so) {</a:t>
            </a:r>
            <a:endParaRPr/>
          </a:p>
          <a:p>
            <a:pPr indent="0" lvl="0" marL="0" rtl="0" algn="l">
              <a:lnSpc>
                <a:spcPct val="80000"/>
              </a:lnSpc>
              <a:spcBef>
                <a:spcPts val="0"/>
              </a:spcBef>
              <a:spcAft>
                <a:spcPts val="0"/>
              </a:spcAft>
              <a:buNone/>
            </a:pPr>
            <a:r>
              <a:rPr lang="en-US" sz="480"/>
              <a:t>		case 1:</a:t>
            </a:r>
            <a:endParaRPr/>
          </a:p>
          <a:p>
            <a:pPr indent="0" lvl="0" marL="0" rtl="0" algn="l">
              <a:lnSpc>
                <a:spcPct val="80000"/>
              </a:lnSpc>
              <a:spcBef>
                <a:spcPts val="0"/>
              </a:spcBef>
              <a:spcAft>
                <a:spcPts val="0"/>
              </a:spcAft>
              <a:buNone/>
            </a:pPr>
            <a:r>
              <a:rPr lang="en-US" sz="480"/>
              <a:t>			phepCong();</a:t>
            </a:r>
            <a:endParaRPr/>
          </a:p>
          <a:p>
            <a:pPr indent="0" lvl="0" marL="0" rtl="0" algn="l">
              <a:lnSpc>
                <a:spcPct val="80000"/>
              </a:lnSpc>
              <a:spcBef>
                <a:spcPts val="0"/>
              </a:spcBef>
              <a:spcAft>
                <a:spcPts val="0"/>
              </a:spcAft>
              <a:buNone/>
            </a:pPr>
            <a:r>
              <a:rPr lang="en-US" sz="480"/>
              <a:t>			break;</a:t>
            </a:r>
            <a:endParaRPr/>
          </a:p>
          <a:p>
            <a:pPr indent="0" lvl="0" marL="0" rtl="0" algn="l">
              <a:lnSpc>
                <a:spcPct val="80000"/>
              </a:lnSpc>
              <a:spcBef>
                <a:spcPts val="0"/>
              </a:spcBef>
              <a:spcAft>
                <a:spcPts val="0"/>
              </a:spcAft>
              <a:buNone/>
            </a:pPr>
            <a:r>
              <a:rPr lang="en-US" sz="480"/>
              <a:t>		case 2:</a:t>
            </a:r>
            <a:endParaRPr/>
          </a:p>
          <a:p>
            <a:pPr indent="0" lvl="0" marL="0" rtl="0" algn="l">
              <a:lnSpc>
                <a:spcPct val="80000"/>
              </a:lnSpc>
              <a:spcBef>
                <a:spcPts val="0"/>
              </a:spcBef>
              <a:spcAft>
                <a:spcPts val="0"/>
              </a:spcAft>
              <a:buNone/>
            </a:pPr>
            <a:r>
              <a:rPr lang="en-US" sz="480"/>
              <a:t>			phepTru();</a:t>
            </a:r>
            <a:endParaRPr/>
          </a:p>
          <a:p>
            <a:pPr indent="0" lvl="0" marL="0" rtl="0" algn="l">
              <a:lnSpc>
                <a:spcPct val="80000"/>
              </a:lnSpc>
              <a:spcBef>
                <a:spcPts val="0"/>
              </a:spcBef>
              <a:spcAft>
                <a:spcPts val="0"/>
              </a:spcAft>
              <a:buNone/>
            </a:pPr>
            <a:r>
              <a:rPr lang="en-US" sz="480"/>
              <a:t>			break;</a:t>
            </a:r>
            <a:endParaRPr/>
          </a:p>
          <a:p>
            <a:pPr indent="0" lvl="0" marL="0" rtl="0" algn="l">
              <a:lnSpc>
                <a:spcPct val="80000"/>
              </a:lnSpc>
              <a:spcBef>
                <a:spcPts val="0"/>
              </a:spcBef>
              <a:spcAft>
                <a:spcPts val="0"/>
              </a:spcAft>
              <a:buNone/>
            </a:pPr>
            <a:r>
              <a:rPr lang="en-US" sz="480"/>
              <a:t>		case 3:</a:t>
            </a:r>
            <a:endParaRPr/>
          </a:p>
          <a:p>
            <a:pPr indent="0" lvl="0" marL="0" rtl="0" algn="l">
              <a:lnSpc>
                <a:spcPct val="80000"/>
              </a:lnSpc>
              <a:spcBef>
                <a:spcPts val="0"/>
              </a:spcBef>
              <a:spcAft>
                <a:spcPts val="0"/>
              </a:spcAft>
              <a:buNone/>
            </a:pPr>
            <a:r>
              <a:rPr lang="en-US" sz="480"/>
              <a:t>			System.exit(0);</a:t>
            </a:r>
            <a:endParaRPr/>
          </a:p>
          <a:p>
            <a:pPr indent="0" lvl="0" marL="0" rtl="0" algn="l">
              <a:lnSpc>
                <a:spcPct val="80000"/>
              </a:lnSpc>
              <a:spcBef>
                <a:spcPts val="0"/>
              </a:spcBef>
              <a:spcAft>
                <a:spcPts val="0"/>
              </a:spcAft>
              <a:buNone/>
            </a:pPr>
            <a:r>
              <a:rPr lang="en-US" sz="480"/>
              <a:t>			break;</a:t>
            </a:r>
            <a:endParaRPr/>
          </a:p>
          <a:p>
            <a:pPr indent="0" lvl="0" marL="0" rtl="0" algn="l">
              <a:lnSpc>
                <a:spcPct val="80000"/>
              </a:lnSpc>
              <a:spcBef>
                <a:spcPts val="0"/>
              </a:spcBef>
              <a:spcAft>
                <a:spcPts val="0"/>
              </a:spcAft>
              <a:buNone/>
            </a:pPr>
            <a:r>
              <a:rPr lang="en-US" sz="480"/>
              <a:t>		default:</a:t>
            </a:r>
            <a:endParaRPr/>
          </a:p>
          <a:p>
            <a:pPr indent="0" lvl="0" marL="0" rtl="0" algn="l">
              <a:lnSpc>
                <a:spcPct val="80000"/>
              </a:lnSpc>
              <a:spcBef>
                <a:spcPts val="0"/>
              </a:spcBef>
              <a:spcAft>
                <a:spcPts val="0"/>
              </a:spcAft>
              <a:buNone/>
            </a:pPr>
            <a:r>
              <a:rPr lang="en-US" sz="480"/>
              <a:t>			System.out.println("Vui lòng chọn số 1, 2 hoặc 3 !");</a:t>
            </a:r>
            <a:endParaRPr/>
          </a:p>
          <a:p>
            <a:pPr indent="0" lvl="0" marL="0" rtl="0" algn="l">
              <a:lnSpc>
                <a:spcPct val="80000"/>
              </a:lnSpc>
              <a:spcBef>
                <a:spcPts val="0"/>
              </a:spcBef>
              <a:spcAft>
                <a:spcPts val="0"/>
              </a:spcAft>
              <a:buNone/>
            </a:pPr>
            <a:r>
              <a:rPr lang="en-US" sz="480"/>
              <a:t>			break;</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	static void phepCong() {</a:t>
            </a:r>
            <a:endParaRPr/>
          </a:p>
          <a:p>
            <a:pPr indent="0" lvl="0" marL="0" rtl="0" algn="l">
              <a:lnSpc>
                <a:spcPct val="80000"/>
              </a:lnSpc>
              <a:spcBef>
                <a:spcPts val="0"/>
              </a:spcBef>
              <a:spcAft>
                <a:spcPts val="0"/>
              </a:spcAft>
              <a:buNone/>
            </a:pPr>
            <a:r>
              <a:rPr lang="en-US" sz="480"/>
              <a:t>		Scanner scanner = new Scanner(System.in);</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System.out.print("a = ");</a:t>
            </a:r>
            <a:endParaRPr/>
          </a:p>
          <a:p>
            <a:pPr indent="0" lvl="0" marL="0" rtl="0" algn="l">
              <a:lnSpc>
                <a:spcPct val="80000"/>
              </a:lnSpc>
              <a:spcBef>
                <a:spcPts val="0"/>
              </a:spcBef>
              <a:spcAft>
                <a:spcPts val="0"/>
              </a:spcAft>
              <a:buNone/>
            </a:pPr>
            <a:r>
              <a:rPr lang="en-US" sz="480"/>
              <a:t>		int a = scanner.nextInt();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System.out.print("b = ");</a:t>
            </a:r>
            <a:endParaRPr/>
          </a:p>
          <a:p>
            <a:pPr indent="0" lvl="0" marL="0" rtl="0" algn="l">
              <a:lnSpc>
                <a:spcPct val="80000"/>
              </a:lnSpc>
              <a:spcBef>
                <a:spcPts val="0"/>
              </a:spcBef>
              <a:spcAft>
                <a:spcPts val="0"/>
              </a:spcAft>
              <a:buNone/>
            </a:pPr>
            <a:r>
              <a:rPr lang="en-US" sz="480"/>
              <a:t>		int b = scanner.nextInt();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int c = a + b;</a:t>
            </a:r>
            <a:endParaRPr/>
          </a:p>
          <a:p>
            <a:pPr indent="0" lvl="0" marL="0" rtl="0" algn="l">
              <a:lnSpc>
                <a:spcPct val="80000"/>
              </a:lnSpc>
              <a:spcBef>
                <a:spcPts val="0"/>
              </a:spcBef>
              <a:spcAft>
                <a:spcPts val="0"/>
              </a:spcAft>
              <a:buNone/>
            </a:pPr>
            <a:r>
              <a:rPr lang="en-US" sz="480"/>
              <a:t>		System.out.printf("%d + %d = %d", a, b, c);</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	static void phepTru() {</a:t>
            </a:r>
            <a:endParaRPr/>
          </a:p>
          <a:p>
            <a:pPr indent="0" lvl="0" marL="0" rtl="0" algn="l">
              <a:lnSpc>
                <a:spcPct val="80000"/>
              </a:lnSpc>
              <a:spcBef>
                <a:spcPts val="0"/>
              </a:spcBef>
              <a:spcAft>
                <a:spcPts val="0"/>
              </a:spcAft>
              <a:buNone/>
            </a:pPr>
            <a:r>
              <a:rPr lang="en-US" sz="480"/>
              <a:t>		Scanner scanner = new Scanner(System.in);</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System.out.print("a = ");</a:t>
            </a:r>
            <a:endParaRPr/>
          </a:p>
          <a:p>
            <a:pPr indent="0" lvl="0" marL="0" rtl="0" algn="l">
              <a:lnSpc>
                <a:spcPct val="80000"/>
              </a:lnSpc>
              <a:spcBef>
                <a:spcPts val="0"/>
              </a:spcBef>
              <a:spcAft>
                <a:spcPts val="0"/>
              </a:spcAft>
              <a:buNone/>
            </a:pPr>
            <a:r>
              <a:rPr lang="en-US" sz="480"/>
              <a:t>		int a = scanner.nextInt();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System.out.print("b = ");</a:t>
            </a:r>
            <a:endParaRPr/>
          </a:p>
          <a:p>
            <a:pPr indent="0" lvl="0" marL="0" rtl="0" algn="l">
              <a:lnSpc>
                <a:spcPct val="80000"/>
              </a:lnSpc>
              <a:spcBef>
                <a:spcPts val="0"/>
              </a:spcBef>
              <a:spcAft>
                <a:spcPts val="0"/>
              </a:spcAft>
              <a:buNone/>
            </a:pPr>
            <a:r>
              <a:rPr lang="en-US" sz="480"/>
              <a:t>		int b = scanner.nextInt();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int c = a - b;</a:t>
            </a:r>
            <a:endParaRPr/>
          </a:p>
          <a:p>
            <a:pPr indent="0" lvl="0" marL="0" rtl="0" algn="l">
              <a:lnSpc>
                <a:spcPct val="80000"/>
              </a:lnSpc>
              <a:spcBef>
                <a:spcPts val="0"/>
              </a:spcBef>
              <a:spcAft>
                <a:spcPts val="0"/>
              </a:spcAft>
              <a:buNone/>
            </a:pPr>
            <a:r>
              <a:rPr lang="en-US" sz="480"/>
              <a:t>		System.out.printf("%d - %d = %d", a, b, c);</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a:t>
            </a:r>
            <a:endParaRPr sz="480"/>
          </a:p>
        </p:txBody>
      </p:sp>
      <p:sp>
        <p:nvSpPr>
          <p:cNvPr id="474" name="Google Shape;47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9" name="Google Shape;47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0" name="Google Shape;48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4" name="Google Shape;24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5" name="Google Shape;27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38"/>
          <p:cNvPicPr preferRelativeResize="0"/>
          <p:nvPr/>
        </p:nvPicPr>
        <p:blipFill rotWithShape="1">
          <a:blip r:embed="rId2">
            <a:alphaModFix/>
          </a:blip>
          <a:srcRect b="0" l="0" r="0" t="0"/>
          <a:stretch/>
        </p:blipFill>
        <p:spPr>
          <a:xfrm>
            <a:off x="0" y="0"/>
            <a:ext cx="9153525" cy="6867525"/>
          </a:xfrm>
          <a:prstGeom prst="rect">
            <a:avLst/>
          </a:prstGeom>
          <a:noFill/>
          <a:ln>
            <a:noFill/>
          </a:ln>
        </p:spPr>
      </p:pic>
      <p:sp>
        <p:nvSpPr>
          <p:cNvPr id="17" name="Google Shape;17;p38"/>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600"/>
              <a:buFont typeface="Quattrocento Sans"/>
              <a:buNone/>
              <a:defRPr b="1" sz="36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8"/>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38"/>
          <p:cNvPicPr preferRelativeResize="0"/>
          <p:nvPr/>
        </p:nvPicPr>
        <p:blipFill rotWithShape="1">
          <a:blip r:embed="rId3">
            <a:alphaModFix/>
          </a:blip>
          <a:srcRect b="0" l="0" r="0" t="0"/>
          <a:stretch/>
        </p:blipFill>
        <p:spPr>
          <a:xfrm>
            <a:off x="685800" y="2209801"/>
            <a:ext cx="2743200" cy="2743198"/>
          </a:xfrm>
          <a:prstGeom prst="ellipse">
            <a:avLst/>
          </a:prstGeom>
          <a:noFill/>
          <a:ln>
            <a:noFill/>
          </a:ln>
        </p:spPr>
      </p:pic>
      <p:pic>
        <p:nvPicPr>
          <p:cNvPr id="20" name="Google Shape;20;p38"/>
          <p:cNvPicPr preferRelativeResize="0"/>
          <p:nvPr/>
        </p:nvPicPr>
        <p:blipFill rotWithShape="1">
          <a:blip r:embed="rId4">
            <a:alphaModFix/>
          </a:blip>
          <a:srcRect b="0" l="0" r="0" t="0"/>
          <a:stretch/>
        </p:blipFill>
        <p:spPr>
          <a:xfrm>
            <a:off x="6858000" y="533400"/>
            <a:ext cx="1723175" cy="108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90" name="Shape 90"/>
        <p:cNvGrpSpPr/>
        <p:nvPr/>
      </p:nvGrpSpPr>
      <p:grpSpPr>
        <a:xfrm>
          <a:off x="0" y="0"/>
          <a:ext cx="0" cy="0"/>
          <a:chOff x="0" y="0"/>
          <a:chExt cx="0" cy="0"/>
        </a:xfrm>
      </p:grpSpPr>
      <p:sp>
        <p:nvSpPr>
          <p:cNvPr id="91" name="Google Shape;91;p4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2" name="Shape 92"/>
        <p:cNvGrpSpPr/>
        <p:nvPr/>
      </p:nvGrpSpPr>
      <p:grpSpPr>
        <a:xfrm>
          <a:off x="0" y="0"/>
          <a:ext cx="0" cy="0"/>
          <a:chOff x="0" y="0"/>
          <a:chExt cx="0" cy="0"/>
        </a:xfrm>
      </p:grpSpPr>
      <p:sp>
        <p:nvSpPr>
          <p:cNvPr id="93" name="Google Shape;9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50"/>
          <p:cNvSpPr txBox="1"/>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5" name="Google Shape;95;p50"/>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6" name="Google Shape;96;p50"/>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cxnSp>
        <p:nvCxnSpPr>
          <p:cNvPr id="97" name="Google Shape;97;p50"/>
          <p:cNvCxnSpPr/>
          <p:nvPr/>
        </p:nvCxnSpPr>
        <p:spPr>
          <a:xfrm rot="10800000">
            <a:off x="533400" y="835152"/>
            <a:ext cx="81534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8" name="Shape 98"/>
        <p:cNvGrpSpPr/>
        <p:nvPr/>
      </p:nvGrpSpPr>
      <p:grpSpPr>
        <a:xfrm>
          <a:off x="0" y="0"/>
          <a:ext cx="0" cy="0"/>
          <a:chOff x="0" y="0"/>
          <a:chExt cx="0" cy="0"/>
        </a:xfrm>
      </p:grpSpPr>
      <p:sp>
        <p:nvSpPr>
          <p:cNvPr id="99" name="Google Shape;99;p5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51"/>
          <p:cNvSpPr txBox="1"/>
          <p:nvPr>
            <p:ph idx="2" type="body"/>
          </p:nvPr>
        </p:nvSpPr>
        <p:spPr>
          <a:xfrm>
            <a:off x="4953000" y="1828800"/>
            <a:ext cx="40386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51"/>
          <p:cNvSpPr txBox="1"/>
          <p:nvPr>
            <p:ph idx="12" type="sldNum"/>
          </p:nvPr>
        </p:nvSpPr>
        <p:spPr>
          <a:xfrm>
            <a:off x="-1371600" y="61722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3" name="Shape 103"/>
        <p:cNvGrpSpPr/>
        <p:nvPr/>
      </p:nvGrpSpPr>
      <p:grpSpPr>
        <a:xfrm>
          <a:off x="0" y="0"/>
          <a:ext cx="0" cy="0"/>
          <a:chOff x="0" y="0"/>
          <a:chExt cx="0" cy="0"/>
        </a:xfrm>
      </p:grpSpPr>
      <p:sp>
        <p:nvSpPr>
          <p:cNvPr id="104" name="Google Shape;104;p52"/>
          <p:cNvSpPr txBox="1"/>
          <p:nvPr>
            <p:ph type="title"/>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2"/>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6" name="Google Shape;106;p52"/>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07" name="Shape 107"/>
        <p:cNvGrpSpPr/>
        <p:nvPr/>
      </p:nvGrpSpPr>
      <p:grpSpPr>
        <a:xfrm>
          <a:off x="0" y="0"/>
          <a:ext cx="0" cy="0"/>
          <a:chOff x="0" y="0"/>
          <a:chExt cx="0" cy="0"/>
        </a:xfrm>
      </p:grpSpPr>
      <p:sp>
        <p:nvSpPr>
          <p:cNvPr id="108" name="Google Shape;108;p5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5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5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1" name="Shape 111"/>
        <p:cNvGrpSpPr/>
        <p:nvPr/>
      </p:nvGrpSpPr>
      <p:grpSpPr>
        <a:xfrm>
          <a:off x="0" y="0"/>
          <a:ext cx="0" cy="0"/>
          <a:chOff x="0" y="0"/>
          <a:chExt cx="0" cy="0"/>
        </a:xfrm>
      </p:grpSpPr>
      <p:sp>
        <p:nvSpPr>
          <p:cNvPr id="112" name="Google Shape;112;p5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5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15" name="Shape 115"/>
        <p:cNvGrpSpPr/>
        <p:nvPr/>
      </p:nvGrpSpPr>
      <p:grpSpPr>
        <a:xfrm>
          <a:off x="0" y="0"/>
          <a:ext cx="0" cy="0"/>
          <a:chOff x="0" y="0"/>
          <a:chExt cx="0" cy="0"/>
        </a:xfrm>
      </p:grpSpPr>
      <p:sp>
        <p:nvSpPr>
          <p:cNvPr id="116" name="Google Shape;116;p5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5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9" name="Shape 119"/>
        <p:cNvGrpSpPr/>
        <p:nvPr/>
      </p:nvGrpSpPr>
      <p:grpSpPr>
        <a:xfrm>
          <a:off x="0" y="0"/>
          <a:ext cx="0" cy="0"/>
          <a:chOff x="0" y="0"/>
          <a:chExt cx="0" cy="0"/>
        </a:xfrm>
      </p:grpSpPr>
      <p:sp>
        <p:nvSpPr>
          <p:cNvPr id="120" name="Google Shape;120;p5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5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9"/>
          <p:cNvPicPr preferRelativeResize="0"/>
          <p:nvPr/>
        </p:nvPicPr>
        <p:blipFill rotWithShape="1">
          <a:blip r:embed="rId2">
            <a:alphaModFix/>
          </a:blip>
          <a:srcRect b="0" l="0" r="0" t="0"/>
          <a:stretch/>
        </p:blipFill>
        <p:spPr>
          <a:xfrm>
            <a:off x="457200" y="218719"/>
            <a:ext cx="1524000" cy="461818"/>
          </a:xfrm>
          <a:prstGeom prst="rect">
            <a:avLst/>
          </a:prstGeom>
          <a:noFill/>
          <a:ln>
            <a:noFill/>
          </a:ln>
        </p:spPr>
      </p:pic>
      <p:cxnSp>
        <p:nvCxnSpPr>
          <p:cNvPr id="28" name="Google Shape;28;p39"/>
          <p:cNvCxnSpPr/>
          <p:nvPr/>
        </p:nvCxnSpPr>
        <p:spPr>
          <a:xfrm>
            <a:off x="457200" y="838200"/>
            <a:ext cx="82296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123" name="Shape 123"/>
        <p:cNvGrpSpPr/>
        <p:nvPr/>
      </p:nvGrpSpPr>
      <p:grpSpPr>
        <a:xfrm>
          <a:off x="0" y="0"/>
          <a:ext cx="0" cy="0"/>
          <a:chOff x="0" y="0"/>
          <a:chExt cx="0" cy="0"/>
        </a:xfrm>
      </p:grpSpPr>
      <p:sp>
        <p:nvSpPr>
          <p:cNvPr id="124" name="Google Shape;124;p5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5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27" name="Shape 127"/>
        <p:cNvGrpSpPr/>
        <p:nvPr/>
      </p:nvGrpSpPr>
      <p:grpSpPr>
        <a:xfrm>
          <a:off x="0" y="0"/>
          <a:ext cx="0" cy="0"/>
          <a:chOff x="0" y="0"/>
          <a:chExt cx="0" cy="0"/>
        </a:xfrm>
      </p:grpSpPr>
      <p:sp>
        <p:nvSpPr>
          <p:cNvPr id="128" name="Google Shape;128;p5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5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31" name="Shape 131"/>
        <p:cNvGrpSpPr/>
        <p:nvPr/>
      </p:nvGrpSpPr>
      <p:grpSpPr>
        <a:xfrm>
          <a:off x="0" y="0"/>
          <a:ext cx="0" cy="0"/>
          <a:chOff x="0" y="0"/>
          <a:chExt cx="0" cy="0"/>
        </a:xfrm>
      </p:grpSpPr>
      <p:sp>
        <p:nvSpPr>
          <p:cNvPr id="132" name="Google Shape;132;p5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5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35" name="Shape 135"/>
        <p:cNvGrpSpPr/>
        <p:nvPr/>
      </p:nvGrpSpPr>
      <p:grpSpPr>
        <a:xfrm>
          <a:off x="0" y="0"/>
          <a:ext cx="0" cy="0"/>
          <a:chOff x="0" y="0"/>
          <a:chExt cx="0" cy="0"/>
        </a:xfrm>
      </p:grpSpPr>
      <p:sp>
        <p:nvSpPr>
          <p:cNvPr id="136" name="Google Shape;136;p6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6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6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39" name="Shape 139"/>
        <p:cNvGrpSpPr/>
        <p:nvPr/>
      </p:nvGrpSpPr>
      <p:grpSpPr>
        <a:xfrm>
          <a:off x="0" y="0"/>
          <a:ext cx="0" cy="0"/>
          <a:chOff x="0" y="0"/>
          <a:chExt cx="0" cy="0"/>
        </a:xfrm>
      </p:grpSpPr>
      <p:sp>
        <p:nvSpPr>
          <p:cNvPr id="140" name="Google Shape;140;p6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6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6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143" name="Shape 143"/>
        <p:cNvGrpSpPr/>
        <p:nvPr/>
      </p:nvGrpSpPr>
      <p:grpSpPr>
        <a:xfrm>
          <a:off x="0" y="0"/>
          <a:ext cx="0" cy="0"/>
          <a:chOff x="0" y="0"/>
          <a:chExt cx="0" cy="0"/>
        </a:xfrm>
      </p:grpSpPr>
      <p:sp>
        <p:nvSpPr>
          <p:cNvPr id="144" name="Google Shape;144;p6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6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6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147" name="Shape 147"/>
        <p:cNvGrpSpPr/>
        <p:nvPr/>
      </p:nvGrpSpPr>
      <p:grpSpPr>
        <a:xfrm>
          <a:off x="0" y="0"/>
          <a:ext cx="0" cy="0"/>
          <a:chOff x="0" y="0"/>
          <a:chExt cx="0" cy="0"/>
        </a:xfrm>
      </p:grpSpPr>
      <p:sp>
        <p:nvSpPr>
          <p:cNvPr id="148" name="Google Shape;148;p6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6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6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151" name="Shape 151"/>
        <p:cNvGrpSpPr/>
        <p:nvPr/>
      </p:nvGrpSpPr>
      <p:grpSpPr>
        <a:xfrm>
          <a:off x="0" y="0"/>
          <a:ext cx="0" cy="0"/>
          <a:chOff x="0" y="0"/>
          <a:chExt cx="0" cy="0"/>
        </a:xfrm>
      </p:grpSpPr>
      <p:sp>
        <p:nvSpPr>
          <p:cNvPr id="152" name="Google Shape;152;p6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6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6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55" name="Shape 155"/>
        <p:cNvGrpSpPr/>
        <p:nvPr/>
      </p:nvGrpSpPr>
      <p:grpSpPr>
        <a:xfrm>
          <a:off x="0" y="0"/>
          <a:ext cx="0" cy="0"/>
          <a:chOff x="0" y="0"/>
          <a:chExt cx="0" cy="0"/>
        </a:xfrm>
      </p:grpSpPr>
      <p:sp>
        <p:nvSpPr>
          <p:cNvPr id="156" name="Google Shape;156;p6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6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6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spTree>
      <p:nvGrpSpPr>
        <p:cNvPr id="159" name="Shape 159"/>
        <p:cNvGrpSpPr/>
        <p:nvPr/>
      </p:nvGrpSpPr>
      <p:grpSpPr>
        <a:xfrm>
          <a:off x="0" y="0"/>
          <a:ext cx="0" cy="0"/>
          <a:chOff x="0" y="0"/>
          <a:chExt cx="0" cy="0"/>
        </a:xfrm>
      </p:grpSpPr>
      <p:sp>
        <p:nvSpPr>
          <p:cNvPr id="160" name="Google Shape;160;p6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6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6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0"/>
          <p:cNvSpPr/>
          <p:nvPr/>
        </p:nvSpPr>
        <p:spPr>
          <a:xfrm>
            <a:off x="1524000" y="2551017"/>
            <a:ext cx="64008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34" name="Google Shape;34;p40"/>
          <p:cNvPicPr preferRelativeResize="0"/>
          <p:nvPr/>
        </p:nvPicPr>
        <p:blipFill rotWithShape="1">
          <a:blip r:embed="rId2">
            <a:alphaModFix/>
          </a:blip>
          <a:srcRect b="41310" l="0" r="0" t="43978"/>
          <a:stretch/>
        </p:blipFill>
        <p:spPr>
          <a:xfrm flipH="1">
            <a:off x="2799530" y="2575401"/>
            <a:ext cx="3426068" cy="283858"/>
          </a:xfrm>
          <a:prstGeom prst="rect">
            <a:avLst/>
          </a:prstGeom>
          <a:noFill/>
          <a:ln>
            <a:noFill/>
          </a:ln>
        </p:spPr>
      </p:pic>
      <p:pic>
        <p:nvPicPr>
          <p:cNvPr descr="C:\Users\powerpoint.vn\Downloads\1e2cd4b177168ad16ce2e7c504bba4d2.x400.jpeg" id="35" name="Google Shape;35;p40"/>
          <p:cNvPicPr preferRelativeResize="0"/>
          <p:nvPr/>
        </p:nvPicPr>
        <p:blipFill rotWithShape="1">
          <a:blip r:embed="rId3">
            <a:alphaModFix/>
          </a:blip>
          <a:srcRect b="55710" l="0" r="0" t="0"/>
          <a:stretch/>
        </p:blipFill>
        <p:spPr>
          <a:xfrm>
            <a:off x="1926464" y="609600"/>
            <a:ext cx="5443471" cy="2828060"/>
          </a:xfrm>
          <a:prstGeom prst="rect">
            <a:avLst/>
          </a:prstGeom>
          <a:noFill/>
          <a:ln>
            <a:noFill/>
          </a:ln>
        </p:spPr>
      </p:pic>
      <p:sp>
        <p:nvSpPr>
          <p:cNvPr id="36" name="Google Shape;36;p40"/>
          <p:cNvSpPr txBox="1"/>
          <p:nvPr/>
        </p:nvSpPr>
        <p:spPr>
          <a:xfrm>
            <a:off x="3077919" y="3124200"/>
            <a:ext cx="3551481"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37" name="Google Shape;37;p40"/>
          <p:cNvPicPr preferRelativeResize="0"/>
          <p:nvPr/>
        </p:nvPicPr>
        <p:blipFill rotWithShape="1">
          <a:blip r:embed="rId4">
            <a:alphaModFix/>
          </a:blip>
          <a:srcRect b="0" l="0" r="0" t="0"/>
          <a:stretch/>
        </p:blipFill>
        <p:spPr>
          <a:xfrm>
            <a:off x="4512564" y="3568725"/>
            <a:ext cx="2616710" cy="261671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163" name="Shape 163"/>
        <p:cNvGrpSpPr/>
        <p:nvPr/>
      </p:nvGrpSpPr>
      <p:grpSpPr>
        <a:xfrm>
          <a:off x="0" y="0"/>
          <a:ext cx="0" cy="0"/>
          <a:chOff x="0" y="0"/>
          <a:chExt cx="0" cy="0"/>
        </a:xfrm>
      </p:grpSpPr>
      <p:sp>
        <p:nvSpPr>
          <p:cNvPr id="164" name="Google Shape;164;p6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6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6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and Content">
  <p:cSld name="20_Title and Content">
    <p:spTree>
      <p:nvGrpSpPr>
        <p:cNvPr id="167" name="Shape 167"/>
        <p:cNvGrpSpPr/>
        <p:nvPr/>
      </p:nvGrpSpPr>
      <p:grpSpPr>
        <a:xfrm>
          <a:off x="0" y="0"/>
          <a:ext cx="0" cy="0"/>
          <a:chOff x="0" y="0"/>
          <a:chExt cx="0" cy="0"/>
        </a:xfrm>
      </p:grpSpPr>
      <p:sp>
        <p:nvSpPr>
          <p:cNvPr id="168" name="Google Shape;168;p6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6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6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and Content">
  <p:cSld name="21_Title and Content">
    <p:spTree>
      <p:nvGrpSpPr>
        <p:cNvPr id="171" name="Shape 171"/>
        <p:cNvGrpSpPr/>
        <p:nvPr/>
      </p:nvGrpSpPr>
      <p:grpSpPr>
        <a:xfrm>
          <a:off x="0" y="0"/>
          <a:ext cx="0" cy="0"/>
          <a:chOff x="0" y="0"/>
          <a:chExt cx="0" cy="0"/>
        </a:xfrm>
      </p:grpSpPr>
      <p:sp>
        <p:nvSpPr>
          <p:cNvPr id="172" name="Google Shape;172;p6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6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6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175" name="Shape 175"/>
        <p:cNvGrpSpPr/>
        <p:nvPr/>
      </p:nvGrpSpPr>
      <p:grpSpPr>
        <a:xfrm>
          <a:off x="0" y="0"/>
          <a:ext cx="0" cy="0"/>
          <a:chOff x="0" y="0"/>
          <a:chExt cx="0" cy="0"/>
        </a:xfrm>
      </p:grpSpPr>
      <p:sp>
        <p:nvSpPr>
          <p:cNvPr id="176" name="Google Shape;176;p7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7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7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and Content">
  <p:cSld name="23_Title and Content">
    <p:spTree>
      <p:nvGrpSpPr>
        <p:cNvPr id="179" name="Shape 179"/>
        <p:cNvGrpSpPr/>
        <p:nvPr/>
      </p:nvGrpSpPr>
      <p:grpSpPr>
        <a:xfrm>
          <a:off x="0" y="0"/>
          <a:ext cx="0" cy="0"/>
          <a:chOff x="0" y="0"/>
          <a:chExt cx="0" cy="0"/>
        </a:xfrm>
      </p:grpSpPr>
      <p:sp>
        <p:nvSpPr>
          <p:cNvPr id="180" name="Google Shape;180;p7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7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7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and Content">
  <p:cSld name="24_Title and Content">
    <p:spTree>
      <p:nvGrpSpPr>
        <p:cNvPr id="183" name="Shape 183"/>
        <p:cNvGrpSpPr/>
        <p:nvPr/>
      </p:nvGrpSpPr>
      <p:grpSpPr>
        <a:xfrm>
          <a:off x="0" y="0"/>
          <a:ext cx="0" cy="0"/>
          <a:chOff x="0" y="0"/>
          <a:chExt cx="0" cy="0"/>
        </a:xfrm>
      </p:grpSpPr>
      <p:sp>
        <p:nvSpPr>
          <p:cNvPr id="184" name="Google Shape;184;p7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7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7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and Content">
  <p:cSld name="25_Title and Content">
    <p:spTree>
      <p:nvGrpSpPr>
        <p:cNvPr id="187" name="Shape 187"/>
        <p:cNvGrpSpPr/>
        <p:nvPr/>
      </p:nvGrpSpPr>
      <p:grpSpPr>
        <a:xfrm>
          <a:off x="0" y="0"/>
          <a:ext cx="0" cy="0"/>
          <a:chOff x="0" y="0"/>
          <a:chExt cx="0" cy="0"/>
        </a:xfrm>
      </p:grpSpPr>
      <p:sp>
        <p:nvSpPr>
          <p:cNvPr id="188" name="Google Shape;188;p7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7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7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6"/>
          <p:cNvSpPr/>
          <p:nvPr>
            <p:ph idx="2" type="pic"/>
          </p:nvPr>
        </p:nvSpPr>
        <p:spPr>
          <a:xfrm>
            <a:off x="1792288" y="612775"/>
            <a:ext cx="5486400" cy="4114800"/>
          </a:xfrm>
          <a:prstGeom prst="rect">
            <a:avLst/>
          </a:prstGeom>
          <a:noFill/>
          <a:ln>
            <a:noFill/>
          </a:ln>
        </p:spPr>
      </p:sp>
      <p:sp>
        <p:nvSpPr>
          <p:cNvPr id="74" name="Google Shape;74;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196" name="Google Shape;196;p1"/>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2: Kiểu, toán tử, lệnh if, switch</a:t>
            </a:r>
            <a:endParaRPr/>
          </a:p>
        </p:txBody>
      </p:sp>
      <p:sp>
        <p:nvSpPr>
          <p:cNvPr id="197" name="Google Shape;197;p1"/>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i="0" lang="en-US" sz="2200" u="none" cap="small" strike="noStrike">
                <a:solidFill>
                  <a:srgbClr val="FF5A33"/>
                </a:solidFill>
                <a:latin typeface="Quattrocento Sans"/>
                <a:ea typeface="Quattrocento Sans"/>
                <a:cs typeface="Quattrocento Sans"/>
                <a:sym typeface="Quattrocento Sans"/>
              </a:rPr>
              <a:t>Phần 1</a:t>
            </a:r>
            <a:endParaRPr b="1" i="0" sz="2200" u="none" cap="small" strike="noStrike">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Bao (Boxing)/Mở bao(Unboxing)</a:t>
            </a:r>
            <a:endParaRPr/>
          </a:p>
        </p:txBody>
      </p:sp>
      <p:sp>
        <p:nvSpPr>
          <p:cNvPr id="289" name="Google Shape;289;p10"/>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Boxing là việc tạo đối tượng từ lớp bao để bọc giá trị nguyên thủy.</a:t>
            </a:r>
            <a:endParaRPr/>
          </a:p>
          <a:p>
            <a:pPr indent="-285750" lvl="1" marL="742950" rtl="0" algn="l">
              <a:spcBef>
                <a:spcPts val="480"/>
              </a:spcBef>
              <a:spcAft>
                <a:spcPts val="0"/>
              </a:spcAft>
              <a:buSzPts val="2400"/>
              <a:buChar char="❖"/>
            </a:pPr>
            <a:r>
              <a:rPr lang="en-US"/>
              <a:t>Có 3 cách để bao giá trị nguyên thủy sau</a:t>
            </a:r>
            <a:endParaRPr/>
          </a:p>
          <a:p>
            <a:pPr indent="-228600" lvl="2" marL="1143000" rtl="0" algn="l">
              <a:spcBef>
                <a:spcPts val="400"/>
              </a:spcBef>
              <a:spcAft>
                <a:spcPts val="0"/>
              </a:spcAft>
              <a:buSzPts val="2000"/>
              <a:buChar char="⮚"/>
            </a:pPr>
            <a:r>
              <a:rPr lang="en-US"/>
              <a:t>Integer a = Integer.</a:t>
            </a:r>
            <a:r>
              <a:rPr b="1" lang="en-US">
                <a:solidFill>
                  <a:srgbClr val="FF0000"/>
                </a:solidFill>
              </a:rPr>
              <a:t>valueOf</a:t>
            </a:r>
            <a:r>
              <a:rPr lang="en-US"/>
              <a:t>(5) </a:t>
            </a:r>
            <a:r>
              <a:rPr b="1" lang="en-US">
                <a:solidFill>
                  <a:srgbClr val="00B050"/>
                </a:solidFill>
              </a:rPr>
              <a:t>// bao tường minh</a:t>
            </a:r>
            <a:endParaRPr/>
          </a:p>
          <a:p>
            <a:pPr indent="-228600" lvl="2" marL="1143000" rtl="0" algn="l">
              <a:spcBef>
                <a:spcPts val="400"/>
              </a:spcBef>
              <a:spcAft>
                <a:spcPts val="0"/>
              </a:spcAft>
              <a:buSzPts val="2000"/>
              <a:buChar char="⮚"/>
            </a:pPr>
            <a:r>
              <a:rPr lang="en-US"/>
              <a:t>Integer a = </a:t>
            </a:r>
            <a:r>
              <a:rPr b="1" lang="en-US">
                <a:solidFill>
                  <a:srgbClr val="FF0000"/>
                </a:solidFill>
              </a:rPr>
              <a:t>new Integer(5) </a:t>
            </a:r>
            <a:r>
              <a:rPr b="1" lang="en-US">
                <a:solidFill>
                  <a:srgbClr val="00B050"/>
                </a:solidFill>
              </a:rPr>
              <a:t>// bao tường minh</a:t>
            </a:r>
            <a:endParaRPr/>
          </a:p>
          <a:p>
            <a:pPr indent="-228600" lvl="2" marL="1143000" rtl="0" algn="l">
              <a:spcBef>
                <a:spcPts val="400"/>
              </a:spcBef>
              <a:spcAft>
                <a:spcPts val="0"/>
              </a:spcAft>
              <a:buSzPts val="2000"/>
              <a:buChar char="⮚"/>
            </a:pPr>
            <a:r>
              <a:rPr lang="en-US"/>
              <a:t>Integer a = </a:t>
            </a:r>
            <a:r>
              <a:rPr b="1" lang="en-US">
                <a:solidFill>
                  <a:srgbClr val="FF0000"/>
                </a:solidFill>
              </a:rPr>
              <a:t>5</a:t>
            </a:r>
            <a:r>
              <a:rPr lang="en-US"/>
              <a:t> </a:t>
            </a:r>
            <a:r>
              <a:rPr b="1" lang="en-US">
                <a:solidFill>
                  <a:srgbClr val="00B050"/>
                </a:solidFill>
              </a:rPr>
              <a:t>// bao ngầm định</a:t>
            </a:r>
            <a:endParaRPr b="1">
              <a:solidFill>
                <a:srgbClr val="00B050"/>
              </a:solidFill>
            </a:endParaRPr>
          </a:p>
          <a:p>
            <a:pPr indent="-342900" lvl="0" marL="342900" rtl="0" algn="l">
              <a:spcBef>
                <a:spcPts val="560"/>
              </a:spcBef>
              <a:spcAft>
                <a:spcPts val="0"/>
              </a:spcAft>
              <a:buClr>
                <a:srgbClr val="FF5A33"/>
              </a:buClr>
              <a:buSzPts val="2800"/>
              <a:buFont typeface="Noto Sans Symbols"/>
              <a:buChar char="❑"/>
            </a:pPr>
            <a:r>
              <a:rPr lang="en-US"/>
              <a:t>Unboxing là việc mở lấy giá trị nguyên thủy từ đối tượng của lớp bao</a:t>
            </a:r>
            <a:endParaRPr/>
          </a:p>
          <a:p>
            <a:pPr indent="-285750" lvl="1" marL="742950" rtl="0" algn="l">
              <a:spcBef>
                <a:spcPts val="480"/>
              </a:spcBef>
              <a:spcAft>
                <a:spcPts val="0"/>
              </a:spcAft>
              <a:buSzPts val="2400"/>
              <a:buChar char="❖"/>
            </a:pPr>
            <a:r>
              <a:rPr lang="en-US"/>
              <a:t>Có 2 cách mở bao để lấy giá trị nguyên thủy sau</a:t>
            </a:r>
            <a:endParaRPr/>
          </a:p>
          <a:p>
            <a:pPr indent="-228600" lvl="2" marL="1143000" rtl="0" algn="l">
              <a:spcBef>
                <a:spcPts val="400"/>
              </a:spcBef>
              <a:spcAft>
                <a:spcPts val="0"/>
              </a:spcAft>
              <a:buSzPts val="2000"/>
              <a:buChar char="⮚"/>
            </a:pPr>
            <a:r>
              <a:rPr lang="en-US"/>
              <a:t>int b = a.</a:t>
            </a:r>
            <a:r>
              <a:rPr b="1" lang="en-US">
                <a:solidFill>
                  <a:srgbClr val="FF0000"/>
                </a:solidFill>
              </a:rPr>
              <a:t>intValue</a:t>
            </a:r>
            <a:r>
              <a:rPr lang="en-US"/>
              <a:t>() </a:t>
            </a:r>
            <a:r>
              <a:rPr b="1" lang="en-US">
                <a:solidFill>
                  <a:srgbClr val="00B050"/>
                </a:solidFill>
              </a:rPr>
              <a:t>// mở bao tường minh</a:t>
            </a:r>
            <a:endParaRPr/>
          </a:p>
          <a:p>
            <a:pPr indent="-228600" lvl="2" marL="1143000" rtl="0" algn="l">
              <a:spcBef>
                <a:spcPts val="400"/>
              </a:spcBef>
              <a:spcAft>
                <a:spcPts val="0"/>
              </a:spcAft>
              <a:buSzPts val="2000"/>
              <a:buChar char="⮚"/>
            </a:pPr>
            <a:r>
              <a:rPr lang="en-US"/>
              <a:t>int b = </a:t>
            </a:r>
            <a:r>
              <a:rPr b="1" lang="en-US">
                <a:solidFill>
                  <a:srgbClr val="FF0000"/>
                </a:solidFill>
              </a:rPr>
              <a:t>a</a:t>
            </a:r>
            <a:r>
              <a:rPr lang="en-US"/>
              <a:t>;</a:t>
            </a:r>
            <a:r>
              <a:rPr b="1" lang="en-US">
                <a:solidFill>
                  <a:srgbClr val="00B050"/>
                </a:solidFill>
              </a:rPr>
              <a:t> // mở bao ngầm định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Boxing/Unboxing</a:t>
            </a:r>
            <a:endParaRPr/>
          </a:p>
        </p:txBody>
      </p:sp>
      <p:pic>
        <p:nvPicPr>
          <p:cNvPr id="295" name="Google Shape;295;p11"/>
          <p:cNvPicPr preferRelativeResize="0"/>
          <p:nvPr/>
        </p:nvPicPr>
        <p:blipFill rotWithShape="1">
          <a:blip r:embed="rId3">
            <a:alphaModFix/>
          </a:blip>
          <a:srcRect b="0" l="0" r="0" t="0"/>
          <a:stretch/>
        </p:blipFill>
        <p:spPr>
          <a:xfrm>
            <a:off x="457200" y="1047750"/>
            <a:ext cx="8229600" cy="47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p:nvPr/>
        </p:nvSpPr>
        <p:spPr>
          <a:xfrm>
            <a:off x="609600" y="4114800"/>
            <a:ext cx="8153400" cy="25146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Toán tử &amp; biểu thức</a:t>
            </a:r>
            <a:endParaRPr/>
          </a:p>
        </p:txBody>
      </p:sp>
      <p:sp>
        <p:nvSpPr>
          <p:cNvPr id="302" name="Google Shape;302;p12"/>
          <p:cNvSpPr/>
          <p:nvPr/>
        </p:nvSpPr>
        <p:spPr>
          <a:xfrm>
            <a:off x="3657600" y="990600"/>
            <a:ext cx="1752600" cy="9144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TOÁN TỬ</a:t>
            </a:r>
            <a:endParaRPr/>
          </a:p>
        </p:txBody>
      </p:sp>
      <p:sp>
        <p:nvSpPr>
          <p:cNvPr id="303" name="Google Shape;303;p12"/>
          <p:cNvSpPr/>
          <p:nvPr/>
        </p:nvSpPr>
        <p:spPr>
          <a:xfrm>
            <a:off x="762000" y="2362200"/>
            <a:ext cx="1447800" cy="5334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SỐ HỌC</a:t>
            </a:r>
            <a:endParaRPr/>
          </a:p>
        </p:txBody>
      </p:sp>
      <p:sp>
        <p:nvSpPr>
          <p:cNvPr id="304" name="Google Shape;304;p12"/>
          <p:cNvSpPr/>
          <p:nvPr/>
        </p:nvSpPr>
        <p:spPr>
          <a:xfrm>
            <a:off x="2819400" y="2362200"/>
            <a:ext cx="1447800" cy="5334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SO SÁNH</a:t>
            </a:r>
            <a:endParaRPr/>
          </a:p>
        </p:txBody>
      </p:sp>
      <p:sp>
        <p:nvSpPr>
          <p:cNvPr id="305" name="Google Shape;305;p12"/>
          <p:cNvSpPr/>
          <p:nvPr/>
        </p:nvSpPr>
        <p:spPr>
          <a:xfrm>
            <a:off x="4876800" y="2362200"/>
            <a:ext cx="1447800" cy="5334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LOGIC</a:t>
            </a:r>
            <a:endParaRPr/>
          </a:p>
        </p:txBody>
      </p:sp>
      <p:sp>
        <p:nvSpPr>
          <p:cNvPr id="306" name="Google Shape;306;p12"/>
          <p:cNvSpPr/>
          <p:nvPr/>
        </p:nvSpPr>
        <p:spPr>
          <a:xfrm>
            <a:off x="762000" y="2895600"/>
            <a:ext cx="14478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 -, *, /, %, ++, --</a:t>
            </a:r>
            <a:endParaRPr/>
          </a:p>
        </p:txBody>
      </p:sp>
      <p:sp>
        <p:nvSpPr>
          <p:cNvPr id="307" name="Google Shape;307;p12"/>
          <p:cNvSpPr/>
          <p:nvPr/>
        </p:nvSpPr>
        <p:spPr>
          <a:xfrm>
            <a:off x="2819400" y="2895600"/>
            <a:ext cx="14478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&gt;, &lt;, &gt;=, &lt;=, ==, !=</a:t>
            </a:r>
            <a:endParaRPr/>
          </a:p>
        </p:txBody>
      </p:sp>
      <p:sp>
        <p:nvSpPr>
          <p:cNvPr id="308" name="Google Shape;308;p12"/>
          <p:cNvSpPr/>
          <p:nvPr/>
        </p:nvSpPr>
        <p:spPr>
          <a:xfrm>
            <a:off x="4876800" y="2895600"/>
            <a:ext cx="14478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&amp;&amp;, ||, !</a:t>
            </a:r>
            <a:endParaRPr/>
          </a:p>
        </p:txBody>
      </p:sp>
      <p:sp>
        <p:nvSpPr>
          <p:cNvPr id="309" name="Google Shape;309;p12"/>
          <p:cNvSpPr/>
          <p:nvPr/>
        </p:nvSpPr>
        <p:spPr>
          <a:xfrm>
            <a:off x="6934200" y="2362200"/>
            <a:ext cx="1447800" cy="5334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GÁN</a:t>
            </a:r>
            <a:endParaRPr/>
          </a:p>
        </p:txBody>
      </p:sp>
      <p:sp>
        <p:nvSpPr>
          <p:cNvPr id="310" name="Google Shape;310;p12"/>
          <p:cNvSpPr/>
          <p:nvPr/>
        </p:nvSpPr>
        <p:spPr>
          <a:xfrm>
            <a:off x="6934200" y="2895600"/>
            <a:ext cx="14478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 +=, -=, *=, /=, %=</a:t>
            </a:r>
            <a:endParaRPr/>
          </a:p>
        </p:txBody>
      </p:sp>
      <p:cxnSp>
        <p:nvCxnSpPr>
          <p:cNvPr id="311" name="Google Shape;311;p12"/>
          <p:cNvCxnSpPr>
            <a:stCxn id="302" idx="2"/>
            <a:endCxn id="303" idx="0"/>
          </p:cNvCxnSpPr>
          <p:nvPr/>
        </p:nvCxnSpPr>
        <p:spPr>
          <a:xfrm rot="5400000">
            <a:off x="2781300" y="609600"/>
            <a:ext cx="457200" cy="30480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312" name="Google Shape;312;p12"/>
          <p:cNvCxnSpPr>
            <a:stCxn id="302" idx="2"/>
            <a:endCxn id="309" idx="0"/>
          </p:cNvCxnSpPr>
          <p:nvPr/>
        </p:nvCxnSpPr>
        <p:spPr>
          <a:xfrm flipH="1" rot="-5400000">
            <a:off x="5867400" y="571500"/>
            <a:ext cx="457200" cy="31242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313" name="Google Shape;313;p12"/>
          <p:cNvCxnSpPr>
            <a:stCxn id="302" idx="2"/>
            <a:endCxn id="304" idx="0"/>
          </p:cNvCxnSpPr>
          <p:nvPr/>
        </p:nvCxnSpPr>
        <p:spPr>
          <a:xfrm rot="5400000">
            <a:off x="3810000" y="1638300"/>
            <a:ext cx="457200" cy="9906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314" name="Google Shape;314;p12"/>
          <p:cNvCxnSpPr>
            <a:stCxn id="302" idx="2"/>
            <a:endCxn id="305" idx="0"/>
          </p:cNvCxnSpPr>
          <p:nvPr/>
        </p:nvCxnSpPr>
        <p:spPr>
          <a:xfrm flipH="1" rot="-5400000">
            <a:off x="4838700" y="1600200"/>
            <a:ext cx="457200" cy="1066800"/>
          </a:xfrm>
          <a:prstGeom prst="bentConnector3">
            <a:avLst>
              <a:gd fmla="val 50000" name="adj1"/>
            </a:avLst>
          </a:prstGeom>
          <a:noFill/>
          <a:ln cap="flat" cmpd="sng" w="9525">
            <a:solidFill>
              <a:srgbClr val="4A7DBA"/>
            </a:solidFill>
            <a:prstDash val="solid"/>
            <a:round/>
            <a:headEnd len="sm" w="sm" type="none"/>
            <a:tailEnd len="med" w="med" type="stealth"/>
          </a:ln>
        </p:spPr>
      </p:cxnSp>
      <p:sp>
        <p:nvSpPr>
          <p:cNvPr id="315" name="Google Shape;315;p12"/>
          <p:cNvSpPr txBox="1"/>
          <p:nvPr/>
        </p:nvSpPr>
        <p:spPr>
          <a:xfrm>
            <a:off x="609600" y="4267200"/>
            <a:ext cx="781650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Biểu thức là sự kết hợp giữa toán tử và toán hạng. Kết quả của biểu thức là một giá trị.</a:t>
            </a:r>
            <a:endParaRPr sz="2400">
              <a:solidFill>
                <a:schemeClr val="dk1"/>
              </a:solidFill>
              <a:latin typeface="Constantia"/>
              <a:ea typeface="Constantia"/>
              <a:cs typeface="Constantia"/>
              <a:sym typeface="Constantia"/>
            </a:endParaRPr>
          </a:p>
        </p:txBody>
      </p:sp>
      <p:sp>
        <p:nvSpPr>
          <p:cNvPr id="316" name="Google Shape;316;p12"/>
          <p:cNvSpPr txBox="1"/>
          <p:nvPr/>
        </p:nvSpPr>
        <p:spPr>
          <a:xfrm>
            <a:off x="609600" y="5569803"/>
            <a:ext cx="7848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int x = 11 % 4; </a:t>
            </a:r>
            <a:endParaRPr sz="2400">
              <a:solidFill>
                <a:srgbClr val="00B050"/>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boolean a = 9 &lt; 2 &amp;&amp; true || 4 &gt; 3; </a:t>
            </a:r>
            <a:endParaRPr sz="2400">
              <a:solidFill>
                <a:srgbClr val="00B050"/>
              </a:solidFill>
              <a:latin typeface="Constantia"/>
              <a:ea typeface="Constantia"/>
              <a:cs typeface="Constantia"/>
              <a:sym typeface="Constantia"/>
            </a:endParaRPr>
          </a:p>
        </p:txBody>
      </p:sp>
      <p:sp>
        <p:nvSpPr>
          <p:cNvPr id="317" name="Google Shape;317;p12"/>
          <p:cNvSpPr/>
          <p:nvPr/>
        </p:nvSpPr>
        <p:spPr>
          <a:xfrm>
            <a:off x="585948" y="5181600"/>
            <a:ext cx="390985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A04400"/>
                </a:solidFill>
                <a:latin typeface="Calibri"/>
                <a:ea typeface="Calibri"/>
                <a:cs typeface="Calibri"/>
                <a:sym typeface="Calibri"/>
              </a:rPr>
              <a:t>Giá trị của các biểu thức sau?</a:t>
            </a:r>
            <a:endParaRPr b="1" sz="2400">
              <a:solidFill>
                <a:srgbClr val="A044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Toán tử số học</a:t>
            </a:r>
            <a:endParaRPr/>
          </a:p>
        </p:txBody>
      </p:sp>
      <p:sp>
        <p:nvSpPr>
          <p:cNvPr id="323" name="Google Shape;323;p1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Toán tử số học là các phép toán thao tác trên các số nguyên và số thực</a:t>
            </a:r>
            <a:endParaRPr/>
          </a:p>
        </p:txBody>
      </p:sp>
      <p:graphicFrame>
        <p:nvGraphicFramePr>
          <p:cNvPr id="324" name="Google Shape;324;p13"/>
          <p:cNvGraphicFramePr/>
          <p:nvPr/>
        </p:nvGraphicFramePr>
        <p:xfrm>
          <a:off x="914400" y="2286000"/>
          <a:ext cx="3000000" cy="3000000"/>
        </p:xfrm>
        <a:graphic>
          <a:graphicData uri="http://schemas.openxmlformats.org/drawingml/2006/table">
            <a:tbl>
              <a:tblPr>
                <a:noFill/>
                <a:tableStyleId>{3F54F085-6420-4E3E-B5B8-EAA84BE95988}</a:tableStyleId>
              </a:tblPr>
              <a:tblGrid>
                <a:gridCol w="825400"/>
                <a:gridCol w="6947000"/>
              </a:tblGrid>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Tính tổng của 2 số</a:t>
                      </a:r>
                      <a:endParaRPr b="0" i="0" sz="2800" u="none" cap="none" strike="noStrike">
                        <a:solidFill>
                          <a:srgbClr val="000000"/>
                        </a:solidFill>
                        <a:latin typeface="Verdana"/>
                        <a:ea typeface="Verdana"/>
                        <a:cs typeface="Verdana"/>
                        <a:sym typeface="Verdana"/>
                      </a:endParaRPr>
                    </a:p>
                  </a:txBody>
                  <a:tcPr marT="45725" marB="45725" marR="91450" marL="91450"/>
                </a:tc>
              </a:tr>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Tính hiệu của 2 số</a:t>
                      </a:r>
                      <a:endParaRPr b="0" i="0" sz="2800" u="none" cap="none" strike="noStrike">
                        <a:solidFill>
                          <a:srgbClr val="000000"/>
                        </a:solidFill>
                        <a:latin typeface="Verdana"/>
                        <a:ea typeface="Verdana"/>
                        <a:cs typeface="Verdana"/>
                        <a:sym typeface="Verdana"/>
                      </a:endParaRPr>
                    </a:p>
                  </a:txBody>
                  <a:tcPr marT="45725" marB="45725" marR="91450" marL="91450"/>
                </a:tc>
              </a:tr>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Tính tích của 2 số</a:t>
                      </a:r>
                      <a:endParaRPr b="0" i="0" sz="2800" u="none" cap="none" strike="noStrike">
                        <a:solidFill>
                          <a:srgbClr val="000000"/>
                        </a:solidFill>
                        <a:latin typeface="Verdana"/>
                        <a:ea typeface="Verdana"/>
                        <a:cs typeface="Verdana"/>
                        <a:sym typeface="Verdana"/>
                      </a:endParaRPr>
                    </a:p>
                  </a:txBody>
                  <a:tcPr marT="45725" marB="45725" marR="91450" marL="91450"/>
                </a:tc>
              </a:tr>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Tích thương của 2 số</a:t>
                      </a:r>
                      <a:endParaRPr b="0" i="0" sz="2800" u="none" cap="none" strike="noStrike">
                        <a:solidFill>
                          <a:srgbClr val="000000"/>
                        </a:solidFill>
                        <a:latin typeface="Verdana"/>
                        <a:ea typeface="Verdana"/>
                        <a:cs typeface="Verdana"/>
                        <a:sym typeface="Verdana"/>
                      </a:endParaRPr>
                    </a:p>
                  </a:txBody>
                  <a:tcPr marT="45725" marB="45725" marR="91450" marL="91450"/>
                </a:tc>
              </a:tr>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Thực hiện chia có dư của 2 số</a:t>
                      </a:r>
                      <a:endParaRPr b="0" i="0" sz="2800" u="none" cap="none" strike="noStrike">
                        <a:solidFill>
                          <a:srgbClr val="000000"/>
                        </a:solidFill>
                        <a:latin typeface="Verdana"/>
                        <a:ea typeface="Verdana"/>
                        <a:cs typeface="Verdana"/>
                        <a:sym typeface="Verdana"/>
                      </a:endParaRPr>
                    </a:p>
                  </a:txBody>
                  <a:tcPr marT="45725" marB="45725" marR="91450" marL="91450"/>
                </a:tc>
              </a:tr>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Tăng giá trị của biến lên 1 đơn vị</a:t>
                      </a:r>
                      <a:endParaRPr b="0" i="0" sz="2800" u="none" cap="none" strike="noStrike">
                        <a:solidFill>
                          <a:srgbClr val="000000"/>
                        </a:solidFill>
                        <a:latin typeface="Verdana"/>
                        <a:ea typeface="Verdana"/>
                        <a:cs typeface="Verdana"/>
                        <a:sym typeface="Verdana"/>
                      </a:endParaRPr>
                    </a:p>
                  </a:txBody>
                  <a:tcPr marT="45725" marB="45725" marR="91450" marL="91450"/>
                </a:tc>
              </a:tr>
              <a:tr h="566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Giảm giá trị của biến xuống 1 đơn vị</a:t>
                      </a:r>
                      <a:endParaRPr b="0" i="0" sz="2800" u="none" cap="none" strike="noStrike">
                        <a:solidFill>
                          <a:srgbClr val="000000"/>
                        </a:solidFill>
                        <a:latin typeface="Verdana"/>
                        <a:ea typeface="Verdana"/>
                        <a:cs typeface="Verdana"/>
                        <a:sym typeface="Verdana"/>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Toán tử so sánh</a:t>
            </a:r>
            <a:endParaRPr/>
          </a:p>
        </p:txBody>
      </p:sp>
      <p:sp>
        <p:nvSpPr>
          <p:cNvPr id="330" name="Google Shape;330;p14"/>
          <p:cNvSpPr txBox="1"/>
          <p:nvPr>
            <p:ph idx="1" type="body"/>
          </p:nvPr>
        </p:nvSpPr>
        <p:spPr>
          <a:xfrm>
            <a:off x="457200" y="1066800"/>
            <a:ext cx="8229600" cy="106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Toán tử so sánh là các phép toán so sánh hai toán hạng</a:t>
            </a:r>
            <a:endParaRPr/>
          </a:p>
        </p:txBody>
      </p:sp>
      <p:graphicFrame>
        <p:nvGraphicFramePr>
          <p:cNvPr id="331" name="Google Shape;331;p14"/>
          <p:cNvGraphicFramePr/>
          <p:nvPr/>
        </p:nvGraphicFramePr>
        <p:xfrm>
          <a:off x="914400" y="2535670"/>
          <a:ext cx="3000000" cy="3000000"/>
        </p:xfrm>
        <a:graphic>
          <a:graphicData uri="http://schemas.openxmlformats.org/drawingml/2006/table">
            <a:tbl>
              <a:tblPr>
                <a:noFill/>
                <a:tableStyleId>{3F54F085-6420-4E3E-B5B8-EAA84BE95988}</a:tableStyleId>
              </a:tblPr>
              <a:tblGrid>
                <a:gridCol w="1099450"/>
                <a:gridCol w="6596750"/>
              </a:tblGrid>
              <a:tr h="4853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So sánh bằng</a:t>
                      </a:r>
                      <a:endParaRPr b="0" i="0" sz="2800" u="none" cap="none" strike="noStrike">
                        <a:solidFill>
                          <a:srgbClr val="000000"/>
                        </a:solidFill>
                        <a:latin typeface="Verdana"/>
                        <a:ea typeface="Verdana"/>
                        <a:cs typeface="Verdana"/>
                        <a:sym typeface="Verdana"/>
                      </a:endParaRPr>
                    </a:p>
                  </a:txBody>
                  <a:tcPr marT="45725" marB="45725" marR="91450" marL="91450"/>
                </a:tc>
              </a:tr>
              <a:tr h="4853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&gt;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So sánh lớn hơn</a:t>
                      </a:r>
                      <a:endParaRPr b="0" i="0" sz="2800" u="none" cap="none" strike="noStrike">
                        <a:solidFill>
                          <a:srgbClr val="000000"/>
                        </a:solidFill>
                        <a:latin typeface="Verdana"/>
                        <a:ea typeface="Verdana"/>
                        <a:cs typeface="Verdana"/>
                        <a:sym typeface="Verdana"/>
                      </a:endParaRPr>
                    </a:p>
                  </a:txBody>
                  <a:tcPr marT="45725" marB="45725" marR="91450" marL="91450"/>
                </a:tc>
              </a:tr>
              <a:tr h="6312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&gt;=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So sánh lớn hơn hoặc bằng</a:t>
                      </a:r>
                      <a:endParaRPr b="0" i="0" sz="2800" u="none" cap="none" strike="noStrike">
                        <a:solidFill>
                          <a:srgbClr val="000000"/>
                        </a:solidFill>
                        <a:latin typeface="Verdana"/>
                        <a:ea typeface="Verdana"/>
                        <a:cs typeface="Verdana"/>
                        <a:sym typeface="Verdana"/>
                      </a:endParaRPr>
                    </a:p>
                  </a:txBody>
                  <a:tcPr marT="45725" marB="45725" marR="91450" marL="91450"/>
                </a:tc>
              </a:tr>
              <a:tr h="4853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&lt;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So sánh nhỏ hơn</a:t>
                      </a:r>
                      <a:endParaRPr b="0" i="0" sz="2800" u="none" cap="none" strike="noStrike">
                        <a:solidFill>
                          <a:srgbClr val="000000"/>
                        </a:solidFill>
                        <a:latin typeface="Verdana"/>
                        <a:ea typeface="Verdana"/>
                        <a:cs typeface="Verdana"/>
                        <a:sym typeface="Verdana"/>
                      </a:endParaRPr>
                    </a:p>
                  </a:txBody>
                  <a:tcPr marT="45725" marB="45725" marR="91450" marL="91450"/>
                </a:tc>
              </a:tr>
              <a:tr h="6550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&lt;=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So sánh nhỏ hơn hoặc bằng</a:t>
                      </a:r>
                      <a:endParaRPr b="0" i="0" sz="2800" u="none" cap="none" strike="noStrike">
                        <a:solidFill>
                          <a:srgbClr val="000000"/>
                        </a:solidFill>
                        <a:latin typeface="Verdana"/>
                        <a:ea typeface="Verdana"/>
                        <a:cs typeface="Verdana"/>
                        <a:sym typeface="Verdana"/>
                      </a:endParaRPr>
                    </a:p>
                  </a:txBody>
                  <a:tcPr marT="45725" marB="45725" marR="91450" marL="91450"/>
                </a:tc>
              </a:tr>
              <a:tr h="4853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So sánh khác</a:t>
                      </a:r>
                      <a:endParaRPr b="0" i="0" sz="2800" u="none" cap="none" strike="noStrike">
                        <a:solidFill>
                          <a:srgbClr val="000000"/>
                        </a:solidFill>
                        <a:latin typeface="Verdana"/>
                        <a:ea typeface="Verdana"/>
                        <a:cs typeface="Verdana"/>
                        <a:sym typeface="Verdana"/>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Toán tử logic</a:t>
            </a:r>
            <a:endParaRPr/>
          </a:p>
        </p:txBody>
      </p:sp>
      <p:sp>
        <p:nvSpPr>
          <p:cNvPr id="337" name="Google Shape;337;p15"/>
          <p:cNvSpPr txBox="1"/>
          <p:nvPr>
            <p:ph idx="1" type="body"/>
          </p:nvPr>
        </p:nvSpPr>
        <p:spPr>
          <a:xfrm>
            <a:off x="457200" y="1066800"/>
            <a:ext cx="8229600" cy="106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Toán tử logic là các phép toán thao tác trên các toán hạng logic</a:t>
            </a:r>
            <a:endParaRPr/>
          </a:p>
        </p:txBody>
      </p:sp>
      <p:graphicFrame>
        <p:nvGraphicFramePr>
          <p:cNvPr id="338" name="Google Shape;338;p15"/>
          <p:cNvGraphicFramePr/>
          <p:nvPr/>
        </p:nvGraphicFramePr>
        <p:xfrm>
          <a:off x="914400" y="2286001"/>
          <a:ext cx="3000000" cy="3000000"/>
        </p:xfrm>
        <a:graphic>
          <a:graphicData uri="http://schemas.openxmlformats.org/drawingml/2006/table">
            <a:tbl>
              <a:tblPr>
                <a:noFill/>
                <a:tableStyleId>{3F54F085-6420-4E3E-B5B8-EAA84BE95988}</a:tableStyleId>
              </a:tblPr>
              <a:tblGrid>
                <a:gridCol w="1031725"/>
                <a:gridCol w="6740675"/>
              </a:tblGrid>
              <a:tr h="14782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&amp;&amp;</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Trả về giá trị true khi tất cả biểu thức tham gia biểu thức có giá trị true</a:t>
                      </a:r>
                      <a:endParaRPr b="0" i="0" sz="2800" u="none" cap="none" strike="noStrike">
                        <a:solidFill>
                          <a:srgbClr val="000000"/>
                        </a:solidFill>
                        <a:latin typeface="Verdana"/>
                        <a:ea typeface="Verdana"/>
                        <a:cs typeface="Verdana"/>
                        <a:sym typeface="Verdana"/>
                      </a:endParaRPr>
                    </a:p>
                  </a:txBody>
                  <a:tcPr marT="45725" marB="45725" marR="91450" marL="91450"/>
                </a:tc>
              </a:tr>
              <a:tr h="1352050">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Trả về giá trị true khi có 1 biểu thức tham gia biểu thức có giá trị là true</a:t>
                      </a:r>
                      <a:endParaRPr b="0" i="0" sz="2800" u="none" cap="none" strike="noStrike">
                        <a:solidFill>
                          <a:srgbClr val="000000"/>
                        </a:solidFill>
                        <a:latin typeface="Verdana"/>
                        <a:ea typeface="Verdana"/>
                        <a:cs typeface="Verdana"/>
                        <a:sym typeface="Verdana"/>
                      </a:endParaRPr>
                    </a:p>
                  </a:txBody>
                  <a:tcPr marT="45725" marB="45725" marR="91450" marL="91450"/>
                </a:tc>
              </a:tr>
              <a:tr h="751125">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a:t>
                      </a:r>
                      <a:endParaRPr b="0" i="0" sz="2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Lấy giá trị phủ định của biểu thức</a:t>
                      </a:r>
                      <a:endParaRPr b="0" i="0" sz="2800" u="none" cap="none" strike="noStrike">
                        <a:solidFill>
                          <a:srgbClr val="000000"/>
                        </a:solidFill>
                        <a:latin typeface="Verdana"/>
                        <a:ea typeface="Verdana"/>
                        <a:cs typeface="Verdana"/>
                        <a:sym typeface="Verdana"/>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Toán tử điều kiện</a:t>
            </a:r>
            <a:endParaRPr/>
          </a:p>
        </p:txBody>
      </p:sp>
      <p:sp>
        <p:nvSpPr>
          <p:cNvPr id="344" name="Google Shape;344;p1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Toán tử điều kiện là toán tử 3 ngôi duy nhất trong ngôn ngữ Java</a:t>
            </a:r>
            <a:endParaRPr/>
          </a:p>
          <a:p>
            <a:pPr indent="-342900" lvl="0" marL="342900" rtl="0" algn="l">
              <a:spcBef>
                <a:spcPts val="560"/>
              </a:spcBef>
              <a:spcAft>
                <a:spcPts val="0"/>
              </a:spcAft>
              <a:buClr>
                <a:srgbClr val="FF5A33"/>
              </a:buClr>
              <a:buSzPts val="2800"/>
              <a:buFont typeface="Noto Sans Symbols"/>
              <a:buChar char="❑"/>
            </a:pPr>
            <a:r>
              <a:rPr lang="en-US"/>
              <a:t>Cú pháp:</a:t>
            </a:r>
            <a:endParaRPr/>
          </a:p>
          <a:p>
            <a:pPr indent="-285750" lvl="1" marL="742950" rtl="0" algn="l">
              <a:spcBef>
                <a:spcPts val="480"/>
              </a:spcBef>
              <a:spcAft>
                <a:spcPts val="0"/>
              </a:spcAft>
              <a:buSzPts val="2400"/>
              <a:buNone/>
            </a:pPr>
            <a:r>
              <a:rPr b="1" lang="en-US">
                <a:solidFill>
                  <a:srgbClr val="FF0000"/>
                </a:solidFill>
              </a:rPr>
              <a:t>&lt;điều kiện&gt; ? &lt;giá trị đúng&gt; : &lt;giá trị sai&gt;</a:t>
            </a:r>
            <a:endParaRPr/>
          </a:p>
          <a:p>
            <a:pPr indent="-342900" lvl="0" marL="342900" rtl="0" algn="l">
              <a:spcBef>
                <a:spcPts val="560"/>
              </a:spcBef>
              <a:spcAft>
                <a:spcPts val="0"/>
              </a:spcAft>
              <a:buClr>
                <a:srgbClr val="FF5A33"/>
              </a:buClr>
              <a:buSzPts val="2800"/>
              <a:buFont typeface="Noto Sans Symbols"/>
              <a:buChar char="❑"/>
            </a:pPr>
            <a:r>
              <a:rPr lang="en-US"/>
              <a:t>Diễn giải:</a:t>
            </a:r>
            <a:endParaRPr/>
          </a:p>
          <a:p>
            <a:pPr indent="-285750" lvl="1" marL="742950" rtl="0" algn="l">
              <a:spcBef>
                <a:spcPts val="480"/>
              </a:spcBef>
              <a:spcAft>
                <a:spcPts val="0"/>
              </a:spcAft>
              <a:buSzPts val="2400"/>
              <a:buChar char="❖"/>
            </a:pPr>
            <a:r>
              <a:rPr lang="en-US"/>
              <a:t>Nếu biểu thức </a:t>
            </a:r>
            <a:r>
              <a:rPr b="1" lang="en-US">
                <a:solidFill>
                  <a:srgbClr val="FF0000"/>
                </a:solidFill>
              </a:rPr>
              <a:t>&lt;điều kiện&gt; </a:t>
            </a:r>
            <a:r>
              <a:rPr lang="en-US"/>
              <a:t>có giá trị là true thì kết quả của biểu thức là </a:t>
            </a:r>
            <a:r>
              <a:rPr b="1" lang="en-US">
                <a:solidFill>
                  <a:srgbClr val="FF0000"/>
                </a:solidFill>
              </a:rPr>
              <a:t>&lt;giá trị đúng&gt;</a:t>
            </a:r>
            <a:r>
              <a:rPr lang="en-US"/>
              <a:t>, ngược lại là </a:t>
            </a:r>
            <a:r>
              <a:rPr b="1" lang="en-US">
                <a:solidFill>
                  <a:srgbClr val="FF0000"/>
                </a:solidFill>
              </a:rPr>
              <a:t>&lt;giá trị sai&gt;</a:t>
            </a:r>
            <a:endParaRPr/>
          </a:p>
          <a:p>
            <a:pPr indent="-342900" lvl="0" marL="342900" rtl="0" algn="l">
              <a:spcBef>
                <a:spcPts val="560"/>
              </a:spcBef>
              <a:spcAft>
                <a:spcPts val="0"/>
              </a:spcAft>
              <a:buClr>
                <a:srgbClr val="FF5A33"/>
              </a:buClr>
              <a:buSzPts val="2800"/>
              <a:buFont typeface="Noto Sans Symbols"/>
              <a:buChar char="❑"/>
            </a:pPr>
            <a:r>
              <a:rPr lang="en-US"/>
              <a:t>Ví dụ: tìm số lớn nhất của 2 số a và b</a:t>
            </a:r>
            <a:endParaRPr/>
          </a:p>
          <a:p>
            <a:pPr indent="-342900" lvl="0" marL="342900" rtl="0" algn="l">
              <a:spcBef>
                <a:spcPts val="560"/>
              </a:spcBef>
              <a:spcAft>
                <a:spcPts val="0"/>
              </a:spcAft>
              <a:buSzPts val="2800"/>
              <a:buNone/>
            </a:pPr>
            <a:r>
              <a:rPr lang="en-US" sz="2800"/>
              <a:t>	int a = 1, b = 9;</a:t>
            </a:r>
            <a:endParaRPr/>
          </a:p>
          <a:p>
            <a:pPr indent="-342900" lvl="0" marL="342900" rtl="0" algn="l">
              <a:spcBef>
                <a:spcPts val="560"/>
              </a:spcBef>
              <a:spcAft>
                <a:spcPts val="0"/>
              </a:spcAft>
              <a:buSzPts val="2800"/>
              <a:buNone/>
            </a:pPr>
            <a:r>
              <a:rPr lang="en-US" sz="2800"/>
              <a:t>	int max = </a:t>
            </a:r>
            <a:r>
              <a:rPr lang="en-US" sz="2800">
                <a:solidFill>
                  <a:srgbClr val="FF0000"/>
                </a:solidFill>
              </a:rPr>
              <a:t>a &gt; b ? a : b</a:t>
            </a:r>
            <a:r>
              <a:rPr lang="en-US" sz="2800"/>
              <a:t>;</a:t>
            </a:r>
            <a:endParaRPr/>
          </a:p>
        </p:txBody>
      </p:sp>
      <p:sp>
        <p:nvSpPr>
          <p:cNvPr id="345" name="Google Shape;345;p16"/>
          <p:cNvSpPr/>
          <p:nvPr/>
        </p:nvSpPr>
        <p:spPr>
          <a:xfrm>
            <a:off x="4272067" y="6248400"/>
            <a:ext cx="476335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cap="none">
                <a:solidFill>
                  <a:srgbClr val="A04400"/>
                </a:solidFill>
                <a:latin typeface="Calibri"/>
                <a:ea typeface="Calibri"/>
                <a:cs typeface="Calibri"/>
                <a:sym typeface="Calibri"/>
              </a:rPr>
              <a:t>Tìm số lớn nhất trong 3 số a, b và c?</a:t>
            </a:r>
            <a:endParaRPr b="1" sz="2400" cap="none">
              <a:solidFill>
                <a:srgbClr val="A044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Lệnh if</a:t>
            </a:r>
            <a:endParaRPr/>
          </a:p>
        </p:txBody>
      </p:sp>
      <p:sp>
        <p:nvSpPr>
          <p:cNvPr id="351" name="Google Shape;351;p17"/>
          <p:cNvSpPr txBox="1"/>
          <p:nvPr>
            <p:ph idx="1" type="body"/>
          </p:nvPr>
        </p:nvSpPr>
        <p:spPr>
          <a:xfrm>
            <a:off x="385625" y="854650"/>
            <a:ext cx="8160900" cy="5273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Cú pháp</a:t>
            </a:r>
            <a:endParaRPr/>
          </a:p>
          <a:p>
            <a:pPr indent="0" lvl="1" marL="457200" rtl="0" algn="l">
              <a:spcBef>
                <a:spcPts val="480"/>
              </a:spcBef>
              <a:spcAft>
                <a:spcPts val="0"/>
              </a:spcAft>
              <a:buSzPts val="2200"/>
              <a:buNone/>
            </a:pPr>
            <a:r>
              <a:rPr b="1" lang="en-US" sz="2200">
                <a:solidFill>
                  <a:srgbClr val="3333FF"/>
                </a:solidFill>
              </a:rPr>
              <a:t>if</a:t>
            </a:r>
            <a:r>
              <a:rPr lang="en-US"/>
              <a:t>(</a:t>
            </a:r>
            <a:r>
              <a:rPr b="1" lang="en-US">
                <a:solidFill>
                  <a:srgbClr val="FF0000"/>
                </a:solidFill>
              </a:rPr>
              <a:t>&lt;&lt;điều kiện&gt;&gt;</a:t>
            </a:r>
            <a:r>
              <a:rPr lang="en-US"/>
              <a:t>) </a:t>
            </a:r>
            <a:endParaRPr/>
          </a:p>
          <a:p>
            <a:pPr indent="0" lvl="1" marL="457200" rtl="0" algn="l">
              <a:spcBef>
                <a:spcPts val="480"/>
              </a:spcBef>
              <a:spcAft>
                <a:spcPts val="0"/>
              </a:spcAft>
              <a:buSzPts val="2400"/>
              <a:buNone/>
            </a:pPr>
            <a:r>
              <a:rPr lang="en-US"/>
              <a:t>{</a:t>
            </a:r>
            <a:endParaRPr/>
          </a:p>
          <a:p>
            <a:pPr indent="0" lvl="1" marL="457200" rtl="0" algn="l">
              <a:spcBef>
                <a:spcPts val="480"/>
              </a:spcBef>
              <a:spcAft>
                <a:spcPts val="0"/>
              </a:spcAft>
              <a:buSzPts val="2400"/>
              <a:buNone/>
            </a:pPr>
            <a:r>
              <a:rPr lang="en-US"/>
              <a:t>	&lt;&lt; Công việc &gt;&gt;</a:t>
            </a:r>
            <a:endParaRPr/>
          </a:p>
          <a:p>
            <a:pPr indent="0" lvl="1" marL="457200" rtl="0" algn="l">
              <a:spcBef>
                <a:spcPts val="480"/>
              </a:spcBef>
              <a:spcAft>
                <a:spcPts val="0"/>
              </a:spcAft>
              <a:buSzPts val="2400"/>
              <a:buNone/>
            </a:pPr>
            <a:r>
              <a:rPr lang="en-US"/>
              <a:t>}	</a:t>
            </a:r>
            <a:endParaRPr/>
          </a:p>
          <a:p>
            <a:pPr indent="-342900" lvl="0" marL="342900" rtl="0" algn="l">
              <a:spcBef>
                <a:spcPts val="560"/>
              </a:spcBef>
              <a:spcAft>
                <a:spcPts val="0"/>
              </a:spcAft>
              <a:buClr>
                <a:srgbClr val="FF5A33"/>
              </a:buClr>
              <a:buSzPts val="2800"/>
              <a:buFont typeface="Noto Sans Symbols"/>
              <a:buChar char="❑"/>
            </a:pPr>
            <a:r>
              <a:rPr lang="en-US"/>
              <a:t>Diễn giải: </a:t>
            </a:r>
            <a:endParaRPr/>
          </a:p>
          <a:p>
            <a:pPr indent="-285750" lvl="1" marL="742950" rtl="0" algn="l">
              <a:spcBef>
                <a:spcPts val="480"/>
              </a:spcBef>
              <a:spcAft>
                <a:spcPts val="0"/>
              </a:spcAft>
              <a:buSzPts val="2400"/>
              <a:buChar char="❖"/>
            </a:pPr>
            <a:r>
              <a:rPr lang="en-US"/>
              <a:t>Nếu </a:t>
            </a:r>
            <a:r>
              <a:rPr b="1" lang="en-US">
                <a:solidFill>
                  <a:srgbClr val="FF0000"/>
                </a:solidFill>
              </a:rPr>
              <a:t>điều kiện </a:t>
            </a:r>
            <a:r>
              <a:rPr lang="en-US"/>
              <a:t>có giá trị true thì </a:t>
            </a:r>
            <a:r>
              <a:rPr b="1" lang="en-US">
                <a:solidFill>
                  <a:srgbClr val="FF0000"/>
                </a:solidFill>
              </a:rPr>
              <a:t>công việc </a:t>
            </a:r>
            <a:r>
              <a:rPr lang="en-US"/>
              <a:t>được thực hiện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Lệnh if</a:t>
            </a:r>
            <a:endParaRPr/>
          </a:p>
        </p:txBody>
      </p:sp>
      <p:sp>
        <p:nvSpPr>
          <p:cNvPr id="357" name="Google Shape;357;p1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Ví dụ:</a:t>
            </a:r>
            <a:endParaRPr/>
          </a:p>
          <a:p>
            <a:pPr indent="0" lvl="1" marL="457200" rtl="0" algn="l">
              <a:spcBef>
                <a:spcPts val="480"/>
              </a:spcBef>
              <a:spcAft>
                <a:spcPts val="0"/>
              </a:spcAft>
              <a:buSzPts val="2400"/>
              <a:buNone/>
            </a:pPr>
            <a:r>
              <a:rPr lang="en-US"/>
              <a:t>double diem = 4;</a:t>
            </a:r>
            <a:endParaRPr/>
          </a:p>
          <a:p>
            <a:pPr indent="0" lvl="1" marL="457200" rtl="0" algn="l">
              <a:spcBef>
                <a:spcPts val="480"/>
              </a:spcBef>
              <a:spcAft>
                <a:spcPts val="0"/>
              </a:spcAft>
              <a:buSzPts val="2400"/>
              <a:buNone/>
            </a:pPr>
            <a:r>
              <a:rPr lang="en-US"/>
              <a:t>if (diem &gt;= 5) {</a:t>
            </a:r>
            <a:endParaRPr/>
          </a:p>
          <a:p>
            <a:pPr indent="0" lvl="1" marL="457200" rtl="0" algn="l">
              <a:spcBef>
                <a:spcPts val="480"/>
              </a:spcBef>
              <a:spcAft>
                <a:spcPts val="0"/>
              </a:spcAft>
              <a:buSzPts val="2400"/>
              <a:buNone/>
            </a:pPr>
            <a:r>
              <a:rPr lang="en-US"/>
              <a:t>	System.out.println(“Đậu”);</a:t>
            </a:r>
            <a:endParaRPr/>
          </a:p>
          <a:p>
            <a:pPr indent="0" lvl="1" marL="457200" rtl="0" algn="l">
              <a:spcBef>
                <a:spcPts val="480"/>
              </a:spcBef>
              <a:spcAft>
                <a:spcPts val="0"/>
              </a:spcAft>
              <a:buSzPts val="2400"/>
              <a:buNone/>
            </a:pPr>
            <a:r>
              <a:rPr lang="en-US"/>
              <a:t>}</a:t>
            </a:r>
            <a:endParaRPr/>
          </a:p>
          <a:p>
            <a:pPr indent="-342900" lvl="0" marL="342900" rtl="0" algn="l">
              <a:spcBef>
                <a:spcPts val="560"/>
              </a:spcBef>
              <a:spcAft>
                <a:spcPts val="0"/>
              </a:spcAft>
              <a:buClr>
                <a:srgbClr val="FF5A33"/>
              </a:buClr>
              <a:buSzPts val="2800"/>
              <a:buFont typeface="Noto Sans Symbols"/>
              <a:buChar char="❑"/>
            </a:pPr>
            <a:r>
              <a:rPr lang="en-US"/>
              <a:t>Diễn giải:</a:t>
            </a:r>
            <a:endParaRPr/>
          </a:p>
          <a:p>
            <a:pPr indent="-285750" lvl="1" marL="742950" rtl="0" algn="l">
              <a:spcBef>
                <a:spcPts val="480"/>
              </a:spcBef>
              <a:spcAft>
                <a:spcPts val="0"/>
              </a:spcAft>
              <a:buSzPts val="2400"/>
              <a:buChar char="❖"/>
            </a:pPr>
            <a:r>
              <a:rPr lang="en-US"/>
              <a:t>Đoạn mã trên không xuất gì ra màn hình cả vì biểu thức điều kiện </a:t>
            </a:r>
            <a:r>
              <a:rPr b="1" lang="en-US">
                <a:solidFill>
                  <a:srgbClr val="FF0000"/>
                </a:solidFill>
              </a:rPr>
              <a:t>diem &gt;= 5 </a:t>
            </a:r>
            <a:r>
              <a:rPr lang="en-US"/>
              <a:t>có giá trị false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txBox="1"/>
          <p:nvPr/>
        </p:nvSpPr>
        <p:spPr>
          <a:xfrm>
            <a:off x="1600200" y="4876800"/>
            <a:ext cx="395326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Nhập số từ bàn phím.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Nếu số dương thì tính và xuất căn bậc 2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của số đó ra màn hình</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Mục tiêu</a:t>
            </a:r>
            <a:endParaRPr/>
          </a:p>
        </p:txBody>
      </p:sp>
      <p:sp>
        <p:nvSpPr>
          <p:cNvPr id="203" name="Google Shape;203;p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Kết thúc bài học này bạn có khả năng</a:t>
            </a:r>
            <a:endParaRPr/>
          </a:p>
          <a:p>
            <a:pPr indent="-285750" lvl="1" marL="742950" rtl="0" algn="l">
              <a:spcBef>
                <a:spcPts val="480"/>
              </a:spcBef>
              <a:spcAft>
                <a:spcPts val="0"/>
              </a:spcAft>
              <a:buSzPts val="2400"/>
              <a:buChar char="❖"/>
            </a:pPr>
            <a:r>
              <a:rPr lang="en-US"/>
              <a:t>Hiểu rõ và sử dụng kiểu nguyên thủy, lớp bao</a:t>
            </a:r>
            <a:endParaRPr/>
          </a:p>
          <a:p>
            <a:pPr indent="-285750" lvl="1" marL="742950" rtl="0" algn="l">
              <a:spcBef>
                <a:spcPts val="480"/>
              </a:spcBef>
              <a:spcAft>
                <a:spcPts val="0"/>
              </a:spcAft>
              <a:buSzPts val="2400"/>
              <a:buChar char="❖"/>
            </a:pPr>
            <a:r>
              <a:rPr lang="en-US"/>
              <a:t>Chuyển đổi chuỗi sang kiểu nguyên thủy</a:t>
            </a:r>
            <a:endParaRPr/>
          </a:p>
          <a:p>
            <a:pPr indent="-285750" lvl="1" marL="742950" rtl="0" algn="l">
              <a:spcBef>
                <a:spcPts val="480"/>
              </a:spcBef>
              <a:spcAft>
                <a:spcPts val="0"/>
              </a:spcAft>
              <a:buSzPts val="2400"/>
              <a:buChar char="❖"/>
            </a:pPr>
            <a:r>
              <a:rPr lang="en-US"/>
              <a:t>Sử dụng lệnh try…catch để bắt lỗi chuyển kiểu</a:t>
            </a:r>
            <a:endParaRPr/>
          </a:p>
          <a:p>
            <a:pPr indent="-285750" lvl="1" marL="742950" rtl="0" algn="l">
              <a:spcBef>
                <a:spcPts val="480"/>
              </a:spcBef>
              <a:spcAft>
                <a:spcPts val="0"/>
              </a:spcAft>
              <a:buSzPts val="2400"/>
              <a:buChar char="❖"/>
            </a:pPr>
            <a:r>
              <a:rPr lang="en-US"/>
              <a:t>Hiểu và sử dụng toán tử, xây dựng biểu thức</a:t>
            </a:r>
            <a:endParaRPr/>
          </a:p>
          <a:p>
            <a:pPr indent="-285750" lvl="1" marL="742950" rtl="0" algn="l">
              <a:spcBef>
                <a:spcPts val="480"/>
              </a:spcBef>
              <a:spcAft>
                <a:spcPts val="0"/>
              </a:spcAft>
              <a:buSzPts val="2400"/>
              <a:buChar char="❖"/>
            </a:pPr>
            <a:r>
              <a:rPr lang="en-US"/>
              <a:t>Sử dụng lệnh if</a:t>
            </a:r>
            <a:endParaRPr/>
          </a:p>
          <a:p>
            <a:pPr indent="-285750" lvl="1" marL="742950" rtl="0" algn="l">
              <a:spcBef>
                <a:spcPts val="480"/>
              </a:spcBef>
              <a:spcAft>
                <a:spcPts val="0"/>
              </a:spcAft>
              <a:buSzPts val="2400"/>
              <a:buChar char="❖"/>
            </a:pPr>
            <a:r>
              <a:rPr lang="en-US"/>
              <a:t>Sử dụng lệnh switch case</a:t>
            </a:r>
            <a:endParaRPr/>
          </a:p>
          <a:p>
            <a:pPr indent="-285750" lvl="1" marL="742950" rtl="0" algn="l">
              <a:spcBef>
                <a:spcPts val="480"/>
              </a:spcBef>
              <a:spcAft>
                <a:spcPts val="0"/>
              </a:spcAft>
              <a:buSzPts val="2400"/>
              <a:buChar char="❖"/>
            </a:pPr>
            <a:r>
              <a:rPr lang="en-US"/>
              <a:t>Biết cách tổ chức một chương trình</a:t>
            </a:r>
            <a:endParaRPr/>
          </a:p>
        </p:txBody>
      </p:sp>
      <p:pic>
        <p:nvPicPr>
          <p:cNvPr descr="http://forum.cuasotinhoc.vn/portaluploads/attachments/2011-12/131211100821-laptop.jpg" id="204" name="Google Shape;204;p2"/>
          <p:cNvPicPr preferRelativeResize="0"/>
          <p:nvPr/>
        </p:nvPicPr>
        <p:blipFill rotWithShape="1">
          <a:blip r:embed="rId3">
            <a:alphaModFix/>
          </a:blip>
          <a:srcRect b="0" l="0" r="0" t="0"/>
          <a:stretch/>
        </p:blipFill>
        <p:spPr>
          <a:xfrm>
            <a:off x="5478782" y="3374569"/>
            <a:ext cx="3665218" cy="34834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2 buổi 1</a:t>
            </a:r>
            <a:endParaRPr/>
          </a:p>
        </p:txBody>
      </p:sp>
      <p:sp>
        <p:nvSpPr>
          <p:cNvPr id="369" name="Google Shape;369;p20"/>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2 – bài 1</a:t>
            </a:r>
            <a:endParaRPr/>
          </a:p>
          <a:p>
            <a:pPr indent="-342900" lvl="0" marL="342900" rtl="0" algn="l">
              <a:spcBef>
                <a:spcPts val="560"/>
              </a:spcBef>
              <a:spcAft>
                <a:spcPts val="0"/>
              </a:spcAft>
              <a:buClr>
                <a:srgbClr val="FF5A33"/>
              </a:buClr>
              <a:buSzPts val="2800"/>
              <a:buFont typeface="Noto Sans Symbols"/>
              <a:buChar char="❑"/>
            </a:pPr>
            <a:r>
              <a:rPr lang="en-US"/>
              <a:t>Lab 2 – bài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1"/>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375" name="Google Shape;375;p21"/>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2: Kiểu, toán tử, lệnh if, switch</a:t>
            </a:r>
            <a:endParaRPr/>
          </a:p>
        </p:txBody>
      </p:sp>
      <p:sp>
        <p:nvSpPr>
          <p:cNvPr id="376" name="Google Shape;376;p21"/>
          <p:cNvSpPr txBox="1"/>
          <p:nvPr/>
        </p:nvSpPr>
        <p:spPr>
          <a:xfrm>
            <a:off x="4114800" y="51054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lang="en-US" sz="2200" cap="small">
                <a:solidFill>
                  <a:srgbClr val="FF5A33"/>
                </a:solidFill>
                <a:latin typeface="Quattrocento Sans"/>
                <a:ea typeface="Quattrocento Sans"/>
                <a:cs typeface="Quattrocento Sans"/>
                <a:sym typeface="Quattrocento Sans"/>
              </a:rPr>
              <a:t>Phần 2</a:t>
            </a:r>
            <a:endParaRPr b="1" sz="2200"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Lệnh if…else</a:t>
            </a:r>
            <a:endParaRPr/>
          </a:p>
        </p:txBody>
      </p:sp>
      <p:sp>
        <p:nvSpPr>
          <p:cNvPr id="382" name="Google Shape;382;p2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Cú pháp</a:t>
            </a:r>
            <a:endParaRPr/>
          </a:p>
          <a:p>
            <a:pPr indent="0" lvl="1" marL="457200" rtl="0" algn="l">
              <a:spcBef>
                <a:spcPts val="480"/>
              </a:spcBef>
              <a:spcAft>
                <a:spcPts val="0"/>
              </a:spcAft>
              <a:buSzPts val="2200"/>
              <a:buNone/>
            </a:pPr>
            <a:r>
              <a:rPr b="1" lang="en-US" sz="2200">
                <a:solidFill>
                  <a:srgbClr val="3333FF"/>
                </a:solidFill>
              </a:rPr>
              <a:t>if</a:t>
            </a:r>
            <a:r>
              <a:rPr lang="en-US"/>
              <a:t> (</a:t>
            </a:r>
            <a:r>
              <a:rPr b="1" lang="en-US">
                <a:solidFill>
                  <a:srgbClr val="FF0000"/>
                </a:solidFill>
              </a:rPr>
              <a:t>&lt;&lt;điều kiện&gt;&gt;</a:t>
            </a:r>
            <a:r>
              <a:rPr lang="en-US"/>
              <a:t>) </a:t>
            </a:r>
            <a:endParaRPr/>
          </a:p>
          <a:p>
            <a:pPr indent="0" lvl="1" marL="457200" rtl="0" algn="l">
              <a:spcBef>
                <a:spcPts val="480"/>
              </a:spcBef>
              <a:spcAft>
                <a:spcPts val="0"/>
              </a:spcAft>
              <a:buSzPts val="2400"/>
              <a:buNone/>
            </a:pPr>
            <a:r>
              <a:rPr lang="en-US"/>
              <a:t>{</a:t>
            </a:r>
            <a:endParaRPr/>
          </a:p>
          <a:p>
            <a:pPr indent="0" lvl="2" marL="914400" rtl="0" algn="l">
              <a:spcBef>
                <a:spcPts val="400"/>
              </a:spcBef>
              <a:spcAft>
                <a:spcPts val="0"/>
              </a:spcAft>
              <a:buSzPts val="2000"/>
              <a:buNone/>
            </a:pPr>
            <a:r>
              <a:rPr lang="en-US"/>
              <a:t>&lt;&lt; công việc 1 &gt;&gt;</a:t>
            </a:r>
            <a:endParaRPr/>
          </a:p>
          <a:p>
            <a:pPr indent="0" lvl="1" marL="457200" rtl="0" algn="l">
              <a:spcBef>
                <a:spcPts val="480"/>
              </a:spcBef>
              <a:spcAft>
                <a:spcPts val="0"/>
              </a:spcAft>
              <a:buSzPts val="2400"/>
              <a:buNone/>
            </a:pPr>
            <a:r>
              <a:rPr lang="en-US"/>
              <a:t>}</a:t>
            </a:r>
            <a:endParaRPr/>
          </a:p>
          <a:p>
            <a:pPr indent="0" lvl="1" marL="457200" rtl="0" algn="l">
              <a:spcBef>
                <a:spcPts val="480"/>
              </a:spcBef>
              <a:spcAft>
                <a:spcPts val="0"/>
              </a:spcAft>
              <a:buSzPts val="2200"/>
              <a:buNone/>
            </a:pPr>
            <a:r>
              <a:rPr b="1" lang="en-US" sz="2200">
                <a:solidFill>
                  <a:srgbClr val="3333FF"/>
                </a:solidFill>
              </a:rPr>
              <a:t>else</a:t>
            </a:r>
            <a:r>
              <a:rPr lang="en-US"/>
              <a:t> </a:t>
            </a:r>
            <a:endParaRPr/>
          </a:p>
          <a:p>
            <a:pPr indent="0" lvl="1" marL="457200" rtl="0" algn="l">
              <a:spcBef>
                <a:spcPts val="480"/>
              </a:spcBef>
              <a:spcAft>
                <a:spcPts val="0"/>
              </a:spcAft>
              <a:buSzPts val="2400"/>
              <a:buNone/>
            </a:pPr>
            <a:r>
              <a:rPr lang="en-US"/>
              <a:t>{</a:t>
            </a:r>
            <a:endParaRPr/>
          </a:p>
          <a:p>
            <a:pPr indent="0" lvl="2" marL="914400" rtl="0" algn="l">
              <a:spcBef>
                <a:spcPts val="400"/>
              </a:spcBef>
              <a:spcAft>
                <a:spcPts val="0"/>
              </a:spcAft>
              <a:buSzPts val="2000"/>
              <a:buNone/>
            </a:pPr>
            <a:r>
              <a:rPr lang="en-US"/>
              <a:t>&lt;&lt; công việc 2 &gt;&gt;</a:t>
            </a:r>
            <a:endParaRPr/>
          </a:p>
          <a:p>
            <a:pPr indent="0" lvl="1" marL="457200" rtl="0" algn="l">
              <a:spcBef>
                <a:spcPts val="480"/>
              </a:spcBef>
              <a:spcAft>
                <a:spcPts val="0"/>
              </a:spcAft>
              <a:buSzPts val="2400"/>
              <a:buNone/>
            </a:pPr>
            <a:r>
              <a:rPr lang="en-US"/>
              <a:t>}</a:t>
            </a:r>
            <a:endParaRPr/>
          </a:p>
          <a:p>
            <a:pPr indent="-342900" lvl="0" marL="342900" rtl="0" algn="l">
              <a:spcBef>
                <a:spcPts val="560"/>
              </a:spcBef>
              <a:spcAft>
                <a:spcPts val="0"/>
              </a:spcAft>
              <a:buClr>
                <a:srgbClr val="FF5A33"/>
              </a:buClr>
              <a:buSzPts val="2800"/>
              <a:buFont typeface="Noto Sans Symbols"/>
              <a:buChar char="❑"/>
            </a:pPr>
            <a:r>
              <a:rPr lang="en-US"/>
              <a:t>Diễn giải</a:t>
            </a:r>
            <a:endParaRPr/>
          </a:p>
          <a:p>
            <a:pPr indent="-285750" lvl="1" marL="742950" rtl="0" algn="l">
              <a:spcBef>
                <a:spcPts val="480"/>
              </a:spcBef>
              <a:spcAft>
                <a:spcPts val="0"/>
              </a:spcAft>
              <a:buSzPts val="2400"/>
              <a:buChar char="❖"/>
            </a:pPr>
            <a:r>
              <a:rPr lang="en-US"/>
              <a:t>Nếu </a:t>
            </a:r>
            <a:r>
              <a:rPr b="1" lang="en-US">
                <a:solidFill>
                  <a:srgbClr val="FF0000"/>
                </a:solidFill>
              </a:rPr>
              <a:t>điều kiện </a:t>
            </a:r>
            <a:r>
              <a:rPr lang="en-US"/>
              <a:t>có giá trị true thì </a:t>
            </a:r>
            <a:r>
              <a:rPr b="1" lang="en-US">
                <a:solidFill>
                  <a:srgbClr val="FF0000"/>
                </a:solidFill>
              </a:rPr>
              <a:t>công việc 1 </a:t>
            </a:r>
            <a:r>
              <a:rPr lang="en-US"/>
              <a:t>được thực hiện, ngược lại </a:t>
            </a:r>
            <a:r>
              <a:rPr b="1" lang="en-US">
                <a:solidFill>
                  <a:srgbClr val="FF0000"/>
                </a:solidFill>
              </a:rPr>
              <a:t>công việc 2 </a:t>
            </a:r>
            <a:r>
              <a:rPr lang="en-US"/>
              <a:t>được thực hiện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descr="http://studio-creator.com/blog/public/html5.jpg" id="388" name="Google Shape;388;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Lệnh if…else</a:t>
            </a:r>
            <a:endParaRPr/>
          </a:p>
        </p:txBody>
      </p:sp>
      <p:sp>
        <p:nvSpPr>
          <p:cNvPr id="390" name="Google Shape;390;p2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Ví dụ</a:t>
            </a:r>
            <a:endParaRPr/>
          </a:p>
          <a:p>
            <a:pPr indent="0" lvl="1" marL="457200" rtl="0" algn="l">
              <a:spcBef>
                <a:spcPts val="480"/>
              </a:spcBef>
              <a:spcAft>
                <a:spcPts val="0"/>
              </a:spcAft>
              <a:buSzPts val="2400"/>
              <a:buNone/>
            </a:pPr>
            <a:r>
              <a:rPr lang="en-US"/>
              <a:t>double diem = 4;</a:t>
            </a:r>
            <a:endParaRPr/>
          </a:p>
          <a:p>
            <a:pPr indent="0" lvl="1" marL="457200" rtl="0" algn="l">
              <a:spcBef>
                <a:spcPts val="480"/>
              </a:spcBef>
              <a:spcAft>
                <a:spcPts val="0"/>
              </a:spcAft>
              <a:buSzPts val="2400"/>
              <a:buNone/>
            </a:pPr>
            <a:r>
              <a:rPr lang="en-US"/>
              <a:t>if (diem &lt; 5) {</a:t>
            </a:r>
            <a:endParaRPr/>
          </a:p>
          <a:p>
            <a:pPr indent="0" lvl="2" marL="914400" rtl="0" algn="l">
              <a:spcBef>
                <a:spcPts val="400"/>
              </a:spcBef>
              <a:spcAft>
                <a:spcPts val="0"/>
              </a:spcAft>
              <a:buSzPts val="2000"/>
              <a:buNone/>
            </a:pPr>
            <a:r>
              <a:rPr lang="en-US"/>
              <a:t>System.out.println(“Rớt”);</a:t>
            </a:r>
            <a:endParaRPr/>
          </a:p>
          <a:p>
            <a:pPr indent="0" lvl="1" marL="457200" rtl="0" algn="l">
              <a:spcBef>
                <a:spcPts val="480"/>
              </a:spcBef>
              <a:spcAft>
                <a:spcPts val="0"/>
              </a:spcAft>
              <a:buSzPts val="2400"/>
              <a:buNone/>
            </a:pPr>
            <a:r>
              <a:rPr lang="en-US"/>
              <a:t>}</a:t>
            </a:r>
            <a:endParaRPr/>
          </a:p>
          <a:p>
            <a:pPr indent="0" lvl="1" marL="457200" rtl="0" algn="l">
              <a:spcBef>
                <a:spcPts val="480"/>
              </a:spcBef>
              <a:spcAft>
                <a:spcPts val="0"/>
              </a:spcAft>
              <a:buSzPts val="2400"/>
              <a:buNone/>
            </a:pPr>
            <a:r>
              <a:rPr lang="en-US"/>
              <a:t>else {</a:t>
            </a:r>
            <a:endParaRPr/>
          </a:p>
          <a:p>
            <a:pPr indent="0" lvl="2" marL="914400" rtl="0" algn="l">
              <a:spcBef>
                <a:spcPts val="400"/>
              </a:spcBef>
              <a:spcAft>
                <a:spcPts val="0"/>
              </a:spcAft>
              <a:buSzPts val="2000"/>
              <a:buNone/>
            </a:pPr>
            <a:r>
              <a:rPr lang="en-US"/>
              <a:t>System.out.println(“Đậu”);</a:t>
            </a:r>
            <a:endParaRPr/>
          </a:p>
          <a:p>
            <a:pPr indent="0" lvl="1" marL="457200" rtl="0" algn="l">
              <a:spcBef>
                <a:spcPts val="480"/>
              </a:spcBef>
              <a:spcAft>
                <a:spcPts val="0"/>
              </a:spcAft>
              <a:buSzPts val="2400"/>
              <a:buNone/>
            </a:pPr>
            <a:r>
              <a:rPr lang="en-US"/>
              <a:t>}</a:t>
            </a:r>
            <a:endParaRPr/>
          </a:p>
          <a:p>
            <a:pPr indent="-342900" lvl="0" marL="342900" rtl="0" algn="l">
              <a:spcBef>
                <a:spcPts val="560"/>
              </a:spcBef>
              <a:spcAft>
                <a:spcPts val="0"/>
              </a:spcAft>
              <a:buClr>
                <a:srgbClr val="FF5A33"/>
              </a:buClr>
              <a:buSzPts val="2800"/>
              <a:buFont typeface="Noto Sans Symbols"/>
              <a:buChar char="❑"/>
            </a:pPr>
            <a:r>
              <a:rPr lang="en-US"/>
              <a:t>Diễn giải:</a:t>
            </a:r>
            <a:endParaRPr/>
          </a:p>
          <a:p>
            <a:pPr indent="-285750" lvl="1" marL="742950" rtl="0" algn="l">
              <a:spcBef>
                <a:spcPts val="480"/>
              </a:spcBef>
              <a:spcAft>
                <a:spcPts val="0"/>
              </a:spcAft>
              <a:buSzPts val="2400"/>
              <a:buChar char="❖"/>
            </a:pPr>
            <a:r>
              <a:rPr lang="en-US"/>
              <a:t>Đoạn mã trên xuất chữ “Rớt” ra màn hình vì điều kiện </a:t>
            </a:r>
            <a:r>
              <a:rPr b="1" lang="en-US">
                <a:solidFill>
                  <a:srgbClr val="FF0000"/>
                </a:solidFill>
              </a:rPr>
              <a:t>diem &lt; 5 </a:t>
            </a:r>
            <a:r>
              <a:rPr lang="en-US"/>
              <a:t>có giá trị là </a:t>
            </a:r>
            <a:r>
              <a:rPr b="1" lang="en-US">
                <a:solidFill>
                  <a:srgbClr val="FF0000"/>
                </a:solidFill>
              </a:rPr>
              <a:t>true</a:t>
            </a:r>
            <a:r>
              <a:rPr lang="en-U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4"/>
          <p:cNvSpPr txBox="1"/>
          <p:nvPr/>
        </p:nvSpPr>
        <p:spPr>
          <a:xfrm>
            <a:off x="1600200" y="4648200"/>
            <a:ext cx="39532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Nhập số từ bàn phím.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Nếu số dương thì tính và xuất căn bậc 2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của số đó ra màn hình, ngược lại thì</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thông báo lỗi</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descr="http://studio-creator.com/blog/public/html5.jpg" id="402" name="Google Shape;402;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Nhiều lệnh if</a:t>
            </a:r>
            <a:endParaRPr/>
          </a:p>
        </p:txBody>
      </p:sp>
      <p:sp>
        <p:nvSpPr>
          <p:cNvPr id="404" name="Google Shape;404;p25"/>
          <p:cNvSpPr txBox="1"/>
          <p:nvPr>
            <p:ph idx="1" type="body"/>
          </p:nvPr>
        </p:nvSpPr>
        <p:spPr>
          <a:xfrm>
            <a:off x="457200" y="1066800"/>
            <a:ext cx="8229600" cy="5638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FF5A33"/>
              </a:buClr>
              <a:buSzPct val="100000"/>
              <a:buFont typeface="Noto Sans Symbols"/>
              <a:buChar char="❑"/>
            </a:pPr>
            <a:r>
              <a:rPr lang="en-US"/>
              <a:t>Cú pháp</a:t>
            </a:r>
            <a:endParaRPr/>
          </a:p>
          <a:p>
            <a:pPr indent="0" lvl="1" marL="457200" rtl="0" algn="l">
              <a:spcBef>
                <a:spcPts val="444"/>
              </a:spcBef>
              <a:spcAft>
                <a:spcPts val="0"/>
              </a:spcAft>
              <a:buSzPct val="100000"/>
              <a:buNone/>
            </a:pPr>
            <a:r>
              <a:rPr b="1" lang="en-US">
                <a:solidFill>
                  <a:srgbClr val="3333FF"/>
                </a:solidFill>
              </a:rPr>
              <a:t>if</a:t>
            </a:r>
            <a:r>
              <a:rPr lang="en-US"/>
              <a:t> (</a:t>
            </a:r>
            <a:r>
              <a:rPr b="1" lang="en-US">
                <a:solidFill>
                  <a:srgbClr val="FF0000"/>
                </a:solidFill>
              </a:rPr>
              <a:t>&lt;&lt;điều kiện 1&gt;&gt;</a:t>
            </a:r>
            <a:r>
              <a:rPr lang="en-US"/>
              <a:t>){</a:t>
            </a:r>
            <a:br>
              <a:rPr lang="en-US"/>
            </a:br>
            <a:r>
              <a:rPr lang="en-US"/>
              <a:t>	&lt;&lt; công việc 1 &gt;&gt;</a:t>
            </a:r>
            <a:endParaRPr/>
          </a:p>
          <a:p>
            <a:pPr indent="0" lvl="1" marL="457200" rtl="0" algn="l">
              <a:spcBef>
                <a:spcPts val="444"/>
              </a:spcBef>
              <a:spcAft>
                <a:spcPts val="0"/>
              </a:spcAft>
              <a:buSzPct val="100000"/>
              <a:buNone/>
            </a:pPr>
            <a:r>
              <a:rPr lang="en-US"/>
              <a:t>} </a:t>
            </a:r>
            <a:endParaRPr/>
          </a:p>
          <a:p>
            <a:pPr indent="0" lvl="1" marL="457200" rtl="0" algn="l">
              <a:spcBef>
                <a:spcPts val="444"/>
              </a:spcBef>
              <a:spcAft>
                <a:spcPts val="0"/>
              </a:spcAft>
              <a:buSzPct val="100000"/>
              <a:buNone/>
            </a:pPr>
            <a:r>
              <a:rPr b="1" lang="en-US">
                <a:solidFill>
                  <a:srgbClr val="3333FF"/>
                </a:solidFill>
              </a:rPr>
              <a:t>else</a:t>
            </a:r>
            <a:r>
              <a:rPr lang="en-US"/>
              <a:t> </a:t>
            </a:r>
            <a:r>
              <a:rPr b="1" lang="en-US">
                <a:solidFill>
                  <a:srgbClr val="3333FF"/>
                </a:solidFill>
              </a:rPr>
              <a:t>if</a:t>
            </a:r>
            <a:r>
              <a:rPr lang="en-US"/>
              <a:t> (</a:t>
            </a:r>
            <a:r>
              <a:rPr b="1" lang="en-US">
                <a:solidFill>
                  <a:srgbClr val="FF0000"/>
                </a:solidFill>
              </a:rPr>
              <a:t>&lt;&lt;điều kiện 2&gt;&gt;</a:t>
            </a:r>
            <a:r>
              <a:rPr lang="en-US"/>
              <a:t>){</a:t>
            </a:r>
            <a:endParaRPr/>
          </a:p>
          <a:p>
            <a:pPr indent="0" lvl="1" marL="457200" rtl="0" algn="l">
              <a:spcBef>
                <a:spcPts val="444"/>
              </a:spcBef>
              <a:spcAft>
                <a:spcPts val="0"/>
              </a:spcAft>
              <a:buSzPct val="100000"/>
              <a:buNone/>
            </a:pPr>
            <a:r>
              <a:rPr lang="en-US"/>
              <a:t>	 &lt;&lt; công việc 2 &gt;&gt;</a:t>
            </a:r>
            <a:endParaRPr/>
          </a:p>
          <a:p>
            <a:pPr indent="0" lvl="1" marL="457200" rtl="0" algn="l">
              <a:spcBef>
                <a:spcPts val="444"/>
              </a:spcBef>
              <a:spcAft>
                <a:spcPts val="0"/>
              </a:spcAft>
              <a:buSzPct val="100000"/>
              <a:buNone/>
            </a:pPr>
            <a:r>
              <a:rPr lang="en-US"/>
              <a:t>} </a:t>
            </a:r>
            <a:endParaRPr/>
          </a:p>
          <a:p>
            <a:pPr indent="0" lvl="1" marL="457200" rtl="0" algn="l">
              <a:spcBef>
                <a:spcPts val="444"/>
              </a:spcBef>
              <a:spcAft>
                <a:spcPts val="0"/>
              </a:spcAft>
              <a:buSzPct val="100000"/>
              <a:buNone/>
            </a:pPr>
            <a:r>
              <a:rPr lang="en-US"/>
              <a:t>…</a:t>
            </a:r>
            <a:endParaRPr/>
          </a:p>
          <a:p>
            <a:pPr indent="0" lvl="1" marL="457200" rtl="0" algn="l">
              <a:spcBef>
                <a:spcPts val="444"/>
              </a:spcBef>
              <a:spcAft>
                <a:spcPts val="0"/>
              </a:spcAft>
              <a:buSzPct val="100000"/>
              <a:buNone/>
            </a:pPr>
            <a:r>
              <a:rPr b="1" lang="en-US">
                <a:solidFill>
                  <a:srgbClr val="3333FF"/>
                </a:solidFill>
              </a:rPr>
              <a:t>else</a:t>
            </a:r>
            <a:r>
              <a:rPr lang="en-US"/>
              <a:t> {</a:t>
            </a:r>
            <a:endParaRPr/>
          </a:p>
          <a:p>
            <a:pPr indent="0" lvl="1" marL="457200" rtl="0" algn="l">
              <a:spcBef>
                <a:spcPts val="444"/>
              </a:spcBef>
              <a:spcAft>
                <a:spcPts val="0"/>
              </a:spcAft>
              <a:buSzPct val="100000"/>
              <a:buNone/>
            </a:pPr>
            <a:r>
              <a:rPr lang="en-US"/>
              <a:t>	 &lt;&lt; công việc N+1 &gt;&gt;</a:t>
            </a:r>
            <a:endParaRPr/>
          </a:p>
          <a:p>
            <a:pPr indent="0" lvl="1" marL="457200" rtl="0" algn="l">
              <a:spcBef>
                <a:spcPts val="444"/>
              </a:spcBef>
              <a:spcAft>
                <a:spcPts val="0"/>
              </a:spcAft>
              <a:buSzPct val="100000"/>
              <a:buNone/>
            </a:pPr>
            <a:r>
              <a:rPr lang="en-US"/>
              <a:t>}</a:t>
            </a:r>
            <a:endParaRPr/>
          </a:p>
          <a:p>
            <a:pPr indent="-342900" lvl="0" marL="342900" rtl="0" algn="l">
              <a:spcBef>
                <a:spcPts val="518"/>
              </a:spcBef>
              <a:spcAft>
                <a:spcPts val="0"/>
              </a:spcAft>
              <a:buClr>
                <a:srgbClr val="FF5A33"/>
              </a:buClr>
              <a:buSzPct val="100000"/>
              <a:buFont typeface="Noto Sans Symbols"/>
              <a:buChar char="❑"/>
            </a:pPr>
            <a:r>
              <a:rPr lang="en-US"/>
              <a:t>Diễn giải</a:t>
            </a:r>
            <a:endParaRPr/>
          </a:p>
          <a:p>
            <a:pPr indent="-285750" lvl="1" marL="742950" rtl="0" algn="l">
              <a:spcBef>
                <a:spcPts val="444"/>
              </a:spcBef>
              <a:spcAft>
                <a:spcPts val="0"/>
              </a:spcAft>
              <a:buSzPct val="100000"/>
              <a:buChar char="❖"/>
            </a:pPr>
            <a:r>
              <a:rPr lang="en-US"/>
              <a:t>Chương trình sẽ kiểm tra từ </a:t>
            </a:r>
            <a:r>
              <a:rPr b="1" lang="en-US">
                <a:solidFill>
                  <a:srgbClr val="FF0000"/>
                </a:solidFill>
              </a:rPr>
              <a:t>điều kiện 1 đến N</a:t>
            </a:r>
            <a:r>
              <a:rPr lang="en-US"/>
              <a:t> nếu gặp </a:t>
            </a:r>
            <a:r>
              <a:rPr b="1" lang="en-US">
                <a:solidFill>
                  <a:srgbClr val="FF0000"/>
                </a:solidFill>
              </a:rPr>
              <a:t>điều kiện i </a:t>
            </a:r>
            <a:r>
              <a:rPr lang="en-US"/>
              <a:t>đầu tiên có giá trị true thì sẽ thực hiện </a:t>
            </a:r>
            <a:r>
              <a:rPr b="1" lang="en-US">
                <a:solidFill>
                  <a:srgbClr val="FF0000"/>
                </a:solidFill>
              </a:rPr>
              <a:t>công việc i</a:t>
            </a:r>
            <a:r>
              <a:rPr lang="en-US"/>
              <a:t>, ngược lại sẽ thực hiện </a:t>
            </a:r>
            <a:r>
              <a:rPr b="1" lang="en-US">
                <a:solidFill>
                  <a:srgbClr val="FF0000"/>
                </a:solidFill>
              </a:rPr>
              <a:t>công việc N+1</a:t>
            </a:r>
            <a:endParaRPr/>
          </a:p>
          <a:p>
            <a:pPr indent="-178435" lvl="0" marL="342900" rtl="0" algn="l">
              <a:spcBef>
                <a:spcPts val="518"/>
              </a:spcBef>
              <a:spcAft>
                <a:spcPts val="0"/>
              </a:spcAft>
              <a:buClr>
                <a:srgbClr val="FF5A33"/>
              </a:buClr>
              <a:buSzPct val="100000"/>
              <a:buFont typeface="Noto Sans Symbols"/>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Nhiều lệnh if</a:t>
            </a:r>
            <a:endParaRPr/>
          </a:p>
        </p:txBody>
      </p:sp>
      <p:sp>
        <p:nvSpPr>
          <p:cNvPr id="410" name="Google Shape;410;p2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Ví dụ</a:t>
            </a:r>
            <a:endParaRPr/>
          </a:p>
          <a:p>
            <a:pPr indent="0" lvl="1" marL="457200" rtl="0" algn="l">
              <a:spcBef>
                <a:spcPts val="480"/>
              </a:spcBef>
              <a:spcAft>
                <a:spcPts val="0"/>
              </a:spcAft>
              <a:buSzPts val="2400"/>
              <a:buNone/>
            </a:pPr>
            <a:r>
              <a:rPr lang="en-US"/>
              <a:t>double delta = Math.pow(b, 2) – 4 * a * c;</a:t>
            </a:r>
            <a:endParaRPr/>
          </a:p>
          <a:p>
            <a:pPr indent="0" lvl="1" marL="457200" rtl="0" algn="l">
              <a:spcBef>
                <a:spcPts val="480"/>
              </a:spcBef>
              <a:spcAft>
                <a:spcPts val="0"/>
              </a:spcAft>
              <a:buSzPts val="2400"/>
              <a:buNone/>
            </a:pPr>
            <a:r>
              <a:rPr lang="en-US"/>
              <a:t>if(delta &lt; 0) {</a:t>
            </a:r>
            <a:endParaRPr/>
          </a:p>
          <a:p>
            <a:pPr indent="0" lvl="2" marL="914400" rtl="0" algn="l">
              <a:spcBef>
                <a:spcPts val="400"/>
              </a:spcBef>
              <a:spcAft>
                <a:spcPts val="0"/>
              </a:spcAft>
              <a:buSzPts val="2000"/>
              <a:buNone/>
            </a:pPr>
            <a:r>
              <a:rPr lang="en-US"/>
              <a:t>System.out.println(“Vô nghiệm”);</a:t>
            </a:r>
            <a:endParaRPr/>
          </a:p>
          <a:p>
            <a:pPr indent="0" lvl="1" marL="457200" rtl="0" algn="l">
              <a:spcBef>
                <a:spcPts val="480"/>
              </a:spcBef>
              <a:spcAft>
                <a:spcPts val="0"/>
              </a:spcAft>
              <a:buSzPts val="2400"/>
              <a:buNone/>
            </a:pPr>
            <a:r>
              <a:rPr lang="en-US"/>
              <a:t>}</a:t>
            </a:r>
            <a:endParaRPr/>
          </a:p>
          <a:p>
            <a:pPr indent="0" lvl="1" marL="457200" rtl="0" algn="l">
              <a:spcBef>
                <a:spcPts val="480"/>
              </a:spcBef>
              <a:spcAft>
                <a:spcPts val="0"/>
              </a:spcAft>
              <a:buSzPts val="2400"/>
              <a:buNone/>
            </a:pPr>
            <a:r>
              <a:rPr lang="en-US"/>
              <a:t>else if(delta == 0) {</a:t>
            </a:r>
            <a:endParaRPr/>
          </a:p>
          <a:p>
            <a:pPr indent="0" lvl="2" marL="914400" rtl="0" algn="l">
              <a:spcBef>
                <a:spcPts val="400"/>
              </a:spcBef>
              <a:spcAft>
                <a:spcPts val="0"/>
              </a:spcAft>
              <a:buSzPts val="2000"/>
              <a:buNone/>
            </a:pPr>
            <a:r>
              <a:rPr lang="en-US"/>
              <a:t>System.out.println(“Nghiệm kép”);</a:t>
            </a:r>
            <a:endParaRPr/>
          </a:p>
          <a:p>
            <a:pPr indent="0" lvl="1" marL="457200" rtl="0" algn="l">
              <a:spcBef>
                <a:spcPts val="480"/>
              </a:spcBef>
              <a:spcAft>
                <a:spcPts val="0"/>
              </a:spcAft>
              <a:buSzPts val="2400"/>
              <a:buNone/>
            </a:pPr>
            <a:r>
              <a:rPr lang="en-US"/>
              <a:t>}</a:t>
            </a:r>
            <a:endParaRPr/>
          </a:p>
          <a:p>
            <a:pPr indent="0" lvl="1" marL="457200" rtl="0" algn="l">
              <a:spcBef>
                <a:spcPts val="480"/>
              </a:spcBef>
              <a:spcAft>
                <a:spcPts val="0"/>
              </a:spcAft>
              <a:buSzPts val="2400"/>
              <a:buNone/>
            </a:pPr>
            <a:r>
              <a:rPr lang="en-US"/>
              <a:t>else {</a:t>
            </a:r>
            <a:endParaRPr/>
          </a:p>
          <a:p>
            <a:pPr indent="0" lvl="2" marL="914400" rtl="0" algn="l">
              <a:spcBef>
                <a:spcPts val="400"/>
              </a:spcBef>
              <a:spcAft>
                <a:spcPts val="0"/>
              </a:spcAft>
              <a:buSzPts val="2000"/>
              <a:buNone/>
            </a:pPr>
            <a:r>
              <a:rPr lang="en-US"/>
              <a:t>System.out.println(“2 nghiệm”);</a:t>
            </a:r>
            <a:endParaRPr/>
          </a:p>
          <a:p>
            <a:pPr indent="0" lvl="1" marL="457200" rtl="0" algn="l">
              <a:spcBef>
                <a:spcPts val="480"/>
              </a:spcBef>
              <a:spcAft>
                <a:spcPts val="0"/>
              </a:spcAft>
              <a:buSzPts val="2400"/>
              <a:buNone/>
            </a:pPr>
            <a:r>
              <a:rPr lang="en-US"/>
              <a:t>}</a:t>
            </a:r>
            <a:endParaRPr/>
          </a:p>
          <a:p>
            <a:pPr indent="-342900" lvl="0" marL="342900" rtl="0" algn="l">
              <a:spcBef>
                <a:spcPts val="560"/>
              </a:spcBef>
              <a:spcAft>
                <a:spcPts val="0"/>
              </a:spcAft>
              <a:buClr>
                <a:srgbClr val="FF5A33"/>
              </a:buClr>
              <a:buSzPts val="2800"/>
              <a:buFont typeface="Noto Sans Symbols"/>
              <a:buChar char="❑"/>
            </a:pPr>
            <a:r>
              <a:rPr lang="en-US"/>
              <a:t>Diễn giải</a:t>
            </a:r>
            <a:endParaRPr/>
          </a:p>
          <a:p>
            <a:pPr indent="-285750" lvl="1" marL="742950" rtl="0" algn="l">
              <a:spcBef>
                <a:spcPts val="480"/>
              </a:spcBef>
              <a:spcAft>
                <a:spcPts val="0"/>
              </a:spcAft>
              <a:buSzPts val="2400"/>
              <a:buChar char="❖"/>
            </a:pPr>
            <a:r>
              <a:rPr lang="en-US"/>
              <a:t>Đoạn mã trên biện luận và giải phương trình bậc 2</a:t>
            </a:r>
            <a:endParaRPr/>
          </a:p>
          <a:p>
            <a:pPr indent="-165100" lvl="0" marL="342900" rtl="0" algn="l">
              <a:spcBef>
                <a:spcPts val="560"/>
              </a:spcBef>
              <a:spcAft>
                <a:spcPts val="0"/>
              </a:spcAft>
              <a:buClr>
                <a:srgbClr val="FF5A33"/>
              </a:buClr>
              <a:buSzPts val="2800"/>
              <a:buFont typeface="Noto Sans Symbols"/>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nvSpPr>
        <p:spPr>
          <a:xfrm>
            <a:off x="1600200" y="5334000"/>
            <a:ext cx="3442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Tính thuế thu nhập mô tả slide sau</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Tính thuế thu nhập</a:t>
            </a:r>
            <a:endParaRPr/>
          </a:p>
        </p:txBody>
      </p:sp>
      <p:sp>
        <p:nvSpPr>
          <p:cNvPr id="422" name="Google Shape;422;p2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Viết chương trình tính thuế thu nhập. Giả sử thu nhập gồm lương và thưởng</a:t>
            </a:r>
            <a:endParaRPr/>
          </a:p>
          <a:p>
            <a:pPr indent="-342900" lvl="0" marL="342900" rtl="0" algn="l">
              <a:spcBef>
                <a:spcPts val="560"/>
              </a:spcBef>
              <a:spcAft>
                <a:spcPts val="0"/>
              </a:spcAft>
              <a:buClr>
                <a:srgbClr val="FF5A33"/>
              </a:buClr>
              <a:buSzPts val="2800"/>
              <a:buFont typeface="Noto Sans Symbols"/>
              <a:buChar char="❑"/>
            </a:pPr>
            <a:r>
              <a:rPr lang="en-US"/>
              <a:t>Thuế thu nhập được tính như sau</a:t>
            </a:r>
            <a:endParaRPr/>
          </a:p>
          <a:p>
            <a:pPr indent="-285750" lvl="1" marL="742950" rtl="0" algn="l">
              <a:spcBef>
                <a:spcPts val="480"/>
              </a:spcBef>
              <a:spcAft>
                <a:spcPts val="0"/>
              </a:spcAft>
              <a:buSzPts val="2400"/>
              <a:buChar char="❖"/>
            </a:pPr>
            <a:r>
              <a:rPr lang="en-US"/>
              <a:t>Dưới 9 triệu: không đóng thuế</a:t>
            </a:r>
            <a:endParaRPr/>
          </a:p>
          <a:p>
            <a:pPr indent="-285750" lvl="1" marL="742950" rtl="0" algn="l">
              <a:spcBef>
                <a:spcPts val="480"/>
              </a:spcBef>
              <a:spcAft>
                <a:spcPts val="0"/>
              </a:spcAft>
              <a:buSzPts val="2400"/>
              <a:buChar char="❖"/>
            </a:pPr>
            <a:r>
              <a:rPr lang="en-US"/>
              <a:t>Từ 9 đến 15 triệu: thuế 10% </a:t>
            </a:r>
            <a:endParaRPr/>
          </a:p>
          <a:p>
            <a:pPr indent="-285750" lvl="1" marL="742950" rtl="0" algn="l">
              <a:spcBef>
                <a:spcPts val="480"/>
              </a:spcBef>
              <a:spcAft>
                <a:spcPts val="0"/>
              </a:spcAft>
              <a:buSzPts val="2400"/>
              <a:buChar char="❖"/>
            </a:pPr>
            <a:r>
              <a:rPr lang="en-US"/>
              <a:t>Từ 15 đến 30 triệu: 15%</a:t>
            </a:r>
            <a:endParaRPr/>
          </a:p>
          <a:p>
            <a:pPr indent="-285750" lvl="1" marL="742950" rtl="0" algn="l">
              <a:spcBef>
                <a:spcPts val="480"/>
              </a:spcBef>
              <a:spcAft>
                <a:spcPts val="0"/>
              </a:spcAft>
              <a:buSzPts val="2400"/>
              <a:buChar char="❖"/>
            </a:pPr>
            <a:r>
              <a:rPr lang="en-US"/>
              <a:t>Trên 30 triệu: 20%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Lệnh switch</a:t>
            </a:r>
            <a:endParaRPr/>
          </a:p>
        </p:txBody>
      </p:sp>
      <p:sp>
        <p:nvSpPr>
          <p:cNvPr id="428" name="Google Shape;428;p29"/>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FF5A33"/>
              </a:buClr>
              <a:buSzPct val="100000"/>
              <a:buFont typeface="Noto Sans Symbols"/>
              <a:buChar char="❑"/>
            </a:pPr>
            <a:r>
              <a:rPr lang="en-US"/>
              <a:t>Cú pháp</a:t>
            </a:r>
            <a:endParaRPr/>
          </a:p>
          <a:p>
            <a:pPr indent="0" lvl="1" marL="457200" rtl="0" algn="l">
              <a:spcBef>
                <a:spcPts val="336"/>
              </a:spcBef>
              <a:spcAft>
                <a:spcPts val="0"/>
              </a:spcAft>
              <a:buSzPct val="100000"/>
              <a:buNone/>
            </a:pPr>
            <a:r>
              <a:rPr b="1" lang="en-US">
                <a:solidFill>
                  <a:srgbClr val="3333FF"/>
                </a:solidFill>
              </a:rPr>
              <a:t>switch</a:t>
            </a:r>
            <a:r>
              <a:rPr lang="en-US"/>
              <a:t> (</a:t>
            </a:r>
            <a:r>
              <a:rPr b="1" lang="en-US">
                <a:solidFill>
                  <a:srgbClr val="FF0000"/>
                </a:solidFill>
              </a:rPr>
              <a:t>&lt;&lt;biểu thức&gt;&gt;</a:t>
            </a:r>
            <a:r>
              <a:rPr lang="en-US"/>
              <a:t>) </a:t>
            </a:r>
            <a:endParaRPr/>
          </a:p>
          <a:p>
            <a:pPr indent="0" lvl="1" marL="457200" rtl="0" algn="l">
              <a:spcBef>
                <a:spcPts val="336"/>
              </a:spcBef>
              <a:spcAft>
                <a:spcPts val="0"/>
              </a:spcAft>
              <a:buSzPct val="100000"/>
              <a:buNone/>
            </a:pPr>
            <a:r>
              <a:rPr lang="en-US"/>
              <a:t>{</a:t>
            </a:r>
            <a:endParaRPr/>
          </a:p>
          <a:p>
            <a:pPr indent="0" lvl="2" marL="914400" rtl="0" algn="l">
              <a:spcBef>
                <a:spcPts val="350"/>
              </a:spcBef>
              <a:spcAft>
                <a:spcPts val="0"/>
              </a:spcAft>
              <a:buSzPct val="100000"/>
              <a:buNone/>
            </a:pPr>
            <a:r>
              <a:rPr b="1" lang="en-US" sz="2500">
                <a:solidFill>
                  <a:srgbClr val="3333FF"/>
                </a:solidFill>
              </a:rPr>
              <a:t>case</a:t>
            </a:r>
            <a:r>
              <a:rPr lang="en-US"/>
              <a:t> </a:t>
            </a:r>
            <a:r>
              <a:rPr b="1" lang="en-US">
                <a:solidFill>
                  <a:srgbClr val="FF0000"/>
                </a:solidFill>
              </a:rPr>
              <a:t>&lt;&lt;giá trị 1&gt;&gt;</a:t>
            </a:r>
            <a:r>
              <a:rPr lang="en-US"/>
              <a:t>:</a:t>
            </a:r>
            <a:endParaRPr/>
          </a:p>
          <a:p>
            <a:pPr indent="0" lvl="3" marL="1371600" rtl="0" algn="l">
              <a:spcBef>
                <a:spcPts val="252"/>
              </a:spcBef>
              <a:spcAft>
                <a:spcPts val="0"/>
              </a:spcAft>
              <a:buSzPct val="100000"/>
              <a:buNone/>
            </a:pPr>
            <a:r>
              <a:rPr lang="en-US"/>
              <a:t>// Công việc 1</a:t>
            </a:r>
            <a:endParaRPr/>
          </a:p>
          <a:p>
            <a:pPr indent="0" lvl="3" marL="1371600" rtl="0" algn="l">
              <a:spcBef>
                <a:spcPts val="378"/>
              </a:spcBef>
              <a:spcAft>
                <a:spcPts val="0"/>
              </a:spcAft>
              <a:buSzPct val="100000"/>
              <a:buNone/>
            </a:pPr>
            <a:r>
              <a:rPr b="1" lang="en-US" sz="2700">
                <a:solidFill>
                  <a:srgbClr val="3333FF"/>
                </a:solidFill>
              </a:rPr>
              <a:t>break</a:t>
            </a:r>
            <a:r>
              <a:rPr lang="en-US"/>
              <a:t>;</a:t>
            </a:r>
            <a:endParaRPr/>
          </a:p>
          <a:p>
            <a:pPr indent="0" lvl="2" marL="914400" rtl="0" algn="l">
              <a:spcBef>
                <a:spcPts val="350"/>
              </a:spcBef>
              <a:spcAft>
                <a:spcPts val="0"/>
              </a:spcAft>
              <a:buSzPct val="100000"/>
              <a:buNone/>
            </a:pPr>
            <a:r>
              <a:rPr b="1" lang="en-US" sz="2500">
                <a:solidFill>
                  <a:srgbClr val="3333FF"/>
                </a:solidFill>
              </a:rPr>
              <a:t>case</a:t>
            </a:r>
            <a:r>
              <a:rPr lang="en-US"/>
              <a:t> </a:t>
            </a:r>
            <a:r>
              <a:rPr b="1" lang="en-US">
                <a:solidFill>
                  <a:srgbClr val="FF0000"/>
                </a:solidFill>
              </a:rPr>
              <a:t>&lt;&lt;giá trị 2&gt;&gt;</a:t>
            </a:r>
            <a:r>
              <a:rPr lang="en-US"/>
              <a:t>:</a:t>
            </a:r>
            <a:endParaRPr/>
          </a:p>
          <a:p>
            <a:pPr indent="0" lvl="3" marL="1371600" rtl="0" algn="l">
              <a:spcBef>
                <a:spcPts val="252"/>
              </a:spcBef>
              <a:spcAft>
                <a:spcPts val="0"/>
              </a:spcAft>
              <a:buSzPct val="100000"/>
              <a:buNone/>
            </a:pPr>
            <a:r>
              <a:rPr lang="en-US"/>
              <a:t>// Công việc 2</a:t>
            </a:r>
            <a:endParaRPr/>
          </a:p>
          <a:p>
            <a:pPr indent="0" lvl="3" marL="1371600" rtl="0" algn="l">
              <a:spcBef>
                <a:spcPts val="378"/>
              </a:spcBef>
              <a:spcAft>
                <a:spcPts val="0"/>
              </a:spcAft>
              <a:buSzPct val="100000"/>
              <a:buNone/>
            </a:pPr>
            <a:r>
              <a:rPr b="1" lang="en-US" sz="2700">
                <a:solidFill>
                  <a:srgbClr val="3333FF"/>
                </a:solidFill>
              </a:rPr>
              <a:t>break</a:t>
            </a:r>
            <a:r>
              <a:rPr lang="en-US"/>
              <a:t>;</a:t>
            </a:r>
            <a:endParaRPr/>
          </a:p>
          <a:p>
            <a:pPr indent="0" lvl="2" marL="914400" rtl="0" algn="l">
              <a:spcBef>
                <a:spcPts val="280"/>
              </a:spcBef>
              <a:spcAft>
                <a:spcPts val="0"/>
              </a:spcAft>
              <a:buSzPct val="100000"/>
              <a:buNone/>
            </a:pPr>
            <a:r>
              <a:rPr lang="en-US"/>
              <a:t>…</a:t>
            </a:r>
            <a:endParaRPr/>
          </a:p>
          <a:p>
            <a:pPr indent="0" lvl="2" marL="914400" rtl="0" algn="l">
              <a:spcBef>
                <a:spcPts val="350"/>
              </a:spcBef>
              <a:spcAft>
                <a:spcPts val="0"/>
              </a:spcAft>
              <a:buSzPct val="100000"/>
              <a:buNone/>
            </a:pPr>
            <a:r>
              <a:rPr b="1" lang="en-US" sz="2500">
                <a:solidFill>
                  <a:srgbClr val="3333FF"/>
                </a:solidFill>
              </a:rPr>
              <a:t>default</a:t>
            </a:r>
            <a:r>
              <a:rPr lang="en-US"/>
              <a:t>:</a:t>
            </a:r>
            <a:endParaRPr/>
          </a:p>
          <a:p>
            <a:pPr indent="0" lvl="3" marL="1371600" rtl="0" algn="l">
              <a:spcBef>
                <a:spcPts val="252"/>
              </a:spcBef>
              <a:spcAft>
                <a:spcPts val="0"/>
              </a:spcAft>
              <a:buSzPct val="100000"/>
              <a:buNone/>
            </a:pPr>
            <a:r>
              <a:rPr lang="en-US"/>
              <a:t>// Công việc N+1</a:t>
            </a:r>
            <a:endParaRPr/>
          </a:p>
          <a:p>
            <a:pPr indent="0" lvl="3" marL="1371600" rtl="0" algn="l">
              <a:spcBef>
                <a:spcPts val="378"/>
              </a:spcBef>
              <a:spcAft>
                <a:spcPts val="0"/>
              </a:spcAft>
              <a:buSzPct val="100000"/>
              <a:buNone/>
            </a:pPr>
            <a:r>
              <a:rPr b="1" lang="en-US" sz="2700">
                <a:solidFill>
                  <a:srgbClr val="3333FF"/>
                </a:solidFill>
              </a:rPr>
              <a:t>break</a:t>
            </a:r>
            <a:r>
              <a:rPr lang="en-US"/>
              <a:t>;</a:t>
            </a:r>
            <a:endParaRPr/>
          </a:p>
          <a:p>
            <a:pPr indent="0" lvl="1" marL="457200" rtl="0" algn="l">
              <a:spcBef>
                <a:spcPts val="336"/>
              </a:spcBef>
              <a:spcAft>
                <a:spcPts val="0"/>
              </a:spcAft>
              <a:buSzPct val="100000"/>
              <a:buNone/>
            </a:pPr>
            <a:r>
              <a:rPr lang="en-US"/>
              <a:t>}</a:t>
            </a:r>
            <a:endParaRPr/>
          </a:p>
          <a:p>
            <a:pPr indent="-342900" lvl="0" marL="342900" rtl="0" algn="l">
              <a:spcBef>
                <a:spcPts val="392"/>
              </a:spcBef>
              <a:spcAft>
                <a:spcPts val="0"/>
              </a:spcAft>
              <a:buClr>
                <a:srgbClr val="FF5A33"/>
              </a:buClr>
              <a:buSzPct val="100000"/>
              <a:buFont typeface="Noto Sans Symbols"/>
              <a:buChar char="❑"/>
            </a:pPr>
            <a:r>
              <a:rPr lang="en-US"/>
              <a:t>Diễn giải</a:t>
            </a:r>
            <a:endParaRPr/>
          </a:p>
          <a:p>
            <a:pPr indent="-285750" lvl="1" marL="742950" rtl="0" algn="l">
              <a:spcBef>
                <a:spcPts val="336"/>
              </a:spcBef>
              <a:spcAft>
                <a:spcPts val="0"/>
              </a:spcAft>
              <a:buSzPct val="100000"/>
              <a:buChar char="❖"/>
            </a:pPr>
            <a:r>
              <a:rPr lang="en-US"/>
              <a:t>So sánh giá trị của biểu thức switch với giá trị của các case. Nếu bằng với giá trị của case nào thì sẽ thực hiện công việc của case đó, ngược lại sẽ thực hiện công việc của default.</a:t>
            </a:r>
            <a:endParaRPr/>
          </a:p>
          <a:p>
            <a:pPr indent="-285750" lvl="1" marL="742950" rtl="0" algn="l">
              <a:spcBef>
                <a:spcPts val="336"/>
              </a:spcBef>
              <a:spcAft>
                <a:spcPts val="0"/>
              </a:spcAft>
              <a:buSzPct val="100000"/>
              <a:buChar char="❖"/>
            </a:pPr>
            <a:r>
              <a:rPr lang="en-US"/>
              <a:t>Nếu công việc của case không chứa lệnh break thì case tiếp sau sẽ được thực hiện</a:t>
            </a:r>
            <a:endParaRPr/>
          </a:p>
          <a:p>
            <a:pPr indent="-285750" lvl="1" marL="742950" rtl="0" algn="l">
              <a:spcBef>
                <a:spcPts val="336"/>
              </a:spcBef>
              <a:spcAft>
                <a:spcPts val="0"/>
              </a:spcAft>
              <a:buSzPct val="100000"/>
              <a:buChar char="❖"/>
            </a:pPr>
            <a:r>
              <a:rPr lang="en-US"/>
              <a:t>default là tùy chọn</a:t>
            </a:r>
            <a:endParaRPr/>
          </a:p>
          <a:p>
            <a:pPr indent="-218440" lvl="0" marL="342900" rtl="0" algn="l">
              <a:spcBef>
                <a:spcPts val="392"/>
              </a:spcBef>
              <a:spcAft>
                <a:spcPts val="0"/>
              </a:spcAft>
              <a:buClr>
                <a:srgbClr val="FF5A33"/>
              </a:buClr>
              <a:buSzPct val="1000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descr="http://studio-creator.com/blog/public/html5.jpg" id="210" name="Google Shape;210;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211" name="Google Shape;211;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2" name="Google Shape;212;p3"/>
          <p:cNvPicPr preferRelativeResize="0"/>
          <p:nvPr/>
        </p:nvPicPr>
        <p:blipFill rotWithShape="1">
          <a:blip r:embed="rId3">
            <a:alphaModFix/>
          </a:blip>
          <a:srcRect b="0" l="0" r="0" t="0"/>
          <a:stretch/>
        </p:blipFill>
        <p:spPr>
          <a:xfrm>
            <a:off x="3124200" y="2586160"/>
            <a:ext cx="5783128" cy="3814640"/>
          </a:xfrm>
          <a:prstGeom prst="rect">
            <a:avLst/>
          </a:prstGeom>
          <a:noFill/>
          <a:ln>
            <a:noFill/>
          </a:ln>
        </p:spPr>
      </p:pic>
      <p:sp>
        <p:nvSpPr>
          <p:cNvPr id="213" name="Google Shape;213;p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Kiểu dữ liệu nguyên thủy</a:t>
            </a:r>
            <a:endParaRPr/>
          </a:p>
        </p:txBody>
      </p:sp>
      <p:sp>
        <p:nvSpPr>
          <p:cNvPr id="214" name="Google Shape;214;p3"/>
          <p:cNvSpPr txBox="1"/>
          <p:nvPr>
            <p:ph idx="1" type="body"/>
          </p:nvPr>
        </p:nvSpPr>
        <p:spPr>
          <a:xfrm>
            <a:off x="457200" y="1066800"/>
            <a:ext cx="5257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Kiểu dữ liệu nguyên thủy là kiểu được giữ lại từ ngôn ngữ C (ngôn ngữ gốc của Java)</a:t>
            </a:r>
            <a:endParaRPr/>
          </a:p>
          <a:p>
            <a:pPr indent="-342900" lvl="0" marL="342900" rtl="0" algn="l">
              <a:spcBef>
                <a:spcPts val="560"/>
              </a:spcBef>
              <a:spcAft>
                <a:spcPts val="0"/>
              </a:spcAft>
              <a:buClr>
                <a:srgbClr val="FF5A33"/>
              </a:buClr>
              <a:buSzPts val="2800"/>
              <a:buFont typeface="Noto Sans Symbols"/>
              <a:buChar char="❑"/>
            </a:pPr>
            <a:r>
              <a:rPr lang="en-US"/>
              <a:t>Có 8 kiểu dữ liệu nguyên thuỷ</a:t>
            </a:r>
            <a:endParaRPr/>
          </a:p>
          <a:p>
            <a:pPr indent="-342900" lvl="0" marL="342900" rtl="0" algn="l">
              <a:spcBef>
                <a:spcPts val="560"/>
              </a:spcBef>
              <a:spcAft>
                <a:spcPts val="0"/>
              </a:spcAft>
              <a:buClr>
                <a:srgbClr val="FF5A33"/>
              </a:buClr>
              <a:buSzPts val="2800"/>
              <a:buFont typeface="Noto Sans Symbols"/>
              <a:buChar char="❑"/>
            </a:pPr>
            <a:r>
              <a:rPr lang="en-US"/>
              <a:t>Ví dụ</a:t>
            </a:r>
            <a:endParaRPr/>
          </a:p>
          <a:p>
            <a:pPr indent="-285750" lvl="1" marL="742950" rtl="0" algn="l">
              <a:spcBef>
                <a:spcPts val="480"/>
              </a:spcBef>
              <a:spcAft>
                <a:spcPts val="0"/>
              </a:spcAft>
              <a:buSzPts val="2400"/>
              <a:buChar char="❖"/>
            </a:pPr>
            <a:r>
              <a:rPr lang="en-US">
                <a:solidFill>
                  <a:srgbClr val="FF0000"/>
                </a:solidFill>
              </a:rPr>
              <a:t>int </a:t>
            </a:r>
            <a:r>
              <a:rPr lang="en-US"/>
              <a:t>a = 8;</a:t>
            </a:r>
            <a:endParaRPr/>
          </a:p>
          <a:p>
            <a:pPr indent="-285750" lvl="1" marL="742950" rtl="0" algn="l">
              <a:spcBef>
                <a:spcPts val="480"/>
              </a:spcBef>
              <a:spcAft>
                <a:spcPts val="0"/>
              </a:spcAft>
              <a:buSzPts val="2400"/>
              <a:buChar char="❖"/>
            </a:pPr>
            <a:r>
              <a:rPr lang="en-US">
                <a:solidFill>
                  <a:srgbClr val="FF0000"/>
                </a:solidFill>
              </a:rPr>
              <a:t>double</a:t>
            </a:r>
            <a:r>
              <a:rPr lang="en-US"/>
              <a:t> 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0"/>
          <p:cNvSpPr/>
          <p:nvPr/>
        </p:nvSpPr>
        <p:spPr>
          <a:xfrm>
            <a:off x="5410200" y="3200400"/>
            <a:ext cx="2057400" cy="8382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Ví dụ lệnh switch</a:t>
            </a:r>
            <a:endParaRPr/>
          </a:p>
        </p:txBody>
      </p:sp>
      <p:sp>
        <p:nvSpPr>
          <p:cNvPr id="435" name="Google Shape;435;p30"/>
          <p:cNvSpPr txBox="1"/>
          <p:nvPr>
            <p:ph idx="1" type="body"/>
          </p:nvPr>
        </p:nvSpPr>
        <p:spPr>
          <a:xfrm>
            <a:off x="457200" y="914400"/>
            <a:ext cx="82296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1800"/>
              <a:t>double a = 5, b = 7, c = -1;</a:t>
            </a:r>
            <a:endParaRPr/>
          </a:p>
          <a:p>
            <a:pPr indent="0" lvl="0" marL="0" rtl="0" algn="l">
              <a:spcBef>
                <a:spcPts val="360"/>
              </a:spcBef>
              <a:spcAft>
                <a:spcPts val="0"/>
              </a:spcAft>
              <a:buSzPts val="1800"/>
              <a:buNone/>
            </a:pPr>
            <a:r>
              <a:rPr lang="en-US" sz="1800"/>
              <a:t>char op = ‘+’;</a:t>
            </a:r>
            <a:endParaRPr/>
          </a:p>
          <a:p>
            <a:pPr indent="0" lvl="0" marL="0" rtl="0" algn="l">
              <a:spcBef>
                <a:spcPts val="380"/>
              </a:spcBef>
              <a:spcAft>
                <a:spcPts val="0"/>
              </a:spcAft>
              <a:buSzPts val="1900"/>
              <a:buNone/>
            </a:pPr>
            <a:r>
              <a:rPr b="1" lang="en-US" sz="1900">
                <a:solidFill>
                  <a:srgbClr val="3333FF"/>
                </a:solidFill>
              </a:rPr>
              <a:t>switch(op</a:t>
            </a:r>
            <a:r>
              <a:rPr lang="en-US" sz="1800"/>
              <a:t>){</a:t>
            </a:r>
            <a:endParaRPr/>
          </a:p>
          <a:p>
            <a:pPr indent="0" lvl="1" marL="457200" rtl="0" algn="l">
              <a:spcBef>
                <a:spcPts val="380"/>
              </a:spcBef>
              <a:spcAft>
                <a:spcPts val="0"/>
              </a:spcAft>
              <a:buSzPts val="1900"/>
              <a:buNone/>
            </a:pPr>
            <a:r>
              <a:rPr b="1" lang="en-US" sz="1900">
                <a:solidFill>
                  <a:srgbClr val="3333FF"/>
                </a:solidFill>
              </a:rPr>
              <a:t>case</a:t>
            </a:r>
            <a:r>
              <a:rPr lang="en-US" sz="1800"/>
              <a:t> ‘+’:</a:t>
            </a:r>
            <a:endParaRPr/>
          </a:p>
          <a:p>
            <a:pPr indent="0" lvl="2" marL="914400" rtl="0" algn="l">
              <a:spcBef>
                <a:spcPts val="360"/>
              </a:spcBef>
              <a:spcAft>
                <a:spcPts val="0"/>
              </a:spcAft>
              <a:buSzPts val="1800"/>
              <a:buNone/>
            </a:pPr>
            <a:r>
              <a:rPr lang="en-US" sz="1800"/>
              <a:t>c = a + b;</a:t>
            </a:r>
            <a:endParaRPr/>
          </a:p>
          <a:p>
            <a:pPr indent="0" lvl="2" marL="914400" rtl="0" algn="l">
              <a:spcBef>
                <a:spcPts val="380"/>
              </a:spcBef>
              <a:spcAft>
                <a:spcPts val="0"/>
              </a:spcAft>
              <a:buSzPts val="1900"/>
              <a:buNone/>
            </a:pPr>
            <a:r>
              <a:rPr b="1" lang="en-US" sz="1900">
                <a:solidFill>
                  <a:srgbClr val="3333FF"/>
                </a:solidFill>
              </a:rPr>
              <a:t>break</a:t>
            </a:r>
            <a:r>
              <a:rPr lang="en-US" sz="1800"/>
              <a:t>;</a:t>
            </a:r>
            <a:endParaRPr/>
          </a:p>
          <a:p>
            <a:pPr indent="0" lvl="1" marL="457200" rtl="0" algn="l">
              <a:spcBef>
                <a:spcPts val="380"/>
              </a:spcBef>
              <a:spcAft>
                <a:spcPts val="0"/>
              </a:spcAft>
              <a:buSzPts val="1900"/>
              <a:buNone/>
            </a:pPr>
            <a:r>
              <a:rPr b="1" lang="en-US" sz="1900">
                <a:solidFill>
                  <a:srgbClr val="3333FF"/>
                </a:solidFill>
              </a:rPr>
              <a:t>case</a:t>
            </a:r>
            <a:r>
              <a:rPr lang="en-US" sz="1800"/>
              <a:t> ‘-’:</a:t>
            </a:r>
            <a:endParaRPr/>
          </a:p>
          <a:p>
            <a:pPr indent="0" lvl="2" marL="914400" rtl="0" algn="l">
              <a:spcBef>
                <a:spcPts val="360"/>
              </a:spcBef>
              <a:spcAft>
                <a:spcPts val="0"/>
              </a:spcAft>
              <a:buSzPts val="1800"/>
              <a:buNone/>
            </a:pPr>
            <a:r>
              <a:rPr lang="en-US" sz="1800"/>
              <a:t>c = a - b;</a:t>
            </a:r>
            <a:endParaRPr/>
          </a:p>
          <a:p>
            <a:pPr indent="0" lvl="2" marL="914400" rtl="0" algn="l">
              <a:spcBef>
                <a:spcPts val="380"/>
              </a:spcBef>
              <a:spcAft>
                <a:spcPts val="0"/>
              </a:spcAft>
              <a:buSzPts val="1900"/>
              <a:buNone/>
            </a:pPr>
            <a:r>
              <a:rPr b="1" lang="en-US" sz="1900">
                <a:solidFill>
                  <a:srgbClr val="3333FF"/>
                </a:solidFill>
              </a:rPr>
              <a:t>break</a:t>
            </a:r>
            <a:r>
              <a:rPr lang="en-US" sz="1800"/>
              <a:t>;</a:t>
            </a:r>
            <a:endParaRPr/>
          </a:p>
          <a:p>
            <a:pPr indent="0" lvl="1" marL="457200" rtl="0" algn="l">
              <a:spcBef>
                <a:spcPts val="380"/>
              </a:spcBef>
              <a:spcAft>
                <a:spcPts val="0"/>
              </a:spcAft>
              <a:buSzPts val="1900"/>
              <a:buNone/>
            </a:pPr>
            <a:r>
              <a:rPr b="1" lang="en-US" sz="1900">
                <a:solidFill>
                  <a:srgbClr val="3333FF"/>
                </a:solidFill>
              </a:rPr>
              <a:t>case</a:t>
            </a:r>
            <a:r>
              <a:rPr lang="en-US" sz="1800"/>
              <a:t> ‘x’:</a:t>
            </a:r>
            <a:endParaRPr sz="1800"/>
          </a:p>
          <a:p>
            <a:pPr indent="0" lvl="1" marL="457200" rtl="0" algn="l">
              <a:spcBef>
                <a:spcPts val="380"/>
              </a:spcBef>
              <a:spcAft>
                <a:spcPts val="0"/>
              </a:spcAft>
              <a:buSzPts val="1900"/>
              <a:buNone/>
            </a:pPr>
            <a:r>
              <a:rPr b="1" lang="en-US" sz="1900">
                <a:solidFill>
                  <a:srgbClr val="3333FF"/>
                </a:solidFill>
              </a:rPr>
              <a:t>case</a:t>
            </a:r>
            <a:r>
              <a:rPr lang="en-US" sz="1800"/>
              <a:t> ‘:’:</a:t>
            </a:r>
            <a:endParaRPr/>
          </a:p>
          <a:p>
            <a:pPr indent="0" lvl="2" marL="914400" rtl="0" algn="l">
              <a:spcBef>
                <a:spcPts val="360"/>
              </a:spcBef>
              <a:spcAft>
                <a:spcPts val="0"/>
              </a:spcAft>
              <a:buSzPts val="1800"/>
              <a:buNone/>
            </a:pPr>
            <a:r>
              <a:rPr lang="en-US" sz="1800"/>
              <a:t>System.out.println(“Đang xây dựng”);</a:t>
            </a:r>
            <a:endParaRPr sz="1800"/>
          </a:p>
          <a:p>
            <a:pPr indent="0" lvl="2" marL="914400" rtl="0" algn="l">
              <a:spcBef>
                <a:spcPts val="380"/>
              </a:spcBef>
              <a:spcAft>
                <a:spcPts val="0"/>
              </a:spcAft>
              <a:buSzPts val="1900"/>
              <a:buNone/>
            </a:pPr>
            <a:r>
              <a:rPr b="1" lang="en-US" sz="1900">
                <a:solidFill>
                  <a:srgbClr val="3333FF"/>
                </a:solidFill>
              </a:rPr>
              <a:t>break</a:t>
            </a:r>
            <a:r>
              <a:rPr lang="en-US" sz="1800"/>
              <a:t>;</a:t>
            </a:r>
            <a:endParaRPr/>
          </a:p>
          <a:p>
            <a:pPr indent="0" lvl="1" marL="457200" rtl="0" algn="l">
              <a:spcBef>
                <a:spcPts val="380"/>
              </a:spcBef>
              <a:spcAft>
                <a:spcPts val="0"/>
              </a:spcAft>
              <a:buSzPts val="1900"/>
              <a:buNone/>
            </a:pPr>
            <a:r>
              <a:rPr b="1" lang="en-US" sz="1900">
                <a:solidFill>
                  <a:srgbClr val="3333FF"/>
                </a:solidFill>
              </a:rPr>
              <a:t>default</a:t>
            </a:r>
            <a:r>
              <a:rPr lang="en-US" sz="1800"/>
              <a:t>:</a:t>
            </a:r>
            <a:endParaRPr/>
          </a:p>
          <a:p>
            <a:pPr indent="0" lvl="2" marL="914400" rtl="0" algn="l">
              <a:spcBef>
                <a:spcPts val="360"/>
              </a:spcBef>
              <a:spcAft>
                <a:spcPts val="0"/>
              </a:spcAft>
              <a:buSzPts val="1800"/>
              <a:buNone/>
            </a:pPr>
            <a:r>
              <a:rPr lang="en-US" sz="1800"/>
              <a:t>System.out.println(“Vui lòng chọn +, -, x và :”);</a:t>
            </a:r>
            <a:endParaRPr/>
          </a:p>
          <a:p>
            <a:pPr indent="0" lvl="2" marL="914400" rtl="0" algn="l">
              <a:spcBef>
                <a:spcPts val="380"/>
              </a:spcBef>
              <a:spcAft>
                <a:spcPts val="0"/>
              </a:spcAft>
              <a:buSzPts val="1900"/>
              <a:buNone/>
            </a:pPr>
            <a:r>
              <a:rPr b="1" lang="en-US" sz="1900">
                <a:solidFill>
                  <a:srgbClr val="3333FF"/>
                </a:solidFill>
              </a:rPr>
              <a:t>break</a:t>
            </a:r>
            <a:r>
              <a:rPr lang="en-US" sz="1800"/>
              <a:t>;</a:t>
            </a:r>
            <a:endParaRPr/>
          </a:p>
          <a:p>
            <a:pPr indent="0" lvl="0" marL="0" rtl="0" algn="l">
              <a:spcBef>
                <a:spcPts val="360"/>
              </a:spcBef>
              <a:spcAft>
                <a:spcPts val="0"/>
              </a:spcAft>
              <a:buSzPts val="1800"/>
              <a:buNone/>
            </a:pPr>
            <a:r>
              <a:rPr lang="en-US" sz="1800"/>
              <a:t>}</a:t>
            </a:r>
            <a:endParaRPr sz="1800"/>
          </a:p>
        </p:txBody>
      </p:sp>
      <p:sp>
        <p:nvSpPr>
          <p:cNvPr id="436" name="Google Shape;436;p30"/>
          <p:cNvSpPr/>
          <p:nvPr/>
        </p:nvSpPr>
        <p:spPr>
          <a:xfrm>
            <a:off x="914400" y="4038600"/>
            <a:ext cx="3124200" cy="304800"/>
          </a:xfrm>
          <a:prstGeom prst="rect">
            <a:avLst/>
          </a:prstGeom>
          <a:noFill/>
          <a:ln cap="flat" cmpd="sng" w="9525">
            <a:solidFill>
              <a:srgbClr val="395E89"/>
            </a:solidFill>
            <a:prstDash val="dash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30"/>
          <p:cNvSpPr txBox="1"/>
          <p:nvPr/>
        </p:nvSpPr>
        <p:spPr>
          <a:xfrm>
            <a:off x="5562600" y="3380125"/>
            <a:ext cx="1632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Không có </a:t>
            </a:r>
            <a:r>
              <a:rPr b="1" lang="en-US" sz="1800">
                <a:solidFill>
                  <a:srgbClr val="3333FF"/>
                </a:solidFill>
                <a:latin typeface="Calibri"/>
                <a:ea typeface="Calibri"/>
                <a:cs typeface="Calibri"/>
                <a:sym typeface="Calibri"/>
              </a:rPr>
              <a:t>break</a:t>
            </a:r>
            <a:endParaRPr b="1" sz="1800">
              <a:solidFill>
                <a:srgbClr val="3333FF"/>
              </a:solidFill>
              <a:latin typeface="Calibri"/>
              <a:ea typeface="Calibri"/>
              <a:cs typeface="Calibri"/>
              <a:sym typeface="Calibri"/>
            </a:endParaRPr>
          </a:p>
        </p:txBody>
      </p:sp>
      <p:cxnSp>
        <p:nvCxnSpPr>
          <p:cNvPr id="438" name="Google Shape;438;p30"/>
          <p:cNvCxnSpPr>
            <a:stCxn id="437" idx="1"/>
            <a:endCxn id="436" idx="3"/>
          </p:cNvCxnSpPr>
          <p:nvPr/>
        </p:nvCxnSpPr>
        <p:spPr>
          <a:xfrm flipH="1">
            <a:off x="4038600" y="3564791"/>
            <a:ext cx="1524000" cy="626100"/>
          </a:xfrm>
          <a:prstGeom prst="straightConnector1">
            <a:avLst/>
          </a:prstGeom>
          <a:noFill/>
          <a:ln cap="flat" cmpd="sng" w="9525">
            <a:solidFill>
              <a:srgbClr val="4A7DBA"/>
            </a:solidFill>
            <a:prstDash val="dashDot"/>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nvSpPr>
        <p:spPr>
          <a:xfrm>
            <a:off x="1524000" y="5181600"/>
            <a:ext cx="32830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Nhập tháng và năm từ bàn phím.</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Xuất số ngày của tháng đã nhập.</a:t>
            </a:r>
            <a:endParaRPr sz="18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 chức chương trình</a:t>
            </a:r>
            <a:endParaRPr/>
          </a:p>
        </p:txBody>
      </p:sp>
      <p:pic>
        <p:nvPicPr>
          <p:cNvPr id="451" name="Google Shape;451;p32"/>
          <p:cNvPicPr preferRelativeResize="0"/>
          <p:nvPr/>
        </p:nvPicPr>
        <p:blipFill rotWithShape="1">
          <a:blip r:embed="rId3">
            <a:alphaModFix/>
          </a:blip>
          <a:srcRect b="0" l="0" r="0" t="0"/>
          <a:stretch/>
        </p:blipFill>
        <p:spPr>
          <a:xfrm>
            <a:off x="457200" y="2466975"/>
            <a:ext cx="5514975" cy="4010025"/>
          </a:xfrm>
          <a:prstGeom prst="rect">
            <a:avLst/>
          </a:prstGeom>
          <a:noFill/>
          <a:ln>
            <a:noFill/>
          </a:ln>
        </p:spPr>
      </p:pic>
      <p:sp>
        <p:nvSpPr>
          <p:cNvPr id="452" name="Google Shape;452;p32"/>
          <p:cNvSpPr/>
          <p:nvPr/>
        </p:nvSpPr>
        <p:spPr>
          <a:xfrm>
            <a:off x="3200400" y="990600"/>
            <a:ext cx="5486400" cy="1981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53" name="Google Shape;453;p32"/>
          <p:cNvCxnSpPr/>
          <p:nvPr/>
        </p:nvCxnSpPr>
        <p:spPr>
          <a:xfrm>
            <a:off x="2514600" y="4309630"/>
            <a:ext cx="1066800" cy="53340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sp>
        <p:nvSpPr>
          <p:cNvPr id="454" name="Google Shape;454;p32"/>
          <p:cNvSpPr/>
          <p:nvPr/>
        </p:nvSpPr>
        <p:spPr>
          <a:xfrm>
            <a:off x="4724400" y="4143375"/>
            <a:ext cx="2743200" cy="765048"/>
          </a:xfrm>
          <a:prstGeom prst="wedgeRoundRectCallout">
            <a:avLst>
              <a:gd fmla="val -110396" name="adj1"/>
              <a:gd fmla="val 1505"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Hiển thị thực đơn chính của chương trình</a:t>
            </a:r>
            <a:endParaRPr sz="1800">
              <a:solidFill>
                <a:schemeClr val="dk1"/>
              </a:solidFill>
              <a:latin typeface="Calibri"/>
              <a:ea typeface="Calibri"/>
              <a:cs typeface="Calibri"/>
              <a:sym typeface="Calibri"/>
            </a:endParaRPr>
          </a:p>
        </p:txBody>
      </p:sp>
      <p:sp>
        <p:nvSpPr>
          <p:cNvPr id="455" name="Google Shape;455;p32"/>
          <p:cNvSpPr/>
          <p:nvPr/>
        </p:nvSpPr>
        <p:spPr>
          <a:xfrm>
            <a:off x="5405648" y="1123890"/>
            <a:ext cx="1292342" cy="400110"/>
          </a:xfrm>
          <a:prstGeom prst="rect">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A04400"/>
                </a:solidFill>
                <a:latin typeface="Calibri"/>
                <a:ea typeface="Calibri"/>
                <a:cs typeface="Calibri"/>
                <a:sym typeface="Calibri"/>
              </a:rPr>
              <a:t>Main()</a:t>
            </a:r>
            <a:endParaRPr b="1" sz="2000">
              <a:solidFill>
                <a:srgbClr val="A04400"/>
              </a:solidFill>
              <a:latin typeface="Calibri"/>
              <a:ea typeface="Calibri"/>
              <a:cs typeface="Calibri"/>
              <a:sym typeface="Calibri"/>
            </a:endParaRPr>
          </a:p>
        </p:txBody>
      </p:sp>
      <p:sp>
        <p:nvSpPr>
          <p:cNvPr id="456" name="Google Shape;456;p32"/>
          <p:cNvSpPr/>
          <p:nvPr/>
        </p:nvSpPr>
        <p:spPr>
          <a:xfrm>
            <a:off x="5405648" y="1752600"/>
            <a:ext cx="1292341" cy="400110"/>
          </a:xfrm>
          <a:prstGeom prst="rect">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A04400"/>
                </a:solidFill>
                <a:latin typeface="Calibri"/>
                <a:ea typeface="Calibri"/>
                <a:cs typeface="Calibri"/>
                <a:sym typeface="Calibri"/>
              </a:rPr>
              <a:t>ThucDon()</a:t>
            </a:r>
            <a:endParaRPr b="1" sz="2000">
              <a:solidFill>
                <a:srgbClr val="A04400"/>
              </a:solidFill>
              <a:latin typeface="Calibri"/>
              <a:ea typeface="Calibri"/>
              <a:cs typeface="Calibri"/>
              <a:sym typeface="Calibri"/>
            </a:endParaRPr>
          </a:p>
        </p:txBody>
      </p:sp>
      <p:sp>
        <p:nvSpPr>
          <p:cNvPr id="457" name="Google Shape;457;p32"/>
          <p:cNvSpPr/>
          <p:nvPr/>
        </p:nvSpPr>
        <p:spPr>
          <a:xfrm>
            <a:off x="3403924" y="2438400"/>
            <a:ext cx="2422458" cy="400110"/>
          </a:xfrm>
          <a:prstGeom prst="rect">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A04400"/>
                </a:solidFill>
                <a:latin typeface="Calibri"/>
                <a:ea typeface="Calibri"/>
                <a:cs typeface="Calibri"/>
                <a:sym typeface="Calibri"/>
              </a:rPr>
              <a:t>ThucHienPhepCong()</a:t>
            </a:r>
            <a:endParaRPr b="1" sz="2000">
              <a:solidFill>
                <a:srgbClr val="A04400"/>
              </a:solidFill>
              <a:latin typeface="Calibri"/>
              <a:ea typeface="Calibri"/>
              <a:cs typeface="Calibri"/>
              <a:sym typeface="Calibri"/>
            </a:endParaRPr>
          </a:p>
        </p:txBody>
      </p:sp>
      <p:sp>
        <p:nvSpPr>
          <p:cNvPr id="458" name="Google Shape;458;p32"/>
          <p:cNvSpPr/>
          <p:nvPr/>
        </p:nvSpPr>
        <p:spPr>
          <a:xfrm>
            <a:off x="6274049" y="2438400"/>
            <a:ext cx="2231380" cy="400110"/>
          </a:xfrm>
          <a:prstGeom prst="rect">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A04400"/>
                </a:solidFill>
                <a:latin typeface="Calibri"/>
                <a:ea typeface="Calibri"/>
                <a:cs typeface="Calibri"/>
                <a:sym typeface="Calibri"/>
              </a:rPr>
              <a:t>ThucHienPhepTru()</a:t>
            </a:r>
            <a:endParaRPr b="1" sz="2000">
              <a:solidFill>
                <a:srgbClr val="A04400"/>
              </a:solidFill>
              <a:latin typeface="Calibri"/>
              <a:ea typeface="Calibri"/>
              <a:cs typeface="Calibri"/>
              <a:sym typeface="Calibri"/>
            </a:endParaRPr>
          </a:p>
        </p:txBody>
      </p:sp>
      <p:cxnSp>
        <p:nvCxnSpPr>
          <p:cNvPr id="459" name="Google Shape;459;p32"/>
          <p:cNvCxnSpPr>
            <a:stCxn id="455" idx="2"/>
            <a:endCxn id="456" idx="0"/>
          </p:cNvCxnSpPr>
          <p:nvPr/>
        </p:nvCxnSpPr>
        <p:spPr>
          <a:xfrm>
            <a:off x="6051819" y="1524000"/>
            <a:ext cx="0" cy="228600"/>
          </a:xfrm>
          <a:prstGeom prst="straightConnector1">
            <a:avLst/>
          </a:prstGeom>
          <a:noFill/>
          <a:ln cap="flat" cmpd="sng" w="9525">
            <a:solidFill>
              <a:srgbClr val="4A7DBA"/>
            </a:solidFill>
            <a:prstDash val="solid"/>
            <a:round/>
            <a:headEnd len="sm" w="sm" type="none"/>
            <a:tailEnd len="med" w="med" type="stealth"/>
          </a:ln>
        </p:spPr>
      </p:cxnSp>
      <p:cxnSp>
        <p:nvCxnSpPr>
          <p:cNvPr id="460" name="Google Shape;460;p32"/>
          <p:cNvCxnSpPr>
            <a:stCxn id="456" idx="2"/>
            <a:endCxn id="457" idx="0"/>
          </p:cNvCxnSpPr>
          <p:nvPr/>
        </p:nvCxnSpPr>
        <p:spPr>
          <a:xfrm rot="5400000">
            <a:off x="5190669" y="1577160"/>
            <a:ext cx="285600" cy="1436700"/>
          </a:xfrm>
          <a:prstGeom prst="bentConnector3">
            <a:avLst>
              <a:gd fmla="val 50016" name="adj1"/>
            </a:avLst>
          </a:prstGeom>
          <a:noFill/>
          <a:ln cap="flat" cmpd="sng" w="9525">
            <a:solidFill>
              <a:srgbClr val="4A7DBA"/>
            </a:solidFill>
            <a:prstDash val="solid"/>
            <a:round/>
            <a:headEnd len="sm" w="sm" type="none"/>
            <a:tailEnd len="med" w="med" type="stealth"/>
          </a:ln>
        </p:spPr>
      </p:cxnSp>
      <p:cxnSp>
        <p:nvCxnSpPr>
          <p:cNvPr id="461" name="Google Shape;461;p32"/>
          <p:cNvCxnSpPr>
            <a:stCxn id="456" idx="2"/>
            <a:endCxn id="458" idx="0"/>
          </p:cNvCxnSpPr>
          <p:nvPr/>
        </p:nvCxnSpPr>
        <p:spPr>
          <a:xfrm flipH="1" rot="-5400000">
            <a:off x="6578019" y="1626510"/>
            <a:ext cx="285600" cy="1338000"/>
          </a:xfrm>
          <a:prstGeom prst="bentConnector3">
            <a:avLst>
              <a:gd fmla="val 50016" name="adj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Thiết kế thực đơn</a:t>
            </a:r>
            <a:endParaRPr/>
          </a:p>
        </p:txBody>
      </p:sp>
      <p:pic>
        <p:nvPicPr>
          <p:cNvPr id="467" name="Google Shape;467;p33"/>
          <p:cNvPicPr preferRelativeResize="0"/>
          <p:nvPr/>
        </p:nvPicPr>
        <p:blipFill rotWithShape="1">
          <a:blip r:embed="rId3">
            <a:alphaModFix/>
          </a:blip>
          <a:srcRect b="0" l="0" r="0" t="0"/>
          <a:stretch/>
        </p:blipFill>
        <p:spPr>
          <a:xfrm>
            <a:off x="533400" y="1031172"/>
            <a:ext cx="6105524" cy="5455353"/>
          </a:xfrm>
          <a:prstGeom prst="rect">
            <a:avLst/>
          </a:prstGeom>
          <a:noFill/>
          <a:ln>
            <a:noFill/>
          </a:ln>
        </p:spPr>
      </p:pic>
      <p:sp>
        <p:nvSpPr>
          <p:cNvPr id="468" name="Google Shape;468;p33"/>
          <p:cNvSpPr/>
          <p:nvPr/>
        </p:nvSpPr>
        <p:spPr>
          <a:xfrm>
            <a:off x="5715000" y="5715000"/>
            <a:ext cx="2590800" cy="536448"/>
          </a:xfrm>
          <a:prstGeom prst="wedgeRoundRectCallout">
            <a:avLst>
              <a:gd fmla="val -148649" name="adj1"/>
              <a:gd fmla="val 18116"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Thoát ứng dụng</a:t>
            </a:r>
            <a:endParaRPr sz="1800">
              <a:solidFill>
                <a:schemeClr val="dk1"/>
              </a:solidFill>
              <a:latin typeface="Calibri"/>
              <a:ea typeface="Calibri"/>
              <a:cs typeface="Calibri"/>
              <a:sym typeface="Calibri"/>
            </a:endParaRPr>
          </a:p>
        </p:txBody>
      </p:sp>
      <p:sp>
        <p:nvSpPr>
          <p:cNvPr id="469" name="Google Shape;469;p33"/>
          <p:cNvSpPr/>
          <p:nvPr/>
        </p:nvSpPr>
        <p:spPr>
          <a:xfrm>
            <a:off x="5715000" y="4648200"/>
            <a:ext cx="2590800" cy="682752"/>
          </a:xfrm>
          <a:prstGeom prst="wedgeRoundRectCallout">
            <a:avLst>
              <a:gd fmla="val -136115" name="adj1"/>
              <a:gd fmla="val 31346"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Gọi phương thức thực hiện phép trừ</a:t>
            </a:r>
            <a:endParaRPr sz="1800">
              <a:solidFill>
                <a:schemeClr val="dk1"/>
              </a:solidFill>
              <a:latin typeface="Calibri"/>
              <a:ea typeface="Calibri"/>
              <a:cs typeface="Calibri"/>
              <a:sym typeface="Calibri"/>
            </a:endParaRPr>
          </a:p>
        </p:txBody>
      </p:sp>
      <p:sp>
        <p:nvSpPr>
          <p:cNvPr id="470" name="Google Shape;470;p33"/>
          <p:cNvSpPr/>
          <p:nvPr/>
        </p:nvSpPr>
        <p:spPr>
          <a:xfrm>
            <a:off x="5715000" y="3657600"/>
            <a:ext cx="2590800" cy="682752"/>
          </a:xfrm>
          <a:prstGeom prst="wedgeRoundRectCallout">
            <a:avLst>
              <a:gd fmla="val -131559" name="adj1"/>
              <a:gd fmla="val 45714"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Gọi phương thức thực hiện phép cộng</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4"/>
          <p:cNvSpPr txBox="1"/>
          <p:nvPr/>
        </p:nvSpPr>
        <p:spPr>
          <a:xfrm>
            <a:off x="1524000" y="4776596"/>
            <a:ext cx="38973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Tổ chức chương trình trên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bằng cách đổi if…else sang switch…case</a:t>
            </a: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descr="D:\Compressed\PSD Collection 2011\WP-201 copy.png" id="482" name="Google Shape;482;p35"/>
          <p:cNvPicPr preferRelativeResize="0"/>
          <p:nvPr/>
        </p:nvPicPr>
        <p:blipFill rotWithShape="1">
          <a:blip r:embed="rId3">
            <a:alphaModFix/>
          </a:blip>
          <a:srcRect b="0" l="0" r="0" t="0"/>
          <a:stretch/>
        </p:blipFill>
        <p:spPr>
          <a:xfrm flipH="1">
            <a:off x="6519025" y="2438400"/>
            <a:ext cx="2624974" cy="4419600"/>
          </a:xfrm>
          <a:prstGeom prst="rect">
            <a:avLst/>
          </a:prstGeom>
          <a:noFill/>
          <a:ln>
            <a:noFill/>
          </a:ln>
        </p:spPr>
      </p:pic>
      <p:sp>
        <p:nvSpPr>
          <p:cNvPr id="483" name="Google Shape;483;p3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kết nội dung bài học</a:t>
            </a:r>
            <a:endParaRPr/>
          </a:p>
        </p:txBody>
      </p:sp>
      <p:sp>
        <p:nvSpPr>
          <p:cNvPr id="484" name="Google Shape;484;p3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Kiểu nguyên thủy</a:t>
            </a:r>
            <a:endParaRPr/>
          </a:p>
          <a:p>
            <a:pPr indent="-342900" lvl="0" marL="342900" rtl="0" algn="l">
              <a:spcBef>
                <a:spcPts val="560"/>
              </a:spcBef>
              <a:spcAft>
                <a:spcPts val="0"/>
              </a:spcAft>
              <a:buClr>
                <a:srgbClr val="FF5A33"/>
              </a:buClr>
              <a:buSzPts val="2800"/>
              <a:buFont typeface="Noto Sans Symbols"/>
              <a:buChar char="❑"/>
            </a:pPr>
            <a:r>
              <a:rPr lang="en-US"/>
              <a:t>Qui luật ép kiểu nguyên thủy</a:t>
            </a:r>
            <a:endParaRPr/>
          </a:p>
          <a:p>
            <a:pPr indent="-342900" lvl="0" marL="342900" rtl="0" algn="l">
              <a:spcBef>
                <a:spcPts val="560"/>
              </a:spcBef>
              <a:spcAft>
                <a:spcPts val="0"/>
              </a:spcAft>
              <a:buClr>
                <a:srgbClr val="FF5A33"/>
              </a:buClr>
              <a:buSzPts val="2800"/>
              <a:buFont typeface="Noto Sans Symbols"/>
              <a:buChar char="❑"/>
            </a:pPr>
            <a:r>
              <a:rPr lang="en-US"/>
              <a:t>Lớp bao giá trị kiểu nguyên thủy</a:t>
            </a:r>
            <a:endParaRPr/>
          </a:p>
          <a:p>
            <a:pPr indent="-342900" lvl="0" marL="342900" rtl="0" algn="l">
              <a:spcBef>
                <a:spcPts val="560"/>
              </a:spcBef>
              <a:spcAft>
                <a:spcPts val="0"/>
              </a:spcAft>
              <a:buClr>
                <a:srgbClr val="FF5A33"/>
              </a:buClr>
              <a:buSzPts val="2800"/>
              <a:buFont typeface="Noto Sans Symbols"/>
              <a:buChar char="❑"/>
            </a:pPr>
            <a:r>
              <a:rPr lang="en-US"/>
              <a:t>Boxing/Unboxing</a:t>
            </a:r>
            <a:endParaRPr/>
          </a:p>
          <a:p>
            <a:pPr indent="-342900" lvl="0" marL="342900" rtl="0" algn="l">
              <a:spcBef>
                <a:spcPts val="560"/>
              </a:spcBef>
              <a:spcAft>
                <a:spcPts val="0"/>
              </a:spcAft>
              <a:buClr>
                <a:srgbClr val="FF5A33"/>
              </a:buClr>
              <a:buSzPts val="2800"/>
              <a:buFont typeface="Noto Sans Symbols"/>
              <a:buChar char="❑"/>
            </a:pPr>
            <a:r>
              <a:rPr lang="en-US"/>
              <a:t>Chuyển đổi kiểu dữ liệu</a:t>
            </a:r>
            <a:endParaRPr/>
          </a:p>
          <a:p>
            <a:pPr indent="-342900" lvl="0" marL="342900" rtl="0" algn="l">
              <a:spcBef>
                <a:spcPts val="560"/>
              </a:spcBef>
              <a:spcAft>
                <a:spcPts val="0"/>
              </a:spcAft>
              <a:buClr>
                <a:srgbClr val="FF5A33"/>
              </a:buClr>
              <a:buSzPts val="2800"/>
              <a:buFont typeface="Noto Sans Symbols"/>
              <a:buChar char="❑"/>
            </a:pPr>
            <a:r>
              <a:rPr lang="en-US"/>
              <a:t>Toán tử và biểu thức</a:t>
            </a:r>
            <a:endParaRPr/>
          </a:p>
          <a:p>
            <a:pPr indent="-342900" lvl="0" marL="342900" rtl="0" algn="l">
              <a:spcBef>
                <a:spcPts val="560"/>
              </a:spcBef>
              <a:spcAft>
                <a:spcPts val="0"/>
              </a:spcAft>
              <a:buClr>
                <a:srgbClr val="FF5A33"/>
              </a:buClr>
              <a:buSzPts val="2800"/>
              <a:buFont typeface="Noto Sans Symbols"/>
              <a:buChar char="❑"/>
            </a:pPr>
            <a:r>
              <a:rPr lang="en-US"/>
              <a:t>Lệnh if</a:t>
            </a:r>
            <a:endParaRPr/>
          </a:p>
          <a:p>
            <a:pPr indent="-342900" lvl="0" marL="342900" rtl="0" algn="l">
              <a:spcBef>
                <a:spcPts val="560"/>
              </a:spcBef>
              <a:spcAft>
                <a:spcPts val="0"/>
              </a:spcAft>
              <a:buClr>
                <a:srgbClr val="FF5A33"/>
              </a:buClr>
              <a:buSzPts val="2800"/>
              <a:buFont typeface="Noto Sans Symbols"/>
              <a:buChar char="❑"/>
            </a:pPr>
            <a:r>
              <a:rPr lang="en-US"/>
              <a:t>Lệnh switch case</a:t>
            </a:r>
            <a:endParaRPr/>
          </a:p>
          <a:p>
            <a:pPr indent="-342900" lvl="0" marL="342900" rtl="0" algn="l">
              <a:spcBef>
                <a:spcPts val="560"/>
              </a:spcBef>
              <a:spcAft>
                <a:spcPts val="0"/>
              </a:spcAft>
              <a:buClr>
                <a:srgbClr val="FF5A33"/>
              </a:buClr>
              <a:buSzPts val="2800"/>
              <a:buFont typeface="Noto Sans Symbols"/>
              <a:buChar char="❑"/>
            </a:pPr>
            <a:r>
              <a:rPr lang="en-US"/>
              <a:t>Tổ chức chương trình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2 buổi 2</a:t>
            </a:r>
            <a:endParaRPr/>
          </a:p>
        </p:txBody>
      </p:sp>
      <p:sp>
        <p:nvSpPr>
          <p:cNvPr id="490" name="Google Shape;490;p3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2 – bài 3</a:t>
            </a:r>
            <a:endParaRPr/>
          </a:p>
          <a:p>
            <a:pPr indent="-342900" lvl="0" marL="342900" rtl="0" algn="l">
              <a:spcBef>
                <a:spcPts val="560"/>
              </a:spcBef>
              <a:spcAft>
                <a:spcPts val="0"/>
              </a:spcAft>
              <a:buClr>
                <a:srgbClr val="FF5A33"/>
              </a:buClr>
              <a:buSzPts val="2800"/>
              <a:buFont typeface="Noto Sans Symbols"/>
              <a:buChar char="❑"/>
            </a:pPr>
            <a:r>
              <a:rPr lang="en-US"/>
              <a:t>Lab 2 – bài 4</a:t>
            </a:r>
            <a:endParaRPr/>
          </a:p>
          <a:p>
            <a:pPr indent="-342900" lvl="0" marL="342900" rtl="0" algn="l">
              <a:spcBef>
                <a:spcPts val="560"/>
              </a:spcBef>
              <a:spcAft>
                <a:spcPts val="0"/>
              </a:spcAft>
              <a:buClr>
                <a:srgbClr val="FF5A33"/>
              </a:buClr>
              <a:buSzPts val="2800"/>
              <a:buFont typeface="Noto Sans Symbols"/>
              <a:buChar char="❑"/>
            </a:pPr>
            <a:r>
              <a:rPr lang="en-US"/>
              <a:t>Lab 2 – bài 5 (giảng viên cho thêm)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latin typeface="Quattrocento Sans"/>
                <a:ea typeface="Quattrocento Sans"/>
                <a:cs typeface="Quattrocento Sans"/>
                <a:sym typeface="Quattrocento Sans"/>
              </a:rPr>
              <a:t>Kiểu nguyên thủy</a:t>
            </a:r>
            <a:endParaRPr/>
          </a:p>
        </p:txBody>
      </p:sp>
      <p:pic>
        <p:nvPicPr>
          <p:cNvPr id="220" name="Google Shape;220;p4"/>
          <p:cNvPicPr preferRelativeResize="0"/>
          <p:nvPr/>
        </p:nvPicPr>
        <p:blipFill rotWithShape="1">
          <a:blip r:embed="rId3">
            <a:alphaModFix/>
          </a:blip>
          <a:srcRect b="0" l="0" r="0" t="0"/>
          <a:stretch/>
        </p:blipFill>
        <p:spPr>
          <a:xfrm>
            <a:off x="457200" y="867300"/>
            <a:ext cx="8229601" cy="4724400"/>
          </a:xfrm>
          <a:prstGeom prst="rect">
            <a:avLst/>
          </a:prstGeom>
          <a:noFill/>
          <a:ln>
            <a:noFill/>
          </a:ln>
        </p:spPr>
      </p:pic>
      <p:sp>
        <p:nvSpPr>
          <p:cNvPr id="221" name="Google Shape;221;p4"/>
          <p:cNvSpPr txBox="1"/>
          <p:nvPr/>
        </p:nvSpPr>
        <p:spPr>
          <a:xfrm>
            <a:off x="457200" y="5832086"/>
            <a:ext cx="8229600" cy="707886"/>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Giá trị mặc định là giá trị sẽ được gán cho biến khi khai báo không khởi đầu giá trị cho biến</a:t>
            </a:r>
            <a:endParaRPr i="1"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Qui luật ép kiểu</a:t>
            </a:r>
            <a:endParaRPr/>
          </a:p>
        </p:txBody>
      </p:sp>
      <p:sp>
        <p:nvSpPr>
          <p:cNvPr id="227" name="Google Shape;227;p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Đối với kiểu nguyên thủy, ép kiểu tự động xảy ra theo chiều mũi tên</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Ví dụ</a:t>
            </a:r>
            <a:endParaRPr/>
          </a:p>
          <a:p>
            <a:pPr indent="0" lvl="1" marL="457200" rtl="0" algn="l">
              <a:spcBef>
                <a:spcPts val="480"/>
              </a:spcBef>
              <a:spcAft>
                <a:spcPts val="0"/>
              </a:spcAft>
              <a:buSzPts val="2400"/>
              <a:buNone/>
            </a:pPr>
            <a:r>
              <a:rPr lang="en-US"/>
              <a:t>int a = 5;</a:t>
            </a:r>
            <a:endParaRPr/>
          </a:p>
          <a:p>
            <a:pPr indent="0" lvl="1" marL="457200" rtl="0" algn="l">
              <a:spcBef>
                <a:spcPts val="480"/>
              </a:spcBef>
              <a:spcAft>
                <a:spcPts val="0"/>
              </a:spcAft>
              <a:buSzPts val="2400"/>
              <a:buNone/>
            </a:pPr>
            <a:r>
              <a:rPr lang="en-US"/>
              <a:t>double b = 9.4;</a:t>
            </a:r>
            <a:endParaRPr/>
          </a:p>
          <a:p>
            <a:pPr indent="0" lvl="1" marL="457200" rtl="0" algn="l">
              <a:spcBef>
                <a:spcPts val="480"/>
              </a:spcBef>
              <a:spcAft>
                <a:spcPts val="0"/>
              </a:spcAft>
              <a:buSzPts val="2400"/>
              <a:buNone/>
            </a:pPr>
            <a:r>
              <a:rPr lang="en-US"/>
              <a:t>b = a;         </a:t>
            </a:r>
            <a:r>
              <a:rPr i="1" lang="en-US">
                <a:solidFill>
                  <a:srgbClr val="00B050"/>
                </a:solidFill>
              </a:rPr>
              <a:t>//ép kiểu tự động</a:t>
            </a:r>
            <a:endParaRPr i="1">
              <a:solidFill>
                <a:srgbClr val="00B050"/>
              </a:solidFill>
            </a:endParaRPr>
          </a:p>
          <a:p>
            <a:pPr indent="0" lvl="1" marL="457200" rtl="0" algn="l">
              <a:spcBef>
                <a:spcPts val="480"/>
              </a:spcBef>
              <a:spcAft>
                <a:spcPts val="0"/>
              </a:spcAft>
              <a:buSzPts val="2400"/>
              <a:buNone/>
            </a:pPr>
            <a:r>
              <a:rPr lang="en-US"/>
              <a:t>a = </a:t>
            </a:r>
            <a:r>
              <a:rPr b="1" lang="en-US">
                <a:solidFill>
                  <a:srgbClr val="FF0000"/>
                </a:solidFill>
              </a:rPr>
              <a:t>(int)</a:t>
            </a:r>
            <a:r>
              <a:rPr lang="en-US"/>
              <a:t>b; </a:t>
            </a:r>
            <a:r>
              <a:rPr i="1" lang="en-US">
                <a:solidFill>
                  <a:srgbClr val="00B050"/>
                </a:solidFill>
              </a:rPr>
              <a:t>//ép kiểu tường minh phần thập phân sẽ bị bỏ</a:t>
            </a:r>
            <a:endParaRPr i="1">
              <a:solidFill>
                <a:srgbClr val="00B050"/>
              </a:solidFill>
            </a:endParaRPr>
          </a:p>
        </p:txBody>
      </p:sp>
      <p:sp>
        <p:nvSpPr>
          <p:cNvPr id="228" name="Google Shape;228;p6"/>
          <p:cNvSpPr/>
          <p:nvPr/>
        </p:nvSpPr>
        <p:spPr>
          <a:xfrm>
            <a:off x="2209800" y="19812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char</a:t>
            </a:r>
            <a:endParaRPr sz="1600">
              <a:solidFill>
                <a:schemeClr val="dk1"/>
              </a:solidFill>
              <a:latin typeface="Calibri"/>
              <a:ea typeface="Calibri"/>
              <a:cs typeface="Calibri"/>
              <a:sym typeface="Calibri"/>
            </a:endParaRPr>
          </a:p>
        </p:txBody>
      </p:sp>
      <p:sp>
        <p:nvSpPr>
          <p:cNvPr id="229" name="Google Shape;229;p6"/>
          <p:cNvSpPr/>
          <p:nvPr/>
        </p:nvSpPr>
        <p:spPr>
          <a:xfrm>
            <a:off x="2209800" y="31242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short</a:t>
            </a:r>
            <a:endParaRPr sz="1600">
              <a:solidFill>
                <a:schemeClr val="dk1"/>
              </a:solidFill>
              <a:latin typeface="Calibri"/>
              <a:ea typeface="Calibri"/>
              <a:cs typeface="Calibri"/>
              <a:sym typeface="Calibri"/>
            </a:endParaRPr>
          </a:p>
        </p:txBody>
      </p:sp>
      <p:sp>
        <p:nvSpPr>
          <p:cNvPr id="230" name="Google Shape;230;p6"/>
          <p:cNvSpPr/>
          <p:nvPr/>
        </p:nvSpPr>
        <p:spPr>
          <a:xfrm>
            <a:off x="838200" y="31242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byte</a:t>
            </a:r>
            <a:endParaRPr sz="1600">
              <a:solidFill>
                <a:schemeClr val="dk1"/>
              </a:solidFill>
              <a:latin typeface="Calibri"/>
              <a:ea typeface="Calibri"/>
              <a:cs typeface="Calibri"/>
              <a:sym typeface="Calibri"/>
            </a:endParaRPr>
          </a:p>
        </p:txBody>
      </p:sp>
      <p:sp>
        <p:nvSpPr>
          <p:cNvPr id="231" name="Google Shape;231;p6"/>
          <p:cNvSpPr/>
          <p:nvPr/>
        </p:nvSpPr>
        <p:spPr>
          <a:xfrm>
            <a:off x="3398520" y="25527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int</a:t>
            </a:r>
            <a:endParaRPr sz="1600">
              <a:solidFill>
                <a:schemeClr val="dk1"/>
              </a:solidFill>
              <a:latin typeface="Calibri"/>
              <a:ea typeface="Calibri"/>
              <a:cs typeface="Calibri"/>
              <a:sym typeface="Calibri"/>
            </a:endParaRPr>
          </a:p>
        </p:txBody>
      </p:sp>
      <p:sp>
        <p:nvSpPr>
          <p:cNvPr id="232" name="Google Shape;232;p6"/>
          <p:cNvSpPr/>
          <p:nvPr/>
        </p:nvSpPr>
        <p:spPr>
          <a:xfrm>
            <a:off x="4754880" y="25527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long</a:t>
            </a:r>
            <a:endParaRPr sz="1600">
              <a:solidFill>
                <a:schemeClr val="dk1"/>
              </a:solidFill>
              <a:latin typeface="Calibri"/>
              <a:ea typeface="Calibri"/>
              <a:cs typeface="Calibri"/>
              <a:sym typeface="Calibri"/>
            </a:endParaRPr>
          </a:p>
        </p:txBody>
      </p:sp>
      <p:sp>
        <p:nvSpPr>
          <p:cNvPr id="233" name="Google Shape;233;p6"/>
          <p:cNvSpPr/>
          <p:nvPr/>
        </p:nvSpPr>
        <p:spPr>
          <a:xfrm>
            <a:off x="6111240" y="25527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float</a:t>
            </a:r>
            <a:endParaRPr sz="1600">
              <a:solidFill>
                <a:schemeClr val="dk1"/>
              </a:solidFill>
              <a:latin typeface="Calibri"/>
              <a:ea typeface="Calibri"/>
              <a:cs typeface="Calibri"/>
              <a:sym typeface="Calibri"/>
            </a:endParaRPr>
          </a:p>
        </p:txBody>
      </p:sp>
      <p:sp>
        <p:nvSpPr>
          <p:cNvPr id="234" name="Google Shape;234;p6"/>
          <p:cNvSpPr/>
          <p:nvPr/>
        </p:nvSpPr>
        <p:spPr>
          <a:xfrm>
            <a:off x="7467600" y="2552700"/>
            <a:ext cx="1143000" cy="6096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double</a:t>
            </a:r>
            <a:endParaRPr sz="1600">
              <a:solidFill>
                <a:schemeClr val="dk1"/>
              </a:solidFill>
              <a:latin typeface="Calibri"/>
              <a:ea typeface="Calibri"/>
              <a:cs typeface="Calibri"/>
              <a:sym typeface="Calibri"/>
            </a:endParaRPr>
          </a:p>
        </p:txBody>
      </p:sp>
      <p:cxnSp>
        <p:nvCxnSpPr>
          <p:cNvPr id="235" name="Google Shape;235;p6"/>
          <p:cNvCxnSpPr>
            <a:stCxn id="230" idx="6"/>
            <a:endCxn id="229" idx="2"/>
          </p:cNvCxnSpPr>
          <p:nvPr/>
        </p:nvCxnSpPr>
        <p:spPr>
          <a:xfrm>
            <a:off x="1981200" y="3429000"/>
            <a:ext cx="228600" cy="0"/>
          </a:xfrm>
          <a:prstGeom prst="straightConnector1">
            <a:avLst/>
          </a:prstGeom>
          <a:noFill/>
          <a:ln cap="flat" cmpd="sng" w="9525">
            <a:solidFill>
              <a:srgbClr val="4A7DBA"/>
            </a:solidFill>
            <a:prstDash val="solid"/>
            <a:round/>
            <a:headEnd len="sm" w="sm" type="none"/>
            <a:tailEnd len="med" w="med" type="stealth"/>
          </a:ln>
        </p:spPr>
      </p:cxnSp>
      <p:cxnSp>
        <p:nvCxnSpPr>
          <p:cNvPr id="236" name="Google Shape;236;p6"/>
          <p:cNvCxnSpPr>
            <a:stCxn id="229" idx="6"/>
            <a:endCxn id="231" idx="3"/>
          </p:cNvCxnSpPr>
          <p:nvPr/>
        </p:nvCxnSpPr>
        <p:spPr>
          <a:xfrm flipH="1" rot="10800000">
            <a:off x="3352800" y="3072900"/>
            <a:ext cx="213000" cy="356100"/>
          </a:xfrm>
          <a:prstGeom prst="straightConnector1">
            <a:avLst/>
          </a:prstGeom>
          <a:noFill/>
          <a:ln cap="flat" cmpd="sng" w="9525">
            <a:solidFill>
              <a:srgbClr val="4A7DBA"/>
            </a:solidFill>
            <a:prstDash val="solid"/>
            <a:round/>
            <a:headEnd len="sm" w="sm" type="none"/>
            <a:tailEnd len="med" w="med" type="stealth"/>
          </a:ln>
        </p:spPr>
      </p:cxnSp>
      <p:cxnSp>
        <p:nvCxnSpPr>
          <p:cNvPr id="237" name="Google Shape;237;p6"/>
          <p:cNvCxnSpPr>
            <a:stCxn id="231" idx="6"/>
            <a:endCxn id="232" idx="2"/>
          </p:cNvCxnSpPr>
          <p:nvPr/>
        </p:nvCxnSpPr>
        <p:spPr>
          <a:xfrm>
            <a:off x="4541520" y="2857500"/>
            <a:ext cx="213300" cy="0"/>
          </a:xfrm>
          <a:prstGeom prst="straightConnector1">
            <a:avLst/>
          </a:prstGeom>
          <a:noFill/>
          <a:ln cap="flat" cmpd="sng" w="9525">
            <a:solidFill>
              <a:srgbClr val="4A7DBA"/>
            </a:solidFill>
            <a:prstDash val="solid"/>
            <a:round/>
            <a:headEnd len="sm" w="sm" type="none"/>
            <a:tailEnd len="med" w="med" type="stealth"/>
          </a:ln>
        </p:spPr>
      </p:cxnSp>
      <p:cxnSp>
        <p:nvCxnSpPr>
          <p:cNvPr id="238" name="Google Shape;238;p6"/>
          <p:cNvCxnSpPr>
            <a:stCxn id="228" idx="6"/>
            <a:endCxn id="231" idx="1"/>
          </p:cNvCxnSpPr>
          <p:nvPr/>
        </p:nvCxnSpPr>
        <p:spPr>
          <a:xfrm>
            <a:off x="3352800" y="2286000"/>
            <a:ext cx="213000" cy="356100"/>
          </a:xfrm>
          <a:prstGeom prst="straightConnector1">
            <a:avLst/>
          </a:prstGeom>
          <a:noFill/>
          <a:ln cap="flat" cmpd="sng" w="9525">
            <a:solidFill>
              <a:srgbClr val="4A7DBA"/>
            </a:solidFill>
            <a:prstDash val="solid"/>
            <a:round/>
            <a:headEnd len="sm" w="sm" type="none"/>
            <a:tailEnd len="med" w="med" type="stealth"/>
          </a:ln>
        </p:spPr>
      </p:cxnSp>
      <p:cxnSp>
        <p:nvCxnSpPr>
          <p:cNvPr id="239" name="Google Shape;239;p6"/>
          <p:cNvCxnSpPr>
            <a:stCxn id="232" idx="6"/>
            <a:endCxn id="233" idx="2"/>
          </p:cNvCxnSpPr>
          <p:nvPr/>
        </p:nvCxnSpPr>
        <p:spPr>
          <a:xfrm>
            <a:off x="5897880" y="2857500"/>
            <a:ext cx="213300" cy="0"/>
          </a:xfrm>
          <a:prstGeom prst="straightConnector1">
            <a:avLst/>
          </a:prstGeom>
          <a:noFill/>
          <a:ln cap="flat" cmpd="sng" w="9525">
            <a:solidFill>
              <a:srgbClr val="4A7DBA"/>
            </a:solidFill>
            <a:prstDash val="solid"/>
            <a:round/>
            <a:headEnd len="sm" w="sm" type="none"/>
            <a:tailEnd len="med" w="med" type="stealth"/>
          </a:ln>
        </p:spPr>
      </p:cxnSp>
      <p:cxnSp>
        <p:nvCxnSpPr>
          <p:cNvPr id="240" name="Google Shape;240;p6"/>
          <p:cNvCxnSpPr>
            <a:stCxn id="233" idx="6"/>
            <a:endCxn id="234" idx="2"/>
          </p:cNvCxnSpPr>
          <p:nvPr/>
        </p:nvCxnSpPr>
        <p:spPr>
          <a:xfrm>
            <a:off x="7254240" y="2857500"/>
            <a:ext cx="213300" cy="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descr="http://studio-creator.com/blog/public/html5.jpg" id="246" name="Google Shape;246;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247" name="Google Shape;247;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Giá trị hằng (literal)</a:t>
            </a:r>
            <a:endParaRPr/>
          </a:p>
        </p:txBody>
      </p:sp>
      <p:sp>
        <p:nvSpPr>
          <p:cNvPr id="249" name="Google Shape;249;p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Giá trị hằng là dữ liệu có kiểu là một trong các kiểu nguyên thuỷ</a:t>
            </a:r>
            <a:endParaRPr/>
          </a:p>
          <a:p>
            <a:pPr indent="-165100" lvl="0" marL="342900" rtl="0" algn="l">
              <a:spcBef>
                <a:spcPts val="560"/>
              </a:spcBef>
              <a:spcAft>
                <a:spcPts val="0"/>
              </a:spcAft>
              <a:buSzPts val="2800"/>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
        <p:nvSpPr>
          <p:cNvPr id="250" name="Google Shape;250;p5"/>
          <p:cNvSpPr txBox="1"/>
          <p:nvPr/>
        </p:nvSpPr>
        <p:spPr>
          <a:xfrm>
            <a:off x="3124201" y="2316480"/>
            <a:ext cx="5410199" cy="82296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0" lIns="91425" spcFirstLastPara="1" rIns="91425" wrap="square" tIns="182875">
            <a:normAutofit/>
          </a:bodyPr>
          <a:lstStyle/>
          <a:p>
            <a:pPr indent="0" lvl="0" marL="0" marR="0" rtl="0" algn="l">
              <a:spcBef>
                <a:spcPts val="0"/>
              </a:spcBef>
              <a:spcAft>
                <a:spcPts val="0"/>
              </a:spcAft>
              <a:buNone/>
            </a:pPr>
            <a:r>
              <a:rPr lang="en-US" sz="2800">
                <a:solidFill>
                  <a:schemeClr val="dk1"/>
                </a:solidFill>
                <a:latin typeface="Droid Sans Mono"/>
                <a:ea typeface="Droid Sans Mono"/>
                <a:cs typeface="Droid Sans Mono"/>
                <a:sym typeface="Droid Sans Mono"/>
              </a:rPr>
              <a:t>int i = </a:t>
            </a:r>
            <a:r>
              <a:rPr lang="en-US" sz="2800">
                <a:solidFill>
                  <a:srgbClr val="FF0000"/>
                </a:solidFill>
                <a:latin typeface="Droid Sans Mono"/>
                <a:ea typeface="Droid Sans Mono"/>
                <a:cs typeface="Droid Sans Mono"/>
                <a:sym typeface="Droid Sans Mono"/>
              </a:rPr>
              <a:t>3</a:t>
            </a:r>
            <a:r>
              <a:rPr lang="en-US" sz="2800">
                <a:solidFill>
                  <a:schemeClr val="dk1"/>
                </a:solidFill>
                <a:latin typeface="Droid Sans Mono"/>
                <a:ea typeface="Droid Sans Mono"/>
                <a:cs typeface="Droid Sans Mono"/>
                <a:sym typeface="Droid Sans Mono"/>
              </a:rPr>
              <a:t>;</a:t>
            </a:r>
            <a:endParaRPr sz="2800">
              <a:solidFill>
                <a:schemeClr val="dk1"/>
              </a:solidFill>
              <a:latin typeface="Droid Sans Mono"/>
              <a:ea typeface="Droid Sans Mono"/>
              <a:cs typeface="Droid Sans Mono"/>
              <a:sym typeface="Droid Sans Mono"/>
            </a:endParaRPr>
          </a:p>
        </p:txBody>
      </p:sp>
      <p:sp>
        <p:nvSpPr>
          <p:cNvPr id="251" name="Google Shape;251;p5"/>
          <p:cNvSpPr/>
          <p:nvPr/>
        </p:nvSpPr>
        <p:spPr>
          <a:xfrm>
            <a:off x="894985" y="2392680"/>
            <a:ext cx="1828800" cy="731520"/>
          </a:xfrm>
          <a:prstGeom prst="wedgeRoundRectCallout">
            <a:avLst>
              <a:gd fmla="val 71935" name="adj1"/>
              <a:gd fmla="val -30452"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Kiểu int</a:t>
            </a:r>
            <a:endParaRPr sz="2400">
              <a:solidFill>
                <a:schemeClr val="dk1"/>
              </a:solidFill>
              <a:latin typeface="Quattrocento Sans"/>
              <a:ea typeface="Quattrocento Sans"/>
              <a:cs typeface="Quattrocento Sans"/>
              <a:sym typeface="Quattrocento Sans"/>
            </a:endParaRPr>
          </a:p>
        </p:txBody>
      </p:sp>
      <p:sp>
        <p:nvSpPr>
          <p:cNvPr id="252" name="Google Shape;252;p5"/>
          <p:cNvSpPr txBox="1"/>
          <p:nvPr/>
        </p:nvSpPr>
        <p:spPr>
          <a:xfrm>
            <a:off x="3124201" y="3840480"/>
            <a:ext cx="5410199" cy="82296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0" lIns="91425" spcFirstLastPara="1" rIns="91425" wrap="square" tIns="182875">
            <a:norm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latin typeface="Droid Sans Mono"/>
                <a:ea typeface="Droid Sans Mono"/>
                <a:cs typeface="Droid Sans Mono"/>
                <a:sym typeface="Droid Sans Mono"/>
              </a:rPr>
              <a:t>l</a:t>
            </a:r>
            <a:r>
              <a:rPr b="0" i="0" lang="en-US" sz="2800" u="none" cap="none" strike="noStrike">
                <a:solidFill>
                  <a:schemeClr val="dk1"/>
                </a:solidFill>
                <a:latin typeface="Droid Sans Mono"/>
                <a:ea typeface="Droid Sans Mono"/>
                <a:cs typeface="Droid Sans Mono"/>
                <a:sym typeface="Droid Sans Mono"/>
              </a:rPr>
              <a:t>ong l =</a:t>
            </a:r>
            <a:r>
              <a:rPr b="0" i="0" lang="en-US" sz="2800" u="none" cap="none" strike="noStrike">
                <a:solidFill>
                  <a:schemeClr val="dk1"/>
                </a:solidFill>
                <a:latin typeface="Droid Sans Mono"/>
                <a:ea typeface="Droid Sans Mono"/>
                <a:cs typeface="Droid Sans Mono"/>
                <a:sym typeface="Droid Sans Mono"/>
              </a:rPr>
              <a:t> 12</a:t>
            </a:r>
            <a:r>
              <a:rPr b="0" i="0" lang="en-US" sz="2800" u="none" cap="none" strike="noStrike">
                <a:solidFill>
                  <a:srgbClr val="FF0000"/>
                </a:solidFill>
                <a:latin typeface="Droid Sans Mono"/>
                <a:ea typeface="Droid Sans Mono"/>
                <a:cs typeface="Droid Sans Mono"/>
                <a:sym typeface="Droid Sans Mono"/>
              </a:rPr>
              <a:t>L</a:t>
            </a:r>
            <a:r>
              <a:rPr b="0" i="0" lang="en-US" sz="2800" u="none" cap="none" strike="noStrike">
                <a:solidFill>
                  <a:schemeClr val="dk1"/>
                </a:solidFill>
                <a:latin typeface="Droid Sans Mono"/>
                <a:ea typeface="Droid Sans Mono"/>
                <a:cs typeface="Droid Sans Mono"/>
                <a:sym typeface="Droid Sans Mono"/>
              </a:rPr>
              <a:t>;</a:t>
            </a:r>
            <a:endParaRPr b="0" i="0" sz="2800" u="none" cap="none" strike="noStrike">
              <a:solidFill>
                <a:schemeClr val="dk1"/>
              </a:solidFill>
              <a:latin typeface="Droid Sans Mono"/>
              <a:ea typeface="Droid Sans Mono"/>
              <a:cs typeface="Droid Sans Mono"/>
              <a:sym typeface="Droid Sans Mono"/>
            </a:endParaRPr>
          </a:p>
        </p:txBody>
      </p:sp>
      <p:sp>
        <p:nvSpPr>
          <p:cNvPr id="253" name="Google Shape;253;p5"/>
          <p:cNvSpPr/>
          <p:nvPr/>
        </p:nvSpPr>
        <p:spPr>
          <a:xfrm>
            <a:off x="894985" y="3992880"/>
            <a:ext cx="1828800" cy="731520"/>
          </a:xfrm>
          <a:prstGeom prst="wedgeRoundRectCallout">
            <a:avLst>
              <a:gd fmla="val 71935" name="adj1"/>
              <a:gd fmla="val -30452"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Kiểu long</a:t>
            </a:r>
            <a:endParaRPr sz="2400">
              <a:solidFill>
                <a:schemeClr val="dk1"/>
              </a:solidFill>
              <a:latin typeface="Quattrocento Sans"/>
              <a:ea typeface="Quattrocento Sans"/>
              <a:cs typeface="Quattrocento Sans"/>
              <a:sym typeface="Quattrocento Sans"/>
            </a:endParaRPr>
          </a:p>
        </p:txBody>
      </p:sp>
      <p:sp>
        <p:nvSpPr>
          <p:cNvPr id="254" name="Google Shape;254;p5"/>
          <p:cNvSpPr txBox="1"/>
          <p:nvPr/>
        </p:nvSpPr>
        <p:spPr>
          <a:xfrm>
            <a:off x="3143616" y="5364480"/>
            <a:ext cx="5410199" cy="82296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0" lIns="91425" spcFirstLastPara="1" rIns="91425" wrap="square" tIns="182875">
            <a:normAutofit/>
          </a:bodyPr>
          <a:lstStyle/>
          <a:p>
            <a:pPr indent="0" lvl="0" marL="0" marR="0" rtl="0" algn="l">
              <a:lnSpc>
                <a:spcPct val="100000"/>
              </a:lnSpc>
              <a:spcBef>
                <a:spcPts val="0"/>
              </a:spcBef>
              <a:spcAft>
                <a:spcPts val="0"/>
              </a:spcAft>
              <a:buClr>
                <a:schemeClr val="dk1"/>
              </a:buClr>
              <a:buSzPts val="2800"/>
              <a:buFont typeface="Arial"/>
              <a:buNone/>
            </a:pPr>
            <a:r>
              <a:rPr lang="en-US" sz="2800">
                <a:solidFill>
                  <a:schemeClr val="dk1"/>
                </a:solidFill>
                <a:latin typeface="Droid Sans Mono"/>
                <a:ea typeface="Droid Sans Mono"/>
                <a:cs typeface="Droid Sans Mono"/>
                <a:sym typeface="Droid Sans Mono"/>
              </a:rPr>
              <a:t>float</a:t>
            </a:r>
            <a:r>
              <a:rPr b="0" i="0" lang="en-US" sz="2800" u="none" cap="none" strike="noStrike">
                <a:solidFill>
                  <a:schemeClr val="dk1"/>
                </a:solidFill>
                <a:latin typeface="Droid Sans Mono"/>
                <a:ea typeface="Droid Sans Mono"/>
                <a:cs typeface="Droid Sans Mono"/>
                <a:sym typeface="Droid Sans Mono"/>
              </a:rPr>
              <a:t> = 10.19</a:t>
            </a:r>
            <a:r>
              <a:rPr b="0" i="0" lang="en-US" sz="2800" u="none" cap="none" strike="noStrike">
                <a:solidFill>
                  <a:srgbClr val="FF0000"/>
                </a:solidFill>
                <a:latin typeface="Droid Sans Mono"/>
                <a:ea typeface="Droid Sans Mono"/>
                <a:cs typeface="Droid Sans Mono"/>
                <a:sym typeface="Droid Sans Mono"/>
              </a:rPr>
              <a:t>F</a:t>
            </a:r>
            <a:r>
              <a:rPr b="0" i="0" lang="en-US" sz="2800" u="none" cap="none" strike="noStrike">
                <a:solidFill>
                  <a:schemeClr val="dk1"/>
                </a:solidFill>
                <a:latin typeface="Droid Sans Mono"/>
                <a:ea typeface="Droid Sans Mono"/>
                <a:cs typeface="Droid Sans Mono"/>
                <a:sym typeface="Droid Sans Mono"/>
              </a:rPr>
              <a:t>;</a:t>
            </a:r>
            <a:endParaRPr b="0" i="0" sz="2800" u="none" cap="none" strike="noStrike">
              <a:solidFill>
                <a:schemeClr val="dk1"/>
              </a:solidFill>
              <a:latin typeface="Droid Sans Mono"/>
              <a:ea typeface="Droid Sans Mono"/>
              <a:cs typeface="Droid Sans Mono"/>
              <a:sym typeface="Droid Sans Mono"/>
            </a:endParaRPr>
          </a:p>
        </p:txBody>
      </p:sp>
      <p:sp>
        <p:nvSpPr>
          <p:cNvPr id="255" name="Google Shape;255;p5"/>
          <p:cNvSpPr/>
          <p:nvPr/>
        </p:nvSpPr>
        <p:spPr>
          <a:xfrm>
            <a:off x="894985" y="5516880"/>
            <a:ext cx="1828800" cy="731520"/>
          </a:xfrm>
          <a:prstGeom prst="wedgeRoundRectCallout">
            <a:avLst>
              <a:gd fmla="val 71935" name="adj1"/>
              <a:gd fmla="val -30452"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Kiểu float</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Chuyển chuỗi sang kiểu nguyên thủy</a:t>
            </a:r>
            <a:endParaRPr/>
          </a:p>
        </p:txBody>
      </p:sp>
      <p:sp>
        <p:nvSpPr>
          <p:cNvPr id="261" name="Google Shape;261;p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Xét biểu thức 1</a:t>
            </a:r>
            <a:endParaRPr/>
          </a:p>
          <a:p>
            <a:pPr indent="0" lvl="1" marL="457200" rtl="0" algn="l">
              <a:spcBef>
                <a:spcPts val="480"/>
              </a:spcBef>
              <a:spcAft>
                <a:spcPts val="0"/>
              </a:spcAft>
              <a:buSzPts val="2400"/>
              <a:buNone/>
            </a:pPr>
            <a:r>
              <a:rPr lang="en-US"/>
              <a:t>String a = “3”;</a:t>
            </a:r>
            <a:endParaRPr/>
          </a:p>
          <a:p>
            <a:pPr indent="0" lvl="1" marL="457200" rtl="0" algn="l">
              <a:spcBef>
                <a:spcPts val="480"/>
              </a:spcBef>
              <a:spcAft>
                <a:spcPts val="0"/>
              </a:spcAft>
              <a:buSzPts val="2400"/>
              <a:buNone/>
            </a:pPr>
            <a:r>
              <a:rPr lang="en-US"/>
              <a:t>String b = “4”;</a:t>
            </a:r>
            <a:endParaRPr/>
          </a:p>
          <a:p>
            <a:pPr indent="0" lvl="1" marL="457200" rtl="0" algn="l">
              <a:spcBef>
                <a:spcPts val="480"/>
              </a:spcBef>
              <a:spcAft>
                <a:spcPts val="0"/>
              </a:spcAft>
              <a:buSzPts val="2400"/>
              <a:buNone/>
            </a:pPr>
            <a:r>
              <a:rPr lang="en-US"/>
              <a:t>String c = a + b;</a:t>
            </a:r>
            <a:endParaRPr/>
          </a:p>
          <a:p>
            <a:pPr indent="0" lvl="1" marL="457200" rtl="0" algn="l">
              <a:spcBef>
                <a:spcPts val="720"/>
              </a:spcBef>
              <a:spcAft>
                <a:spcPts val="0"/>
              </a:spcAft>
              <a:buSzPts val="2400"/>
              <a:buNone/>
            </a:pPr>
            <a:r>
              <a:rPr lang="en-US"/>
              <a:t>=&gt; c là </a:t>
            </a:r>
            <a:r>
              <a:rPr b="1" lang="en-US" sz="3600">
                <a:solidFill>
                  <a:srgbClr val="FF0000"/>
                </a:solidFill>
              </a:rPr>
              <a:t>?</a:t>
            </a:r>
            <a:endParaRPr b="1">
              <a:solidFill>
                <a:srgbClr val="FF0000"/>
              </a:solidFill>
            </a:endParaRPr>
          </a:p>
          <a:p>
            <a:pPr indent="-342900" lvl="0" marL="342900" rtl="0" algn="l">
              <a:spcBef>
                <a:spcPts val="560"/>
              </a:spcBef>
              <a:spcAft>
                <a:spcPts val="0"/>
              </a:spcAft>
              <a:buClr>
                <a:srgbClr val="FF5A33"/>
              </a:buClr>
              <a:buSzPts val="2800"/>
              <a:buFont typeface="Noto Sans Symbols"/>
              <a:buChar char="❑"/>
            </a:pPr>
            <a:r>
              <a:rPr lang="en-US"/>
              <a:t>Xét biểu thức 2</a:t>
            </a:r>
            <a:endParaRPr/>
          </a:p>
          <a:p>
            <a:pPr indent="0" lvl="1" marL="457200" rtl="0" algn="l">
              <a:spcBef>
                <a:spcPts val="480"/>
              </a:spcBef>
              <a:spcAft>
                <a:spcPts val="0"/>
              </a:spcAft>
              <a:buSzPts val="2400"/>
              <a:buNone/>
            </a:pPr>
            <a:r>
              <a:rPr lang="en-US"/>
              <a:t>int a = Integer.parseInt(“3”);</a:t>
            </a:r>
            <a:endParaRPr/>
          </a:p>
          <a:p>
            <a:pPr indent="0" lvl="1" marL="457200" rtl="0" algn="l">
              <a:spcBef>
                <a:spcPts val="480"/>
              </a:spcBef>
              <a:spcAft>
                <a:spcPts val="0"/>
              </a:spcAft>
              <a:buSzPts val="2400"/>
              <a:buNone/>
            </a:pPr>
            <a:r>
              <a:rPr lang="en-US"/>
              <a:t>int b = Integer.parseInt(“4”);</a:t>
            </a:r>
            <a:endParaRPr/>
          </a:p>
          <a:p>
            <a:pPr indent="0" lvl="1" marL="457200" rtl="0" algn="l">
              <a:spcBef>
                <a:spcPts val="480"/>
              </a:spcBef>
              <a:spcAft>
                <a:spcPts val="0"/>
              </a:spcAft>
              <a:buSzPts val="2400"/>
              <a:buNone/>
            </a:pPr>
            <a:r>
              <a:rPr lang="en-US"/>
              <a:t>int c = a + b;</a:t>
            </a:r>
            <a:endParaRPr/>
          </a:p>
          <a:p>
            <a:pPr indent="0" lvl="1" marL="457200" rtl="0" algn="l">
              <a:spcBef>
                <a:spcPts val="720"/>
              </a:spcBef>
              <a:spcAft>
                <a:spcPts val="0"/>
              </a:spcAft>
              <a:buSzPts val="2400"/>
              <a:buNone/>
            </a:pPr>
            <a:r>
              <a:rPr lang="en-US"/>
              <a:t>=&gt; c là </a:t>
            </a:r>
            <a:r>
              <a:rPr b="1" lang="en-US" sz="3600">
                <a:solidFill>
                  <a:srgbClr val="FF0000"/>
                </a:solidFill>
              </a:rPr>
              <a:t>?</a:t>
            </a:r>
            <a:endParaRPr b="1">
              <a:solidFill>
                <a:srgbClr val="FF0000"/>
              </a:solidFill>
            </a:endParaRPr>
          </a:p>
          <a:p>
            <a:pPr indent="-133350" lvl="1" marL="742950" rtl="0" algn="l">
              <a:spcBef>
                <a:spcPts val="480"/>
              </a:spcBef>
              <a:spcAft>
                <a:spcPts val="0"/>
              </a:spcAft>
              <a:buSzPts val="2400"/>
              <a:buNone/>
            </a:pPr>
            <a:r>
              <a:t/>
            </a:r>
            <a:endParaRPr/>
          </a:p>
        </p:txBody>
      </p:sp>
      <p:pic>
        <p:nvPicPr>
          <p:cNvPr id="262" name="Google Shape;262;p7"/>
          <p:cNvPicPr preferRelativeResize="0"/>
          <p:nvPr/>
        </p:nvPicPr>
        <p:blipFill rotWithShape="1">
          <a:blip r:embed="rId3">
            <a:alphaModFix/>
          </a:blip>
          <a:srcRect b="0" l="0" r="0" t="0"/>
          <a:stretch/>
        </p:blipFill>
        <p:spPr>
          <a:xfrm>
            <a:off x="4831080" y="1219200"/>
            <a:ext cx="3886200" cy="3429000"/>
          </a:xfrm>
          <a:prstGeom prst="rect">
            <a:avLst/>
          </a:prstGeom>
          <a:noFill/>
          <a:ln cap="flat" cmpd="sng" w="9525">
            <a:solidFill>
              <a:schemeClr val="dk1"/>
            </a:solidFill>
            <a:prstDash val="solid"/>
            <a:miter lim="800000"/>
            <a:headEnd len="sm" w="sm" type="none"/>
            <a:tailEnd len="sm" w="sm" type="none"/>
          </a:ln>
        </p:spPr>
      </p:pic>
      <p:sp>
        <p:nvSpPr>
          <p:cNvPr id="263" name="Google Shape;263;p7"/>
          <p:cNvSpPr txBox="1"/>
          <p:nvPr/>
        </p:nvSpPr>
        <p:spPr>
          <a:xfrm>
            <a:off x="1981200" y="3048000"/>
            <a:ext cx="764953"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“34”</a:t>
            </a:r>
            <a:endParaRPr b="1" sz="2400">
              <a:solidFill>
                <a:srgbClr val="FF0000"/>
              </a:solidFill>
              <a:latin typeface="Calibri"/>
              <a:ea typeface="Calibri"/>
              <a:cs typeface="Calibri"/>
              <a:sym typeface="Calibri"/>
            </a:endParaRPr>
          </a:p>
        </p:txBody>
      </p:sp>
      <p:sp>
        <p:nvSpPr>
          <p:cNvPr id="264" name="Google Shape;264;p7"/>
          <p:cNvSpPr txBox="1"/>
          <p:nvPr/>
        </p:nvSpPr>
        <p:spPr>
          <a:xfrm>
            <a:off x="1981199" y="5558135"/>
            <a:ext cx="340158"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2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2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Sử dụng try…catch để kiểm lỗi</a:t>
            </a:r>
            <a:endParaRPr/>
          </a:p>
        </p:txBody>
      </p:sp>
      <p:sp>
        <p:nvSpPr>
          <p:cNvPr id="270" name="Google Shape;270;p8"/>
          <p:cNvSpPr txBox="1"/>
          <p:nvPr>
            <p:ph idx="1" type="body"/>
          </p:nvPr>
        </p:nvSpPr>
        <p:spPr>
          <a:xfrm>
            <a:off x="457200" y="914400"/>
            <a:ext cx="8229600" cy="3962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Xét trường hợp</a:t>
            </a:r>
            <a:endParaRPr/>
          </a:p>
          <a:p>
            <a:pPr indent="0" lvl="1" marL="457200" rtl="0" algn="l">
              <a:spcBef>
                <a:spcPts val="480"/>
              </a:spcBef>
              <a:spcAft>
                <a:spcPts val="0"/>
              </a:spcAft>
              <a:buSzPts val="2400"/>
              <a:buNone/>
            </a:pPr>
            <a:r>
              <a:rPr lang="en-US"/>
              <a:t>int a = </a:t>
            </a:r>
            <a:r>
              <a:rPr b="1" lang="en-US">
                <a:solidFill>
                  <a:srgbClr val="3333FF"/>
                </a:solidFill>
              </a:rPr>
              <a:t>scanner.nextInt()</a:t>
            </a:r>
            <a:r>
              <a:rPr lang="en-US"/>
              <a:t>;</a:t>
            </a:r>
            <a:endParaRPr/>
          </a:p>
          <a:p>
            <a:pPr indent="0" lvl="1" marL="457200" rtl="0" algn="l">
              <a:spcBef>
                <a:spcPts val="480"/>
              </a:spcBef>
              <a:spcAft>
                <a:spcPts val="0"/>
              </a:spcAft>
              <a:buSzPts val="2400"/>
              <a:buNone/>
            </a:pPr>
            <a:r>
              <a:rPr i="1" lang="en-US">
                <a:solidFill>
                  <a:srgbClr val="00B050"/>
                </a:solidFill>
              </a:rPr>
              <a:t>hoặc</a:t>
            </a:r>
            <a:endParaRPr i="1">
              <a:solidFill>
                <a:srgbClr val="00B050"/>
              </a:solidFill>
            </a:endParaRPr>
          </a:p>
          <a:p>
            <a:pPr indent="0" lvl="1" marL="457200" rtl="0" algn="l">
              <a:spcBef>
                <a:spcPts val="480"/>
              </a:spcBef>
              <a:spcAft>
                <a:spcPts val="0"/>
              </a:spcAft>
              <a:buSzPts val="2400"/>
              <a:buNone/>
            </a:pPr>
            <a:r>
              <a:rPr lang="en-US"/>
              <a:t>int a = </a:t>
            </a:r>
            <a:r>
              <a:rPr b="1" lang="en-US">
                <a:solidFill>
                  <a:srgbClr val="3333FF"/>
                </a:solidFill>
              </a:rPr>
              <a:t>Integer.parseInt(s)</a:t>
            </a:r>
            <a:r>
              <a:rPr lang="en-US"/>
              <a:t>;</a:t>
            </a:r>
            <a:endParaRPr/>
          </a:p>
          <a:p>
            <a:pPr indent="-342900" lvl="0" marL="342900" rtl="0" algn="l">
              <a:spcBef>
                <a:spcPts val="560"/>
              </a:spcBef>
              <a:spcAft>
                <a:spcPts val="0"/>
              </a:spcAft>
              <a:buClr>
                <a:srgbClr val="FF5A33"/>
              </a:buClr>
              <a:buSzPts val="2800"/>
              <a:buFont typeface="Noto Sans Symbols"/>
              <a:buChar char="❑"/>
            </a:pPr>
            <a:r>
              <a:rPr lang="en-US"/>
              <a:t>Điều gì sẽ xảy ra khi người dùng </a:t>
            </a:r>
            <a:r>
              <a:rPr b="1" lang="en-US">
                <a:solidFill>
                  <a:srgbClr val="FF3300"/>
                </a:solidFill>
              </a:rPr>
              <a:t>nhập không phải số </a:t>
            </a:r>
            <a:r>
              <a:rPr lang="en-US"/>
              <a:t>hoặc chuỗi </a:t>
            </a:r>
            <a:r>
              <a:rPr b="1" lang="en-US">
                <a:solidFill>
                  <a:srgbClr val="FF3300"/>
                </a:solidFill>
              </a:rPr>
              <a:t>s không phải là chuỗi chứa số</a:t>
            </a:r>
            <a:endParaRPr b="1">
              <a:solidFill>
                <a:srgbClr val="FF3300"/>
              </a:solidFill>
            </a:endParaRPr>
          </a:p>
          <a:p>
            <a:pPr indent="-342900" lvl="0" marL="342900" rtl="0" algn="l">
              <a:spcBef>
                <a:spcPts val="560"/>
              </a:spcBef>
              <a:spcAft>
                <a:spcPts val="0"/>
              </a:spcAft>
              <a:buClr>
                <a:srgbClr val="FF5A33"/>
              </a:buClr>
              <a:buSzPts val="2800"/>
              <a:buFont typeface="Noto Sans Symbols"/>
              <a:buChar char="❑"/>
            </a:pPr>
            <a:r>
              <a:rPr lang="en-US"/>
              <a:t>Hãy sử dụng lệnh </a:t>
            </a:r>
            <a:r>
              <a:rPr b="1" lang="en-US">
                <a:solidFill>
                  <a:srgbClr val="3333FF"/>
                </a:solidFill>
              </a:rPr>
              <a:t>try…catch</a:t>
            </a:r>
            <a:r>
              <a:rPr lang="en-US"/>
              <a:t> để kiểm soát các lỗi trên</a:t>
            </a:r>
            <a:endParaRPr/>
          </a:p>
        </p:txBody>
      </p:sp>
      <p:sp>
        <p:nvSpPr>
          <p:cNvPr id="271" name="Google Shape;271;p8"/>
          <p:cNvSpPr txBox="1"/>
          <p:nvPr/>
        </p:nvSpPr>
        <p:spPr>
          <a:xfrm>
            <a:off x="2209800" y="4419600"/>
            <a:ext cx="4915192"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333FF"/>
                </a:solidFill>
                <a:latin typeface="Calibri"/>
                <a:ea typeface="Calibri"/>
                <a:cs typeface="Calibri"/>
                <a:sym typeface="Calibri"/>
              </a:rPr>
              <a:t>try</a:t>
            </a:r>
            <a:r>
              <a:rPr lang="en-US" sz="2000">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int a = scanner.nextInt();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System.out.println(“Bạn đã nhập đúng”);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2000">
                <a:solidFill>
                  <a:srgbClr val="3333FF"/>
                </a:solidFill>
                <a:latin typeface="Calibri"/>
                <a:ea typeface="Calibri"/>
                <a:cs typeface="Calibri"/>
                <a:sym typeface="Calibri"/>
              </a:rPr>
              <a:t>catch (Exception ex)</a:t>
            </a:r>
            <a:r>
              <a:rPr lang="en-US" sz="2000">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System.out.println(“Vui lòng nhập số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9"/>
          <p:cNvSpPr/>
          <p:nvPr/>
        </p:nvSpPr>
        <p:spPr>
          <a:xfrm>
            <a:off x="4800600" y="1524000"/>
            <a:ext cx="3886200" cy="41910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Lớp bao kiểu nguyên thủy (Wrapper) </a:t>
            </a:r>
            <a:endParaRPr/>
          </a:p>
        </p:txBody>
      </p:sp>
      <p:sp>
        <p:nvSpPr>
          <p:cNvPr id="279" name="Google Shape;279;p9"/>
          <p:cNvSpPr txBox="1"/>
          <p:nvPr>
            <p:ph idx="1" type="body"/>
          </p:nvPr>
        </p:nvSpPr>
        <p:spPr>
          <a:xfrm>
            <a:off x="457200" y="1066800"/>
            <a:ext cx="4343399"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Tương ứng với mỗi kiểu nguyên thủy Java định nghĩa một lớp bao để bao giá trị của kiểu nguyên thủy tương ứng gọi là lớp bao kiểu nguyên thủy</a:t>
            </a:r>
            <a:endParaRPr/>
          </a:p>
          <a:p>
            <a:pPr indent="-342900" lvl="0" marL="342900" rtl="0" algn="l">
              <a:spcBef>
                <a:spcPts val="560"/>
              </a:spcBef>
              <a:spcAft>
                <a:spcPts val="0"/>
              </a:spcAft>
              <a:buClr>
                <a:srgbClr val="FF5A33"/>
              </a:buClr>
              <a:buSzPts val="2800"/>
              <a:buFont typeface="Noto Sans Symbols"/>
              <a:buChar char="❑"/>
            </a:pPr>
            <a:r>
              <a:rPr lang="en-US"/>
              <a:t>Rất nhiều hàm trong Java chỉ làm việc với đối tượng mà không làm việc với kiểu nguyên thủy</a:t>
            </a:r>
            <a:endParaRPr/>
          </a:p>
        </p:txBody>
      </p:sp>
      <p:sp>
        <p:nvSpPr>
          <p:cNvPr id="280" name="Google Shape;280;p9"/>
          <p:cNvSpPr txBox="1"/>
          <p:nvPr/>
        </p:nvSpPr>
        <p:spPr>
          <a:xfrm>
            <a:off x="4724400" y="2057400"/>
            <a:ext cx="1905000" cy="3733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marR="0" rtl="0" algn="r">
              <a:lnSpc>
                <a:spcPct val="100000"/>
              </a:lnSpc>
              <a:spcBef>
                <a:spcPts val="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byte </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short</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int </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long </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float </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double </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char </a:t>
            </a:r>
            <a:endParaRPr/>
          </a:p>
          <a:p>
            <a:pPr indent="-342900" lvl="0" marL="342900" marR="0" rtl="0" algn="r">
              <a:lnSpc>
                <a:spcPct val="100000"/>
              </a:lnSpc>
              <a:spcBef>
                <a:spcPts val="600"/>
              </a:spcBef>
              <a:spcAft>
                <a:spcPts val="0"/>
              </a:spcAft>
              <a:buNone/>
            </a:pPr>
            <a:r>
              <a:rPr b="0" i="0" lang="en-US" sz="3200" u="none" cap="none" strike="noStrike">
                <a:solidFill>
                  <a:schemeClr val="dk1"/>
                </a:solidFill>
                <a:latin typeface="Quattrocento Sans"/>
                <a:ea typeface="Quattrocento Sans"/>
                <a:cs typeface="Quattrocento Sans"/>
                <a:sym typeface="Quattrocento Sans"/>
              </a:rPr>
              <a:t>boolean</a:t>
            </a:r>
            <a:endParaRPr b="0" i="0" sz="3200" u="none" cap="none" strike="noStrike">
              <a:solidFill>
                <a:schemeClr val="dk1"/>
              </a:solidFill>
              <a:latin typeface="Quattrocento Sans"/>
              <a:ea typeface="Quattrocento Sans"/>
              <a:cs typeface="Quattrocento Sans"/>
              <a:sym typeface="Quattrocento Sans"/>
            </a:endParaRPr>
          </a:p>
        </p:txBody>
      </p:sp>
      <p:sp>
        <p:nvSpPr>
          <p:cNvPr id="281" name="Google Shape;281;p9"/>
          <p:cNvSpPr txBox="1"/>
          <p:nvPr/>
        </p:nvSpPr>
        <p:spPr>
          <a:xfrm>
            <a:off x="6477000" y="2057400"/>
            <a:ext cx="2209800" cy="3733800"/>
          </a:xfrm>
          <a:prstGeom prst="rect">
            <a:avLst/>
          </a:prstGeom>
          <a:noFill/>
          <a:ln>
            <a:noFill/>
          </a:ln>
        </p:spPr>
        <p:txBody>
          <a:bodyPr anchorCtr="0" anchor="t" bIns="45700" lIns="91425" spcFirstLastPara="1" rIns="91425" wrap="square" tIns="45700">
            <a:normAutofit fontScale="85000" lnSpcReduction="10000"/>
          </a:bodyPr>
          <a:lstStyle/>
          <a:p>
            <a:pPr indent="-457200" lvl="0" marL="457200" marR="0" rtl="0" algn="l">
              <a:lnSpc>
                <a:spcPct val="100000"/>
              </a:lnSpc>
              <a:spcBef>
                <a:spcPts val="0"/>
              </a:spcBef>
              <a:spcAft>
                <a:spcPts val="0"/>
              </a:spcAft>
              <a:buClr>
                <a:srgbClr val="FF6600"/>
              </a:buClr>
              <a:buSzPct val="100000"/>
              <a:buFont typeface="Noto Sans Symbols"/>
              <a:buChar char="⬄"/>
            </a:pPr>
            <a:r>
              <a:rPr b="1" i="0" lang="en-US" sz="3200" u="none" cap="none" strike="noStrike">
                <a:solidFill>
                  <a:srgbClr val="FF0000"/>
                </a:solidFill>
                <a:latin typeface="Quattrocento Sans"/>
                <a:ea typeface="Quattrocento Sans"/>
                <a:cs typeface="Quattrocento Sans"/>
                <a:sym typeface="Quattrocento Sans"/>
              </a:rPr>
              <a:t>B</a:t>
            </a:r>
            <a:r>
              <a:rPr b="0" i="0" lang="en-US" sz="3200" u="none" cap="none" strike="noStrike">
                <a:solidFill>
                  <a:schemeClr val="dk1"/>
                </a:solidFill>
                <a:latin typeface="Quattrocento Sans"/>
                <a:ea typeface="Quattrocento Sans"/>
                <a:cs typeface="Quattrocento Sans"/>
                <a:sym typeface="Quattrocento Sans"/>
              </a:rPr>
              <a:t>yte</a:t>
            </a:r>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S</a:t>
            </a:r>
            <a:r>
              <a:rPr b="0" i="0" lang="en-US" sz="3200" u="none" cap="none" strike="noStrike">
                <a:solidFill>
                  <a:schemeClr val="dk1"/>
                </a:solidFill>
                <a:latin typeface="Quattrocento Sans"/>
                <a:ea typeface="Quattrocento Sans"/>
                <a:cs typeface="Quattrocento Sans"/>
                <a:sym typeface="Quattrocento Sans"/>
              </a:rPr>
              <a:t>hort</a:t>
            </a:r>
            <a:endParaRPr b="0" i="0" sz="3200" u="none" cap="none" strike="noStrike">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Integer</a:t>
            </a:r>
            <a:endParaRPr b="0" i="0" sz="3200" u="none" cap="none" strike="noStrike">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L</a:t>
            </a:r>
            <a:r>
              <a:rPr b="0" i="0" lang="en-US" sz="3200" u="none" cap="none" strike="noStrike">
                <a:solidFill>
                  <a:schemeClr val="dk1"/>
                </a:solidFill>
                <a:latin typeface="Quattrocento Sans"/>
                <a:ea typeface="Quattrocento Sans"/>
                <a:cs typeface="Quattrocento Sans"/>
                <a:sym typeface="Quattrocento Sans"/>
              </a:rPr>
              <a:t>ong</a:t>
            </a:r>
            <a:endParaRPr b="0" i="0" sz="3200" u="none" cap="none" strike="noStrike">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F</a:t>
            </a:r>
            <a:r>
              <a:rPr b="0" i="0" lang="en-US" sz="3200" u="none" cap="none" strike="noStrike">
                <a:solidFill>
                  <a:schemeClr val="dk1"/>
                </a:solidFill>
                <a:latin typeface="Quattrocento Sans"/>
                <a:ea typeface="Quattrocento Sans"/>
                <a:cs typeface="Quattrocento Sans"/>
                <a:sym typeface="Quattrocento Sans"/>
              </a:rPr>
              <a:t>loat</a:t>
            </a:r>
            <a:endParaRPr b="0" i="0" sz="3200" u="none" cap="none" strike="noStrike">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D</a:t>
            </a:r>
            <a:r>
              <a:rPr b="0" i="0" lang="en-US" sz="3200" u="none" cap="none" strike="noStrike">
                <a:solidFill>
                  <a:schemeClr val="dk1"/>
                </a:solidFill>
                <a:latin typeface="Quattrocento Sans"/>
                <a:ea typeface="Quattrocento Sans"/>
                <a:cs typeface="Quattrocento Sans"/>
                <a:sym typeface="Quattrocento Sans"/>
              </a:rPr>
              <a:t>ouble</a:t>
            </a:r>
            <a:endParaRPr b="0" i="0" sz="3200" u="none" cap="none" strike="noStrike">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Character</a:t>
            </a:r>
            <a:endParaRPr b="0" i="0" sz="3200" u="none" cap="none" strike="noStrike">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600"/>
              </a:spcBef>
              <a:spcAft>
                <a:spcPts val="0"/>
              </a:spcAft>
              <a:buClr>
                <a:srgbClr val="FF6600"/>
              </a:buClr>
              <a:buSzPct val="100000"/>
              <a:buFont typeface="Noto Sans Symbols"/>
              <a:buChar char="⬄"/>
            </a:pPr>
            <a:r>
              <a:rPr b="1" lang="en-US" sz="3200">
                <a:solidFill>
                  <a:srgbClr val="FF0000"/>
                </a:solidFill>
                <a:latin typeface="Quattrocento Sans"/>
                <a:ea typeface="Quattrocento Sans"/>
                <a:cs typeface="Quattrocento Sans"/>
                <a:sym typeface="Quattrocento Sans"/>
              </a:rPr>
              <a:t>B</a:t>
            </a:r>
            <a:r>
              <a:rPr b="0" i="0" lang="en-US" sz="3200" u="none" cap="none" strike="noStrike">
                <a:solidFill>
                  <a:schemeClr val="dk1"/>
                </a:solidFill>
                <a:latin typeface="Quattrocento Sans"/>
                <a:ea typeface="Quattrocento Sans"/>
                <a:cs typeface="Quattrocento Sans"/>
                <a:sym typeface="Quattrocento Sans"/>
              </a:rPr>
              <a:t>oolean</a:t>
            </a:r>
            <a:endParaRPr b="0" i="0" sz="3200" u="none" cap="none" strike="noStrike">
              <a:solidFill>
                <a:schemeClr val="dk1"/>
              </a:solidFill>
              <a:latin typeface="Quattrocento Sans"/>
              <a:ea typeface="Quattrocento Sans"/>
              <a:cs typeface="Quattrocento Sans"/>
              <a:sym typeface="Quattrocento Sans"/>
            </a:endParaRPr>
          </a:p>
        </p:txBody>
      </p:sp>
      <p:sp>
        <p:nvSpPr>
          <p:cNvPr id="282" name="Google Shape;282;p9"/>
          <p:cNvSpPr/>
          <p:nvPr/>
        </p:nvSpPr>
        <p:spPr>
          <a:xfrm>
            <a:off x="4800600" y="1524000"/>
            <a:ext cx="19284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cap="none">
                <a:solidFill>
                  <a:srgbClr val="DF322D"/>
                </a:solidFill>
                <a:latin typeface="Calibri"/>
                <a:ea typeface="Calibri"/>
                <a:cs typeface="Calibri"/>
                <a:sym typeface="Calibri"/>
              </a:rPr>
              <a:t>Nguyên Thủy</a:t>
            </a:r>
            <a:endParaRPr b="1" sz="2400" cap="none">
              <a:solidFill>
                <a:srgbClr val="DF322D"/>
              </a:solidFill>
              <a:latin typeface="Calibri"/>
              <a:ea typeface="Calibri"/>
              <a:cs typeface="Calibri"/>
              <a:sym typeface="Calibri"/>
            </a:endParaRPr>
          </a:p>
        </p:txBody>
      </p:sp>
      <p:sp>
        <p:nvSpPr>
          <p:cNvPr id="283" name="Google Shape;283;p9"/>
          <p:cNvSpPr/>
          <p:nvPr/>
        </p:nvSpPr>
        <p:spPr>
          <a:xfrm>
            <a:off x="6805277" y="1524000"/>
            <a:ext cx="127150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cap="none">
                <a:solidFill>
                  <a:srgbClr val="DF322D"/>
                </a:solidFill>
                <a:latin typeface="Calibri"/>
                <a:ea typeface="Calibri"/>
                <a:cs typeface="Calibri"/>
                <a:sym typeface="Calibri"/>
              </a:rPr>
              <a:t>Lớp bao</a:t>
            </a:r>
            <a:endParaRPr b="1" sz="2400" cap="none">
              <a:solidFill>
                <a:srgbClr val="DF322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