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/>
  <p:notesSz cx="6858000" cy="9144000"/>
  <p:embeddedFontLst>
    <p:embeddedFont>
      <p:font typeface="Calibri" panose="020F0502020204030204"/>
      <p:regular r:id="rId36"/>
      <p:bold r:id="rId37"/>
      <p:italic r:id="rId38"/>
      <p:boldItalic r:id="rId39"/>
    </p:embeddedFont>
    <p:embeddedFont>
      <p:font typeface="Quattrocento Sans" panose="020B0502050000020003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4.fntdata"/><Relationship Id="rId38" Type="http://schemas.openxmlformats.org/officeDocument/2006/relationships/font" Target="fonts/font3.fntdata"/><Relationship Id="rId37" Type="http://schemas.openxmlformats.org/officeDocument/2006/relationships/font" Target="fonts/font2.fntdata"/><Relationship Id="rId36" Type="http://schemas.openxmlformats.org/officeDocument/2006/relationships/font" Target="fonts/font1.fntdata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" name="Google Shape;257;p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0" name="Google Shape;370;p1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package com.fpoly;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 class Program {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public static void main(String[] args) {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for(int i = 1, x = 7; i &lt;= 10; i++){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System.out.printf("%d x %d = %d", x, i, x*i);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System.out.println();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}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}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 lang="en-US"/>
          </a:p>
        </p:txBody>
      </p:sp>
      <p:sp>
        <p:nvSpPr>
          <p:cNvPr id="392" name="Google Shape;392;p11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7" name="Google Shape;397;p1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7" name="Google Shape;407;p1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3" name="Google Shape;413;p1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1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7" name="Google Shape;427;p16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1" name="Google Shape;441;p17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7" name="Google Shape;447;p1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3" name="Google Shape;453;p1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" name="Google Shape;264;p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p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4" name="Google Shape;474;p20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8" name="Google Shape;488;p2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package com.fpoly;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import java.util.Scanner;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public class Program {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public static void main(String[] args) {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int[] a = new int[5];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// Nhập từ bàn phím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Scanner scanner = new Scanner(System.in);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for(int i=0;i&lt;a.length;i++){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	System.out.printf("a[%d] = ", i);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	a[i] = scanner.nextInt();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}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// Tính trung bình cộng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double tong = 0;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for(int x : a){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	tong += x;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}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double tb = tong/a.length;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System.out.println("Trung bình công: " + tb);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// Xuất lập phương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for(int x : a){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	System.out.printf("%d^3 = %.0f", x, Math.pow(x, 3));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	System.out.println();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}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}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}</a:t>
            </a:r>
            <a:endParaRPr sz="1020"/>
          </a:p>
        </p:txBody>
      </p:sp>
      <p:sp>
        <p:nvSpPr>
          <p:cNvPr id="496" name="Google Shape;496;p22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1" name="Google Shape;501;p2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4" name="Google Shape;514;p2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0" name="Google Shape;520;p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package com.fpoly;</a:t>
            </a:r>
            <a:endParaRPr sz="111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import java.util.Arrays;</a:t>
            </a:r>
            <a:endParaRPr lang="en-US" sz="111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import java.util.Scanner;</a:t>
            </a:r>
            <a:endParaRPr lang="en-US" sz="111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1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public class Program {</a:t>
            </a:r>
            <a:endParaRPr lang="en-US" sz="111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public static void main(String[] args) {</a:t>
            </a:r>
            <a:endParaRPr lang="en-US" sz="111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	String[] hoten = new String[5];</a:t>
            </a:r>
            <a:endParaRPr lang="en-US" sz="111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	</a:t>
            </a:r>
            <a:endParaRPr lang="en-US" sz="111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	// Nhập từ bàn phím</a:t>
            </a:r>
            <a:endParaRPr lang="en-US" sz="111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	Scanner scanner = new Scanner(System.in);</a:t>
            </a:r>
            <a:endParaRPr lang="en-US" sz="111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	for(int i=0;i&lt;hoten.length;i++){</a:t>
            </a:r>
            <a:endParaRPr lang="en-US" sz="111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		System.out.printf("hoten[%d] = ", i);</a:t>
            </a:r>
            <a:endParaRPr lang="en-US" sz="111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		hoten[i] = scanner.nextLine();</a:t>
            </a:r>
            <a:endParaRPr lang="en-US" sz="111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	}</a:t>
            </a:r>
            <a:endParaRPr lang="en-US" sz="111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	</a:t>
            </a:r>
            <a:endParaRPr lang="en-US" sz="111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	// Sắp xếp</a:t>
            </a:r>
            <a:endParaRPr lang="en-US" sz="111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	Arrays.sort(hoten);</a:t>
            </a:r>
            <a:endParaRPr lang="en-US" sz="111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	</a:t>
            </a:r>
            <a:endParaRPr lang="en-US" sz="111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	// Xuất mảng đã sắp xếp</a:t>
            </a:r>
            <a:endParaRPr lang="en-US" sz="111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	for(String ht : hoten){</a:t>
            </a:r>
            <a:endParaRPr lang="en-US" sz="111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		System.out.println(ht);</a:t>
            </a:r>
            <a:endParaRPr lang="en-US" sz="111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	}</a:t>
            </a:r>
            <a:endParaRPr lang="en-US" sz="111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}</a:t>
            </a:r>
            <a:endParaRPr lang="en-US" sz="111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}</a:t>
            </a:r>
            <a:endParaRPr sz="111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1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10"/>
          </a:p>
        </p:txBody>
      </p:sp>
      <p:sp>
        <p:nvSpPr>
          <p:cNvPr id="521" name="Google Shape;521;p25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6" name="Google Shape;526;p2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5" name="Google Shape;535;p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package com.fpoly;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import java.util.Scanner;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public class Program {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public static void main(String[] args) {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String[] hoten = new String[5];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double[] diem = new double[5];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// Nhập từ bàn phím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Scanner scanner = new Scanner(System.in);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for(int i=0;i&lt;hoten.length;i++){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	System.out.printf("hoten[%d] = ", i);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	hoten[i] = scanner.nextLine();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	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	System.out.printf("diem[%d] = ", i);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	diem[i] = scanner.nextDouble();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	scanner.nextLine();// Loại ký tự xuống dòng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}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// Sắp xếp 2 mảng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for(int i=0;i&lt;diem.length-1;i++){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	for(int j=i+1;j&lt;diem.length;j++){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		if(diem[i] &lt; diem[j]){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			double tam1 = diem[i];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			diem[i] = diem[j];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			diem[j] = tam1;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			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			String tam2 = hoten[i];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			hoten[i] = hoten[j];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			hoten[j] = tam2;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		}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	}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}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// Xuất 2 mảng đã sắp xếp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for(int i=0;i&lt;hoten.length;i++){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	System.out.printf(" &gt;&gt; %s: %.1f", hoten[i], diem[i]);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	System.out.println();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	}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	}</a:t>
            </a:r>
            <a:endParaRPr lang="en-US"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}</a:t>
            </a:r>
            <a:endParaRPr sz="660"/>
          </a:p>
        </p:txBody>
      </p:sp>
      <p:sp>
        <p:nvSpPr>
          <p:cNvPr id="536" name="Google Shape;536;p27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1" name="Google Shape;541;p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2" name="Google Shape;542;p28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9" name="Google Shape;549;p2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" name="Google Shape;271;p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5" name="Google Shape;285;p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2" name="Google Shape;302;p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package com.fpoly;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public class Program {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public static void main(String[] args) {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int x = 7, i = 1;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while(i &lt;= 10){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	System.out.printf("%d x %d = %d", x, i, x*i);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	System.out.println();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	i++;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}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}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}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=========================================================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package com.fpoly;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public class Program {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public static void main(String[] args) {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int min = 27, max = 250;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double total = 0, count = 0;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int i = min;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while(i &lt;= max){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	if(i % 3 == 0){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		total = total + i;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		count++;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	}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	i++;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}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double average = total/count;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System.out.printf("Trung bình cộng các số chia hết cho 3 là %.3f", average);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}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}</a:t>
            </a:r>
            <a:endParaRPr lang="en-US" sz="10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20"/>
          </a:p>
        </p:txBody>
      </p:sp>
      <p:sp>
        <p:nvSpPr>
          <p:cNvPr id="323" name="Google Shape;323;p6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8" name="Google Shape;328;p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5" name="Google Shape;345;p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package com.fpoly;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 java.util.Scanner;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 class Program {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public static void main(String[] args) {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Scanner scanner = new Scanner(System.in);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double diem = 0;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do{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System.out.print("Nhập điểm: ");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diem = scanner.nextDouble();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}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while(diem &lt; 0 || diem &gt; 10);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System.out.printf("Điểm đã nhập: %.1f", diem);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}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5" name="Google Shape;365;p9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1"/>
          <p:cNvSpPr txBox="1"/>
          <p:nvPr>
            <p:ph type="ctrTitle"/>
          </p:nvPr>
        </p:nvSpPr>
        <p:spPr>
          <a:xfrm>
            <a:off x="4114800" y="4038600"/>
            <a:ext cx="5029200" cy="8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600"/>
              <a:buFont typeface="Quattrocento Sans" panose="020B0502050000020003"/>
              <a:buNone/>
              <a:defRPr sz="3600" b="1" cap="small">
                <a:solidFill>
                  <a:srgbClr val="FF5A33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1"/>
          <p:cNvSpPr txBox="1"/>
          <p:nvPr>
            <p:ph type="subTitle" idx="1"/>
          </p:nvPr>
        </p:nvSpPr>
        <p:spPr>
          <a:xfrm>
            <a:off x="4114800" y="4724400"/>
            <a:ext cx="5029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Clr>
                <a:srgbClr val="FF5A33"/>
              </a:buClr>
              <a:buSzPts val="2200"/>
              <a:buNone/>
              <a:defRPr sz="2200" b="1" cap="small">
                <a:solidFill>
                  <a:srgbClr val="FF5A33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9" name="Google Shape;19;p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85800" y="2209801"/>
            <a:ext cx="2743200" cy="274319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0" name="Google Shape;20;p3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858000" y="609600"/>
            <a:ext cx="1723175" cy="10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1"/>
          <p:cNvSpPr txBox="1"/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2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&amp;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3"/>
          <p:cNvSpPr txBox="1"/>
          <p:nvPr/>
        </p:nvSpPr>
        <p:spPr>
          <a:xfrm>
            <a:off x="2209800" y="274638"/>
            <a:ext cx="6477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Quattrocento Sans" panose="020B0502050000020003"/>
              <a:buNone/>
            </a:pPr>
            <a:r>
              <a:rPr lang="en-US" sz="3200" b="1" cap="small">
                <a:solidFill>
                  <a:srgbClr val="FF9900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Click to edit Master title style</a:t>
            </a:r>
            <a:endParaRPr sz="3200" b="1" cap="small">
              <a:solidFill>
                <a:srgbClr val="FF9900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95" name="Google Shape;95;p43"/>
          <p:cNvSpPr txBox="1"/>
          <p:nvPr>
            <p:ph type="body"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6" name="Google Shape;96;p4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43"/>
          <p:cNvCxnSpPr/>
          <p:nvPr/>
        </p:nvCxnSpPr>
        <p:spPr>
          <a:xfrm rot="10800000">
            <a:off x="533400" y="835152"/>
            <a:ext cx="8153400" cy="0"/>
          </a:xfrm>
          <a:prstGeom prst="straightConnector1">
            <a:avLst/>
          </a:prstGeom>
          <a:noFill/>
          <a:ln w="38100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4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4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44"/>
          <p:cNvSpPr txBox="1"/>
          <p:nvPr>
            <p:ph type="body" idx="2"/>
          </p:nvPr>
        </p:nvSpPr>
        <p:spPr>
          <a:xfrm>
            <a:off x="4953000" y="1828800"/>
            <a:ext cx="4038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44"/>
          <p:cNvSpPr txBox="1"/>
          <p:nvPr>
            <p:ph type="sldNum" idx="12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5"/>
          <p:cNvSpPr txBox="1"/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5"/>
          <p:cNvSpPr txBox="1"/>
          <p:nvPr>
            <p:ph type="body"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6" name="Google Shape;106;p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6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6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46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and Content">
  <p:cSld name="6_Title and Conte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7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7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47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and Content">
  <p:cSld name="7_Title and Conte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8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8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48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and Content">
  <p:cSld name="8_Title and Conte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9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9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49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 panose="020B0502050000020003"/>
              <a:buNone/>
              <a:defRPr sz="2800" b="1" cap="small">
                <a:solidFill>
                  <a:srgbClr val="FF5A33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type="body" idx="1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  <a:defRPr sz="28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2400"/>
              <a:buFont typeface="Noto Sans Symbols"/>
              <a:buChar char="❖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5A33"/>
              </a:buClr>
              <a:buSzPts val="2000"/>
              <a:buFont typeface="Noto Sans Symbols"/>
              <a:buChar char="⮚"/>
              <a:defRPr sz="20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✔"/>
              <a:defRPr sz="18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▪"/>
              <a:defRPr sz="18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7" name="Google Shape;27;p3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32"/>
          <p:cNvCxnSpPr/>
          <p:nvPr/>
        </p:nvCxnSpPr>
        <p:spPr>
          <a:xfrm>
            <a:off x="457200" y="838200"/>
            <a:ext cx="82296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and Content">
  <p:cSld name="9_Title and Conte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0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0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50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and Content">
  <p:cSld name="10_Title and Conte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1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1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51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and Content">
  <p:cSld name="11_Title and Conte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2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2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52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Title and Content">
  <p:cSld name="12_Title and Conten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3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3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53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>
  <p:cSld name="13_Title and Conten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4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4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54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and Content">
  <p:cSld name="14_Title and Conten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5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5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55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Title and Content">
  <p:cSld name="15_Title and Conte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6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6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56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Title and Content">
  <p:cSld name="16_Title and Conte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7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7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57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Title and Content">
  <p:cSld name="17_Title and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8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8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58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Title and Content">
  <p:cSld name="18_Title and Conten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9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9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59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3" name="Google Shape;33;p33"/>
          <p:cNvSpPr/>
          <p:nvPr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" name="Google Shape;34;p33" descr="http://uconndigitalarts.com/wp-content/uploads/2013/04/original.jpg"/>
          <p:cNvPicPr preferRelativeResize="0"/>
          <p:nvPr/>
        </p:nvPicPr>
        <p:blipFill rotWithShape="1">
          <a:blip r:embed="rId2"/>
          <a:srcRect t="43978" b="41310"/>
          <a:stretch>
            <a:fillRect/>
          </a:stretch>
        </p:blipFill>
        <p:spPr>
          <a:xfrm flipH="1">
            <a:off x="2799530" y="2575401"/>
            <a:ext cx="3426068" cy="28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3" descr="C:\Users\powerpoint.vn\Downloads\1e2cd4b177168ad16ce2e7c504bba4d2.x400.jpeg"/>
          <p:cNvPicPr preferRelativeResize="0"/>
          <p:nvPr/>
        </p:nvPicPr>
        <p:blipFill rotWithShape="1">
          <a:blip r:embed="rId3"/>
          <a:srcRect b="55710"/>
          <a:stretch>
            <a:fillRect/>
          </a:stretch>
        </p:blipFill>
        <p:spPr>
          <a:xfrm>
            <a:off x="1926464" y="609600"/>
            <a:ext cx="5443471" cy="282806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3"/>
          <p:cNvSpPr txBox="1"/>
          <p:nvPr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 panose="020F0502020204030204"/>
              <a:buNone/>
            </a:pPr>
            <a:r>
              <a:rPr lang="en-US" sz="72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DEM</a:t>
            </a:r>
            <a:r>
              <a:rPr lang="en-US" sz="115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</a:t>
            </a:r>
            <a:endParaRPr lang="en-US" sz="115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7" name="Google Shape;37;p33" descr="http://www.designofsignage.com/application/symbol/hands/image/600x600/hand-press-button-4.jp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512564" y="3568725"/>
            <a:ext cx="2616710" cy="2616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Title and Content">
  <p:cSld name="19_Title and Conten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0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60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60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Title and Content">
  <p:cSld name="20_Title and Conte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1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61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61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Title and Content">
  <p:cSld name="21_Title and Conte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2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62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62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Title and Content">
  <p:cSld name="22_Title and Conte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3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63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63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Title and Content">
  <p:cSld name="23_Title and Conten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4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64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64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and Content">
  <p:cSld name="24_Title and Conte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5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65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65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and Content">
  <p:cSld name="25_Title and Conten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6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66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66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7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67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67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Title and Content">
  <p:cSld name="26_Title and Conten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8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68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68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Title and Content">
  <p:cSld name="27_Title and Conten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9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69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69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34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Title and Content">
  <p:cSld name="28_Title and Conten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0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70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70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and Content">
  <p:cSld name="29_Title and Conten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1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71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71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and Content">
  <p:cSld name="30_Title and Conten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2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72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72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Title and Content">
  <p:cSld name="31_Title and Conten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3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73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73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and Content">
  <p:cSld name="32_Title and Conten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4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74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74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Title and Content">
  <p:cSld name="33_Title and Conten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5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75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75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Title and Content">
  <p:cSld name="34_Title and Conten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6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76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76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5_Title and Content">
  <p:cSld name="35_Title and Conten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7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77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77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6_Title and Content">
  <p:cSld name="36_Title and Conten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8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78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78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7_Title and Content">
  <p:cSld name="37_Title and Conte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9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79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79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35"/>
          <p:cNvSpPr txBox="1"/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8" name="Google Shape;48;p35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5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8_Title and Content">
  <p:cSld name="38_Title and Conten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0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80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80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9_Title and Content">
  <p:cSld name="39_Title and Conten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1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81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81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0_Title and Content">
  <p:cSld name="40_Title and Conten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2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82"/>
          <p:cNvSpPr txBox="1"/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82"/>
          <p:cNvSpPr txBox="1"/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4" name="Google Shape;54;p36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36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6" name="Google Shape;56;p36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7" name="Google Shape;57;p36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6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6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38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38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8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39"/>
          <p:cNvSpPr txBox="1"/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39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0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"/>
          <p:cNvSpPr txBox="1"/>
          <p:nvPr>
            <p:ph type="ctrTitle"/>
          </p:nvPr>
        </p:nvSpPr>
        <p:spPr>
          <a:xfrm>
            <a:off x="4114800" y="4038600"/>
            <a:ext cx="5029200" cy="8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600"/>
              <a:buFont typeface="Quattrocento Sans" panose="020B0502050000020003"/>
              <a:buNone/>
            </a:pPr>
            <a:r>
              <a:rPr lang="en-US"/>
              <a:t>Lập trình Java 1</a:t>
            </a:r>
            <a:endParaRPr lang="en-US"/>
          </a:p>
        </p:txBody>
      </p:sp>
      <p:sp>
        <p:nvSpPr>
          <p:cNvPr id="260" name="Google Shape;260;p1"/>
          <p:cNvSpPr txBox="1"/>
          <p:nvPr>
            <p:ph type="subTitle" idx="1"/>
          </p:nvPr>
        </p:nvSpPr>
        <p:spPr>
          <a:xfrm>
            <a:off x="4114800" y="4724400"/>
            <a:ext cx="5029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200"/>
              <a:buNone/>
            </a:pPr>
            <a:r>
              <a:rPr lang="en-US"/>
              <a:t>Bài 3: Mảng và lệnh lặp</a:t>
            </a:r>
            <a:endParaRPr lang="en-US"/>
          </a:p>
        </p:txBody>
      </p:sp>
      <p:sp>
        <p:nvSpPr>
          <p:cNvPr id="261" name="Google Shape;261;p1"/>
          <p:cNvSpPr txBox="1"/>
          <p:nvPr/>
        </p:nvSpPr>
        <p:spPr>
          <a:xfrm>
            <a:off x="4114800" y="5181600"/>
            <a:ext cx="5029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200"/>
              <a:buFont typeface="Arial" panose="020B0604020202020204"/>
              <a:buNone/>
            </a:pPr>
            <a:r>
              <a:rPr lang="en-US" sz="2200" b="1" i="0" u="none" strike="noStrike" cap="small">
                <a:solidFill>
                  <a:srgbClr val="FF5A33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Phần 1</a:t>
            </a:r>
            <a:endParaRPr sz="2200" b="1" i="0" u="none" strike="noStrike" cap="small">
              <a:solidFill>
                <a:srgbClr val="FF5A33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0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 panose="020B0502050000020003"/>
              <a:buNone/>
            </a:pPr>
            <a:r>
              <a:rPr lang="en-US"/>
              <a:t>Lệnh lặp for</a:t>
            </a:r>
            <a:endParaRPr lang="en-US"/>
          </a:p>
        </p:txBody>
      </p:sp>
      <p:sp>
        <p:nvSpPr>
          <p:cNvPr id="373" name="Google Shape;373;p10"/>
          <p:cNvSpPr txBox="1"/>
          <p:nvPr>
            <p:ph type="body" idx="1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Cú pháp</a:t>
            </a:r>
            <a:endParaRPr lang="en-US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b="1">
                <a:solidFill>
                  <a:srgbClr val="0000FF"/>
                </a:solidFill>
              </a:rPr>
              <a:t>for</a:t>
            </a:r>
            <a:r>
              <a:rPr lang="en-US"/>
              <a:t> (</a:t>
            </a:r>
            <a:r>
              <a:rPr lang="en-US" b="1">
                <a:solidFill>
                  <a:srgbClr val="FF3300"/>
                </a:solidFill>
              </a:rPr>
              <a:t>khởi đầu </a:t>
            </a:r>
            <a:r>
              <a:rPr lang="en-US"/>
              <a:t>; </a:t>
            </a:r>
            <a:r>
              <a:rPr lang="en-US" b="1">
                <a:solidFill>
                  <a:srgbClr val="FF3300"/>
                </a:solidFill>
              </a:rPr>
              <a:t>điều kiện</a:t>
            </a:r>
            <a:r>
              <a:rPr lang="en-US"/>
              <a:t>; </a:t>
            </a:r>
            <a:r>
              <a:rPr lang="en-US" b="1">
                <a:solidFill>
                  <a:srgbClr val="FF3300"/>
                </a:solidFill>
              </a:rPr>
              <a:t>bước nhảy</a:t>
            </a:r>
            <a:r>
              <a:rPr lang="en-US"/>
              <a:t>){</a:t>
            </a:r>
            <a:endParaRPr lang="en-US"/>
          </a:p>
          <a:p>
            <a:pPr marL="914400" lvl="2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// công việc</a:t>
            </a:r>
            <a:endParaRPr lang="en-US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}</a:t>
            </a:r>
            <a:endParaRPr lang="en-US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Diễn giải</a:t>
            </a:r>
            <a:endParaRPr lang="en-US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B1: Thực hiện &lt;&lt;khởi đầu&gt;&gt;</a:t>
            </a:r>
            <a:endParaRPr lang="en-US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B2: Kiểm tra &lt;&lt;điều kiện&gt;&gt;</a:t>
            </a:r>
            <a:endParaRPr lang="en-US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/>
              <a:t>True: B3</a:t>
            </a:r>
            <a:endParaRPr lang="en-US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/>
              <a:t>False: kết thúc</a:t>
            </a:r>
            <a:endParaRPr lang="en-US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B3: Thực hiện &lt;&lt; công việc &gt;&gt;</a:t>
            </a:r>
            <a:endParaRPr lang="en-US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B4: Thực hiện &lt;&lt;bước nhảy&gt;&gt;</a:t>
            </a:r>
            <a:endParaRPr lang="en-US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B5: Trở lại B2</a:t>
            </a:r>
            <a:endParaRPr lang="en-US"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</a:p>
        </p:txBody>
      </p:sp>
      <p:grpSp>
        <p:nvGrpSpPr>
          <p:cNvPr id="374" name="Google Shape;374;p10"/>
          <p:cNvGrpSpPr/>
          <p:nvPr/>
        </p:nvGrpSpPr>
        <p:grpSpPr>
          <a:xfrm>
            <a:off x="5861662" y="1219200"/>
            <a:ext cx="2682538" cy="5181600"/>
            <a:chOff x="2971800" y="1371600"/>
            <a:chExt cx="2682538" cy="5181600"/>
          </a:xfrm>
        </p:grpSpPr>
        <p:sp>
          <p:nvSpPr>
            <p:cNvPr id="375" name="Google Shape;375;p10"/>
            <p:cNvSpPr/>
            <p:nvPr/>
          </p:nvSpPr>
          <p:spPr>
            <a:xfrm>
              <a:off x="3886200" y="1371600"/>
              <a:ext cx="457200" cy="457200"/>
            </a:xfrm>
            <a:prstGeom prst="ellipse">
              <a:avLst/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3886200" y="6096000"/>
              <a:ext cx="457200" cy="457200"/>
            </a:xfrm>
            <a:prstGeom prst="ellipse">
              <a:avLst/>
            </a:prstGeom>
            <a:gradFill>
              <a:gsLst>
                <a:gs pos="0">
                  <a:srgbClr val="992D2B"/>
                </a:gs>
                <a:gs pos="80000">
                  <a:srgbClr val="C93D39"/>
                </a:gs>
                <a:gs pos="100000">
                  <a:srgbClr val="CD3A36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2971800" y="3155900"/>
              <a:ext cx="2286000" cy="658368"/>
            </a:xfrm>
            <a:prstGeom prst="flowChartDecision">
              <a:avLst/>
            </a:prstGeom>
            <a:solidFill>
              <a:schemeClr val="lt1"/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Điều kiện</a:t>
              </a: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3429000" y="2201266"/>
              <a:ext cx="1371600" cy="582168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Khởi đầu</a:t>
              </a: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379" name="Google Shape;379;p10"/>
            <p:cNvCxnSpPr/>
            <p:nvPr/>
          </p:nvCxnSpPr>
          <p:spPr>
            <a:xfrm flipH="1">
              <a:off x="4343400" y="3485084"/>
              <a:ext cx="914400" cy="2839500"/>
            </a:xfrm>
            <a:prstGeom prst="bentConnector3">
              <a:avLst>
                <a:gd name="adj1" fmla="val -10627"/>
              </a:avLst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80" name="Google Shape;380;p10"/>
            <p:cNvCxnSpPr>
              <a:stCxn id="375" idx="4"/>
              <a:endCxn id="378" idx="0"/>
            </p:cNvCxnSpPr>
            <p:nvPr/>
          </p:nvCxnSpPr>
          <p:spPr>
            <a:xfrm>
              <a:off x="4114800" y="1828800"/>
              <a:ext cx="0" cy="3726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381" name="Google Shape;381;p10"/>
            <p:cNvSpPr txBox="1"/>
            <p:nvPr/>
          </p:nvSpPr>
          <p:spPr>
            <a:xfrm>
              <a:off x="4044338" y="3733800"/>
              <a:ext cx="5790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true</a:t>
              </a: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2" name="Google Shape;382;p10"/>
            <p:cNvSpPr txBox="1"/>
            <p:nvPr/>
          </p:nvSpPr>
          <p:spPr>
            <a:xfrm>
              <a:off x="5034938" y="3135868"/>
              <a:ext cx="619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false</a:t>
              </a: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383" name="Google Shape;383;p10"/>
            <p:cNvCxnSpPr>
              <a:stCxn id="377" idx="2"/>
              <a:endCxn id="384" idx="0"/>
            </p:cNvCxnSpPr>
            <p:nvPr/>
          </p:nvCxnSpPr>
          <p:spPr>
            <a:xfrm>
              <a:off x="4114800" y="3814268"/>
              <a:ext cx="0" cy="3726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384" name="Google Shape;384;p10"/>
            <p:cNvSpPr/>
            <p:nvPr/>
          </p:nvSpPr>
          <p:spPr>
            <a:xfrm>
              <a:off x="3124200" y="4186734"/>
              <a:ext cx="1981200" cy="582168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Công việc</a:t>
              </a: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385" name="Google Shape;385;p10"/>
            <p:cNvCxnSpPr>
              <a:stCxn id="378" idx="2"/>
              <a:endCxn id="377" idx="0"/>
            </p:cNvCxnSpPr>
            <p:nvPr/>
          </p:nvCxnSpPr>
          <p:spPr>
            <a:xfrm>
              <a:off x="4114800" y="2783434"/>
              <a:ext cx="0" cy="3726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386" name="Google Shape;386;p10"/>
            <p:cNvSpPr/>
            <p:nvPr/>
          </p:nvSpPr>
          <p:spPr>
            <a:xfrm>
              <a:off x="3124200" y="5141368"/>
              <a:ext cx="1981200" cy="582168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Bước nhảy</a:t>
              </a: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387" name="Google Shape;387;p10"/>
            <p:cNvCxnSpPr>
              <a:stCxn id="384" idx="2"/>
              <a:endCxn id="386" idx="0"/>
            </p:cNvCxnSpPr>
            <p:nvPr/>
          </p:nvCxnSpPr>
          <p:spPr>
            <a:xfrm>
              <a:off x="4114800" y="4768902"/>
              <a:ext cx="0" cy="3726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88" name="Google Shape;388;p10"/>
            <p:cNvCxnSpPr>
              <a:stCxn id="386" idx="1"/>
              <a:endCxn id="377" idx="1"/>
            </p:cNvCxnSpPr>
            <p:nvPr/>
          </p:nvCxnSpPr>
          <p:spPr>
            <a:xfrm rot="10800000">
              <a:off x="2971800" y="3485152"/>
              <a:ext cx="152400" cy="1947300"/>
            </a:xfrm>
            <a:prstGeom prst="bentConnector3">
              <a:avLst>
                <a:gd name="adj1" fmla="val 296234"/>
              </a:avLst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1"/>
          <p:cNvSpPr txBox="1"/>
          <p:nvPr/>
        </p:nvSpPr>
        <p:spPr>
          <a:xfrm>
            <a:off x="1600200" y="5372100"/>
            <a:ext cx="37338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r>
              <a:rPr lang="en-US" sz="180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Bảng cửu chương với lệnh lặp for</a:t>
            </a: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2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 panose="020B0502050000020003"/>
              <a:buNone/>
            </a:pPr>
            <a:r>
              <a:rPr lang="en-US"/>
              <a:t>Lệnh break &amp; continue</a:t>
            </a:r>
            <a:endParaRPr lang="en-US"/>
          </a:p>
        </p:txBody>
      </p:sp>
      <p:sp>
        <p:nvSpPr>
          <p:cNvPr id="400" name="Google Shape;400;p12"/>
          <p:cNvSpPr txBox="1"/>
          <p:nvPr>
            <p:ph type="body" idx="1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 b="1">
                <a:solidFill>
                  <a:srgbClr val="0000FF"/>
                </a:solidFill>
              </a:rPr>
              <a:t>break</a:t>
            </a:r>
            <a:r>
              <a:rPr lang="en-US"/>
              <a:t> dùng để ngắt lệnh lặp</a:t>
            </a:r>
            <a:endParaRPr lang="en-US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 b="1">
                <a:solidFill>
                  <a:srgbClr val="0000FF"/>
                </a:solidFill>
              </a:rPr>
              <a:t>continue</a:t>
            </a:r>
            <a:r>
              <a:rPr lang="en-US"/>
              <a:t> dùng để thực hiện lần lặp tiếp theo ngay lặp tức</a:t>
            </a:r>
            <a:endParaRPr lang="en-US"/>
          </a:p>
        </p:txBody>
      </p:sp>
      <p:pic>
        <p:nvPicPr>
          <p:cNvPr id="401" name="Google Shape;401;p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39563" y="3134864"/>
            <a:ext cx="2304808" cy="2588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62374" y="3200674"/>
            <a:ext cx="2515054" cy="2456902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2"/>
          <p:cNvSpPr/>
          <p:nvPr/>
        </p:nvSpPr>
        <p:spPr>
          <a:xfrm>
            <a:off x="914627" y="2667000"/>
            <a:ext cx="3581400" cy="3810000"/>
          </a:xfrm>
          <a:prstGeom prst="flowChartDocument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04" name="Google Shape;404;p12"/>
          <p:cNvSpPr/>
          <p:nvPr/>
        </p:nvSpPr>
        <p:spPr>
          <a:xfrm>
            <a:off x="5029200" y="2667000"/>
            <a:ext cx="3581400" cy="3810000"/>
          </a:xfrm>
          <a:prstGeom prst="flowChartDocument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3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 panose="020B0502050000020003"/>
              <a:buNone/>
            </a:pPr>
            <a:r>
              <a:rPr lang="en-US"/>
              <a:t>Ví dụ break</a:t>
            </a:r>
            <a:endParaRPr lang="en-US"/>
          </a:p>
        </p:txBody>
      </p:sp>
      <p:sp>
        <p:nvSpPr>
          <p:cNvPr id="410" name="Google Shape;410;p13"/>
          <p:cNvSpPr txBox="1"/>
          <p:nvPr>
            <p:ph type="body" idx="1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Ví dụ:</a:t>
            </a:r>
            <a:endParaRPr lang="en-US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int diem = 0;</a:t>
            </a:r>
            <a:endParaRPr lang="en-US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while(true){</a:t>
            </a:r>
            <a:endParaRPr lang="en-US"/>
          </a:p>
          <a:p>
            <a:pPr marL="914400" lvl="2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diem = scanner.nextInt();</a:t>
            </a:r>
            <a:endParaRPr lang="en-US"/>
          </a:p>
          <a:p>
            <a:pPr marL="914400" lvl="2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if(diem &gt;= 0 &amp;&amp; diem &lt;=10){</a:t>
            </a:r>
            <a:endParaRPr lang="en-US"/>
          </a:p>
          <a:p>
            <a:pPr marL="1371600" lvl="3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break;</a:t>
            </a:r>
            <a:endParaRPr lang="en-US"/>
          </a:p>
          <a:p>
            <a:pPr marL="914400" lvl="2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}</a:t>
            </a:r>
            <a:endParaRPr lang="en-US"/>
          </a:p>
          <a:p>
            <a:pPr marL="914400" lvl="2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System.out.println(“Điểm phải từ 0 đến 10”);</a:t>
            </a:r>
            <a:endParaRPr lang="en-US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}</a:t>
            </a:r>
            <a:endParaRPr lang="en-US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Diễn giải:</a:t>
            </a:r>
            <a:endParaRPr lang="en-US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Nhập điểm hợp lệ (từ 0 đến 10)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4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 panose="020B0502050000020003"/>
              <a:buNone/>
            </a:pPr>
            <a:r>
              <a:rPr lang="en-US"/>
              <a:t>Lab 3 buổi 1</a:t>
            </a:r>
            <a:endParaRPr lang="en-US"/>
          </a:p>
        </p:txBody>
      </p:sp>
      <p:sp>
        <p:nvSpPr>
          <p:cNvPr id="416" name="Google Shape;416;p14"/>
          <p:cNvSpPr txBox="1"/>
          <p:nvPr>
            <p:ph type="body" idx="1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Lab 3 – bài 1</a:t>
            </a:r>
            <a:endParaRPr lang="en-US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Lab 3 – bài 2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5"/>
          <p:cNvSpPr txBox="1"/>
          <p:nvPr>
            <p:ph type="ctrTitle"/>
          </p:nvPr>
        </p:nvSpPr>
        <p:spPr>
          <a:xfrm>
            <a:off x="4114800" y="4038600"/>
            <a:ext cx="5029200" cy="8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600"/>
              <a:buFont typeface="Quattrocento Sans" panose="020B0502050000020003"/>
              <a:buNone/>
            </a:pPr>
            <a:r>
              <a:rPr lang="en-US"/>
              <a:t>Lập trình Java 1</a:t>
            </a:r>
            <a:endParaRPr lang="en-US"/>
          </a:p>
        </p:txBody>
      </p:sp>
      <p:sp>
        <p:nvSpPr>
          <p:cNvPr id="422" name="Google Shape;422;p15"/>
          <p:cNvSpPr txBox="1"/>
          <p:nvPr>
            <p:ph type="subTitle" idx="1"/>
          </p:nvPr>
        </p:nvSpPr>
        <p:spPr>
          <a:xfrm>
            <a:off x="4114800" y="4724400"/>
            <a:ext cx="5029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200"/>
              <a:buNone/>
            </a:pPr>
            <a:r>
              <a:rPr lang="en-US"/>
              <a:t>Bài 3: Mảng và lệnh lặp</a:t>
            </a:r>
            <a:endParaRPr lang="en-US"/>
          </a:p>
        </p:txBody>
      </p:sp>
      <p:sp>
        <p:nvSpPr>
          <p:cNvPr id="423" name="Google Shape;423;p15"/>
          <p:cNvSpPr txBox="1"/>
          <p:nvPr/>
        </p:nvSpPr>
        <p:spPr>
          <a:xfrm>
            <a:off x="4114800" y="5181600"/>
            <a:ext cx="5029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200"/>
              <a:buFont typeface="Arial" panose="020B0604020202020204"/>
              <a:buNone/>
            </a:pPr>
            <a:r>
              <a:rPr lang="en-US" sz="2200" b="1" cap="small">
                <a:solidFill>
                  <a:srgbClr val="FF5A33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Phần 2</a:t>
            </a:r>
            <a:endParaRPr sz="2200" b="1" cap="small">
              <a:solidFill>
                <a:srgbClr val="FF5A33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6" descr="http://studio-creator.com/blog/public/html5.jp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0" name="Google Shape;430;p16" descr="http://studio-creator.com/blog/public/html5.jp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1" name="Google Shape;431;p16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 panose="020B0502050000020003"/>
              <a:buNone/>
            </a:pPr>
            <a:r>
              <a:rPr lang="en-US"/>
              <a:t>Mảng là gì</a:t>
            </a:r>
            <a:endParaRPr lang="en-US"/>
          </a:p>
        </p:txBody>
      </p:sp>
      <p:sp>
        <p:nvSpPr>
          <p:cNvPr id="432" name="Google Shape;432;p16"/>
          <p:cNvSpPr txBox="1"/>
          <p:nvPr>
            <p:ph type="body" idx="1"/>
          </p:nvPr>
        </p:nvSpPr>
        <p:spPr>
          <a:xfrm>
            <a:off x="228600" y="11430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Mảng là cấu trúc lưu trữ nhiều phần tử có cùng kiểu dữ liệu</a:t>
            </a:r>
            <a:endParaRPr lang="en-US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None/>
            </a:p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None/>
            </a:p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Để truy xuất các phần từ cần biết chỉ số (index). Chỉ số được đánh từ 0.</a:t>
            </a:r>
            <a:endParaRPr lang="en-US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Các thao tác mảng</a:t>
            </a:r>
            <a:endParaRPr lang="en-US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Khai báo</a:t>
            </a:r>
            <a:endParaRPr lang="en-US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Truy xuất (đọc/ghi) phần tử</a:t>
            </a:r>
            <a:endParaRPr lang="en-US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Lấy số phần tử</a:t>
            </a:r>
            <a:endParaRPr lang="en-US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Duyệt mảng</a:t>
            </a:r>
            <a:endParaRPr lang="en-US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Sắp xếp các phần tử mảng</a:t>
            </a:r>
            <a:endParaRPr lang="en-US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None/>
            </a:p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None/>
            </a:pPr>
          </a:p>
        </p:txBody>
      </p:sp>
      <p:pic>
        <p:nvPicPr>
          <p:cNvPr id="433" name="Google Shape;433;p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97998" y="2057400"/>
            <a:ext cx="4920343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16"/>
          <p:cNvSpPr txBox="1"/>
          <p:nvPr/>
        </p:nvSpPr>
        <p:spPr>
          <a:xfrm>
            <a:off x="6555798" y="2115456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Indices</a:t>
            </a:r>
            <a:endParaRPr sz="18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5" name="Google Shape;435;p16"/>
          <p:cNvSpPr txBox="1"/>
          <p:nvPr/>
        </p:nvSpPr>
        <p:spPr>
          <a:xfrm>
            <a:off x="6555798" y="2480377"/>
            <a:ext cx="10642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Elements</a:t>
            </a:r>
            <a:endParaRPr sz="18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436" name="Google Shape;436;p16"/>
          <p:cNvCxnSpPr/>
          <p:nvPr/>
        </p:nvCxnSpPr>
        <p:spPr>
          <a:xfrm rot="10800000">
            <a:off x="6160285" y="2300122"/>
            <a:ext cx="489857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37" name="Google Shape;437;p16"/>
          <p:cNvCxnSpPr/>
          <p:nvPr/>
        </p:nvCxnSpPr>
        <p:spPr>
          <a:xfrm rot="10800000">
            <a:off x="6160285" y="2665043"/>
            <a:ext cx="489857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7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 panose="020B0502050000020003"/>
              <a:buNone/>
            </a:pPr>
            <a:r>
              <a:rPr lang="en-US"/>
              <a:t>Khai báo mảng</a:t>
            </a:r>
            <a:endParaRPr lang="en-US"/>
          </a:p>
        </p:txBody>
      </p:sp>
      <p:sp>
        <p:nvSpPr>
          <p:cNvPr id="444" name="Google Shape;444;p17"/>
          <p:cNvSpPr txBox="1"/>
          <p:nvPr>
            <p:ph type="body" idx="1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Khai báo không khởi tạo</a:t>
            </a:r>
            <a:endParaRPr lang="en-US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>
                <a:solidFill>
                  <a:srgbClr val="0000FF"/>
                </a:solidFill>
              </a:rPr>
              <a:t>int[]</a:t>
            </a:r>
            <a:r>
              <a:rPr lang="en-US"/>
              <a:t> a; </a:t>
            </a:r>
            <a:r>
              <a:rPr lang="en-US" i="1">
                <a:solidFill>
                  <a:srgbClr val="00B050"/>
                </a:solidFill>
              </a:rPr>
              <a:t>// mảng số nguyên chưa biết số phần tử</a:t>
            </a:r>
            <a:endParaRPr i="1">
              <a:solidFill>
                <a:srgbClr val="00B050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int </a:t>
            </a:r>
            <a:r>
              <a:rPr lang="en-US">
                <a:solidFill>
                  <a:srgbClr val="0000FF"/>
                </a:solidFill>
              </a:rPr>
              <a:t>b[]</a:t>
            </a:r>
            <a:r>
              <a:rPr lang="en-US"/>
              <a:t>;</a:t>
            </a:r>
            <a:r>
              <a:rPr lang="en-US" i="1">
                <a:solidFill>
                  <a:srgbClr val="00B050"/>
                </a:solidFill>
              </a:rPr>
              <a:t>// mảng số nguyên chưa biết số phần tử</a:t>
            </a:r>
            <a:endParaRPr i="1">
              <a:solidFill>
                <a:srgbClr val="00B050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String[] c = </a:t>
            </a:r>
            <a:r>
              <a:rPr lang="en-US">
                <a:solidFill>
                  <a:srgbClr val="0000FF"/>
                </a:solidFill>
              </a:rPr>
              <a:t>new String[5]</a:t>
            </a:r>
            <a:r>
              <a:rPr lang="en-US"/>
              <a:t>; </a:t>
            </a:r>
            <a:r>
              <a:rPr lang="en-US" i="1">
                <a:solidFill>
                  <a:srgbClr val="00B050"/>
                </a:solidFill>
              </a:rPr>
              <a:t>// mảng chứa 5 chuỗi</a:t>
            </a:r>
            <a:endParaRPr i="1">
              <a:solidFill>
                <a:srgbClr val="00B050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Khai báo có khởi tạo</a:t>
            </a:r>
            <a:endParaRPr lang="en-US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double[] d1 = </a:t>
            </a:r>
            <a:r>
              <a:rPr lang="en-US">
                <a:solidFill>
                  <a:srgbClr val="0000FF"/>
                </a:solidFill>
              </a:rPr>
              <a:t>new double[]{2, 3, 4, 5, 6}</a:t>
            </a:r>
            <a:r>
              <a:rPr lang="en-US"/>
              <a:t>; </a:t>
            </a:r>
            <a:r>
              <a:rPr lang="en-US" i="1">
                <a:solidFill>
                  <a:srgbClr val="00B050"/>
                </a:solidFill>
              </a:rPr>
              <a:t>// mảng số thực, 5 phần tử, đã được khởi tạo</a:t>
            </a:r>
            <a:endParaRPr i="1">
              <a:solidFill>
                <a:srgbClr val="00B050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double[] d2 = </a:t>
            </a:r>
            <a:r>
              <a:rPr lang="en-US">
                <a:solidFill>
                  <a:srgbClr val="0000FF"/>
                </a:solidFill>
              </a:rPr>
              <a:t>{2, 3, 4, 5, 6}</a:t>
            </a:r>
            <a:r>
              <a:rPr lang="en-US"/>
              <a:t>; </a:t>
            </a:r>
            <a:r>
              <a:rPr lang="en-US" i="1">
                <a:solidFill>
                  <a:srgbClr val="00B050"/>
                </a:solidFill>
              </a:rPr>
              <a:t>// mảng số thực, 5 phần tử, đã được khởi tạo</a:t>
            </a:r>
            <a:endParaRPr i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8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 panose="020B0502050000020003"/>
              <a:buNone/>
            </a:pPr>
            <a:r>
              <a:rPr lang="en-US"/>
              <a:t>Truy xuất các phần tử</a:t>
            </a:r>
            <a:endParaRPr lang="en-US"/>
          </a:p>
        </p:txBody>
      </p:sp>
      <p:sp>
        <p:nvSpPr>
          <p:cNvPr id="450" name="Google Shape;450;p18"/>
          <p:cNvSpPr txBox="1"/>
          <p:nvPr>
            <p:ph type="body" idx="1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Sử dụng chỉ số (</a:t>
            </a:r>
            <a:r>
              <a:rPr lang="en-US" b="1">
                <a:solidFill>
                  <a:srgbClr val="FF5A33"/>
                </a:solidFill>
              </a:rPr>
              <a:t>index</a:t>
            </a:r>
            <a:r>
              <a:rPr lang="en-US"/>
              <a:t>) để phân biệt các phần tử. Chỉ số mảng tính từ 0.</a:t>
            </a:r>
            <a:endParaRPr lang="en-US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int a[] = {4, 3, 5, 7};</a:t>
            </a:r>
            <a:endParaRPr lang="en-US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a</a:t>
            </a:r>
            <a:r>
              <a:rPr lang="en-US" b="1">
                <a:solidFill>
                  <a:srgbClr val="FF0000"/>
                </a:solidFill>
              </a:rPr>
              <a:t>[2]</a:t>
            </a:r>
            <a:r>
              <a:rPr lang="en-US"/>
              <a:t> = a</a:t>
            </a:r>
            <a:r>
              <a:rPr lang="en-US" b="1">
                <a:solidFill>
                  <a:srgbClr val="FF5A33"/>
                </a:solidFill>
              </a:rPr>
              <a:t>[1]</a:t>
            </a:r>
            <a:r>
              <a:rPr lang="en-US"/>
              <a:t> * 4;  </a:t>
            </a:r>
            <a:r>
              <a:rPr lang="en-US">
                <a:solidFill>
                  <a:srgbClr val="00B050"/>
                </a:solidFill>
              </a:rPr>
              <a:t>// 45*4=180</a:t>
            </a:r>
            <a:endParaRPr lang="en-US">
              <a:solidFill>
                <a:srgbClr val="00B050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Sau phép gán này mảng là {4, 3, </a:t>
            </a:r>
            <a:r>
              <a:rPr lang="en-US">
                <a:solidFill>
                  <a:srgbClr val="FF5A33"/>
                </a:solidFill>
              </a:rPr>
              <a:t>12</a:t>
            </a:r>
            <a:r>
              <a:rPr lang="en-US"/>
              <a:t>, 7};</a:t>
            </a:r>
            <a:endParaRPr lang="en-US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Sử dụng thuộc tính </a:t>
            </a:r>
            <a:r>
              <a:rPr lang="en-US" b="1">
                <a:solidFill>
                  <a:srgbClr val="FF5A33"/>
                </a:solidFill>
              </a:rPr>
              <a:t>length</a:t>
            </a:r>
            <a:r>
              <a:rPr lang="en-US">
                <a:solidFill>
                  <a:srgbClr val="FF5A33"/>
                </a:solidFill>
              </a:rPr>
              <a:t> </a:t>
            </a:r>
            <a:r>
              <a:rPr lang="en-US"/>
              <a:t>để lấy số phần tử của mảng</a:t>
            </a:r>
            <a:endParaRPr lang="en-US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a.</a:t>
            </a:r>
            <a:r>
              <a:rPr lang="en-US">
                <a:solidFill>
                  <a:srgbClr val="FF5A33"/>
                </a:solidFill>
              </a:rPr>
              <a:t>length</a:t>
            </a:r>
            <a:r>
              <a:rPr lang="en-US"/>
              <a:t> có giá trị là 9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9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 panose="020B0502050000020003"/>
              <a:buNone/>
            </a:pPr>
            <a:r>
              <a:rPr lang="en-US"/>
              <a:t>For each</a:t>
            </a:r>
            <a:endParaRPr lang="en-US"/>
          </a:p>
        </p:txBody>
      </p:sp>
      <p:sp>
        <p:nvSpPr>
          <p:cNvPr id="456" name="Google Shape;456;p19"/>
          <p:cNvSpPr txBox="1"/>
          <p:nvPr>
            <p:ph type="body" idx="1"/>
          </p:nvPr>
        </p:nvSpPr>
        <p:spPr>
          <a:xfrm>
            <a:off x="457200" y="1066800"/>
            <a:ext cx="54864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Cú pháp</a:t>
            </a:r>
            <a:endParaRPr lang="en-US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b="1">
                <a:solidFill>
                  <a:srgbClr val="0000FF"/>
                </a:solidFill>
              </a:rPr>
              <a:t>for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(</a:t>
            </a:r>
            <a:r>
              <a:rPr lang="en-US" b="1">
                <a:solidFill>
                  <a:srgbClr val="FF0000"/>
                </a:solidFill>
              </a:rPr>
              <a:t>&lt;&lt;kiểu&gt;&gt;</a:t>
            </a:r>
            <a:r>
              <a:rPr lang="en-US"/>
              <a:t> x : </a:t>
            </a:r>
            <a:r>
              <a:rPr lang="en-US" b="1">
                <a:solidFill>
                  <a:srgbClr val="FF0000"/>
                </a:solidFill>
              </a:rPr>
              <a:t>&lt;&lt;tập hợp&gt;&gt;</a:t>
            </a:r>
            <a:r>
              <a:rPr lang="en-US"/>
              <a:t>){</a:t>
            </a:r>
            <a:endParaRPr lang="en-US"/>
          </a:p>
          <a:p>
            <a:pPr marL="914400" lvl="2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// Xử lý phần tử x</a:t>
            </a:r>
            <a:endParaRPr lang="en-US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}</a:t>
            </a:r>
            <a:endParaRPr lang="en-US"/>
          </a:p>
        </p:txBody>
      </p:sp>
      <p:grpSp>
        <p:nvGrpSpPr>
          <p:cNvPr id="457" name="Google Shape;457;p19"/>
          <p:cNvGrpSpPr/>
          <p:nvPr/>
        </p:nvGrpSpPr>
        <p:grpSpPr>
          <a:xfrm>
            <a:off x="5486400" y="1430464"/>
            <a:ext cx="3200400" cy="4360737"/>
            <a:chOff x="5486400" y="1430464"/>
            <a:chExt cx="3200400" cy="4360737"/>
          </a:xfrm>
        </p:grpSpPr>
        <p:sp>
          <p:nvSpPr>
            <p:cNvPr id="458" name="Google Shape;458;p19"/>
            <p:cNvSpPr/>
            <p:nvPr/>
          </p:nvSpPr>
          <p:spPr>
            <a:xfrm>
              <a:off x="6400800" y="1430464"/>
              <a:ext cx="457200" cy="398336"/>
            </a:xfrm>
            <a:prstGeom prst="ellipse">
              <a:avLst/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8229600" y="2438402"/>
              <a:ext cx="457200" cy="398336"/>
            </a:xfrm>
            <a:prstGeom prst="ellipse">
              <a:avLst/>
            </a:prstGeom>
            <a:gradFill>
              <a:gsLst>
                <a:gs pos="0">
                  <a:srgbClr val="992D2B"/>
                </a:gs>
                <a:gs pos="80000">
                  <a:srgbClr val="C93D39"/>
                </a:gs>
                <a:gs pos="100000">
                  <a:srgbClr val="CD3A36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5486400" y="2152682"/>
              <a:ext cx="2286000" cy="971520"/>
            </a:xfrm>
            <a:prstGeom prst="flowChartDecision">
              <a:avLst/>
            </a:prstGeom>
            <a:solidFill>
              <a:schemeClr val="lt1"/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Hết phần tử ?</a:t>
              </a: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461" name="Google Shape;461;p19"/>
            <p:cNvCxnSpPr>
              <a:stCxn id="458" idx="4"/>
              <a:endCxn id="460" idx="0"/>
            </p:cNvCxnSpPr>
            <p:nvPr/>
          </p:nvCxnSpPr>
          <p:spPr>
            <a:xfrm>
              <a:off x="6629400" y="1828800"/>
              <a:ext cx="0" cy="3240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62" name="Google Shape;462;p19"/>
            <p:cNvSpPr txBox="1"/>
            <p:nvPr/>
          </p:nvSpPr>
          <p:spPr>
            <a:xfrm>
              <a:off x="6583795" y="3048000"/>
              <a:ext cx="619400" cy="4448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false</a:t>
              </a: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3" name="Google Shape;463;p19"/>
            <p:cNvSpPr txBox="1"/>
            <p:nvPr/>
          </p:nvSpPr>
          <p:spPr>
            <a:xfrm>
              <a:off x="7696200" y="2336259"/>
              <a:ext cx="579005" cy="4448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true</a:t>
              </a: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5638800" y="3558798"/>
              <a:ext cx="1981200" cy="89890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Lấy phần tử x từ tập hợp</a:t>
              </a: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5638800" y="4892298"/>
              <a:ext cx="1981200" cy="89890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Xử lý phần tử x</a:t>
              </a: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466" name="Google Shape;466;p19"/>
            <p:cNvCxnSpPr>
              <a:stCxn id="464" idx="2"/>
              <a:endCxn id="465" idx="0"/>
            </p:cNvCxnSpPr>
            <p:nvPr/>
          </p:nvCxnSpPr>
          <p:spPr>
            <a:xfrm>
              <a:off x="6629400" y="4457701"/>
              <a:ext cx="0" cy="4347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67" name="Google Shape;467;p19"/>
            <p:cNvCxnSpPr>
              <a:stCxn id="465" idx="2"/>
              <a:endCxn id="460" idx="1"/>
            </p:cNvCxnSpPr>
            <p:nvPr/>
          </p:nvCxnSpPr>
          <p:spPr>
            <a:xfrm rot="5400000" flipH="1">
              <a:off x="4481550" y="3643351"/>
              <a:ext cx="3152700" cy="1143000"/>
            </a:xfrm>
            <a:prstGeom prst="bentConnector4">
              <a:avLst>
                <a:gd name="adj1" fmla="val -7251"/>
                <a:gd name="adj2" fmla="val 120000"/>
              </a:avLst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68" name="Google Shape;468;p19"/>
            <p:cNvCxnSpPr>
              <a:stCxn id="460" idx="3"/>
              <a:endCxn id="459" idx="2"/>
            </p:cNvCxnSpPr>
            <p:nvPr/>
          </p:nvCxnSpPr>
          <p:spPr>
            <a:xfrm rot="10800000" flipH="1">
              <a:off x="7772400" y="2637542"/>
              <a:ext cx="457200" cy="9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69" name="Google Shape;469;p19"/>
            <p:cNvCxnSpPr>
              <a:stCxn id="460" idx="2"/>
              <a:endCxn id="464" idx="0"/>
            </p:cNvCxnSpPr>
            <p:nvPr/>
          </p:nvCxnSpPr>
          <p:spPr>
            <a:xfrm>
              <a:off x="6629400" y="3124202"/>
              <a:ext cx="0" cy="4347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470" name="Google Shape;470;p19"/>
          <p:cNvSpPr txBox="1"/>
          <p:nvPr/>
        </p:nvSpPr>
        <p:spPr>
          <a:xfrm>
            <a:off x="457200" y="3060192"/>
            <a:ext cx="47244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Diễn giải: </a:t>
            </a:r>
            <a:endParaRPr lang="en-US" sz="2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For each được sử dụng để duyệt tập hợp. Mỗi lần lấy 1 phần tử từ tập hợp và xử lý phần tử đó.</a:t>
            </a:r>
            <a:endParaRPr sz="2400" b="0" i="0" u="none" strike="noStrike" cap="none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 panose="020B0502050000020003"/>
              <a:buNone/>
            </a:pPr>
            <a:r>
              <a:rPr lang="en-US"/>
              <a:t>Mục tiêu</a:t>
            </a:r>
            <a:endParaRPr lang="en-US"/>
          </a:p>
        </p:txBody>
      </p:sp>
      <p:sp>
        <p:nvSpPr>
          <p:cNvPr id="267" name="Google Shape;267;p2"/>
          <p:cNvSpPr txBox="1"/>
          <p:nvPr>
            <p:ph type="body" idx="1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Kết thúc bài học này bạn có khả năng</a:t>
            </a:r>
            <a:endParaRPr lang="en-US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Hiểu cấu trúc lệnh lặp và sử dụng các lệnh lặp</a:t>
            </a:r>
            <a:endParaRPr lang="en-US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/>
              <a:t>While</a:t>
            </a:r>
            <a:endParaRPr lang="en-US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/>
              <a:t>Do…while</a:t>
            </a:r>
            <a:endParaRPr lang="en-US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/>
              <a:t>For</a:t>
            </a:r>
            <a:endParaRPr lang="en-US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Hiểu và áp dụng lệnh ngắt vòng lặp</a:t>
            </a:r>
            <a:endParaRPr lang="en-US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/>
              <a:t>Break</a:t>
            </a:r>
            <a:endParaRPr lang="en-US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/>
              <a:t>Countinue</a:t>
            </a:r>
            <a:endParaRPr lang="en-US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Hiểu và sử dụng mảng</a:t>
            </a:r>
            <a:endParaRPr lang="en-US"/>
          </a:p>
        </p:txBody>
      </p:sp>
      <p:pic>
        <p:nvPicPr>
          <p:cNvPr id="268" name="Google Shape;268;p2" descr="http://forum.cuasotinhoc.vn/portaluploads/attachments/2011-12/131211100821-laptop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478782" y="3374569"/>
            <a:ext cx="3665218" cy="3483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0" descr="http://studio-creator.com/blog/public/html5.jp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77" name="Google Shape;477;p20" descr="http://studio-creator.com/blog/public/html5.jp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78" name="Google Shape;478;p20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 panose="020B0502050000020003"/>
              <a:buNone/>
            </a:pPr>
            <a:r>
              <a:rPr lang="en-US"/>
              <a:t>Duyệt mảng</a:t>
            </a:r>
            <a:endParaRPr lang="en-US"/>
          </a:p>
        </p:txBody>
      </p:sp>
      <p:sp>
        <p:nvSpPr>
          <p:cNvPr id="479" name="Google Shape;479;p20"/>
          <p:cNvSpPr txBox="1"/>
          <p:nvPr>
            <p:ph type="body" idx="1"/>
          </p:nvPr>
        </p:nvSpPr>
        <p:spPr>
          <a:xfrm>
            <a:off x="457200" y="1066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2 vòng lặp thường được sử dụng để duyệt mảng là for và for-each.</a:t>
            </a:r>
            <a:endParaRPr lang="en-US"/>
          </a:p>
        </p:txBody>
      </p:sp>
      <p:sp>
        <p:nvSpPr>
          <p:cNvPr id="480" name="Google Shape;480;p20"/>
          <p:cNvSpPr txBox="1"/>
          <p:nvPr/>
        </p:nvSpPr>
        <p:spPr>
          <a:xfrm>
            <a:off x="914400" y="2438400"/>
            <a:ext cx="4088683" cy="18158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int[] a = {4, 3, 5, 9};</a:t>
            </a:r>
            <a:endParaRPr lang="en-US"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for(int i=0; i&lt;</a:t>
            </a:r>
            <a:r>
              <a:rPr lang="en-US" sz="2800" b="1">
                <a:solidFill>
                  <a:srgbClr val="FF5A3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a.length</a:t>
            </a: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; i++){</a:t>
            </a:r>
            <a:endParaRPr lang="en-US"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System.out.println(</a:t>
            </a:r>
            <a:r>
              <a:rPr lang="en-US" sz="2800" b="1">
                <a:solidFill>
                  <a:srgbClr val="FF5A3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a[i]</a:t>
            </a: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);</a:t>
            </a:r>
            <a:endParaRPr lang="en-US"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}</a:t>
            </a: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81" name="Google Shape;481;p20"/>
          <p:cNvSpPr txBox="1"/>
          <p:nvPr/>
        </p:nvSpPr>
        <p:spPr>
          <a:xfrm>
            <a:off x="4800600" y="4492026"/>
            <a:ext cx="3754874" cy="181588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int[] a = {4, 3, 5, 9};</a:t>
            </a:r>
            <a:endParaRPr lang="en-US"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</a:t>
            </a: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(</a:t>
            </a:r>
            <a:r>
              <a:rPr lang="en-US" sz="28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</a:t>
            </a:r>
            <a:r>
              <a:rPr lang="en-US" sz="280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x : </a:t>
            </a:r>
            <a:r>
              <a:rPr lang="en-US" sz="28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</a:t>
            </a: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){</a:t>
            </a:r>
            <a:endParaRPr lang="en-US"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System.out.println(x);</a:t>
            </a:r>
            <a:endParaRPr lang="en-US"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}</a:t>
            </a: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82" name="Google Shape;482;p20"/>
          <p:cNvSpPr/>
          <p:nvPr/>
        </p:nvSpPr>
        <p:spPr>
          <a:xfrm>
            <a:off x="914400" y="4942076"/>
            <a:ext cx="267528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cap="none">
                <a:solidFill>
                  <a:srgbClr val="A044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for-each</a:t>
            </a:r>
            <a:endParaRPr sz="5400" b="1" cap="none">
              <a:solidFill>
                <a:srgbClr val="A044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83" name="Google Shape;483;p20"/>
          <p:cNvSpPr/>
          <p:nvPr/>
        </p:nvSpPr>
        <p:spPr>
          <a:xfrm>
            <a:off x="6304377" y="2884676"/>
            <a:ext cx="182691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cap="none">
                <a:solidFill>
                  <a:srgbClr val="A044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for(;;)</a:t>
            </a:r>
            <a:endParaRPr sz="5400" b="1" cap="none">
              <a:solidFill>
                <a:srgbClr val="A044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484" name="Google Shape;484;p20"/>
          <p:cNvCxnSpPr>
            <a:stCxn id="483" idx="1"/>
            <a:endCxn id="480" idx="3"/>
          </p:cNvCxnSpPr>
          <p:nvPr/>
        </p:nvCxnSpPr>
        <p:spPr>
          <a:xfrm rot="10800000">
            <a:off x="5002977" y="3346341"/>
            <a:ext cx="13014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85" name="Google Shape;485;p20"/>
          <p:cNvCxnSpPr>
            <a:stCxn id="482" idx="3"/>
            <a:endCxn id="481" idx="1"/>
          </p:cNvCxnSpPr>
          <p:nvPr/>
        </p:nvCxnSpPr>
        <p:spPr>
          <a:xfrm rot="10800000" flipH="1">
            <a:off x="3589684" y="5399841"/>
            <a:ext cx="1210800" cy="39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1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 panose="020B0502050000020003"/>
              <a:buNone/>
            </a:pPr>
            <a:r>
              <a:rPr lang="en-US"/>
              <a:t>Duyệt mảng</a:t>
            </a:r>
            <a:endParaRPr lang="en-US"/>
          </a:p>
        </p:txBody>
      </p:sp>
      <p:sp>
        <p:nvSpPr>
          <p:cNvPr id="491" name="Google Shape;491;p21"/>
          <p:cNvSpPr txBox="1"/>
          <p:nvPr>
            <p:ph type="body" idx="1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Ví dụ sau tính tổng các số chẵn của mảng.</a:t>
            </a:r>
            <a:endParaRPr lang="en-US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Lấy từng phần tử từ mảng với for-each</a:t>
            </a:r>
            <a:endParaRPr lang="en-US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Nếu là số chẵn thì cộng vào tổng</a:t>
            </a:r>
            <a:endParaRPr lang="en-US"/>
          </a:p>
        </p:txBody>
      </p:sp>
      <p:pic>
        <p:nvPicPr>
          <p:cNvPr id="492" name="Google Shape;492;p2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95400" y="2590800"/>
            <a:ext cx="6019800" cy="35681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2"/>
          <p:cNvSpPr txBox="1"/>
          <p:nvPr/>
        </p:nvSpPr>
        <p:spPr>
          <a:xfrm>
            <a:off x="1511808" y="4572000"/>
            <a:ext cx="4800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Nhập mảng số nguyên</a:t>
            </a:r>
            <a:endParaRPr sz="24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+ Tính và xuất trung bình cộng</a:t>
            </a:r>
            <a:endParaRPr sz="24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+ Xuất lập phương các phần tử</a:t>
            </a:r>
            <a:endParaRPr sz="24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3"/>
          <p:cNvSpPr/>
          <p:nvPr/>
        </p:nvSpPr>
        <p:spPr>
          <a:xfrm>
            <a:off x="457200" y="1066800"/>
            <a:ext cx="8229600" cy="4768596"/>
          </a:xfrm>
          <a:prstGeom prst="flowChartDocumen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04" name="Google Shape;504;p23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 panose="020B0502050000020003"/>
              <a:buNone/>
            </a:pPr>
            <a:r>
              <a:rPr lang="en-US"/>
              <a:t>Thao tác mảng nâng cao</a:t>
            </a:r>
            <a:endParaRPr lang="en-US"/>
          </a:p>
        </p:txBody>
      </p:sp>
      <p:pic>
        <p:nvPicPr>
          <p:cNvPr id="505" name="Google Shape;505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09600" y="1219200"/>
            <a:ext cx="6934200" cy="33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419600" y="5334000"/>
            <a:ext cx="4267200" cy="1114425"/>
          </a:xfrm>
          <a:prstGeom prst="rect">
            <a:avLst/>
          </a:prstGeom>
          <a:noFill/>
          <a:ln w="9525" cap="flat" cmpd="sng">
            <a:solidFill>
              <a:srgbClr val="E36C09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507" name="Google Shape;507;p23"/>
          <p:cNvSpPr/>
          <p:nvPr/>
        </p:nvSpPr>
        <p:spPr>
          <a:xfrm rot="5400000">
            <a:off x="3750564" y="5622036"/>
            <a:ext cx="545592" cy="7315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08" name="Google Shape;508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53000" y="2060448"/>
            <a:ext cx="2952750" cy="2571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09" name="Google Shape;509;p2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953000" y="2844927"/>
            <a:ext cx="2943225" cy="2571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10" name="Google Shape;510;p23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200400" y="3657600"/>
            <a:ext cx="2133600" cy="2571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11" name="Google Shape;511;p23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953000" y="4466463"/>
            <a:ext cx="2933700" cy="2571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4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 panose="020B0502050000020003"/>
              <a:buNone/>
            </a:pPr>
            <a:r>
              <a:rPr lang="en-US"/>
              <a:t>Thao tác mảng</a:t>
            </a:r>
            <a:endParaRPr lang="en-US"/>
          </a:p>
        </p:txBody>
      </p:sp>
      <p:pic>
        <p:nvPicPr>
          <p:cNvPr id="517" name="Google Shape;517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57200" y="1066800"/>
            <a:ext cx="830580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5"/>
          <p:cNvSpPr txBox="1"/>
          <p:nvPr/>
        </p:nvSpPr>
        <p:spPr>
          <a:xfrm>
            <a:off x="1600200" y="4876800"/>
            <a:ext cx="396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Nhập mảng 5 SV và xuất tăng </a:t>
            </a:r>
            <a:endParaRPr lang="en-US" sz="24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dần theo alphabet</a:t>
            </a:r>
            <a:endParaRPr sz="44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6"/>
          <p:cNvSpPr/>
          <p:nvPr/>
        </p:nvSpPr>
        <p:spPr>
          <a:xfrm>
            <a:off x="685800" y="3200400"/>
            <a:ext cx="5105400" cy="3429000"/>
          </a:xfrm>
          <a:prstGeom prst="flowChartDocumen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9" name="Google Shape;529;p26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 panose="020B0502050000020003"/>
              <a:buNone/>
            </a:pPr>
            <a:r>
              <a:rPr lang="en-US"/>
              <a:t>Thuật toán sắp xếp</a:t>
            </a:r>
            <a:endParaRPr lang="en-US"/>
          </a:p>
        </p:txBody>
      </p:sp>
      <p:sp>
        <p:nvSpPr>
          <p:cNvPr id="530" name="Google Shape;530;p26"/>
          <p:cNvSpPr txBox="1"/>
          <p:nvPr>
            <p:ph type="body" idx="1"/>
          </p:nvPr>
        </p:nvSpPr>
        <p:spPr>
          <a:xfrm>
            <a:off x="228600" y="1143000"/>
            <a:ext cx="86868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Arrays.sort(mảng) không thể thực hiện</a:t>
            </a:r>
            <a:endParaRPr lang="en-US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Sắp xếp giảm</a:t>
            </a:r>
            <a:endParaRPr lang="en-US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Các kiểu không so sánh được</a:t>
            </a:r>
            <a:endParaRPr lang="en-US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Giải pháp: tự xây dựng thuật toán sắp xếp</a:t>
            </a:r>
            <a:endParaRPr lang="en-US"/>
          </a:p>
        </p:txBody>
      </p:sp>
      <p:pic>
        <p:nvPicPr>
          <p:cNvPr id="531" name="Google Shape;531;p2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2856" y="3267456"/>
            <a:ext cx="457200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26"/>
          <p:cNvSpPr/>
          <p:nvPr/>
        </p:nvSpPr>
        <p:spPr>
          <a:xfrm>
            <a:off x="4572000" y="4953000"/>
            <a:ext cx="3810000" cy="1371600"/>
          </a:xfrm>
          <a:prstGeom prst="wedgeRectCallout">
            <a:avLst>
              <a:gd name="adj1" fmla="val -77571"/>
              <a:gd name="adj2" fmla="val -93556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Nếu thay đổi toán tử so sánh thành &lt; thì thuật toán trở thành sắp xếp tăng dần.</a:t>
            </a: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7"/>
          <p:cNvSpPr txBox="1"/>
          <p:nvPr/>
        </p:nvSpPr>
        <p:spPr>
          <a:xfrm>
            <a:off x="1600201" y="5060055"/>
            <a:ext cx="3810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Nhập 2 mảng họ tên và điểm.</a:t>
            </a:r>
            <a:endParaRPr lang="en-US" sz="20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Xuất 2 mảng giảm theo điểm</a:t>
            </a:r>
            <a:endParaRPr sz="40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28" descr="D:\Compressed\PSD Collection 2011\WP-201 copy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flipH="1">
            <a:off x="6519025" y="2438400"/>
            <a:ext cx="2624974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28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 panose="020B0502050000020003"/>
              <a:buNone/>
            </a:pPr>
            <a:r>
              <a:rPr lang="en-US"/>
              <a:t>Tổng kết nội dung bài học</a:t>
            </a:r>
            <a:endParaRPr lang="en-US"/>
          </a:p>
        </p:txBody>
      </p:sp>
      <p:sp>
        <p:nvSpPr>
          <p:cNvPr id="546" name="Google Shape;546;p28"/>
          <p:cNvSpPr txBox="1"/>
          <p:nvPr>
            <p:ph type="body" idx="1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Loop</a:t>
            </a:r>
            <a:endParaRPr lang="en-US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While</a:t>
            </a:r>
            <a:endParaRPr lang="en-US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Do…while</a:t>
            </a:r>
            <a:endParaRPr lang="en-US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For(;điều kiện;)</a:t>
            </a:r>
            <a:endParaRPr lang="en-US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For(phần tử: tập hợp)</a:t>
            </a:r>
            <a:endParaRPr lang="en-US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Ngắt</a:t>
            </a:r>
            <a:endParaRPr lang="en-US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Break</a:t>
            </a:r>
            <a:endParaRPr lang="en-US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Continue</a:t>
            </a:r>
            <a:endParaRPr lang="en-US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Mảng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9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 panose="020B0502050000020003"/>
              <a:buNone/>
            </a:pPr>
            <a:r>
              <a:rPr lang="en-US"/>
              <a:t>Lab 3 buổi 2</a:t>
            </a:r>
            <a:endParaRPr lang="en-US"/>
          </a:p>
        </p:txBody>
      </p:sp>
      <p:sp>
        <p:nvSpPr>
          <p:cNvPr id="552" name="Google Shape;552;p29"/>
          <p:cNvSpPr txBox="1"/>
          <p:nvPr>
            <p:ph type="body" idx="1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Lab 3 – bài 3</a:t>
            </a:r>
            <a:endParaRPr lang="en-US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Lab 3 – bài 4</a:t>
            </a:r>
            <a:endParaRPr lang="en-US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Lab 3 – bài 5 (giảng viên cho thêm)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 panose="020B0502050000020003"/>
              <a:buNone/>
            </a:pPr>
            <a:r>
              <a:rPr lang="en-US"/>
              <a:t>lệnh lặp &amp; ngắt</a:t>
            </a:r>
            <a:endParaRPr lang="en-US"/>
          </a:p>
        </p:txBody>
      </p:sp>
      <p:sp>
        <p:nvSpPr>
          <p:cNvPr id="274" name="Google Shape;274;p3"/>
          <p:cNvSpPr/>
          <p:nvPr/>
        </p:nvSpPr>
        <p:spPr>
          <a:xfrm>
            <a:off x="3581400" y="1505458"/>
            <a:ext cx="2057400" cy="9144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Lệnh lặp/ngắt</a:t>
            </a:r>
            <a:endParaRPr sz="1800" b="0" i="0" u="none" strike="noStrike" cap="none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" name="Google Shape;275;p3"/>
          <p:cNvSpPr/>
          <p:nvPr/>
        </p:nvSpPr>
        <p:spPr>
          <a:xfrm>
            <a:off x="396240" y="3657600"/>
            <a:ext cx="1905000" cy="609600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While</a:t>
            </a:r>
            <a:endParaRPr sz="1800" b="0" i="0" u="none" strike="noStrike" cap="none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" name="Google Shape;276;p3"/>
          <p:cNvSpPr/>
          <p:nvPr/>
        </p:nvSpPr>
        <p:spPr>
          <a:xfrm>
            <a:off x="2499360" y="3657600"/>
            <a:ext cx="1905000" cy="6096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Do..While</a:t>
            </a:r>
            <a:endParaRPr sz="1800" b="0" i="0" u="none" strike="noStrike" cap="none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" name="Google Shape;277;p3"/>
          <p:cNvSpPr/>
          <p:nvPr/>
        </p:nvSpPr>
        <p:spPr>
          <a:xfrm>
            <a:off x="4602480" y="3657600"/>
            <a:ext cx="1905000" cy="609600"/>
          </a:xfrm>
          <a:prstGeom prst="rect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For</a:t>
            </a:r>
            <a:endParaRPr sz="1800" b="0" i="0" u="none" strike="noStrike" cap="none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" name="Google Shape;278;p3"/>
          <p:cNvSpPr/>
          <p:nvPr/>
        </p:nvSpPr>
        <p:spPr>
          <a:xfrm>
            <a:off x="6705600" y="3657600"/>
            <a:ext cx="1905000" cy="6096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Break/Continue</a:t>
            </a:r>
            <a:endParaRPr sz="1800" b="0" i="0" u="none" strike="noStrike" cap="none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cxnSp>
        <p:nvCxnSpPr>
          <p:cNvPr id="279" name="Google Shape;279;p3"/>
          <p:cNvCxnSpPr>
            <a:stCxn id="274" idx="2"/>
            <a:endCxn id="275" idx="0"/>
          </p:cNvCxnSpPr>
          <p:nvPr/>
        </p:nvCxnSpPr>
        <p:spPr>
          <a:xfrm rot="5400000">
            <a:off x="2360550" y="1408108"/>
            <a:ext cx="1237800" cy="32613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80" name="Google Shape;280;p3"/>
          <p:cNvCxnSpPr>
            <a:stCxn id="274" idx="2"/>
            <a:endCxn id="278" idx="0"/>
          </p:cNvCxnSpPr>
          <p:nvPr/>
        </p:nvCxnSpPr>
        <p:spPr>
          <a:xfrm rot="-5400000" flipH="1">
            <a:off x="5515200" y="1514758"/>
            <a:ext cx="1237800" cy="30480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81" name="Google Shape;281;p3"/>
          <p:cNvCxnSpPr>
            <a:stCxn id="274" idx="2"/>
            <a:endCxn id="276" idx="0"/>
          </p:cNvCxnSpPr>
          <p:nvPr/>
        </p:nvCxnSpPr>
        <p:spPr>
          <a:xfrm rot="5400000">
            <a:off x="3412050" y="2459608"/>
            <a:ext cx="1237800" cy="11583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82" name="Google Shape;282;p3"/>
          <p:cNvCxnSpPr>
            <a:stCxn id="274" idx="2"/>
            <a:endCxn id="277" idx="0"/>
          </p:cNvCxnSpPr>
          <p:nvPr/>
        </p:nvCxnSpPr>
        <p:spPr>
          <a:xfrm rot="-5400000" flipH="1">
            <a:off x="4463700" y="2566258"/>
            <a:ext cx="1237800" cy="9450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 panose="020B0502050000020003"/>
              <a:buNone/>
            </a:pPr>
            <a:r>
              <a:rPr lang="en-US"/>
              <a:t>Lệnh lặp while</a:t>
            </a:r>
            <a:endParaRPr lang="en-US"/>
          </a:p>
        </p:txBody>
      </p:sp>
      <p:sp>
        <p:nvSpPr>
          <p:cNvPr id="288" name="Google Shape;288;p4"/>
          <p:cNvSpPr txBox="1"/>
          <p:nvPr>
            <p:ph type="body" idx="1"/>
          </p:nvPr>
        </p:nvSpPr>
        <p:spPr>
          <a:xfrm>
            <a:off x="457201" y="1066800"/>
            <a:ext cx="4267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Cú pháp</a:t>
            </a:r>
            <a:endParaRPr lang="en-US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b="1">
                <a:solidFill>
                  <a:srgbClr val="0000FF"/>
                </a:solidFill>
              </a:rPr>
              <a:t>while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(</a:t>
            </a:r>
            <a:r>
              <a:rPr lang="en-US" b="1">
                <a:solidFill>
                  <a:srgbClr val="FF0000"/>
                </a:solidFill>
              </a:rPr>
              <a:t>&lt;&lt;điều kiện&gt;&gt;</a:t>
            </a:r>
            <a:r>
              <a:rPr lang="en-US"/>
              <a:t>) {</a:t>
            </a:r>
            <a:endParaRPr lang="en-US"/>
          </a:p>
          <a:p>
            <a:pPr marL="914400" lvl="2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// công việc</a:t>
            </a:r>
            <a:endParaRPr lang="en-US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}</a:t>
            </a:r>
            <a:endParaRPr lang="en-US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Diễn giải: </a:t>
            </a:r>
            <a:endParaRPr lang="en-US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Thực hiện công việc trong khi biểu thức điều kiện có giá trị là true.</a:t>
            </a:r>
            <a:endParaRPr lang="en-US"/>
          </a:p>
        </p:txBody>
      </p:sp>
      <p:sp>
        <p:nvSpPr>
          <p:cNvPr id="290" name="Google Shape;290;p4"/>
          <p:cNvSpPr/>
          <p:nvPr/>
        </p:nvSpPr>
        <p:spPr>
          <a:xfrm>
            <a:off x="6391275" y="1306195"/>
            <a:ext cx="457200" cy="457200"/>
          </a:xfrm>
          <a:prstGeom prst="ellipse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1" name="Google Shape;291;p4"/>
          <p:cNvSpPr/>
          <p:nvPr/>
        </p:nvSpPr>
        <p:spPr>
          <a:xfrm>
            <a:off x="6391275" y="5497195"/>
            <a:ext cx="457200" cy="457200"/>
          </a:xfrm>
          <a:prstGeom prst="ellipse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2" name="Google Shape;292;p4"/>
          <p:cNvSpPr/>
          <p:nvPr/>
        </p:nvSpPr>
        <p:spPr>
          <a:xfrm>
            <a:off x="5019675" y="2455545"/>
            <a:ext cx="3200400" cy="908050"/>
          </a:xfrm>
          <a:prstGeom prst="flowChartDecision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Điều kiện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3" name="Google Shape;293;p4"/>
          <p:cNvSpPr/>
          <p:nvPr/>
        </p:nvSpPr>
        <p:spPr>
          <a:xfrm>
            <a:off x="5248275" y="4201795"/>
            <a:ext cx="2743200" cy="91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Công việc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94" name="Google Shape;294;p4"/>
          <p:cNvCxnSpPr>
            <a:stCxn id="292" idx="2"/>
            <a:endCxn id="293" idx="0"/>
          </p:cNvCxnSpPr>
          <p:nvPr/>
        </p:nvCxnSpPr>
        <p:spPr>
          <a:xfrm>
            <a:off x="6619875" y="3363595"/>
            <a:ext cx="0" cy="838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95" name="Google Shape;295;p4"/>
          <p:cNvCxnSpPr/>
          <p:nvPr/>
        </p:nvCxnSpPr>
        <p:spPr>
          <a:xfrm rot="10800000">
            <a:off x="5019675" y="2909570"/>
            <a:ext cx="228600" cy="1749425"/>
          </a:xfrm>
          <a:prstGeom prst="bentConnector3">
            <a:avLst>
              <a:gd name="adj1" fmla="val 293333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96" name="Google Shape;296;p4"/>
          <p:cNvCxnSpPr>
            <a:stCxn id="292" idx="3"/>
            <a:endCxn id="291" idx="6"/>
          </p:cNvCxnSpPr>
          <p:nvPr/>
        </p:nvCxnSpPr>
        <p:spPr>
          <a:xfrm flipH="1">
            <a:off x="6848475" y="2909570"/>
            <a:ext cx="1371600" cy="2816225"/>
          </a:xfrm>
          <a:prstGeom prst="bentConnector3">
            <a:avLst>
              <a:gd name="adj1" fmla="val -15416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97" name="Google Shape;297;p4"/>
          <p:cNvCxnSpPr>
            <a:stCxn id="290" idx="4"/>
            <a:endCxn id="292" idx="0"/>
          </p:cNvCxnSpPr>
          <p:nvPr/>
        </p:nvCxnSpPr>
        <p:spPr>
          <a:xfrm>
            <a:off x="6619875" y="1763395"/>
            <a:ext cx="0" cy="69151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98" name="Google Shape;298;p4"/>
          <p:cNvSpPr txBox="1"/>
          <p:nvPr/>
        </p:nvSpPr>
        <p:spPr>
          <a:xfrm>
            <a:off x="6574155" y="3352800"/>
            <a:ext cx="579120" cy="36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true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9" name="Google Shape;299;p4"/>
          <p:cNvSpPr txBox="1"/>
          <p:nvPr/>
        </p:nvSpPr>
        <p:spPr>
          <a:xfrm>
            <a:off x="8067675" y="2601595"/>
            <a:ext cx="619125" cy="36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false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 panose="020B0502050000020003"/>
              <a:buNone/>
            </a:pPr>
            <a:r>
              <a:rPr lang="en-US"/>
              <a:t>Lệnh lặp while</a:t>
            </a:r>
            <a:endParaRPr lang="en-US"/>
          </a:p>
        </p:txBody>
      </p:sp>
      <p:sp>
        <p:nvSpPr>
          <p:cNvPr id="305" name="Google Shape;305;p5"/>
          <p:cNvSpPr txBox="1"/>
          <p:nvPr>
            <p:ph type="body" idx="1"/>
          </p:nvPr>
        </p:nvSpPr>
        <p:spPr>
          <a:xfrm>
            <a:off x="457200" y="1066800"/>
            <a:ext cx="5410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Ví dụ</a:t>
            </a:r>
            <a:endParaRPr lang="en-US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int i = 1;</a:t>
            </a:r>
            <a:endParaRPr lang="en-US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while (i &lt; 20) {</a:t>
            </a:r>
            <a:endParaRPr lang="en-US"/>
          </a:p>
          <a:p>
            <a:pPr marL="914400" lvl="2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System.out.println(“Hello World !”);</a:t>
            </a:r>
            <a:endParaRPr lang="en-US"/>
          </a:p>
          <a:p>
            <a:pPr marL="914400" lvl="2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i++;</a:t>
            </a:r>
            <a:endParaRPr lang="en-US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}</a:t>
            </a:r>
            <a:endParaRPr lang="en-US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Diễn giải:</a:t>
            </a:r>
            <a:endParaRPr lang="en-US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Đoạn mã trên xuất 19 dòng Hello World ra màn hình</a:t>
            </a:r>
            <a:endParaRPr lang="en-US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None/>
            </a:pPr>
          </a:p>
        </p:txBody>
      </p:sp>
      <p:sp>
        <p:nvSpPr>
          <p:cNvPr id="306" name="Google Shape;306;p5"/>
          <p:cNvSpPr/>
          <p:nvPr/>
        </p:nvSpPr>
        <p:spPr>
          <a:xfrm>
            <a:off x="6781801" y="1258094"/>
            <a:ext cx="457200" cy="457200"/>
          </a:xfrm>
          <a:prstGeom prst="ellipse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7" name="Google Shape;307;p5"/>
          <p:cNvSpPr/>
          <p:nvPr/>
        </p:nvSpPr>
        <p:spPr>
          <a:xfrm>
            <a:off x="8229601" y="2936018"/>
            <a:ext cx="457200" cy="457200"/>
          </a:xfrm>
          <a:prstGeom prst="ellipse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8" name="Google Shape;308;p5"/>
          <p:cNvSpPr/>
          <p:nvPr/>
        </p:nvSpPr>
        <p:spPr>
          <a:xfrm>
            <a:off x="6324601" y="2858294"/>
            <a:ext cx="1371600" cy="612648"/>
          </a:xfrm>
          <a:prstGeom prst="flowChartDecision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i&lt;20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9" name="Google Shape;309;p5"/>
          <p:cNvSpPr/>
          <p:nvPr/>
        </p:nvSpPr>
        <p:spPr>
          <a:xfrm>
            <a:off x="5943601" y="4001294"/>
            <a:ext cx="2133600" cy="612648"/>
          </a:xfrm>
          <a:prstGeom prst="flowChartInputOutpu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Hello World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0" name="Google Shape;310;p5"/>
          <p:cNvSpPr/>
          <p:nvPr/>
        </p:nvSpPr>
        <p:spPr>
          <a:xfrm>
            <a:off x="6324601" y="4915694"/>
            <a:ext cx="1371600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i++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11" name="Google Shape;311;p5"/>
          <p:cNvCxnSpPr>
            <a:stCxn id="306" idx="4"/>
            <a:endCxn id="312" idx="0"/>
          </p:cNvCxnSpPr>
          <p:nvPr/>
        </p:nvCxnSpPr>
        <p:spPr>
          <a:xfrm>
            <a:off x="7010401" y="1715294"/>
            <a:ext cx="0" cy="381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3" name="Google Shape;313;p5"/>
          <p:cNvCxnSpPr>
            <a:stCxn id="308" idx="2"/>
            <a:endCxn id="309" idx="1"/>
          </p:cNvCxnSpPr>
          <p:nvPr/>
        </p:nvCxnSpPr>
        <p:spPr>
          <a:xfrm>
            <a:off x="7010401" y="3470942"/>
            <a:ext cx="0" cy="530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4" name="Google Shape;314;p5"/>
          <p:cNvCxnSpPr>
            <a:stCxn id="309" idx="4"/>
            <a:endCxn id="310" idx="0"/>
          </p:cNvCxnSpPr>
          <p:nvPr/>
        </p:nvCxnSpPr>
        <p:spPr>
          <a:xfrm>
            <a:off x="7010401" y="4613942"/>
            <a:ext cx="0" cy="301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5" name="Google Shape;315;p5"/>
          <p:cNvCxnSpPr>
            <a:stCxn id="310" idx="1"/>
            <a:endCxn id="308" idx="1"/>
          </p:cNvCxnSpPr>
          <p:nvPr/>
        </p:nvCxnSpPr>
        <p:spPr>
          <a:xfrm rot="10800000" flipH="1">
            <a:off x="6324601" y="3164594"/>
            <a:ext cx="600" cy="1979700"/>
          </a:xfrm>
          <a:prstGeom prst="bentConnector3">
            <a:avLst>
              <a:gd name="adj1" fmla="val -109135333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6" name="Google Shape;316;p5"/>
          <p:cNvCxnSpPr>
            <a:stCxn id="308" idx="3"/>
            <a:endCxn id="307" idx="2"/>
          </p:cNvCxnSpPr>
          <p:nvPr/>
        </p:nvCxnSpPr>
        <p:spPr>
          <a:xfrm>
            <a:off x="7696201" y="3164618"/>
            <a:ext cx="533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2" name="Google Shape;312;p5"/>
          <p:cNvSpPr/>
          <p:nvPr/>
        </p:nvSpPr>
        <p:spPr>
          <a:xfrm>
            <a:off x="5943601" y="2096294"/>
            <a:ext cx="2133600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i=1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17" name="Google Shape;317;p5"/>
          <p:cNvCxnSpPr>
            <a:stCxn id="312" idx="2"/>
            <a:endCxn id="308" idx="0"/>
          </p:cNvCxnSpPr>
          <p:nvPr/>
        </p:nvCxnSpPr>
        <p:spPr>
          <a:xfrm>
            <a:off x="7010401" y="2553494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8" name="Google Shape;318;p5"/>
          <p:cNvSpPr txBox="1"/>
          <p:nvPr/>
        </p:nvSpPr>
        <p:spPr>
          <a:xfrm>
            <a:off x="6964796" y="3352800"/>
            <a:ext cx="5790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true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9" name="Google Shape;319;p5"/>
          <p:cNvSpPr txBox="1"/>
          <p:nvPr/>
        </p:nvSpPr>
        <p:spPr>
          <a:xfrm>
            <a:off x="7610201" y="2869962"/>
            <a:ext cx="619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false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"/>
          <p:cNvSpPr txBox="1"/>
          <p:nvPr/>
        </p:nvSpPr>
        <p:spPr>
          <a:xfrm>
            <a:off x="1600200" y="4800600"/>
            <a:ext cx="346697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1. Xuất bảng cửu chương 7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2. Tính trung bình cộng các số chia 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hết cho 3 từ 27 đến 250.</a:t>
            </a:r>
            <a:endParaRPr sz="36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 panose="020B0502050000020003"/>
              <a:buNone/>
            </a:pPr>
            <a:r>
              <a:rPr lang="en-US"/>
              <a:t>Lệnh lặp do…while</a:t>
            </a:r>
            <a:endParaRPr lang="en-US"/>
          </a:p>
        </p:txBody>
      </p:sp>
      <p:sp>
        <p:nvSpPr>
          <p:cNvPr id="331" name="Google Shape;331;p7"/>
          <p:cNvSpPr txBox="1"/>
          <p:nvPr>
            <p:ph type="body" idx="1"/>
          </p:nvPr>
        </p:nvSpPr>
        <p:spPr>
          <a:xfrm>
            <a:off x="457200" y="1066800"/>
            <a:ext cx="4724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Cú pháp:</a:t>
            </a:r>
            <a:endParaRPr lang="en-US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b="1">
                <a:solidFill>
                  <a:srgbClr val="0000FF"/>
                </a:solidFill>
              </a:rPr>
              <a:t>do</a:t>
            </a:r>
            <a:r>
              <a:rPr lang="en-US"/>
              <a:t> {</a:t>
            </a:r>
            <a:endParaRPr lang="en-US"/>
          </a:p>
          <a:p>
            <a:pPr marL="914400" lvl="2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// công việc</a:t>
            </a:r>
            <a:endParaRPr lang="en-US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}</a:t>
            </a:r>
            <a:endParaRPr lang="en-US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b="1">
                <a:solidFill>
                  <a:srgbClr val="0000FF"/>
                </a:solidFill>
              </a:rPr>
              <a:t>while</a:t>
            </a:r>
            <a:r>
              <a:rPr lang="en-US"/>
              <a:t> (</a:t>
            </a:r>
            <a:r>
              <a:rPr lang="en-US" b="1">
                <a:solidFill>
                  <a:srgbClr val="FF0000"/>
                </a:solidFill>
              </a:rPr>
              <a:t>&lt;&lt;điều kiện&gt;&gt;</a:t>
            </a:r>
            <a:r>
              <a:rPr lang="en-US"/>
              <a:t>);</a:t>
            </a:r>
            <a:endParaRPr lang="en-US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Diễn giải: </a:t>
            </a:r>
            <a:endParaRPr lang="en-US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Tương tự lệnh lặp while chỉ khác ở chỗ điều kiện được kiểm tra sau, nghĩa là công việc được thực hiện ít nhất 1 lần.</a:t>
            </a:r>
            <a:endParaRPr lang="en-US"/>
          </a:p>
        </p:txBody>
      </p:sp>
      <p:grpSp>
        <p:nvGrpSpPr>
          <p:cNvPr id="332" name="Google Shape;332;p7"/>
          <p:cNvGrpSpPr/>
          <p:nvPr/>
        </p:nvGrpSpPr>
        <p:grpSpPr>
          <a:xfrm>
            <a:off x="5181600" y="1524000"/>
            <a:ext cx="3429000" cy="4648200"/>
            <a:chOff x="2286000" y="1600200"/>
            <a:chExt cx="3429000" cy="4648200"/>
          </a:xfrm>
        </p:grpSpPr>
        <p:sp>
          <p:nvSpPr>
            <p:cNvPr id="333" name="Google Shape;333;p7"/>
            <p:cNvSpPr/>
            <p:nvPr/>
          </p:nvSpPr>
          <p:spPr>
            <a:xfrm>
              <a:off x="3886200" y="1600200"/>
              <a:ext cx="457200" cy="457200"/>
            </a:xfrm>
            <a:prstGeom prst="ellipse">
              <a:avLst/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3886200" y="5791200"/>
              <a:ext cx="457200" cy="457200"/>
            </a:xfrm>
            <a:prstGeom prst="ellipse">
              <a:avLst/>
            </a:prstGeom>
            <a:gradFill>
              <a:gsLst>
                <a:gs pos="0">
                  <a:srgbClr val="992D2B"/>
                </a:gs>
                <a:gs pos="80000">
                  <a:srgbClr val="C93D39"/>
                </a:gs>
                <a:gs pos="100000">
                  <a:srgbClr val="CD3A36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2514600" y="4245864"/>
              <a:ext cx="3200400" cy="908304"/>
            </a:xfrm>
            <a:prstGeom prst="flowChartDecision">
              <a:avLst/>
            </a:prstGeom>
            <a:solidFill>
              <a:schemeClr val="lt1"/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Điều kiện</a:t>
              </a: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3200400" y="2694432"/>
              <a:ext cx="1828800" cy="914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Công việc</a:t>
              </a: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337" name="Google Shape;337;p7"/>
            <p:cNvCxnSpPr>
              <a:stCxn id="336" idx="2"/>
              <a:endCxn id="335" idx="0"/>
            </p:cNvCxnSpPr>
            <p:nvPr/>
          </p:nvCxnSpPr>
          <p:spPr>
            <a:xfrm>
              <a:off x="4114800" y="3608832"/>
              <a:ext cx="0" cy="6369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38" name="Google Shape;338;p7"/>
            <p:cNvCxnSpPr>
              <a:stCxn id="335" idx="1"/>
              <a:endCxn id="336" idx="1"/>
            </p:cNvCxnSpPr>
            <p:nvPr/>
          </p:nvCxnSpPr>
          <p:spPr>
            <a:xfrm rot="10800000" flipH="1">
              <a:off x="2514600" y="3151716"/>
              <a:ext cx="685800" cy="1548300"/>
            </a:xfrm>
            <a:prstGeom prst="bentConnector3">
              <a:avLst>
                <a:gd name="adj1" fmla="val -40092"/>
              </a:avLst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39" name="Google Shape;339;p7"/>
            <p:cNvCxnSpPr>
              <a:stCxn id="333" idx="4"/>
              <a:endCxn id="336" idx="0"/>
            </p:cNvCxnSpPr>
            <p:nvPr/>
          </p:nvCxnSpPr>
          <p:spPr>
            <a:xfrm>
              <a:off x="4114800" y="2057400"/>
              <a:ext cx="0" cy="6369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340" name="Google Shape;340;p7"/>
            <p:cNvSpPr txBox="1"/>
            <p:nvPr/>
          </p:nvSpPr>
          <p:spPr>
            <a:xfrm>
              <a:off x="2286000" y="4267200"/>
              <a:ext cx="5790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true</a:t>
              </a: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1" name="Google Shape;341;p7"/>
            <p:cNvSpPr txBox="1"/>
            <p:nvPr/>
          </p:nvSpPr>
          <p:spPr>
            <a:xfrm>
              <a:off x="4114800" y="5105400"/>
              <a:ext cx="619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false</a:t>
              </a: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342" name="Google Shape;342;p7"/>
            <p:cNvCxnSpPr>
              <a:stCxn id="335" idx="2"/>
              <a:endCxn id="334" idx="0"/>
            </p:cNvCxnSpPr>
            <p:nvPr/>
          </p:nvCxnSpPr>
          <p:spPr>
            <a:xfrm>
              <a:off x="4114800" y="5154168"/>
              <a:ext cx="0" cy="6369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8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 panose="020B0502050000020003"/>
              <a:buNone/>
            </a:pPr>
            <a:r>
              <a:rPr lang="en-US"/>
              <a:t>Lệnh lặp do…while</a:t>
            </a:r>
            <a:endParaRPr lang="en-US"/>
          </a:p>
        </p:txBody>
      </p:sp>
      <p:sp>
        <p:nvSpPr>
          <p:cNvPr id="348" name="Google Shape;348;p8"/>
          <p:cNvSpPr txBox="1"/>
          <p:nvPr>
            <p:ph type="body" idx="1"/>
          </p:nvPr>
        </p:nvSpPr>
        <p:spPr>
          <a:xfrm>
            <a:off x="457200" y="1066800"/>
            <a:ext cx="5638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Ví dụ</a:t>
            </a:r>
            <a:endParaRPr lang="en-US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int so = -1;</a:t>
            </a:r>
            <a:endParaRPr lang="en-US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do {</a:t>
            </a:r>
            <a:endParaRPr lang="en-US"/>
          </a:p>
          <a:p>
            <a:pPr marL="914400" lvl="2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so = scanner.nextDouble();</a:t>
            </a:r>
            <a:endParaRPr lang="en-US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}</a:t>
            </a:r>
            <a:endParaRPr lang="en-US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while (so &lt; 0);</a:t>
            </a:r>
            <a:endParaRPr lang="en-US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Diễn giải:</a:t>
            </a:r>
            <a:endParaRPr lang="en-US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Đoạn mã trên chỉ cho phép nhập số nguyên dương từ bàn phím.</a:t>
            </a:r>
            <a:endParaRPr lang="en-US"/>
          </a:p>
        </p:txBody>
      </p:sp>
      <p:grpSp>
        <p:nvGrpSpPr>
          <p:cNvPr id="349" name="Google Shape;349;p8"/>
          <p:cNvGrpSpPr/>
          <p:nvPr/>
        </p:nvGrpSpPr>
        <p:grpSpPr>
          <a:xfrm>
            <a:off x="6050395" y="1295400"/>
            <a:ext cx="2484005" cy="4648200"/>
            <a:chOff x="2697595" y="1600200"/>
            <a:chExt cx="2484005" cy="4648200"/>
          </a:xfrm>
        </p:grpSpPr>
        <p:sp>
          <p:nvSpPr>
            <p:cNvPr id="350" name="Google Shape;350;p8"/>
            <p:cNvSpPr/>
            <p:nvPr/>
          </p:nvSpPr>
          <p:spPr>
            <a:xfrm>
              <a:off x="3886200" y="1600200"/>
              <a:ext cx="457200" cy="457200"/>
            </a:xfrm>
            <a:prstGeom prst="ellipse">
              <a:avLst/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3886200" y="5791200"/>
              <a:ext cx="457200" cy="457200"/>
            </a:xfrm>
            <a:prstGeom prst="ellipse">
              <a:avLst/>
            </a:prstGeom>
            <a:gradFill>
              <a:gsLst>
                <a:gs pos="0">
                  <a:srgbClr val="992D2B"/>
                </a:gs>
                <a:gs pos="80000">
                  <a:srgbClr val="C93D39"/>
                </a:gs>
                <a:gs pos="100000">
                  <a:srgbClr val="CD3A36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3048000" y="4763500"/>
              <a:ext cx="2133600" cy="658368"/>
            </a:xfrm>
            <a:prstGeom prst="flowChartDecision">
              <a:avLst/>
            </a:prstGeom>
            <a:solidFill>
              <a:schemeClr val="lt1"/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Số &lt; 0</a:t>
              </a: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3200400" y="3657600"/>
              <a:ext cx="1828800" cy="66446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Nhập số</a:t>
              </a: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354" name="Google Shape;354;p8"/>
            <p:cNvCxnSpPr>
              <a:stCxn id="353" idx="2"/>
              <a:endCxn id="352" idx="0"/>
            </p:cNvCxnSpPr>
            <p:nvPr/>
          </p:nvCxnSpPr>
          <p:spPr>
            <a:xfrm>
              <a:off x="4114800" y="4322064"/>
              <a:ext cx="0" cy="4413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55" name="Google Shape;355;p8"/>
            <p:cNvCxnSpPr>
              <a:stCxn id="352" idx="1"/>
              <a:endCxn id="353" idx="1"/>
            </p:cNvCxnSpPr>
            <p:nvPr/>
          </p:nvCxnSpPr>
          <p:spPr>
            <a:xfrm rot="10800000" flipH="1">
              <a:off x="3048000" y="3989884"/>
              <a:ext cx="152400" cy="1102800"/>
            </a:xfrm>
            <a:prstGeom prst="bentConnector3">
              <a:avLst>
                <a:gd name="adj1" fmla="val -283333"/>
              </a:avLst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56" name="Google Shape;356;p8"/>
            <p:cNvCxnSpPr>
              <a:stCxn id="350" idx="4"/>
              <a:endCxn id="357" idx="0"/>
            </p:cNvCxnSpPr>
            <p:nvPr/>
          </p:nvCxnSpPr>
          <p:spPr>
            <a:xfrm>
              <a:off x="4114800" y="2057400"/>
              <a:ext cx="0" cy="478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358" name="Google Shape;358;p8"/>
            <p:cNvSpPr txBox="1"/>
            <p:nvPr/>
          </p:nvSpPr>
          <p:spPr>
            <a:xfrm>
              <a:off x="2697595" y="5029200"/>
              <a:ext cx="5790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true</a:t>
              </a: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9" name="Google Shape;359;p8"/>
            <p:cNvSpPr txBox="1"/>
            <p:nvPr/>
          </p:nvSpPr>
          <p:spPr>
            <a:xfrm>
              <a:off x="4038600" y="5334000"/>
              <a:ext cx="619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false</a:t>
              </a: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360" name="Google Shape;360;p8"/>
            <p:cNvCxnSpPr>
              <a:stCxn id="352" idx="2"/>
              <a:endCxn id="351" idx="0"/>
            </p:cNvCxnSpPr>
            <p:nvPr/>
          </p:nvCxnSpPr>
          <p:spPr>
            <a:xfrm>
              <a:off x="4114800" y="5421868"/>
              <a:ext cx="0" cy="3693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357" name="Google Shape;357;p8"/>
            <p:cNvSpPr/>
            <p:nvPr/>
          </p:nvSpPr>
          <p:spPr>
            <a:xfrm>
              <a:off x="3200400" y="2535936"/>
              <a:ext cx="1828800" cy="66446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số=-1</a:t>
              </a: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cxnSp>
        <p:nvCxnSpPr>
          <p:cNvPr id="361" name="Google Shape;361;p8"/>
          <p:cNvCxnSpPr/>
          <p:nvPr/>
        </p:nvCxnSpPr>
        <p:spPr>
          <a:xfrm>
            <a:off x="7467600" y="2895600"/>
            <a:ext cx="0" cy="457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9"/>
          <p:cNvSpPr txBox="1"/>
          <p:nvPr/>
        </p:nvSpPr>
        <p:spPr>
          <a:xfrm>
            <a:off x="1676400" y="5257800"/>
            <a:ext cx="28194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r>
              <a:rPr lang="en-US" sz="180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Nhập điểm từ 0 đến 10</a:t>
            </a: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3853</Words>
  <Application>WPS Presentation</Application>
  <PresentationFormat/>
  <Paragraphs>300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SimSun</vt:lpstr>
      <vt:lpstr>Wingdings</vt:lpstr>
      <vt:lpstr>Arial</vt:lpstr>
      <vt:lpstr>Calibri</vt:lpstr>
      <vt:lpstr>Quattrocento Sans</vt:lpstr>
      <vt:lpstr>Noto Sans Symbols</vt:lpstr>
      <vt:lpstr>Segoe Print</vt:lpstr>
      <vt:lpstr>Roboto</vt:lpstr>
      <vt:lpstr>Courier New</vt:lpstr>
      <vt:lpstr>Microsoft YaHei</vt:lpstr>
      <vt:lpstr>Arial Unicode MS</vt:lpstr>
      <vt:lpstr>Custom Design</vt:lpstr>
      <vt:lpstr>Lập trình Java 1</vt:lpstr>
      <vt:lpstr>Mục tiêu</vt:lpstr>
      <vt:lpstr>lệnh lặp &amp; ngắt</vt:lpstr>
      <vt:lpstr>Lệnh lặp while</vt:lpstr>
      <vt:lpstr>Lệnh lặp while</vt:lpstr>
      <vt:lpstr>PowerPoint 演示文稿</vt:lpstr>
      <vt:lpstr>Lệnh lặp do…while</vt:lpstr>
      <vt:lpstr>Lệnh lặp do…while</vt:lpstr>
      <vt:lpstr>PowerPoint 演示文稿</vt:lpstr>
      <vt:lpstr>Lệnh lặp for</vt:lpstr>
      <vt:lpstr>PowerPoint 演示文稿</vt:lpstr>
      <vt:lpstr>Lệnh break &amp; continue</vt:lpstr>
      <vt:lpstr>Ví dụ break</vt:lpstr>
      <vt:lpstr>Lab 3 buổi 1</vt:lpstr>
      <vt:lpstr>Lập trình Java 1</vt:lpstr>
      <vt:lpstr>Mảng là gì</vt:lpstr>
      <vt:lpstr>Khai báo mảng</vt:lpstr>
      <vt:lpstr>Truy xuất các phần tử</vt:lpstr>
      <vt:lpstr>For each</vt:lpstr>
      <vt:lpstr>Duyệt mảng</vt:lpstr>
      <vt:lpstr>Duyệt mảng</vt:lpstr>
      <vt:lpstr>PowerPoint 演示文稿</vt:lpstr>
      <vt:lpstr>Thao tác mảng nâng cao</vt:lpstr>
      <vt:lpstr>Thao tác mảng</vt:lpstr>
      <vt:lpstr>PowerPoint 演示文稿</vt:lpstr>
      <vt:lpstr>Thuật toán sắp xếp</vt:lpstr>
      <vt:lpstr>PowerPoint 演示文稿</vt:lpstr>
      <vt:lpstr>Tổng kết nội dung bài học</vt:lpstr>
      <vt:lpstr>Lab 3 buổi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Java 1</dc:title>
  <dc:creator>Hans</dc:creator>
  <cp:lastModifiedBy>Syn</cp:lastModifiedBy>
  <cp:revision>2</cp:revision>
  <dcterms:created xsi:type="dcterms:W3CDTF">2023-08-18T16:05:43Z</dcterms:created>
  <dcterms:modified xsi:type="dcterms:W3CDTF">2023-08-18T21:16:37Z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011755B9741B461B946DB84B53076333_12</vt:lpwstr>
  </property>
  <property fmtid="{D5CDD505-2E9C-101B-9397-08002B2CF9AE}" pid="3" name="KSOProductBuildVer">
    <vt:lpwstr>1033-12.2.0.13110</vt:lpwstr>
  </property>
</Properties>
</file>