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Roboto"/>
      <p:regular r:id="rId41"/>
      <p:bold r:id="rId42"/>
      <p:italic r:id="rId43"/>
      <p:boldItalic r:id="rId44"/>
    </p:embeddedFont>
    <p:embeddedFont>
      <p:font typeface="Quattrocento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9" roundtripDataSignature="AMtx7mgx/ojuIebxBr+1AkYVIOX62pk0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QuattrocentoSans-bold.fntdata"/><Relationship Id="rId45"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Italic.fntdata"/><Relationship Id="rId47" Type="http://schemas.openxmlformats.org/officeDocument/2006/relationships/font" Target="fonts/Quattrocento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7" name="Google Shape;26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8" name="Google Shape;27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0" name="Google Shape;29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660"/>
              <a:t>package com.fpoly;</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import java.util.Scanner;</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public class SinhVien {</a:t>
            </a:r>
            <a:endParaRPr/>
          </a:p>
          <a:p>
            <a:pPr indent="0" lvl="0" marL="0" rtl="0" algn="l">
              <a:lnSpc>
                <a:spcPct val="80000"/>
              </a:lnSpc>
              <a:spcBef>
                <a:spcPts val="0"/>
              </a:spcBef>
              <a:spcAft>
                <a:spcPts val="0"/>
              </a:spcAft>
              <a:buNone/>
            </a:pPr>
            <a:r>
              <a:rPr lang="en-US" sz="660"/>
              <a:t>	public String hoten;</a:t>
            </a:r>
            <a:endParaRPr/>
          </a:p>
          <a:p>
            <a:pPr indent="0" lvl="0" marL="0" rtl="0" algn="l">
              <a:lnSpc>
                <a:spcPct val="80000"/>
              </a:lnSpc>
              <a:spcBef>
                <a:spcPts val="0"/>
              </a:spcBef>
              <a:spcAft>
                <a:spcPts val="0"/>
              </a:spcAft>
              <a:buNone/>
            </a:pPr>
            <a:r>
              <a:rPr lang="en-US" sz="660"/>
              <a:t>	public double diem;</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public String xepLoai(){</a:t>
            </a:r>
            <a:endParaRPr/>
          </a:p>
          <a:p>
            <a:pPr indent="0" lvl="0" marL="0" rtl="0" algn="l">
              <a:lnSpc>
                <a:spcPct val="80000"/>
              </a:lnSpc>
              <a:spcBef>
                <a:spcPts val="0"/>
              </a:spcBef>
              <a:spcAft>
                <a:spcPts val="0"/>
              </a:spcAft>
              <a:buNone/>
            </a:pPr>
            <a:r>
              <a:rPr lang="en-US" sz="660"/>
              <a:t>		if(diem &lt; 5){</a:t>
            </a:r>
            <a:endParaRPr/>
          </a:p>
          <a:p>
            <a:pPr indent="0" lvl="0" marL="0" rtl="0" algn="l">
              <a:lnSpc>
                <a:spcPct val="80000"/>
              </a:lnSpc>
              <a:spcBef>
                <a:spcPts val="0"/>
              </a:spcBef>
              <a:spcAft>
                <a:spcPts val="0"/>
              </a:spcAft>
              <a:buNone/>
            </a:pPr>
            <a:r>
              <a:rPr lang="en-US" sz="660"/>
              <a:t>			return "Yếu/Kém";</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if(diem &lt; 7){</a:t>
            </a:r>
            <a:endParaRPr/>
          </a:p>
          <a:p>
            <a:pPr indent="0" lvl="0" marL="0" rtl="0" algn="l">
              <a:lnSpc>
                <a:spcPct val="80000"/>
              </a:lnSpc>
              <a:spcBef>
                <a:spcPts val="0"/>
              </a:spcBef>
              <a:spcAft>
                <a:spcPts val="0"/>
              </a:spcAft>
              <a:buNone/>
            </a:pPr>
            <a:r>
              <a:rPr lang="en-US" sz="660"/>
              <a:t>			return "Trung bình";</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return "Khá/Giỏi";</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public void xuat() {</a:t>
            </a:r>
            <a:endParaRPr/>
          </a:p>
          <a:p>
            <a:pPr indent="0" lvl="0" marL="0" rtl="0" algn="l">
              <a:lnSpc>
                <a:spcPct val="80000"/>
              </a:lnSpc>
              <a:spcBef>
                <a:spcPts val="0"/>
              </a:spcBef>
              <a:spcAft>
                <a:spcPts val="0"/>
              </a:spcAft>
              <a:buNone/>
            </a:pPr>
            <a:r>
              <a:rPr lang="en-US" sz="660"/>
              <a:t>		System.out.println(" &gt;&gt; Họ và tên: " + this.hoten);</a:t>
            </a:r>
            <a:endParaRPr/>
          </a:p>
          <a:p>
            <a:pPr indent="0" lvl="0" marL="0" rtl="0" algn="l">
              <a:lnSpc>
                <a:spcPct val="80000"/>
              </a:lnSpc>
              <a:spcBef>
                <a:spcPts val="0"/>
              </a:spcBef>
              <a:spcAft>
                <a:spcPts val="0"/>
              </a:spcAft>
              <a:buNone/>
            </a:pPr>
            <a:r>
              <a:rPr lang="en-US" sz="660"/>
              <a:t>		System.out.println(" &gt;&gt; Điểm: " + this.diem);</a:t>
            </a:r>
            <a:endParaRPr/>
          </a:p>
          <a:p>
            <a:pPr indent="0" lvl="0" marL="0" rtl="0" algn="l">
              <a:lnSpc>
                <a:spcPct val="80000"/>
              </a:lnSpc>
              <a:spcBef>
                <a:spcPts val="0"/>
              </a:spcBef>
              <a:spcAft>
                <a:spcPts val="0"/>
              </a:spcAft>
              <a:buNone/>
            </a:pPr>
            <a:r>
              <a:rPr lang="en-US" sz="660"/>
              <a:t>		System.out.println(" &gt;&gt; Học lực: " + this.xepLoai());</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public void nhap() {</a:t>
            </a:r>
            <a:endParaRPr/>
          </a:p>
          <a:p>
            <a:pPr indent="0" lvl="0" marL="0" rtl="0" algn="l">
              <a:lnSpc>
                <a:spcPct val="80000"/>
              </a:lnSpc>
              <a:spcBef>
                <a:spcPts val="0"/>
              </a:spcBef>
              <a:spcAft>
                <a:spcPts val="0"/>
              </a:spcAft>
              <a:buNone/>
            </a:pPr>
            <a:r>
              <a:rPr lang="en-US" sz="660"/>
              <a:t>		Scanner scanner = new Scanner(System.in);</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System.out.print(" &gt;&gt; Họ và tên: ");</a:t>
            </a:r>
            <a:endParaRPr/>
          </a:p>
          <a:p>
            <a:pPr indent="0" lvl="0" marL="0" rtl="0" algn="l">
              <a:lnSpc>
                <a:spcPct val="80000"/>
              </a:lnSpc>
              <a:spcBef>
                <a:spcPts val="0"/>
              </a:spcBef>
              <a:spcAft>
                <a:spcPts val="0"/>
              </a:spcAft>
              <a:buNone/>
            </a:pPr>
            <a:r>
              <a:rPr lang="en-US" sz="660"/>
              <a:t>		this.hoten = scanner.nextLine();</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		System.out.print(" &gt;&gt; Điểm: ");</a:t>
            </a:r>
            <a:endParaRPr/>
          </a:p>
          <a:p>
            <a:pPr indent="0" lvl="0" marL="0" rtl="0" algn="l">
              <a:lnSpc>
                <a:spcPct val="80000"/>
              </a:lnSpc>
              <a:spcBef>
                <a:spcPts val="0"/>
              </a:spcBef>
              <a:spcAft>
                <a:spcPts val="0"/>
              </a:spcAft>
              <a:buNone/>
            </a:pPr>
            <a:r>
              <a:rPr lang="en-US" sz="660"/>
              <a:t>		this.diem = scanner.nextDouble();</a:t>
            </a:r>
            <a:endParaRPr/>
          </a:p>
          <a:p>
            <a:pPr indent="0" lvl="0" marL="0" rtl="0" algn="l">
              <a:lnSpc>
                <a:spcPct val="80000"/>
              </a:lnSpc>
              <a:spcBef>
                <a:spcPts val="0"/>
              </a:spcBef>
              <a:spcAft>
                <a:spcPts val="0"/>
              </a:spcAft>
              <a:buNone/>
            </a:pPr>
            <a:r>
              <a:rPr lang="en-US" sz="660"/>
              <a:t>		scanner.nextLine();</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a:t>
            </a:r>
            <a:endParaRPr/>
          </a:p>
          <a:p>
            <a:pPr indent="0" lvl="0" marL="0" rtl="0" algn="l">
              <a:lnSpc>
                <a:spcPct val="80000"/>
              </a:lnSpc>
              <a:spcBef>
                <a:spcPts val="0"/>
              </a:spcBef>
              <a:spcAft>
                <a:spcPts val="0"/>
              </a:spcAft>
              <a:buNone/>
            </a:pPr>
            <a:r>
              <a:rPr lang="en-US" sz="660"/>
              <a:t>==================================================================</a:t>
            </a:r>
            <a:endParaRPr/>
          </a:p>
          <a:p>
            <a:pPr indent="0" lvl="0" marL="0" rtl="0" algn="l">
              <a:lnSpc>
                <a:spcPct val="80000"/>
              </a:lnSpc>
              <a:spcBef>
                <a:spcPts val="0"/>
              </a:spcBef>
              <a:spcAft>
                <a:spcPts val="0"/>
              </a:spcAft>
              <a:buNone/>
            </a:pPr>
            <a:r>
              <a:rPr lang="en-US" sz="660"/>
              <a:t>package com.fpoly;</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n-US" sz="660"/>
              <a:t>public class Program {</a:t>
            </a:r>
            <a:endParaRPr/>
          </a:p>
          <a:p>
            <a:pPr indent="0" lvl="0" marL="0" rtl="0" algn="l">
              <a:lnSpc>
                <a:spcPct val="80000"/>
              </a:lnSpc>
              <a:spcBef>
                <a:spcPts val="0"/>
              </a:spcBef>
              <a:spcAft>
                <a:spcPts val="0"/>
              </a:spcAft>
              <a:buNone/>
            </a:pPr>
            <a:r>
              <a:rPr lang="en-US" sz="660"/>
              <a:t>	public static void main(String[] args) {</a:t>
            </a:r>
            <a:endParaRPr/>
          </a:p>
          <a:p>
            <a:pPr indent="0" lvl="0" marL="0" rtl="0" algn="l">
              <a:lnSpc>
                <a:spcPct val="80000"/>
              </a:lnSpc>
              <a:spcBef>
                <a:spcPts val="0"/>
              </a:spcBef>
              <a:spcAft>
                <a:spcPts val="0"/>
              </a:spcAft>
              <a:buNone/>
            </a:pPr>
            <a:r>
              <a:rPr lang="en-US" sz="660"/>
              <a:t>		SinhVien sv = new SinhVien();</a:t>
            </a:r>
            <a:endParaRPr/>
          </a:p>
          <a:p>
            <a:pPr indent="0" lvl="0" marL="0" rtl="0" algn="l">
              <a:lnSpc>
                <a:spcPct val="80000"/>
              </a:lnSpc>
              <a:spcBef>
                <a:spcPts val="0"/>
              </a:spcBef>
              <a:spcAft>
                <a:spcPts val="0"/>
              </a:spcAft>
              <a:buNone/>
            </a:pPr>
            <a:r>
              <a:rPr lang="en-US" sz="660"/>
              <a:t>		sv.nhap();</a:t>
            </a:r>
            <a:endParaRPr/>
          </a:p>
          <a:p>
            <a:pPr indent="0" lvl="0" marL="0" rtl="0" algn="l">
              <a:lnSpc>
                <a:spcPct val="80000"/>
              </a:lnSpc>
              <a:spcBef>
                <a:spcPts val="0"/>
              </a:spcBef>
              <a:spcAft>
                <a:spcPts val="0"/>
              </a:spcAft>
              <a:buNone/>
            </a:pPr>
            <a:r>
              <a:rPr lang="en-US" sz="660"/>
              <a:t>		sv.xuat();</a:t>
            </a:r>
            <a:endParaRPr/>
          </a:p>
          <a:p>
            <a:pPr indent="0" lvl="0" marL="0" rtl="0" algn="l">
              <a:lnSpc>
                <a:spcPct val="80000"/>
              </a:lnSpc>
              <a:spcBef>
                <a:spcPts val="0"/>
              </a:spcBef>
              <a:spcAft>
                <a:spcPts val="0"/>
              </a:spcAft>
              <a:buNone/>
            </a:pPr>
            <a:r>
              <a:rPr lang="en-US" sz="660"/>
              <a:t>	}</a:t>
            </a:r>
            <a:endParaRPr/>
          </a:p>
          <a:p>
            <a:pPr indent="0" lvl="0" marL="0" rtl="0" algn="l">
              <a:lnSpc>
                <a:spcPct val="80000"/>
              </a:lnSpc>
              <a:spcBef>
                <a:spcPts val="0"/>
              </a:spcBef>
              <a:spcAft>
                <a:spcPts val="0"/>
              </a:spcAft>
              <a:buNone/>
            </a:pPr>
            <a:r>
              <a:rPr lang="en-US" sz="660"/>
              <a:t>}</a:t>
            </a:r>
            <a:endParaRPr sz="660"/>
          </a:p>
        </p:txBody>
      </p:sp>
      <p:sp>
        <p:nvSpPr>
          <p:cNvPr id="299" name="Google Shape;29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5" name="Google Shape;30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4" name="Google Shape;35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0" name="Google Shape;37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480"/>
              <a:t>package com.fpoly;</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import java.util.Scanner;</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public class SinhVien {</a:t>
            </a:r>
            <a:endParaRPr/>
          </a:p>
          <a:p>
            <a:pPr indent="0" lvl="0" marL="0" rtl="0" algn="l">
              <a:lnSpc>
                <a:spcPct val="80000"/>
              </a:lnSpc>
              <a:spcBef>
                <a:spcPts val="0"/>
              </a:spcBef>
              <a:spcAft>
                <a:spcPts val="0"/>
              </a:spcAft>
              <a:buNone/>
            </a:pPr>
            <a:r>
              <a:rPr lang="en-US" sz="480"/>
              <a:t>	public String hoten;</a:t>
            </a:r>
            <a:endParaRPr/>
          </a:p>
          <a:p>
            <a:pPr indent="0" lvl="0" marL="0" rtl="0" algn="l">
              <a:lnSpc>
                <a:spcPct val="80000"/>
              </a:lnSpc>
              <a:spcBef>
                <a:spcPts val="0"/>
              </a:spcBef>
              <a:spcAft>
                <a:spcPts val="0"/>
              </a:spcAft>
              <a:buNone/>
            </a:pPr>
            <a:r>
              <a:rPr lang="en-US" sz="480"/>
              <a:t>	public double diem;</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public SinhVien(){</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public SinhVien(String hoten, double diem){</a:t>
            </a:r>
            <a:endParaRPr/>
          </a:p>
          <a:p>
            <a:pPr indent="0" lvl="0" marL="0" rtl="0" algn="l">
              <a:lnSpc>
                <a:spcPct val="80000"/>
              </a:lnSpc>
              <a:spcBef>
                <a:spcPts val="0"/>
              </a:spcBef>
              <a:spcAft>
                <a:spcPts val="0"/>
              </a:spcAft>
              <a:buNone/>
            </a:pPr>
            <a:r>
              <a:rPr lang="en-US" sz="480"/>
              <a:t>		this.hoten = hoten;</a:t>
            </a:r>
            <a:endParaRPr/>
          </a:p>
          <a:p>
            <a:pPr indent="0" lvl="0" marL="0" rtl="0" algn="l">
              <a:lnSpc>
                <a:spcPct val="80000"/>
              </a:lnSpc>
              <a:spcBef>
                <a:spcPts val="0"/>
              </a:spcBef>
              <a:spcAft>
                <a:spcPts val="0"/>
              </a:spcAft>
              <a:buNone/>
            </a:pPr>
            <a:r>
              <a:rPr lang="en-US" sz="480"/>
              <a:t>		this.diem = diem;</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public String xepLoai(){</a:t>
            </a:r>
            <a:endParaRPr/>
          </a:p>
          <a:p>
            <a:pPr indent="0" lvl="0" marL="0" rtl="0" algn="l">
              <a:lnSpc>
                <a:spcPct val="80000"/>
              </a:lnSpc>
              <a:spcBef>
                <a:spcPts val="0"/>
              </a:spcBef>
              <a:spcAft>
                <a:spcPts val="0"/>
              </a:spcAft>
              <a:buNone/>
            </a:pPr>
            <a:r>
              <a:rPr lang="en-US" sz="480"/>
              <a:t>		if(diem &lt; 5){</a:t>
            </a:r>
            <a:endParaRPr/>
          </a:p>
          <a:p>
            <a:pPr indent="0" lvl="0" marL="0" rtl="0" algn="l">
              <a:lnSpc>
                <a:spcPct val="80000"/>
              </a:lnSpc>
              <a:spcBef>
                <a:spcPts val="0"/>
              </a:spcBef>
              <a:spcAft>
                <a:spcPts val="0"/>
              </a:spcAft>
              <a:buNone/>
            </a:pPr>
            <a:r>
              <a:rPr lang="en-US" sz="480"/>
              <a:t>			return "Yếu/Kém";</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if(diem &lt; 7){</a:t>
            </a:r>
            <a:endParaRPr/>
          </a:p>
          <a:p>
            <a:pPr indent="0" lvl="0" marL="0" rtl="0" algn="l">
              <a:lnSpc>
                <a:spcPct val="80000"/>
              </a:lnSpc>
              <a:spcBef>
                <a:spcPts val="0"/>
              </a:spcBef>
              <a:spcAft>
                <a:spcPts val="0"/>
              </a:spcAft>
              <a:buNone/>
            </a:pPr>
            <a:r>
              <a:rPr lang="en-US" sz="480"/>
              <a:t>			return "Trung bình";</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return "Khá/Giỏi";</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public void xuat() {</a:t>
            </a:r>
            <a:endParaRPr/>
          </a:p>
          <a:p>
            <a:pPr indent="0" lvl="0" marL="0" rtl="0" algn="l">
              <a:lnSpc>
                <a:spcPct val="80000"/>
              </a:lnSpc>
              <a:spcBef>
                <a:spcPts val="0"/>
              </a:spcBef>
              <a:spcAft>
                <a:spcPts val="0"/>
              </a:spcAft>
              <a:buNone/>
            </a:pPr>
            <a:r>
              <a:rPr lang="en-US" sz="480"/>
              <a:t>		System.out.println(" &gt;&gt; Họ và tên: " + this.hoten);</a:t>
            </a:r>
            <a:endParaRPr/>
          </a:p>
          <a:p>
            <a:pPr indent="0" lvl="0" marL="0" rtl="0" algn="l">
              <a:lnSpc>
                <a:spcPct val="80000"/>
              </a:lnSpc>
              <a:spcBef>
                <a:spcPts val="0"/>
              </a:spcBef>
              <a:spcAft>
                <a:spcPts val="0"/>
              </a:spcAft>
              <a:buNone/>
            </a:pPr>
            <a:r>
              <a:rPr lang="en-US" sz="480"/>
              <a:t>		System.out.println(" &gt;&gt; Điểm: " + this.diem);</a:t>
            </a:r>
            <a:endParaRPr/>
          </a:p>
          <a:p>
            <a:pPr indent="0" lvl="0" marL="0" rtl="0" algn="l">
              <a:lnSpc>
                <a:spcPct val="80000"/>
              </a:lnSpc>
              <a:spcBef>
                <a:spcPts val="0"/>
              </a:spcBef>
              <a:spcAft>
                <a:spcPts val="0"/>
              </a:spcAft>
              <a:buNone/>
            </a:pPr>
            <a:r>
              <a:rPr lang="en-US" sz="480"/>
              <a:t>		System.out.println(" &gt;&gt; Học lực: " + this.xepLoai());</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public void nhap() {</a:t>
            </a:r>
            <a:endParaRPr/>
          </a:p>
          <a:p>
            <a:pPr indent="0" lvl="0" marL="0" rtl="0" algn="l">
              <a:lnSpc>
                <a:spcPct val="80000"/>
              </a:lnSpc>
              <a:spcBef>
                <a:spcPts val="0"/>
              </a:spcBef>
              <a:spcAft>
                <a:spcPts val="0"/>
              </a:spcAft>
              <a:buNone/>
            </a:pPr>
            <a:r>
              <a:rPr lang="en-US" sz="480"/>
              <a:t>		Scanner scanner = new Scanner(System.in);</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 &gt;&gt; Họ và tên: ");</a:t>
            </a:r>
            <a:endParaRPr/>
          </a:p>
          <a:p>
            <a:pPr indent="0" lvl="0" marL="0" rtl="0" algn="l">
              <a:lnSpc>
                <a:spcPct val="80000"/>
              </a:lnSpc>
              <a:spcBef>
                <a:spcPts val="0"/>
              </a:spcBef>
              <a:spcAft>
                <a:spcPts val="0"/>
              </a:spcAft>
              <a:buNone/>
            </a:pPr>
            <a:r>
              <a:rPr lang="en-US" sz="480"/>
              <a:t>		this.hoten = scanner.nextLine();</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 &gt;&gt; Điểm: ");</a:t>
            </a:r>
            <a:endParaRPr/>
          </a:p>
          <a:p>
            <a:pPr indent="0" lvl="0" marL="0" rtl="0" algn="l">
              <a:lnSpc>
                <a:spcPct val="80000"/>
              </a:lnSpc>
              <a:spcBef>
                <a:spcPts val="0"/>
              </a:spcBef>
              <a:spcAft>
                <a:spcPts val="0"/>
              </a:spcAft>
              <a:buNone/>
            </a:pPr>
            <a:r>
              <a:rPr lang="en-US" sz="480"/>
              <a:t>		this.diem = scanner.nextDouble();</a:t>
            </a:r>
            <a:endParaRPr/>
          </a:p>
          <a:p>
            <a:pPr indent="0" lvl="0" marL="0" rtl="0" algn="l">
              <a:lnSpc>
                <a:spcPct val="80000"/>
              </a:lnSpc>
              <a:spcBef>
                <a:spcPts val="0"/>
              </a:spcBef>
              <a:spcAft>
                <a:spcPts val="0"/>
              </a:spcAft>
              <a:buNone/>
            </a:pPr>
            <a:r>
              <a:rPr lang="en-US" sz="480"/>
              <a:t>		scanner.nextLine();</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a:t>
            </a:r>
            <a:endParaRPr/>
          </a:p>
          <a:p>
            <a:pPr indent="0" lvl="0" marL="0" rtl="0" algn="l">
              <a:lnSpc>
                <a:spcPct val="80000"/>
              </a:lnSpc>
              <a:spcBef>
                <a:spcPts val="0"/>
              </a:spcBef>
              <a:spcAft>
                <a:spcPts val="0"/>
              </a:spcAft>
              <a:buNone/>
            </a:pPr>
            <a:r>
              <a:rPr lang="en-US" sz="480"/>
              <a:t>========================================================================</a:t>
            </a:r>
            <a:endParaRPr/>
          </a:p>
          <a:p>
            <a:pPr indent="0" lvl="0" marL="0" rtl="0" algn="l">
              <a:lnSpc>
                <a:spcPct val="80000"/>
              </a:lnSpc>
              <a:spcBef>
                <a:spcPts val="0"/>
              </a:spcBef>
              <a:spcAft>
                <a:spcPts val="0"/>
              </a:spcAft>
              <a:buNone/>
            </a:pPr>
            <a:r>
              <a:rPr lang="en-US" sz="480"/>
              <a:t>package com.fpoly;</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public class Program {</a:t>
            </a:r>
            <a:endParaRPr/>
          </a:p>
          <a:p>
            <a:pPr indent="0" lvl="0" marL="0" rtl="0" algn="l">
              <a:lnSpc>
                <a:spcPct val="80000"/>
              </a:lnSpc>
              <a:spcBef>
                <a:spcPts val="0"/>
              </a:spcBef>
              <a:spcAft>
                <a:spcPts val="0"/>
              </a:spcAft>
              <a:buNone/>
            </a:pPr>
            <a:r>
              <a:rPr lang="en-US" sz="480"/>
              <a:t>	public static void main(String[] args) {</a:t>
            </a:r>
            <a:endParaRPr/>
          </a:p>
          <a:p>
            <a:pPr indent="0" lvl="0" marL="0" rtl="0" algn="l">
              <a:lnSpc>
                <a:spcPct val="80000"/>
              </a:lnSpc>
              <a:spcBef>
                <a:spcPts val="0"/>
              </a:spcBef>
              <a:spcAft>
                <a:spcPts val="0"/>
              </a:spcAft>
              <a:buNone/>
            </a:pPr>
            <a:r>
              <a:rPr lang="en-US" sz="480"/>
              <a:t>		SinhVien sv1 = new SinhVien("Phạm Minh Tuấn", 9);</a:t>
            </a:r>
            <a:endParaRPr/>
          </a:p>
          <a:p>
            <a:pPr indent="0" lvl="0" marL="0" rtl="0" algn="l">
              <a:lnSpc>
                <a:spcPct val="80000"/>
              </a:lnSpc>
              <a:spcBef>
                <a:spcPts val="0"/>
              </a:spcBef>
              <a:spcAft>
                <a:spcPts val="0"/>
              </a:spcAft>
              <a:buNone/>
            </a:pPr>
            <a:r>
              <a:rPr lang="en-US" sz="480"/>
              <a:t>		sv1.xuat();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System.out.println();</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SinhVien sv2 = new SinhVien();</a:t>
            </a:r>
            <a:endParaRPr/>
          </a:p>
          <a:p>
            <a:pPr indent="0" lvl="0" marL="0" rtl="0" algn="l">
              <a:lnSpc>
                <a:spcPct val="80000"/>
              </a:lnSpc>
              <a:spcBef>
                <a:spcPts val="0"/>
              </a:spcBef>
              <a:spcAft>
                <a:spcPts val="0"/>
              </a:spcAft>
              <a:buNone/>
            </a:pPr>
            <a:r>
              <a:rPr lang="en-US" sz="480"/>
              <a:t>		sv2.nhap();</a:t>
            </a:r>
            <a:endParaRPr/>
          </a:p>
          <a:p>
            <a:pPr indent="0" lvl="0" marL="0" rtl="0" algn="l">
              <a:lnSpc>
                <a:spcPct val="80000"/>
              </a:lnSpc>
              <a:spcBef>
                <a:spcPts val="0"/>
              </a:spcBef>
              <a:spcAft>
                <a:spcPts val="0"/>
              </a:spcAft>
              <a:buNone/>
            </a:pPr>
            <a:r>
              <a:rPr lang="en-US" sz="480"/>
              <a:t>		sv2.xuat();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a:t>
            </a:r>
            <a:endParaRPr sz="480"/>
          </a:p>
        </p:txBody>
      </p:sp>
      <p:sp>
        <p:nvSpPr>
          <p:cNvPr id="390" name="Google Shape;39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1" name="Google Shape;17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9" name="Google Shape;48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0" name="Google Shape;490;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3" name="Google Shape;21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3" name="Google Shape;22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37"/>
          <p:cNvPicPr preferRelativeResize="0"/>
          <p:nvPr/>
        </p:nvPicPr>
        <p:blipFill rotWithShape="1">
          <a:blip r:embed="rId2">
            <a:alphaModFix/>
          </a:blip>
          <a:srcRect b="0" l="0" r="0" t="0"/>
          <a:stretch/>
        </p:blipFill>
        <p:spPr>
          <a:xfrm>
            <a:off x="0" y="0"/>
            <a:ext cx="9153525" cy="6867525"/>
          </a:xfrm>
          <a:prstGeom prst="rect">
            <a:avLst/>
          </a:prstGeom>
          <a:noFill/>
          <a:ln>
            <a:noFill/>
          </a:ln>
        </p:spPr>
      </p:pic>
      <p:sp>
        <p:nvSpPr>
          <p:cNvPr id="17" name="Google Shape;17;p37"/>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600"/>
              <a:buFont typeface="Quattrocento Sans"/>
              <a:buNone/>
              <a:defRPr b="1" sz="36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7"/>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37"/>
          <p:cNvPicPr preferRelativeResize="0"/>
          <p:nvPr/>
        </p:nvPicPr>
        <p:blipFill rotWithShape="1">
          <a:blip r:embed="rId3">
            <a:alphaModFix/>
          </a:blip>
          <a:srcRect b="0" l="0" r="0" t="0"/>
          <a:stretch/>
        </p:blipFill>
        <p:spPr>
          <a:xfrm>
            <a:off x="685800" y="2209801"/>
            <a:ext cx="2743200" cy="2743198"/>
          </a:xfrm>
          <a:prstGeom prst="ellipse">
            <a:avLst/>
          </a:prstGeom>
          <a:noFill/>
          <a:ln>
            <a:noFill/>
          </a:ln>
        </p:spPr>
      </p:pic>
      <p:pic>
        <p:nvPicPr>
          <p:cNvPr id="20" name="Google Shape;20;p37"/>
          <p:cNvPicPr preferRelativeResize="0"/>
          <p:nvPr/>
        </p:nvPicPr>
        <p:blipFill rotWithShape="1">
          <a:blip r:embed="rId4">
            <a:alphaModFix/>
          </a:blip>
          <a:srcRect b="0" l="0" r="0" t="0"/>
          <a:stretch/>
        </p:blipFill>
        <p:spPr>
          <a:xfrm>
            <a:off x="6934200" y="5334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0" name="Shape 90"/>
        <p:cNvGrpSpPr/>
        <p:nvPr/>
      </p:nvGrpSpPr>
      <p:grpSpPr>
        <a:xfrm>
          <a:off x="0" y="0"/>
          <a:ext cx="0" cy="0"/>
          <a:chOff x="0" y="0"/>
          <a:chExt cx="0" cy="0"/>
        </a:xfrm>
      </p:grpSpPr>
      <p:sp>
        <p:nvSpPr>
          <p:cNvPr id="91" name="Google Shape;91;p4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2" name="Shape 92"/>
        <p:cNvGrpSpPr/>
        <p:nvPr/>
      </p:nvGrpSpPr>
      <p:grpSpPr>
        <a:xfrm>
          <a:off x="0" y="0"/>
          <a:ext cx="0" cy="0"/>
          <a:chOff x="0" y="0"/>
          <a:chExt cx="0" cy="0"/>
        </a:xfrm>
      </p:grpSpPr>
      <p:sp>
        <p:nvSpPr>
          <p:cNvPr id="93" name="Google Shape;9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9"/>
          <p:cNvSpPr txBox="1"/>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5" name="Google Shape;95;p49"/>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6" name="Google Shape;96;p49"/>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cxnSp>
        <p:nvCxnSpPr>
          <p:cNvPr id="97" name="Google Shape;97;p49"/>
          <p:cNvCxnSpPr/>
          <p:nvPr/>
        </p:nvCxnSpPr>
        <p:spPr>
          <a:xfrm rot="10800000">
            <a:off x="533400" y="835152"/>
            <a:ext cx="81534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8" name="Shape 98"/>
        <p:cNvGrpSpPr/>
        <p:nvPr/>
      </p:nvGrpSpPr>
      <p:grpSpPr>
        <a:xfrm>
          <a:off x="0" y="0"/>
          <a:ext cx="0" cy="0"/>
          <a:chOff x="0" y="0"/>
          <a:chExt cx="0" cy="0"/>
        </a:xfrm>
      </p:grpSpPr>
      <p:sp>
        <p:nvSpPr>
          <p:cNvPr id="99" name="Google Shape;99;p5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50"/>
          <p:cNvSpPr txBox="1"/>
          <p:nvPr>
            <p:ph idx="2" type="body"/>
          </p:nvPr>
        </p:nvSpPr>
        <p:spPr>
          <a:xfrm>
            <a:off x="4953000" y="1828800"/>
            <a:ext cx="40386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50"/>
          <p:cNvSpPr txBox="1"/>
          <p:nvPr>
            <p:ph idx="12" type="sldNum"/>
          </p:nvPr>
        </p:nvSpPr>
        <p:spPr>
          <a:xfrm>
            <a:off x="-1371600" y="61722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3" name="Shape 103"/>
        <p:cNvGrpSpPr/>
        <p:nvPr/>
      </p:nvGrpSpPr>
      <p:grpSpPr>
        <a:xfrm>
          <a:off x="0" y="0"/>
          <a:ext cx="0" cy="0"/>
          <a:chOff x="0" y="0"/>
          <a:chExt cx="0" cy="0"/>
        </a:xfrm>
      </p:grpSpPr>
      <p:sp>
        <p:nvSpPr>
          <p:cNvPr id="104" name="Google Shape;104;p51"/>
          <p:cNvSpPr txBox="1"/>
          <p:nvPr>
            <p:ph type="title"/>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1"/>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6" name="Google Shape;106;p51"/>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07" name="Shape 107"/>
        <p:cNvGrpSpPr/>
        <p:nvPr/>
      </p:nvGrpSpPr>
      <p:grpSpPr>
        <a:xfrm>
          <a:off x="0" y="0"/>
          <a:ext cx="0" cy="0"/>
          <a:chOff x="0" y="0"/>
          <a:chExt cx="0" cy="0"/>
        </a:xfrm>
      </p:grpSpPr>
      <p:sp>
        <p:nvSpPr>
          <p:cNvPr id="108" name="Google Shape;108;p5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5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5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1" name="Shape 111"/>
        <p:cNvGrpSpPr/>
        <p:nvPr/>
      </p:nvGrpSpPr>
      <p:grpSpPr>
        <a:xfrm>
          <a:off x="0" y="0"/>
          <a:ext cx="0" cy="0"/>
          <a:chOff x="0" y="0"/>
          <a:chExt cx="0" cy="0"/>
        </a:xfrm>
      </p:grpSpPr>
      <p:sp>
        <p:nvSpPr>
          <p:cNvPr id="112" name="Google Shape;112;p5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5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5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5" name="Shape 115"/>
        <p:cNvGrpSpPr/>
        <p:nvPr/>
      </p:nvGrpSpPr>
      <p:grpSpPr>
        <a:xfrm>
          <a:off x="0" y="0"/>
          <a:ext cx="0" cy="0"/>
          <a:chOff x="0" y="0"/>
          <a:chExt cx="0" cy="0"/>
        </a:xfrm>
      </p:grpSpPr>
      <p:sp>
        <p:nvSpPr>
          <p:cNvPr id="116" name="Google Shape;116;p5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5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9" name="Shape 119"/>
        <p:cNvGrpSpPr/>
        <p:nvPr/>
      </p:nvGrpSpPr>
      <p:grpSpPr>
        <a:xfrm>
          <a:off x="0" y="0"/>
          <a:ext cx="0" cy="0"/>
          <a:chOff x="0" y="0"/>
          <a:chExt cx="0" cy="0"/>
        </a:xfrm>
      </p:grpSpPr>
      <p:sp>
        <p:nvSpPr>
          <p:cNvPr id="120" name="Google Shape;120;p5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5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8"/>
          <p:cNvPicPr preferRelativeResize="0"/>
          <p:nvPr/>
        </p:nvPicPr>
        <p:blipFill rotWithShape="1">
          <a:blip r:embed="rId2">
            <a:alphaModFix/>
          </a:blip>
          <a:srcRect b="0" l="0" r="0" t="0"/>
          <a:stretch/>
        </p:blipFill>
        <p:spPr>
          <a:xfrm>
            <a:off x="457200" y="218719"/>
            <a:ext cx="1524000" cy="461818"/>
          </a:xfrm>
          <a:prstGeom prst="rect">
            <a:avLst/>
          </a:prstGeom>
          <a:noFill/>
          <a:ln>
            <a:noFill/>
          </a:ln>
        </p:spPr>
      </p:pic>
      <p:cxnSp>
        <p:nvCxnSpPr>
          <p:cNvPr id="28" name="Google Shape;28;p38"/>
          <p:cNvCxnSpPr/>
          <p:nvPr/>
        </p:nvCxnSpPr>
        <p:spPr>
          <a:xfrm>
            <a:off x="457200" y="838200"/>
            <a:ext cx="82296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123" name="Shape 123"/>
        <p:cNvGrpSpPr/>
        <p:nvPr/>
      </p:nvGrpSpPr>
      <p:grpSpPr>
        <a:xfrm>
          <a:off x="0" y="0"/>
          <a:ext cx="0" cy="0"/>
          <a:chOff x="0" y="0"/>
          <a:chExt cx="0" cy="0"/>
        </a:xfrm>
      </p:grpSpPr>
      <p:sp>
        <p:nvSpPr>
          <p:cNvPr id="124" name="Google Shape;124;p5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5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27" name="Shape 127"/>
        <p:cNvGrpSpPr/>
        <p:nvPr/>
      </p:nvGrpSpPr>
      <p:grpSpPr>
        <a:xfrm>
          <a:off x="0" y="0"/>
          <a:ext cx="0" cy="0"/>
          <a:chOff x="0" y="0"/>
          <a:chExt cx="0" cy="0"/>
        </a:xfrm>
      </p:grpSpPr>
      <p:sp>
        <p:nvSpPr>
          <p:cNvPr id="128" name="Google Shape;128;p5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5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31" name="Shape 131"/>
        <p:cNvGrpSpPr/>
        <p:nvPr/>
      </p:nvGrpSpPr>
      <p:grpSpPr>
        <a:xfrm>
          <a:off x="0" y="0"/>
          <a:ext cx="0" cy="0"/>
          <a:chOff x="0" y="0"/>
          <a:chExt cx="0" cy="0"/>
        </a:xfrm>
      </p:grpSpPr>
      <p:sp>
        <p:nvSpPr>
          <p:cNvPr id="132" name="Google Shape;132;p5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5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35" name="Shape 135"/>
        <p:cNvGrpSpPr/>
        <p:nvPr/>
      </p:nvGrpSpPr>
      <p:grpSpPr>
        <a:xfrm>
          <a:off x="0" y="0"/>
          <a:ext cx="0" cy="0"/>
          <a:chOff x="0" y="0"/>
          <a:chExt cx="0" cy="0"/>
        </a:xfrm>
      </p:grpSpPr>
      <p:sp>
        <p:nvSpPr>
          <p:cNvPr id="136" name="Google Shape;136;p5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5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5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39" name="Shape 139"/>
        <p:cNvGrpSpPr/>
        <p:nvPr/>
      </p:nvGrpSpPr>
      <p:grpSpPr>
        <a:xfrm>
          <a:off x="0" y="0"/>
          <a:ext cx="0" cy="0"/>
          <a:chOff x="0" y="0"/>
          <a:chExt cx="0" cy="0"/>
        </a:xfrm>
      </p:grpSpPr>
      <p:sp>
        <p:nvSpPr>
          <p:cNvPr id="140" name="Google Shape;140;p6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6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6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43" name="Shape 143"/>
        <p:cNvGrpSpPr/>
        <p:nvPr/>
      </p:nvGrpSpPr>
      <p:grpSpPr>
        <a:xfrm>
          <a:off x="0" y="0"/>
          <a:ext cx="0" cy="0"/>
          <a:chOff x="0" y="0"/>
          <a:chExt cx="0" cy="0"/>
        </a:xfrm>
      </p:grpSpPr>
      <p:sp>
        <p:nvSpPr>
          <p:cNvPr id="144" name="Google Shape;144;p6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6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6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147" name="Shape 147"/>
        <p:cNvGrpSpPr/>
        <p:nvPr/>
      </p:nvGrpSpPr>
      <p:grpSpPr>
        <a:xfrm>
          <a:off x="0" y="0"/>
          <a:ext cx="0" cy="0"/>
          <a:chOff x="0" y="0"/>
          <a:chExt cx="0" cy="0"/>
        </a:xfrm>
      </p:grpSpPr>
      <p:sp>
        <p:nvSpPr>
          <p:cNvPr id="148" name="Google Shape;148;p6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6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6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51" name="Shape 151"/>
        <p:cNvGrpSpPr/>
        <p:nvPr/>
      </p:nvGrpSpPr>
      <p:grpSpPr>
        <a:xfrm>
          <a:off x="0" y="0"/>
          <a:ext cx="0" cy="0"/>
          <a:chOff x="0" y="0"/>
          <a:chExt cx="0" cy="0"/>
        </a:xfrm>
      </p:grpSpPr>
      <p:sp>
        <p:nvSpPr>
          <p:cNvPr id="152" name="Google Shape;152;p6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6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6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9"/>
          <p:cNvSpPr/>
          <p:nvPr/>
        </p:nvSpPr>
        <p:spPr>
          <a:xfrm>
            <a:off x="1524000" y="2551017"/>
            <a:ext cx="64008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34" name="Google Shape;34;p39"/>
          <p:cNvPicPr preferRelativeResize="0"/>
          <p:nvPr/>
        </p:nvPicPr>
        <p:blipFill rotWithShape="1">
          <a:blip r:embed="rId2">
            <a:alphaModFix/>
          </a:blip>
          <a:srcRect b="41310" l="0" r="0" t="43978"/>
          <a:stretch/>
        </p:blipFill>
        <p:spPr>
          <a:xfrm flipH="1">
            <a:off x="2799530" y="2575401"/>
            <a:ext cx="3426068" cy="283858"/>
          </a:xfrm>
          <a:prstGeom prst="rect">
            <a:avLst/>
          </a:prstGeom>
          <a:noFill/>
          <a:ln>
            <a:noFill/>
          </a:ln>
        </p:spPr>
      </p:pic>
      <p:pic>
        <p:nvPicPr>
          <p:cNvPr descr="C:\Users\powerpoint.vn\Downloads\1e2cd4b177168ad16ce2e7c504bba4d2.x400.jpeg" id="35" name="Google Shape;35;p39"/>
          <p:cNvPicPr preferRelativeResize="0"/>
          <p:nvPr/>
        </p:nvPicPr>
        <p:blipFill rotWithShape="1">
          <a:blip r:embed="rId3">
            <a:alphaModFix/>
          </a:blip>
          <a:srcRect b="55710" l="0" r="0" t="0"/>
          <a:stretch/>
        </p:blipFill>
        <p:spPr>
          <a:xfrm>
            <a:off x="1926464" y="609600"/>
            <a:ext cx="5443471" cy="2828060"/>
          </a:xfrm>
          <a:prstGeom prst="rect">
            <a:avLst/>
          </a:prstGeom>
          <a:noFill/>
          <a:ln>
            <a:noFill/>
          </a:ln>
        </p:spPr>
      </p:pic>
      <p:sp>
        <p:nvSpPr>
          <p:cNvPr id="36" name="Google Shape;36;p39"/>
          <p:cNvSpPr txBox="1"/>
          <p:nvPr/>
        </p:nvSpPr>
        <p:spPr>
          <a:xfrm>
            <a:off x="3077919" y="3124200"/>
            <a:ext cx="3551481"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37" name="Google Shape;37;p39"/>
          <p:cNvPicPr preferRelativeResize="0"/>
          <p:nvPr/>
        </p:nvPicPr>
        <p:blipFill rotWithShape="1">
          <a:blip r:embed="rId4">
            <a:alphaModFix/>
          </a:blip>
          <a:srcRect b="0" l="0" r="0" t="0"/>
          <a:stretch/>
        </p:blipFill>
        <p:spPr>
          <a:xfrm>
            <a:off x="4512564" y="3568725"/>
            <a:ext cx="2616710" cy="26167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5"/>
          <p:cNvSpPr/>
          <p:nvPr>
            <p:ph idx="2" type="pic"/>
          </p:nvPr>
        </p:nvSpPr>
        <p:spPr>
          <a:xfrm>
            <a:off x="1792288" y="612775"/>
            <a:ext cx="5486400" cy="4114800"/>
          </a:xfrm>
          <a:prstGeom prst="rect">
            <a:avLst/>
          </a:prstGeom>
          <a:noFill/>
          <a:ln>
            <a:noFill/>
          </a:ln>
        </p:spPr>
      </p:sp>
      <p:sp>
        <p:nvSpPr>
          <p:cNvPr id="74" name="Google Shape;74;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23.jpg"/><Relationship Id="rId7" Type="http://schemas.openxmlformats.org/officeDocument/2006/relationships/image" Target="../media/image8.png"/><Relationship Id="rId8"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160" name="Google Shape;160;p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4: Lớp và đối tượng</a:t>
            </a:r>
            <a:endParaRPr/>
          </a:p>
        </p:txBody>
      </p:sp>
      <p:sp>
        <p:nvSpPr>
          <p:cNvPr id="161" name="Google Shape;161;p1"/>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i="0" lang="en-US" sz="2200" u="none" cap="small" strike="noStrike">
                <a:solidFill>
                  <a:srgbClr val="FF5A33"/>
                </a:solidFill>
                <a:latin typeface="Quattrocento Sans"/>
                <a:ea typeface="Quattrocento Sans"/>
                <a:cs typeface="Quattrocento Sans"/>
                <a:sym typeface="Quattrocento Sans"/>
              </a:rPr>
              <a:t>Phần 1</a:t>
            </a:r>
            <a:endParaRPr b="1" i="0" sz="2200" u="none" cap="small" strike="noStrike">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p:nvPr/>
        </p:nvSpPr>
        <p:spPr>
          <a:xfrm>
            <a:off x="1219200" y="1600200"/>
            <a:ext cx="6934200" cy="1524000"/>
          </a:xfrm>
          <a:prstGeom prst="rect">
            <a:avLst/>
          </a:prstGeom>
          <a:solidFill>
            <a:srgbClr val="E5DFEC"/>
          </a:solidFill>
          <a:ln cap="flat" cmpd="sng" w="9525">
            <a:solidFill>
              <a:srgbClr val="395E89"/>
            </a:solidFill>
            <a:prstDash val="dash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0"/>
          <p:cNvSpPr/>
          <p:nvPr/>
        </p:nvSpPr>
        <p:spPr>
          <a:xfrm>
            <a:off x="1216152" y="3276600"/>
            <a:ext cx="6928546" cy="2667000"/>
          </a:xfrm>
          <a:prstGeom prst="rect">
            <a:avLst/>
          </a:prstGeom>
          <a:solidFill>
            <a:srgbClr val="EAF1DD"/>
          </a:solidFill>
          <a:ln cap="flat" cmpd="sng" w="9525">
            <a:solidFill>
              <a:srgbClr val="395E89"/>
            </a:solidFill>
            <a:prstDash val="dash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class</a:t>
            </a:r>
            <a:endParaRPr/>
          </a:p>
        </p:txBody>
      </p:sp>
      <p:sp>
        <p:nvSpPr>
          <p:cNvPr id="272" name="Google Shape;272;p10"/>
          <p:cNvSpPr txBox="1"/>
          <p:nvPr>
            <p:ph idx="1" type="body"/>
          </p:nvPr>
        </p:nvSpPr>
        <p:spPr>
          <a:xfrm>
            <a:off x="457200" y="1066800"/>
            <a:ext cx="8229600" cy="52578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b="1" lang="en-US">
                <a:solidFill>
                  <a:srgbClr val="0000CC"/>
                </a:solidFill>
              </a:rPr>
              <a:t>class</a:t>
            </a:r>
            <a:r>
              <a:rPr lang="en-US">
                <a:solidFill>
                  <a:srgbClr val="0000CC"/>
                </a:solidFill>
              </a:rPr>
              <a:t> </a:t>
            </a:r>
            <a:r>
              <a:rPr b="1" lang="en-US">
                <a:solidFill>
                  <a:srgbClr val="FF0000"/>
                </a:solidFill>
              </a:rPr>
              <a:t>&lt;&lt;ClassName&gt;&gt;</a:t>
            </a:r>
            <a:br>
              <a:rPr lang="en-US"/>
            </a:br>
            <a:r>
              <a:rPr lang="en-US"/>
              <a:t>{</a:t>
            </a:r>
            <a:endParaRPr/>
          </a:p>
          <a:p>
            <a:pPr indent="0" lvl="0" marL="0" rtl="0" algn="l">
              <a:spcBef>
                <a:spcPts val="518"/>
              </a:spcBef>
              <a:spcAft>
                <a:spcPts val="0"/>
              </a:spcAft>
              <a:buSzPct val="100000"/>
              <a:buNone/>
            </a:pPr>
            <a:r>
              <a:rPr lang="en-US"/>
              <a:t>	</a:t>
            </a:r>
            <a:r>
              <a:rPr b="1" lang="en-US">
                <a:solidFill>
                  <a:srgbClr val="0000CC"/>
                </a:solidFill>
              </a:rPr>
              <a:t>&lt;&lt;type&gt;&gt;</a:t>
            </a:r>
            <a:r>
              <a:rPr lang="en-US"/>
              <a:t> </a:t>
            </a:r>
            <a:r>
              <a:rPr b="1" lang="en-US">
                <a:solidFill>
                  <a:srgbClr val="FF0000"/>
                </a:solidFill>
              </a:rPr>
              <a:t>&lt;&lt;field1&gt;&gt;</a:t>
            </a:r>
            <a:r>
              <a:rPr lang="en-US"/>
              <a:t>;</a:t>
            </a:r>
            <a:endParaRPr/>
          </a:p>
          <a:p>
            <a:pPr indent="0" lvl="0" marL="0" rtl="0" algn="l">
              <a:spcBef>
                <a:spcPts val="518"/>
              </a:spcBef>
              <a:spcAft>
                <a:spcPts val="0"/>
              </a:spcAft>
              <a:buSzPct val="100000"/>
              <a:buNone/>
            </a:pPr>
            <a:r>
              <a:rPr lang="en-US"/>
              <a:t>	…</a:t>
            </a:r>
            <a:endParaRPr/>
          </a:p>
          <a:p>
            <a:pPr indent="0" lvl="0" marL="0" rtl="0" algn="l">
              <a:spcBef>
                <a:spcPts val="518"/>
              </a:spcBef>
              <a:spcAft>
                <a:spcPts val="0"/>
              </a:spcAft>
              <a:buSzPct val="100000"/>
              <a:buNone/>
            </a:pPr>
            <a:r>
              <a:rPr lang="en-US"/>
              <a:t>	&lt;&lt;type&gt;&gt; &lt;&lt;fieldN&gt;&gt;;</a:t>
            </a:r>
            <a:endParaRPr/>
          </a:p>
          <a:p>
            <a:pPr indent="0" lvl="0" marL="0" rtl="0" algn="l">
              <a:spcBef>
                <a:spcPts val="518"/>
              </a:spcBef>
              <a:spcAft>
                <a:spcPts val="0"/>
              </a:spcAft>
              <a:buSzPct val="100000"/>
              <a:buNone/>
            </a:pPr>
            <a:r>
              <a:t/>
            </a:r>
            <a:endParaRPr/>
          </a:p>
          <a:p>
            <a:pPr indent="0" lvl="0" marL="0" rtl="0" algn="l">
              <a:spcBef>
                <a:spcPts val="518"/>
              </a:spcBef>
              <a:spcAft>
                <a:spcPts val="0"/>
              </a:spcAft>
              <a:buSzPct val="100000"/>
              <a:buNone/>
            </a:pPr>
            <a:r>
              <a:rPr lang="en-US"/>
              <a:t>	</a:t>
            </a:r>
            <a:r>
              <a:rPr b="1" lang="en-US">
                <a:solidFill>
                  <a:srgbClr val="0000CC"/>
                </a:solidFill>
              </a:rPr>
              <a:t>&lt;&lt;type&gt;&gt;</a:t>
            </a:r>
            <a:r>
              <a:rPr lang="en-US"/>
              <a:t> </a:t>
            </a:r>
            <a:r>
              <a:rPr b="1" lang="en-US">
                <a:solidFill>
                  <a:srgbClr val="FF0000"/>
                </a:solidFill>
              </a:rPr>
              <a:t>&lt;&lt;method1&gt;&gt;</a:t>
            </a:r>
            <a:r>
              <a:rPr lang="en-US"/>
              <a:t>(</a:t>
            </a:r>
            <a:r>
              <a:rPr b="1" lang="en-US">
                <a:solidFill>
                  <a:srgbClr val="00B050"/>
                </a:solidFill>
              </a:rPr>
              <a:t>[parameters]</a:t>
            </a:r>
            <a:r>
              <a:rPr lang="en-US"/>
              <a:t>) {</a:t>
            </a:r>
            <a:endParaRPr/>
          </a:p>
          <a:p>
            <a:pPr indent="0" lvl="0" marL="0" rtl="0" algn="l">
              <a:spcBef>
                <a:spcPts val="518"/>
              </a:spcBef>
              <a:spcAft>
                <a:spcPts val="0"/>
              </a:spcAft>
              <a:buSzPct val="100000"/>
              <a:buNone/>
            </a:pPr>
            <a:r>
              <a:rPr lang="en-US"/>
              <a:t>		// body of method</a:t>
            </a:r>
            <a:br>
              <a:rPr lang="en-US"/>
            </a:br>
            <a:r>
              <a:rPr lang="en-US"/>
              <a:t>	}</a:t>
            </a:r>
            <a:br>
              <a:rPr lang="en-US"/>
            </a:br>
            <a:r>
              <a:rPr lang="en-US"/>
              <a:t>	…</a:t>
            </a:r>
            <a:br>
              <a:rPr lang="en-US"/>
            </a:br>
            <a:r>
              <a:rPr lang="en-US"/>
              <a:t>	&lt;&lt;type&gt;&gt; &lt;&lt;methodN&gt;&gt;([parameters]) {</a:t>
            </a:r>
            <a:endParaRPr/>
          </a:p>
          <a:p>
            <a:pPr indent="0" lvl="0" marL="0" rtl="0" algn="l">
              <a:spcBef>
                <a:spcPts val="518"/>
              </a:spcBef>
              <a:spcAft>
                <a:spcPts val="0"/>
              </a:spcAft>
              <a:buSzPct val="100000"/>
              <a:buNone/>
            </a:pPr>
            <a:r>
              <a:rPr lang="en-US"/>
              <a:t>		// body of method</a:t>
            </a:r>
            <a:br>
              <a:rPr lang="en-US"/>
            </a:br>
            <a:r>
              <a:rPr lang="en-US"/>
              <a:t>	}</a:t>
            </a:r>
            <a:br>
              <a:rPr lang="en-US"/>
            </a:br>
            <a:r>
              <a:rPr lang="en-US"/>
              <a:t>}</a:t>
            </a:r>
            <a:endParaRPr/>
          </a:p>
        </p:txBody>
      </p:sp>
      <p:sp>
        <p:nvSpPr>
          <p:cNvPr id="273" name="Google Shape;273;p10"/>
          <p:cNvSpPr/>
          <p:nvPr/>
        </p:nvSpPr>
        <p:spPr>
          <a:xfrm>
            <a:off x="5638800" y="1295400"/>
            <a:ext cx="2895600" cy="612648"/>
          </a:xfrm>
          <a:prstGeom prst="wedgeRoundRectCallout">
            <a:avLst>
              <a:gd fmla="val -68623" name="adj1"/>
              <a:gd fmla="val 54539"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Khai báo các trường</a:t>
            </a:r>
            <a:endParaRPr sz="1800">
              <a:solidFill>
                <a:schemeClr val="dk1"/>
              </a:solidFill>
              <a:latin typeface="Calibri"/>
              <a:ea typeface="Calibri"/>
              <a:cs typeface="Calibri"/>
              <a:sym typeface="Calibri"/>
            </a:endParaRPr>
          </a:p>
        </p:txBody>
      </p:sp>
      <p:sp>
        <p:nvSpPr>
          <p:cNvPr id="274" name="Google Shape;274;p10"/>
          <p:cNvSpPr/>
          <p:nvPr/>
        </p:nvSpPr>
        <p:spPr>
          <a:xfrm>
            <a:off x="5647944" y="2286000"/>
            <a:ext cx="2895600" cy="612648"/>
          </a:xfrm>
          <a:prstGeom prst="wedgeRoundRectCallout">
            <a:avLst>
              <a:gd fmla="val -49290" name="adj1"/>
              <a:gd fmla="val 112252"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Khai báo các phương thức</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1"/>
          <p:cNvSpPr/>
          <p:nvPr/>
        </p:nvSpPr>
        <p:spPr>
          <a:xfrm>
            <a:off x="381000" y="1219200"/>
            <a:ext cx="8305794" cy="5410206"/>
          </a:xfrm>
          <a:prstGeom prst="flowChartDocumen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1"/>
          <p:cNvSpPr txBox="1"/>
          <p:nvPr>
            <p:ph type="title"/>
          </p:nvPr>
        </p:nvSpPr>
        <p:spPr>
          <a:xfrm>
            <a:off x="2057400" y="274638"/>
            <a:ext cx="6629400" cy="4875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rgbClr val="FF5A33"/>
              </a:buClr>
              <a:buSzPct val="100000"/>
              <a:buFont typeface="Quattrocento Sans"/>
              <a:buNone/>
            </a:pPr>
            <a:r>
              <a:rPr lang="en-US">
                <a:latin typeface="Quattrocento Sans"/>
                <a:ea typeface="Quattrocento Sans"/>
                <a:cs typeface="Quattrocento Sans"/>
                <a:sym typeface="Quattrocento Sans"/>
              </a:rPr>
              <a:t>Ví dụ </a:t>
            </a:r>
            <a:r>
              <a:rPr lang="en-US"/>
              <a:t>định nghĩa lớp</a:t>
            </a:r>
            <a:endParaRPr/>
          </a:p>
        </p:txBody>
      </p:sp>
      <p:pic>
        <p:nvPicPr>
          <p:cNvPr descr="http://hrintegration.com/wp-content/uploads/2015/02/img16.jpg" id="282" name="Google Shape;282;p11"/>
          <p:cNvPicPr preferRelativeResize="0"/>
          <p:nvPr/>
        </p:nvPicPr>
        <p:blipFill rotWithShape="1">
          <a:blip r:embed="rId3">
            <a:alphaModFix/>
          </a:blip>
          <a:srcRect b="0" l="0" r="0" t="0"/>
          <a:stretch/>
        </p:blipFill>
        <p:spPr>
          <a:xfrm>
            <a:off x="6400800" y="1636359"/>
            <a:ext cx="1954312" cy="1954312"/>
          </a:xfrm>
          <a:prstGeom prst="rect">
            <a:avLst/>
          </a:prstGeom>
          <a:noFill/>
          <a:ln>
            <a:noFill/>
          </a:ln>
        </p:spPr>
      </p:pic>
      <p:pic>
        <p:nvPicPr>
          <p:cNvPr id="283" name="Google Shape;283;p11"/>
          <p:cNvPicPr preferRelativeResize="0"/>
          <p:nvPr/>
        </p:nvPicPr>
        <p:blipFill rotWithShape="1">
          <a:blip r:embed="rId4">
            <a:alphaModFix/>
          </a:blip>
          <a:srcRect b="0" l="0" r="0" t="0"/>
          <a:stretch/>
        </p:blipFill>
        <p:spPr>
          <a:xfrm>
            <a:off x="533400" y="1371600"/>
            <a:ext cx="5486400" cy="4352468"/>
          </a:xfrm>
          <a:prstGeom prst="rect">
            <a:avLst/>
          </a:prstGeom>
          <a:noFill/>
          <a:ln>
            <a:noFill/>
          </a:ln>
        </p:spPr>
      </p:pic>
      <p:sp>
        <p:nvSpPr>
          <p:cNvPr id="284" name="Google Shape;284;p11"/>
          <p:cNvSpPr/>
          <p:nvPr/>
        </p:nvSpPr>
        <p:spPr>
          <a:xfrm>
            <a:off x="4288971" y="1371600"/>
            <a:ext cx="1905000" cy="612600"/>
          </a:xfrm>
          <a:prstGeom prst="wedgeRectCallout">
            <a:avLst>
              <a:gd fmla="val -83851" name="adj1"/>
              <a:gd fmla="val 16758"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Trường</a:t>
            </a:r>
            <a:endParaRPr sz="1800">
              <a:solidFill>
                <a:schemeClr val="dk1"/>
              </a:solidFill>
              <a:latin typeface="Calibri"/>
              <a:ea typeface="Calibri"/>
              <a:cs typeface="Calibri"/>
              <a:sym typeface="Calibri"/>
            </a:endParaRPr>
          </a:p>
        </p:txBody>
      </p:sp>
      <p:sp>
        <p:nvSpPr>
          <p:cNvPr id="285" name="Google Shape;285;p11"/>
          <p:cNvSpPr/>
          <p:nvPr/>
        </p:nvSpPr>
        <p:spPr>
          <a:xfrm>
            <a:off x="6172200" y="4191000"/>
            <a:ext cx="1905000" cy="612600"/>
          </a:xfrm>
          <a:prstGeom prst="wedgeRectCallout">
            <a:avLst>
              <a:gd fmla="val -197375" name="adj1"/>
              <a:gd fmla="val 19127"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Phương thức</a:t>
            </a:r>
            <a:endParaRPr sz="1800">
              <a:solidFill>
                <a:schemeClr val="dk1"/>
              </a:solidFill>
              <a:latin typeface="Calibri"/>
              <a:ea typeface="Calibri"/>
              <a:cs typeface="Calibri"/>
              <a:sym typeface="Calibri"/>
            </a:endParaRPr>
          </a:p>
        </p:txBody>
      </p:sp>
      <p:sp>
        <p:nvSpPr>
          <p:cNvPr id="286" name="Google Shape;286;p11"/>
          <p:cNvSpPr txBox="1"/>
          <p:nvPr/>
        </p:nvSpPr>
        <p:spPr>
          <a:xfrm>
            <a:off x="228600" y="5867400"/>
            <a:ext cx="8598300" cy="3693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Lớp Employee có 2 thuộc tính là fullname và salary và 2 phương thức là input() và output()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Tạo đối tượng</a:t>
            </a:r>
            <a:endParaRPr/>
          </a:p>
        </p:txBody>
      </p:sp>
      <p:sp>
        <p:nvSpPr>
          <p:cNvPr id="293" name="Google Shape;293;p12"/>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Đoạn mã sau sử dụng lớp Employee để tạo một nhân viên sau đó gọi các phương thức của lớp.</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Chú ý:</a:t>
            </a:r>
            <a:endParaRPr/>
          </a:p>
          <a:p>
            <a:pPr indent="-285750" lvl="1" marL="742950" rtl="0" algn="l">
              <a:spcBef>
                <a:spcPts val="480"/>
              </a:spcBef>
              <a:spcAft>
                <a:spcPts val="0"/>
              </a:spcAft>
              <a:buSzPts val="2400"/>
              <a:buChar char="❖"/>
            </a:pPr>
            <a:r>
              <a:rPr lang="en-US"/>
              <a:t>Toán tử </a:t>
            </a:r>
            <a:r>
              <a:rPr b="1" lang="en-US"/>
              <a:t>new</a:t>
            </a:r>
            <a:r>
              <a:rPr lang="en-US"/>
              <a:t> được sử dụng để tạo đối tượng</a:t>
            </a:r>
            <a:endParaRPr/>
          </a:p>
          <a:p>
            <a:pPr indent="-285750" lvl="1" marL="742950" rtl="0" algn="l">
              <a:spcBef>
                <a:spcPts val="480"/>
              </a:spcBef>
              <a:spcAft>
                <a:spcPts val="0"/>
              </a:spcAft>
              <a:buSzPts val="2400"/>
              <a:buChar char="❖"/>
            </a:pPr>
            <a:r>
              <a:rPr lang="en-US"/>
              <a:t>Biến emp chứa tham chiếu tới đối tượng</a:t>
            </a:r>
            <a:endParaRPr/>
          </a:p>
          <a:p>
            <a:pPr indent="-285750" lvl="1" marL="742950" rtl="0" algn="l">
              <a:spcBef>
                <a:spcPts val="480"/>
              </a:spcBef>
              <a:spcAft>
                <a:spcPts val="0"/>
              </a:spcAft>
              <a:buSzPts val="2400"/>
              <a:buChar char="❖"/>
            </a:pPr>
            <a:r>
              <a:rPr lang="en-US"/>
              <a:t>Sử dụng dấu chấm (</a:t>
            </a:r>
            <a:r>
              <a:rPr b="1" lang="en-US"/>
              <a:t>.</a:t>
            </a:r>
            <a:r>
              <a:rPr lang="en-US"/>
              <a:t>) để truy xuất các thành viên của lớp (trường và phương thức).</a:t>
            </a:r>
            <a:endParaRPr/>
          </a:p>
        </p:txBody>
      </p:sp>
      <p:pic>
        <p:nvPicPr>
          <p:cNvPr id="294" name="Google Shape;294;p12"/>
          <p:cNvPicPr preferRelativeResize="0"/>
          <p:nvPr/>
        </p:nvPicPr>
        <p:blipFill rotWithShape="1">
          <a:blip r:embed="rId3">
            <a:alphaModFix/>
          </a:blip>
          <a:srcRect b="0" l="0" r="0" t="0"/>
          <a:stretch/>
        </p:blipFill>
        <p:spPr>
          <a:xfrm>
            <a:off x="838200" y="2185557"/>
            <a:ext cx="5442857" cy="1776843"/>
          </a:xfrm>
          <a:prstGeom prst="rect">
            <a:avLst/>
          </a:prstGeom>
          <a:noFill/>
          <a:ln>
            <a:noFill/>
          </a:ln>
        </p:spPr>
      </p:pic>
      <p:pic>
        <p:nvPicPr>
          <p:cNvPr descr="https://rootinc.com/wp-content/uploads/2012/06/tough-decision-employee-engagement.jpg" id="295" name="Google Shape;295;p12"/>
          <p:cNvPicPr preferRelativeResize="0"/>
          <p:nvPr/>
        </p:nvPicPr>
        <p:blipFill rotWithShape="1">
          <a:blip r:embed="rId4">
            <a:alphaModFix/>
          </a:blip>
          <a:srcRect b="0" l="0" r="0" t="0"/>
          <a:stretch/>
        </p:blipFill>
        <p:spPr>
          <a:xfrm>
            <a:off x="6495142" y="2209800"/>
            <a:ext cx="2181967" cy="14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3"/>
          <p:cNvSpPr txBox="1"/>
          <p:nvPr/>
        </p:nvSpPr>
        <p:spPr>
          <a:xfrm>
            <a:off x="1600200" y="4867870"/>
            <a:ext cx="381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Tạo lớp mô tả sinh viên bao gồm họ tên, điểm và các phương thức nhập, xuất và xếp loại học lực</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4"/>
          <p:cNvSpPr txBox="1"/>
          <p:nvPr/>
        </p:nvSpPr>
        <p:spPr>
          <a:xfrm>
            <a:off x="914400" y="4800600"/>
            <a:ext cx="7696200" cy="1828800"/>
          </a:xfrm>
          <a:prstGeom prst="rect">
            <a:avLst/>
          </a:prstGeom>
          <a:noFill/>
          <a:ln cap="flat" cmpd="sng" w="9525">
            <a:solidFill>
              <a:schemeClr val="accent1"/>
            </a:solidFill>
            <a:prstDash val="solid"/>
            <a:round/>
            <a:headEnd len="sm" w="sm" type="none"/>
            <a:tailEnd len="sm" w="sm" type="none"/>
          </a:ln>
        </p:spPr>
        <p:txBody>
          <a:bodyPr anchorCtr="0" anchor="t" bIns="0" lIns="91425" spcFirstLastPara="1" rIns="91425" wrap="square" tIns="182875">
            <a:noAutofit/>
          </a:bodyPr>
          <a:lstStyle/>
          <a:p>
            <a:pPr indent="0" lvl="0" marL="0" marR="0" rtl="0" algn="l">
              <a:lnSpc>
                <a:spcPct val="100000"/>
              </a:lnSpc>
              <a:spcBef>
                <a:spcPts val="0"/>
              </a:spcBef>
              <a:spcAft>
                <a:spcPts val="0"/>
              </a:spcAft>
              <a:buClr>
                <a:srgbClr val="3333FF"/>
              </a:buClr>
              <a:buSzPts val="2400"/>
              <a:buFont typeface="Arial"/>
              <a:buNone/>
            </a:pPr>
            <a:r>
              <a:rPr lang="en-US" sz="2400">
                <a:solidFill>
                  <a:srgbClr val="3333FF"/>
                </a:solidFill>
                <a:latin typeface="Calibri"/>
                <a:ea typeface="Calibri"/>
                <a:cs typeface="Calibri"/>
                <a:sym typeface="Calibri"/>
              </a:rPr>
              <a:t>&lt;&lt;kiểu trả về&gt;&gt;</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&lt;&lt;tên phương thức&gt;&gt; </a:t>
            </a:r>
            <a:r>
              <a:rPr lang="en-US" sz="2400">
                <a:solidFill>
                  <a:schemeClr val="dk1"/>
                </a:solidFill>
                <a:latin typeface="Calibri"/>
                <a:ea typeface="Calibri"/>
                <a:cs typeface="Calibri"/>
                <a:sym typeface="Calibri"/>
              </a:rPr>
              <a:t>(</a:t>
            </a:r>
            <a:r>
              <a:rPr lang="en-US" sz="2400">
                <a:solidFill>
                  <a:srgbClr val="00B050"/>
                </a:solidFill>
                <a:latin typeface="Calibri"/>
                <a:ea typeface="Calibri"/>
                <a:cs typeface="Calibri"/>
                <a:sym typeface="Calibri"/>
              </a:rPr>
              <a:t>[danh sách tham số]</a:t>
            </a:r>
            <a:r>
              <a:rPr lang="en-US" sz="2400">
                <a:solidFill>
                  <a:schemeClr val="dk1"/>
                </a:solidFill>
                <a:latin typeface="Calibri"/>
                <a:ea typeface="Calibri"/>
                <a:cs typeface="Calibri"/>
                <a:sym typeface="Calibri"/>
              </a:rPr>
              <a:t>)</a:t>
            </a:r>
            <a:endParaRPr/>
          </a:p>
          <a:p>
            <a:pPr indent="0" lvl="0" marL="0" marR="0" rtl="0" algn="l">
              <a:lnSpc>
                <a:spcPct val="10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a:t>
            </a:r>
            <a:endParaRPr/>
          </a:p>
          <a:p>
            <a:pPr indent="0" lvl="0" marL="0" marR="0" rtl="0" algn="l">
              <a:lnSpc>
                <a:spcPct val="100000"/>
              </a:lnSpc>
              <a:spcBef>
                <a:spcPts val="480"/>
              </a:spcBef>
              <a:spcAft>
                <a:spcPts val="0"/>
              </a:spcAft>
              <a:buClr>
                <a:schemeClr val="dk1"/>
              </a:buClr>
              <a:buSzPts val="2400"/>
              <a:buFont typeface="Arial"/>
              <a:buNone/>
            </a:pPr>
            <a:r>
              <a:rPr lang="en-US" sz="2400">
                <a:solidFill>
                  <a:schemeClr val="dk1"/>
                </a:solidFill>
                <a:latin typeface="Calibri"/>
                <a:ea typeface="Calibri"/>
                <a:cs typeface="Calibri"/>
                <a:sym typeface="Calibri"/>
              </a:rPr>
              <a:t>	// thân phương thức</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
        <p:nvSpPr>
          <p:cNvPr id="308" name="Google Shape;308;p1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phương thức</a:t>
            </a:r>
            <a:endParaRPr/>
          </a:p>
        </p:txBody>
      </p:sp>
      <p:sp>
        <p:nvSpPr>
          <p:cNvPr id="309" name="Google Shape;309;p14"/>
          <p:cNvSpPr txBox="1"/>
          <p:nvPr>
            <p:ph idx="1" type="body"/>
          </p:nvPr>
        </p:nvSpPr>
        <p:spPr>
          <a:xfrm>
            <a:off x="457200" y="1066800"/>
            <a:ext cx="82296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Phương thức là một mô-đun mã thực hiện một công việc cụ thể nào đó</a:t>
            </a:r>
            <a:endParaRPr/>
          </a:p>
          <a:p>
            <a:pPr indent="-285750" lvl="1" marL="742950" rtl="0" algn="l">
              <a:spcBef>
                <a:spcPts val="480"/>
              </a:spcBef>
              <a:spcAft>
                <a:spcPts val="0"/>
              </a:spcAft>
              <a:buSzPts val="2400"/>
              <a:buChar char="❖"/>
            </a:pPr>
            <a:r>
              <a:rPr lang="en-US"/>
              <a:t>Trong lớp Employee có 2 phương thức là input() và output()</a:t>
            </a:r>
            <a:endParaRPr/>
          </a:p>
          <a:p>
            <a:pPr indent="-342900" lvl="0" marL="342900" rtl="0" algn="l">
              <a:spcBef>
                <a:spcPts val="560"/>
              </a:spcBef>
              <a:spcAft>
                <a:spcPts val="0"/>
              </a:spcAft>
              <a:buClr>
                <a:srgbClr val="FF5A33"/>
              </a:buClr>
              <a:buSzPts val="2800"/>
              <a:buFont typeface="Noto Sans Symbols"/>
              <a:buChar char="❑"/>
            </a:pPr>
            <a:r>
              <a:rPr lang="en-US"/>
              <a:t>Phương thức có thể có một hoặc nhiều tham số</a:t>
            </a:r>
            <a:endParaRPr/>
          </a:p>
          <a:p>
            <a:pPr indent="-342900" lvl="0" marL="342900" rtl="0" algn="l">
              <a:spcBef>
                <a:spcPts val="560"/>
              </a:spcBef>
              <a:spcAft>
                <a:spcPts val="0"/>
              </a:spcAft>
              <a:buClr>
                <a:srgbClr val="FF5A33"/>
              </a:buClr>
              <a:buSzPts val="2800"/>
              <a:buFont typeface="Noto Sans Symbols"/>
              <a:buChar char="❑"/>
            </a:pPr>
            <a:r>
              <a:rPr lang="en-US"/>
              <a:t>Phương thức có thể có kiểu trả về hoặc void (không trả về gì cả)</a:t>
            </a:r>
            <a:endParaRPr/>
          </a:p>
          <a:p>
            <a:pPr indent="-342900" lvl="0" marL="342900" rtl="0" algn="l">
              <a:spcBef>
                <a:spcPts val="560"/>
              </a:spcBef>
              <a:spcAft>
                <a:spcPts val="0"/>
              </a:spcAft>
              <a:buClr>
                <a:srgbClr val="FF5A33"/>
              </a:buClr>
              <a:buSzPts val="2800"/>
              <a:buFont typeface="Noto Sans Symbols"/>
              <a:buChar char="❑"/>
            </a:pPr>
            <a:r>
              <a:rPr lang="en-US"/>
              <a:t>Cú pháp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Ví dụ phương thức</a:t>
            </a:r>
            <a:endParaRPr/>
          </a:p>
        </p:txBody>
      </p:sp>
      <p:pic>
        <p:nvPicPr>
          <p:cNvPr id="315" name="Google Shape;315;p15"/>
          <p:cNvPicPr preferRelativeResize="0"/>
          <p:nvPr/>
        </p:nvPicPr>
        <p:blipFill rotWithShape="1">
          <a:blip r:embed="rId3">
            <a:alphaModFix/>
          </a:blip>
          <a:srcRect b="0" l="0" r="0" t="0"/>
          <a:stretch/>
        </p:blipFill>
        <p:spPr>
          <a:xfrm>
            <a:off x="457200" y="990600"/>
            <a:ext cx="7391400" cy="5520452"/>
          </a:xfrm>
          <a:prstGeom prst="rect">
            <a:avLst/>
          </a:prstGeom>
          <a:noFill/>
          <a:ln>
            <a:noFill/>
          </a:ln>
        </p:spPr>
      </p:pic>
      <p:sp>
        <p:nvSpPr>
          <p:cNvPr id="316" name="Google Shape;316;p15"/>
          <p:cNvSpPr/>
          <p:nvPr/>
        </p:nvSpPr>
        <p:spPr>
          <a:xfrm>
            <a:off x="4724400" y="3369826"/>
            <a:ext cx="3962400" cy="762000"/>
          </a:xfrm>
          <a:prstGeom prst="wedgeRectCallout">
            <a:avLst>
              <a:gd fmla="val -101649" name="adj1"/>
              <a:gd fmla="val 70093"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Kiểu trả về là </a:t>
            </a:r>
            <a:r>
              <a:rPr b="1" lang="en-US" sz="1800">
                <a:solidFill>
                  <a:srgbClr val="FF0000"/>
                </a:solidFill>
                <a:latin typeface="Calibri"/>
                <a:ea typeface="Calibri"/>
                <a:cs typeface="Calibri"/>
                <a:sym typeface="Calibri"/>
              </a:rPr>
              <a:t>double</a:t>
            </a:r>
            <a:r>
              <a:rPr lang="en-US" sz="1800">
                <a:solidFill>
                  <a:schemeClr val="dk1"/>
                </a:solidFill>
                <a:latin typeface="Calibri"/>
                <a:ea typeface="Calibri"/>
                <a:cs typeface="Calibri"/>
                <a:sym typeface="Calibri"/>
              </a:rPr>
              <a:t> nên thân phương thức phải chứa lệnh </a:t>
            </a:r>
            <a:r>
              <a:rPr b="1" lang="en-US" sz="1800">
                <a:solidFill>
                  <a:srgbClr val="FF0000"/>
                </a:solidFill>
                <a:latin typeface="Calibri"/>
                <a:ea typeface="Calibri"/>
                <a:cs typeface="Calibri"/>
                <a:sym typeface="Calibri"/>
              </a:rPr>
              <a:t>return số thực</a:t>
            </a:r>
            <a:endParaRPr b="1" sz="1800">
              <a:solidFill>
                <a:srgbClr val="FF0000"/>
              </a:solidFill>
              <a:latin typeface="Calibri"/>
              <a:ea typeface="Calibri"/>
              <a:cs typeface="Calibri"/>
              <a:sym typeface="Calibri"/>
            </a:endParaRPr>
          </a:p>
        </p:txBody>
      </p:sp>
      <p:sp>
        <p:nvSpPr>
          <p:cNvPr id="317" name="Google Shape;317;p15"/>
          <p:cNvSpPr/>
          <p:nvPr/>
        </p:nvSpPr>
        <p:spPr>
          <a:xfrm>
            <a:off x="4572000" y="1981200"/>
            <a:ext cx="4114800" cy="762000"/>
          </a:xfrm>
          <a:prstGeom prst="wedgeRectCallout">
            <a:avLst>
              <a:gd fmla="val -101835" name="adj1"/>
              <a:gd fmla="val 78814"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Kiểu trả về là </a:t>
            </a:r>
            <a:r>
              <a:rPr b="1" lang="en-US" sz="1800">
                <a:solidFill>
                  <a:srgbClr val="FF0000"/>
                </a:solidFill>
                <a:latin typeface="Calibri"/>
                <a:ea typeface="Calibri"/>
                <a:cs typeface="Calibri"/>
                <a:sym typeface="Calibri"/>
              </a:rPr>
              <a:t>void</a:t>
            </a:r>
            <a:r>
              <a:rPr lang="en-US" sz="1800">
                <a:solidFill>
                  <a:schemeClr val="dk1"/>
                </a:solidFill>
                <a:latin typeface="Calibri"/>
                <a:ea typeface="Calibri"/>
                <a:cs typeface="Calibri"/>
                <a:sym typeface="Calibri"/>
              </a:rPr>
              <a:t> nên thân phương thức </a:t>
            </a:r>
            <a:r>
              <a:rPr b="1" lang="en-US" sz="1800">
                <a:solidFill>
                  <a:srgbClr val="FF0000"/>
                </a:solidFill>
                <a:latin typeface="Calibri"/>
                <a:ea typeface="Calibri"/>
                <a:cs typeface="Calibri"/>
                <a:sym typeface="Calibri"/>
              </a:rPr>
              <a:t>không chứa lệnh return giá trị</a:t>
            </a:r>
            <a:endParaRPr b="1" sz="18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phương thức</a:t>
            </a:r>
            <a:endParaRPr/>
          </a:p>
        </p:txBody>
      </p:sp>
      <p:sp>
        <p:nvSpPr>
          <p:cNvPr id="323" name="Google Shape;323;p1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Mô hình</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Ví dụ</a:t>
            </a:r>
            <a:endParaRPr/>
          </a:p>
        </p:txBody>
      </p:sp>
      <p:sp>
        <p:nvSpPr>
          <p:cNvPr id="324" name="Google Shape;324;p16"/>
          <p:cNvSpPr/>
          <p:nvPr/>
        </p:nvSpPr>
        <p:spPr>
          <a:xfrm>
            <a:off x="3599985" y="1600200"/>
            <a:ext cx="1981200" cy="914400"/>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Phương thức</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i="1" lang="en-US" sz="1600">
                <a:solidFill>
                  <a:schemeClr val="lt1"/>
                </a:solidFill>
                <a:latin typeface="Calibri"/>
                <a:ea typeface="Calibri"/>
                <a:cs typeface="Calibri"/>
                <a:sym typeface="Calibri"/>
              </a:rPr>
              <a:t>(thực hiện công việc cụ thể nào đó)</a:t>
            </a:r>
            <a:endParaRPr i="1" sz="1600">
              <a:solidFill>
                <a:schemeClr val="lt1"/>
              </a:solidFill>
              <a:latin typeface="Calibri"/>
              <a:ea typeface="Calibri"/>
              <a:cs typeface="Calibri"/>
              <a:sym typeface="Calibri"/>
            </a:endParaRPr>
          </a:p>
        </p:txBody>
      </p:sp>
      <p:sp>
        <p:nvSpPr>
          <p:cNvPr id="325" name="Google Shape;325;p16"/>
          <p:cNvSpPr/>
          <p:nvPr/>
        </p:nvSpPr>
        <p:spPr>
          <a:xfrm>
            <a:off x="914400" y="1770126"/>
            <a:ext cx="2682537" cy="574548"/>
          </a:xfrm>
          <a:prstGeom prst="rightArrow">
            <a:avLst>
              <a:gd fmla="val 5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{Tham số}</a:t>
            </a:r>
            <a:endParaRPr sz="1800">
              <a:solidFill>
                <a:schemeClr val="lt1"/>
              </a:solidFill>
              <a:latin typeface="Calibri"/>
              <a:ea typeface="Calibri"/>
              <a:cs typeface="Calibri"/>
              <a:sym typeface="Calibri"/>
            </a:endParaRPr>
          </a:p>
        </p:txBody>
      </p:sp>
      <p:sp>
        <p:nvSpPr>
          <p:cNvPr id="326" name="Google Shape;326;p16"/>
          <p:cNvSpPr/>
          <p:nvPr/>
        </p:nvSpPr>
        <p:spPr>
          <a:xfrm>
            <a:off x="5581185" y="1770126"/>
            <a:ext cx="1597152" cy="574548"/>
          </a:xfrm>
          <a:prstGeom prst="rightArrow">
            <a:avLst>
              <a:gd fmla="val 50000" name="adj1"/>
              <a:gd fmla="val 50000" name="adj2"/>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{Kết quả}</a:t>
            </a:r>
            <a:endParaRPr sz="1800">
              <a:solidFill>
                <a:schemeClr val="lt1"/>
              </a:solidFill>
              <a:latin typeface="Calibri"/>
              <a:ea typeface="Calibri"/>
              <a:cs typeface="Calibri"/>
              <a:sym typeface="Calibri"/>
            </a:endParaRPr>
          </a:p>
        </p:txBody>
      </p:sp>
      <p:sp>
        <p:nvSpPr>
          <p:cNvPr id="327" name="Google Shape;327;p16"/>
          <p:cNvSpPr/>
          <p:nvPr/>
        </p:nvSpPr>
        <p:spPr>
          <a:xfrm>
            <a:off x="3569505" y="3124200"/>
            <a:ext cx="1981200" cy="914400"/>
          </a:xfrm>
          <a:prstGeom prst="roundRect">
            <a:avLst>
              <a:gd fmla="val 16667"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Math.min()</a:t>
            </a:r>
            <a:endParaRPr i="1" sz="1600">
              <a:solidFill>
                <a:schemeClr val="lt1"/>
              </a:solidFill>
              <a:latin typeface="Calibri"/>
              <a:ea typeface="Calibri"/>
              <a:cs typeface="Calibri"/>
              <a:sym typeface="Calibri"/>
            </a:endParaRPr>
          </a:p>
        </p:txBody>
      </p:sp>
      <p:sp>
        <p:nvSpPr>
          <p:cNvPr id="328" name="Google Shape;328;p16"/>
          <p:cNvSpPr/>
          <p:nvPr/>
        </p:nvSpPr>
        <p:spPr>
          <a:xfrm>
            <a:off x="883920" y="3294126"/>
            <a:ext cx="2682537" cy="574548"/>
          </a:xfrm>
          <a:prstGeom prst="rightArrow">
            <a:avLst>
              <a:gd fmla="val 50000" name="adj1"/>
              <a:gd fmla="val 50000" name="adj2"/>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 b}</a:t>
            </a:r>
            <a:endParaRPr sz="1800">
              <a:solidFill>
                <a:schemeClr val="lt1"/>
              </a:solidFill>
              <a:latin typeface="Calibri"/>
              <a:ea typeface="Calibri"/>
              <a:cs typeface="Calibri"/>
              <a:sym typeface="Calibri"/>
            </a:endParaRPr>
          </a:p>
        </p:txBody>
      </p:sp>
      <p:sp>
        <p:nvSpPr>
          <p:cNvPr id="329" name="Google Shape;329;p16"/>
          <p:cNvSpPr/>
          <p:nvPr/>
        </p:nvSpPr>
        <p:spPr>
          <a:xfrm>
            <a:off x="5550705" y="3294126"/>
            <a:ext cx="1597152" cy="574548"/>
          </a:xfrm>
          <a:prstGeom prst="rightArrow">
            <a:avLst>
              <a:gd fmla="val 50000" name="adj1"/>
              <a:gd fmla="val 50000" name="adj2"/>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{min}</a:t>
            </a:r>
            <a:endParaRPr sz="1800">
              <a:solidFill>
                <a:schemeClr val="lt1"/>
              </a:solidFill>
              <a:latin typeface="Calibri"/>
              <a:ea typeface="Calibri"/>
              <a:cs typeface="Calibri"/>
              <a:sym typeface="Calibri"/>
            </a:endParaRPr>
          </a:p>
        </p:txBody>
      </p:sp>
      <p:sp>
        <p:nvSpPr>
          <p:cNvPr id="330" name="Google Shape;330;p16"/>
          <p:cNvSpPr/>
          <p:nvPr/>
        </p:nvSpPr>
        <p:spPr>
          <a:xfrm>
            <a:off x="3569505" y="4267200"/>
            <a:ext cx="1981200" cy="914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setInfo()</a:t>
            </a:r>
            <a:endParaRPr i="1" sz="1600">
              <a:solidFill>
                <a:schemeClr val="lt1"/>
              </a:solidFill>
              <a:latin typeface="Calibri"/>
              <a:ea typeface="Calibri"/>
              <a:cs typeface="Calibri"/>
              <a:sym typeface="Calibri"/>
            </a:endParaRPr>
          </a:p>
        </p:txBody>
      </p:sp>
      <p:sp>
        <p:nvSpPr>
          <p:cNvPr id="331" name="Google Shape;331;p16"/>
          <p:cNvSpPr/>
          <p:nvPr/>
        </p:nvSpPr>
        <p:spPr>
          <a:xfrm>
            <a:off x="858322" y="4437126"/>
            <a:ext cx="2708135" cy="574548"/>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{fullname, salary}</a:t>
            </a:r>
            <a:endParaRPr sz="1800">
              <a:solidFill>
                <a:schemeClr val="lt1"/>
              </a:solidFill>
              <a:latin typeface="Calibri"/>
              <a:ea typeface="Calibri"/>
              <a:cs typeface="Calibri"/>
              <a:sym typeface="Calibri"/>
            </a:endParaRPr>
          </a:p>
        </p:txBody>
      </p:sp>
      <p:sp>
        <p:nvSpPr>
          <p:cNvPr id="332" name="Google Shape;332;p16"/>
          <p:cNvSpPr/>
          <p:nvPr/>
        </p:nvSpPr>
        <p:spPr>
          <a:xfrm>
            <a:off x="3554265" y="5486400"/>
            <a:ext cx="1981200" cy="914400"/>
          </a:xfrm>
          <a:prstGeom prst="roundRect">
            <a:avLst>
              <a:gd fmla="val 16667" name="adj"/>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incomeTax()</a:t>
            </a:r>
            <a:endParaRPr i="1" sz="1600">
              <a:solidFill>
                <a:schemeClr val="lt1"/>
              </a:solidFill>
              <a:latin typeface="Calibri"/>
              <a:ea typeface="Calibri"/>
              <a:cs typeface="Calibri"/>
              <a:sym typeface="Calibri"/>
            </a:endParaRPr>
          </a:p>
        </p:txBody>
      </p:sp>
      <p:sp>
        <p:nvSpPr>
          <p:cNvPr id="333" name="Google Shape;333;p16"/>
          <p:cNvSpPr/>
          <p:nvPr/>
        </p:nvSpPr>
        <p:spPr>
          <a:xfrm>
            <a:off x="868680" y="5656326"/>
            <a:ext cx="2682537" cy="574548"/>
          </a:xfrm>
          <a:prstGeom prst="rightArrow">
            <a:avLst>
              <a:gd fmla="val 50000" name="adj1"/>
              <a:gd fmla="val 50000" name="adj2"/>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334" name="Google Shape;334;p16"/>
          <p:cNvSpPr/>
          <p:nvPr/>
        </p:nvSpPr>
        <p:spPr>
          <a:xfrm>
            <a:off x="5535465" y="5656326"/>
            <a:ext cx="1597152" cy="574548"/>
          </a:xfrm>
          <a:prstGeom prst="rightArrow">
            <a:avLst>
              <a:gd fmla="val 50000" name="adj1"/>
              <a:gd fmla="val 50000" name="adj2"/>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{Thuế}</a:t>
            </a:r>
            <a:endParaRPr sz="1800">
              <a:solidFill>
                <a:schemeClr val="lt1"/>
              </a:solidFill>
              <a:latin typeface="Calibri"/>
              <a:ea typeface="Calibri"/>
              <a:cs typeface="Calibri"/>
              <a:sym typeface="Calibri"/>
            </a:endParaRPr>
          </a:p>
        </p:txBody>
      </p:sp>
      <p:sp>
        <p:nvSpPr>
          <p:cNvPr id="335" name="Google Shape;335;p16"/>
          <p:cNvSpPr/>
          <p:nvPr/>
        </p:nvSpPr>
        <p:spPr>
          <a:xfrm>
            <a:off x="5535465" y="4437126"/>
            <a:ext cx="1597152" cy="574548"/>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Nạp chồng phương thức (overloading)</a:t>
            </a:r>
            <a:endParaRPr/>
          </a:p>
        </p:txBody>
      </p:sp>
      <p:sp>
        <p:nvSpPr>
          <p:cNvPr id="341" name="Google Shape;341;p1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Trong một lớp có thể có nhiều phương thức cùng tên nhưng khác nhau về tham số (kiểu, số lượng và thứ tự)</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Trong lớp MyClass có 4 phương thức cùng tên là method nhưng khác nhau về tham số</a:t>
            </a:r>
            <a:endParaRPr/>
          </a:p>
        </p:txBody>
      </p:sp>
      <p:sp>
        <p:nvSpPr>
          <p:cNvPr id="342" name="Google Shape;342;p17"/>
          <p:cNvSpPr txBox="1"/>
          <p:nvPr/>
        </p:nvSpPr>
        <p:spPr>
          <a:xfrm>
            <a:off x="2362200" y="2514600"/>
            <a:ext cx="452296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void method</a:t>
            </a:r>
            <a:r>
              <a:rPr b="1"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void method</a:t>
            </a:r>
            <a:r>
              <a:rPr b="1" lang="en-US" sz="2400">
                <a:solidFill>
                  <a:srgbClr val="FF0000"/>
                </a:solidFill>
                <a:latin typeface="Calibri"/>
                <a:ea typeface="Calibri"/>
                <a:cs typeface="Calibri"/>
                <a:sym typeface="Calibri"/>
              </a:rPr>
              <a:t>(int x)</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void method</a:t>
            </a:r>
            <a:r>
              <a:rPr b="1" lang="en-US" sz="2400">
                <a:solidFill>
                  <a:srgbClr val="FF0000"/>
                </a:solidFill>
                <a:latin typeface="Calibri"/>
                <a:ea typeface="Calibri"/>
                <a:cs typeface="Calibri"/>
                <a:sym typeface="Calibri"/>
              </a:rPr>
              <a:t>(float x)</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void method</a:t>
            </a:r>
            <a:r>
              <a:rPr b="1" lang="en-US" sz="2400">
                <a:solidFill>
                  <a:srgbClr val="FF0000"/>
                </a:solidFill>
                <a:latin typeface="Calibri"/>
                <a:ea typeface="Calibri"/>
                <a:cs typeface="Calibri"/>
                <a:sym typeface="Calibri"/>
              </a:rPr>
              <a:t>(int x, double y)</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Ví dụ nạp chồng phương thức</a:t>
            </a:r>
            <a:endParaRPr/>
          </a:p>
        </p:txBody>
      </p:sp>
      <p:sp>
        <p:nvSpPr>
          <p:cNvPr id="348" name="Google Shape;348;p1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Xét trường hợp overload sau</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Với lớp trên, bạn có thể sử dụng để tính tổng 2 hoặc 3 số nguyên.</a:t>
            </a:r>
            <a:endParaRPr/>
          </a:p>
        </p:txBody>
      </p:sp>
      <p:sp>
        <p:nvSpPr>
          <p:cNvPr id="349" name="Google Shape;349;p18"/>
          <p:cNvSpPr txBox="1"/>
          <p:nvPr/>
        </p:nvSpPr>
        <p:spPr>
          <a:xfrm>
            <a:off x="899160" y="1676400"/>
            <a:ext cx="5903154" cy="15696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class MayTinh{</a:t>
            </a:r>
            <a:endParaRPr/>
          </a:p>
          <a:p>
            <a:pPr indent="0" lvl="1" marL="40005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int </a:t>
            </a:r>
            <a:r>
              <a:rPr b="1" i="0" lang="en-US" sz="2400" u="none" cap="none" strike="noStrike">
                <a:solidFill>
                  <a:schemeClr val="dk1"/>
                </a:solidFill>
                <a:latin typeface="Calibri"/>
                <a:ea typeface="Calibri"/>
                <a:cs typeface="Calibri"/>
                <a:sym typeface="Calibri"/>
              </a:rPr>
              <a:t>tong(int a, int b)</a:t>
            </a:r>
            <a:r>
              <a:rPr b="0" i="0" lang="en-US" sz="2400" u="none" cap="none" strike="noStrike">
                <a:solidFill>
                  <a:schemeClr val="dk1"/>
                </a:solidFill>
                <a:latin typeface="Calibri"/>
                <a:ea typeface="Calibri"/>
                <a:cs typeface="Calibri"/>
                <a:sym typeface="Calibri"/>
              </a:rPr>
              <a:t>{return a + b;}</a:t>
            </a:r>
            <a:endParaRPr/>
          </a:p>
          <a:p>
            <a:pPr indent="0" lvl="1" marL="40005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int </a:t>
            </a:r>
            <a:r>
              <a:rPr b="1" i="0" lang="en-US" sz="2400" u="none" cap="none" strike="noStrike">
                <a:solidFill>
                  <a:schemeClr val="dk1"/>
                </a:solidFill>
                <a:latin typeface="Calibri"/>
                <a:ea typeface="Calibri"/>
                <a:cs typeface="Calibri"/>
                <a:sym typeface="Calibri"/>
              </a:rPr>
              <a:t>tong(int a, int b, int c)</a:t>
            </a:r>
            <a:r>
              <a:rPr b="0" i="0" lang="en-US" sz="2400" u="none" cap="none" strike="noStrike">
                <a:solidFill>
                  <a:schemeClr val="dk1"/>
                </a:solidFill>
                <a:latin typeface="Calibri"/>
                <a:ea typeface="Calibri"/>
                <a:cs typeface="Calibri"/>
                <a:sym typeface="Calibri"/>
              </a:rPr>
              <a:t>{return a + b + 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50" name="Google Shape;350;p18"/>
          <p:cNvSpPr txBox="1"/>
          <p:nvPr/>
        </p:nvSpPr>
        <p:spPr>
          <a:xfrm>
            <a:off x="899160" y="4724400"/>
            <a:ext cx="5903154" cy="120032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MayTinh mt = new MayTinh();</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int t1 = mt.tong(5, 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int t2 = mt.tong(5, 7, 9);</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357" name="Google Shape;357;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58" name="Google Shape;358;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Hàm tạo (constructor)</a:t>
            </a:r>
            <a:endParaRPr/>
          </a:p>
        </p:txBody>
      </p:sp>
      <p:sp>
        <p:nvSpPr>
          <p:cNvPr id="360" name="Google Shape;360;p1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Hàm tạo là một phương thức đặc biệt được sử dụng để tạo đối tượng.</a:t>
            </a:r>
            <a:endParaRPr/>
          </a:p>
          <a:p>
            <a:pPr indent="-342900" lvl="0" marL="342900" rtl="0" algn="l">
              <a:spcBef>
                <a:spcPts val="560"/>
              </a:spcBef>
              <a:spcAft>
                <a:spcPts val="0"/>
              </a:spcAft>
              <a:buClr>
                <a:srgbClr val="FF5A33"/>
              </a:buClr>
              <a:buSzPts val="2800"/>
              <a:buFont typeface="Noto Sans Symbols"/>
              <a:buChar char="❑"/>
            </a:pPr>
            <a:r>
              <a:rPr lang="en-US"/>
              <a:t>Đặc điểm của hàm tạo</a:t>
            </a:r>
            <a:endParaRPr/>
          </a:p>
          <a:p>
            <a:pPr indent="-285750" lvl="1" marL="742950" rtl="0" algn="l">
              <a:spcBef>
                <a:spcPts val="480"/>
              </a:spcBef>
              <a:spcAft>
                <a:spcPts val="0"/>
              </a:spcAft>
              <a:buSzPts val="2400"/>
              <a:buChar char="❖"/>
            </a:pPr>
            <a:r>
              <a:rPr lang="en-US"/>
              <a:t>Tên trùng với tên lớp</a:t>
            </a:r>
            <a:endParaRPr/>
          </a:p>
          <a:p>
            <a:pPr indent="-285750" lvl="1" marL="742950" rtl="0" algn="l">
              <a:spcBef>
                <a:spcPts val="480"/>
              </a:spcBef>
              <a:spcAft>
                <a:spcPts val="0"/>
              </a:spcAft>
              <a:buSzPts val="2400"/>
              <a:buChar char="❖"/>
            </a:pPr>
            <a:r>
              <a:rPr lang="en-US"/>
              <a:t>Không trả lại giá trị</a:t>
            </a:r>
            <a:endParaRPr/>
          </a:p>
          <a:p>
            <a:pPr indent="-342900" lvl="0" marL="342900" rtl="0" algn="l">
              <a:spcBef>
                <a:spcPts val="560"/>
              </a:spcBef>
              <a:spcAft>
                <a:spcPts val="0"/>
              </a:spcAft>
              <a:buClr>
                <a:srgbClr val="FF5A33"/>
              </a:buClr>
              <a:buSzPts val="2800"/>
              <a:buFont typeface="Noto Sans Symbols"/>
              <a:buChar char="❑"/>
            </a:pPr>
            <a:r>
              <a:rPr lang="en-US"/>
              <a:t>Ví dụ</a:t>
            </a:r>
            <a:endParaRPr/>
          </a:p>
        </p:txBody>
      </p:sp>
      <p:sp>
        <p:nvSpPr>
          <p:cNvPr id="361" name="Google Shape;361;p19"/>
          <p:cNvSpPr txBox="1"/>
          <p:nvPr/>
        </p:nvSpPr>
        <p:spPr>
          <a:xfrm>
            <a:off x="891271" y="3962400"/>
            <a:ext cx="5000023"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ChuNhat{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double dai, rong;</a:t>
            </a:r>
            <a:endParaRPr/>
          </a:p>
          <a:p>
            <a:pPr indent="0" lvl="1" marL="457200" marR="0" rtl="0" algn="l">
              <a:spcBef>
                <a:spcPts val="0"/>
              </a:spcBef>
              <a:spcAft>
                <a:spcPts val="0"/>
              </a:spcAft>
              <a:buNone/>
            </a:pPr>
            <a:r>
              <a:rPr b="1" i="0" lang="en-US" sz="2000" u="none" cap="none" strike="noStrike">
                <a:solidFill>
                  <a:srgbClr val="FF0000"/>
                </a:solidFill>
                <a:latin typeface="Calibri"/>
                <a:ea typeface="Calibri"/>
                <a:cs typeface="Calibri"/>
                <a:sym typeface="Calibri"/>
              </a:rPr>
              <a:t>public ChuNhat</a:t>
            </a:r>
            <a:r>
              <a:rPr b="0" i="0" lang="en-US" sz="2000" u="none" cap="none" strike="noStrike">
                <a:solidFill>
                  <a:schemeClr val="dk1"/>
                </a:solidFill>
                <a:latin typeface="Calibri"/>
                <a:ea typeface="Calibri"/>
                <a:cs typeface="Calibri"/>
                <a:sym typeface="Calibri"/>
              </a:rPr>
              <a:t>(double dai, double rong){</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this.dai = dai;</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this.rong = rong;</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62" name="Google Shape;362;p19"/>
          <p:cNvSpPr txBox="1"/>
          <p:nvPr/>
        </p:nvSpPr>
        <p:spPr>
          <a:xfrm>
            <a:off x="4648200" y="5636585"/>
            <a:ext cx="4054700" cy="707886"/>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ChuNhat cn1 = new ChuNhat(20, 15);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ChuNhat cn2 = new ChuNhat(50, 25);</a:t>
            </a:r>
            <a:endParaRPr sz="2000">
              <a:solidFill>
                <a:schemeClr val="dk1"/>
              </a:solidFill>
              <a:latin typeface="Calibri"/>
              <a:ea typeface="Calibri"/>
              <a:cs typeface="Calibri"/>
              <a:sym typeface="Calibri"/>
            </a:endParaRPr>
          </a:p>
        </p:txBody>
      </p:sp>
      <p:sp>
        <p:nvSpPr>
          <p:cNvPr id="363" name="Google Shape;363;p19"/>
          <p:cNvSpPr/>
          <p:nvPr/>
        </p:nvSpPr>
        <p:spPr>
          <a:xfrm>
            <a:off x="4507992" y="3441192"/>
            <a:ext cx="1395494"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Lớp</a:t>
            </a:r>
            <a:endParaRPr b="1" sz="1600">
              <a:solidFill>
                <a:schemeClr val="lt1"/>
              </a:solidFill>
              <a:latin typeface="Calibri"/>
              <a:ea typeface="Calibri"/>
              <a:cs typeface="Calibri"/>
              <a:sym typeface="Calibri"/>
            </a:endParaRPr>
          </a:p>
        </p:txBody>
      </p:sp>
      <p:sp>
        <p:nvSpPr>
          <p:cNvPr id="364" name="Google Shape;364;p19"/>
          <p:cNvSpPr/>
          <p:nvPr/>
        </p:nvSpPr>
        <p:spPr>
          <a:xfrm flipH="1">
            <a:off x="3593592" y="3441192"/>
            <a:ext cx="914400" cy="53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19"/>
          <p:cNvSpPr/>
          <p:nvPr/>
        </p:nvSpPr>
        <p:spPr>
          <a:xfrm>
            <a:off x="7325694" y="5103185"/>
            <a:ext cx="1395494"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Đối tượng</a:t>
            </a:r>
            <a:endParaRPr b="1" sz="1600">
              <a:solidFill>
                <a:schemeClr val="lt1"/>
              </a:solidFill>
              <a:latin typeface="Calibri"/>
              <a:ea typeface="Calibri"/>
              <a:cs typeface="Calibri"/>
              <a:sym typeface="Calibri"/>
            </a:endParaRPr>
          </a:p>
        </p:txBody>
      </p:sp>
      <p:sp>
        <p:nvSpPr>
          <p:cNvPr id="366" name="Google Shape;366;p19"/>
          <p:cNvSpPr/>
          <p:nvPr/>
        </p:nvSpPr>
        <p:spPr>
          <a:xfrm flipH="1">
            <a:off x="6411294" y="5103185"/>
            <a:ext cx="914400" cy="5334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Mục tiêu</a:t>
            </a:r>
            <a:endParaRPr/>
          </a:p>
        </p:txBody>
      </p:sp>
      <p:sp>
        <p:nvSpPr>
          <p:cNvPr id="167" name="Google Shape;167;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Kết thúc bài học này bạn có khả năng</a:t>
            </a:r>
            <a:endParaRPr/>
          </a:p>
          <a:p>
            <a:pPr indent="-285750" lvl="1" marL="742950" rtl="0" algn="l">
              <a:spcBef>
                <a:spcPts val="480"/>
              </a:spcBef>
              <a:spcAft>
                <a:spcPts val="0"/>
              </a:spcAft>
              <a:buSzPts val="2400"/>
              <a:buChar char="❖"/>
            </a:pPr>
            <a:r>
              <a:rPr lang="en-US"/>
              <a:t>Hiểu rõ khái niệm đối tượng và lớp</a:t>
            </a:r>
            <a:endParaRPr/>
          </a:p>
          <a:p>
            <a:pPr indent="-285750" lvl="1" marL="742950" rtl="0" algn="l">
              <a:spcBef>
                <a:spcPts val="480"/>
              </a:spcBef>
              <a:spcAft>
                <a:spcPts val="0"/>
              </a:spcAft>
              <a:buSzPts val="2400"/>
              <a:buChar char="❖"/>
            </a:pPr>
            <a:r>
              <a:rPr lang="en-US"/>
              <a:t>Mô hình hóa lớp và đối tượng</a:t>
            </a:r>
            <a:endParaRPr/>
          </a:p>
          <a:p>
            <a:pPr indent="-285750" lvl="1" marL="742950" rtl="0" algn="l">
              <a:spcBef>
                <a:spcPts val="480"/>
              </a:spcBef>
              <a:spcAft>
                <a:spcPts val="0"/>
              </a:spcAft>
              <a:buSzPts val="2400"/>
              <a:buChar char="❖"/>
            </a:pPr>
            <a:r>
              <a:rPr lang="en-US"/>
              <a:t>Định nghĩa được lớp và tạo đối tượng</a:t>
            </a:r>
            <a:endParaRPr/>
          </a:p>
          <a:p>
            <a:pPr indent="-285750" lvl="1" marL="742950" rtl="0" algn="l">
              <a:spcBef>
                <a:spcPts val="480"/>
              </a:spcBef>
              <a:spcAft>
                <a:spcPts val="0"/>
              </a:spcAft>
              <a:buSzPts val="2400"/>
              <a:buChar char="❖"/>
            </a:pPr>
            <a:r>
              <a:rPr lang="en-US"/>
              <a:t>Định nghĩa các trường, phương thức</a:t>
            </a:r>
            <a:endParaRPr/>
          </a:p>
          <a:p>
            <a:pPr indent="-285750" lvl="1" marL="742950" rtl="0" algn="l">
              <a:spcBef>
                <a:spcPts val="480"/>
              </a:spcBef>
              <a:spcAft>
                <a:spcPts val="0"/>
              </a:spcAft>
              <a:buSzPts val="2400"/>
              <a:buChar char="❖"/>
            </a:pPr>
            <a:r>
              <a:rPr lang="en-US"/>
              <a:t>Định nghĩa và sử dụng hàm tạo</a:t>
            </a:r>
            <a:endParaRPr/>
          </a:p>
          <a:p>
            <a:pPr indent="-285750" lvl="1" marL="742950" rtl="0" algn="l">
              <a:spcBef>
                <a:spcPts val="480"/>
              </a:spcBef>
              <a:spcAft>
                <a:spcPts val="0"/>
              </a:spcAft>
              <a:buSzPts val="2400"/>
              <a:buChar char="❖"/>
            </a:pPr>
            <a:r>
              <a:rPr lang="en-US"/>
              <a:t>Hiểu và sử package</a:t>
            </a:r>
            <a:endParaRPr/>
          </a:p>
          <a:p>
            <a:pPr indent="-285750" lvl="1" marL="742950" rtl="0" algn="l">
              <a:spcBef>
                <a:spcPts val="480"/>
              </a:spcBef>
              <a:spcAft>
                <a:spcPts val="0"/>
              </a:spcAft>
              <a:buSzPts val="2400"/>
              <a:buChar char="❖"/>
            </a:pPr>
            <a:r>
              <a:rPr lang="en-US"/>
              <a:t>Sử dụng thành thạo các đặc tả truy xuất</a:t>
            </a:r>
            <a:endParaRPr/>
          </a:p>
          <a:p>
            <a:pPr indent="-285750" lvl="1" marL="742950" rtl="0" algn="l">
              <a:spcBef>
                <a:spcPts val="480"/>
              </a:spcBef>
              <a:spcAft>
                <a:spcPts val="0"/>
              </a:spcAft>
              <a:buSzPts val="2400"/>
              <a:buChar char="❖"/>
            </a:pPr>
            <a:r>
              <a:rPr lang="en-US"/>
              <a:t>Hiểu được tính che dấu (encapsulation)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descr="http://studio-creator.com/blog/public/html5.jpg" id="372" name="Google Shape;37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73" name="Google Shape;373;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Hàm tạo (constructor)</a:t>
            </a:r>
            <a:endParaRPr/>
          </a:p>
        </p:txBody>
      </p:sp>
      <p:sp>
        <p:nvSpPr>
          <p:cNvPr id="375" name="Google Shape;375;p20"/>
          <p:cNvSpPr txBox="1"/>
          <p:nvPr>
            <p:ph idx="1" type="body"/>
          </p:nvPr>
        </p:nvSpPr>
        <p:spPr>
          <a:xfrm>
            <a:off x="457200" y="8382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Trong một lớp có thể định nghĩa nhiều hàm tạo khác tham số, mỗi hàm tạo cung cấp 1 cách tạo đối tượng.</a:t>
            </a:r>
            <a:endParaRPr/>
          </a:p>
          <a:p>
            <a:pPr indent="-342900" lvl="0" marL="342900" rtl="0" algn="l">
              <a:spcBef>
                <a:spcPts val="560"/>
              </a:spcBef>
              <a:spcAft>
                <a:spcPts val="0"/>
              </a:spcAft>
              <a:buClr>
                <a:srgbClr val="FF5A33"/>
              </a:buClr>
              <a:buSzPts val="2800"/>
              <a:buFont typeface="Noto Sans Symbols"/>
              <a:buChar char="❑"/>
            </a:pPr>
            <a:r>
              <a:rPr lang="en-US"/>
              <a:t>Nếu không khai báo hàm tạo thì Java tự động cung cấp hàm tạo mặc định (không tham số)</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
        <p:nvSpPr>
          <p:cNvPr id="376" name="Google Shape;376;p20"/>
          <p:cNvSpPr txBox="1"/>
          <p:nvPr/>
        </p:nvSpPr>
        <p:spPr>
          <a:xfrm>
            <a:off x="906511" y="3276600"/>
            <a:ext cx="5000023" cy="347787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ChuNhat{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double dai, rong;</a:t>
            </a:r>
            <a:endParaRPr/>
          </a:p>
          <a:p>
            <a:pPr indent="0" lvl="1" marL="457200" marR="0" rtl="0" algn="l">
              <a:spcBef>
                <a:spcPts val="0"/>
              </a:spcBef>
              <a:spcAft>
                <a:spcPts val="0"/>
              </a:spcAft>
              <a:buNone/>
            </a:pPr>
            <a:r>
              <a:rPr b="1" i="0" lang="en-US" sz="2000" u="none" cap="none" strike="noStrike">
                <a:solidFill>
                  <a:srgbClr val="FF0000"/>
                </a:solidFill>
                <a:latin typeface="Calibri"/>
                <a:ea typeface="Calibri"/>
                <a:cs typeface="Calibri"/>
                <a:sym typeface="Calibri"/>
              </a:rPr>
              <a:t>public ChuNhat</a:t>
            </a:r>
            <a:r>
              <a:rPr b="0" i="0" lang="en-US" sz="2000" u="none" cap="none" strike="noStrike">
                <a:solidFill>
                  <a:schemeClr val="dk1"/>
                </a:solidFill>
                <a:latin typeface="Calibri"/>
                <a:ea typeface="Calibri"/>
                <a:cs typeface="Calibri"/>
                <a:sym typeface="Calibri"/>
              </a:rPr>
              <a:t>(double dai, double rong){</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this.dai = dai;</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this.rong = rong;</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1" i="0" lang="en-US" sz="2000" u="none" cap="none" strike="noStrike">
                <a:solidFill>
                  <a:srgbClr val="FF0000"/>
                </a:solidFill>
                <a:latin typeface="Calibri"/>
                <a:ea typeface="Calibri"/>
                <a:cs typeface="Calibri"/>
                <a:sym typeface="Calibri"/>
              </a:rPr>
              <a:t>public ChuNhat</a:t>
            </a:r>
            <a:r>
              <a:rPr b="0" i="0" lang="en-US" sz="2000" u="none" cap="none" strike="noStrike">
                <a:solidFill>
                  <a:schemeClr val="dk1"/>
                </a:solidFill>
                <a:latin typeface="Calibri"/>
                <a:ea typeface="Calibri"/>
                <a:cs typeface="Calibri"/>
                <a:sym typeface="Calibri"/>
              </a:rPr>
              <a:t>(double canh){</a:t>
            </a:r>
            <a:endParaRPr b="0" i="0" sz="2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this.dai = canh;</a:t>
            </a:r>
            <a:endParaRPr b="0" i="0" sz="20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this.rong = canh;</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77" name="Google Shape;377;p20"/>
          <p:cNvSpPr txBox="1"/>
          <p:nvPr/>
        </p:nvSpPr>
        <p:spPr>
          <a:xfrm>
            <a:off x="4572000" y="5791558"/>
            <a:ext cx="4054700" cy="707886"/>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ChuNhat cn = new ChuNhat(</a:t>
            </a:r>
            <a:r>
              <a:rPr b="1" lang="en-US" sz="2000">
                <a:solidFill>
                  <a:srgbClr val="FF0000"/>
                </a:solidFill>
                <a:latin typeface="Calibri"/>
                <a:ea typeface="Calibri"/>
                <a:cs typeface="Calibri"/>
                <a:sym typeface="Calibri"/>
              </a:rPr>
              <a:t>20, 15</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ChuNhat vu= new ChuNhat(</a:t>
            </a:r>
            <a:r>
              <a:rPr b="1" lang="en-US" sz="2000">
                <a:solidFill>
                  <a:srgbClr val="FF0000"/>
                </a:solidFill>
                <a:latin typeface="Calibri"/>
                <a:ea typeface="Calibri"/>
                <a:cs typeface="Calibri"/>
                <a:sym typeface="Calibri"/>
              </a:rPr>
              <a:t>30</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Từ khóa this</a:t>
            </a:r>
            <a:endParaRPr/>
          </a:p>
        </p:txBody>
      </p:sp>
      <p:sp>
        <p:nvSpPr>
          <p:cNvPr id="383" name="Google Shape;383;p21"/>
          <p:cNvSpPr txBox="1"/>
          <p:nvPr>
            <p:ph idx="1" type="body"/>
          </p:nvPr>
        </p:nvSpPr>
        <p:spPr>
          <a:xfrm>
            <a:off x="457200" y="1066800"/>
            <a:ext cx="8229600" cy="2971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b="1" lang="en-US">
                <a:solidFill>
                  <a:srgbClr val="FF0000"/>
                </a:solidFill>
              </a:rPr>
              <a:t>this</a:t>
            </a:r>
            <a:r>
              <a:rPr lang="en-US"/>
              <a:t> được sử dụng để đại diện cho đối tượng hiện tại.</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this</a:t>
            </a:r>
            <a:r>
              <a:rPr lang="en-US">
                <a:solidFill>
                  <a:srgbClr val="FF0000"/>
                </a:solidFill>
              </a:rPr>
              <a:t> </a:t>
            </a:r>
            <a:r>
              <a:rPr lang="en-US"/>
              <a:t>được sử dụng trong lớp để tham chiếu tới các thành viên của lớp (field và method)</a:t>
            </a:r>
            <a:endParaRPr/>
          </a:p>
          <a:p>
            <a:pPr indent="-342900" lvl="0" marL="342900" rtl="0" algn="l">
              <a:spcBef>
                <a:spcPts val="560"/>
              </a:spcBef>
              <a:spcAft>
                <a:spcPts val="0"/>
              </a:spcAft>
              <a:buClr>
                <a:srgbClr val="FF5A33"/>
              </a:buClr>
              <a:buSzPts val="2800"/>
              <a:buFont typeface="Noto Sans Symbols"/>
              <a:buChar char="❑"/>
            </a:pPr>
            <a:r>
              <a:rPr lang="en-US"/>
              <a:t>Sử dụng </a:t>
            </a:r>
            <a:r>
              <a:rPr b="1" lang="en-US"/>
              <a:t>this.field </a:t>
            </a:r>
            <a:r>
              <a:rPr lang="en-US"/>
              <a:t>để phân biệt field với các biến cục bộ hoặc tham số của phương thức</a:t>
            </a:r>
            <a:endParaRPr/>
          </a:p>
        </p:txBody>
      </p:sp>
      <p:sp>
        <p:nvSpPr>
          <p:cNvPr id="384" name="Google Shape;384;p21"/>
          <p:cNvSpPr txBox="1"/>
          <p:nvPr/>
        </p:nvSpPr>
        <p:spPr>
          <a:xfrm>
            <a:off x="1828800" y="3956262"/>
            <a:ext cx="334957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int field;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void method(int field){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this.field</a:t>
            </a:r>
            <a:r>
              <a:rPr lang="en-US" sz="2400">
                <a:solidFill>
                  <a:schemeClr val="dk1"/>
                </a:solidFill>
                <a:latin typeface="Calibri"/>
                <a:ea typeface="Calibri"/>
                <a:cs typeface="Calibri"/>
                <a:sym typeface="Calibri"/>
              </a:rPr>
              <a:t> = field;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85" name="Google Shape;385;p21"/>
          <p:cNvSpPr/>
          <p:nvPr/>
        </p:nvSpPr>
        <p:spPr>
          <a:xfrm>
            <a:off x="2438400" y="5651938"/>
            <a:ext cx="1219200" cy="612648"/>
          </a:xfrm>
          <a:prstGeom prst="wedgeRoundRectCallout">
            <a:avLst>
              <a:gd fmla="val 48500" name="adj1"/>
              <a:gd fmla="val -90734"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Trường</a:t>
            </a:r>
            <a:endParaRPr sz="1800">
              <a:solidFill>
                <a:schemeClr val="dk1"/>
              </a:solidFill>
              <a:latin typeface="Calibri"/>
              <a:ea typeface="Calibri"/>
              <a:cs typeface="Calibri"/>
              <a:sym typeface="Calibri"/>
            </a:endParaRPr>
          </a:p>
        </p:txBody>
      </p:sp>
      <p:sp>
        <p:nvSpPr>
          <p:cNvPr id="386" name="Google Shape;386;p21"/>
          <p:cNvSpPr/>
          <p:nvPr/>
        </p:nvSpPr>
        <p:spPr>
          <a:xfrm>
            <a:off x="4568771" y="5651938"/>
            <a:ext cx="1219200" cy="612648"/>
          </a:xfrm>
          <a:prstGeom prst="wedgeRoundRectCallout">
            <a:avLst>
              <a:gd fmla="val -48500" name="adj1"/>
              <a:gd fmla="val -88744"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Tham số</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p:nvPr/>
        </p:nvSpPr>
        <p:spPr>
          <a:xfrm>
            <a:off x="381000" y="2057400"/>
            <a:ext cx="2743200" cy="7620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hoTen: String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diemTB: double</a:t>
            </a:r>
            <a:endParaRPr sz="1800">
              <a:solidFill>
                <a:schemeClr val="dk1"/>
              </a:solidFill>
              <a:latin typeface="Calibri"/>
              <a:ea typeface="Calibri"/>
              <a:cs typeface="Calibri"/>
              <a:sym typeface="Calibri"/>
            </a:endParaRPr>
          </a:p>
        </p:txBody>
      </p:sp>
      <p:sp>
        <p:nvSpPr>
          <p:cNvPr id="393" name="Google Shape;393;p22"/>
          <p:cNvSpPr/>
          <p:nvPr/>
        </p:nvSpPr>
        <p:spPr>
          <a:xfrm>
            <a:off x="381000" y="1524000"/>
            <a:ext cx="2743200" cy="533400"/>
          </a:xfrm>
          <a:prstGeom prst="rect">
            <a:avLst/>
          </a:prstGeom>
          <a:solidFill>
            <a:srgbClr val="D8D8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SinhVien</a:t>
            </a:r>
            <a:endParaRPr sz="1800">
              <a:solidFill>
                <a:schemeClr val="dk1"/>
              </a:solidFill>
              <a:latin typeface="Calibri"/>
              <a:ea typeface="Calibri"/>
              <a:cs typeface="Calibri"/>
              <a:sym typeface="Calibri"/>
            </a:endParaRPr>
          </a:p>
        </p:txBody>
      </p:sp>
      <p:sp>
        <p:nvSpPr>
          <p:cNvPr id="394" name="Google Shape;394;p22"/>
          <p:cNvSpPr/>
          <p:nvPr/>
        </p:nvSpPr>
        <p:spPr>
          <a:xfrm>
            <a:off x="381000" y="2819400"/>
            <a:ext cx="2743200" cy="9144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xepLoai(): String</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xuat(): void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nhap(): void</a:t>
            </a:r>
            <a:endParaRPr sz="1800">
              <a:solidFill>
                <a:schemeClr val="dk1"/>
              </a:solidFill>
              <a:latin typeface="Calibri"/>
              <a:ea typeface="Calibri"/>
              <a:cs typeface="Calibri"/>
              <a:sym typeface="Calibri"/>
            </a:endParaRPr>
          </a:p>
        </p:txBody>
      </p:sp>
      <p:sp>
        <p:nvSpPr>
          <p:cNvPr id="395" name="Google Shape;395;p22"/>
          <p:cNvSpPr/>
          <p:nvPr/>
        </p:nvSpPr>
        <p:spPr>
          <a:xfrm>
            <a:off x="381000" y="3733800"/>
            <a:ext cx="2743200" cy="7620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SinhVien()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SinhVien(hoTen, diemTB)</a:t>
            </a:r>
            <a:endParaRPr sz="1800">
              <a:solidFill>
                <a:schemeClr val="dk1"/>
              </a:solidFill>
              <a:latin typeface="Calibri"/>
              <a:ea typeface="Calibri"/>
              <a:cs typeface="Calibri"/>
              <a:sym typeface="Calibri"/>
            </a:endParaRPr>
          </a:p>
        </p:txBody>
      </p:sp>
      <p:sp>
        <p:nvSpPr>
          <p:cNvPr id="396" name="Google Shape;396;p22"/>
          <p:cNvSpPr txBox="1"/>
          <p:nvPr/>
        </p:nvSpPr>
        <p:spPr>
          <a:xfrm>
            <a:off x="381000" y="4734342"/>
            <a:ext cx="4724400" cy="1754326"/>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Xây dựng lớp mô tả sinh viên như mô hình trên. Trong đó nhap() cho phép nhập họ tên và điểm từ bàn phím; xuat() cho phép xuất họ tên, điểm và học lực ra màn hình; xepLoai() dựa vào điểm để xếp loại học lực</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Sử dụng 2 hàm tạo để tạo 2 đối tượng sinh viên</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4 buổi 1</a:t>
            </a:r>
            <a:endParaRPr/>
          </a:p>
        </p:txBody>
      </p:sp>
      <p:sp>
        <p:nvSpPr>
          <p:cNvPr id="402" name="Google Shape;402;p2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4 – bài 1</a:t>
            </a:r>
            <a:endParaRPr/>
          </a:p>
          <a:p>
            <a:pPr indent="-342900" lvl="0" marL="342900" rtl="0" algn="l">
              <a:spcBef>
                <a:spcPts val="560"/>
              </a:spcBef>
              <a:spcAft>
                <a:spcPts val="0"/>
              </a:spcAft>
              <a:buClr>
                <a:srgbClr val="FF5A33"/>
              </a:buClr>
              <a:buSzPts val="2800"/>
              <a:buFont typeface="Noto Sans Symbols"/>
              <a:buChar char="❑"/>
            </a:pPr>
            <a:r>
              <a:rPr lang="en-US"/>
              <a:t>Lab 4 – bài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4"/>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408" name="Google Shape;408;p24"/>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4: Lớp và đối tượng</a:t>
            </a:r>
            <a:endParaRPr/>
          </a:p>
        </p:txBody>
      </p:sp>
      <p:sp>
        <p:nvSpPr>
          <p:cNvPr id="409" name="Google Shape;409;p24"/>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lang="en-US" sz="2200" cap="small">
                <a:solidFill>
                  <a:srgbClr val="FF5A33"/>
                </a:solidFill>
                <a:latin typeface="Quattrocento Sans"/>
                <a:ea typeface="Quattrocento Sans"/>
                <a:cs typeface="Quattrocento Sans"/>
                <a:sym typeface="Quattrocento Sans"/>
              </a:rPr>
              <a:t>Phần 2</a:t>
            </a:r>
            <a:endParaRPr b="1" sz="2200"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Package</a:t>
            </a:r>
            <a:endParaRPr/>
          </a:p>
        </p:txBody>
      </p:sp>
      <p:sp>
        <p:nvSpPr>
          <p:cNvPr id="415" name="Google Shape;415;p25"/>
          <p:cNvSpPr txBox="1"/>
          <p:nvPr>
            <p:ph idx="1" type="body"/>
          </p:nvPr>
        </p:nvSpPr>
        <p:spPr>
          <a:xfrm>
            <a:off x="457200" y="1066800"/>
            <a:ext cx="82296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Package được sử dụng để chia các class và interface thành từng gói khác nhau. </a:t>
            </a:r>
            <a:endParaRPr/>
          </a:p>
          <a:p>
            <a:pPr indent="-285750" lvl="1" marL="742950" rtl="0" algn="l">
              <a:spcBef>
                <a:spcPts val="480"/>
              </a:spcBef>
              <a:spcAft>
                <a:spcPts val="0"/>
              </a:spcAft>
              <a:buSzPts val="2400"/>
              <a:buChar char="❖"/>
            </a:pPr>
            <a:r>
              <a:rPr lang="en-US"/>
              <a:t>Việc làm này tương tự quản lý file trên ổ đĩa trong đó class (file) và package (folder)</a:t>
            </a:r>
            <a:endParaRPr/>
          </a:p>
          <a:p>
            <a:pPr indent="-342900" lvl="0" marL="342900" rtl="0" algn="l">
              <a:spcBef>
                <a:spcPts val="560"/>
              </a:spcBef>
              <a:spcAft>
                <a:spcPts val="0"/>
              </a:spcAft>
              <a:buClr>
                <a:srgbClr val="FF5A33"/>
              </a:buClr>
              <a:buSzPts val="2800"/>
              <a:buFont typeface="Noto Sans Symbols"/>
              <a:buChar char="❑"/>
            </a:pPr>
            <a:r>
              <a:rPr lang="en-US"/>
              <a:t>Ví dụ sau tạo lớp MyClass thuộc gói com.poly</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Trong Java có rất nhiều gói được phân theo chức năng</a:t>
            </a:r>
            <a:endParaRPr/>
          </a:p>
          <a:p>
            <a:pPr indent="-285750" lvl="1" marL="742950" rtl="0" algn="l">
              <a:spcBef>
                <a:spcPts val="480"/>
              </a:spcBef>
              <a:spcAft>
                <a:spcPts val="0"/>
              </a:spcAft>
              <a:buSzPts val="2400"/>
              <a:buChar char="❖"/>
            </a:pPr>
            <a:r>
              <a:rPr lang="en-US"/>
              <a:t>java.util: chứa các lớp tiện ích</a:t>
            </a:r>
            <a:endParaRPr/>
          </a:p>
          <a:p>
            <a:pPr indent="-285750" lvl="1" marL="742950" rtl="0" algn="l">
              <a:spcBef>
                <a:spcPts val="480"/>
              </a:spcBef>
              <a:spcAft>
                <a:spcPts val="0"/>
              </a:spcAft>
              <a:buSzPts val="2400"/>
              <a:buChar char="❖"/>
            </a:pPr>
            <a:r>
              <a:rPr lang="en-US"/>
              <a:t>java.io: chứa các lớp vào/ra dữ liệu</a:t>
            </a:r>
            <a:endParaRPr/>
          </a:p>
          <a:p>
            <a:pPr indent="-285750" lvl="1" marL="742950" rtl="0" algn="l">
              <a:spcBef>
                <a:spcPts val="480"/>
              </a:spcBef>
              <a:spcAft>
                <a:spcPts val="0"/>
              </a:spcAft>
              <a:buSzPts val="2400"/>
              <a:buChar char="❖"/>
            </a:pPr>
            <a:r>
              <a:rPr lang="en-US"/>
              <a:t>java.lang: chứa các lớp thường dùng…</a:t>
            </a:r>
            <a:endParaRPr/>
          </a:p>
        </p:txBody>
      </p:sp>
      <p:sp>
        <p:nvSpPr>
          <p:cNvPr id="416" name="Google Shape;416;p25"/>
          <p:cNvSpPr txBox="1"/>
          <p:nvPr/>
        </p:nvSpPr>
        <p:spPr>
          <a:xfrm>
            <a:off x="990600" y="3352800"/>
            <a:ext cx="7467600" cy="9541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package com.poly;</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public class MyClass{…}</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Import package</a:t>
            </a:r>
            <a:endParaRPr/>
          </a:p>
        </p:txBody>
      </p:sp>
      <p:sp>
        <p:nvSpPr>
          <p:cNvPr id="422" name="Google Shape;422;p2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Lệnh import được sử dụng để chỉ ra lớp đã được định nghĩa trong một package</a:t>
            </a:r>
            <a:endParaRPr/>
          </a:p>
          <a:p>
            <a:pPr indent="-342900" lvl="0" marL="342900" rtl="0" algn="l">
              <a:spcBef>
                <a:spcPts val="560"/>
              </a:spcBef>
              <a:spcAft>
                <a:spcPts val="0"/>
              </a:spcAft>
              <a:buClr>
                <a:srgbClr val="FF5A33"/>
              </a:buClr>
              <a:buSzPts val="2800"/>
              <a:buFont typeface="Noto Sans Symbols"/>
              <a:buChar char="❑"/>
            </a:pPr>
            <a:r>
              <a:rPr lang="en-US"/>
              <a:t>Các lớp trong gói java.lang và các lớp cùng định nghĩa trong cùng một gói với lớp sử dụng sẽ được import ngầm định</a:t>
            </a:r>
            <a:endParaRPr/>
          </a:p>
        </p:txBody>
      </p:sp>
      <p:sp>
        <p:nvSpPr>
          <p:cNvPr id="423" name="Google Shape;423;p26"/>
          <p:cNvSpPr txBox="1"/>
          <p:nvPr/>
        </p:nvSpPr>
        <p:spPr>
          <a:xfrm>
            <a:off x="1828800" y="3538478"/>
            <a:ext cx="5630516"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package com.polyhcm;</a:t>
            </a:r>
            <a:endParaRPr/>
          </a:p>
          <a:p>
            <a:pPr indent="0" lvl="0" marL="0" marR="0" rtl="0" algn="l">
              <a:spcBef>
                <a:spcPts val="0"/>
              </a:spcBef>
              <a:spcAft>
                <a:spcPts val="0"/>
              </a:spcAft>
              <a:buNone/>
            </a:pPr>
            <a:r>
              <a:rPr lang="en-US" sz="2000">
                <a:solidFill>
                  <a:srgbClr val="FF0000"/>
                </a:solidFill>
                <a:latin typeface="Calibri"/>
                <a:ea typeface="Calibri"/>
                <a:cs typeface="Calibri"/>
                <a:sym typeface="Calibri"/>
              </a:rPr>
              <a:t>import com.poly.MyClass;</a:t>
            </a:r>
            <a:endParaRPr/>
          </a:p>
          <a:p>
            <a:pPr indent="0" lvl="0" marL="0" marR="0" rtl="0" algn="l">
              <a:spcBef>
                <a:spcPts val="0"/>
              </a:spcBef>
              <a:spcAft>
                <a:spcPts val="0"/>
              </a:spcAft>
              <a:buNone/>
            </a:pPr>
            <a:r>
              <a:rPr lang="en-US" sz="2000">
                <a:solidFill>
                  <a:srgbClr val="FF0000"/>
                </a:solidFill>
                <a:latin typeface="Calibri"/>
                <a:ea typeface="Calibri"/>
                <a:cs typeface="Calibri"/>
                <a:sym typeface="Calibri"/>
              </a:rPr>
              <a:t>import java.util.Scanner;</a:t>
            </a:r>
            <a:endParaRPr sz="2000">
              <a:solidFill>
                <a:srgbClr val="FF0000"/>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HelloWorld{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public static void main(String[] args){</a:t>
            </a:r>
            <a:endParaRPr/>
          </a:p>
          <a:p>
            <a:pPr indent="0" lvl="2" marL="9144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MyClass</a:t>
            </a:r>
            <a:r>
              <a:rPr b="0" i="0" lang="en-US" sz="2000" u="none" cap="none" strike="noStrike">
                <a:solidFill>
                  <a:schemeClr val="dk1"/>
                </a:solidFill>
                <a:latin typeface="Calibri"/>
                <a:ea typeface="Calibri"/>
                <a:cs typeface="Calibri"/>
                <a:sym typeface="Calibri"/>
              </a:rPr>
              <a:t> obj = new MyClass();</a:t>
            </a:r>
            <a:endParaRPr/>
          </a:p>
          <a:p>
            <a:pPr indent="0" lvl="2" marL="9144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Scanner</a:t>
            </a:r>
            <a:r>
              <a:rPr b="0" i="0" lang="en-US" sz="2000" u="none" cap="none" strike="noStrike">
                <a:solidFill>
                  <a:schemeClr val="dk1"/>
                </a:solidFill>
                <a:latin typeface="Calibri"/>
                <a:ea typeface="Calibri"/>
                <a:cs typeface="Calibri"/>
                <a:sym typeface="Calibri"/>
              </a:rPr>
              <a:t> scanner = new Scanner(System.in);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Đặc tả truy xuất</a:t>
            </a:r>
            <a:endParaRPr/>
          </a:p>
        </p:txBody>
      </p:sp>
      <p:sp>
        <p:nvSpPr>
          <p:cNvPr id="429" name="Google Shape;429;p2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Đặc tả truy xuất được sử dụng để định nghĩa khả năng cho phép truy xuất đến các thành viên của lớp. Trong java có 4 đặc tả khác nhau:</a:t>
            </a:r>
            <a:endParaRPr/>
          </a:p>
          <a:p>
            <a:pPr indent="-285750" lvl="1" marL="742950" rtl="0" algn="l">
              <a:spcBef>
                <a:spcPts val="480"/>
              </a:spcBef>
              <a:spcAft>
                <a:spcPts val="0"/>
              </a:spcAft>
              <a:buSzPts val="2400"/>
              <a:buChar char="❖"/>
            </a:pPr>
            <a:r>
              <a:rPr b="1" lang="en-US">
                <a:solidFill>
                  <a:srgbClr val="FF0000"/>
                </a:solidFill>
              </a:rPr>
              <a:t>private</a:t>
            </a:r>
            <a:r>
              <a:rPr lang="en-US"/>
              <a:t>: chỉ được phép sử dụng nội bộ trong class</a:t>
            </a:r>
            <a:endParaRPr/>
          </a:p>
          <a:p>
            <a:pPr indent="-285750" lvl="1" marL="742950" rtl="0" algn="l">
              <a:spcBef>
                <a:spcPts val="480"/>
              </a:spcBef>
              <a:spcAft>
                <a:spcPts val="0"/>
              </a:spcAft>
              <a:buSzPts val="2400"/>
              <a:buChar char="❖"/>
            </a:pPr>
            <a:r>
              <a:rPr b="1" lang="en-US">
                <a:solidFill>
                  <a:srgbClr val="FF0000"/>
                </a:solidFill>
              </a:rPr>
              <a:t>public</a:t>
            </a:r>
            <a:r>
              <a:rPr lang="en-US"/>
              <a:t>: công khai hoàn toàn</a:t>
            </a:r>
            <a:endParaRPr/>
          </a:p>
          <a:p>
            <a:pPr indent="-285750" lvl="1" marL="742950" rtl="0" algn="l">
              <a:spcBef>
                <a:spcPts val="480"/>
              </a:spcBef>
              <a:spcAft>
                <a:spcPts val="0"/>
              </a:spcAft>
              <a:buSzPts val="2400"/>
              <a:buChar char="❖"/>
            </a:pPr>
            <a:r>
              <a:rPr b="1" lang="en-US">
                <a:solidFill>
                  <a:srgbClr val="FF0000"/>
                </a:solidFill>
              </a:rPr>
              <a:t>{default}</a:t>
            </a:r>
            <a:r>
              <a:rPr lang="en-US"/>
              <a:t>:</a:t>
            </a:r>
            <a:endParaRPr/>
          </a:p>
          <a:p>
            <a:pPr indent="-228600" lvl="2" marL="1143000" rtl="0" algn="l">
              <a:spcBef>
                <a:spcPts val="400"/>
              </a:spcBef>
              <a:spcAft>
                <a:spcPts val="0"/>
              </a:spcAft>
              <a:buSzPts val="2000"/>
              <a:buChar char="⮚"/>
            </a:pPr>
            <a:r>
              <a:rPr lang="en-US"/>
              <a:t>Là public đối với các lớp truy xuất cùng gói </a:t>
            </a:r>
            <a:endParaRPr/>
          </a:p>
          <a:p>
            <a:pPr indent="-228600" lvl="2" marL="1143000" rtl="0" algn="l">
              <a:spcBef>
                <a:spcPts val="400"/>
              </a:spcBef>
              <a:spcAft>
                <a:spcPts val="0"/>
              </a:spcAft>
              <a:buSzPts val="2000"/>
              <a:buChar char="⮚"/>
            </a:pPr>
            <a:r>
              <a:rPr lang="en-US"/>
              <a:t>Là private với các lớp truy xuất khác gói.</a:t>
            </a:r>
            <a:endParaRPr/>
          </a:p>
          <a:p>
            <a:pPr indent="-285750" lvl="1" marL="742950" rtl="0" algn="l">
              <a:spcBef>
                <a:spcPts val="480"/>
              </a:spcBef>
              <a:spcAft>
                <a:spcPts val="0"/>
              </a:spcAft>
              <a:buSzPts val="2400"/>
              <a:buChar char="❖"/>
            </a:pPr>
            <a:r>
              <a:rPr b="1" lang="en-US">
                <a:solidFill>
                  <a:srgbClr val="FF0000"/>
                </a:solidFill>
              </a:rPr>
              <a:t>protected</a:t>
            </a:r>
            <a:r>
              <a:rPr lang="en-US"/>
              <a:t>: tương tự {default} nhưng cho phép kế thừa dù lớp con và cha khác gói.</a:t>
            </a:r>
            <a:endParaRPr/>
          </a:p>
          <a:p>
            <a:pPr indent="-342900" lvl="0" marL="342900" rtl="0" algn="l">
              <a:spcBef>
                <a:spcPts val="560"/>
              </a:spcBef>
              <a:spcAft>
                <a:spcPts val="0"/>
              </a:spcAft>
              <a:buClr>
                <a:srgbClr val="FF5A33"/>
              </a:buClr>
              <a:buSzPts val="2800"/>
              <a:buFont typeface="Noto Sans Symbols"/>
              <a:buChar char="❑"/>
            </a:pPr>
            <a:r>
              <a:rPr lang="en-US"/>
              <a:t>Mức độ che dấu tăng dần theo chiều mũi tên</a:t>
            </a:r>
            <a:endParaRPr/>
          </a:p>
        </p:txBody>
      </p:sp>
      <p:sp>
        <p:nvSpPr>
          <p:cNvPr id="430" name="Google Shape;430;p27"/>
          <p:cNvSpPr/>
          <p:nvPr/>
        </p:nvSpPr>
        <p:spPr>
          <a:xfrm>
            <a:off x="838200" y="5867400"/>
            <a:ext cx="108876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cap="none">
                <a:solidFill>
                  <a:srgbClr val="A04400"/>
                </a:solidFill>
                <a:latin typeface="Calibri"/>
                <a:ea typeface="Calibri"/>
                <a:cs typeface="Calibri"/>
                <a:sym typeface="Calibri"/>
              </a:rPr>
              <a:t>public</a:t>
            </a:r>
            <a:endParaRPr b="1" sz="2800" cap="none">
              <a:solidFill>
                <a:srgbClr val="A04400"/>
              </a:solidFill>
              <a:latin typeface="Calibri"/>
              <a:ea typeface="Calibri"/>
              <a:cs typeface="Calibri"/>
              <a:sym typeface="Calibri"/>
            </a:endParaRPr>
          </a:p>
        </p:txBody>
      </p:sp>
      <p:sp>
        <p:nvSpPr>
          <p:cNvPr id="431" name="Google Shape;431;p27"/>
          <p:cNvSpPr/>
          <p:nvPr/>
        </p:nvSpPr>
        <p:spPr>
          <a:xfrm>
            <a:off x="2628726" y="5867400"/>
            <a:ext cx="163993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cap="none">
                <a:solidFill>
                  <a:srgbClr val="A04400"/>
                </a:solidFill>
                <a:latin typeface="Calibri"/>
                <a:ea typeface="Calibri"/>
                <a:cs typeface="Calibri"/>
                <a:sym typeface="Calibri"/>
              </a:rPr>
              <a:t>protected</a:t>
            </a:r>
            <a:endParaRPr b="1" sz="2800" cap="none">
              <a:solidFill>
                <a:srgbClr val="A04400"/>
              </a:solidFill>
              <a:latin typeface="Calibri"/>
              <a:ea typeface="Calibri"/>
              <a:cs typeface="Calibri"/>
              <a:sym typeface="Calibri"/>
            </a:endParaRPr>
          </a:p>
        </p:txBody>
      </p:sp>
      <p:sp>
        <p:nvSpPr>
          <p:cNvPr id="432" name="Google Shape;432;p27"/>
          <p:cNvSpPr/>
          <p:nvPr/>
        </p:nvSpPr>
        <p:spPr>
          <a:xfrm>
            <a:off x="4970428" y="5867400"/>
            <a:ext cx="149393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A04400"/>
                </a:solidFill>
                <a:latin typeface="Calibri"/>
                <a:ea typeface="Calibri"/>
                <a:cs typeface="Calibri"/>
                <a:sym typeface="Calibri"/>
              </a:rPr>
              <a:t>{default}</a:t>
            </a:r>
            <a:endParaRPr b="1" sz="2800" cap="none">
              <a:solidFill>
                <a:srgbClr val="A04400"/>
              </a:solidFill>
              <a:latin typeface="Calibri"/>
              <a:ea typeface="Calibri"/>
              <a:cs typeface="Calibri"/>
              <a:sym typeface="Calibri"/>
            </a:endParaRPr>
          </a:p>
        </p:txBody>
      </p:sp>
      <p:sp>
        <p:nvSpPr>
          <p:cNvPr id="433" name="Google Shape;433;p27"/>
          <p:cNvSpPr/>
          <p:nvPr/>
        </p:nvSpPr>
        <p:spPr>
          <a:xfrm>
            <a:off x="7166129" y="5867400"/>
            <a:ext cx="123450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cap="none">
                <a:solidFill>
                  <a:srgbClr val="A04400"/>
                </a:solidFill>
                <a:latin typeface="Calibri"/>
                <a:ea typeface="Calibri"/>
                <a:cs typeface="Calibri"/>
                <a:sym typeface="Calibri"/>
              </a:rPr>
              <a:t>private</a:t>
            </a:r>
            <a:endParaRPr b="1" sz="2800" cap="none">
              <a:solidFill>
                <a:srgbClr val="A04400"/>
              </a:solidFill>
              <a:latin typeface="Calibri"/>
              <a:ea typeface="Calibri"/>
              <a:cs typeface="Calibri"/>
              <a:sym typeface="Calibri"/>
            </a:endParaRPr>
          </a:p>
        </p:txBody>
      </p:sp>
      <p:cxnSp>
        <p:nvCxnSpPr>
          <p:cNvPr id="434" name="Google Shape;434;p27"/>
          <p:cNvCxnSpPr>
            <a:stCxn id="430" idx="3"/>
            <a:endCxn id="431" idx="1"/>
          </p:cNvCxnSpPr>
          <p:nvPr/>
        </p:nvCxnSpPr>
        <p:spPr>
          <a:xfrm>
            <a:off x="1926960" y="6129010"/>
            <a:ext cx="701700" cy="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35" name="Google Shape;435;p27"/>
          <p:cNvCxnSpPr>
            <a:stCxn id="431" idx="3"/>
            <a:endCxn id="432" idx="1"/>
          </p:cNvCxnSpPr>
          <p:nvPr/>
        </p:nvCxnSpPr>
        <p:spPr>
          <a:xfrm>
            <a:off x="4268662" y="6129010"/>
            <a:ext cx="701700" cy="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36" name="Google Shape;436;p27"/>
          <p:cNvCxnSpPr>
            <a:stCxn id="432" idx="3"/>
            <a:endCxn id="433" idx="1"/>
          </p:cNvCxnSpPr>
          <p:nvPr/>
        </p:nvCxnSpPr>
        <p:spPr>
          <a:xfrm>
            <a:off x="6464363" y="6129010"/>
            <a:ext cx="701700" cy="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Đặc tả truy xuất</a:t>
            </a:r>
            <a:endParaRPr/>
          </a:p>
        </p:txBody>
      </p:sp>
      <p:sp>
        <p:nvSpPr>
          <p:cNvPr id="442" name="Google Shape;442;p28"/>
          <p:cNvSpPr txBox="1"/>
          <p:nvPr/>
        </p:nvSpPr>
        <p:spPr>
          <a:xfrm>
            <a:off x="3307080" y="990600"/>
            <a:ext cx="2560320" cy="203132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a:t>
            </a:r>
            <a:r>
              <a:rPr b="1" lang="en-US" sz="1800">
                <a:solidFill>
                  <a:srgbClr val="0000CC"/>
                </a:solidFill>
                <a:latin typeface="Calibri"/>
                <a:ea typeface="Calibri"/>
                <a:cs typeface="Calibri"/>
                <a:sym typeface="Calibri"/>
              </a:rPr>
              <a:t>p1</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A{</a:t>
            </a:r>
            <a:endParaRPr/>
          </a:p>
          <a:p>
            <a:pPr indent="0" lvl="1"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public</a:t>
            </a:r>
            <a:r>
              <a:rPr b="0" i="0" lang="en-US" sz="1800" u="none" cap="none" strike="noStrike">
                <a:solidFill>
                  <a:schemeClr val="dk1"/>
                </a:solidFill>
                <a:latin typeface="Calibri"/>
                <a:ea typeface="Calibri"/>
                <a:cs typeface="Calibri"/>
                <a:sym typeface="Calibri"/>
              </a:rPr>
              <a:t> int a;</a:t>
            </a:r>
            <a:endParaRPr/>
          </a:p>
          <a:p>
            <a:pPr indent="0" lvl="1"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protected</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int b;</a:t>
            </a:r>
            <a:endParaRPr b="0" i="0" sz="18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int</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a:t>
            </a:r>
            <a:endParaRPr b="0" i="0" sz="18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private</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int d;</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43" name="Google Shape;443;p28"/>
          <p:cNvSpPr txBox="1"/>
          <p:nvPr/>
        </p:nvSpPr>
        <p:spPr>
          <a:xfrm>
            <a:off x="640080" y="3767078"/>
            <a:ext cx="2560320"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a:t>
            </a:r>
            <a:r>
              <a:rPr b="1" lang="en-US" sz="1800">
                <a:solidFill>
                  <a:srgbClr val="0000CC"/>
                </a:solidFill>
                <a:latin typeface="Calibri"/>
                <a:ea typeface="Calibri"/>
                <a:cs typeface="Calibri"/>
                <a:sym typeface="Calibri"/>
              </a:rPr>
              <a:t>p1</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B{</a:t>
            </a:r>
            <a:endParaRPr/>
          </a:p>
          <a:p>
            <a:pPr indent="0" lvl="3"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x = new A();</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void method(){</a:t>
            </a:r>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x.a = 1;</a:t>
            </a:r>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x.b = 1;</a:t>
            </a:r>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x.c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x.d = 1;</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44" name="Google Shape;444;p28"/>
          <p:cNvSpPr txBox="1"/>
          <p:nvPr/>
        </p:nvSpPr>
        <p:spPr>
          <a:xfrm>
            <a:off x="3307080" y="3767078"/>
            <a:ext cx="2560320" cy="286232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a:t>
            </a:r>
            <a:r>
              <a:rPr b="1" lang="en-US" sz="1800">
                <a:solidFill>
                  <a:srgbClr val="0000CC"/>
                </a:solidFill>
                <a:latin typeface="Calibri"/>
                <a:ea typeface="Calibri"/>
                <a:cs typeface="Calibri"/>
                <a:sym typeface="Calibri"/>
              </a:rPr>
              <a:t>p2</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C{</a:t>
            </a:r>
            <a:endParaRPr sz="1800">
              <a:solidFill>
                <a:schemeClr val="dk1"/>
              </a:solidFill>
              <a:latin typeface="Calibri"/>
              <a:ea typeface="Calibri"/>
              <a:cs typeface="Calibri"/>
              <a:sym typeface="Calibri"/>
            </a:endParaRPr>
          </a:p>
          <a:p>
            <a:pPr indent="0" lvl="3"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x = new A();</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void method(){</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x.a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x.b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x.c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x.d = 1;</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45" name="Google Shape;445;p28"/>
          <p:cNvSpPr txBox="1"/>
          <p:nvPr/>
        </p:nvSpPr>
        <p:spPr>
          <a:xfrm>
            <a:off x="5974080" y="3767078"/>
            <a:ext cx="2560320" cy="2585323"/>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a:t>
            </a:r>
            <a:r>
              <a:rPr b="1" lang="en-US" sz="1800">
                <a:solidFill>
                  <a:srgbClr val="0000CC"/>
                </a:solidFill>
                <a:latin typeface="Calibri"/>
                <a:ea typeface="Calibri"/>
                <a:cs typeface="Calibri"/>
                <a:sym typeface="Calibri"/>
              </a:rPr>
              <a:t>p3</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D </a:t>
            </a:r>
            <a:r>
              <a:rPr b="1" lang="en-US" sz="1800">
                <a:solidFill>
                  <a:srgbClr val="FF0000"/>
                </a:solidFill>
                <a:latin typeface="Calibri"/>
                <a:ea typeface="Calibri"/>
                <a:cs typeface="Calibri"/>
                <a:sym typeface="Calibri"/>
              </a:rPr>
              <a:t>extends A</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void method(){</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a = 1;</a:t>
            </a:r>
            <a:endParaRPr/>
          </a:p>
          <a:p>
            <a:pPr indent="0" lvl="2" marL="914400" marR="0" rtl="0" algn="l">
              <a:spcBef>
                <a:spcPts val="0"/>
              </a:spcBef>
              <a:spcAft>
                <a:spcPts val="0"/>
              </a:spcAft>
              <a:buNone/>
            </a:pPr>
            <a:r>
              <a:rPr b="1" i="0" lang="en-US" sz="1800" u="none" cap="none" strike="noStrike">
                <a:solidFill>
                  <a:srgbClr val="0000CC"/>
                </a:solidFill>
                <a:latin typeface="Calibri"/>
                <a:ea typeface="Calibri"/>
                <a:cs typeface="Calibri"/>
                <a:sym typeface="Calibri"/>
              </a:rPr>
              <a:t>b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c = 1;</a:t>
            </a:r>
            <a:endParaRPr/>
          </a:p>
          <a:p>
            <a:pPr indent="0" lvl="2" marL="914400" marR="0" rtl="0" algn="l">
              <a:spcBef>
                <a:spcPts val="0"/>
              </a:spcBef>
              <a:spcAft>
                <a:spcPts val="0"/>
              </a:spcAft>
              <a:buNone/>
            </a:pPr>
            <a:r>
              <a:rPr b="0" i="0" lang="en-US" sz="1800" u="none" cap="none" strike="sngStrike">
                <a:solidFill>
                  <a:srgbClr val="FF3300"/>
                </a:solidFill>
                <a:latin typeface="Calibri"/>
                <a:ea typeface="Calibri"/>
                <a:cs typeface="Calibri"/>
                <a:sym typeface="Calibri"/>
              </a:rPr>
              <a:t>d = 1;</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cxnSp>
        <p:nvCxnSpPr>
          <p:cNvPr id="446" name="Google Shape;446;p28"/>
          <p:cNvCxnSpPr>
            <a:stCxn id="443" idx="0"/>
            <a:endCxn id="442" idx="1"/>
          </p:cNvCxnSpPr>
          <p:nvPr/>
        </p:nvCxnSpPr>
        <p:spPr>
          <a:xfrm rot="-5400000">
            <a:off x="1733340" y="2193278"/>
            <a:ext cx="1760700" cy="1386900"/>
          </a:xfrm>
          <a:prstGeom prst="bentConnector2">
            <a:avLst/>
          </a:prstGeom>
          <a:noFill/>
          <a:ln cap="flat" cmpd="sng" w="9525">
            <a:solidFill>
              <a:srgbClr val="4A7DBA"/>
            </a:solidFill>
            <a:prstDash val="solid"/>
            <a:round/>
            <a:headEnd len="sm" w="sm" type="none"/>
            <a:tailEnd len="med" w="med" type="stealth"/>
          </a:ln>
        </p:spPr>
      </p:cxnSp>
      <p:cxnSp>
        <p:nvCxnSpPr>
          <p:cNvPr id="447" name="Google Shape;447;p28"/>
          <p:cNvCxnSpPr>
            <a:stCxn id="444" idx="0"/>
            <a:endCxn id="442" idx="2"/>
          </p:cNvCxnSpPr>
          <p:nvPr/>
        </p:nvCxnSpPr>
        <p:spPr>
          <a:xfrm rot="10800000">
            <a:off x="4587240" y="3021878"/>
            <a:ext cx="0" cy="745200"/>
          </a:xfrm>
          <a:prstGeom prst="straightConnector1">
            <a:avLst/>
          </a:prstGeom>
          <a:noFill/>
          <a:ln cap="flat" cmpd="sng" w="9525">
            <a:solidFill>
              <a:srgbClr val="4A7DBA"/>
            </a:solidFill>
            <a:prstDash val="solid"/>
            <a:round/>
            <a:headEnd len="sm" w="sm" type="none"/>
            <a:tailEnd len="med" w="med" type="stealth"/>
          </a:ln>
        </p:spPr>
      </p:cxnSp>
      <p:cxnSp>
        <p:nvCxnSpPr>
          <p:cNvPr id="448" name="Google Shape;448;p28"/>
          <p:cNvCxnSpPr>
            <a:stCxn id="445" idx="0"/>
            <a:endCxn id="442" idx="3"/>
          </p:cNvCxnSpPr>
          <p:nvPr/>
        </p:nvCxnSpPr>
        <p:spPr>
          <a:xfrm flipH="1" rot="5400000">
            <a:off x="5680440" y="2193278"/>
            <a:ext cx="1760700" cy="1386900"/>
          </a:xfrm>
          <a:prstGeom prst="bentConnector2">
            <a:avLst/>
          </a:prstGeom>
          <a:noFill/>
          <a:ln cap="flat" cmpd="sng" w="9525">
            <a:solidFill>
              <a:srgbClr val="4A7DBA"/>
            </a:solidFill>
            <a:prstDash val="solid"/>
            <a:round/>
            <a:headEnd len="sm" w="sm" type="none"/>
            <a:tailEnd len="med" w="med" type="stealth"/>
          </a:ln>
        </p:spPr>
      </p:cxnSp>
      <p:sp>
        <p:nvSpPr>
          <p:cNvPr id="449" name="Google Shape;449;p28"/>
          <p:cNvSpPr txBox="1"/>
          <p:nvPr/>
        </p:nvSpPr>
        <p:spPr>
          <a:xfrm rot="-5400000">
            <a:off x="1682835" y="2717393"/>
            <a:ext cx="474810"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use</a:t>
            </a:r>
            <a:endParaRPr sz="1600">
              <a:solidFill>
                <a:schemeClr val="dk1"/>
              </a:solidFill>
              <a:latin typeface="Calibri"/>
              <a:ea typeface="Calibri"/>
              <a:cs typeface="Calibri"/>
              <a:sym typeface="Calibri"/>
            </a:endParaRPr>
          </a:p>
        </p:txBody>
      </p:sp>
      <p:sp>
        <p:nvSpPr>
          <p:cNvPr id="450" name="Google Shape;450;p28"/>
          <p:cNvSpPr txBox="1"/>
          <p:nvPr/>
        </p:nvSpPr>
        <p:spPr>
          <a:xfrm rot="-5400000">
            <a:off x="4349835" y="3250918"/>
            <a:ext cx="474810"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use</a:t>
            </a:r>
            <a:endParaRPr sz="1600">
              <a:solidFill>
                <a:schemeClr val="dk1"/>
              </a:solidFill>
              <a:latin typeface="Calibri"/>
              <a:ea typeface="Calibri"/>
              <a:cs typeface="Calibri"/>
              <a:sym typeface="Calibri"/>
            </a:endParaRPr>
          </a:p>
        </p:txBody>
      </p:sp>
      <p:sp>
        <p:nvSpPr>
          <p:cNvPr id="451" name="Google Shape;451;p28"/>
          <p:cNvSpPr txBox="1"/>
          <p:nvPr/>
        </p:nvSpPr>
        <p:spPr>
          <a:xfrm rot="-5400000">
            <a:off x="6835632" y="2717392"/>
            <a:ext cx="837217"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extends</a:t>
            </a:r>
            <a:endParaRPr sz="1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Encapsulation</a:t>
            </a:r>
            <a:endParaRPr/>
          </a:p>
        </p:txBody>
      </p:sp>
      <p:sp>
        <p:nvSpPr>
          <p:cNvPr id="457" name="Google Shape;457;p2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Encapsulation là tính che dấu trong hướng đối tượng.</a:t>
            </a:r>
            <a:endParaRPr/>
          </a:p>
          <a:p>
            <a:pPr indent="-285750" lvl="1" marL="742950" rtl="0" algn="l">
              <a:spcBef>
                <a:spcPts val="480"/>
              </a:spcBef>
              <a:spcAft>
                <a:spcPts val="0"/>
              </a:spcAft>
              <a:buSzPts val="2400"/>
              <a:buChar char="❖"/>
            </a:pPr>
            <a:r>
              <a:rPr lang="en-US"/>
              <a:t>Nên che dấu các trường dữ liệu</a:t>
            </a:r>
            <a:endParaRPr/>
          </a:p>
          <a:p>
            <a:pPr indent="-285750" lvl="1" marL="742950" rtl="0" algn="l">
              <a:spcBef>
                <a:spcPts val="480"/>
              </a:spcBef>
              <a:spcAft>
                <a:spcPts val="0"/>
              </a:spcAft>
              <a:buSzPts val="2400"/>
              <a:buChar char="❖"/>
            </a:pPr>
            <a:r>
              <a:rPr lang="en-US"/>
              <a:t>Sử dụng phương thức để truy xuất các trường dữ liệu</a:t>
            </a:r>
            <a:endParaRPr/>
          </a:p>
          <a:p>
            <a:pPr indent="-342900" lvl="0" marL="342900" rtl="0" algn="l">
              <a:spcBef>
                <a:spcPts val="560"/>
              </a:spcBef>
              <a:spcAft>
                <a:spcPts val="0"/>
              </a:spcAft>
              <a:buClr>
                <a:srgbClr val="FF5A33"/>
              </a:buClr>
              <a:buSzPts val="2800"/>
              <a:buFont typeface="Noto Sans Symbols"/>
              <a:buChar char="❑"/>
            </a:pPr>
            <a:r>
              <a:rPr lang="en-US"/>
              <a:t>Mục đích của che dấu</a:t>
            </a:r>
            <a:endParaRPr/>
          </a:p>
          <a:p>
            <a:pPr indent="-285750" lvl="1" marL="742950" rtl="0" algn="l">
              <a:spcBef>
                <a:spcPts val="480"/>
              </a:spcBef>
              <a:spcAft>
                <a:spcPts val="0"/>
              </a:spcAft>
              <a:buSzPts val="2400"/>
              <a:buChar char="❖"/>
            </a:pPr>
            <a:r>
              <a:rPr lang="en-US"/>
              <a:t>Bảo vệ dữ liệu</a:t>
            </a:r>
            <a:endParaRPr/>
          </a:p>
          <a:p>
            <a:pPr indent="-285750" lvl="1" marL="742950" rtl="0" algn="l">
              <a:spcBef>
                <a:spcPts val="480"/>
              </a:spcBef>
              <a:spcAft>
                <a:spcPts val="0"/>
              </a:spcAft>
              <a:buSzPts val="2400"/>
              <a:buChar char="❖"/>
            </a:pPr>
            <a:r>
              <a:rPr lang="en-US"/>
              <a:t>Tăng cường khả năng mở rộng</a:t>
            </a:r>
            <a:endParaRPr/>
          </a:p>
        </p:txBody>
      </p:sp>
      <p:pic>
        <p:nvPicPr>
          <p:cNvPr id="458" name="Google Shape;458;p29"/>
          <p:cNvPicPr preferRelativeResize="0"/>
          <p:nvPr/>
        </p:nvPicPr>
        <p:blipFill rotWithShape="1">
          <a:blip r:embed="rId3">
            <a:alphaModFix/>
          </a:blip>
          <a:srcRect b="0" l="0" r="0" t="0"/>
          <a:stretch/>
        </p:blipFill>
        <p:spPr>
          <a:xfrm>
            <a:off x="5745647" y="3124200"/>
            <a:ext cx="2816519" cy="28111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descr="http://studio-creator.com/blog/public/html5.jpg" id="173" name="Google Shape;173;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174" name="Google Shape;174;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SEhQTExIWFBIUFhQXGRQQFBgWFBQVFBYWFhQWFB4ZHDQgGBolHBMUIjEiJjUtLjAuGB8zODMtNygtLisBCgoKDg0OFhAQGTglHCQrMjc3LCs3KzgsKywtODArLDc3LDcwNywsKyssNywrKyssNywsKys3KysrKysrKysrK//AABEIAGYAZgMBIgACEQEDEQH/xAAbAAEAAgMBAQAAAAAAAAAAAAAABAYDBQcCAf/EADoQAAEDAQUEBwUHBQEAAAAAAAEAAhEDBAUSITEiQVFhBjJScYGRoXKxwdHhEyMzQmKCohZDkrLwB//EABgBAQADAQAAAAAAAAAAAAAAAAACAwQB/8QAHREBAQACAgMBAAAAAAAAAAAAAAECAxFBMTJREv/aAAwDAQACEQMRAD8A7ii+EwsLrZTH9xs8MQlBnRRTeFPiT3Nd8l4N5t3NcfD5oJqLWVL3A/JHtPaFF/qDIdRpjTGXkcsgnBy3qKtvv89sftpn4lYKl+ntP8A0KX4y+I/vH6taKrWG83PqMnENoavneActN6tK5ZZ5dll8CIi46IiINH0ub91Td2a1E+BdhPo5VytedUFzQQIJGTRuMK0dLWTZKv6QHf4ODvgqbbfxHczPnn8VbqktvKnbbJOE1lqc4TiPn8l5JnUk95JUWyO1Clgei0fmTpnuVvaGymJJjeVkRAF1wCytZC9MZHehQZbG6HtPP6/BXlUGm+Ht7x65K+UzIB5BZt3s06fV6REVS4REQRL3o46FZnapvHm0rn1R+INd2mMPm0LphC4lfl9vs32dMMaYZEumdhzmnIdyt0+yrd6rFZ+sFOq5N71Qbt6RVqlQCWgAE7LPmvVvvyq52VR0DLKB36LSyrosgLW6uA7yAqFQrPdtOe48JcfNZcSC9seCJBBHEGQvD3wqK6+jZ82vgn8pzB7wtrdnSqlW2TsVDuecnH9J+BQWBhzB5j3roFkMsb3D3LmZeV0i63TSZ3e5UbumjR2lIiKheIiIC4T/AOk0cNYcn2gfzDx/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DJe5vc7TwK6p0bt7H0mgHMYhDsiYJXLGO3ieZA0nt5EZ7nAq2XG77luky7qmY2jvBKryzuXlZjhMfC/otFYbzeMnAubx3j5rdUqocJB/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yZhALdqNT+Y8VX7Rf1joHCMGMRstBqVM9Mmgn1U6zX9UqMb9nQdv/ABGuadTq3UeKCwIKuHOcPMmFXsNtqmMbaY4MEu9Fno9EnvzqPqP9t2EeX0Qb6j0jozhc8Fw7G15wi+XT0dp0ZIa3MRpPqUQbtERBGt1jFQcxofgeSp1usjqTjllvbw5jkr0otusYqDg4aH4Hkgo1qtIpnCQcWWQ55hYm2io7qUz3lW+ncLZxOIJ4gZ5cyp1K7qbfyz7Wf0QUend9d+ro5NzP8VsLN0VJzdJ9ogfMq5NaBoI7l9QaOydHGMzhoPFrZd5uzWxp3dTG6faM/RS0QeWsA0AHcvSIgIiICIiAiIgIiICIiAiIgIiICIiD/9k=" id="175" name="Google Shape;175;p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help.vcslearn.org/wp-content/themes/vcs_help/assets/images/laptop.png" id="176" name="Google Shape;176;p3"/>
          <p:cNvPicPr preferRelativeResize="0"/>
          <p:nvPr/>
        </p:nvPicPr>
        <p:blipFill rotWithShape="1">
          <a:blip r:embed="rId3">
            <a:alphaModFix/>
          </a:blip>
          <a:srcRect b="0" l="0" r="0" t="0"/>
          <a:stretch/>
        </p:blipFill>
        <p:spPr>
          <a:xfrm>
            <a:off x="1059946" y="2824763"/>
            <a:ext cx="1613906" cy="1613908"/>
          </a:xfrm>
          <a:prstGeom prst="rect">
            <a:avLst/>
          </a:prstGeom>
          <a:noFill/>
          <a:ln>
            <a:noFill/>
          </a:ln>
        </p:spPr>
      </p:pic>
      <p:sp>
        <p:nvSpPr>
          <p:cNvPr descr="data:image/jpeg;base64,/9j/4AAQSkZJRgABAQAAAQABAAD/2wCEAAkGBxMTEhUUERQUFBQVFhQaGBYWFRgXFxYWFxwWFxYXGRUYHyggGBwlGxccITEhJSktLi4uFx8zODMsNygtLisBCgoKDg0OGxAQGTAlICQ3LC0sLCwsLCwsLCwsLCwsLCwsLCwsLCssLCwsLCwsLCwsLCwsLCwsLCwsLCwsNzcrLP/AABEIAMwAzAMBIgACEQEDEQH/xAAcAAEAAgMBAQEAAAAAAAAAAAAABQcEBggCAwH/xABHEAABAwICBQgGBwUGBwAAAAABAAIDBBEFIQYSMUFRBxMiMmFxgZFSYqGxwdEUIzNydIKSQkOywvAVRFNjosMIJFRzg6Ph/8QAGQEBAAMBAQAAAAAAAAAAAAAAAAIDBAEF/8QAJREAAgIBBAICAgMAAAAAAAAAAAECAxEEEiExE0EyUSIzQoGR/9oADAMBAAIRAxEAPwC8UREAREQBEWi6d6ZT0c7Ioo2EOj19d4JudYiwAI2W/wBS43hZOxi28I3pFTz+UetO+IdzPmVjScoFcf3rB3Maq/NEt8Ei6kVHP00rj/eHDuDfkvm/SKvcCTNPYbSLgAcSQMlzzL6HgfsvVFQH9r1TyG8/O4kgACR9yTsAAOZWYMHxF+2Kqd97X/mKK7PSO+DHbLyc4DaQF8H10Q2yRjve0fFc/wAtK/nObe064dqlrtode1ie9T8egFaf3TR3vaitb6R10pdyLcZi1OXBomiLnGwaJGkk8AAVmqhdHW6lZDfLVmaD3tdY+0K+lOE9xXZDYERFMrCIiAIiIAiIgCIiAIiIAiIgC0Hlfw/Wp4pwM4ZACfUkyPtAW/KK0qoOfo54t7o3W+8BdvtAXGso7F4eSu+TGCN1Q9kjGP1o7jWaHWLSNl+9WBjmExGlnayONpdDKAQxosS022Diqz5OKq1XCb9drm+bSfeFcUwu0jsKrrX44LbuJFa8kxAll9aNpHn/APVv+PQ69NOw7HQyjzaQqq5LsRb9OEQ283IP02+Styu+zf8Acd7iu18xFqxMobBT9bC714z7QugFyzh+Lu14wPSj94XUjTkD2KFD4ZPU9opTS5upidQP82Jw/MyJ3vurrjOQ7gqA5SZnnF5tQEtDoLloJGUcd8xw2eCtaXT2iY37QuIAyDTn5rsGss5ZFuMcIq11QGYg5m8Vjh/7Sr9XOcUnOYgJv2ZKprhc5jWfrC66MSn2L10ERFcZwiIgCIiAIiIAiIgCIiAIiIAvwhfqIDnt1QaSscc7QVLjb1Wv1rfpVl1PKdSgdBkj7jLINVd6fwhuI1TfScx/62N+Sg4oHsGpILOba+/IgOafIhZd7i2kblCM0mzJwKqdS1Yqo3Nc8GQ6pYS20gcCDmDlf2Laa3lIq5GOZaMBzS02bbIixtclaa88Bc8Av3mJPRA7z8lxTwicq030Y8NHG0izBla1y429qmKjEppBaSWRw4FxI8isRlK/i0eBK+gpuL3eFgoOa9E9mezw7tJ8TkvlzrL2uLnddZIo2cL/AHiSvlVRgagAAzOwdhUdyJYPrRZywW/6iD+JdHLml9TzQbILXZJE7PZdpuLq+9EtImVsAkbZrxk9l76rvkdoKv08uzLqovhk2iItJjCIiAIiIAiIgCIiAIiIAiIgCIvwoCgeUqtjkxOR0L2yNMMQJaQQHsL2ubcbxYZLxjEV2Us46ssGof8AuQOcw372Fn6VBY5QvjmlDhZzJpWOHB1y5p7nMcD5rZoYjLg2uP7tVnwZK1gN+zWdfwWWay2ba3hIgGus4HtUkSoV0iloZNZoPYs0jWj6XX4iKJILCrpLFvj8FmqIxp2be4rqWSLYnjMzRGzrSSMaOFzcD3rM0Vxyow+qMbwWSxkscx2QcBtYeI3g9ossXAT9dTW2/SIvYR81cfKToCyvZzsNmVTB0XbBIB+w/wCB3K+uttcGa2xKST9m0YFjMVVEJIj95v7THbwQpFc54BpHU0E5bK10UrOi9rwQHDg9vucPBXTo3pjT1YADhHKR1HHafVdsd71ohZnh9maynHMejY0RFaUhERAEREAREQBERAEREAREQFP8rOD81VNnaPq6tojfwE8dzG78zej3jtVdYlW1EUZhie8QzG7o27HPFtu/YBl2LoPlAwX6XQzRjrtaXxnhLH0meZFvFUponj5jkiqGgEtI1mkXuD1tuy437ist34yUv9NlD3RcTXJJT/XtUzg0t2kcF9eUSla2se+P7KdrJoyNmrJe/k9rgozAZbOtxCqnHCL4TzhsnkRfhdbaqS8/VC40emO74qTfVtG+6icQeHOuOAClHshLozNGGg1dGDvnZ/EF0wuZdH5Wx1lK551WskYXE7ANbMldMMeHAFpBB2EG4I7CtdHTMOp7RB6VaI01ey07SHt6krMnt8d47DcKntItCazDyXsBmgB67Aejw12jNnfsV/oQrJ1qRVC1xKX0V5Rpo9Vkh51nov64Hqv3+KtLBdIqepH1T+lvY7Jw8N/gtZ0u5NYKnWkprQTHM2H1bz2tHVPaPIqsJXVFFNzVQHMkYbgg523Oa4dYG21U751/LlF+yu348M6LRaPoRpjz2rDObvI+rk3P7D639bVvC0RkpLKM0ouLwwiIpEQiIgCIiAIiIAiIgPMjbgjiCuWKaEwyvj9CSRhH3HFvuAK6pXNGnEPM4nVs2fW67b8Hta6/mVVbFNcltMmpH5jLXSRMIN2xhwA4BxBPhfPxPFQtJLqEO4FTWHTa3R2h3vWNiWGc0b5kO2dh4LGpbXtl/Rva3fkj8dibivPOk7VjBh3N+JUjTYJK/N7tUdvD4LuEN32YjntG0/FeGz36jHO7dgUq3CaZvXqGA99/cvq2mp/3c8bjwJIXcHMkLFLc9MaruG7wW6aI6V1FJYMPOQ743HLvaf2T7OxQNTRDY8W4EbPArDLJITfrN4/NQ3yT47OuEWuTonR/SKCrbeJ1nDrMdk5vhvHaFLrnbCsUIcHxuLHjYWmx8CrL0d09vZlWAN3OtGXe5o2d4yWqu9PiXBjsoa5jyb8qN5YIny4k1kTAJBHGOtd0usTq6rezMWV3QTNe0OY4OacwQbg+KoLSfFjNionuBzdQxjMs9SKTU8zmfFWWNYIVLk94Rh9ZDMYPo8xma8FgaMg4Hra/V1Nhve2SvuG+qNbrWF+/evYRdhBQWERnNzeWERFMgEREAREQBERAEREAVA8s0QZi7Xf4lPCT360rPc0K/lR3L9TkVdNJudA5t+2N9/8AcUJrMWTg8SNPbkbjJbTTQtqYc9uw8Q4b/itVjkuAePvU3oZPeoMV+vcC/pWu34hec02mvaPSi8Ya6Zh07RGXlwzZlbt3eaCmfL0pCSPRvZo7+PipTSmm5qo1Tq3e1pIaQekDbdvsrK0W0GhYxslS0SyEAhjs44wdgDNjnesfCythCU0sFc7Iw5ZV1Jg2uOg0uHqRucPMCxXqrwBzWlz2Oa3eXxPa0W4kiwXQUbA0WaAANwFh5LQuWvFTDhzo2mzqh7Y/yX1n+bW6v5lf4EvZnepf0Vb9DcwXYbt4X1mHu3jvXqlqBrau47vgt35KNEoJqF752axfIQ03Ic0MAHRI2Z3y2ZLV9IMGEFdJGx2syO1nb7uAOqe0XzVVleFktrt3PCIirw613xfp+IX7R4mdjv671nOPBYNdSXzGR7Nqzs0YNjwnSmaj6Ub7s3sdmw39xvvCgMOqGPrWVE9rOqBI+NoIYNZ2sSBttck7ViPo5RE4vs1uXWIBPcNyxaaV5bqgm18h2lXwk0iicVk6ljeHAFpBBAII2EHYQvSxsNp+bhjjGxkbG/pAHwWStxgCIiAIiIAiIgCIiAIiIAqh/wCIFvRpD2zDzDT8Fbyqb/iDH1FKd/OvHmw/Jcl0dj2VXhsmRHiPis+l19fWi6zbnuy2qEpJCNU/0RsUpR1b2udzd997DcVhnDEsm+qaccfRk1E7pbGQ3I2HZZbvgHKXUxNaydrZ2gWDj0X23XIyPfZaFGMllwRZqMZOHROUIz7Rb1PykRuH2Dx+Zq1PT7nMUfC5hbFFFrHVcbuc878sgLAeZURSM2BrXO7hYeZWc+rZEPrJGs9VnSf7fkktTJ8EVporkz6fFqiCmjp4Xc2xgtdjbOcSSXOL3bLkk5WstffG43JO0kk9p2kuO/zSr0iGyGO3ryG5PgoKrqXyG8jy7sGTR4BQc5S7ZZGEY8pEnLVws2u1jwb0j57AsObFn/u2hg4nN3tyCw2sO4WXrmeKidyY1W9xBLyXHiVJaJUnOVNOz0pWX7tYE+wKLxDIW4kLceSyl18Qi4Ma93k2w9pCur9FNj7L5REXoHnhERAEREAREQBERAEREAVe8s2jVRW00P0VnOOikLnMuA4tLS27b7SCdisJEBQGl+ickGGUE0jNSSNjopmm1xrPfJHe3AuI/Mtewi+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kZ56p/xOedPtGW0T6ePnDJI9rnPys0WIAsNvFbTyL0l6ieS3Uia2/a91/wDbULytVGvihbuiijHibuPsIW68jVLammk9OW3g0Ae8ldUV5El6Iyb8eX7LCREWozBERAEREAREQBERAEREAREQBc2vbaao/ETfxFdJLnCqH/MVP4iX+IrNqfiatJ8zBrOsO5fSioJJXBsbHOcdzQSfILc+T3RuCslkNQHOEQaQ0GwNydts9ytzD8NhgbqwxsjHBrQL953+Kqqpc1nJbdcoSawVLg3JjUyWMxbC3ffpP/SMvM+C3jCOT6jhsXtMzh/iZt/QMj43W2ItMaYR9GaV85ezxFGGgBoDQNgAsB4Be0RWlIRF5kfYEnYAT5IDnPS+p53Eqx/CVzB/47R/yq5uTOm1MOh9fWf+pxt7LKhJpi58sm98kjvNxPxXSmA0nNU0EfoRRt8Q0ArPVzNsvs4gkZ6Ii0FAREQBERAEREAREQBERAEREAXOWIC1TVfiJfeujVzpi+VXVfiJfes2q+Jq0nzN/wCR4dKoPZH/ADKzFW/I6Mqg9sfucrIU6P1or1H7GERFcUhERAFF6UVXNUdRJ6MMh/0lSi1zlEp5JMOqWQtL3uYBqjMkXGtYbzq3yXH0dXZROjdLzksEe3XkjB7iRf2LpgBUfyZ4BM+sie6N7I4ek5zmlouBZrRfabn2FXiqaF+Jbc+eAiIrykIiIAiIgCIiAIiIAiIgCIiALnbSAWrav8RJ8F0SueNKMq+r/EP9wWbVfA1aT5lhcjY+rqD67B7CrFVe8jY+onP+aPY0KwlZR+tFd/7GERFaUhERAEREAREQBERAEREAREQBERAEREAREQBERAFz7plEW4hVhwIvMSMtxa0g+S6CWFX4TBMQZoo5CNhc0EgcLncqra/JHBbVZ45ZNR5H4rUkjvSmdbt1Q0e+/kt7XiKJrQGtAa0ZAAWAHYAvanCO2KRCct0mwiIpEQiIgCIiAIiIAiIgCIiAIiID/9k=" id="177" name="Google Shape;177;p3"/>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images4.wikia.nocookie.net/__cb20111222122639/pawnstarsthegame/images/f/f3/Antique_Potty_Chair.png" id="178" name="Google Shape;178;p3"/>
          <p:cNvPicPr preferRelativeResize="0"/>
          <p:nvPr/>
        </p:nvPicPr>
        <p:blipFill rotWithShape="1">
          <a:blip r:embed="rId4">
            <a:alphaModFix/>
          </a:blip>
          <a:srcRect b="0" l="0" r="0" t="0"/>
          <a:stretch/>
        </p:blipFill>
        <p:spPr>
          <a:xfrm>
            <a:off x="6720509" y="2869716"/>
            <a:ext cx="1524000" cy="1524000"/>
          </a:xfrm>
          <a:prstGeom prst="rect">
            <a:avLst/>
          </a:prstGeom>
          <a:noFill/>
          <a:ln>
            <a:noFill/>
          </a:ln>
        </p:spPr>
      </p:pic>
      <p:pic>
        <p:nvPicPr>
          <p:cNvPr descr="http://images2.wikia.nocookie.net/__cb20111025181529/ageofempiresonline/images/4/47/Lion.png" id="179" name="Google Shape;179;p3"/>
          <p:cNvPicPr preferRelativeResize="0"/>
          <p:nvPr/>
        </p:nvPicPr>
        <p:blipFill rotWithShape="1">
          <a:blip r:embed="rId5">
            <a:alphaModFix/>
          </a:blip>
          <a:srcRect b="0" l="0" r="0" t="0"/>
          <a:stretch/>
        </p:blipFill>
        <p:spPr>
          <a:xfrm>
            <a:off x="3695699" y="2831616"/>
            <a:ext cx="1600200" cy="1600201"/>
          </a:xfrm>
          <a:prstGeom prst="rect">
            <a:avLst/>
          </a:prstGeom>
          <a:noFill/>
          <a:ln>
            <a:noFill/>
          </a:ln>
        </p:spPr>
      </p:pic>
      <p:sp>
        <p:nvSpPr>
          <p:cNvPr descr="data:image/jpeg;base64,/9j/4AAQSkZJRgABAQAAAQABAAD/2wCEAAkGBxQSEhUUEhIVFBUVFRgUFBUUFBQXFBMUFhQZFhQXFRYaHSglGB0lGxUdITEhJSkrLi4uGB8zODUsNygtLisBCgoKDg0OGxAQGzQkICQtLC8rNiwsLCwtLC8sLCwsLCwsLCwsLCwsLCwsLCwsLCwsLCwsLCwsLCwsLCwsLCwsLP/AABEIAGYAZgMBEQACEQEDEQH/xAAbAAACAwEBAQAAAAAAAAAAAAADBQACBAYBB//EADcQAAEDAQYDBQYEBwAAAAAAAAEAAgMRBAUSITFBUWFxIjKBkbETUmKhwdEjQlPwFBUzgpKy8f/EABoBAAIDAQEAAAAAAAAAAAAAAAAEAgMFAQb/xAAuEQACAgEEAQEFCAMAAAAAAAAAAQIRAwQSITFRQRMiYXGhFCMyUoGRsdEkwfD/2gAMAwEAAhEDEQA/APuKAIgCIAiAKl4BpxUHNJ0dUT2q7fAUCZPVxbwAPnX7KmOZObj4om4VFMKSrm6IUeMeDp+6LkZqXQNUWUzhEARAEQBEARAFXmihJ0jqVg4pw4VBVePNGatEpQcXTMV5yUAcNWuB+hWfr8jjFTXoxjBG24v1L/xg7Pxfaqsjq04r4nPYvn4GWCb8V54gfJIYM/8Aky/7ounD7tBbRb6Rlw1267JvPrKxbl+hXDBc6Zou80Y0cgmNI6xqyvNzNsNJaACBuTQDjxV8s6TS8lccbab8Bgr0ys9XQIgCIAq51FBySOpWUkkFFCc1RKMXYnneY31b3XajnxWBnyS0+Xcun2PQSyQp9oFJLXEBmDmOR3VWXM8icVyn0TUapvsqInUG1DUKuGLIopX07O742VdG4Z19Fz2Moyck+TqlF8GaWQgAOGQVOTdST6RbFJ20a4beM3VyAo0b809DWVb8cIplgfEQ92EkmV5zOTeAHLxTOjbnJ5ZleekljiOg9bSmkIUWa6uilGSfRxqj1SOEQAG0xBwIOiozQU40yyEnF2hLJO+I0ccbdidehWFkzZdPKpcofjCGRWuGBYMRoO7rTglW/aul+H+Cbe3l9m2KMDRNQio9C8pWELFNojYCVqXm6LIsw2gpWeRMYghNaHFpySkpNMdgk1yMbDeIPadq3Rg0B4rRwamuX6dIWy4GuF6+oysmOc1ecMezRli6ngn8DyZ3cuhbJswqo8vz4H0YoFtwVIzZO2WUzhSQkDIV5KE20uCUUr5Fk16gGj2uYeYyPQhZuTWqPEk0Nx0zauLTFtqtFe6/EDsdR0KydVnTXDtMaxwrtUw1nyChCShErnyzXG5TWV+hU0ERKb8kAMwS2SRZEXTpVyGoim2BQk7G8ZhZLgcHa01HEK3G6dl7jujR09ltzW0c+Qcmt0HlqtnBqFHmT/Yy8mGT4jH9xlZL19ofw2PcPeIo3zOvgtLFqt791CmTTbF77S/kaNT8ehRkKHQIX3hp3MQ4ZfVZ+qUWurGcPfdHM2hwD6AFvI9V5jUtRnSVGrBNx5dm+N665C7RsiehZCmUQuNDykNoGV6XnkLIoXTvVO4YghXanKSdjcELpir4jERvcga5rSY3PIyyphFDlryWhp6b5Viepck3TSOxsegyw8ssvJehwKNGJl77s1hNopAWpjiOy4N5luL6hU5oya910WY3FP3lYltVln/WB8MPosjNiz/mH8eTB+X/AGILXUPo41OW9VgaqLU+TRx048GuzTqCnaKZwNjJVByKXEv7dVubI7AUkyrcrJqJjmkXUi6MRdO9XxQzFGGUpiKLojO5oZHN7Dw3M/mofJOYFJ/hYtqJwT95WdHYrHaRrOOmAO9aLWw4s35jMy5dO+ofWh5C0gdogniBT5VK1caaXJnyab4LkqTdHEJr4tkTcnkE+6Dn5fdZmrzY+mPabFllzE5W2yAkFrMI0/6vO6mKbtKjXxxaVN2ysciSaOuJqZaFB2VOAX26hRHYUfMuqJ1RMssysjEtjExSvV0UXRQFo3TCVKyT8DSw2lkYAliqBvTtCuaawbY1uQvlxznzCR2N02uN7fw3AgbVzHUHMLe02WElwYeoxZIS99DIJ5CpSRlRT0NFGcdyo7F07Mf8tjbmI216Cp8SlJaWC5oY+0ZJcNiG+ouyfaODR+VjdztU7rI1eL0bNDSy59xX5bOabJRY8oUabQVsqrcSO0v7Zc2nNpV0y6onVEA+VTUSaiDaC48ldGJJug7MIIrXCDnTXwViW516EOWnXZ111xEgUc2WM6EjtDlzWvpsd/FGPqJJPrbIZtuuKuIMaHe8BQ+YWjHSwXNCj1OStt8G4BNpULM9XQM9slLW5NLjs0bnmdhzVGaTS4Rbiim+XSERuYvJktDsR91tcLRw4lZb0spPdM0PtaitmFV8X2xRfVj7ONwwHuxsFNPiSGower48DumyW9sefL/oSPa5tKgiuY5jiEjKFdjqafRX2hUdoUe5ldUQ4Ltg4lTUURc/AZwIbUA4a0rz4KaTl10RXLp9j677G1zRljhf/lG7Q+Fd9k9gwL9P4EM2VqT5qS+pss11SWd+KE42HvROOfVjtK9U7DBPE7jyiiepx541k4fo/wCzooXVAOfiKHxC1MbtGZJU6LqwiRAHlFxoCrwoTVIkjmTYTapjI7+kzssH6hGrulfOix3head+hq+2WnxbI/iffw+HzB3vZcLJZHDbAwcG6V6kkqrPgUbkyemybpRgvmxVZ7qqyMkEGR9ByZStfIVSn2a0mvUbnqKnJLpL6g7LYcUz46nsh3mNKqK09uiU8u3Ep+aK26yFkccoBoe9XZ1f35KXsNsVJncWRTnLH+x0sN2hxdlWOVoJHB3LhUH5J/Hpr+TMuWoaS55iylzWZ1mlMTs439qJ3xfmaedM/BWYIPFPa+n0d1OSOfH7Rdrv+zpAFrJWjLbLKVHCLoEQBEAVc2oooyVnU6PGsAyC4oJHXJsVX9YzKGR7OeC48GtzP28UlqsTm1FDmkyrE3PwuPmzZ/CDLLu6csqeisWBUUe1fPxFF32KlrndthZT+4Z/6lJ48P3zHc2a9NBfP6DC23W18To6ZOBpyOoPgUzl0ycaFsWplDIp+C9zNIiYHd4Nwu6tyPop6WLUFZHUte0bj0bHxA6jeviNCmHjTKFJroIFNIiRdAiAIgCIAiAIgDyi5tO2eoo4DbCA4u3IAPQVp6lQWNJ2TcnVBFOiB4AhKgs9XQIgCIAiAP/Z" id="180" name="Google Shape;180;p3"/>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t3.gstatic.com/images?q=tbn:ANd9GcS71lDeCqE5zD8kcBntdyz9acOOmoJfd6qA_uew03uNpGTRswMSGw" id="181" name="Google Shape;181;p3"/>
          <p:cNvPicPr preferRelativeResize="0"/>
          <p:nvPr/>
        </p:nvPicPr>
        <p:blipFill rotWithShape="1">
          <a:blip r:embed="rId6">
            <a:alphaModFix/>
          </a:blip>
          <a:srcRect b="0" l="0" r="0" t="0"/>
          <a:stretch/>
        </p:blipFill>
        <p:spPr>
          <a:xfrm>
            <a:off x="990599" y="4629148"/>
            <a:ext cx="1752602" cy="1752602"/>
          </a:xfrm>
          <a:prstGeom prst="rect">
            <a:avLst/>
          </a:prstGeom>
          <a:noFill/>
          <a:ln>
            <a:noFill/>
          </a:ln>
        </p:spPr>
      </p:pic>
      <p:pic>
        <p:nvPicPr>
          <p:cNvPr descr="http://icons.iconarchive.com/icons/icons-land/gis-gps-map/256/Bank-icon.png" id="182" name="Google Shape;182;p3"/>
          <p:cNvPicPr preferRelativeResize="0"/>
          <p:nvPr/>
        </p:nvPicPr>
        <p:blipFill rotWithShape="1">
          <a:blip r:embed="rId7">
            <a:alphaModFix/>
          </a:blip>
          <a:srcRect b="0" l="0" r="0" t="0"/>
          <a:stretch/>
        </p:blipFill>
        <p:spPr>
          <a:xfrm>
            <a:off x="3581400" y="4591050"/>
            <a:ext cx="1828799" cy="1828799"/>
          </a:xfrm>
          <a:prstGeom prst="rect">
            <a:avLst/>
          </a:prstGeom>
          <a:noFill/>
          <a:ln>
            <a:noFill/>
          </a:ln>
        </p:spPr>
      </p:pic>
      <p:pic>
        <p:nvPicPr>
          <p:cNvPr descr="http://t0.gstatic.com/images?q=tbn:ANd9GcSZBH1KoGeWb_oj7AOF-U0s8LWEp_xdOKE5i4UtKaK9mvEvUOaPqA" id="183" name="Google Shape;183;p3"/>
          <p:cNvPicPr preferRelativeResize="0"/>
          <p:nvPr/>
        </p:nvPicPr>
        <p:blipFill rotWithShape="1">
          <a:blip r:embed="rId8">
            <a:alphaModFix/>
          </a:blip>
          <a:srcRect b="0" l="0" r="0" t="0"/>
          <a:stretch/>
        </p:blipFill>
        <p:spPr>
          <a:xfrm>
            <a:off x="6510959" y="4533899"/>
            <a:ext cx="1943100" cy="1943101"/>
          </a:xfrm>
          <a:prstGeom prst="rect">
            <a:avLst/>
          </a:prstGeom>
          <a:noFill/>
          <a:ln>
            <a:noFill/>
          </a:ln>
        </p:spPr>
      </p:pic>
      <p:sp>
        <p:nvSpPr>
          <p:cNvPr id="184" name="Google Shape;184;p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Khái niệm về đối tượng</a:t>
            </a:r>
            <a:endParaRPr/>
          </a:p>
        </p:txBody>
      </p:sp>
      <p:sp>
        <p:nvSpPr>
          <p:cNvPr id="185" name="Google Shape;185;p3"/>
          <p:cNvSpPr txBox="1"/>
          <p:nvPr>
            <p:ph idx="1" type="body"/>
          </p:nvPr>
        </p:nvSpPr>
        <p:spPr>
          <a:xfrm>
            <a:off x="457200" y="1066800"/>
            <a:ext cx="8229600" cy="152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Biểu diễn đối tượng trong thế giới thực</a:t>
            </a:r>
            <a:endParaRPr/>
          </a:p>
          <a:p>
            <a:pPr indent="-342900" lvl="0" marL="342900" rtl="0" algn="l">
              <a:spcBef>
                <a:spcPts val="560"/>
              </a:spcBef>
              <a:spcAft>
                <a:spcPts val="0"/>
              </a:spcAft>
              <a:buClr>
                <a:srgbClr val="FF5A33"/>
              </a:buClr>
              <a:buSzPts val="2800"/>
              <a:buFont typeface="Noto Sans Symbols"/>
              <a:buChar char="❑"/>
            </a:pPr>
            <a:r>
              <a:rPr lang="en-US"/>
              <a:t>Mỗi đối tượng được đặc trưng bởi các thuộc tính và các hành vi riêng của nó</a:t>
            </a:r>
            <a:endParaRPr/>
          </a:p>
          <a:p>
            <a:pPr indent="-165100" lvl="0" marL="342900" rtl="0" algn="l">
              <a:spcBef>
                <a:spcPts val="560"/>
              </a:spcBef>
              <a:spcAft>
                <a:spcPts val="0"/>
              </a:spcAft>
              <a:buClr>
                <a:srgbClr val="FF5A33"/>
              </a:buClr>
              <a:buSzPts val="2800"/>
              <a:buFont typeface="Noto Sans Symbols"/>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Non-Encapsulation</a:t>
            </a:r>
            <a:endParaRPr/>
          </a:p>
        </p:txBody>
      </p:sp>
      <p:sp>
        <p:nvSpPr>
          <p:cNvPr id="464" name="Google Shape;464;p30"/>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Giả sử định nghĩa lớp SinhVien và công khai hoTen và điểm như sau</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Khi sử dụng người dùng có thể gán dữ liệu cho các trường một cách tùy tiện</a:t>
            </a:r>
            <a:endParaRPr/>
          </a:p>
          <a:p>
            <a:pPr indent="-342900" lvl="0" marL="342900" rtl="0" algn="l">
              <a:spcBef>
                <a:spcPts val="560"/>
              </a:spcBef>
              <a:spcAft>
                <a:spcPts val="0"/>
              </a:spcAft>
              <a:buClr>
                <a:srgbClr val="FF5A33"/>
              </a:buClr>
              <a:buSzPts val="2800"/>
              <a:buFont typeface="Noto Sans Symbols"/>
              <a:buChar char="❑"/>
            </a:pPr>
            <a:r>
              <a:rPr lang="en-US"/>
              <a:t>Điều gì sẽ xảy ra nếu điểm hợp lệ chỉ từ 0 đến 10</a:t>
            </a:r>
            <a:endParaRPr/>
          </a:p>
        </p:txBody>
      </p:sp>
      <p:sp>
        <p:nvSpPr>
          <p:cNvPr id="465" name="Google Shape;465;p30"/>
          <p:cNvSpPr txBox="1"/>
          <p:nvPr/>
        </p:nvSpPr>
        <p:spPr>
          <a:xfrm>
            <a:off x="914400" y="2634495"/>
            <a:ext cx="2715808" cy="132343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SinhVien{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public String hoTen;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public double diem;</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66" name="Google Shape;466;p30"/>
          <p:cNvSpPr txBox="1"/>
          <p:nvPr/>
        </p:nvSpPr>
        <p:spPr>
          <a:xfrm>
            <a:off x="4114800" y="2172831"/>
            <a:ext cx="4464812"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MyClass{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public static void main(String[] args){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SinhVien sv = new SinhVien();</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sv.</a:t>
            </a:r>
            <a:r>
              <a:rPr b="1" i="0" lang="en-US" sz="2000" u="none" cap="none" strike="noStrike">
                <a:solidFill>
                  <a:schemeClr val="dk1"/>
                </a:solidFill>
                <a:latin typeface="Calibri"/>
                <a:ea typeface="Calibri"/>
                <a:cs typeface="Calibri"/>
                <a:sym typeface="Calibri"/>
              </a:rPr>
              <a:t>hoTen</a:t>
            </a:r>
            <a:r>
              <a:rPr b="0" i="0" lang="en-US" sz="2000" u="none" cap="none" strike="noStrike">
                <a:solidFill>
                  <a:schemeClr val="dk1"/>
                </a:solidFill>
                <a:latin typeface="Calibri"/>
                <a:ea typeface="Calibri"/>
                <a:cs typeface="Calibri"/>
                <a:sym typeface="Calibri"/>
              </a:rPr>
              <a:t> = “Nguyễn Văn Tèo”;</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sv.</a:t>
            </a:r>
            <a:r>
              <a:rPr b="1" i="0" lang="en-US" sz="2000" u="none" cap="none" strike="noStrike">
                <a:solidFill>
                  <a:schemeClr val="dk1"/>
                </a:solidFill>
                <a:latin typeface="Calibri"/>
                <a:ea typeface="Calibri"/>
                <a:cs typeface="Calibri"/>
                <a:sym typeface="Calibri"/>
              </a:rPr>
              <a:t>diem</a:t>
            </a:r>
            <a:r>
              <a:rPr b="0" i="0" lang="en-US" sz="2000" u="none" cap="none" strike="noStrike">
                <a:solidFill>
                  <a:schemeClr val="dk1"/>
                </a:solidFill>
                <a:latin typeface="Calibri"/>
                <a:ea typeface="Calibri"/>
                <a:cs typeface="Calibri"/>
                <a:sym typeface="Calibri"/>
              </a:rPr>
              <a:t> = </a:t>
            </a:r>
            <a:r>
              <a:rPr b="0" i="0" lang="en-US" sz="2000" u="none" cap="none" strike="sngStrike">
                <a:solidFill>
                  <a:srgbClr val="FF0000"/>
                </a:solidFill>
                <a:latin typeface="Calibri"/>
                <a:ea typeface="Calibri"/>
                <a:cs typeface="Calibri"/>
                <a:sym typeface="Calibri"/>
              </a:rPr>
              <a:t>20.5</a:t>
            </a:r>
            <a:r>
              <a:rPr b="0" i="0" lang="en-US" sz="20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Encapsulation</a:t>
            </a:r>
            <a:endParaRPr/>
          </a:p>
        </p:txBody>
      </p:sp>
      <p:sp>
        <p:nvSpPr>
          <p:cNvPr id="472" name="Google Shape;472;p31"/>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Để che dấu thông tin, sử dụng private cho các trường dữ liệu.</a:t>
            </a:r>
            <a:endParaRPr/>
          </a:p>
          <a:p>
            <a:pPr indent="0" lvl="1" marL="457200" rtl="0" algn="l">
              <a:spcBef>
                <a:spcPts val="480"/>
              </a:spcBef>
              <a:spcAft>
                <a:spcPts val="0"/>
              </a:spcAft>
              <a:buSzPts val="2400"/>
              <a:buNone/>
            </a:pPr>
            <a:r>
              <a:rPr b="1" lang="en-US">
                <a:solidFill>
                  <a:srgbClr val="FF0000"/>
                </a:solidFill>
              </a:rPr>
              <a:t>private</a:t>
            </a:r>
            <a:r>
              <a:rPr lang="en-US"/>
              <a:t> double diem;</a:t>
            </a:r>
            <a:endParaRPr/>
          </a:p>
          <a:p>
            <a:pPr indent="-342900" lvl="0" marL="342900" rtl="0" algn="l">
              <a:spcBef>
                <a:spcPts val="560"/>
              </a:spcBef>
              <a:spcAft>
                <a:spcPts val="0"/>
              </a:spcAft>
              <a:buClr>
                <a:srgbClr val="FF5A33"/>
              </a:buClr>
              <a:buSzPts val="2800"/>
              <a:buFont typeface="Noto Sans Symbols"/>
              <a:buChar char="❑"/>
            </a:pPr>
            <a:r>
              <a:rPr lang="en-US"/>
              <a:t>Bổ sung các phương thức getter và setter để đọc ghi các trường đã che dấu</a:t>
            </a:r>
            <a:endParaRPr/>
          </a:p>
          <a:p>
            <a:pPr indent="0" lvl="1" marL="457200" rtl="0" algn="l">
              <a:spcBef>
                <a:spcPts val="480"/>
              </a:spcBef>
              <a:spcAft>
                <a:spcPts val="0"/>
              </a:spcAft>
              <a:buSzPts val="2400"/>
              <a:buNone/>
            </a:pPr>
            <a:r>
              <a:rPr lang="en-US"/>
              <a:t>public void </a:t>
            </a:r>
            <a:r>
              <a:rPr b="1" lang="en-US">
                <a:solidFill>
                  <a:srgbClr val="FF0000"/>
                </a:solidFill>
              </a:rPr>
              <a:t>setDiem</a:t>
            </a:r>
            <a:r>
              <a:rPr lang="en-US"/>
              <a:t>(double diem){</a:t>
            </a:r>
            <a:endParaRPr/>
          </a:p>
          <a:p>
            <a:pPr indent="0" lvl="2" marL="857250" rtl="0" algn="l">
              <a:spcBef>
                <a:spcPts val="400"/>
              </a:spcBef>
              <a:spcAft>
                <a:spcPts val="0"/>
              </a:spcAft>
              <a:buSzPts val="2000"/>
              <a:buNone/>
            </a:pPr>
            <a:r>
              <a:rPr lang="en-US"/>
              <a:t>this.diem = diem;</a:t>
            </a:r>
            <a:endParaRPr/>
          </a:p>
          <a:p>
            <a:pPr indent="0" lvl="1" marL="457200" rtl="0" algn="l">
              <a:spcBef>
                <a:spcPts val="480"/>
              </a:spcBef>
              <a:spcAft>
                <a:spcPts val="0"/>
              </a:spcAft>
              <a:buSzPts val="2400"/>
              <a:buNone/>
            </a:pPr>
            <a:r>
              <a:rPr lang="en-US"/>
              <a:t>}</a:t>
            </a:r>
            <a:endParaRPr/>
          </a:p>
          <a:p>
            <a:pPr indent="0" lvl="1" marL="457200" rtl="0" algn="l">
              <a:spcBef>
                <a:spcPts val="480"/>
              </a:spcBef>
              <a:spcAft>
                <a:spcPts val="0"/>
              </a:spcAft>
              <a:buSzPts val="2400"/>
              <a:buNone/>
            </a:pPr>
            <a:r>
              <a:rPr lang="en-US"/>
              <a:t>public String </a:t>
            </a:r>
            <a:r>
              <a:rPr b="1" lang="en-US">
                <a:solidFill>
                  <a:srgbClr val="FF0000"/>
                </a:solidFill>
              </a:rPr>
              <a:t>getDiem</a:t>
            </a:r>
            <a:r>
              <a:rPr lang="en-US"/>
              <a:t>(){</a:t>
            </a:r>
            <a:endParaRPr/>
          </a:p>
          <a:p>
            <a:pPr indent="0" lvl="2" marL="857250" rtl="0" algn="l">
              <a:spcBef>
                <a:spcPts val="400"/>
              </a:spcBef>
              <a:spcAft>
                <a:spcPts val="0"/>
              </a:spcAft>
              <a:buSzPts val="2000"/>
              <a:buNone/>
            </a:pPr>
            <a:r>
              <a:rPr lang="en-US"/>
              <a:t>return this.diem;</a:t>
            </a:r>
            <a:endParaRPr/>
          </a:p>
          <a:p>
            <a:pPr indent="0" lvl="1" marL="457200" rtl="0" algn="l">
              <a:spcBef>
                <a:spcPts val="480"/>
              </a:spcBef>
              <a:spcAft>
                <a:spcPts val="0"/>
              </a:spcAft>
              <a:buSzPts val="2400"/>
              <a:buNone/>
            </a:pP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Encapsulation</a:t>
            </a:r>
            <a:endParaRPr/>
          </a:p>
        </p:txBody>
      </p:sp>
      <p:sp>
        <p:nvSpPr>
          <p:cNvPr id="478" name="Google Shape;478;p32"/>
          <p:cNvSpPr txBox="1"/>
          <p:nvPr>
            <p:ph idx="1" type="body"/>
          </p:nvPr>
        </p:nvSpPr>
        <p:spPr>
          <a:xfrm>
            <a:off x="5919656" y="1066800"/>
            <a:ext cx="2767143" cy="3200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Chỉ cần thêm mã vào phương thức setDiem() để có những xử lý khi dữ liệu không hợp lệ</a:t>
            </a:r>
            <a:endParaRPr/>
          </a:p>
        </p:txBody>
      </p:sp>
      <p:sp>
        <p:nvSpPr>
          <p:cNvPr id="479" name="Google Shape;479;p32"/>
          <p:cNvSpPr txBox="1"/>
          <p:nvPr/>
        </p:nvSpPr>
        <p:spPr>
          <a:xfrm>
            <a:off x="457200" y="914400"/>
            <a:ext cx="5462457" cy="590931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SinhVien{</a:t>
            </a:r>
            <a:endParaRPr/>
          </a:p>
          <a:p>
            <a:pPr indent="0" lvl="1"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private</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String hoTen;</a:t>
            </a:r>
            <a:endParaRPr/>
          </a:p>
          <a:p>
            <a:pPr indent="0" lvl="1" marL="45720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private</a:t>
            </a:r>
            <a:r>
              <a:rPr b="0" i="0" lang="en-US" sz="1800" u="none" cap="none" strike="noStrike">
                <a:solidFill>
                  <a:schemeClr val="dk1"/>
                </a:solidFill>
                <a:latin typeface="Calibri"/>
                <a:ea typeface="Calibri"/>
                <a:cs typeface="Calibri"/>
                <a:sym typeface="Calibri"/>
              </a:rPr>
              <a:t> double diem;</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void </a:t>
            </a:r>
            <a:r>
              <a:rPr b="1" i="0" lang="en-US" sz="1800" u="none" cap="none" strike="noStrike">
                <a:solidFill>
                  <a:srgbClr val="FF0000"/>
                </a:solidFill>
                <a:latin typeface="Calibri"/>
                <a:ea typeface="Calibri"/>
                <a:cs typeface="Calibri"/>
                <a:sym typeface="Calibri"/>
              </a:rPr>
              <a:t>setHoTen</a:t>
            </a:r>
            <a:r>
              <a:rPr b="0" i="0" lang="en-US" sz="1800" u="none" cap="none" strike="noStrike">
                <a:solidFill>
                  <a:schemeClr val="dk1"/>
                </a:solidFill>
                <a:latin typeface="Calibri"/>
                <a:ea typeface="Calibri"/>
                <a:cs typeface="Calibri"/>
                <a:sym typeface="Calibri"/>
              </a:rPr>
              <a:t>(String hoTen){</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this.hoTen = hoTen;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String </a:t>
            </a:r>
            <a:r>
              <a:rPr b="1" i="0" lang="en-US" sz="1800" u="none" cap="none" strike="noStrike">
                <a:solidFill>
                  <a:srgbClr val="FF0000"/>
                </a:solidFill>
                <a:latin typeface="Calibri"/>
                <a:ea typeface="Calibri"/>
                <a:cs typeface="Calibri"/>
                <a:sym typeface="Calibri"/>
              </a:rPr>
              <a:t>getHoTen</a:t>
            </a:r>
            <a:r>
              <a:rPr b="0" i="0" lang="en-US" sz="1800" u="none" cap="none" strike="noStrike">
                <a:solidFill>
                  <a:schemeClr val="dk1"/>
                </a:solidFill>
                <a:latin typeface="Calibri"/>
                <a:ea typeface="Calibri"/>
                <a:cs typeface="Calibri"/>
                <a:sym typeface="Calibri"/>
              </a:rPr>
              <a:t>(){</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return this.hoTen;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void </a:t>
            </a:r>
            <a:r>
              <a:rPr b="1" i="0" lang="en-US" sz="1800" u="none" cap="none" strike="noStrike">
                <a:solidFill>
                  <a:srgbClr val="FF0000"/>
                </a:solidFill>
                <a:latin typeface="Calibri"/>
                <a:ea typeface="Calibri"/>
                <a:cs typeface="Calibri"/>
                <a:sym typeface="Calibri"/>
              </a:rPr>
              <a:t>setDiem</a:t>
            </a:r>
            <a:r>
              <a:rPr b="0" i="0" lang="en-US" sz="1800" u="none" cap="none" strike="noStrike">
                <a:solidFill>
                  <a:schemeClr val="dk1"/>
                </a:solidFill>
                <a:latin typeface="Calibri"/>
                <a:ea typeface="Calibri"/>
                <a:cs typeface="Calibri"/>
                <a:sym typeface="Calibri"/>
              </a:rPr>
              <a:t>(double diem){</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if(diem &lt; 0 || &gt; 10){</a:t>
            </a:r>
            <a:endParaRPr/>
          </a:p>
          <a:p>
            <a:pPr indent="0" lvl="3" marL="13716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System.out.println(“Điểm không họp lệ”);</a:t>
            </a:r>
            <a:endParaRPr/>
          </a:p>
          <a:p>
            <a:pPr indent="0" lvl="2" marL="9144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a:t>
            </a:r>
            <a:endParaRPr/>
          </a:p>
          <a:p>
            <a:pPr indent="0" lvl="2" marL="9144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else{</a:t>
            </a:r>
            <a:endParaRPr/>
          </a:p>
          <a:p>
            <a:pPr indent="0" lvl="3" marL="13716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this.diem = diem;</a:t>
            </a:r>
            <a:endParaRPr/>
          </a:p>
          <a:p>
            <a:pPr indent="0" lvl="2" marL="914400" marR="0" rtl="0" algn="l">
              <a:spcBef>
                <a:spcPts val="0"/>
              </a:spcBef>
              <a:spcAft>
                <a:spcPts val="0"/>
              </a:spcAft>
              <a:buNone/>
            </a:pPr>
            <a:r>
              <a:rPr b="0" i="0" lang="en-US" sz="1800" u="none" cap="none" strike="noStrike">
                <a:solidFill>
                  <a:srgbClr val="0000CC"/>
                </a:solidFill>
                <a:latin typeface="Calibri"/>
                <a:ea typeface="Calibri"/>
                <a:cs typeface="Calibri"/>
                <a:sym typeface="Calibri"/>
              </a:rPr>
              <a:t>}</a:t>
            </a:r>
            <a:endParaRPr b="0" i="0" sz="1800" u="none" cap="none" strike="noStrike">
              <a:solidFill>
                <a:srgbClr val="0000CC"/>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String </a:t>
            </a:r>
            <a:r>
              <a:rPr b="1" i="0" lang="en-US" sz="1800" u="none" cap="none" strike="noStrike">
                <a:solidFill>
                  <a:srgbClr val="FF0000"/>
                </a:solidFill>
                <a:latin typeface="Calibri"/>
                <a:ea typeface="Calibri"/>
                <a:cs typeface="Calibri"/>
                <a:sym typeface="Calibri"/>
              </a:rPr>
              <a:t>getDiem</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return this.diem;</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80" name="Google Shape;480;p32"/>
          <p:cNvSpPr txBox="1"/>
          <p:nvPr/>
        </p:nvSpPr>
        <p:spPr>
          <a:xfrm>
            <a:off x="3962400" y="4382631"/>
            <a:ext cx="4591000" cy="2246769"/>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MyClass{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public static void main(String[] args){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SinhVien sv = new SinhVien();</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sv.</a:t>
            </a:r>
            <a:r>
              <a:rPr b="1" i="0" lang="en-US" sz="2000" u="none" cap="none" strike="noStrike">
                <a:solidFill>
                  <a:srgbClr val="FF0000"/>
                </a:solidFill>
                <a:latin typeface="Calibri"/>
                <a:ea typeface="Calibri"/>
                <a:cs typeface="Calibri"/>
                <a:sym typeface="Calibri"/>
              </a:rPr>
              <a:t>setHoTen</a:t>
            </a:r>
            <a:r>
              <a:rPr b="0" i="0" lang="en-US" sz="2000" u="none" cap="none" strike="noStrike">
                <a:solidFill>
                  <a:schemeClr val="dk1"/>
                </a:solidFill>
                <a:latin typeface="Calibri"/>
                <a:ea typeface="Calibri"/>
                <a:cs typeface="Calibri"/>
                <a:sym typeface="Calibri"/>
              </a:rPr>
              <a:t>(“Nguyễn Văn Tèo”);</a:t>
            </a:r>
            <a:endParaRPr/>
          </a:p>
          <a:p>
            <a:pPr indent="0" lvl="2"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sv.</a:t>
            </a:r>
            <a:r>
              <a:rPr b="1" i="0" lang="en-US" sz="2000" u="none" cap="none" strike="noStrike">
                <a:solidFill>
                  <a:srgbClr val="FF0000"/>
                </a:solidFill>
                <a:latin typeface="Calibri"/>
                <a:ea typeface="Calibri"/>
                <a:cs typeface="Calibri"/>
                <a:sym typeface="Calibri"/>
              </a:rPr>
              <a:t>setDiem</a:t>
            </a:r>
            <a:r>
              <a:rPr b="0" i="0" lang="en-US" sz="2000" u="none" cap="none" strike="noStrike">
                <a:solidFill>
                  <a:schemeClr val="dk1"/>
                </a:solidFill>
                <a:latin typeface="Calibri"/>
                <a:ea typeface="Calibri"/>
                <a:cs typeface="Calibri"/>
                <a:sym typeface="Calibri"/>
              </a:rPr>
              <a:t>(20);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Qui tắc đặt tên trong Java</a:t>
            </a:r>
            <a:endParaRPr/>
          </a:p>
        </p:txBody>
      </p:sp>
      <p:sp>
        <p:nvSpPr>
          <p:cNvPr id="486" name="Google Shape;486;p33"/>
          <p:cNvSpPr txBox="1"/>
          <p:nvPr>
            <p:ph idx="1" type="body"/>
          </p:nvPr>
        </p:nvSpPr>
        <p:spPr>
          <a:xfrm>
            <a:off x="457200" y="1066800"/>
            <a:ext cx="82296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Tên (class, field, method, package, interface, variable) được đặt theo qui ước (mềm) như sau:</a:t>
            </a:r>
            <a:endParaRPr/>
          </a:p>
          <a:p>
            <a:pPr indent="-285750" lvl="1" marL="742950" rtl="0" algn="l">
              <a:spcBef>
                <a:spcPts val="480"/>
              </a:spcBef>
              <a:spcAft>
                <a:spcPts val="0"/>
              </a:spcAft>
              <a:buSzPts val="2400"/>
              <a:buChar char="❖"/>
            </a:pPr>
            <a:r>
              <a:rPr lang="en-US"/>
              <a:t>Tên package: toàn bộ ký tự thường và dấu chấm</a:t>
            </a:r>
            <a:endParaRPr/>
          </a:p>
          <a:p>
            <a:pPr indent="-228600" lvl="2" marL="1143000" rtl="0" algn="l">
              <a:spcBef>
                <a:spcPts val="400"/>
              </a:spcBef>
              <a:spcAft>
                <a:spcPts val="0"/>
              </a:spcAft>
              <a:buSzPts val="2000"/>
              <a:buChar char="⮚"/>
            </a:pPr>
            <a:r>
              <a:rPr lang="en-US"/>
              <a:t>java.util, com.poly</a:t>
            </a:r>
            <a:endParaRPr/>
          </a:p>
          <a:p>
            <a:pPr indent="-285750" lvl="1" marL="742950" rtl="0" algn="l">
              <a:spcBef>
                <a:spcPts val="480"/>
              </a:spcBef>
              <a:spcAft>
                <a:spcPts val="0"/>
              </a:spcAft>
              <a:buSzPts val="2400"/>
              <a:buChar char="❖"/>
            </a:pPr>
            <a:r>
              <a:rPr lang="en-US"/>
              <a:t>Tên class, interface: Các từ phải viết hoa ký tự đầu</a:t>
            </a:r>
            <a:endParaRPr/>
          </a:p>
          <a:p>
            <a:pPr indent="-228600" lvl="2" marL="1143000" rtl="0" algn="l">
              <a:spcBef>
                <a:spcPts val="400"/>
              </a:spcBef>
              <a:spcAft>
                <a:spcPts val="0"/>
              </a:spcAft>
              <a:buSzPts val="2000"/>
              <a:buChar char="⮚"/>
            </a:pPr>
            <a:r>
              <a:rPr lang="en-US"/>
              <a:t>class </a:t>
            </a:r>
            <a:r>
              <a:rPr b="1" lang="en-US">
                <a:solidFill>
                  <a:srgbClr val="FF0000"/>
                </a:solidFill>
              </a:rPr>
              <a:t>E</a:t>
            </a:r>
            <a:r>
              <a:rPr lang="en-US"/>
              <a:t>mployee{}, class </a:t>
            </a:r>
            <a:r>
              <a:rPr b="1" lang="en-US">
                <a:solidFill>
                  <a:srgbClr val="FF0000"/>
                </a:solidFill>
              </a:rPr>
              <a:t>S</a:t>
            </a:r>
            <a:r>
              <a:rPr lang="en-US"/>
              <a:t>inh</a:t>
            </a:r>
            <a:r>
              <a:rPr b="1" lang="en-US">
                <a:solidFill>
                  <a:srgbClr val="FF0000"/>
                </a:solidFill>
              </a:rPr>
              <a:t>V</a:t>
            </a:r>
            <a:r>
              <a:rPr lang="en-US"/>
              <a:t>ien{}, class </a:t>
            </a:r>
            <a:r>
              <a:rPr b="1" lang="en-US">
                <a:solidFill>
                  <a:srgbClr val="FF0000"/>
                </a:solidFill>
              </a:rPr>
              <a:t>H</a:t>
            </a:r>
            <a:r>
              <a:rPr lang="en-US"/>
              <a:t>inh</a:t>
            </a:r>
            <a:r>
              <a:rPr b="1" lang="en-US">
                <a:solidFill>
                  <a:srgbClr val="FF0000"/>
                </a:solidFill>
              </a:rPr>
              <a:t>C</a:t>
            </a:r>
            <a:r>
              <a:rPr lang="en-US"/>
              <a:t>hu</a:t>
            </a:r>
            <a:r>
              <a:rPr b="1" lang="en-US">
                <a:solidFill>
                  <a:srgbClr val="FF0000"/>
                </a:solidFill>
              </a:rPr>
              <a:t>N</a:t>
            </a:r>
            <a:r>
              <a:rPr lang="en-US"/>
              <a:t>hat()</a:t>
            </a:r>
            <a:endParaRPr/>
          </a:p>
          <a:p>
            <a:pPr indent="-285750" lvl="1" marL="742950" rtl="0" algn="l">
              <a:spcBef>
                <a:spcPts val="480"/>
              </a:spcBef>
              <a:spcAft>
                <a:spcPts val="0"/>
              </a:spcAft>
              <a:buSzPts val="2400"/>
              <a:buChar char="❖"/>
            </a:pPr>
            <a:r>
              <a:rPr lang="en-US"/>
              <a:t>Tên field, method, variable: Các từ phải viết hoa ký tự đầu ngoại trừ từ đầu tiên phải viêt thường</a:t>
            </a:r>
            <a:endParaRPr/>
          </a:p>
          <a:p>
            <a:pPr indent="-228600" lvl="2" marL="1143000" rtl="0" algn="l">
              <a:spcBef>
                <a:spcPts val="400"/>
              </a:spcBef>
              <a:spcAft>
                <a:spcPts val="0"/>
              </a:spcAft>
              <a:buSzPts val="2000"/>
              <a:buChar char="⮚"/>
            </a:pPr>
            <a:r>
              <a:rPr b="1" lang="en-US">
                <a:solidFill>
                  <a:srgbClr val="0000CC"/>
                </a:solidFill>
              </a:rPr>
              <a:t>h</a:t>
            </a:r>
            <a:r>
              <a:rPr lang="en-US"/>
              <a:t>o</a:t>
            </a:r>
            <a:r>
              <a:rPr b="1" lang="en-US">
                <a:solidFill>
                  <a:srgbClr val="FF0000"/>
                </a:solidFill>
              </a:rPr>
              <a:t>T</a:t>
            </a:r>
            <a:r>
              <a:rPr lang="en-US"/>
              <a:t>en, diem, </a:t>
            </a:r>
            <a:r>
              <a:rPr b="1" lang="en-US">
                <a:solidFill>
                  <a:srgbClr val="0000CC"/>
                </a:solidFill>
              </a:rPr>
              <a:t>f</a:t>
            </a:r>
            <a:r>
              <a:rPr lang="en-US"/>
              <a:t>ull</a:t>
            </a:r>
            <a:r>
              <a:rPr b="1" lang="en-US">
                <a:solidFill>
                  <a:srgbClr val="FF0000"/>
                </a:solidFill>
              </a:rPr>
              <a:t>N</a:t>
            </a:r>
            <a:r>
              <a:rPr lang="en-US"/>
              <a:t>ame, </a:t>
            </a:r>
            <a:r>
              <a:rPr b="1" lang="en-US">
                <a:solidFill>
                  <a:srgbClr val="0000CC"/>
                </a:solidFill>
              </a:rPr>
              <a:t>m</a:t>
            </a:r>
            <a:r>
              <a:rPr lang="en-US"/>
              <a:t>ark</a:t>
            </a:r>
            <a:endParaRPr/>
          </a:p>
          <a:p>
            <a:pPr indent="-228600" lvl="2" marL="1143000" rtl="0" algn="l">
              <a:spcBef>
                <a:spcPts val="400"/>
              </a:spcBef>
              <a:spcAft>
                <a:spcPts val="0"/>
              </a:spcAft>
              <a:buSzPts val="2000"/>
              <a:buChar char="⮚"/>
            </a:pPr>
            <a:r>
              <a:rPr b="1" lang="en-US">
                <a:solidFill>
                  <a:srgbClr val="0000CC"/>
                </a:solidFill>
              </a:rPr>
              <a:t>s</a:t>
            </a:r>
            <a:r>
              <a:rPr lang="en-US"/>
              <a:t>et</a:t>
            </a:r>
            <a:r>
              <a:rPr b="1" lang="en-US">
                <a:solidFill>
                  <a:srgbClr val="FF0000"/>
                </a:solidFill>
              </a:rPr>
              <a:t>H</a:t>
            </a:r>
            <a:r>
              <a:rPr lang="en-US"/>
              <a:t>o</a:t>
            </a:r>
            <a:r>
              <a:rPr b="1" lang="en-US">
                <a:solidFill>
                  <a:srgbClr val="FF0000"/>
                </a:solidFill>
              </a:rPr>
              <a:t>T</a:t>
            </a:r>
            <a:r>
              <a:rPr lang="en-US"/>
              <a:t>en(), </a:t>
            </a:r>
            <a:r>
              <a:rPr b="1" lang="en-US">
                <a:solidFill>
                  <a:srgbClr val="0000CC"/>
                </a:solidFill>
              </a:rPr>
              <a:t>i</a:t>
            </a:r>
            <a:r>
              <a:rPr lang="en-US"/>
              <a:t>nput(), </a:t>
            </a:r>
            <a:r>
              <a:rPr b="1" lang="en-US">
                <a:solidFill>
                  <a:srgbClr val="0000CC"/>
                </a:solidFill>
              </a:rPr>
              <a:t>s</a:t>
            </a:r>
            <a:r>
              <a:rPr lang="en-US"/>
              <a:t>et</a:t>
            </a:r>
            <a:r>
              <a:rPr b="1" lang="en-US">
                <a:solidFill>
                  <a:srgbClr val="FF0000"/>
                </a:solidFill>
              </a:rPr>
              <a:t>D</a:t>
            </a:r>
            <a:r>
              <a:rPr lang="en-US"/>
              <a:t>iem()</a:t>
            </a:r>
            <a:endParaRPr/>
          </a:p>
          <a:p>
            <a:pPr indent="-342900" lvl="0" marL="342900" rtl="0" algn="l">
              <a:spcBef>
                <a:spcPts val="560"/>
              </a:spcBef>
              <a:spcAft>
                <a:spcPts val="0"/>
              </a:spcAft>
              <a:buClr>
                <a:srgbClr val="FF5A33"/>
              </a:buClr>
              <a:buSzPts val="2800"/>
              <a:buFont typeface="Noto Sans Symbols"/>
              <a:buChar char="❑"/>
            </a:pPr>
            <a:r>
              <a:rPr lang="en-US"/>
              <a:t>Tên class, field và variable sử dụng danh từ</a:t>
            </a:r>
            <a:endParaRPr/>
          </a:p>
          <a:p>
            <a:pPr indent="-342900" lvl="0" marL="342900" rtl="0" algn="l">
              <a:spcBef>
                <a:spcPts val="560"/>
              </a:spcBef>
              <a:spcAft>
                <a:spcPts val="0"/>
              </a:spcAft>
              <a:buClr>
                <a:srgbClr val="FF5A33"/>
              </a:buClr>
              <a:buSzPts val="2800"/>
              <a:buFont typeface="Noto Sans Symbols"/>
              <a:buChar char="❑"/>
            </a:pPr>
            <a:r>
              <a:rPr lang="en-US"/>
              <a:t>Tên phương thức sử dụng động từ</a:t>
            </a:r>
            <a:endParaRPr/>
          </a:p>
          <a:p>
            <a:pPr indent="-133350" lvl="1" marL="742950" rtl="0" algn="l">
              <a:spcBef>
                <a:spcPts val="480"/>
              </a:spcBef>
              <a:spcAft>
                <a:spcPts val="0"/>
              </a:spcAft>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descr="D:\Compressed\PSD Collection 2011\WP-201 copy.png" id="492" name="Google Shape;492;p34"/>
          <p:cNvPicPr preferRelativeResize="0"/>
          <p:nvPr/>
        </p:nvPicPr>
        <p:blipFill rotWithShape="1">
          <a:blip r:embed="rId3">
            <a:alphaModFix/>
          </a:blip>
          <a:srcRect b="0" l="0" r="0" t="0"/>
          <a:stretch/>
        </p:blipFill>
        <p:spPr>
          <a:xfrm flipH="1">
            <a:off x="6519025" y="2438400"/>
            <a:ext cx="2624974" cy="4419600"/>
          </a:xfrm>
          <a:prstGeom prst="rect">
            <a:avLst/>
          </a:prstGeom>
          <a:noFill/>
          <a:ln>
            <a:noFill/>
          </a:ln>
        </p:spPr>
      </p:pic>
      <p:sp>
        <p:nvSpPr>
          <p:cNvPr id="493" name="Google Shape;493;p3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kết nội dung bài học</a:t>
            </a:r>
            <a:endParaRPr/>
          </a:p>
        </p:txBody>
      </p:sp>
      <p:sp>
        <p:nvSpPr>
          <p:cNvPr id="494" name="Google Shape;494;p3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5A33"/>
              </a:buClr>
              <a:buSzPct val="100000"/>
              <a:buFont typeface="Noto Sans Symbols"/>
              <a:buChar char="❑"/>
            </a:pPr>
            <a:r>
              <a:rPr lang="en-US"/>
              <a:t>Khái niệm về đối tượng</a:t>
            </a:r>
            <a:endParaRPr/>
          </a:p>
          <a:p>
            <a:pPr indent="-342900" lvl="0" marL="342900" rtl="0" algn="l">
              <a:spcBef>
                <a:spcPts val="518"/>
              </a:spcBef>
              <a:spcAft>
                <a:spcPts val="0"/>
              </a:spcAft>
              <a:buClr>
                <a:srgbClr val="FF5A33"/>
              </a:buClr>
              <a:buSzPct val="100000"/>
              <a:buFont typeface="Noto Sans Symbols"/>
              <a:buChar char="❑"/>
            </a:pPr>
            <a:r>
              <a:rPr lang="en-US"/>
              <a:t>Khái niệm lớp</a:t>
            </a:r>
            <a:endParaRPr/>
          </a:p>
          <a:p>
            <a:pPr indent="-342900" lvl="0" marL="342900" rtl="0" algn="l">
              <a:spcBef>
                <a:spcPts val="518"/>
              </a:spcBef>
              <a:spcAft>
                <a:spcPts val="0"/>
              </a:spcAft>
              <a:buClr>
                <a:srgbClr val="FF5A33"/>
              </a:buClr>
              <a:buSzPct val="100000"/>
              <a:buFont typeface="Noto Sans Symbols"/>
              <a:buChar char="❑"/>
            </a:pPr>
            <a:r>
              <a:rPr lang="en-US"/>
              <a:t>Mô hình đối tượng và lớp</a:t>
            </a:r>
            <a:endParaRPr/>
          </a:p>
          <a:p>
            <a:pPr indent="-342900" lvl="0" marL="342900" rtl="0" algn="l">
              <a:spcBef>
                <a:spcPts val="518"/>
              </a:spcBef>
              <a:spcAft>
                <a:spcPts val="0"/>
              </a:spcAft>
              <a:buClr>
                <a:srgbClr val="FF5A33"/>
              </a:buClr>
              <a:buSzPct val="100000"/>
              <a:buFont typeface="Noto Sans Symbols"/>
              <a:buChar char="❑"/>
            </a:pPr>
            <a:r>
              <a:rPr lang="en-US"/>
              <a:t>Định nghĩa lớp</a:t>
            </a:r>
            <a:endParaRPr/>
          </a:p>
          <a:p>
            <a:pPr indent="-342900" lvl="0" marL="342900" rtl="0" algn="l">
              <a:spcBef>
                <a:spcPts val="518"/>
              </a:spcBef>
              <a:spcAft>
                <a:spcPts val="0"/>
              </a:spcAft>
              <a:buClr>
                <a:srgbClr val="FF5A33"/>
              </a:buClr>
              <a:buSzPct val="100000"/>
              <a:buFont typeface="Noto Sans Symbols"/>
              <a:buChar char="❑"/>
            </a:pPr>
            <a:r>
              <a:rPr lang="en-US"/>
              <a:t>Tạo đối tượng</a:t>
            </a:r>
            <a:endParaRPr/>
          </a:p>
          <a:p>
            <a:pPr indent="-342900" lvl="0" marL="342900" rtl="0" algn="l">
              <a:spcBef>
                <a:spcPts val="518"/>
              </a:spcBef>
              <a:spcAft>
                <a:spcPts val="0"/>
              </a:spcAft>
              <a:buClr>
                <a:srgbClr val="FF5A33"/>
              </a:buClr>
              <a:buSzPct val="100000"/>
              <a:buFont typeface="Noto Sans Symbols"/>
              <a:buChar char="❑"/>
            </a:pPr>
            <a:r>
              <a:rPr lang="en-US"/>
              <a:t>Định nghĩa phương thức</a:t>
            </a:r>
            <a:endParaRPr/>
          </a:p>
          <a:p>
            <a:pPr indent="-342900" lvl="0" marL="342900" rtl="0" algn="l">
              <a:spcBef>
                <a:spcPts val="518"/>
              </a:spcBef>
              <a:spcAft>
                <a:spcPts val="0"/>
              </a:spcAft>
              <a:buClr>
                <a:srgbClr val="FF5A33"/>
              </a:buClr>
              <a:buSzPct val="100000"/>
              <a:buFont typeface="Noto Sans Symbols"/>
              <a:buChar char="❑"/>
            </a:pPr>
            <a:r>
              <a:rPr lang="en-US"/>
              <a:t>Nạp chồng phương thức</a:t>
            </a:r>
            <a:endParaRPr/>
          </a:p>
          <a:p>
            <a:pPr indent="-342900" lvl="0" marL="342900" rtl="0" algn="l">
              <a:spcBef>
                <a:spcPts val="518"/>
              </a:spcBef>
              <a:spcAft>
                <a:spcPts val="0"/>
              </a:spcAft>
              <a:buClr>
                <a:srgbClr val="FF5A33"/>
              </a:buClr>
              <a:buSzPct val="100000"/>
              <a:buFont typeface="Noto Sans Symbols"/>
              <a:buChar char="❑"/>
            </a:pPr>
            <a:r>
              <a:rPr lang="en-US"/>
              <a:t>Hàm tạo</a:t>
            </a:r>
            <a:endParaRPr/>
          </a:p>
          <a:p>
            <a:pPr indent="-342900" lvl="0" marL="342900" rtl="0" algn="l">
              <a:spcBef>
                <a:spcPts val="518"/>
              </a:spcBef>
              <a:spcAft>
                <a:spcPts val="0"/>
              </a:spcAft>
              <a:buClr>
                <a:srgbClr val="FF5A33"/>
              </a:buClr>
              <a:buSzPct val="100000"/>
              <a:buFont typeface="Noto Sans Symbols"/>
              <a:buChar char="❑"/>
            </a:pPr>
            <a:r>
              <a:rPr lang="en-US"/>
              <a:t>Package</a:t>
            </a:r>
            <a:endParaRPr/>
          </a:p>
          <a:p>
            <a:pPr indent="-342900" lvl="0" marL="342900" rtl="0" algn="l">
              <a:spcBef>
                <a:spcPts val="518"/>
              </a:spcBef>
              <a:spcAft>
                <a:spcPts val="0"/>
              </a:spcAft>
              <a:buClr>
                <a:srgbClr val="FF5A33"/>
              </a:buClr>
              <a:buSzPct val="100000"/>
              <a:buFont typeface="Noto Sans Symbols"/>
              <a:buChar char="❑"/>
            </a:pPr>
            <a:r>
              <a:rPr lang="en-US"/>
              <a:t>Đặc tả truy xuất</a:t>
            </a:r>
            <a:endParaRPr/>
          </a:p>
          <a:p>
            <a:pPr indent="-342900" lvl="0" marL="342900" rtl="0" algn="l">
              <a:spcBef>
                <a:spcPts val="518"/>
              </a:spcBef>
              <a:spcAft>
                <a:spcPts val="0"/>
              </a:spcAft>
              <a:buClr>
                <a:srgbClr val="FF5A33"/>
              </a:buClr>
              <a:buSzPct val="100000"/>
              <a:buFont typeface="Noto Sans Symbols"/>
              <a:buChar char="❑"/>
            </a:pPr>
            <a:r>
              <a:rPr lang="en-US"/>
              <a:t>Encapsulation</a:t>
            </a:r>
            <a:endParaRPr/>
          </a:p>
          <a:p>
            <a:pPr indent="-342900" lvl="0" marL="342900" rtl="0" algn="l">
              <a:spcBef>
                <a:spcPts val="518"/>
              </a:spcBef>
              <a:spcAft>
                <a:spcPts val="0"/>
              </a:spcAft>
              <a:buClr>
                <a:srgbClr val="FF5A33"/>
              </a:buClr>
              <a:buSzPct val="100000"/>
              <a:buFont typeface="Noto Sans Symbols"/>
              <a:buChar char="❑"/>
            </a:pPr>
            <a:r>
              <a:rPr lang="en-US"/>
              <a:t>Qui ước đặt tên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4 buổi 2</a:t>
            </a:r>
            <a:endParaRPr/>
          </a:p>
        </p:txBody>
      </p:sp>
      <p:sp>
        <p:nvSpPr>
          <p:cNvPr id="500" name="Google Shape;500;p3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4 – bài 3</a:t>
            </a:r>
            <a:endParaRPr/>
          </a:p>
          <a:p>
            <a:pPr indent="-342900" lvl="0" marL="342900" rtl="0" algn="l">
              <a:spcBef>
                <a:spcPts val="560"/>
              </a:spcBef>
              <a:spcAft>
                <a:spcPts val="0"/>
              </a:spcAft>
              <a:buClr>
                <a:srgbClr val="FF5A33"/>
              </a:buClr>
              <a:buSzPts val="2800"/>
              <a:buFont typeface="Noto Sans Symbols"/>
              <a:buChar char="❑"/>
            </a:pPr>
            <a:r>
              <a:rPr lang="en-US"/>
              <a:t>Lab 4 – bài 4</a:t>
            </a:r>
            <a:endParaRPr/>
          </a:p>
          <a:p>
            <a:pPr indent="-342900" lvl="0" marL="342900" rtl="0" algn="l">
              <a:spcBef>
                <a:spcPts val="560"/>
              </a:spcBef>
              <a:spcAft>
                <a:spcPts val="0"/>
              </a:spcAft>
              <a:buClr>
                <a:srgbClr val="FF5A33"/>
              </a:buClr>
              <a:buSzPts val="2800"/>
              <a:buFont typeface="Noto Sans Symbols"/>
              <a:buChar char="❑"/>
            </a:pPr>
            <a:r>
              <a:rPr lang="en-US"/>
              <a:t>Lab 4 – bài 5 (giảng viên cho thêm)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192" name="Google Shape;192;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193" name="Google Shape;193;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SEhQTExIWFBIUFhQXGRQQFBgWFBQVFBYWFhQWFB4ZHDQgGBolHBMUIjEiJjUtLjAuGB8zODMtNygtLisBCgoKDg0OFhAQGTglHCQrMjc3LCs3KzgsKywtODArLDc3LDcwNywsKyssNywrKyssNywsKys3KysrKysrKysrK//AABEIAGYAZgMBIgACEQEDEQH/xAAbAAEAAgMBAQAAAAAAAAAAAAAABAYDBQcCAf/EADoQAAEDAQUEBwUHBQEAAAAAAAEAAhEDBAUSITEiQVFhBjJScYGRoXKxwdHhEyMzQmKCohZDkrLwB//EABgBAQADAQAAAAAAAAAAAAAAAAACAwQB/8QAHREBAQACAgMBAAAAAAAAAAAAAAECAxFBMTJREv/aAAwDAQACEQMRAD8A7ii+EwsLrZTH9xs8MQlBnRRTeFPiT3Nd8l4N5t3NcfD5oJqLWVL3A/JHtPaFF/qDIdRpjTGXkcsgnBy3qKtvv89sftpn4lYKl+ntP8A0KX4y+I/vH6taKrWG83PqMnENoavneActN6tK5ZZ5dll8CIi46IiINH0ub91Td2a1E+BdhPo5VytedUFzQQIJGTRuMK0dLWTZKv6QHf4ODvgqbbfxHczPnn8VbqktvKnbbJOE1lqc4TiPn8l5JnUk95JUWyO1Clgei0fmTpnuVvaGymJJjeVkRAF1wCytZC9MZHehQZbG6HtPP6/BXlUGm+Ht7x65K+UzIB5BZt3s06fV6REVS4REQRL3o46FZnapvHm0rn1R+INd2mMPm0LphC4lfl9vs32dMMaYZEumdhzmnIdyt0+yrd6rFZ+sFOq5N71Qbt6RVqlQCWgAE7LPmvVvvyq52VR0DLKB36LSyrosgLW6uA7yAqFQrPdtOe48JcfNZcSC9seCJBBHEGQvD3wqK6+jZ82vgn8pzB7wtrdnSqlW2TsVDuecnH9J+BQWBhzB5j3roFkMsb3D3LmZeV0i63TSZ3e5UbumjR2lIiKheIiIC4T/AOk0cNYcn2gfzDx/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DJe5vc7TwK6p0bt7H0mgHMYhDsiYJXLGO3ieZA0nt5EZ7nAq2XG77luky7qmY2jvBKryzuXlZjhMfC/otFYbzeMnAubx3j5rdUqocJB/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yZhALdqNT+Y8VX7Rf1joHCMGMRstBqVM9Mmgn1U6zX9UqMb9nQdv/ABGuadTq3UeKCwIKuHOcPMmFXsNtqmMbaY4MEu9Fno9EnvzqPqP9t2EeX0Qb6j0jozhc8Fw7G15wi+XT0dp0ZIa3MRpPqUQbtERBGt1jFQcxofgeSp1usjqTjllvbw5jkr0otusYqDg4aH4Hkgo1qtIpnCQcWWQ55hYm2io7qUz3lW+ncLZxOIJ4gZ5cyp1K7qbfyz7Wf0QUend9d+ro5NzP8VsLN0VJzdJ9ogfMq5NaBoI7l9QaOydHGMzhoPFrZd5uzWxp3dTG6faM/RS0QeWsA0AHcvSIgIiICIiAiIgIiICIiAiIgIiICIiD/9k=" id="194" name="Google Shape;194;p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MTEhUUERQUFBQVFhQaGBYWFRgXFxYWFxwWFxYXGRUYHyggGBwlGxccITEhJSktLi4uFx8zODMsNygtLisBCgoKDg0OGxAQGTAlICQ3LC0sLCwsLCwsLCwsLCwsLCwsLCwsLCssLCwsLCwsLCwsLCwsLCwsLCwsLCwsNzcrLP/AABEIAMwAzAMBIgACEQEDEQH/xAAcAAEAAgMBAQEAAAAAAAAAAAAABQcEBggCAwH/xABHEAABAwICBQgGBwUGBwAAAAABAAIDBBEFIQYSMUFRBxMiMmFxgZFSYqGxwdEUIzNydIKSQkOywvAVRFNjosMIJFRzg6Ph/8QAGQEBAAMBAQAAAAAAAAAAAAAAAAIDBAEF/8QAJREAAgIBBAICAgMAAAAAAAAAAAECAxEEEiExE0EyUSIzQoGR/9oADAMBAAIRAxEAPwC8UREAREQBEWi6d6ZT0c7Ioo2EOj19d4JudYiwAI2W/wBS43hZOxi28I3pFTz+UetO+IdzPmVjScoFcf3rB3Maq/NEt8Ei6kVHP00rj/eHDuDfkvm/SKvcCTNPYbSLgAcSQMlzzL6HgfsvVFQH9r1TyG8/O4kgACR9yTsAAOZWYMHxF+2Kqd97X/mKK7PSO+DHbLyc4DaQF8H10Q2yRjve0fFc/wAtK/nObe064dqlrtode1ie9T8egFaf3TR3vaitb6R10pdyLcZi1OXBomiLnGwaJGkk8AAVmqhdHW6lZDfLVmaD3tdY+0K+lOE9xXZDYERFMrCIiAIiIAiIgCIiAIiIAiIgC0Hlfw/Wp4pwM4ZACfUkyPtAW/KK0qoOfo54t7o3W+8BdvtAXGso7F4eSu+TGCN1Q9kjGP1o7jWaHWLSNl+9WBjmExGlnayONpdDKAQxosS022Diqz5OKq1XCb9drm+bSfeFcUwu0jsKrrX44LbuJFa8kxAll9aNpHn/APVv+PQ69NOw7HQyjzaQqq5LsRb9OEQ283IP02+Styu+zf8Acd7iu18xFqxMobBT9bC714z7QugFyzh+Lu14wPSj94XUjTkD2KFD4ZPU9opTS5upidQP82Jw/MyJ3vurrjOQ7gqA5SZnnF5tQEtDoLloJGUcd8xw2eCtaXT2iY37QuIAyDTn5rsGss5ZFuMcIq11QGYg5m8Vjh/7Sr9XOcUnOYgJv2ZKprhc5jWfrC66MSn2L10ERFcZwiIgCIiAIiIAiIgCIiAIiIAvwhfqIDnt1QaSscc7QVLjb1Wv1rfpVl1PKdSgdBkj7jLINVd6fwhuI1TfScx/62N+Sg4oHsGpILOba+/IgOafIhZd7i2kblCM0mzJwKqdS1Yqo3Nc8GQ6pYS20gcCDmDlf2Laa3lIq5GOZaMBzS02bbIixtclaa88Bc8Av3mJPRA7z8lxTwicq030Y8NHG0izBla1y429qmKjEppBaSWRw4FxI8isRlK/i0eBK+gpuL3eFgoOa9E9mezw7tJ8TkvlzrL2uLnddZIo2cL/AHiSvlVRgagAAzOwdhUdyJYPrRZywW/6iD+JdHLml9TzQbILXZJE7PZdpuLq+9EtImVsAkbZrxk9l76rvkdoKv08uzLqovhk2iItJjCIiAIiIAiIgCIiAIiIAiIgCIvwoCgeUqtjkxOR0L2yNMMQJaQQHsL2ubcbxYZLxjEV2Us46ssGof8AuQOcw372Fn6VBY5QvjmlDhZzJpWOHB1y5p7nMcD5rZoYjLg2uP7tVnwZK1gN+zWdfwWWay2ba3hIgGus4HtUkSoV0iloZNZoPYs0jWj6XX4iKJILCrpLFvj8FmqIxp2be4rqWSLYnjMzRGzrSSMaOFzcD3rM0Vxyow+qMbwWSxkscx2QcBtYeI3g9ossXAT9dTW2/SIvYR81cfKToCyvZzsNmVTB0XbBIB+w/wCB3K+uttcGa2xKST9m0YFjMVVEJIj95v7THbwQpFc54BpHU0E5bK10UrOi9rwQHDg9vucPBXTo3pjT1YADhHKR1HHafVdsd71ohZnh9maynHMejY0RFaUhERAEREAREQBERAEREAREQFP8rOD81VNnaPq6tojfwE8dzG78zej3jtVdYlW1EUZhie8QzG7o27HPFtu/YBl2LoPlAwX6XQzRjrtaXxnhLH0meZFvFUponj5jkiqGgEtI1mkXuD1tuy437ist34yUv9NlD3RcTXJJT/XtUzg0t2kcF9eUSla2se+P7KdrJoyNmrJe/k9rgozAZbOtxCqnHCL4TzhsnkRfhdbaqS8/VC40emO74qTfVtG+6icQeHOuOAClHshLozNGGg1dGDvnZ/EF0wuZdH5Wx1lK551WskYXE7ANbMldMMeHAFpBB2EG4I7CtdHTMOp7RB6VaI01ey07SHt6krMnt8d47DcKntItCazDyXsBmgB67Aejw12jNnfsV/oQrJ1qRVC1xKX0V5Rpo9Vkh51nov64Hqv3+KtLBdIqepH1T+lvY7Jw8N/gtZ0u5NYKnWkprQTHM2H1bz2tHVPaPIqsJXVFFNzVQHMkYbgg523Oa4dYG21U751/LlF+yu348M6LRaPoRpjz2rDObvI+rk3P7D639bVvC0RkpLKM0ouLwwiIpEQiIgCIiAIiIAiIgPMjbgjiCuWKaEwyvj9CSRhH3HFvuAK6pXNGnEPM4nVs2fW67b8Hta6/mVVbFNcltMmpH5jLXSRMIN2xhwA4BxBPhfPxPFQtJLqEO4FTWHTa3R2h3vWNiWGc0b5kO2dh4LGpbXtl/Rva3fkj8dibivPOk7VjBh3N+JUjTYJK/N7tUdvD4LuEN32YjntG0/FeGz36jHO7dgUq3CaZvXqGA99/cvq2mp/3c8bjwJIXcHMkLFLc9MaruG7wW6aI6V1FJYMPOQ743HLvaf2T7OxQNTRDY8W4EbPArDLJITfrN4/NQ3yT47OuEWuTonR/SKCrbeJ1nDrMdk5vhvHaFLrnbCsUIcHxuLHjYWmx8CrL0d09vZlWAN3OtGXe5o2d4yWqu9PiXBjsoa5jyb8qN5YIny4k1kTAJBHGOtd0usTq6rezMWV3QTNe0OY4OacwQbg+KoLSfFjNionuBzdQxjMs9SKTU8zmfFWWNYIVLk94Rh9ZDMYPo8xma8FgaMg4Hra/V1Nhve2SvuG+qNbrWF+/evYRdhBQWERnNzeWERFMgEREAREQBERAEREAVA8s0QZi7Xf4lPCT360rPc0K/lR3L9TkVdNJudA5t+2N9/8AcUJrMWTg8SNPbkbjJbTTQtqYc9uw8Q4b/itVjkuAePvU3oZPeoMV+vcC/pWu34hec02mvaPSi8Ya6Zh07RGXlwzZlbt3eaCmfL0pCSPRvZo7+PipTSmm5qo1Tq3e1pIaQekDbdvsrK0W0GhYxslS0SyEAhjs44wdgDNjnesfCythCU0sFc7Iw5ZV1Jg2uOg0uHqRucPMCxXqrwBzWlz2Oa3eXxPa0W4kiwXQUbA0WaAANwFh5LQuWvFTDhzo2mzqh7Y/yX1n+bW6v5lf4EvZnepf0Vb9DcwXYbt4X1mHu3jvXqlqBrau47vgt35KNEoJqF752axfIQ03Ic0MAHRI2Z3y2ZLV9IMGEFdJGx2syO1nb7uAOqe0XzVVleFktrt3PCIirw613xfp+IX7R4mdjv671nOPBYNdSXzGR7Nqzs0YNjwnSmaj6Ub7s3sdmw39xvvCgMOqGPrWVE9rOqBI+NoIYNZ2sSBttck7ViPo5RE4vs1uXWIBPcNyxaaV5bqgm18h2lXwk0iicVk6ljeHAFpBBAII2EHYQvSxsNp+bhjjGxkbG/pAHwWStxgCIiAIiIAiIgCIiAIiIAqh/wCIFvRpD2zDzDT8Fbyqb/iDH1FKd/OvHmw/Jcl0dj2VXhsmRHiPis+l19fWi6zbnuy2qEpJCNU/0RsUpR1b2udzd997DcVhnDEsm+qaccfRk1E7pbGQ3I2HZZbvgHKXUxNaydrZ2gWDj0X23XIyPfZaFGMllwRZqMZOHROUIz7Rb1PykRuH2Dx+Zq1PT7nMUfC5hbFFFrHVcbuc878sgLAeZURSM2BrXO7hYeZWc+rZEPrJGs9VnSf7fkktTJ8EVporkz6fFqiCmjp4Xc2xgtdjbOcSSXOL3bLkk5WstffG43JO0kk9p2kuO/zSr0iGyGO3ryG5PgoKrqXyG8jy7sGTR4BQc5S7ZZGEY8pEnLVws2u1jwb0j57AsObFn/u2hg4nN3tyCw2sO4WXrmeKidyY1W9xBLyXHiVJaJUnOVNOz0pWX7tYE+wKLxDIW4kLceSyl18Qi4Ma93k2w9pCur9FNj7L5REXoHnhERAEREAREQBERAEREAVe8s2jVRW00P0VnOOikLnMuA4tLS27b7SCdisJEBQGl+ickGGUE0jNSSNjopmm1xrPfJHe3AuI/Mtewi+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kZ56p/xOedPtGW0T6ePnDJI9rnPys0WIAsNvFbTyL0l6ieS3Uia2/a91/wDbULytVGvihbuiijHibuPsIW68jVLammk9OW3g0Ae8ldUV5El6Iyb8eX7LCREWozBERAEREAREQBERAEREAREQBc2vbaao/ETfxFdJLnCqH/MVP4iX+IrNqfiatJ8zBrOsO5fSioJJXBsbHOcdzQSfILc+T3RuCslkNQHOEQaQ0GwNydts9ytzD8NhgbqwxsjHBrQL953+Kqqpc1nJbdcoSawVLg3JjUyWMxbC3ffpP/SMvM+C3jCOT6jhsXtMzh/iZt/QMj43W2ItMaYR9GaV85ezxFGGgBoDQNgAsB4Be0RWlIRF5kfYEnYAT5IDnPS+p53Eqx/CVzB/47R/yq5uTOm1MOh9fWf+pxt7LKhJpi58sm98kjvNxPxXSmA0nNU0EfoRRt8Q0ArPVzNsvs4gkZ6Ii0FAREQBERAEREAREQBERAEREAXOWIC1TVfiJfeujVzpi+VXVfiJfes2q+Jq0nzN/wCR4dKoPZH/ADKzFW/I6Mqg9sfucrIU6P1or1H7GERFcUhERAFF6UVXNUdRJ6MMh/0lSi1zlEp5JMOqWQtL3uYBqjMkXGtYbzq3yXH0dXZROjdLzksEe3XkjB7iRf2LpgBUfyZ4BM+sie6N7I4ek5zmlouBZrRfabn2FXiqaF+Jbc+eAiIrykIiIAiIgCIiAIiIAiIgCIiALnbSAWrav8RJ8F0SueNKMq+r/EP9wWbVfA1aT5lhcjY+rqD67B7CrFVe8jY+onP+aPY0KwlZR+tFd/7GERFaUhERAEREAREQBERAEREAREQBERAEREAREQBERAFz7plEW4hVhwIvMSMtxa0g+S6CWFX4TBMQZoo5CNhc0EgcLncqra/JHBbVZ45ZNR5H4rUkjvSmdbt1Q0e+/kt7XiKJrQGtAa0ZAAWAHYAvanCO2KRCct0mwiIpEQiIgCIiAIiIAiIgCIiAIiID/9k=" id="195" name="Google Shape;195;p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SEhUUEhIVFBUVFRgUFBUUFBQXFBMUFhQZFhQXFRYaHSglGB0lGxUdITEhJSkrLi4uGB8zODUsNygtLisBCgoKDg0OGxAQGzQkICQtLC8rNiwsLCwtLC8sLCwsLCwsLCwsLCwsLCwsLCwsLCwsLCwsLCwsLCwsLCwsLCwsLP/AABEIAGYAZgMBEQACEQEDEQH/xAAbAAACAwEBAQAAAAAAAAAAAAADBQACBAYBB//EADcQAAEDAQYDBQYEBwAAAAAAAAEAAgMRBAUSITFBUWFxIjKBkbETUmKhwdEjQlPwFBUzgpKy8f/EABoBAAIDAQEAAAAAAAAAAAAAAAAEAgMFAQb/xAAuEQACAgEEAQEFCAMAAAAAAAAAAQIRAwQSITFRQRMiYXGhFCMyUoGRsdEkwfD/2gAMAwEAAhEDEQA/APuKAIgCIAiAKl4BpxUHNJ0dUT2q7fAUCZPVxbwAPnX7KmOZObj4om4VFMKSrm6IUeMeDp+6LkZqXQNUWUzhEARAEQBEARAFXmihJ0jqVg4pw4VBVePNGatEpQcXTMV5yUAcNWuB+hWfr8jjFTXoxjBG24v1L/xg7Pxfaqsjq04r4nPYvn4GWCb8V54gfJIYM/8Aky/7ounD7tBbRb6Rlw1267JvPrKxbl+hXDBc6Zou80Y0cgmNI6xqyvNzNsNJaACBuTQDjxV8s6TS8lccbab8Bgr0ys9XQIgCIAq51FBySOpWUkkFFCc1RKMXYnneY31b3XajnxWBnyS0+Xcun2PQSyQp9oFJLXEBmDmOR3VWXM8icVyn0TUapvsqInUG1DUKuGLIopX07O742VdG4Z19Fz2Moyck+TqlF8GaWQgAOGQVOTdST6RbFJ20a4beM3VyAo0b809DWVb8cIplgfEQ92EkmV5zOTeAHLxTOjbnJ5ZleekljiOg9bSmkIUWa6uilGSfRxqj1SOEQAG0xBwIOiozQU40yyEnF2hLJO+I0ccbdidehWFkzZdPKpcofjCGRWuGBYMRoO7rTglW/aul+H+Cbe3l9m2KMDRNQio9C8pWELFNojYCVqXm6LIsw2gpWeRMYghNaHFpySkpNMdgk1yMbDeIPadq3Rg0B4rRwamuX6dIWy4GuF6+oysmOc1ecMezRli6ngn8DyZ3cuhbJswqo8vz4H0YoFtwVIzZO2WUzhSQkDIV5KE20uCUUr5Fk16gGj2uYeYyPQhZuTWqPEk0Nx0zauLTFtqtFe6/EDsdR0KydVnTXDtMaxwrtUw1nyChCShErnyzXG5TWV+hU0ERKb8kAMwS2SRZEXTpVyGoim2BQk7G8ZhZLgcHa01HEK3G6dl7jujR09ltzW0c+Qcmt0HlqtnBqFHmT/Yy8mGT4jH9xlZL19ofw2PcPeIo3zOvgtLFqt791CmTTbF77S/kaNT8ehRkKHQIX3hp3MQ4ZfVZ+qUWurGcPfdHM2hwD6AFvI9V5jUtRnSVGrBNx5dm+N665C7RsiehZCmUQuNDykNoGV6XnkLIoXTvVO4YghXanKSdjcELpir4jERvcga5rSY3PIyyphFDlryWhp6b5Viepck3TSOxsegyw8ssvJehwKNGJl77s1hNopAWpjiOy4N5luL6hU5oya910WY3FP3lYltVln/WB8MPosjNiz/mH8eTB+X/AGILXUPo41OW9VgaqLU+TRx048GuzTqCnaKZwNjJVByKXEv7dVubI7AUkyrcrJqJjmkXUi6MRdO9XxQzFGGUpiKLojO5oZHN7Dw3M/mofJOYFJ/hYtqJwT95WdHYrHaRrOOmAO9aLWw4s35jMy5dO+ofWh5C0gdogniBT5VK1caaXJnyab4LkqTdHEJr4tkTcnkE+6Dn5fdZmrzY+mPabFllzE5W2yAkFrMI0/6vO6mKbtKjXxxaVN2ysciSaOuJqZaFB2VOAX26hRHYUfMuqJ1RMssysjEtjExSvV0UXRQFo3TCVKyT8DSw2lkYAliqBvTtCuaawbY1uQvlxznzCR2N02uN7fw3AgbVzHUHMLe02WElwYeoxZIS99DIJ5CpSRlRT0NFGcdyo7F07Mf8tjbmI216Cp8SlJaWC5oY+0ZJcNiG+ouyfaODR+VjdztU7rI1eL0bNDSy59xX5bOabJRY8oUabQVsqrcSO0v7Zc2nNpV0y6onVEA+VTUSaiDaC48ldGJJug7MIIrXCDnTXwViW516EOWnXZ111xEgUc2WM6EjtDlzWvpsd/FGPqJJPrbIZtuuKuIMaHe8BQ+YWjHSwXNCj1OStt8G4BNpULM9XQM9slLW5NLjs0bnmdhzVGaTS4Rbiim+XSERuYvJktDsR91tcLRw4lZb0spPdM0PtaitmFV8X2xRfVj7ONwwHuxsFNPiSGower48DumyW9sefL/oSPa5tKgiuY5jiEjKFdjqafRX2hUdoUe5ldUQ4Ltg4lTUURc/AZwIbUA4a0rz4KaTl10RXLp9j677G1zRljhf/lG7Q+Fd9k9gwL9P4EM2VqT5qS+pss11SWd+KE42HvROOfVjtK9U7DBPE7jyiiepx541k4fo/wCzooXVAOfiKHxC1MbtGZJU6LqwiRAHlFxoCrwoTVIkjmTYTapjI7+kzssH6hGrulfOix3head+hq+2WnxbI/iffw+HzB3vZcLJZHDbAwcG6V6kkqrPgUbkyemybpRgvmxVZ7qqyMkEGR9ByZStfIVSn2a0mvUbnqKnJLpL6g7LYcUz46nsh3mNKqK09uiU8u3Ep+aK26yFkccoBoe9XZ1f35KXsNsVJncWRTnLH+x0sN2hxdlWOVoJHB3LhUH5J/Hpr+TMuWoaS55iylzWZ1mlMTs439qJ3xfmaedM/BWYIPFPa+n0d1OSOfH7Rdrv+zpAFrJWjLbLKVHCLoEQBEAVc2oooyVnU6PGsAyC4oJHXJsVX9YzKGR7OeC48GtzP28UlqsTm1FDmkyrE3PwuPmzZ/CDLLu6csqeisWBUUe1fPxFF32KlrndthZT+4Z/6lJ48P3zHc2a9NBfP6DC23W18To6ZOBpyOoPgUzl0ycaFsWplDIp+C9zNIiYHd4Nwu6tyPop6WLUFZHUte0bj0bHxA6jeviNCmHjTKFJroIFNIiRdAiAIgCIAiAIgDyi5tO2eoo4DbCA4u3IAPQVp6lQWNJ2TcnVBFOiB4AhKgs9XQIgCIAiAP/Z" id="196" name="Google Shape;196;p4"/>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t0.gstatic.com/images?q=tbn:ANd9GcSZBH1KoGeWb_oj7AOF-U0s8LWEp_xdOKE5i4UtKaK9mvEvUOaPqA" id="197" name="Google Shape;197;p4"/>
          <p:cNvPicPr preferRelativeResize="0"/>
          <p:nvPr/>
        </p:nvPicPr>
        <p:blipFill rotWithShape="1">
          <a:blip r:embed="rId3">
            <a:alphaModFix/>
          </a:blip>
          <a:srcRect b="0" l="0" r="0" t="0"/>
          <a:stretch/>
        </p:blipFill>
        <p:spPr>
          <a:xfrm>
            <a:off x="5942161" y="1303698"/>
            <a:ext cx="2209799" cy="2209800"/>
          </a:xfrm>
          <a:prstGeom prst="rect">
            <a:avLst/>
          </a:prstGeom>
          <a:noFill/>
          <a:ln>
            <a:noFill/>
          </a:ln>
        </p:spPr>
      </p:pic>
      <p:sp>
        <p:nvSpPr>
          <p:cNvPr id="198" name="Google Shape;198;p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Đặc điểm và hành vi</a:t>
            </a:r>
            <a:endParaRPr/>
          </a:p>
        </p:txBody>
      </p:sp>
      <p:sp>
        <p:nvSpPr>
          <p:cNvPr id="199" name="Google Shape;199;p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Đặc điểm</a:t>
            </a:r>
            <a:endParaRPr/>
          </a:p>
          <a:p>
            <a:pPr indent="-228600" lvl="2" marL="1143000" rtl="0" algn="l">
              <a:spcBef>
                <a:spcPts val="400"/>
              </a:spcBef>
              <a:spcAft>
                <a:spcPts val="0"/>
              </a:spcAft>
              <a:buSzPts val="2000"/>
              <a:buChar char="⮚"/>
            </a:pPr>
            <a:r>
              <a:rPr lang="en-US"/>
              <a:t>Hãng sản xuất</a:t>
            </a:r>
            <a:endParaRPr/>
          </a:p>
          <a:p>
            <a:pPr indent="-228600" lvl="2" marL="1143000" rtl="0" algn="l">
              <a:spcBef>
                <a:spcPts val="400"/>
              </a:spcBef>
              <a:spcAft>
                <a:spcPts val="0"/>
              </a:spcAft>
              <a:buSzPts val="2000"/>
              <a:buChar char="⮚"/>
            </a:pPr>
            <a:r>
              <a:rPr lang="en-US"/>
              <a:t>Model</a:t>
            </a:r>
            <a:endParaRPr/>
          </a:p>
          <a:p>
            <a:pPr indent="-228600" lvl="2" marL="1143000" rtl="0" algn="l">
              <a:spcBef>
                <a:spcPts val="400"/>
              </a:spcBef>
              <a:spcAft>
                <a:spcPts val="0"/>
              </a:spcAft>
              <a:buSzPts val="2000"/>
              <a:buChar char="⮚"/>
            </a:pPr>
            <a:r>
              <a:rPr lang="en-US"/>
              <a:t>Năm</a:t>
            </a:r>
            <a:endParaRPr/>
          </a:p>
          <a:p>
            <a:pPr indent="-228600" lvl="2" marL="1143000" rtl="0" algn="l">
              <a:spcBef>
                <a:spcPts val="400"/>
              </a:spcBef>
              <a:spcAft>
                <a:spcPts val="0"/>
              </a:spcAft>
              <a:buSzPts val="2000"/>
              <a:buChar char="⮚"/>
            </a:pPr>
            <a:r>
              <a:rPr lang="en-US"/>
              <a:t>Màu</a:t>
            </a:r>
            <a:endParaRPr/>
          </a:p>
          <a:p>
            <a:pPr indent="-342900" lvl="0" marL="342900" rtl="0" algn="l">
              <a:spcBef>
                <a:spcPts val="560"/>
              </a:spcBef>
              <a:spcAft>
                <a:spcPts val="0"/>
              </a:spcAft>
              <a:buSzPts val="2800"/>
              <a:buChar char="❑"/>
            </a:pPr>
            <a:r>
              <a:rPr lang="en-US"/>
              <a:t>Hành vi (Ô tô có thể làm gì?)</a:t>
            </a:r>
            <a:endParaRPr/>
          </a:p>
          <a:p>
            <a:pPr indent="-228600" lvl="2" marL="1143000" rtl="0" algn="l">
              <a:spcBef>
                <a:spcPts val="400"/>
              </a:spcBef>
              <a:spcAft>
                <a:spcPts val="0"/>
              </a:spcAft>
              <a:buSzPts val="2000"/>
              <a:buChar char="⮚"/>
            </a:pPr>
            <a:r>
              <a:rPr lang="en-US"/>
              <a:t>Khởi động</a:t>
            </a:r>
            <a:endParaRPr/>
          </a:p>
          <a:p>
            <a:pPr indent="-228600" lvl="2" marL="1143000" rtl="0" algn="l">
              <a:spcBef>
                <a:spcPts val="400"/>
              </a:spcBef>
              <a:spcAft>
                <a:spcPts val="0"/>
              </a:spcAft>
              <a:buSzPts val="2000"/>
              <a:buChar char="⮚"/>
            </a:pPr>
            <a:r>
              <a:rPr lang="en-US"/>
              <a:t>Dừng</a:t>
            </a:r>
            <a:endParaRPr/>
          </a:p>
          <a:p>
            <a:pPr indent="-228600" lvl="2" marL="1143000" rtl="0" algn="l">
              <a:spcBef>
                <a:spcPts val="400"/>
              </a:spcBef>
              <a:spcAft>
                <a:spcPts val="0"/>
              </a:spcAft>
              <a:buSzPts val="2000"/>
              <a:buChar char="⮚"/>
            </a:pPr>
            <a:r>
              <a:rPr lang="en-US"/>
              <a:t>Phanh</a:t>
            </a:r>
            <a:endParaRPr/>
          </a:p>
          <a:p>
            <a:pPr indent="-228600" lvl="2" marL="1143000" rtl="0" algn="l">
              <a:spcBef>
                <a:spcPts val="400"/>
              </a:spcBef>
              <a:spcAft>
                <a:spcPts val="0"/>
              </a:spcAft>
              <a:buSzPts val="2000"/>
              <a:buChar char="⮚"/>
            </a:pPr>
            <a:r>
              <a:rPr lang="en-US"/>
              <a:t>Bật cần gạt nước</a:t>
            </a:r>
            <a:endParaRPr/>
          </a:p>
          <a:p>
            <a:pPr indent="-165100" lvl="0" marL="342900" rtl="0" algn="l">
              <a:spcBef>
                <a:spcPts val="560"/>
              </a:spcBef>
              <a:spcAft>
                <a:spcPts val="0"/>
              </a:spcAft>
              <a:buClr>
                <a:srgbClr val="FF5A33"/>
              </a:buClr>
              <a:buSzPts val="2800"/>
              <a:buFont typeface="Noto Sans Symbols"/>
              <a:buNone/>
            </a:pPr>
            <a:r>
              <a:t/>
            </a:r>
            <a:endParaRPr/>
          </a:p>
        </p:txBody>
      </p:sp>
      <p:pic>
        <p:nvPicPr>
          <p:cNvPr id="200" name="Google Shape;200;p4"/>
          <p:cNvPicPr preferRelativeResize="0"/>
          <p:nvPr/>
        </p:nvPicPr>
        <p:blipFill rotWithShape="1">
          <a:blip r:embed="rId4">
            <a:alphaModFix/>
          </a:blip>
          <a:srcRect b="0" l="0" r="0" t="0"/>
          <a:stretch/>
        </p:blipFill>
        <p:spPr>
          <a:xfrm>
            <a:off x="5638800" y="3513498"/>
            <a:ext cx="2816519" cy="28111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Class là gì?</a:t>
            </a:r>
            <a:endParaRPr/>
          </a:p>
        </p:txBody>
      </p:sp>
      <p:pic>
        <p:nvPicPr>
          <p:cNvPr id="206" name="Google Shape;206;p5"/>
          <p:cNvPicPr preferRelativeResize="0"/>
          <p:nvPr/>
        </p:nvPicPr>
        <p:blipFill rotWithShape="1">
          <a:blip r:embed="rId3">
            <a:alphaModFix/>
          </a:blip>
          <a:srcRect b="0" l="0" r="26955" t="8141"/>
          <a:stretch/>
        </p:blipFill>
        <p:spPr>
          <a:xfrm>
            <a:off x="304800" y="1371600"/>
            <a:ext cx="4191000" cy="3556215"/>
          </a:xfrm>
          <a:prstGeom prst="rect">
            <a:avLst/>
          </a:prstGeom>
          <a:noFill/>
          <a:ln>
            <a:noFill/>
          </a:ln>
        </p:spPr>
      </p:pic>
      <p:sp>
        <p:nvSpPr>
          <p:cNvPr id="207" name="Google Shape;207;p5"/>
          <p:cNvSpPr txBox="1"/>
          <p:nvPr/>
        </p:nvSpPr>
        <p:spPr>
          <a:xfrm>
            <a:off x="533400" y="4911485"/>
            <a:ext cx="3733800" cy="645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Quattrocento Sans"/>
              <a:buNone/>
            </a:pPr>
            <a:r>
              <a:rPr b="0" i="0" lang="en-US" sz="2800">
                <a:solidFill>
                  <a:schemeClr val="dk1"/>
                </a:solidFill>
                <a:latin typeface="Quattrocento Sans"/>
                <a:ea typeface="Quattrocento Sans"/>
                <a:cs typeface="Quattrocento Sans"/>
                <a:sym typeface="Quattrocento Sans"/>
              </a:rPr>
              <a:t>Nhóm các </a:t>
            </a:r>
            <a:r>
              <a:rPr b="1" i="0" lang="en-US" sz="2800">
                <a:solidFill>
                  <a:schemeClr val="dk2"/>
                </a:solidFill>
                <a:latin typeface="Quattrocento Sans"/>
                <a:ea typeface="Quattrocento Sans"/>
                <a:cs typeface="Quattrocento Sans"/>
                <a:sym typeface="Quattrocento Sans"/>
              </a:rPr>
              <a:t>Xe ô-tô</a:t>
            </a:r>
            <a:endParaRPr b="1" i="0" sz="2800">
              <a:solidFill>
                <a:schemeClr val="dk2"/>
              </a:solidFill>
              <a:latin typeface="Quattrocento Sans"/>
              <a:ea typeface="Quattrocento Sans"/>
              <a:cs typeface="Quattrocento Sans"/>
              <a:sym typeface="Quattrocento Sans"/>
            </a:endParaRPr>
          </a:p>
        </p:txBody>
      </p:sp>
      <p:pic>
        <p:nvPicPr>
          <p:cNvPr id="208" name="Google Shape;208;p5"/>
          <p:cNvPicPr preferRelativeResize="0"/>
          <p:nvPr/>
        </p:nvPicPr>
        <p:blipFill rotWithShape="1">
          <a:blip r:embed="rId4">
            <a:alphaModFix/>
          </a:blip>
          <a:srcRect b="0" l="0" r="30776" t="9269"/>
          <a:stretch/>
        </p:blipFill>
        <p:spPr>
          <a:xfrm>
            <a:off x="4648200" y="1371600"/>
            <a:ext cx="4191000" cy="3556215"/>
          </a:xfrm>
          <a:prstGeom prst="rect">
            <a:avLst/>
          </a:prstGeom>
          <a:noFill/>
          <a:ln>
            <a:noFill/>
          </a:ln>
        </p:spPr>
      </p:pic>
      <p:sp>
        <p:nvSpPr>
          <p:cNvPr id="209" name="Google Shape;209;p5"/>
          <p:cNvSpPr txBox="1"/>
          <p:nvPr/>
        </p:nvSpPr>
        <p:spPr>
          <a:xfrm>
            <a:off x="4876800" y="4927815"/>
            <a:ext cx="3733800" cy="645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Quattrocento Sans"/>
              <a:buNone/>
            </a:pPr>
            <a:r>
              <a:rPr b="0" i="0" lang="en-US" sz="2800">
                <a:solidFill>
                  <a:schemeClr val="dk1"/>
                </a:solidFill>
                <a:latin typeface="Quattrocento Sans"/>
                <a:ea typeface="Quattrocento Sans"/>
                <a:cs typeface="Quattrocento Sans"/>
                <a:sym typeface="Quattrocento Sans"/>
              </a:rPr>
              <a:t>Nhóm các </a:t>
            </a:r>
            <a:r>
              <a:rPr b="1" i="0" lang="en-US" sz="2800">
                <a:solidFill>
                  <a:schemeClr val="dk2"/>
                </a:solidFill>
                <a:latin typeface="Quattrocento Sans"/>
                <a:ea typeface="Quattrocento Sans"/>
                <a:cs typeface="Quattrocento Sans"/>
                <a:sym typeface="Quattrocento Sans"/>
              </a:rPr>
              <a:t>Động vật</a:t>
            </a:r>
            <a:endParaRPr b="1" i="0" sz="28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descr="http://studio-creator.com/blog/public/html5.jpg" id="215" name="Google Shape;21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216" name="Google Shape;216;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img.c4learn.com/2012/03/java_object_class_difference.png" id="217" name="Google Shape;217;p6"/>
          <p:cNvPicPr preferRelativeResize="0"/>
          <p:nvPr/>
        </p:nvPicPr>
        <p:blipFill rotWithShape="1">
          <a:blip r:embed="rId3">
            <a:alphaModFix/>
          </a:blip>
          <a:srcRect b="0" l="0" r="0" t="0"/>
          <a:stretch/>
        </p:blipFill>
        <p:spPr>
          <a:xfrm>
            <a:off x="1600200" y="3352800"/>
            <a:ext cx="5791200" cy="3175452"/>
          </a:xfrm>
          <a:prstGeom prst="rect">
            <a:avLst/>
          </a:prstGeom>
          <a:noFill/>
          <a:ln>
            <a:noFill/>
          </a:ln>
        </p:spPr>
      </p:pic>
      <p:sp>
        <p:nvSpPr>
          <p:cNvPr id="218" name="Google Shape;218;p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lớp</a:t>
            </a:r>
            <a:endParaRPr/>
          </a:p>
        </p:txBody>
      </p:sp>
      <p:sp>
        <p:nvSpPr>
          <p:cNvPr id="219" name="Google Shape;219;p6"/>
          <p:cNvSpPr txBox="1"/>
          <p:nvPr>
            <p:ph idx="1" type="body"/>
          </p:nvPr>
        </p:nvSpPr>
        <p:spPr>
          <a:xfrm>
            <a:off x="457200" y="1066800"/>
            <a:ext cx="8229600" cy="2362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Lớp là một khuôn mẫu được sử dụng để mô tả các đối tượng cùng loại.</a:t>
            </a:r>
            <a:endParaRPr/>
          </a:p>
          <a:p>
            <a:pPr indent="-342900" lvl="0" marL="342900" rtl="0" algn="l">
              <a:spcBef>
                <a:spcPts val="560"/>
              </a:spcBef>
              <a:spcAft>
                <a:spcPts val="0"/>
              </a:spcAft>
              <a:buClr>
                <a:srgbClr val="FF5A33"/>
              </a:buClr>
              <a:buSzPts val="2800"/>
              <a:buFont typeface="Noto Sans Symbols"/>
              <a:buChar char="❑"/>
            </a:pPr>
            <a:r>
              <a:rPr lang="en-US"/>
              <a:t>Lớp bao gồm các thuộc tính (trường dữ liệu) và các phương thức (hàm thành viên)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descr="http://studio-creator.com/blog/public/html5.jpg" id="225" name="Google Shape;225;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226" name="Google Shape;226;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SEhQTExIWFBIUFhQXGRQQFBgWFBQVFBYWFhQWFB4ZHDQgGBolHBMUIjEiJjUtLjAuGB8zODMtNygtLisBCgoKDg0OFhAQGTglHCQrMjc3LCs3KzgsKywtODArLDc3LDcwNywsKyssNywrKyssNywsKys3KysrKysrKysrK//AABEIAGYAZgMBIgACEQEDEQH/xAAbAAEAAgMBAQAAAAAAAAAAAAAABAYDBQcCAf/EADoQAAEDAQUEBwUHBQEAAAAAAAEAAhEDBAUSITEiQVFhBjJScYGRoXKxwdHhEyMzQmKCohZDkrLwB//EABgBAQADAQAAAAAAAAAAAAAAAAACAwQB/8QAHREBAQACAgMBAAAAAAAAAAAAAAECAxFBMTJREv/aAAwDAQACEQMRAD8A7ii+EwsLrZTH9xs8MQlBnRRTeFPiT3Nd8l4N5t3NcfD5oJqLWVL3A/JHtPaFF/qDIdRpjTGXkcsgnBy3qKtvv89sftpn4lYKl+ntP8A0KX4y+I/vH6taKrWG83PqMnENoavneActN6tK5ZZ5dll8CIi46IiINH0ub91Td2a1E+BdhPo5VytedUFzQQIJGTRuMK0dLWTZKv6QHf4ODvgqbbfxHczPnn8VbqktvKnbbJOE1lqc4TiPn8l5JnUk95JUWyO1Clgei0fmTpnuVvaGymJJjeVkRAF1wCytZC9MZHehQZbG6HtPP6/BXlUGm+Ht7x65K+UzIB5BZt3s06fV6REVS4REQRL3o46FZnapvHm0rn1R+INd2mMPm0LphC4lfl9vs32dMMaYZEumdhzmnIdyt0+yrd6rFZ+sFOq5N71Qbt6RVqlQCWgAE7LPmvVvvyq52VR0DLKB36LSyrosgLW6uA7yAqFQrPdtOe48JcfNZcSC9seCJBBHEGQvD3wqK6+jZ82vgn8pzB7wtrdnSqlW2TsVDuecnH9J+BQWBhzB5j3roFkMsb3D3LmZeV0i63TSZ3e5UbumjR2lIiKheIiIC4T/AOk0cNYcn2gfzDx/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DJe5vc7TwK6p0bt7H0mgHMYhDsiYJXLGO3ieZA0nt5EZ7nAq2XG77luky7qmY2jvBKryzuXlZjhMfC/otFYbzeMnAubx3j5rdUqocJB/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yZhALdqNT+Y8VX7Rf1joHCMGMRstBqVM9Mmgn1U6zX9UqMb9nQdv/ABGuadTq3UeKCwIKuHOcPMmFXsNtqmMbaY4MEu9Fno9EnvzqPqP9t2EeX0Qb6j0jozhc8Fw7G15wi+XT0dp0ZIa3MRpPqUQbtERBGt1jFQcxofgeSp1usjqTjllvbw5jkr0otusYqDg4aH4Hkgo1qtIpnCQcWWQ55hYm2io7qUz3lW+ncLZxOIJ4gZ5cyp1K7qbfyz7Wf0QUend9d+ro5NzP8VsLN0VJzdJ9ogfMq5NaBoI7l9QaOydHGMzhoPFrZd5uzWxp3dTG6faM/RS0QeWsA0AHcvSIgIiICIiAiIgIiICIiAiIgIiICIiD/9k=" id="227" name="Google Shape;227;p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MTEhUUERQUFBQVFhQaGBYWFRgXFxYWFxwWFxYXGRUYHyggGBwlGxccITEhJSktLi4uFx8zODMsNygtLisBCgoKDg0OGxAQGTAlICQ3LC0sLCwsLCwsLCwsLCwsLCwsLCwsLCssLCwsLCwsLCwsLCwsLCwsLCwsLCwsNzcrLP/AABEIAMwAzAMBIgACEQEDEQH/xAAcAAEAAgMBAQEAAAAAAAAAAAAABQcEBggCAwH/xABHEAABAwICBQgGBwUGBwAAAAABAAIDBBEFIQYSMUFRBxMiMmFxgZFSYqGxwdEUIzNydIKSQkOywvAVRFNjosMIJFRzg6Ph/8QAGQEBAAMBAQAAAAAAAAAAAAAAAAIDBAEF/8QAJREAAgIBBAICAgMAAAAAAAAAAAECAxEEEiExE0EyUSIzQoGR/9oADAMBAAIRAxEAPwC8UREAREQBEWi6d6ZT0c7Ioo2EOj19d4JudYiwAI2W/wBS43hZOxi28I3pFTz+UetO+IdzPmVjScoFcf3rB3Maq/NEt8Ei6kVHP00rj/eHDuDfkvm/SKvcCTNPYbSLgAcSQMlzzL6HgfsvVFQH9r1TyG8/O4kgACR9yTsAAOZWYMHxF+2Kqd97X/mKK7PSO+DHbLyc4DaQF8H10Q2yRjve0fFc/wAtK/nObe064dqlrtode1ie9T8egFaf3TR3vaitb6R10pdyLcZi1OXBomiLnGwaJGkk8AAVmqhdHW6lZDfLVmaD3tdY+0K+lOE9xXZDYERFMrCIiAIiIAiIgCIiAIiIAiIgC0Hlfw/Wp4pwM4ZACfUkyPtAW/KK0qoOfo54t7o3W+8BdvtAXGso7F4eSu+TGCN1Q9kjGP1o7jWaHWLSNl+9WBjmExGlnayONpdDKAQxosS022Diqz5OKq1XCb9drm+bSfeFcUwu0jsKrrX44LbuJFa8kxAll9aNpHn/APVv+PQ69NOw7HQyjzaQqq5LsRb9OEQ283IP02+Styu+zf8Acd7iu18xFqxMobBT9bC714z7QugFyzh+Lu14wPSj94XUjTkD2KFD4ZPU9opTS5upidQP82Jw/MyJ3vurrjOQ7gqA5SZnnF5tQEtDoLloJGUcd8xw2eCtaXT2iY37QuIAyDTn5rsGss5ZFuMcIq11QGYg5m8Vjh/7Sr9XOcUnOYgJv2ZKprhc5jWfrC66MSn2L10ERFcZwiIgCIiAIiIAiIgCIiAIiIAvwhfqIDnt1QaSscc7QVLjb1Wv1rfpVl1PKdSgdBkj7jLINVd6fwhuI1TfScx/62N+Sg4oHsGpILOba+/IgOafIhZd7i2kblCM0mzJwKqdS1Yqo3Nc8GQ6pYS20gcCDmDlf2Laa3lIq5GOZaMBzS02bbIixtclaa88Bc8Av3mJPRA7z8lxTwicq030Y8NHG0izBla1y429qmKjEppBaSWRw4FxI8isRlK/i0eBK+gpuL3eFgoOa9E9mezw7tJ8TkvlzrL2uLnddZIo2cL/AHiSvlVRgagAAzOwdhUdyJYPrRZywW/6iD+JdHLml9TzQbILXZJE7PZdpuLq+9EtImVsAkbZrxk9l76rvkdoKv08uzLqovhk2iItJjCIiAIiIAiIgCIiAIiIAiIgCIvwoCgeUqtjkxOR0L2yNMMQJaQQHsL2ubcbxYZLxjEV2Us46ssGof8AuQOcw372Fn6VBY5QvjmlDhZzJpWOHB1y5p7nMcD5rZoYjLg2uP7tVnwZK1gN+zWdfwWWay2ba3hIgGus4HtUkSoV0iloZNZoPYs0jWj6XX4iKJILCrpLFvj8FmqIxp2be4rqWSLYnjMzRGzrSSMaOFzcD3rM0Vxyow+qMbwWSxkscx2QcBtYeI3g9ossXAT9dTW2/SIvYR81cfKToCyvZzsNmVTB0XbBIB+w/wCB3K+uttcGa2xKST9m0YFjMVVEJIj95v7THbwQpFc54BpHU0E5bK10UrOi9rwQHDg9vucPBXTo3pjT1YADhHKR1HHafVdsd71ohZnh9maynHMejY0RFaUhERAEREAREQBERAEREAREQFP8rOD81VNnaPq6tojfwE8dzG78zej3jtVdYlW1EUZhie8QzG7o27HPFtu/YBl2LoPlAwX6XQzRjrtaXxnhLH0meZFvFUponj5jkiqGgEtI1mkXuD1tuy437ist34yUv9NlD3RcTXJJT/XtUzg0t2kcF9eUSla2se+P7KdrJoyNmrJe/k9rgozAZbOtxCqnHCL4TzhsnkRfhdbaqS8/VC40emO74qTfVtG+6icQeHOuOAClHshLozNGGg1dGDvnZ/EF0wuZdH5Wx1lK551WskYXE7ANbMldMMeHAFpBB2EG4I7CtdHTMOp7RB6VaI01ey07SHt6krMnt8d47DcKntItCazDyXsBmgB67Aejw12jNnfsV/oQrJ1qRVC1xKX0V5Rpo9Vkh51nov64Hqv3+KtLBdIqepH1T+lvY7Jw8N/gtZ0u5NYKnWkprQTHM2H1bz2tHVPaPIqsJXVFFNzVQHMkYbgg523Oa4dYG21U751/LlF+yu348M6LRaPoRpjz2rDObvI+rk3P7D639bVvC0RkpLKM0ouLwwiIpEQiIgCIiAIiIAiIgPMjbgjiCuWKaEwyvj9CSRhH3HFvuAK6pXNGnEPM4nVs2fW67b8Hta6/mVVbFNcltMmpH5jLXSRMIN2xhwA4BxBPhfPxPFQtJLqEO4FTWHTa3R2h3vWNiWGc0b5kO2dh4LGpbXtl/Rva3fkj8dibivPOk7VjBh3N+JUjTYJK/N7tUdvD4LuEN32YjntG0/FeGz36jHO7dgUq3CaZvXqGA99/cvq2mp/3c8bjwJIXcHMkLFLc9MaruG7wW6aI6V1FJYMPOQ743HLvaf2T7OxQNTRDY8W4EbPArDLJITfrN4/NQ3yT47OuEWuTonR/SKCrbeJ1nDrMdk5vhvHaFLrnbCsUIcHxuLHjYWmx8CrL0d09vZlWAN3OtGXe5o2d4yWqu9PiXBjsoa5jyb8qN5YIny4k1kTAJBHGOtd0usTq6rezMWV3QTNe0OY4OacwQbg+KoLSfFjNionuBzdQxjMs9SKTU8zmfFWWNYIVLk94Rh9ZDMYPo8xma8FgaMg4Hra/V1Nhve2SvuG+qNbrWF+/evYRdhBQWERnNzeWERFMgEREAREQBERAEREAVA8s0QZi7Xf4lPCT360rPc0K/lR3L9TkVdNJudA5t+2N9/8AcUJrMWTg8SNPbkbjJbTTQtqYc9uw8Q4b/itVjkuAePvU3oZPeoMV+vcC/pWu34hec02mvaPSi8Ya6Zh07RGXlwzZlbt3eaCmfL0pCSPRvZo7+PipTSmm5qo1Tq3e1pIaQekDbdvsrK0W0GhYxslS0SyEAhjs44wdgDNjnesfCythCU0sFc7Iw5ZV1Jg2uOg0uHqRucPMCxXqrwBzWlz2Oa3eXxPa0W4kiwXQUbA0WaAANwFh5LQuWvFTDhzo2mzqh7Y/yX1n+bW6v5lf4EvZnepf0Vb9DcwXYbt4X1mHu3jvXqlqBrau47vgt35KNEoJqF752axfIQ03Ic0MAHRI2Z3y2ZLV9IMGEFdJGx2syO1nb7uAOqe0XzVVleFktrt3PCIirw613xfp+IX7R4mdjv671nOPBYNdSXzGR7Nqzs0YNjwnSmaj6Ub7s3sdmw39xvvCgMOqGPrWVE9rOqBI+NoIYNZ2sSBttck7ViPo5RE4vs1uXWIBPcNyxaaV5bqgm18h2lXwk0iicVk6ljeHAFpBBAII2EHYQvSxsNp+bhjjGxkbG/pAHwWStxgCIiAIiIAiIgCIiAIiIAqh/wCIFvRpD2zDzDT8Fbyqb/iDH1FKd/OvHmw/Jcl0dj2VXhsmRHiPis+l19fWi6zbnuy2qEpJCNU/0RsUpR1b2udzd997DcVhnDEsm+qaccfRk1E7pbGQ3I2HZZbvgHKXUxNaydrZ2gWDj0X23XIyPfZaFGMllwRZqMZOHROUIz7Rb1PykRuH2Dx+Zq1PT7nMUfC5hbFFFrHVcbuc878sgLAeZURSM2BrXO7hYeZWc+rZEPrJGs9VnSf7fkktTJ8EVporkz6fFqiCmjp4Xc2xgtdjbOcSSXOL3bLkk5WstffG43JO0kk9p2kuO/zSr0iGyGO3ryG5PgoKrqXyG8jy7sGTR4BQc5S7ZZGEY8pEnLVws2u1jwb0j57AsObFn/u2hg4nN3tyCw2sO4WXrmeKidyY1W9xBLyXHiVJaJUnOVNOz0pWX7tYE+wKLxDIW4kLceSyl18Qi4Ma93k2w9pCur9FNj7L5REXoHnhERAEREAREQBERAEREAVe8s2jVRW00P0VnOOikLnMuA4tLS27b7SCdisJEBQGl+ickGGUE0jNSSNjopmm1xrPfJHe3AuI/Mtewi+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kZ56p/xOedPtGW0T6ePnDJI9rnPys0WIAsNvFbTyL0l6ieS3Uia2/a91/wDbULytVGvihbuiijHibuPsIW68jVLammk9OW3g0Ae8ldUV5El6Iyb8eX7LCREWozBERAEREAREQBERAEREAREQBc2vbaao/ETfxFdJLnCqH/MVP4iX+IrNqfiatJ8zBrOsO5fSioJJXBsbHOcdzQSfILc+T3RuCslkNQHOEQaQ0GwNydts9ytzD8NhgbqwxsjHBrQL953+Kqqpc1nJbdcoSawVLg3JjUyWMxbC3ffpP/SMvM+C3jCOT6jhsXtMzh/iZt/QMj43W2ItMaYR9GaV85ezxFGGgBoDQNgAsB4Be0RWlIRF5kfYEnYAT5IDnPS+p53Eqx/CVzB/47R/yq5uTOm1MOh9fWf+pxt7LKhJpi58sm98kjvNxPxXSmA0nNU0EfoRRt8Q0ArPVzNsvs4gkZ6Ii0FAREQBERAEREAREQBERAEREAXOWIC1TVfiJfeujVzpi+VXVfiJfes2q+Jq0nzN/wCR4dKoPZH/ADKzFW/I6Mqg9sfucrIU6P1or1H7GERFcUhERAFF6UVXNUdRJ6MMh/0lSi1zlEp5JMOqWQtL3uYBqjMkXGtYbzq3yXH0dXZROjdLzksEe3XkjB7iRf2LpgBUfyZ4BM+sie6N7I4ek5zmlouBZrRfabn2FXiqaF+Jbc+eAiIrykIiIAiIgCIiAIiIAiIgCIiALnbSAWrav8RJ8F0SueNKMq+r/EP9wWbVfA1aT5lhcjY+rqD67B7CrFVe8jY+onP+aPY0KwlZR+tFd/7GERFaUhERAEREAREQBERAEREAREQBERAEREAREQBERAFz7plEW4hVhwIvMSMtxa0g+S6CWFX4TBMQZoo5CNhc0EgcLncqra/JHBbVZ45ZNR5H4rUkjvSmdbt1Q0e+/kt7XiKJrQGtAa0ZAAWAHYAvanCO2KRCct0mwiIpEQiIgCIiAIiIAiIgCIiAIiID/9k=" id="228" name="Google Shape;228;p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xQSEhUUEhIVFBUVFRgUFBUUFBQXFBMUFhQZFhQXFRYaHSglGB0lGxUdITEhJSkrLi4uGB8zODUsNygtLisBCgoKDg0OGxAQGzQkICQtLC8rNiwsLCwtLC8sLCwsLCwsLCwsLCwsLCwsLCwsLCwsLCwsLCwsLCwsLCwsLCwsLP/AABEIAGYAZgMBEQACEQEDEQH/xAAbAAACAwEBAQAAAAAAAAAAAAADBQACBAYBB//EADcQAAEDAQYDBQYEBwAAAAAAAAEAAgMRBAUSITFBUWFxIjKBkbETUmKhwdEjQlPwFBUzgpKy8f/EABoBAAIDAQEAAAAAAAAAAAAAAAAEAgMFAQb/xAAuEQACAgEEAQEFCAMAAAAAAAAAAQIRAwQSITFRQRMiYXGhFCMyUoGRsdEkwfD/2gAMAwEAAhEDEQA/APuKAIgCIAiAKl4BpxUHNJ0dUT2q7fAUCZPVxbwAPnX7KmOZObj4om4VFMKSrm6IUeMeDp+6LkZqXQNUWUzhEARAEQBEARAFXmihJ0jqVg4pw4VBVePNGatEpQcXTMV5yUAcNWuB+hWfr8jjFTXoxjBG24v1L/xg7Pxfaqsjq04r4nPYvn4GWCb8V54gfJIYM/8Aky/7ounD7tBbRb6Rlw1267JvPrKxbl+hXDBc6Zou80Y0cgmNI6xqyvNzNsNJaACBuTQDjxV8s6TS8lccbab8Bgr0ys9XQIgCIAq51FBySOpWUkkFFCc1RKMXYnneY31b3XajnxWBnyS0+Xcun2PQSyQp9oFJLXEBmDmOR3VWXM8icVyn0TUapvsqInUG1DUKuGLIopX07O742VdG4Z19Fz2Moyck+TqlF8GaWQgAOGQVOTdST6RbFJ20a4beM3VyAo0b809DWVb8cIplgfEQ92EkmV5zOTeAHLxTOjbnJ5ZleekljiOg9bSmkIUWa6uilGSfRxqj1SOEQAG0xBwIOiozQU40yyEnF2hLJO+I0ccbdidehWFkzZdPKpcofjCGRWuGBYMRoO7rTglW/aul+H+Cbe3l9m2KMDRNQio9C8pWELFNojYCVqXm6LIsw2gpWeRMYghNaHFpySkpNMdgk1yMbDeIPadq3Rg0B4rRwamuX6dIWy4GuF6+oysmOc1ecMezRli6ngn8DyZ3cuhbJswqo8vz4H0YoFtwVIzZO2WUzhSQkDIV5KE20uCUUr5Fk16gGj2uYeYyPQhZuTWqPEk0Nx0zauLTFtqtFe6/EDsdR0KydVnTXDtMaxwrtUw1nyChCShErnyzXG5TWV+hU0ERKb8kAMwS2SRZEXTpVyGoim2BQk7G8ZhZLgcHa01HEK3G6dl7jujR09ltzW0c+Qcmt0HlqtnBqFHmT/Yy8mGT4jH9xlZL19ofw2PcPeIo3zOvgtLFqt791CmTTbF77S/kaNT8ehRkKHQIX3hp3MQ4ZfVZ+qUWurGcPfdHM2hwD6AFvI9V5jUtRnSVGrBNx5dm+N665C7RsiehZCmUQuNDykNoGV6XnkLIoXTvVO4YghXanKSdjcELpir4jERvcga5rSY3PIyyphFDlryWhp6b5Viepck3TSOxsegyw8ssvJehwKNGJl77s1hNopAWpjiOy4N5luL6hU5oya910WY3FP3lYltVln/WB8MPosjNiz/mH8eTB+X/AGILXUPo41OW9VgaqLU+TRx048GuzTqCnaKZwNjJVByKXEv7dVubI7AUkyrcrJqJjmkXUi6MRdO9XxQzFGGUpiKLojO5oZHN7Dw3M/mofJOYFJ/hYtqJwT95WdHYrHaRrOOmAO9aLWw4s35jMy5dO+ofWh5C0gdogniBT5VK1caaXJnyab4LkqTdHEJr4tkTcnkE+6Dn5fdZmrzY+mPabFllzE5W2yAkFrMI0/6vO6mKbtKjXxxaVN2ysciSaOuJqZaFB2VOAX26hRHYUfMuqJ1RMssysjEtjExSvV0UXRQFo3TCVKyT8DSw2lkYAliqBvTtCuaawbY1uQvlxznzCR2N02uN7fw3AgbVzHUHMLe02WElwYeoxZIS99DIJ5CpSRlRT0NFGcdyo7F07Mf8tjbmI216Cp8SlJaWC5oY+0ZJcNiG+ouyfaODR+VjdztU7rI1eL0bNDSy59xX5bOabJRY8oUabQVsqrcSO0v7Zc2nNpV0y6onVEA+VTUSaiDaC48ldGJJug7MIIrXCDnTXwViW516EOWnXZ111xEgUc2WM6EjtDlzWvpsd/FGPqJJPrbIZtuuKuIMaHe8BQ+YWjHSwXNCj1OStt8G4BNpULM9XQM9slLW5NLjs0bnmdhzVGaTS4Rbiim+XSERuYvJktDsR91tcLRw4lZb0spPdM0PtaitmFV8X2xRfVj7ONwwHuxsFNPiSGower48DumyW9sefL/oSPa5tKgiuY5jiEjKFdjqafRX2hUdoUe5ldUQ4Ltg4lTUURc/AZwIbUA4a0rz4KaTl10RXLp9j677G1zRljhf/lG7Q+Fd9k9gwL9P4EM2VqT5qS+pss11SWd+KE42HvROOfVjtK9U7DBPE7jyiiepx541k4fo/wCzooXVAOfiKHxC1MbtGZJU6LqwiRAHlFxoCrwoTVIkjmTYTapjI7+kzssH6hGrulfOix3head+hq+2WnxbI/iffw+HzB3vZcLJZHDbAwcG6V6kkqrPgUbkyemybpRgvmxVZ7qqyMkEGR9ByZStfIVSn2a0mvUbnqKnJLpL6g7LYcUz46nsh3mNKqK09uiU8u3Ep+aK26yFkccoBoe9XZ1f35KXsNsVJncWRTnLH+x0sN2hxdlWOVoJHB3LhUH5J/Hpr+TMuWoaS55iylzWZ1mlMTs439qJ3xfmaedM/BWYIPFPa+n0d1OSOfH7Rdrv+zpAFrJWjLbLKVHCLoEQBEAVc2oooyVnU6PGsAyC4oJHXJsVX9YzKGR7OeC48GtzP28UlqsTm1FDmkyrE3PwuPmzZ/CDLLu6csqeisWBUUe1fPxFF32KlrndthZT+4Z/6lJ48P3zHc2a9NBfP6DC23W18To6ZOBpyOoPgUzl0ycaFsWplDIp+C9zNIiYHd4Nwu6tyPop6WLUFZHUte0bj0bHxA6jeviNCmHjTKFJroIFNIiRdAiAIgCIAiAIgDyi5tO2eoo4DbCA4u3IAPQVp6lQWNJ2TcnVBFOiB4AhKgs9XQIgCIAiAP/Z" id="229" name="Google Shape;229;p7"/>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Thuộc tính &amp; phương thức</a:t>
            </a:r>
            <a:endParaRPr/>
          </a:p>
        </p:txBody>
      </p:sp>
      <p:sp>
        <p:nvSpPr>
          <p:cNvPr id="231" name="Google Shape;231;p7"/>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Thuộc tính (field)</a:t>
            </a:r>
            <a:endParaRPr/>
          </a:p>
          <a:p>
            <a:pPr indent="-285750" lvl="1" marL="742950" rtl="0" algn="l">
              <a:spcBef>
                <a:spcPts val="480"/>
              </a:spcBef>
              <a:spcAft>
                <a:spcPts val="0"/>
              </a:spcAft>
              <a:buSzPts val="2400"/>
              <a:buChar char="❖"/>
            </a:pPr>
            <a:r>
              <a:rPr lang="en-US"/>
              <a:t>Hãng sản xuất</a:t>
            </a:r>
            <a:endParaRPr/>
          </a:p>
          <a:p>
            <a:pPr indent="-285750" lvl="1" marL="742950" rtl="0" algn="l">
              <a:spcBef>
                <a:spcPts val="480"/>
              </a:spcBef>
              <a:spcAft>
                <a:spcPts val="0"/>
              </a:spcAft>
              <a:buSzPts val="2400"/>
              <a:buChar char="❖"/>
            </a:pPr>
            <a:r>
              <a:rPr lang="en-US"/>
              <a:t>Model</a:t>
            </a:r>
            <a:endParaRPr/>
          </a:p>
          <a:p>
            <a:pPr indent="-285750" lvl="1" marL="742950" rtl="0" algn="l">
              <a:spcBef>
                <a:spcPts val="480"/>
              </a:spcBef>
              <a:spcAft>
                <a:spcPts val="0"/>
              </a:spcAft>
              <a:buSzPts val="2400"/>
              <a:buChar char="❖"/>
            </a:pPr>
            <a:r>
              <a:rPr lang="en-US"/>
              <a:t>Năm</a:t>
            </a:r>
            <a:endParaRPr/>
          </a:p>
          <a:p>
            <a:pPr indent="-285750" lvl="1" marL="742950" rtl="0" algn="l">
              <a:spcBef>
                <a:spcPts val="480"/>
              </a:spcBef>
              <a:spcAft>
                <a:spcPts val="0"/>
              </a:spcAft>
              <a:buSzPts val="2400"/>
              <a:buChar char="❖"/>
            </a:pPr>
            <a:r>
              <a:rPr lang="en-US"/>
              <a:t>Màu</a:t>
            </a:r>
            <a:endParaRPr/>
          </a:p>
          <a:p>
            <a:pPr indent="-342900" lvl="0" marL="342900" rtl="0" algn="l">
              <a:spcBef>
                <a:spcPts val="560"/>
              </a:spcBef>
              <a:spcAft>
                <a:spcPts val="0"/>
              </a:spcAft>
              <a:buSzPts val="2800"/>
              <a:buChar char="❑"/>
            </a:pPr>
            <a:r>
              <a:rPr lang="en-US"/>
              <a:t>Phương thức (method)</a:t>
            </a:r>
            <a:endParaRPr/>
          </a:p>
          <a:p>
            <a:pPr indent="-285750" lvl="1" marL="742950" rtl="0" algn="l">
              <a:spcBef>
                <a:spcPts val="480"/>
              </a:spcBef>
              <a:spcAft>
                <a:spcPts val="0"/>
              </a:spcAft>
              <a:buSzPts val="2400"/>
              <a:buChar char="❖"/>
            </a:pPr>
            <a:r>
              <a:rPr lang="en-US"/>
              <a:t>Khởi động()</a:t>
            </a:r>
            <a:endParaRPr/>
          </a:p>
          <a:p>
            <a:pPr indent="-285750" lvl="1" marL="742950" rtl="0" algn="l">
              <a:spcBef>
                <a:spcPts val="480"/>
              </a:spcBef>
              <a:spcAft>
                <a:spcPts val="0"/>
              </a:spcAft>
              <a:buSzPts val="2400"/>
              <a:buChar char="❖"/>
            </a:pPr>
            <a:r>
              <a:rPr lang="en-US"/>
              <a:t>Dừng()</a:t>
            </a:r>
            <a:endParaRPr/>
          </a:p>
          <a:p>
            <a:pPr indent="-285750" lvl="1" marL="742950" rtl="0" algn="l">
              <a:spcBef>
                <a:spcPts val="480"/>
              </a:spcBef>
              <a:spcAft>
                <a:spcPts val="0"/>
              </a:spcAft>
              <a:buSzPts val="2400"/>
              <a:buChar char="❖"/>
            </a:pPr>
            <a:r>
              <a:rPr lang="en-US"/>
              <a:t>Phanh()</a:t>
            </a:r>
            <a:endParaRPr/>
          </a:p>
          <a:p>
            <a:pPr indent="-285750" lvl="1" marL="742950" rtl="0" algn="l">
              <a:spcBef>
                <a:spcPts val="480"/>
              </a:spcBef>
              <a:spcAft>
                <a:spcPts val="0"/>
              </a:spcAft>
              <a:buSzPts val="2400"/>
              <a:buChar char="❖"/>
            </a:pPr>
            <a:r>
              <a:rPr lang="en-US"/>
              <a:t>Bật cần gạt nước()</a:t>
            </a:r>
            <a:endParaRPr/>
          </a:p>
          <a:p>
            <a:pPr indent="-165100" lvl="0" marL="342900" rtl="0" algn="l">
              <a:spcBef>
                <a:spcPts val="560"/>
              </a:spcBef>
              <a:spcAft>
                <a:spcPts val="0"/>
              </a:spcAft>
              <a:buClr>
                <a:srgbClr val="FF5A33"/>
              </a:buClr>
              <a:buSzPts val="2800"/>
              <a:buFont typeface="Noto Sans Symbols"/>
              <a:buNone/>
            </a:pPr>
            <a:r>
              <a:t/>
            </a:r>
            <a:endParaRPr/>
          </a:p>
        </p:txBody>
      </p:sp>
      <p:pic>
        <p:nvPicPr>
          <p:cNvPr id="232" name="Google Shape;232;p7"/>
          <p:cNvPicPr preferRelativeResize="0"/>
          <p:nvPr/>
        </p:nvPicPr>
        <p:blipFill rotWithShape="1">
          <a:blip r:embed="rId3">
            <a:alphaModFix/>
          </a:blip>
          <a:srcRect b="0" l="0" r="0" t="0"/>
          <a:stretch/>
        </p:blipFill>
        <p:spPr>
          <a:xfrm>
            <a:off x="5410200" y="3276600"/>
            <a:ext cx="2972942" cy="2995636"/>
          </a:xfrm>
          <a:prstGeom prst="rect">
            <a:avLst/>
          </a:prstGeom>
          <a:noFill/>
          <a:ln>
            <a:noFill/>
          </a:ln>
        </p:spPr>
      </p:pic>
      <p:pic>
        <p:nvPicPr>
          <p:cNvPr descr="http://t0.gstatic.com/images?q=tbn:ANd9GcSZBH1KoGeWb_oj7AOF-U0s8LWEp_xdOKE5i4UtKaK9mvEvUOaPqA" id="233" name="Google Shape;233;p7"/>
          <p:cNvPicPr preferRelativeResize="0"/>
          <p:nvPr/>
        </p:nvPicPr>
        <p:blipFill rotWithShape="1">
          <a:blip r:embed="rId4">
            <a:alphaModFix/>
          </a:blip>
          <a:srcRect b="0" l="0" r="0" t="0"/>
          <a:stretch/>
        </p:blipFill>
        <p:spPr>
          <a:xfrm>
            <a:off x="5791771" y="1066800"/>
            <a:ext cx="2209799" cy="2209800"/>
          </a:xfrm>
          <a:prstGeom prst="rect">
            <a:avLst/>
          </a:prstGeom>
          <a:noFill/>
          <a:ln>
            <a:noFill/>
          </a:ln>
        </p:spPr>
      </p:pic>
      <p:sp>
        <p:nvSpPr>
          <p:cNvPr id="234" name="Google Shape;234;p7"/>
          <p:cNvSpPr/>
          <p:nvPr/>
        </p:nvSpPr>
        <p:spPr>
          <a:xfrm>
            <a:off x="3810000" y="1682496"/>
            <a:ext cx="304800" cy="16002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7"/>
          <p:cNvSpPr/>
          <p:nvPr/>
        </p:nvSpPr>
        <p:spPr>
          <a:xfrm>
            <a:off x="3810000" y="3974318"/>
            <a:ext cx="304800" cy="16002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7"/>
          <p:cNvSpPr txBox="1"/>
          <p:nvPr/>
        </p:nvSpPr>
        <p:spPr>
          <a:xfrm rot="5400000">
            <a:off x="3897867" y="2297930"/>
            <a:ext cx="950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Danh từ</a:t>
            </a:r>
            <a:endParaRPr sz="1800">
              <a:solidFill>
                <a:schemeClr val="dk1"/>
              </a:solidFill>
              <a:latin typeface="Calibri"/>
              <a:ea typeface="Calibri"/>
              <a:cs typeface="Calibri"/>
              <a:sym typeface="Calibri"/>
            </a:endParaRPr>
          </a:p>
        </p:txBody>
      </p:sp>
      <p:sp>
        <p:nvSpPr>
          <p:cNvPr id="237" name="Google Shape;237;p7"/>
          <p:cNvSpPr txBox="1"/>
          <p:nvPr/>
        </p:nvSpPr>
        <p:spPr>
          <a:xfrm rot="5400000">
            <a:off x="3920427" y="4589752"/>
            <a:ext cx="9509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Động từ</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lớp và đối tượng</a:t>
            </a:r>
            <a:endParaRPr/>
          </a:p>
        </p:txBody>
      </p:sp>
      <p:grpSp>
        <p:nvGrpSpPr>
          <p:cNvPr id="244" name="Google Shape;244;p8"/>
          <p:cNvGrpSpPr/>
          <p:nvPr/>
        </p:nvGrpSpPr>
        <p:grpSpPr>
          <a:xfrm>
            <a:off x="3429000" y="1160859"/>
            <a:ext cx="2133600" cy="3383738"/>
            <a:chOff x="838200" y="2209800"/>
            <a:chExt cx="2019300" cy="3274578"/>
          </a:xfrm>
        </p:grpSpPr>
        <p:sp>
          <p:nvSpPr>
            <p:cNvPr id="245" name="Google Shape;245;p8"/>
            <p:cNvSpPr/>
            <p:nvPr/>
          </p:nvSpPr>
          <p:spPr>
            <a:xfrm>
              <a:off x="838200" y="2209800"/>
              <a:ext cx="2019300" cy="327457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8"/>
            <p:cNvSpPr/>
            <p:nvPr/>
          </p:nvSpPr>
          <p:spPr>
            <a:xfrm>
              <a:off x="838200" y="2209800"/>
              <a:ext cx="2019300" cy="552450"/>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Ô tô</a:t>
              </a:r>
              <a:endParaRPr b="1" sz="1800">
                <a:solidFill>
                  <a:schemeClr val="dk1"/>
                </a:solidFill>
                <a:latin typeface="Calibri"/>
                <a:ea typeface="Calibri"/>
                <a:cs typeface="Calibri"/>
                <a:sym typeface="Calibri"/>
              </a:endParaRPr>
            </a:p>
          </p:txBody>
        </p:sp>
      </p:grpSp>
      <p:sp>
        <p:nvSpPr>
          <p:cNvPr id="247" name="Google Shape;247;p8"/>
          <p:cNvSpPr txBox="1"/>
          <p:nvPr/>
        </p:nvSpPr>
        <p:spPr>
          <a:xfrm>
            <a:off x="3581400" y="1922858"/>
            <a:ext cx="2286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Thuộc tính</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Năm</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Nhà sản xuất</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Model</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Màu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Phương thức</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Khởi động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Dừng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Phanh</a:t>
            </a:r>
            <a:endParaRPr sz="1800">
              <a:solidFill>
                <a:schemeClr val="dk1"/>
              </a:solidFill>
              <a:latin typeface="Calibri"/>
              <a:ea typeface="Calibri"/>
              <a:cs typeface="Calibri"/>
              <a:sym typeface="Calibri"/>
            </a:endParaRPr>
          </a:p>
        </p:txBody>
      </p:sp>
      <p:grpSp>
        <p:nvGrpSpPr>
          <p:cNvPr id="248" name="Google Shape;248;p8"/>
          <p:cNvGrpSpPr/>
          <p:nvPr/>
        </p:nvGrpSpPr>
        <p:grpSpPr>
          <a:xfrm>
            <a:off x="444914" y="2651879"/>
            <a:ext cx="2438400" cy="3358729"/>
            <a:chOff x="838200" y="2209800"/>
            <a:chExt cx="2019300" cy="3274578"/>
          </a:xfrm>
        </p:grpSpPr>
        <p:sp>
          <p:nvSpPr>
            <p:cNvPr id="249" name="Google Shape;249;p8"/>
            <p:cNvSpPr/>
            <p:nvPr/>
          </p:nvSpPr>
          <p:spPr>
            <a:xfrm>
              <a:off x="838200" y="2209800"/>
              <a:ext cx="2019300" cy="3274578"/>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8"/>
            <p:cNvSpPr/>
            <p:nvPr/>
          </p:nvSpPr>
          <p:spPr>
            <a:xfrm>
              <a:off x="838200" y="2209800"/>
              <a:ext cx="2019300" cy="55245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Ô tô của Dũng</a:t>
              </a:r>
              <a:endParaRPr b="1" sz="1800">
                <a:solidFill>
                  <a:schemeClr val="dk1"/>
                </a:solidFill>
                <a:latin typeface="Calibri"/>
                <a:ea typeface="Calibri"/>
                <a:cs typeface="Calibri"/>
                <a:sym typeface="Calibri"/>
              </a:endParaRPr>
            </a:p>
          </p:txBody>
        </p:sp>
      </p:grpSp>
      <p:sp>
        <p:nvSpPr>
          <p:cNvPr id="251" name="Google Shape;251;p8"/>
          <p:cNvSpPr txBox="1"/>
          <p:nvPr/>
        </p:nvSpPr>
        <p:spPr>
          <a:xfrm>
            <a:off x="597314" y="3413879"/>
            <a:ext cx="252688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Thuộc tính</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Năm = 2010</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Nhà SX=Honda</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Model = Accord</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Màu = Xanh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Phương thức</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Khởi động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Dừng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Phanh</a:t>
            </a:r>
            <a:endParaRPr sz="1800">
              <a:solidFill>
                <a:schemeClr val="dk1"/>
              </a:solidFill>
              <a:latin typeface="Calibri"/>
              <a:ea typeface="Calibri"/>
              <a:cs typeface="Calibri"/>
              <a:sym typeface="Calibri"/>
            </a:endParaRPr>
          </a:p>
        </p:txBody>
      </p:sp>
      <p:grpSp>
        <p:nvGrpSpPr>
          <p:cNvPr id="252" name="Google Shape;252;p8"/>
          <p:cNvGrpSpPr/>
          <p:nvPr/>
        </p:nvGrpSpPr>
        <p:grpSpPr>
          <a:xfrm>
            <a:off x="6096000" y="2651879"/>
            <a:ext cx="2514600" cy="3347323"/>
            <a:chOff x="838200" y="2209800"/>
            <a:chExt cx="2019300" cy="3274578"/>
          </a:xfrm>
        </p:grpSpPr>
        <p:sp>
          <p:nvSpPr>
            <p:cNvPr id="253" name="Google Shape;253;p8"/>
            <p:cNvSpPr/>
            <p:nvPr/>
          </p:nvSpPr>
          <p:spPr>
            <a:xfrm>
              <a:off x="838200" y="2209800"/>
              <a:ext cx="2019300" cy="3274578"/>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8"/>
            <p:cNvSpPr/>
            <p:nvPr/>
          </p:nvSpPr>
          <p:spPr>
            <a:xfrm>
              <a:off x="838200" y="2209800"/>
              <a:ext cx="2019300" cy="55245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Ô tô của Mai</a:t>
              </a:r>
              <a:endParaRPr b="1" sz="1800">
                <a:solidFill>
                  <a:schemeClr val="dk1"/>
                </a:solidFill>
                <a:latin typeface="Calibri"/>
                <a:ea typeface="Calibri"/>
                <a:cs typeface="Calibri"/>
                <a:sym typeface="Calibri"/>
              </a:endParaRPr>
            </a:p>
          </p:txBody>
        </p:sp>
      </p:grpSp>
      <p:sp>
        <p:nvSpPr>
          <p:cNvPr id="255" name="Google Shape;255;p8"/>
          <p:cNvSpPr txBox="1"/>
          <p:nvPr/>
        </p:nvSpPr>
        <p:spPr>
          <a:xfrm>
            <a:off x="6248400" y="3413879"/>
            <a:ext cx="252688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Thuộc tính</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Năm = 2012</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Nhà SX=BMW</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Model = CS30</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Màu = Bạc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Phương thức</a:t>
            </a:r>
            <a:endParaRPr b="1"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Khởi động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Dừng</a:t>
            </a:r>
            <a:endParaRPr sz="1800">
              <a:solidFill>
                <a:schemeClr val="dk1"/>
              </a:solidFill>
              <a:latin typeface="Calibri"/>
              <a:ea typeface="Calibri"/>
              <a:cs typeface="Calibri"/>
              <a:sym typeface="Calibri"/>
            </a:endParaRPr>
          </a:p>
          <a:p>
            <a:pPr indent="-171450" lvl="0" marL="171450" marR="0" rtl="0" algn="l">
              <a:spcBef>
                <a:spcPts val="0"/>
              </a:spcBef>
              <a:spcAft>
                <a:spcPts val="0"/>
              </a:spcAft>
              <a:buClr>
                <a:schemeClr val="dk2"/>
              </a:buClr>
              <a:buSzPts val="1800"/>
              <a:buFont typeface="Arial"/>
              <a:buChar char="•"/>
            </a:pPr>
            <a:r>
              <a:rPr lang="en-US" sz="1800">
                <a:solidFill>
                  <a:schemeClr val="dk1"/>
                </a:solidFill>
                <a:latin typeface="Calibri"/>
                <a:ea typeface="Calibri"/>
                <a:cs typeface="Calibri"/>
                <a:sym typeface="Calibri"/>
              </a:rPr>
              <a:t>Phanh</a:t>
            </a:r>
            <a:endParaRPr sz="1800">
              <a:solidFill>
                <a:schemeClr val="dk1"/>
              </a:solidFill>
              <a:latin typeface="Calibri"/>
              <a:ea typeface="Calibri"/>
              <a:cs typeface="Calibri"/>
              <a:sym typeface="Calibri"/>
            </a:endParaRPr>
          </a:p>
        </p:txBody>
      </p:sp>
      <p:cxnSp>
        <p:nvCxnSpPr>
          <p:cNvPr id="256" name="Google Shape;256;p8"/>
          <p:cNvCxnSpPr>
            <a:stCxn id="246" idx="1"/>
            <a:endCxn id="250" idx="0"/>
          </p:cNvCxnSpPr>
          <p:nvPr/>
        </p:nvCxnSpPr>
        <p:spPr>
          <a:xfrm flipH="1">
            <a:off x="1664100" y="1446292"/>
            <a:ext cx="1764900" cy="1205700"/>
          </a:xfrm>
          <a:prstGeom prst="bentConnector2">
            <a:avLst/>
          </a:prstGeom>
          <a:noFill/>
          <a:ln cap="flat" cmpd="sng" w="9525">
            <a:solidFill>
              <a:srgbClr val="4A7DBA"/>
            </a:solidFill>
            <a:prstDash val="solid"/>
            <a:round/>
            <a:headEnd len="sm" w="sm" type="none"/>
            <a:tailEnd len="med" w="med" type="stealth"/>
          </a:ln>
        </p:spPr>
      </p:cxnSp>
      <p:cxnSp>
        <p:nvCxnSpPr>
          <p:cNvPr id="257" name="Google Shape;257;p8"/>
          <p:cNvCxnSpPr>
            <a:stCxn id="246" idx="3"/>
            <a:endCxn id="254" idx="0"/>
          </p:cNvCxnSpPr>
          <p:nvPr/>
        </p:nvCxnSpPr>
        <p:spPr>
          <a:xfrm>
            <a:off x="5562600" y="1446292"/>
            <a:ext cx="1790700" cy="1205700"/>
          </a:xfrm>
          <a:prstGeom prst="bentConnector2">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Tính trừu tượng (Abstraction)</a:t>
            </a:r>
            <a:endParaRPr/>
          </a:p>
        </p:txBody>
      </p:sp>
      <p:sp>
        <p:nvSpPr>
          <p:cNvPr id="263" name="Google Shape;263;p9"/>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Abstraction là công việc lựa chọn các thuộc tính và hành vi của thực thể vừa đủ để mô tả thực thể đó trong một bối cảnh cụ thể mà không phải liệt kê tất cả các thuộc tính, hành vi của thực thể có.</a:t>
            </a:r>
            <a:endParaRPr/>
          </a:p>
          <a:p>
            <a:pPr indent="-342900" lvl="0" marL="342900" rtl="0" algn="l">
              <a:spcBef>
                <a:spcPts val="560"/>
              </a:spcBef>
              <a:spcAft>
                <a:spcPts val="0"/>
              </a:spcAft>
              <a:buClr>
                <a:srgbClr val="FF5A33"/>
              </a:buClr>
              <a:buSzPts val="2800"/>
              <a:buFont typeface="Noto Sans Symbols"/>
              <a:buChar char="❑"/>
            </a:pPr>
            <a:r>
              <a:rPr lang="en-US"/>
              <a:t>Ví dụ: Mô tả một sinh viên ngành CNTT có rất nhiều thuộc tính và hành vi. Ở đây chúng ta chỉ sử dụng mã, họ và tên, điểm, ngành mà thôi, không cần thiết phải mô tả </a:t>
            </a:r>
            <a:r>
              <a:rPr lang="en-US" strike="sngStrike"/>
              <a:t>cao, nặng, hát, cười, nhảy cò cò</a:t>
            </a:r>
            <a:r>
              <a:rPr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