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Quattrocento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8" roundtripDataSignature="AMtx7miKE/9+H91OzjoVk6sqveZGqvdy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3C410B-FEA7-4B51-92BF-B860860C7CB2}">
  <a:tblStyle styleId="{4C3C410B-FEA7-4B51-92BF-B860860C7CB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FDEEE8"/>
          </a:solidFill>
        </a:fill>
      </a:tcStyle>
    </a:band1H>
    <a:band2H>
      <a:tcTxStyle/>
    </a:band2H>
    <a:band1V>
      <a:tcTxStyle/>
      <a:tcStyle>
        <a:fill>
          <a:solidFill>
            <a:srgbClr val="FDEEE8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  <a:tblStyle styleId="{25961E39-FF4D-40EE-A7CC-1D5DBB5FD2DD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EEE8"/>
          </a:solidFill>
        </a:fill>
      </a:tcStyle>
    </a:wholeTbl>
    <a:band1H>
      <a:tcTxStyle/>
      <a:tcStyle>
        <a:fill>
          <a:solidFill>
            <a:srgbClr val="FCDCCE"/>
          </a:solidFill>
        </a:fill>
      </a:tcStyle>
    </a:band1H>
    <a:band2H>
      <a:tcTxStyle/>
    </a:band2H>
    <a:band1V>
      <a:tcTxStyle/>
      <a:tcStyle>
        <a:fill>
          <a:solidFill>
            <a:srgbClr val="FCDCCE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QuattrocentoSans-bold.fntdata"/><Relationship Id="rId12" Type="http://schemas.openxmlformats.org/officeDocument/2006/relationships/slide" Target="slides/slide6.xml"/><Relationship Id="rId34" Type="http://schemas.openxmlformats.org/officeDocument/2006/relationships/font" Target="fonts/QuattrocentoSans-regular.fntdata"/><Relationship Id="rId15" Type="http://schemas.openxmlformats.org/officeDocument/2006/relationships/slide" Target="slides/slide9.xml"/><Relationship Id="rId37" Type="http://schemas.openxmlformats.org/officeDocument/2006/relationships/font" Target="fonts/QuattrocentoSans-boldItalic.fntdata"/><Relationship Id="rId14" Type="http://schemas.openxmlformats.org/officeDocument/2006/relationships/slide" Target="slides/slide8.xml"/><Relationship Id="rId36" Type="http://schemas.openxmlformats.org/officeDocument/2006/relationships/font" Target="fonts/Quattrocento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package com.fpoly;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import java.util.ArrayList;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import java.util.Scanner;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public class Program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public static void main(String[] args)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Scanner scanner = new Scanner(System.in);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ArrayList&lt;Double&gt; list = new ArrayList&lt;Double&gt;();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while(true){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	System.out.printf("Nhập số thứ %d: ", list.size());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	double so = scanner.nextDouble();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	scanner.nextLine();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	list.add(so);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	System.out.print("Nhập thêm (Y/N)?");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	String tiep = scanner.nextLine();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	if(tiep.equalsIgnoreCase("N")){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		break;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	System.out.println();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double tong = 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for(Double x : list){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	tong += 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	System.out.println("Tổng: " + tong);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}</a:t>
            </a:r>
            <a:endParaRPr sz="1020"/>
          </a:p>
        </p:txBody>
      </p:sp>
      <p:sp>
        <p:nvSpPr>
          <p:cNvPr id="261" name="Google Shape;26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package com.fpoly;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import java.util.ArrayList;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import java.util.Scanner;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public class Program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static Scanner scanner = new Scanner(System.in);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static ArrayList&lt;SVPoly&gt; list = new ArrayList&lt;SVPoly&gt;();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public static void main(String[] args)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menu();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static void menu()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System.out.println("1. Nhập danh sách sinh viên");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System.out.println("2. Xuất danh sách sinh viên");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System.out.println("3. Xuất danh sách sinh viên theo điểm");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System.out.println("4. Tìm sinh viên theo họ tên");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System.out.println("5. Tìm và sửa sinh viên theo họ tên");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System.out.println("6. Tìm và xóa sinh viên theo họ tên");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System.out.println("7. Kết thúc");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System.out.print("&gt;&gt; Chọn chức năng? 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int so = scanner.nextInt();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scanner.nextLine();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switch (so)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case 1: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nhap();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break;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case 2: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xuat();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break;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case 3: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xuatTheoDiem();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break;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case 4: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timTheoTen();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break;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case 5: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sua();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break;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case 6: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xoa();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break;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case 7: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System.exit(0);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break;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default: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System.out.println("Vui lòng chọn số từ 1 đến 7!");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break;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static void nhap()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System.out.println("NHẬP DANH SÁCH SINH VIÊN");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while (true)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SVPoly sv = new SVPoly();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sv.nhap();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list.add(sv);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System.out.print("Nhập tiếp (Y/N)? 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if(scanner.nextLine().equalsIgnoreCase("N")){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	break;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static void xuat()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System.out.println("XUẤT DANH SÁCH SINH VIÊN");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for(SVPoly sv : list){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sv.xuat();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static void xuatTheoDiem()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System.out.println("TÌM KIẾM SINH VIÊN THEO ĐIỂM");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System.out.print("Điểm min: 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double min = scanner.nextDouble();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System.out.print("Điểm max: 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double max = scanner.nextDouble();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for(SVPoly sv : list){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if(sv.diemTB &gt;= min &amp;&amp; sv.diemTB &lt;= max){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	sv.xuat();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static void timTheoTen()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System.out.println("TÌM KIẾM SINH VIÊN");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System.out.print("Tên sinh viên: 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String name = scanner.nextLine();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for(SVPoly sv : list){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if(sv.hoTen.contains(name)){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	sv.xuat();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static void sua()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System.out.println("SỬA THÔNG TIN SINH VIÊN");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System.out.print("Tên sinh viên: 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String name = scanner.nextLine();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for(SVPoly sv : list){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if(sv.hoTen.equalsIgnoreCase(name)){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	System.out.print("Nhập điểm mới: 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	sv.diemTB = scanner.nextDouble();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	scanner.nextLine();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static void xoa()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System.out.println("XÓA SINH VIÊN");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System.out.print("Tên sinh viên: 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String name = scanner.nextLine();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for(SVPoly sv : list){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if(sv.hoTen.equalsIgnoreCase(name)){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	list.remove(sv);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	break;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}</a:t>
            </a:r>
            <a:endParaRPr/>
          </a:p>
        </p:txBody>
      </p:sp>
      <p:sp>
        <p:nvSpPr>
          <p:cNvPr id="267" name="Google Shape;267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package com.fpoly;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import java.util.ArrayList;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import java.util.Collections;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import java.util.Scanner;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public class Program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	Scanner scanner = new Scanner(System.in);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	ArrayList&lt;String&gt; list = new ArrayList&lt;String&gt;();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	for(int i=0; i&lt;5; i++){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		System.out.printf("Câu hỏi thứ %d: ", list.size());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		String cauHoi = scanner.nextLine();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		list.add(cauHoi);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	Collections.shuffle(list);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	for(String x : list){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		System.out.println(x);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}</a:t>
            </a:r>
            <a:endParaRPr sz="1110"/>
          </a:p>
        </p:txBody>
      </p:sp>
      <p:sp>
        <p:nvSpPr>
          <p:cNvPr id="334" name="Google Shape;334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package com.fpoly;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import java.util.ArrayList;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import java.util.Collections;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import java.util.Comparator;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import java.util.Scanner;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public class Program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static Scanner scanner = new Scanner(System.in);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static ArrayList&lt;SVPoly&gt; list = new ArrayList&lt;SVPoly&gt;();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public static void main(String[] args)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menu();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static void menu()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System.out.println("1. Nhập danh sách sinh viên");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System.out.println("2. Xuất danh sách sinh viên");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System.out.println("3. Xuất danh sách sinh viên theo điểm");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System.out.println("4. Tìm sinh viên theo họ tên");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System.out.println("5. Tìm và sửa sinh viên theo họ tên");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System.out.println("6. Tìm và xóa sinh viên theo họ tên");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System.out.println("7. Tìm và xóa sinh viên theo họ tên");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System.out.println("8. Tìm và xóa sinh viên theo họ tên");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System.out.println("9. Kết thúc");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System.out.print("&gt;&gt; Chọn chức năng? 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int so = scanner.nextInt();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scanner.nextLine();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switch (so)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case 1: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nhap();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break;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case 2: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xuat();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break;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case 3: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xuatTheoDiem();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break;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case 4: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timTheoTen();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break;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case 5: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sua();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break;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case 6: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xoa();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break;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case 7: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sapXepTheoDiem();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break;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case 8: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sapXepTheoHoTen();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break;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case 9: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System.exit(0);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break;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default: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System.out.println("Vui lòng chọn số từ 1 đến 7!");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break;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static void nhap()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System.out.println("NHẬP DANH SÁCH SINH VIÊN");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while (true)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SVPoly sv = new SVPoly();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sv.nhap();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list.add(sv);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System.out.print("Nhập tiếp (Y/N)? 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if(scanner.nextLine().equalsIgnoreCase("N")){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	break;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static void xuat()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System.out.println("XUẤT DANH SÁCH SINH VIÊN");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for(SVPoly sv : list){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sv.xuat();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static void xuatTheoDiem()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System.out.println("TÌM KIẾM SINH VIÊN THEO ĐIỂM");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System.out.print("Điểm min: 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double min = scanner.nextDouble();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System.out.print("Điểm max: 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double max = scanner.nextDouble();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for(SVPoly sv : list){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if(sv.diemTB &gt;= min &amp;&amp; sv.diemTB &lt;= max){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	sv.xuat();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static void timTheoTen()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System.out.println("TÌM KIẾM SINH VIÊN");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System.out.print("Tên sinh viên: 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String name = scanner.nextLine();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for(SVPoly sv : list){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if(sv.hoTen.contains(name)){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	sv.xuat();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static void sua()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System.out.println("SỬA THÔNG TIN SINH VIÊN");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System.out.print("Tên sinh viên: 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String name = scanner.nextLine();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for(SVPoly sv : list){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if(sv.hoTen.equalsIgnoreCase(name)){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	System.out.print("Nhập điểm mới: 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	sv.diemTB = scanner.nextDouble();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	scanner.nextLine();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static void xoa()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System.out.println("XÓA SINH VIÊN");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System.out.print("Tên sinh viên: 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String name = scanner.nextLine();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for(SVPoly sv : list){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if(sv.hoTen.equalsIgnoreCase(name)){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	list.remove(sv);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	break;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static void sapXepTheoHoTen()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Comparator&lt;SVPoly&gt; comp = new Comparator&lt;SVPoly&gt;()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@Override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public int compare(SVPoly o1, SVPoly o2)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	return o1.hoTen.compareTo(o2.hoTen);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};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Collections.sort(list, comp);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static void sapXepTheoDiem()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Comparator&lt;SVPoly&gt; comp = new Comparator&lt;SVPoly&gt;()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@Override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public int compare(SVPoly o1, SVPoly o2)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	return o1.diemTB.compareTo(o2.diemTB);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};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	Collections.sort(list, comp);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/>
              <a:t>}</a:t>
            </a:r>
            <a:endParaRPr sz="300"/>
          </a:p>
        </p:txBody>
      </p:sp>
      <p:sp>
        <p:nvSpPr>
          <p:cNvPr id="354" name="Google Shape;354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9" name="Google Shape;3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5"/>
          <p:cNvSpPr txBox="1"/>
          <p:nvPr>
            <p:ph type="ctrTitle"/>
          </p:nvPr>
        </p:nvSpPr>
        <p:spPr>
          <a:xfrm>
            <a:off x="4114800" y="4038600"/>
            <a:ext cx="5029200" cy="8308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600"/>
              <a:buFont typeface="Quattrocento Sans"/>
              <a:buNone/>
              <a:defRPr b="1" sz="3600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" type="subTitle"/>
          </p:nvPr>
        </p:nvSpPr>
        <p:spPr>
          <a:xfrm>
            <a:off x="4114800" y="4724400"/>
            <a:ext cx="502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Clr>
                <a:srgbClr val="FF5A33"/>
              </a:buClr>
              <a:buSzPts val="2200"/>
              <a:buNone/>
              <a:defRPr b="1" sz="2200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9" name="Google Shape;1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209801"/>
            <a:ext cx="2743200" cy="274319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0" name="Google Shape;2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0" y="533400"/>
            <a:ext cx="1723175" cy="10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6"/>
          <p:cNvSpPr txBox="1"/>
          <p:nvPr>
            <p:ph idx="12" type="sldNum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/>
        </p:nvSpPr>
        <p:spPr>
          <a:xfrm>
            <a:off x="2209800" y="274638"/>
            <a:ext cx="64770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Quattrocento Sans"/>
              <a:buNone/>
            </a:pPr>
            <a:r>
              <a:rPr b="1" lang="en-US" sz="3200" cap="small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to edit Master title style</a:t>
            </a:r>
            <a:endParaRPr b="1" sz="3200" cap="small">
              <a:solidFill>
                <a:srgbClr val="FF99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37"/>
          <p:cNvSpPr txBox="1"/>
          <p:nvPr>
            <p:ph idx="1" type="body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6" name="Google Shape;9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3400" y="228600"/>
            <a:ext cx="1600200" cy="484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37"/>
          <p:cNvCxnSpPr/>
          <p:nvPr/>
        </p:nvCxnSpPr>
        <p:spPr>
          <a:xfrm rot="10800000">
            <a:off x="533400" y="835152"/>
            <a:ext cx="8153400" cy="0"/>
          </a:xfrm>
          <a:prstGeom prst="straightConnector1">
            <a:avLst/>
          </a:prstGeom>
          <a:noFill/>
          <a:ln cap="flat" cmpd="sng" w="38100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8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b="0" i="0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8"/>
          <p:cNvSpPr txBox="1"/>
          <p:nvPr>
            <p:ph idx="1" type="body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b="1"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8"/>
          <p:cNvSpPr txBox="1"/>
          <p:nvPr>
            <p:ph idx="2" type="body"/>
          </p:nvPr>
        </p:nvSpPr>
        <p:spPr>
          <a:xfrm>
            <a:off x="4953000" y="1828800"/>
            <a:ext cx="4038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b="0"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38"/>
          <p:cNvSpPr txBox="1"/>
          <p:nvPr>
            <p:ph idx="12" type="sldNum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9"/>
          <p:cNvSpPr txBox="1"/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9"/>
          <p:cNvSpPr txBox="1"/>
          <p:nvPr>
            <p:ph idx="1" type="body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6" name="Google Shape;10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3400" y="228600"/>
            <a:ext cx="1600200" cy="484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0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b="0" i="0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0"/>
          <p:cNvSpPr txBox="1"/>
          <p:nvPr>
            <p:ph idx="1" type="body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b="1"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40"/>
          <p:cNvSpPr txBox="1"/>
          <p:nvPr>
            <p:ph idx="12" type="sldNum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1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b="0" i="0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1"/>
          <p:cNvSpPr txBox="1"/>
          <p:nvPr>
            <p:ph idx="1" type="body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b="1"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41"/>
          <p:cNvSpPr txBox="1"/>
          <p:nvPr>
            <p:ph idx="12" type="sldNum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2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b="0" i="0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2"/>
          <p:cNvSpPr txBox="1"/>
          <p:nvPr>
            <p:ph idx="1" type="body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b="1"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42"/>
          <p:cNvSpPr txBox="1"/>
          <p:nvPr>
            <p:ph idx="12" type="sldNum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Content">
  <p:cSld name="8_Title and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3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b="0" i="0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3"/>
          <p:cNvSpPr txBox="1"/>
          <p:nvPr>
            <p:ph idx="1" type="body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b="1"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43"/>
          <p:cNvSpPr txBox="1"/>
          <p:nvPr>
            <p:ph idx="12" type="sldNum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  <a:defRPr b="1" sz="2800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2400"/>
              <a:buFont typeface="Noto Sans Symbols"/>
              <a:buChar char="❖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FF5A33"/>
              </a:buClr>
              <a:buSzPts val="2000"/>
              <a:buFont typeface="Noto Sans Symbols"/>
              <a:buChar char="⮚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✔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▪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218719"/>
            <a:ext cx="1524000" cy="4618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26"/>
          <p:cNvCxnSpPr/>
          <p:nvPr/>
        </p:nvCxnSpPr>
        <p:spPr>
          <a:xfrm>
            <a:off x="457200" y="838200"/>
            <a:ext cx="82296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and Content">
  <p:cSld name="9_Title and Conte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4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b="0" i="0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4"/>
          <p:cNvSpPr txBox="1"/>
          <p:nvPr>
            <p:ph idx="1" type="body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b="1"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44"/>
          <p:cNvSpPr txBox="1"/>
          <p:nvPr>
            <p:ph idx="12" type="sldNum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and Content">
  <p:cSld name="10_Title and Conte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5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b="0" i="0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5"/>
          <p:cNvSpPr txBox="1"/>
          <p:nvPr>
            <p:ph idx="1" type="body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b="1"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45"/>
          <p:cNvSpPr txBox="1"/>
          <p:nvPr>
            <p:ph idx="12" type="sldNum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le and Content">
  <p:cSld name="11_Title and Cont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6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b="0" i="0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6"/>
          <p:cNvSpPr txBox="1"/>
          <p:nvPr>
            <p:ph idx="1" type="body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b="1"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46"/>
          <p:cNvSpPr txBox="1"/>
          <p:nvPr>
            <p:ph idx="12" type="sldNum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itle and Content">
  <p:cSld name="12_Title and Conte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7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b="0" i="0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7"/>
          <p:cNvSpPr txBox="1"/>
          <p:nvPr>
            <p:ph idx="1" type="body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b="1"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47"/>
          <p:cNvSpPr txBox="1"/>
          <p:nvPr>
            <p:ph idx="12" type="sldNum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and Content">
  <p:cSld name="13_Title and Conten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8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b="0" i="0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8"/>
          <p:cNvSpPr txBox="1"/>
          <p:nvPr>
            <p:ph idx="1" type="body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b="1"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48"/>
          <p:cNvSpPr txBox="1"/>
          <p:nvPr>
            <p:ph idx="12" type="sldNum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itle and Content">
  <p:cSld name="14_Title and Conten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9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b="0" i="0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9"/>
          <p:cNvSpPr txBox="1"/>
          <p:nvPr>
            <p:ph idx="1" type="body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b="1"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49"/>
          <p:cNvSpPr txBox="1"/>
          <p:nvPr>
            <p:ph idx="12" type="sldNum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Title and Content">
  <p:cSld name="15_Title and Conte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0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b="0" i="0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0"/>
          <p:cNvSpPr txBox="1"/>
          <p:nvPr>
            <p:ph idx="1" type="body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b="1"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50"/>
          <p:cNvSpPr txBox="1"/>
          <p:nvPr>
            <p:ph idx="12" type="sldNum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Title and Content">
  <p:cSld name="16_Title and Conte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1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b="0" i="0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1"/>
          <p:cNvSpPr txBox="1"/>
          <p:nvPr>
            <p:ph idx="1" type="body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b="1"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51"/>
          <p:cNvSpPr txBox="1"/>
          <p:nvPr>
            <p:ph idx="12" type="sldNum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27"/>
          <p:cNvSpPr/>
          <p:nvPr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uconndigitalarts.com/wp-content/uploads/2013/04/original.jpg" id="34" name="Google Shape;34;p27"/>
          <p:cNvPicPr preferRelativeResize="0"/>
          <p:nvPr/>
        </p:nvPicPr>
        <p:blipFill rotWithShape="1">
          <a:blip r:embed="rId2">
            <a:alphaModFix/>
          </a:blip>
          <a:srcRect b="41310" l="0" r="0" t="43978"/>
          <a:stretch/>
        </p:blipFill>
        <p:spPr>
          <a:xfrm flipH="1">
            <a:off x="2799530" y="2575401"/>
            <a:ext cx="3426068" cy="2838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owerpoint.vn\Downloads\1e2cd4b177168ad16ce2e7c504bba4d2.x400.jpeg" id="35" name="Google Shape;35;p27"/>
          <p:cNvPicPr preferRelativeResize="0"/>
          <p:nvPr/>
        </p:nvPicPr>
        <p:blipFill rotWithShape="1">
          <a:blip r:embed="rId3">
            <a:alphaModFix/>
          </a:blip>
          <a:srcRect b="55710" l="0" r="0" t="0"/>
          <a:stretch/>
        </p:blipFill>
        <p:spPr>
          <a:xfrm>
            <a:off x="1926464" y="609600"/>
            <a:ext cx="5443471" cy="282806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7"/>
          <p:cNvSpPr txBox="1"/>
          <p:nvPr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b="1"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</a:t>
            </a:r>
            <a:r>
              <a:rPr b="1" lang="en-US" sz="1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designofsignage.com/application/symbol/hands/image/600x600/hand-press-button-4.jpg" id="37" name="Google Shape;3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2564" y="3568725"/>
            <a:ext cx="2616710" cy="2616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8" name="Google Shape;4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7" name="Google Shape;57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3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>
            <p:ph type="ctrTitle"/>
          </p:nvPr>
        </p:nvSpPr>
        <p:spPr>
          <a:xfrm>
            <a:off x="4114800" y="4038600"/>
            <a:ext cx="5029200" cy="8308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600"/>
              <a:buFont typeface="Quattrocento Sans"/>
              <a:buNone/>
            </a:pPr>
            <a:r>
              <a:rPr lang="en-US"/>
              <a:t>Lập trình Java 1</a:t>
            </a:r>
            <a:endParaRPr/>
          </a:p>
        </p:txBody>
      </p:sp>
      <p:sp>
        <p:nvSpPr>
          <p:cNvPr id="160" name="Google Shape;160;p1"/>
          <p:cNvSpPr txBox="1"/>
          <p:nvPr>
            <p:ph idx="1" type="subTitle"/>
          </p:nvPr>
        </p:nvSpPr>
        <p:spPr>
          <a:xfrm>
            <a:off x="4114800" y="4724400"/>
            <a:ext cx="502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200"/>
              <a:buNone/>
            </a:pPr>
            <a:r>
              <a:rPr lang="en-US"/>
              <a:t>Bài 5: ArrayList</a:t>
            </a:r>
            <a:endParaRPr/>
          </a:p>
        </p:txBody>
      </p:sp>
      <p:sp>
        <p:nvSpPr>
          <p:cNvPr id="161" name="Google Shape;161;p1"/>
          <p:cNvSpPr txBox="1"/>
          <p:nvPr/>
        </p:nvSpPr>
        <p:spPr>
          <a:xfrm>
            <a:off x="4114800" y="5181600"/>
            <a:ext cx="502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200"/>
              <a:buFont typeface="Arial"/>
              <a:buNone/>
            </a:pPr>
            <a:r>
              <a:rPr b="1" i="0" lang="en-US" sz="2200" u="none" cap="small" strike="noStrike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Phần 1</a:t>
            </a:r>
            <a:endParaRPr b="1" i="0" sz="2200" u="none" cap="small" strike="noStrike">
              <a:solidFill>
                <a:srgbClr val="FF5A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Duyệt ArrayList</a:t>
            </a:r>
            <a:endParaRPr/>
          </a:p>
        </p:txBody>
      </p:sp>
      <p:sp>
        <p:nvSpPr>
          <p:cNvPr id="254" name="Google Shape;254;p10"/>
          <p:cNvSpPr txBox="1"/>
          <p:nvPr>
            <p:ph idx="1" type="body"/>
          </p:nvPr>
        </p:nvSpPr>
        <p:spPr>
          <a:xfrm>
            <a:off x="457200" y="10668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ct val="100000"/>
              <a:buFont typeface="Noto Sans Symbols"/>
              <a:buChar char="❑"/>
            </a:pPr>
            <a:r>
              <a:rPr lang="en-US"/>
              <a:t>Duyệt theo </a:t>
            </a:r>
            <a:r>
              <a:rPr b="1" lang="en-US"/>
              <a:t>chỉ số </a:t>
            </a:r>
            <a:r>
              <a:rPr lang="en-US"/>
              <a:t>với for hoặc sử dụng </a:t>
            </a:r>
            <a:r>
              <a:rPr b="1" lang="en-US"/>
              <a:t>for-each</a:t>
            </a:r>
            <a:r>
              <a:rPr lang="en-US"/>
              <a:t>. Với ArrayList for-each thường được sử dụng hơn</a:t>
            </a:r>
            <a:endParaRPr/>
          </a:p>
        </p:txBody>
      </p:sp>
      <p:sp>
        <p:nvSpPr>
          <p:cNvPr id="255" name="Google Shape;255;p10"/>
          <p:cNvSpPr txBox="1"/>
          <p:nvPr/>
        </p:nvSpPr>
        <p:spPr>
          <a:xfrm>
            <a:off x="990600" y="2096631"/>
            <a:ext cx="7772400" cy="224676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&lt;Integer&gt;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new ArrayList</a:t>
            </a: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&lt;Integer&gt;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a.add(5);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a.add(9);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a.add(4);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a.add(8)</a:t>
            </a:r>
            <a:endParaRPr/>
          </a:p>
        </p:txBody>
      </p:sp>
      <p:sp>
        <p:nvSpPr>
          <p:cNvPr id="256" name="Google Shape;256;p10"/>
          <p:cNvSpPr txBox="1"/>
          <p:nvPr/>
        </p:nvSpPr>
        <p:spPr>
          <a:xfrm>
            <a:off x="990600" y="4661118"/>
            <a:ext cx="3755836" cy="181588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for(int i=0;i&lt;a.</a:t>
            </a:r>
            <a:r>
              <a:rPr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size()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;i++){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Integer x = a.</a:t>
            </a:r>
            <a:r>
              <a:rPr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get(i)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&lt;&lt;xử lý x&gt;&gt;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57" name="Google Shape;257;p10"/>
          <p:cNvSpPr txBox="1"/>
          <p:nvPr/>
        </p:nvSpPr>
        <p:spPr>
          <a:xfrm>
            <a:off x="5105400" y="4661117"/>
            <a:ext cx="3657600" cy="138499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for(Integer </a:t>
            </a:r>
            <a:r>
              <a:rPr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x : 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&lt;&lt;xử lý x&gt;&gt;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"/>
          <p:cNvSpPr txBox="1"/>
          <p:nvPr/>
        </p:nvSpPr>
        <p:spPr>
          <a:xfrm>
            <a:off x="990600" y="5297269"/>
            <a:ext cx="4714176" cy="646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Nhập vào danh sách số thực ArrayList&lt;Double&gt;.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Tính tổng và xuất ra màn hình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Đề mô: QL SVPoly</a:t>
            </a:r>
            <a:endParaRPr/>
          </a:p>
        </p:txBody>
      </p:sp>
      <p:sp>
        <p:nvSpPr>
          <p:cNvPr id="270" name="Google Shape;270;p12"/>
          <p:cNvSpPr txBox="1"/>
          <p:nvPr>
            <p:ph idx="1" type="body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Sử dụng </a:t>
            </a:r>
            <a:r>
              <a:rPr b="1" lang="en-US">
                <a:solidFill>
                  <a:srgbClr val="FF0000"/>
                </a:solidFill>
              </a:rPr>
              <a:t>ArrayList&lt;SVPoly&gt; </a:t>
            </a:r>
            <a:r>
              <a:rPr lang="en-US"/>
              <a:t>để nắm giữ danh sách sinh viên. Thông tin mỗi sinh viên gồm họ tên và điểm trung bình. Viết chương trình thực hiện việc quản lý như menu sau: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/>
              <a:t>Nhập danh sách sinh viên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/>
              <a:t>Xuất danh sách sinh viên đã nhập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/>
              <a:t>Xuất danh sách sinh viên theo khoảng điểm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/>
              <a:t>Tìm sinh viên theo họ tên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/>
              <a:t>Tìm và sửa sinh viên theo họ tên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/>
              <a:t>Tìm và xóa theo họ tên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/>
              <a:t>Kết thúc</a:t>
            </a:r>
            <a:endParaRPr/>
          </a:p>
        </p:txBody>
      </p:sp>
      <p:sp>
        <p:nvSpPr>
          <p:cNvPr id="271" name="Google Shape;271;p12"/>
          <p:cNvSpPr txBox="1"/>
          <p:nvPr/>
        </p:nvSpPr>
        <p:spPr>
          <a:xfrm>
            <a:off x="5562600" y="5153561"/>
            <a:ext cx="3002745" cy="1323439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SVPoly{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String hoTen;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Double diemTB;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Lab 5 buổi 1</a:t>
            </a:r>
            <a:endParaRPr/>
          </a:p>
        </p:txBody>
      </p:sp>
      <p:sp>
        <p:nvSpPr>
          <p:cNvPr id="277" name="Google Shape;277;p13"/>
          <p:cNvSpPr txBox="1"/>
          <p:nvPr>
            <p:ph idx="1" type="body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Lab 5 – bài 1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Lab 5 – bài 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ctrTitle"/>
          </p:nvPr>
        </p:nvSpPr>
        <p:spPr>
          <a:xfrm>
            <a:off x="4114800" y="4038600"/>
            <a:ext cx="5029200" cy="8308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600"/>
              <a:buFont typeface="Quattrocento Sans"/>
              <a:buNone/>
            </a:pPr>
            <a:r>
              <a:rPr lang="en-US"/>
              <a:t>Lập trình Java 1</a:t>
            </a:r>
            <a:endParaRPr/>
          </a:p>
        </p:txBody>
      </p:sp>
      <p:sp>
        <p:nvSpPr>
          <p:cNvPr id="283" name="Google Shape;283;p14"/>
          <p:cNvSpPr txBox="1"/>
          <p:nvPr>
            <p:ph idx="1" type="subTitle"/>
          </p:nvPr>
        </p:nvSpPr>
        <p:spPr>
          <a:xfrm>
            <a:off x="4114800" y="4724400"/>
            <a:ext cx="502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200"/>
              <a:buNone/>
            </a:pPr>
            <a:r>
              <a:rPr lang="en-US"/>
              <a:t>Bài 5: ArrayList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4114800" y="5181600"/>
            <a:ext cx="502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200"/>
              <a:buFont typeface="Arial"/>
              <a:buNone/>
            </a:pPr>
            <a:r>
              <a:rPr b="1" lang="en-US" sz="2200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Phần 2</a:t>
            </a:r>
            <a:endParaRPr b="1" sz="2200" cap="small">
              <a:solidFill>
                <a:srgbClr val="FF5A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Thao tác tập hợp</a:t>
            </a:r>
            <a:endParaRPr/>
          </a:p>
        </p:txBody>
      </p:sp>
      <p:graphicFrame>
        <p:nvGraphicFramePr>
          <p:cNvPr id="290" name="Google Shape;290;p15"/>
          <p:cNvGraphicFramePr/>
          <p:nvPr/>
        </p:nvGraphicFramePr>
        <p:xfrm>
          <a:off x="4572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{25961E39-FF4D-40EE-A7CC-1D5DBB5FD2DD}</a:tableStyleId>
              </a:tblPr>
              <a:tblGrid>
                <a:gridCol w="4191000"/>
                <a:gridCol w="4038600"/>
              </a:tblGrid>
              <a:tr h="45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small" strike="noStrike"/>
                        <a:t>Phương thức</a:t>
                      </a:r>
                      <a:endParaRPr sz="2400" u="none" cap="small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small" strike="noStrike"/>
                        <a:t>Mô tả</a:t>
                      </a:r>
                      <a:endParaRPr sz="2400" u="none" cap="small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addAll(Collection)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Hợp 2 tập hợp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removeAll(Collection)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Hiệu 2 tập hợp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retainAll(Collection)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Giao 2 tập hợp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boolean containsAll(Collection)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Kiểm tra sự tồn tại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toArray(T[])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Chuyển đổi sang mảng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1" name="Google Shape;291;p15"/>
          <p:cNvSpPr txBox="1"/>
          <p:nvPr/>
        </p:nvSpPr>
        <p:spPr>
          <a:xfrm>
            <a:off x="457200" y="4309408"/>
            <a:ext cx="3285066" cy="193899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 a1 = new ArrayList();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a1.add(3);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a1.add(4);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 a2 = new ArrayList();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a2.add(4);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a2.add(5);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4497444" y="4267200"/>
            <a:ext cx="2055756" cy="40011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a1.addAll(a2)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7175592" y="4267200"/>
            <a:ext cx="1435008" cy="4001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a1=[3,4,4,5]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4497444" y="4807297"/>
            <a:ext cx="2055756" cy="40011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a1.retainAll(a2)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5"/>
          <p:cNvSpPr txBox="1"/>
          <p:nvPr/>
        </p:nvSpPr>
        <p:spPr>
          <a:xfrm>
            <a:off x="7175592" y="4807297"/>
            <a:ext cx="1435008" cy="4001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a1=[4]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5"/>
          <p:cNvSpPr txBox="1"/>
          <p:nvPr/>
        </p:nvSpPr>
        <p:spPr>
          <a:xfrm>
            <a:off x="4497444" y="5334000"/>
            <a:ext cx="2055756" cy="40011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a1.removeAll(a2)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5"/>
          <p:cNvSpPr txBox="1"/>
          <p:nvPr/>
        </p:nvSpPr>
        <p:spPr>
          <a:xfrm>
            <a:off x="7175592" y="5334000"/>
            <a:ext cx="1435008" cy="4001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a1=[3]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4497444" y="5880313"/>
            <a:ext cx="2055756" cy="40011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a1.containsAll(a2)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7175592" y="5880313"/>
            <a:ext cx="1435008" cy="4001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0" name="Google Shape;300;p15"/>
          <p:cNvCxnSpPr>
            <a:stCxn id="291" idx="3"/>
            <a:endCxn id="292" idx="1"/>
          </p:cNvCxnSpPr>
          <p:nvPr/>
        </p:nvCxnSpPr>
        <p:spPr>
          <a:xfrm flipH="1" rot="10800000">
            <a:off x="3742266" y="4467404"/>
            <a:ext cx="755100" cy="81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1" name="Google Shape;301;p15"/>
          <p:cNvCxnSpPr>
            <a:stCxn id="291" idx="3"/>
            <a:endCxn id="294" idx="1"/>
          </p:cNvCxnSpPr>
          <p:nvPr/>
        </p:nvCxnSpPr>
        <p:spPr>
          <a:xfrm flipH="1" rot="10800000">
            <a:off x="3742266" y="5007404"/>
            <a:ext cx="755100" cy="27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2" name="Google Shape;302;p15"/>
          <p:cNvCxnSpPr>
            <a:stCxn id="291" idx="3"/>
            <a:endCxn id="296" idx="1"/>
          </p:cNvCxnSpPr>
          <p:nvPr/>
        </p:nvCxnSpPr>
        <p:spPr>
          <a:xfrm>
            <a:off x="3742266" y="5278904"/>
            <a:ext cx="755100" cy="255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3" name="Google Shape;303;p15"/>
          <p:cNvCxnSpPr>
            <a:stCxn id="291" idx="3"/>
            <a:endCxn id="298" idx="1"/>
          </p:cNvCxnSpPr>
          <p:nvPr/>
        </p:nvCxnSpPr>
        <p:spPr>
          <a:xfrm>
            <a:off x="3742266" y="5278904"/>
            <a:ext cx="755100" cy="801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4" name="Google Shape;304;p15"/>
          <p:cNvCxnSpPr>
            <a:stCxn id="292" idx="3"/>
            <a:endCxn id="293" idx="1"/>
          </p:cNvCxnSpPr>
          <p:nvPr/>
        </p:nvCxnSpPr>
        <p:spPr>
          <a:xfrm>
            <a:off x="6553200" y="4467255"/>
            <a:ext cx="622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5" name="Google Shape;305;p15"/>
          <p:cNvCxnSpPr>
            <a:stCxn id="294" idx="3"/>
            <a:endCxn id="295" idx="1"/>
          </p:cNvCxnSpPr>
          <p:nvPr/>
        </p:nvCxnSpPr>
        <p:spPr>
          <a:xfrm>
            <a:off x="6553200" y="5007352"/>
            <a:ext cx="622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6" name="Google Shape;306;p15"/>
          <p:cNvCxnSpPr>
            <a:stCxn id="296" idx="3"/>
            <a:endCxn id="297" idx="1"/>
          </p:cNvCxnSpPr>
          <p:nvPr/>
        </p:nvCxnSpPr>
        <p:spPr>
          <a:xfrm>
            <a:off x="6553200" y="5534055"/>
            <a:ext cx="622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7" name="Google Shape;307;p15"/>
          <p:cNvCxnSpPr>
            <a:stCxn id="298" idx="3"/>
            <a:endCxn id="299" idx="1"/>
          </p:cNvCxnSpPr>
          <p:nvPr/>
        </p:nvCxnSpPr>
        <p:spPr>
          <a:xfrm>
            <a:off x="6553200" y="6080368"/>
            <a:ext cx="622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Thao tác ArrayList nâng cao</a:t>
            </a:r>
            <a:endParaRPr/>
          </a:p>
        </p:txBody>
      </p:sp>
      <p:sp>
        <p:nvSpPr>
          <p:cNvPr id="313" name="Google Shape;313;p16"/>
          <p:cNvSpPr txBox="1"/>
          <p:nvPr>
            <p:ph idx="1" type="body"/>
          </p:nvPr>
        </p:nvSpPr>
        <p:spPr>
          <a:xfrm>
            <a:off x="457200" y="1066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ct val="100000"/>
              <a:buFont typeface="Noto Sans Symbols"/>
              <a:buChar char="❑"/>
            </a:pPr>
            <a:r>
              <a:rPr lang="en-US"/>
              <a:t>Lớp tiện ích </a:t>
            </a:r>
            <a:r>
              <a:rPr b="1" lang="en-US">
                <a:solidFill>
                  <a:srgbClr val="FF0000"/>
                </a:solidFill>
              </a:rPr>
              <a:t>Collections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cung cấp các hàm tiện ích hỗ trợ việc xử lý ArrayList</a:t>
            </a:r>
            <a:endParaRPr/>
          </a:p>
        </p:txBody>
      </p:sp>
      <p:graphicFrame>
        <p:nvGraphicFramePr>
          <p:cNvPr id="314" name="Google Shape;314;p16"/>
          <p:cNvGraphicFramePr/>
          <p:nvPr/>
        </p:nvGraphicFramePr>
        <p:xfrm>
          <a:off x="914400" y="19812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{25961E39-FF4D-40EE-A7CC-1D5DBB5FD2DD}</a:tableStyleId>
              </a:tblPr>
              <a:tblGrid>
                <a:gridCol w="3962400"/>
                <a:gridCol w="3810000"/>
              </a:tblGrid>
              <a:tr h="542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small" strike="noStrike"/>
                        <a:t>Phương thức</a:t>
                      </a:r>
                      <a:endParaRPr sz="2000" u="none" cap="small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small" strike="noStrike"/>
                        <a:t>Mô tả</a:t>
                      </a:r>
                      <a:endParaRPr sz="2000" u="none" cap="small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int binarySearch (List list, Object key)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Tìm kiếm theo thuật toán chia đôi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void fill (List list, Object value)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Gán giá trị cho tất cả phần tử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void shuffle (List list)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Hoán vị ngẫu nhiên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void sort (List list)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Sắp xếp tăng dần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void reverse (List list)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Đảo ngược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5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void rotate (List list, int distance)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Xoay vòng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void swap(List list, int i, int j)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Tráo đổi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Thao tác ArrayList nâng cao</a:t>
            </a:r>
            <a:endParaRPr/>
          </a:p>
        </p:txBody>
      </p:sp>
      <p:sp>
        <p:nvSpPr>
          <p:cNvPr id="320" name="Google Shape;320;p17"/>
          <p:cNvSpPr txBox="1"/>
          <p:nvPr/>
        </p:nvSpPr>
        <p:spPr>
          <a:xfrm>
            <a:off x="498790" y="1287482"/>
            <a:ext cx="8188010" cy="397031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ArrayList&lt;Integer&gt; a = new ArrayList&lt;Integer&gt;();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a.add(3);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a.add(9);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a.add(8);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a.add(2);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Collections.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swap</a:t>
            </a:r>
            <a:r>
              <a:rPr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(a, 0, 2);</a:t>
            </a:r>
            <a:endParaRPr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Collections.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shuffle</a:t>
            </a:r>
            <a:r>
              <a:rPr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Collections.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sort</a:t>
            </a:r>
            <a:r>
              <a:rPr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Collections.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reverse</a:t>
            </a:r>
            <a:r>
              <a:rPr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(a);</a:t>
            </a:r>
            <a:endParaRPr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7"/>
          <p:cNvSpPr txBox="1"/>
          <p:nvPr/>
        </p:nvSpPr>
        <p:spPr>
          <a:xfrm>
            <a:off x="4568411" y="3087975"/>
            <a:ext cx="118872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[3, 9, 8, 2]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7"/>
          <p:cNvSpPr txBox="1"/>
          <p:nvPr/>
        </p:nvSpPr>
        <p:spPr>
          <a:xfrm>
            <a:off x="4568411" y="3516131"/>
            <a:ext cx="118872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[8, 9, 3, 2]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7"/>
          <p:cNvSpPr txBox="1"/>
          <p:nvPr/>
        </p:nvSpPr>
        <p:spPr>
          <a:xfrm>
            <a:off x="4568411" y="3944287"/>
            <a:ext cx="118872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[X, X, X, X]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7"/>
          <p:cNvSpPr txBox="1"/>
          <p:nvPr/>
        </p:nvSpPr>
        <p:spPr>
          <a:xfrm>
            <a:off x="4568411" y="4372443"/>
            <a:ext cx="118872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[2, 3, 8, 9]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7"/>
          <p:cNvSpPr txBox="1"/>
          <p:nvPr/>
        </p:nvSpPr>
        <p:spPr>
          <a:xfrm>
            <a:off x="4568411" y="4800600"/>
            <a:ext cx="118872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[9, 8, 3, 2]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6" name="Google Shape;326;p17"/>
          <p:cNvCxnSpPr>
            <a:stCxn id="321" idx="1"/>
          </p:cNvCxnSpPr>
          <p:nvPr/>
        </p:nvCxnSpPr>
        <p:spPr>
          <a:xfrm rot="10800000">
            <a:off x="4343411" y="3272641"/>
            <a:ext cx="225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7" name="Google Shape;327;p17"/>
          <p:cNvCxnSpPr>
            <a:stCxn id="322" idx="1"/>
          </p:cNvCxnSpPr>
          <p:nvPr/>
        </p:nvCxnSpPr>
        <p:spPr>
          <a:xfrm rot="10800000">
            <a:off x="4343411" y="3700797"/>
            <a:ext cx="225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8" name="Google Shape;328;p17"/>
          <p:cNvCxnSpPr>
            <a:stCxn id="323" idx="1"/>
          </p:cNvCxnSpPr>
          <p:nvPr/>
        </p:nvCxnSpPr>
        <p:spPr>
          <a:xfrm rot="10800000">
            <a:off x="4343411" y="4128953"/>
            <a:ext cx="225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9" name="Google Shape;329;p17"/>
          <p:cNvCxnSpPr>
            <a:stCxn id="324" idx="1"/>
          </p:cNvCxnSpPr>
          <p:nvPr/>
        </p:nvCxnSpPr>
        <p:spPr>
          <a:xfrm rot="10800000">
            <a:off x="4343411" y="4557109"/>
            <a:ext cx="225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0" name="Google Shape;330;p17"/>
          <p:cNvCxnSpPr>
            <a:stCxn id="325" idx="1"/>
          </p:cNvCxnSpPr>
          <p:nvPr/>
        </p:nvCxnSpPr>
        <p:spPr>
          <a:xfrm rot="10800000">
            <a:off x="4343411" y="4985266"/>
            <a:ext cx="225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/>
          <p:nvPr/>
        </p:nvSpPr>
        <p:spPr>
          <a:xfrm>
            <a:off x="1524000" y="5105400"/>
            <a:ext cx="39004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Nhập danh sách 5 câu hỏi. Tráo ngẫu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nhiên và xuất danh sách câu hỏi đã tráo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Sắp xếp nâng cao</a:t>
            </a:r>
            <a:endParaRPr/>
          </a:p>
        </p:txBody>
      </p:sp>
      <p:sp>
        <p:nvSpPr>
          <p:cNvPr id="342" name="Google Shape;342;p19"/>
          <p:cNvSpPr txBox="1"/>
          <p:nvPr>
            <p:ph idx="1" type="body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Có 2 cách sử dụng Collections.</a:t>
            </a:r>
            <a:r>
              <a:rPr b="1" lang="en-US"/>
              <a:t>sort() </a:t>
            </a:r>
            <a:r>
              <a:rPr lang="en-US"/>
              <a:t>để sắp xếp ArrayList&lt;Object&gt;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Cách 1: Collections.</a:t>
            </a:r>
            <a:r>
              <a:rPr b="1" lang="en-US"/>
              <a:t>sort(ArrayList)</a:t>
            </a:r>
            <a:r>
              <a:rPr lang="en-US"/>
              <a:t> đối với các phần tử có khả năng so sánh (Integer, Double, String…)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Cách 2: Collections.</a:t>
            </a:r>
            <a:r>
              <a:rPr b="1" lang="en-US"/>
              <a:t>sort(ArrayList, </a:t>
            </a:r>
            <a:r>
              <a:rPr b="1" lang="en-US">
                <a:solidFill>
                  <a:srgbClr val="0000FF"/>
                </a:solidFill>
              </a:rPr>
              <a:t>Comparator</a:t>
            </a:r>
            <a:r>
              <a:rPr b="1" lang="en-US"/>
              <a:t>)</a:t>
            </a:r>
            <a:r>
              <a:rPr lang="en-US"/>
              <a:t> bổ sung tiêu chí so sánh cho các phần tử. Cách này thường áp dụng cho các lớp do người dùng định nghĩa (NhanVien, SinhVienPoly…)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Mục tiêu</a:t>
            </a:r>
            <a:endParaRPr/>
          </a:p>
        </p:txBody>
      </p:sp>
      <p:sp>
        <p:nvSpPr>
          <p:cNvPr id="167" name="Google Shape;167;p2"/>
          <p:cNvSpPr txBox="1"/>
          <p:nvPr>
            <p:ph idx="1" type="body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Kết thúc bài học này bạn có khả năng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Hiểu và ứng dụng ArrayList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Hiểu và ứng dụng các hàm tiện ích của Collections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"/>
          <p:cNvSpPr txBox="1"/>
          <p:nvPr>
            <p:ph type="title"/>
          </p:nvPr>
        </p:nvSpPr>
        <p:spPr>
          <a:xfrm>
            <a:off x="2057400" y="274638"/>
            <a:ext cx="6629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Cách 2</a:t>
            </a:r>
            <a:endParaRPr/>
          </a:p>
        </p:txBody>
      </p:sp>
      <p:sp>
        <p:nvSpPr>
          <p:cNvPr id="348" name="Google Shape;348;p20"/>
          <p:cNvSpPr txBox="1"/>
          <p:nvPr>
            <p:ph idx="1" type="body"/>
          </p:nvPr>
        </p:nvSpPr>
        <p:spPr>
          <a:xfrm>
            <a:off x="457200" y="1066800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Tiêu chí so sánh được chỉ ra để thực hiện việc sắp xếp. Trong bài này tiêu chí so sánh 2 SVPoly là so sánh theo điểm.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49" name="Google Shape;349;p20"/>
          <p:cNvSpPr txBox="1"/>
          <p:nvPr/>
        </p:nvSpPr>
        <p:spPr>
          <a:xfrm>
            <a:off x="954024" y="2514600"/>
            <a:ext cx="6400800" cy="2554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ArrayList&lt;SVPoly&gt; list = new ArrayList&lt;SVPoly&gt;();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Comparator&lt;SVPoly&gt; </a:t>
            </a:r>
            <a:r>
              <a:rPr b="1"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comp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= new Comparator&lt;SVPoly&gt;()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@Override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public int compare(SVPoly o1, SVPoly o2)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return o1.diemTB.compareTo(o2.diemTB);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Collections.sort(list, </a:t>
            </a:r>
            <a:r>
              <a:rPr b="1"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comp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0"/>
          <p:cNvSpPr/>
          <p:nvPr/>
        </p:nvSpPr>
        <p:spPr>
          <a:xfrm>
            <a:off x="4154424" y="4191000"/>
            <a:ext cx="4492746" cy="2362176"/>
          </a:xfrm>
          <a:prstGeom prst="flowChartDocumen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của compare() được sử dụng để sắp xếp o1 và o2. Có 3 trường hợp xảy ra: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0: o1 = o2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0: o1 &gt; o2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0: o1 &lt; o2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"/>
          <p:cNvSpPr txBox="1"/>
          <p:nvPr/>
        </p:nvSpPr>
        <p:spPr>
          <a:xfrm>
            <a:off x="1845003" y="4706400"/>
            <a:ext cx="312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Bổ sung vào đề mô QL SVPoly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8. Sắp xếp theo điểm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9. Sắp xếp theo họ và tên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Compressed\PSD Collection 2011\WP-201 copy.png" id="362" name="Google Shape;36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519025" y="2438400"/>
            <a:ext cx="2624974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2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Tổng kết nội dung bài học</a:t>
            </a:r>
            <a:endParaRPr/>
          </a:p>
        </p:txBody>
      </p:sp>
      <p:sp>
        <p:nvSpPr>
          <p:cNvPr id="364" name="Google Shape;364;p22"/>
          <p:cNvSpPr txBox="1"/>
          <p:nvPr>
            <p:ph idx="1" type="body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Giới thiệu ArrayList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ArrayList có định kiểu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Thao tác ArrayList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Lớp tiện ích Collections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Lab 5 buổi 2</a:t>
            </a:r>
            <a:endParaRPr/>
          </a:p>
        </p:txBody>
      </p:sp>
      <p:sp>
        <p:nvSpPr>
          <p:cNvPr id="370" name="Google Shape;370;p23"/>
          <p:cNvSpPr txBox="1"/>
          <p:nvPr>
            <p:ph idx="1" type="body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Lab 5 – bài 3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Lab 5 – bài 4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Lab 5 – bài 5 (giảng viên cho thêm)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ArrayList là gì?</a:t>
            </a:r>
            <a:endParaRPr/>
          </a:p>
        </p:txBody>
      </p:sp>
      <p:sp>
        <p:nvSpPr>
          <p:cNvPr id="173" name="Google Shape;173;p3"/>
          <p:cNvSpPr txBox="1"/>
          <p:nvPr>
            <p:ph idx="1" type="body"/>
          </p:nvPr>
        </p:nvSpPr>
        <p:spPr>
          <a:xfrm>
            <a:off x="457200" y="9144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Mảng có số phần tử cố định. Vì vậy có các nhược điểm sau: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Không thể bổ sung thêm hoặc xóa bớt các phần tử.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Lãng phí bộ nhớ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/>
              <a:t>Nếu khai báo mảng với kích thước lớn để nắm giữ một vài phần tử.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/>
              <a:t>Khai báo mảng với kích thước nhỏ thì không đủ chứa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ArrayList giúp khắc phục nhược điểm nêu trên của mảng.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ArrayList có thể được xem như mảng động, có thể thêm bớt các phần tử một cách mềm dẻo.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</a:pPr>
            <a:r>
              <a:rPr lang="en-US"/>
              <a:t>ArrayList còn cho phép thực hiện các phép toán tập hợp như hợp, giao, hiệu…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ArrayList</a:t>
            </a:r>
            <a:endParaRPr/>
          </a:p>
        </p:txBody>
      </p:sp>
      <p:sp>
        <p:nvSpPr>
          <p:cNvPr id="179" name="Google Shape;179;p4"/>
          <p:cNvSpPr txBox="1"/>
          <p:nvPr/>
        </p:nvSpPr>
        <p:spPr>
          <a:xfrm>
            <a:off x="474376" y="1066800"/>
            <a:ext cx="4402424" cy="267765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 a =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ArrayList()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(“Cường”);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a.add(true);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a.add(1);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a.add(2.5)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 x = </a:t>
            </a: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(Integer)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3810000" y="4341168"/>
            <a:ext cx="1535426" cy="1786592"/>
          </a:xfrm>
          <a:prstGeom prst="verticalScroll">
            <a:avLst>
              <a:gd fmla="val 12500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</p:txBody>
      </p:sp>
      <p:sp>
        <p:nvSpPr>
          <p:cNvPr id="181" name="Google Shape;181;p4"/>
          <p:cNvSpPr txBox="1"/>
          <p:nvPr/>
        </p:nvSpPr>
        <p:spPr>
          <a:xfrm>
            <a:off x="1293765" y="5049798"/>
            <a:ext cx="1467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a.add(Object)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6315701" y="5049798"/>
            <a:ext cx="13026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a.get(index)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p4"/>
          <p:cNvCxnSpPr>
            <a:stCxn id="181" idx="3"/>
            <a:endCxn id="180" idx="1"/>
          </p:cNvCxnSpPr>
          <p:nvPr/>
        </p:nvCxnSpPr>
        <p:spPr>
          <a:xfrm>
            <a:off x="2760833" y="5234464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4" name="Google Shape;184;p4"/>
          <p:cNvCxnSpPr>
            <a:stCxn id="180" idx="3"/>
            <a:endCxn id="182" idx="1"/>
          </p:cNvCxnSpPr>
          <p:nvPr/>
        </p:nvCxnSpPr>
        <p:spPr>
          <a:xfrm>
            <a:off x="5153498" y="5234464"/>
            <a:ext cx="1162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5" name="Google Shape;185;p4"/>
          <p:cNvSpPr txBox="1"/>
          <p:nvPr/>
        </p:nvSpPr>
        <p:spPr>
          <a:xfrm>
            <a:off x="5571587" y="4862900"/>
            <a:ext cx="7569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(type)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4065681" y="6128284"/>
            <a:ext cx="10240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5097017" y="1066800"/>
            <a:ext cx="3589783" cy="2438400"/>
          </a:xfrm>
          <a:prstGeom prst="flowChartDocumen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Khi add thêm số nguyên thủy thì tự động chuyển sang đối tượng kiểu </a:t>
            </a:r>
            <a:r>
              <a:rPr b="1"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wrapper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Khi truy xuất các phần tử, cần </a:t>
            </a:r>
            <a:r>
              <a:rPr b="1"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ép về kiểu gốc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 phần tử để xử lý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4"/>
          <p:cNvCxnSpPr>
            <a:stCxn id="187" idx="1"/>
          </p:cNvCxnSpPr>
          <p:nvPr/>
        </p:nvCxnSpPr>
        <p:spPr>
          <a:xfrm flipH="1">
            <a:off x="3429017" y="2286000"/>
            <a:ext cx="1668000" cy="99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ArrayList định kiểu</a:t>
            </a:r>
            <a:endParaRPr/>
          </a:p>
        </p:txBody>
      </p:sp>
      <p:sp>
        <p:nvSpPr>
          <p:cNvPr id="194" name="Google Shape;194;p5"/>
          <p:cNvSpPr/>
          <p:nvPr/>
        </p:nvSpPr>
        <p:spPr>
          <a:xfrm>
            <a:off x="3505200" y="1066800"/>
            <a:ext cx="2286000" cy="762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/>
          <p:nvPr/>
        </p:nvSpPr>
        <p:spPr>
          <a:xfrm>
            <a:off x="457200" y="2590800"/>
            <a:ext cx="4114800" cy="762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b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(Không định kiểu)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/>
          <p:nvPr/>
        </p:nvSpPr>
        <p:spPr>
          <a:xfrm>
            <a:off x="4800600" y="2590800"/>
            <a:ext cx="3886200" cy="762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ArrayList&lt;Type&gt;</a:t>
            </a:r>
            <a:b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(Có định kiểu)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5"/>
          <p:cNvCxnSpPr>
            <a:stCxn id="194" idx="2"/>
            <a:endCxn id="195" idx="0"/>
          </p:cNvCxnSpPr>
          <p:nvPr/>
        </p:nvCxnSpPr>
        <p:spPr>
          <a:xfrm rot="5400000">
            <a:off x="3200400" y="1143000"/>
            <a:ext cx="762000" cy="2133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8" name="Google Shape;198;p5"/>
          <p:cNvCxnSpPr>
            <a:stCxn id="194" idx="2"/>
            <a:endCxn id="196" idx="0"/>
          </p:cNvCxnSpPr>
          <p:nvPr/>
        </p:nvCxnSpPr>
        <p:spPr>
          <a:xfrm flipH="1" rot="-5400000">
            <a:off x="5314950" y="1162050"/>
            <a:ext cx="762000" cy="2095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9" name="Google Shape;199;p5"/>
          <p:cNvSpPr/>
          <p:nvPr/>
        </p:nvSpPr>
        <p:spPr>
          <a:xfrm>
            <a:off x="457200" y="3352800"/>
            <a:ext cx="4114800" cy="3200400"/>
          </a:xfrm>
          <a:prstGeom prst="flowChartDocumen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 có thể chứa các phần tử bất kể loại dữ liệu gì.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Các phần tử trong ArrayList được đối xử như một tập các đối tượng (kiểu </a:t>
            </a:r>
            <a:r>
              <a:rPr b="1"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Khi truy xuất các phần tử, cần </a:t>
            </a:r>
            <a:r>
              <a:rPr b="1"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ép về kiểu gốc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 phần tử để xử lý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5"/>
          <p:cNvSpPr/>
          <p:nvPr/>
        </p:nvSpPr>
        <p:spPr>
          <a:xfrm>
            <a:off x="4800600" y="3352800"/>
            <a:ext cx="3886200" cy="3200400"/>
          </a:xfrm>
          <a:prstGeom prst="flowChartDocumen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 chỉ chứa các phần tử có kiểu đã chỉ định.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Khi truy xuất các phần tử </a:t>
            </a:r>
            <a:r>
              <a:rPr b="1"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không cần ép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về kiểu gốc của phần tử để xử lý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Chặt chẽ, tránh rũi ro lập trình nhầm dữ liệu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Hiệu suất xử lý nhanh hơn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ArrayList&lt;Type&gt; định kiểu</a:t>
            </a:r>
            <a:endParaRPr/>
          </a:p>
        </p:txBody>
      </p:sp>
      <p:sp>
        <p:nvSpPr>
          <p:cNvPr id="206" name="Google Shape;206;p6"/>
          <p:cNvSpPr txBox="1"/>
          <p:nvPr/>
        </p:nvSpPr>
        <p:spPr>
          <a:xfrm>
            <a:off x="474376" y="1066800"/>
            <a:ext cx="6799234" cy="267765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&lt;String&gt;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new ArrayList</a:t>
            </a: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&lt;String&gt;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a.add(“Cường”);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a.add(“Tuấn”);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a.add(“Phương”);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a.add(“Hạnh”)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String s = a.get(2);</a:t>
            </a:r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3920584" y="3962400"/>
            <a:ext cx="1535426" cy="1786592"/>
          </a:xfrm>
          <a:prstGeom prst="verticalScroll">
            <a:avLst>
              <a:gd fmla="val 125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/>
          </a:p>
        </p:txBody>
      </p:sp>
      <p:sp>
        <p:nvSpPr>
          <p:cNvPr id="208" name="Google Shape;208;p6"/>
          <p:cNvSpPr txBox="1"/>
          <p:nvPr/>
        </p:nvSpPr>
        <p:spPr>
          <a:xfrm>
            <a:off x="2167984" y="4671030"/>
            <a:ext cx="1394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a.add(String)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5747749" y="4671030"/>
            <a:ext cx="13026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a.get(index)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6"/>
          <p:cNvCxnSpPr>
            <a:stCxn id="208" idx="3"/>
            <a:endCxn id="207" idx="1"/>
          </p:cNvCxnSpPr>
          <p:nvPr/>
        </p:nvCxnSpPr>
        <p:spPr>
          <a:xfrm>
            <a:off x="3562918" y="4855696"/>
            <a:ext cx="549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1" name="Google Shape;211;p6"/>
          <p:cNvCxnSpPr>
            <a:stCxn id="207" idx="3"/>
            <a:endCxn id="209" idx="1"/>
          </p:cNvCxnSpPr>
          <p:nvPr/>
        </p:nvCxnSpPr>
        <p:spPr>
          <a:xfrm>
            <a:off x="5264082" y="4855696"/>
            <a:ext cx="483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2" name="Google Shape;212;p6"/>
          <p:cNvSpPr txBox="1"/>
          <p:nvPr/>
        </p:nvSpPr>
        <p:spPr>
          <a:xfrm>
            <a:off x="3781125" y="5763220"/>
            <a:ext cx="1814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ArrayList&lt;String&gt;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5029200" y="1676400"/>
            <a:ext cx="3665983" cy="1371600"/>
          </a:xfrm>
          <a:prstGeom prst="flowChartDocumen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Khi truy xuất các phần tử </a:t>
            </a:r>
            <a:r>
              <a:rPr b="1"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không cần ép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về kiểu gốc của phần tử để xử lý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Google Shape;214;p6"/>
          <p:cNvCxnSpPr>
            <a:stCxn id="213" idx="1"/>
          </p:cNvCxnSpPr>
          <p:nvPr/>
        </p:nvCxnSpPr>
        <p:spPr>
          <a:xfrm flipH="1">
            <a:off x="2743200" y="2362200"/>
            <a:ext cx="2286000" cy="914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5" name="Google Shape;215;p6"/>
          <p:cNvSpPr txBox="1"/>
          <p:nvPr/>
        </p:nvSpPr>
        <p:spPr>
          <a:xfrm>
            <a:off x="474376" y="6328886"/>
            <a:ext cx="80405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Chú ý: &lt;Type&gt; là kiểu dữ liệu không phải kiểu nguyên thủy (phải sử dụng wrapper)</a:t>
            </a:r>
            <a:endParaRPr b="1" i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Thao tác thường dùng</a:t>
            </a:r>
            <a:endParaRPr/>
          </a:p>
        </p:txBody>
      </p:sp>
      <p:graphicFrame>
        <p:nvGraphicFramePr>
          <p:cNvPr id="221" name="Google Shape;221;p7"/>
          <p:cNvGraphicFramePr/>
          <p:nvPr/>
        </p:nvGraphicFramePr>
        <p:xfrm>
          <a:off x="457200" y="9799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{4C3C410B-FEA7-4B51-92BF-B860860C7CB2}</a:tableStyleId>
              </a:tblPr>
              <a:tblGrid>
                <a:gridCol w="4343400"/>
                <a:gridCol w="3886200"/>
              </a:tblGrid>
              <a:tr h="471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small" strike="noStrike"/>
                        <a:t>Phương thức</a:t>
                      </a:r>
                      <a:endParaRPr sz="2400" u="none" cap="small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small" strike="noStrike"/>
                        <a:t>Mô tả</a:t>
                      </a:r>
                      <a:endParaRPr sz="2400" u="none" cap="small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boolean add(Object)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Thêm vào cuối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void add(int index, Object elem) 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Chèn thêm phần tử vào vị trí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boolean remove(Object)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Xóa phần tử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Object remove(int index) 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Xóa và nhận phần tử tại vị trí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void clear() 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Xóa sạch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Object set(int index, Object elem) 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Thay đổi phần tử tại vị trí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Object get(int index)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Truy xuất phần tử tại vị trí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int size()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Số phần tử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boolean contains(Object)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Kiểm tra sự tồn tại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boolean isEmpty()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Kiểm tra rỗng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0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int indexOf(Object elem)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Tìm vị trí phần tử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Thao tác ArrayList</a:t>
            </a:r>
            <a:endParaRPr/>
          </a:p>
        </p:txBody>
      </p:sp>
      <p:sp>
        <p:nvSpPr>
          <p:cNvPr id="227" name="Google Shape;227;p8"/>
          <p:cNvSpPr txBox="1"/>
          <p:nvPr/>
        </p:nvSpPr>
        <p:spPr>
          <a:xfrm>
            <a:off x="498790" y="1511868"/>
            <a:ext cx="8188010" cy="353943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&lt;String&gt;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new ArrayList</a:t>
            </a: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&lt;String&gt;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a.add(“Cường”);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a.add(“Tuấn”);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a.add(“Phương”);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a.add(“Hồng”);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a.add(</a:t>
            </a: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“Hạnh”);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“Tèo”);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remove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8"/>
          <p:cNvSpPr txBox="1"/>
          <p:nvPr/>
        </p:nvSpPr>
        <p:spPr>
          <a:xfrm>
            <a:off x="3808693" y="1981200"/>
            <a:ext cx="974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Cường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8"/>
          <p:cNvSpPr txBox="1"/>
          <p:nvPr/>
        </p:nvSpPr>
        <p:spPr>
          <a:xfrm>
            <a:off x="3808693" y="2414945"/>
            <a:ext cx="15178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[Cường,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Tuấn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"/>
          <p:cNvSpPr txBox="1"/>
          <p:nvPr/>
        </p:nvSpPr>
        <p:spPr>
          <a:xfrm>
            <a:off x="3808693" y="2848690"/>
            <a:ext cx="24027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[Cường, Tuấn,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Phương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 txBox="1"/>
          <p:nvPr/>
        </p:nvSpPr>
        <p:spPr>
          <a:xfrm>
            <a:off x="3808693" y="3282435"/>
            <a:ext cx="2982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[Cường, Tuấn, Phương,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Hồng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8"/>
          <p:cNvSpPr txBox="1"/>
          <p:nvPr/>
        </p:nvSpPr>
        <p:spPr>
          <a:xfrm>
            <a:off x="3808693" y="3716180"/>
            <a:ext cx="3591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[Cường,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Hạnh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Tuấn, Phương, Hồng]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8"/>
          <p:cNvSpPr txBox="1"/>
          <p:nvPr/>
        </p:nvSpPr>
        <p:spPr>
          <a:xfrm>
            <a:off x="3808693" y="4149925"/>
            <a:ext cx="3286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Tèo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Hạnh, Tuấn, Phương, Hồng]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"/>
          <p:cNvSpPr txBox="1"/>
          <p:nvPr/>
        </p:nvSpPr>
        <p:spPr>
          <a:xfrm>
            <a:off x="3808693" y="4583668"/>
            <a:ext cx="2487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[Tèo, Hạnh, Tuấn, Hồng]</a:t>
            </a:r>
            <a:endParaRPr/>
          </a:p>
        </p:txBody>
      </p:sp>
      <p:cxnSp>
        <p:nvCxnSpPr>
          <p:cNvPr id="235" name="Google Shape;235;p8"/>
          <p:cNvCxnSpPr>
            <a:stCxn id="228" idx="1"/>
          </p:cNvCxnSpPr>
          <p:nvPr/>
        </p:nvCxnSpPr>
        <p:spPr>
          <a:xfrm rot="10800000">
            <a:off x="3505093" y="2165866"/>
            <a:ext cx="303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6" name="Google Shape;236;p8"/>
          <p:cNvCxnSpPr>
            <a:stCxn id="229" idx="1"/>
          </p:cNvCxnSpPr>
          <p:nvPr/>
        </p:nvCxnSpPr>
        <p:spPr>
          <a:xfrm rot="10800000">
            <a:off x="3505093" y="2599611"/>
            <a:ext cx="303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7" name="Google Shape;237;p8"/>
          <p:cNvCxnSpPr>
            <a:stCxn id="230" idx="1"/>
          </p:cNvCxnSpPr>
          <p:nvPr/>
        </p:nvCxnSpPr>
        <p:spPr>
          <a:xfrm rot="10800000">
            <a:off x="3505093" y="3033356"/>
            <a:ext cx="303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8" name="Google Shape;238;p8"/>
          <p:cNvCxnSpPr>
            <a:stCxn id="231" idx="1"/>
          </p:cNvCxnSpPr>
          <p:nvPr/>
        </p:nvCxnSpPr>
        <p:spPr>
          <a:xfrm rot="10800000">
            <a:off x="3505093" y="3467101"/>
            <a:ext cx="303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9" name="Google Shape;239;p8"/>
          <p:cNvCxnSpPr>
            <a:stCxn id="232" idx="1"/>
          </p:cNvCxnSpPr>
          <p:nvPr/>
        </p:nvCxnSpPr>
        <p:spPr>
          <a:xfrm rot="10800000">
            <a:off x="3505093" y="3900846"/>
            <a:ext cx="303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0" name="Google Shape;240;p8"/>
          <p:cNvCxnSpPr>
            <a:stCxn id="233" idx="1"/>
          </p:cNvCxnSpPr>
          <p:nvPr/>
        </p:nvCxnSpPr>
        <p:spPr>
          <a:xfrm rot="10800000">
            <a:off x="3505093" y="4334591"/>
            <a:ext cx="303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1" name="Google Shape;241;p8"/>
          <p:cNvCxnSpPr>
            <a:stCxn id="234" idx="1"/>
          </p:cNvCxnSpPr>
          <p:nvPr/>
        </p:nvCxnSpPr>
        <p:spPr>
          <a:xfrm rot="10800000">
            <a:off x="3505093" y="4768334"/>
            <a:ext cx="303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/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Trắc nghiệm</a:t>
            </a:r>
            <a:endParaRPr/>
          </a:p>
        </p:txBody>
      </p:sp>
      <p:sp>
        <p:nvSpPr>
          <p:cNvPr id="247" name="Google Shape;247;p9"/>
          <p:cNvSpPr txBox="1"/>
          <p:nvPr/>
        </p:nvSpPr>
        <p:spPr>
          <a:xfrm>
            <a:off x="498790" y="1066800"/>
            <a:ext cx="6968810" cy="440120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ArrayList&lt;String&gt; a = new ArrayList&lt;String&gt;();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a.add(“Cường”);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a.add(“Tuấn”);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a.add(“Phương”);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a.add(“Hồng”);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a.add(1, “Hạnh”);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a.set(0, “Tèo”);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a.remove(3);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a.remove(“Phương”);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 x = a.size() – a.indexOf(“Hồng”);</a:t>
            </a:r>
            <a:endParaRPr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3200400" y="1676400"/>
            <a:ext cx="5486400" cy="2895600"/>
          </a:xfrm>
          <a:prstGeom prst="flowChartDocumen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Biến x có giá trị bằng bao nhiêu?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Nếu thay </a:t>
            </a:r>
            <a:r>
              <a:rPr lang="en-US" sz="1800" strike="sng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a.indexOf(“Hồng”)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bằng 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a.indexOf(“Phương”)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thì kết quả x có giá trị là bao nhiêu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2013-04-23T08:05:33Z</dcterms:created>
  <dc:creator>Hans</dc:creator>
</cp:coreProperties>
</file>