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9144000"/>
  <p:notesSz cx="6858000" cy="9144000"/>
  <p:embeddedFontLst>
    <p:embeddedFont>
      <p:font typeface="Roboto"/>
      <p:regular r:id="rId30"/>
      <p:bold r:id="rId31"/>
      <p:italic r:id="rId32"/>
      <p:boldItalic r:id="rId33"/>
    </p:embeddedFont>
    <p:embeddedFont>
      <p:font typeface="Quattrocento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38" roundtripDataSignature="AMtx7mia+sK7A0LSmQIV0+TUjuxVB/BZ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F030CC-F1E7-4483-8703-178E5CB8CE04}">
  <a:tblStyle styleId="{82F030CC-F1E7-4483-8703-178E5CB8CE0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DEEE8"/>
          </a:solidFill>
        </a:fill>
      </a:tcStyle>
    </a:wholeTbl>
    <a:band1H>
      <a:tcTxStyle/>
      <a:tcStyle>
        <a:fill>
          <a:solidFill>
            <a:srgbClr val="FCDCCE"/>
          </a:solidFill>
        </a:fill>
      </a:tcStyle>
    </a:band1H>
    <a:band2H>
      <a:tcTxStyle/>
    </a:band2H>
    <a:band1V>
      <a:tcTxStyle/>
      <a:tcStyle>
        <a:fill>
          <a:solidFill>
            <a:srgbClr val="FCDCCE"/>
          </a:solidFill>
        </a:fill>
      </a:tcStyle>
    </a:band1V>
    <a:band2V>
      <a:tcTxStyle/>
    </a:band2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QuattrocentoSans-bold.fntdata"/><Relationship Id="rId12" Type="http://schemas.openxmlformats.org/officeDocument/2006/relationships/slide" Target="slides/slide6.xml"/><Relationship Id="rId34" Type="http://schemas.openxmlformats.org/officeDocument/2006/relationships/font" Target="fonts/QuattrocentoSans-regular.fntdata"/><Relationship Id="rId15" Type="http://schemas.openxmlformats.org/officeDocument/2006/relationships/slide" Target="slides/slide9.xml"/><Relationship Id="rId37" Type="http://schemas.openxmlformats.org/officeDocument/2006/relationships/font" Target="fonts/QuattrocentoSans-boldItalic.fntdata"/><Relationship Id="rId14" Type="http://schemas.openxmlformats.org/officeDocument/2006/relationships/slide" Target="slides/slide8.xml"/><Relationship Id="rId36" Type="http://schemas.openxmlformats.org/officeDocument/2006/relationships/font" Target="fonts/QuattrocentoSans-italic.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package com.fpoly;</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import java.util.ArrayList;</a:t>
            </a:r>
            <a:endParaRPr/>
          </a:p>
          <a:p>
            <a:pPr indent="0" lvl="0" marL="0" rtl="0" algn="l">
              <a:lnSpc>
                <a:spcPct val="90000"/>
              </a:lnSpc>
              <a:spcBef>
                <a:spcPts val="0"/>
              </a:spcBef>
              <a:spcAft>
                <a:spcPts val="0"/>
              </a:spcAft>
              <a:buNone/>
            </a:pPr>
            <a:r>
              <a:rPr lang="en-US"/>
              <a:t>import java.util.Scanner;</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public class Program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	public static void main(String[] args) {</a:t>
            </a:r>
            <a:endParaRPr/>
          </a:p>
          <a:p>
            <a:pPr indent="0" lvl="0" marL="0" rtl="0" algn="l">
              <a:lnSpc>
                <a:spcPct val="90000"/>
              </a:lnSpc>
              <a:spcBef>
                <a:spcPts val="0"/>
              </a:spcBef>
              <a:spcAft>
                <a:spcPts val="0"/>
              </a:spcAft>
              <a:buNone/>
            </a:pPr>
            <a:r>
              <a:rPr lang="en-US"/>
              <a:t>		Scanner scanner = new Scanner(System.in);</a:t>
            </a:r>
            <a:endParaRPr/>
          </a:p>
          <a:p>
            <a:pPr indent="0" lvl="0" marL="0" rtl="0" algn="l">
              <a:lnSpc>
                <a:spcPct val="90000"/>
              </a:lnSpc>
              <a:spcBef>
                <a:spcPts val="0"/>
              </a:spcBef>
              <a:spcAft>
                <a:spcPts val="0"/>
              </a:spcAft>
              <a:buNone/>
            </a:pPr>
            <a:r>
              <a:rPr lang="en-US"/>
              <a:t>		</a:t>
            </a:r>
            <a:endParaRPr/>
          </a:p>
          <a:p>
            <a:pPr indent="0" lvl="0" marL="0" rtl="0" algn="l">
              <a:lnSpc>
                <a:spcPct val="90000"/>
              </a:lnSpc>
              <a:spcBef>
                <a:spcPts val="0"/>
              </a:spcBef>
              <a:spcAft>
                <a:spcPts val="0"/>
              </a:spcAft>
              <a:buNone/>
            </a:pPr>
            <a:r>
              <a:rPr lang="en-US"/>
              <a:t>		System.out.print("Nội dung: ");</a:t>
            </a:r>
            <a:endParaRPr/>
          </a:p>
          <a:p>
            <a:pPr indent="0" lvl="0" marL="0" rtl="0" algn="l">
              <a:lnSpc>
                <a:spcPct val="90000"/>
              </a:lnSpc>
              <a:spcBef>
                <a:spcPts val="0"/>
              </a:spcBef>
              <a:spcAft>
                <a:spcPts val="0"/>
              </a:spcAft>
              <a:buNone/>
            </a:pPr>
            <a:r>
              <a:rPr lang="en-US"/>
              <a:t>		String noiDung = scanner.nextLine();</a:t>
            </a:r>
            <a:endParaRPr/>
          </a:p>
          <a:p>
            <a:pPr indent="0" lvl="0" marL="0" rtl="0" algn="l">
              <a:lnSpc>
                <a:spcPct val="90000"/>
              </a:lnSpc>
              <a:spcBef>
                <a:spcPts val="0"/>
              </a:spcBef>
              <a:spcAft>
                <a:spcPts val="0"/>
              </a:spcAft>
              <a:buNone/>
            </a:pPr>
            <a:r>
              <a:rPr lang="en-US"/>
              <a:t>		</a:t>
            </a:r>
            <a:endParaRPr/>
          </a:p>
          <a:p>
            <a:pPr indent="0" lvl="0" marL="0" rtl="0" algn="l">
              <a:lnSpc>
                <a:spcPct val="90000"/>
              </a:lnSpc>
              <a:spcBef>
                <a:spcPts val="0"/>
              </a:spcBef>
              <a:spcAft>
                <a:spcPts val="0"/>
              </a:spcAft>
              <a:buNone/>
            </a:pPr>
            <a:r>
              <a:rPr lang="en-US"/>
              <a:t>		System.out.print("Tìm kiếm: ");</a:t>
            </a:r>
            <a:endParaRPr/>
          </a:p>
          <a:p>
            <a:pPr indent="0" lvl="0" marL="0" rtl="0" algn="l">
              <a:lnSpc>
                <a:spcPct val="90000"/>
              </a:lnSpc>
              <a:spcBef>
                <a:spcPts val="0"/>
              </a:spcBef>
              <a:spcAft>
                <a:spcPts val="0"/>
              </a:spcAft>
              <a:buNone/>
            </a:pPr>
            <a:r>
              <a:rPr lang="en-US"/>
              <a:t>		String timKiem = scanner.nextLine();</a:t>
            </a:r>
            <a:endParaRPr/>
          </a:p>
          <a:p>
            <a:pPr indent="0" lvl="0" marL="0" rtl="0" algn="l">
              <a:lnSpc>
                <a:spcPct val="90000"/>
              </a:lnSpc>
              <a:spcBef>
                <a:spcPts val="0"/>
              </a:spcBef>
              <a:spcAft>
                <a:spcPts val="0"/>
              </a:spcAft>
              <a:buNone/>
            </a:pPr>
            <a:r>
              <a:rPr lang="en-US"/>
              <a:t>		</a:t>
            </a:r>
            <a:endParaRPr/>
          </a:p>
          <a:p>
            <a:pPr indent="0" lvl="0" marL="0" rtl="0" algn="l">
              <a:lnSpc>
                <a:spcPct val="90000"/>
              </a:lnSpc>
              <a:spcBef>
                <a:spcPts val="0"/>
              </a:spcBef>
              <a:spcAft>
                <a:spcPts val="0"/>
              </a:spcAft>
              <a:buNone/>
            </a:pPr>
            <a:r>
              <a:rPr lang="en-US"/>
              <a:t>		System.out.print("Thay thế: ");</a:t>
            </a:r>
            <a:endParaRPr/>
          </a:p>
          <a:p>
            <a:pPr indent="0" lvl="0" marL="0" rtl="0" algn="l">
              <a:lnSpc>
                <a:spcPct val="90000"/>
              </a:lnSpc>
              <a:spcBef>
                <a:spcPts val="0"/>
              </a:spcBef>
              <a:spcAft>
                <a:spcPts val="0"/>
              </a:spcAft>
              <a:buNone/>
            </a:pPr>
            <a:r>
              <a:rPr lang="en-US"/>
              <a:t>		String thayThe = scanner.nextLine();</a:t>
            </a:r>
            <a:endParaRPr/>
          </a:p>
          <a:p>
            <a:pPr indent="0" lvl="0" marL="0" rtl="0" algn="l">
              <a:lnSpc>
                <a:spcPct val="90000"/>
              </a:lnSpc>
              <a:spcBef>
                <a:spcPts val="0"/>
              </a:spcBef>
              <a:spcAft>
                <a:spcPts val="0"/>
              </a:spcAft>
              <a:buNone/>
            </a:pPr>
            <a:r>
              <a:rPr lang="en-US"/>
              <a:t>		</a:t>
            </a:r>
            <a:endParaRPr/>
          </a:p>
          <a:p>
            <a:pPr indent="0" lvl="0" marL="0" rtl="0" algn="l">
              <a:lnSpc>
                <a:spcPct val="90000"/>
              </a:lnSpc>
              <a:spcBef>
                <a:spcPts val="0"/>
              </a:spcBef>
              <a:spcAft>
                <a:spcPts val="0"/>
              </a:spcAft>
              <a:buNone/>
            </a:pPr>
            <a:r>
              <a:rPr lang="en-US"/>
              <a:t>		String ketQua = noiDung.replaceAll(timKiem, thayThe);</a:t>
            </a:r>
            <a:endParaRPr/>
          </a:p>
          <a:p>
            <a:pPr indent="0" lvl="0" marL="0" rtl="0" algn="l">
              <a:lnSpc>
                <a:spcPct val="90000"/>
              </a:lnSpc>
              <a:spcBef>
                <a:spcPts val="0"/>
              </a:spcBef>
              <a:spcAft>
                <a:spcPts val="0"/>
              </a:spcAft>
              <a:buNone/>
            </a:pPr>
            <a:r>
              <a:rPr lang="en-US"/>
              <a:t>		System.out.printf("Kết quả: %s", ketQua);</a:t>
            </a:r>
            <a:endParaRPr/>
          </a:p>
          <a:p>
            <a:pPr indent="0" lvl="0" marL="0" rtl="0" algn="l">
              <a:lnSpc>
                <a:spcPct val="90000"/>
              </a:lnSpc>
              <a:spcBef>
                <a:spcPts val="0"/>
              </a:spcBef>
              <a:spcAft>
                <a:spcPts val="0"/>
              </a:spcAft>
              <a:buNone/>
            </a:pPr>
            <a:r>
              <a:rPr lang="en-US"/>
              <a:t>	}</a:t>
            </a:r>
            <a:endParaRPr/>
          </a:p>
          <a:p>
            <a:pPr indent="0" lvl="0" marL="0" rtl="0" algn="l">
              <a:lnSpc>
                <a:spcPct val="90000"/>
              </a:lnSpc>
              <a:spcBef>
                <a:spcPts val="0"/>
              </a:spcBef>
              <a:spcAft>
                <a:spcPts val="0"/>
              </a:spcAft>
              <a:buNone/>
            </a:pPr>
            <a:r>
              <a:rPr lang="en-US"/>
              <a:t>}</a:t>
            </a:r>
            <a:endParaRPr/>
          </a:p>
          <a:p>
            <a:pPr indent="0" lvl="0" marL="0" rtl="0" algn="l">
              <a:lnSpc>
                <a:spcPct val="90000"/>
              </a:lnSpc>
              <a:spcBef>
                <a:spcPts val="0"/>
              </a:spcBef>
              <a:spcAft>
                <a:spcPts val="0"/>
              </a:spcAft>
              <a:buNone/>
            </a:pPr>
            <a:r>
              <a:t/>
            </a:r>
            <a:endParaRPr/>
          </a:p>
        </p:txBody>
      </p:sp>
      <p:sp>
        <p:nvSpPr>
          <p:cNvPr id="225" name="Google Shape;225;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package com.fpoly;</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import java.util.ArrayList;</a:t>
            </a:r>
            <a:endParaRPr/>
          </a:p>
          <a:p>
            <a:pPr indent="0" lvl="0" marL="0" rtl="0" algn="l">
              <a:lnSpc>
                <a:spcPct val="90000"/>
              </a:lnSpc>
              <a:spcBef>
                <a:spcPts val="0"/>
              </a:spcBef>
              <a:spcAft>
                <a:spcPts val="0"/>
              </a:spcAft>
              <a:buNone/>
            </a:pPr>
            <a:r>
              <a:rPr lang="en-US"/>
              <a:t>import java.util.Scanner;</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public class Program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	public static void main(String[] args) {</a:t>
            </a:r>
            <a:endParaRPr/>
          </a:p>
          <a:p>
            <a:pPr indent="0" lvl="0" marL="0" rtl="0" algn="l">
              <a:lnSpc>
                <a:spcPct val="90000"/>
              </a:lnSpc>
              <a:spcBef>
                <a:spcPts val="0"/>
              </a:spcBef>
              <a:spcAft>
                <a:spcPts val="0"/>
              </a:spcAft>
              <a:buNone/>
            </a:pPr>
            <a:r>
              <a:rPr lang="en-US"/>
              <a:t>		Scanner scanner = new Scanner(System.in);</a:t>
            </a:r>
            <a:endParaRPr/>
          </a:p>
          <a:p>
            <a:pPr indent="0" lvl="0" marL="0" rtl="0" algn="l">
              <a:lnSpc>
                <a:spcPct val="90000"/>
              </a:lnSpc>
              <a:spcBef>
                <a:spcPts val="0"/>
              </a:spcBef>
              <a:spcAft>
                <a:spcPts val="0"/>
              </a:spcAft>
              <a:buNone/>
            </a:pPr>
            <a:r>
              <a:rPr lang="en-US"/>
              <a:t>		</a:t>
            </a:r>
            <a:endParaRPr/>
          </a:p>
          <a:p>
            <a:pPr indent="0" lvl="0" marL="0" rtl="0" algn="l">
              <a:lnSpc>
                <a:spcPct val="90000"/>
              </a:lnSpc>
              <a:spcBef>
                <a:spcPts val="0"/>
              </a:spcBef>
              <a:spcAft>
                <a:spcPts val="0"/>
              </a:spcAft>
              <a:buNone/>
            </a:pPr>
            <a:r>
              <a:rPr lang="en-US"/>
              <a:t>		System.out.print("Dãy số: ");</a:t>
            </a:r>
            <a:endParaRPr/>
          </a:p>
          <a:p>
            <a:pPr indent="0" lvl="0" marL="0" rtl="0" algn="l">
              <a:lnSpc>
                <a:spcPct val="90000"/>
              </a:lnSpc>
              <a:spcBef>
                <a:spcPts val="0"/>
              </a:spcBef>
              <a:spcAft>
                <a:spcPts val="0"/>
              </a:spcAft>
              <a:buNone/>
            </a:pPr>
            <a:r>
              <a:rPr lang="en-US"/>
              <a:t>		String daySo = scanner.nextLine();</a:t>
            </a:r>
            <a:endParaRPr/>
          </a:p>
          <a:p>
            <a:pPr indent="0" lvl="0" marL="0" rtl="0" algn="l">
              <a:lnSpc>
                <a:spcPct val="90000"/>
              </a:lnSpc>
              <a:spcBef>
                <a:spcPts val="0"/>
              </a:spcBef>
              <a:spcAft>
                <a:spcPts val="0"/>
              </a:spcAft>
              <a:buNone/>
            </a:pPr>
            <a:r>
              <a:rPr lang="en-US"/>
              <a:t>		</a:t>
            </a:r>
            <a:endParaRPr/>
          </a:p>
          <a:p>
            <a:pPr indent="0" lvl="0" marL="0" rtl="0" algn="l">
              <a:lnSpc>
                <a:spcPct val="90000"/>
              </a:lnSpc>
              <a:spcBef>
                <a:spcPts val="0"/>
              </a:spcBef>
              <a:spcAft>
                <a:spcPts val="0"/>
              </a:spcAft>
              <a:buNone/>
            </a:pPr>
            <a:r>
              <a:rPr lang="en-US"/>
              <a:t>		String[] mang = daySo.split(",");</a:t>
            </a:r>
            <a:endParaRPr/>
          </a:p>
          <a:p>
            <a:pPr indent="0" lvl="0" marL="0" rtl="0" algn="l">
              <a:lnSpc>
                <a:spcPct val="90000"/>
              </a:lnSpc>
              <a:spcBef>
                <a:spcPts val="0"/>
              </a:spcBef>
              <a:spcAft>
                <a:spcPts val="0"/>
              </a:spcAft>
              <a:buNone/>
            </a:pPr>
            <a:r>
              <a:rPr lang="en-US"/>
              <a:t>		System.out.println("DÃY SỐ CHẴN");</a:t>
            </a:r>
            <a:endParaRPr/>
          </a:p>
          <a:p>
            <a:pPr indent="0" lvl="0" marL="0" rtl="0" algn="l">
              <a:lnSpc>
                <a:spcPct val="90000"/>
              </a:lnSpc>
              <a:spcBef>
                <a:spcPts val="0"/>
              </a:spcBef>
              <a:spcAft>
                <a:spcPts val="0"/>
              </a:spcAft>
              <a:buNone/>
            </a:pPr>
            <a:r>
              <a:rPr lang="en-US"/>
              <a:t>		for(String so : mang){</a:t>
            </a:r>
            <a:endParaRPr/>
          </a:p>
          <a:p>
            <a:pPr indent="0" lvl="0" marL="0" rtl="0" algn="l">
              <a:lnSpc>
                <a:spcPct val="90000"/>
              </a:lnSpc>
              <a:spcBef>
                <a:spcPts val="0"/>
              </a:spcBef>
              <a:spcAft>
                <a:spcPts val="0"/>
              </a:spcAft>
              <a:buNone/>
            </a:pPr>
            <a:r>
              <a:rPr lang="en-US"/>
              <a:t>			int x = Integer.parseInt(so.trim());</a:t>
            </a:r>
            <a:endParaRPr/>
          </a:p>
          <a:p>
            <a:pPr indent="0" lvl="0" marL="0" rtl="0" algn="l">
              <a:lnSpc>
                <a:spcPct val="90000"/>
              </a:lnSpc>
              <a:spcBef>
                <a:spcPts val="0"/>
              </a:spcBef>
              <a:spcAft>
                <a:spcPts val="0"/>
              </a:spcAft>
              <a:buNone/>
            </a:pPr>
            <a:r>
              <a:rPr lang="en-US"/>
              <a:t>			if(x % 2 == 0){</a:t>
            </a:r>
            <a:endParaRPr/>
          </a:p>
          <a:p>
            <a:pPr indent="0" lvl="0" marL="0" rtl="0" algn="l">
              <a:lnSpc>
                <a:spcPct val="90000"/>
              </a:lnSpc>
              <a:spcBef>
                <a:spcPts val="0"/>
              </a:spcBef>
              <a:spcAft>
                <a:spcPts val="0"/>
              </a:spcAft>
              <a:buNone/>
            </a:pPr>
            <a:r>
              <a:rPr lang="en-US"/>
              <a:t>				System.out.printf(" &gt;&gt; %d",x);</a:t>
            </a:r>
            <a:endParaRPr/>
          </a:p>
          <a:p>
            <a:pPr indent="0" lvl="0" marL="0" rtl="0" algn="l">
              <a:lnSpc>
                <a:spcPct val="90000"/>
              </a:lnSpc>
              <a:spcBef>
                <a:spcPts val="0"/>
              </a:spcBef>
              <a:spcAft>
                <a:spcPts val="0"/>
              </a:spcAft>
              <a:buNone/>
            </a:pPr>
            <a:r>
              <a:rPr lang="en-US"/>
              <a:t>			}</a:t>
            </a:r>
            <a:endParaRPr/>
          </a:p>
          <a:p>
            <a:pPr indent="0" lvl="0" marL="0" rtl="0" algn="l">
              <a:lnSpc>
                <a:spcPct val="90000"/>
              </a:lnSpc>
              <a:spcBef>
                <a:spcPts val="0"/>
              </a:spcBef>
              <a:spcAft>
                <a:spcPts val="0"/>
              </a:spcAft>
              <a:buNone/>
            </a:pPr>
            <a:r>
              <a:rPr lang="en-US"/>
              <a:t>		}</a:t>
            </a:r>
            <a:endParaRPr/>
          </a:p>
          <a:p>
            <a:pPr indent="0" lvl="0" marL="0" rtl="0" algn="l">
              <a:lnSpc>
                <a:spcPct val="90000"/>
              </a:lnSpc>
              <a:spcBef>
                <a:spcPts val="0"/>
              </a:spcBef>
              <a:spcAft>
                <a:spcPts val="0"/>
              </a:spcAft>
              <a:buNone/>
            </a:pPr>
            <a:r>
              <a:rPr lang="en-US"/>
              <a:t>	}</a:t>
            </a:r>
            <a:endParaRPr/>
          </a:p>
          <a:p>
            <a:pPr indent="0" lvl="0" marL="0" rtl="0" algn="l">
              <a:lnSpc>
                <a:spcPct val="90000"/>
              </a:lnSpc>
              <a:spcBef>
                <a:spcPts val="0"/>
              </a:spcBef>
              <a:spcAft>
                <a:spcPts val="0"/>
              </a:spcAft>
              <a:buNone/>
            </a:pPr>
            <a:r>
              <a:rPr lang="en-US"/>
              <a:t>}</a:t>
            </a:r>
            <a:endParaRPr/>
          </a:p>
          <a:p>
            <a:pPr indent="0" lvl="0" marL="0" rtl="0" algn="l">
              <a:lnSpc>
                <a:spcPct val="90000"/>
              </a:lnSpc>
              <a:spcBef>
                <a:spcPts val="0"/>
              </a:spcBef>
              <a:spcAft>
                <a:spcPts val="0"/>
              </a:spcAft>
              <a:buNone/>
            </a:pPr>
            <a:r>
              <a:t/>
            </a:r>
            <a:endParaRPr/>
          </a:p>
        </p:txBody>
      </p:sp>
      <p:sp>
        <p:nvSpPr>
          <p:cNvPr id="232" name="Google Shape;232;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9" name="Google Shape;299;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package com.fpoly;</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import java.util.ArrayList;</a:t>
            </a:r>
            <a:endParaRPr/>
          </a:p>
          <a:p>
            <a:pPr indent="0" lvl="0" marL="0" rtl="0" algn="l">
              <a:lnSpc>
                <a:spcPct val="90000"/>
              </a:lnSpc>
              <a:spcBef>
                <a:spcPts val="0"/>
              </a:spcBef>
              <a:spcAft>
                <a:spcPts val="0"/>
              </a:spcAft>
              <a:buNone/>
            </a:pPr>
            <a:r>
              <a:rPr lang="en-US"/>
              <a:t>import java.util.Scanner;</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public class Program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	public static void main(String[] args) {</a:t>
            </a:r>
            <a:endParaRPr/>
          </a:p>
          <a:p>
            <a:pPr indent="0" lvl="0" marL="0" rtl="0" algn="l">
              <a:lnSpc>
                <a:spcPct val="90000"/>
              </a:lnSpc>
              <a:spcBef>
                <a:spcPts val="0"/>
              </a:spcBef>
              <a:spcAft>
                <a:spcPts val="0"/>
              </a:spcAft>
              <a:buNone/>
            </a:pPr>
            <a:r>
              <a:rPr lang="en-US"/>
              <a:t>		Scanner scanner = new Scanner(System.in);</a:t>
            </a:r>
            <a:endParaRPr/>
          </a:p>
          <a:p>
            <a:pPr indent="0" lvl="0" marL="0" rtl="0" algn="l">
              <a:lnSpc>
                <a:spcPct val="90000"/>
              </a:lnSpc>
              <a:spcBef>
                <a:spcPts val="0"/>
              </a:spcBef>
              <a:spcAft>
                <a:spcPts val="0"/>
              </a:spcAft>
              <a:buNone/>
            </a:pPr>
            <a:r>
              <a:rPr lang="en-US"/>
              <a:t>		</a:t>
            </a:r>
            <a:endParaRPr/>
          </a:p>
          <a:p>
            <a:pPr indent="0" lvl="0" marL="0" rtl="0" algn="l">
              <a:lnSpc>
                <a:spcPct val="90000"/>
              </a:lnSpc>
              <a:spcBef>
                <a:spcPts val="0"/>
              </a:spcBef>
              <a:spcAft>
                <a:spcPts val="0"/>
              </a:spcAft>
              <a:buNone/>
            </a:pPr>
            <a:r>
              <a:rPr lang="en-US"/>
              <a:t>		System.out.print("Số điện thoại: ");</a:t>
            </a:r>
            <a:endParaRPr/>
          </a:p>
          <a:p>
            <a:pPr indent="0" lvl="0" marL="0" rtl="0" algn="l">
              <a:lnSpc>
                <a:spcPct val="90000"/>
              </a:lnSpc>
              <a:spcBef>
                <a:spcPts val="0"/>
              </a:spcBef>
              <a:spcAft>
                <a:spcPts val="0"/>
              </a:spcAft>
              <a:buNone/>
            </a:pPr>
            <a:r>
              <a:rPr lang="en-US"/>
              <a:t>		String phone = scanner.nextLine();</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		if(phone.matches("^(054\\d{6})$")){</a:t>
            </a:r>
            <a:endParaRPr/>
          </a:p>
          <a:p>
            <a:pPr indent="0" lvl="0" marL="0" rtl="0" algn="l">
              <a:lnSpc>
                <a:spcPct val="90000"/>
              </a:lnSpc>
              <a:spcBef>
                <a:spcPts val="0"/>
              </a:spcBef>
              <a:spcAft>
                <a:spcPts val="0"/>
              </a:spcAft>
              <a:buNone/>
            </a:pPr>
            <a:r>
              <a:rPr lang="en-US"/>
              <a:t>			System.out.println("Bạn đã nhập đúng");</a:t>
            </a:r>
            <a:endParaRPr/>
          </a:p>
          <a:p>
            <a:pPr indent="0" lvl="0" marL="0" rtl="0" algn="l">
              <a:lnSpc>
                <a:spcPct val="90000"/>
              </a:lnSpc>
              <a:spcBef>
                <a:spcPts val="0"/>
              </a:spcBef>
              <a:spcAft>
                <a:spcPts val="0"/>
              </a:spcAft>
              <a:buNone/>
            </a:pPr>
            <a:r>
              <a:rPr lang="en-US"/>
              <a:t>		}</a:t>
            </a:r>
            <a:endParaRPr/>
          </a:p>
          <a:p>
            <a:pPr indent="0" lvl="0" marL="0" rtl="0" algn="l">
              <a:lnSpc>
                <a:spcPct val="90000"/>
              </a:lnSpc>
              <a:spcBef>
                <a:spcPts val="0"/>
              </a:spcBef>
              <a:spcAft>
                <a:spcPts val="0"/>
              </a:spcAft>
              <a:buNone/>
            </a:pPr>
            <a:r>
              <a:rPr lang="en-US"/>
              <a:t>		else{</a:t>
            </a:r>
            <a:endParaRPr/>
          </a:p>
          <a:p>
            <a:pPr indent="0" lvl="0" marL="0" rtl="0" algn="l">
              <a:lnSpc>
                <a:spcPct val="90000"/>
              </a:lnSpc>
              <a:spcBef>
                <a:spcPts val="0"/>
              </a:spcBef>
              <a:spcAft>
                <a:spcPts val="0"/>
              </a:spcAft>
              <a:buNone/>
            </a:pPr>
            <a:r>
              <a:rPr lang="en-US"/>
              <a:t>			System.out.println("Không đúng số điện thoại Huế");</a:t>
            </a:r>
            <a:endParaRPr/>
          </a:p>
          <a:p>
            <a:pPr indent="0" lvl="0" marL="0" rtl="0" algn="l">
              <a:lnSpc>
                <a:spcPct val="90000"/>
              </a:lnSpc>
              <a:spcBef>
                <a:spcPts val="0"/>
              </a:spcBef>
              <a:spcAft>
                <a:spcPts val="0"/>
              </a:spcAft>
              <a:buNone/>
            </a:pPr>
            <a:r>
              <a:rPr lang="en-US"/>
              <a:t>		}</a:t>
            </a:r>
            <a:endParaRPr/>
          </a:p>
          <a:p>
            <a:pPr indent="0" lvl="0" marL="0" rtl="0" algn="l">
              <a:lnSpc>
                <a:spcPct val="90000"/>
              </a:lnSpc>
              <a:spcBef>
                <a:spcPts val="0"/>
              </a:spcBef>
              <a:spcAft>
                <a:spcPts val="0"/>
              </a:spcAft>
              <a:buNone/>
            </a:pPr>
            <a:r>
              <a:rPr lang="en-US"/>
              <a:t>	}</a:t>
            </a:r>
            <a:endParaRPr/>
          </a:p>
          <a:p>
            <a:pPr indent="0" lvl="0" marL="0" rtl="0" algn="l">
              <a:lnSpc>
                <a:spcPct val="90000"/>
              </a:lnSpc>
              <a:spcBef>
                <a:spcPts val="0"/>
              </a:spcBef>
              <a:spcAft>
                <a:spcPts val="0"/>
              </a:spcAft>
              <a:buNone/>
            </a:pPr>
            <a:r>
              <a:rPr lang="en-US"/>
              <a:t>}</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p:txBody>
      </p:sp>
      <p:sp>
        <p:nvSpPr>
          <p:cNvPr id="308" name="Google Shape;308;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lang="en-US" sz="390"/>
              <a:t>package com.fpoly;</a:t>
            </a:r>
            <a:endParaRPr/>
          </a:p>
          <a:p>
            <a:pPr indent="0" lvl="0" marL="0" rtl="0" algn="l">
              <a:lnSpc>
                <a:spcPct val="80000"/>
              </a:lnSpc>
              <a:spcBef>
                <a:spcPts val="0"/>
              </a:spcBef>
              <a:spcAft>
                <a:spcPts val="0"/>
              </a:spcAft>
              <a:buNone/>
            </a:pPr>
            <a:r>
              <a:t/>
            </a:r>
            <a:endParaRPr sz="390"/>
          </a:p>
          <a:p>
            <a:pPr indent="0" lvl="0" marL="0" rtl="0" algn="l">
              <a:lnSpc>
                <a:spcPct val="80000"/>
              </a:lnSpc>
              <a:spcBef>
                <a:spcPts val="0"/>
              </a:spcBef>
              <a:spcAft>
                <a:spcPts val="0"/>
              </a:spcAft>
              <a:buNone/>
            </a:pPr>
            <a:r>
              <a:rPr lang="en-US" sz="390"/>
              <a:t>import java.util.ArrayList;</a:t>
            </a:r>
            <a:endParaRPr/>
          </a:p>
          <a:p>
            <a:pPr indent="0" lvl="0" marL="0" rtl="0" algn="l">
              <a:lnSpc>
                <a:spcPct val="80000"/>
              </a:lnSpc>
              <a:spcBef>
                <a:spcPts val="0"/>
              </a:spcBef>
              <a:spcAft>
                <a:spcPts val="0"/>
              </a:spcAft>
              <a:buNone/>
            </a:pPr>
            <a:r>
              <a:rPr lang="en-US" sz="390"/>
              <a:t>import java.util.Scanner;</a:t>
            </a:r>
            <a:endParaRPr/>
          </a:p>
          <a:p>
            <a:pPr indent="0" lvl="0" marL="0" rtl="0" algn="l">
              <a:lnSpc>
                <a:spcPct val="80000"/>
              </a:lnSpc>
              <a:spcBef>
                <a:spcPts val="0"/>
              </a:spcBef>
              <a:spcAft>
                <a:spcPts val="0"/>
              </a:spcAft>
              <a:buNone/>
            </a:pPr>
            <a:r>
              <a:t/>
            </a:r>
            <a:endParaRPr sz="390"/>
          </a:p>
          <a:p>
            <a:pPr indent="0" lvl="0" marL="0" rtl="0" algn="l">
              <a:lnSpc>
                <a:spcPct val="80000"/>
              </a:lnSpc>
              <a:spcBef>
                <a:spcPts val="0"/>
              </a:spcBef>
              <a:spcAft>
                <a:spcPts val="0"/>
              </a:spcAft>
              <a:buNone/>
            </a:pPr>
            <a:r>
              <a:rPr lang="en-US" sz="390"/>
              <a:t>public class Program {</a:t>
            </a:r>
            <a:endParaRPr/>
          </a:p>
          <a:p>
            <a:pPr indent="0" lvl="0" marL="0" rtl="0" algn="l">
              <a:lnSpc>
                <a:spcPct val="80000"/>
              </a:lnSpc>
              <a:spcBef>
                <a:spcPts val="0"/>
              </a:spcBef>
              <a:spcAft>
                <a:spcPts val="0"/>
              </a:spcAft>
              <a:buNone/>
            </a:pPr>
            <a:r>
              <a:t/>
            </a:r>
            <a:endParaRPr sz="390"/>
          </a:p>
          <a:p>
            <a:pPr indent="0" lvl="0" marL="0" rtl="0" algn="l">
              <a:lnSpc>
                <a:spcPct val="80000"/>
              </a:lnSpc>
              <a:spcBef>
                <a:spcPts val="0"/>
              </a:spcBef>
              <a:spcAft>
                <a:spcPts val="0"/>
              </a:spcAft>
              <a:buNone/>
            </a:pPr>
            <a:r>
              <a:rPr lang="en-US" sz="390"/>
              <a:t>	public static void main(String[] args) {</a:t>
            </a:r>
            <a:endParaRPr/>
          </a:p>
          <a:p>
            <a:pPr indent="0" lvl="0" marL="0" rtl="0" algn="l">
              <a:lnSpc>
                <a:spcPct val="80000"/>
              </a:lnSpc>
              <a:spcBef>
                <a:spcPts val="0"/>
              </a:spcBef>
              <a:spcAft>
                <a:spcPts val="0"/>
              </a:spcAft>
              <a:buNone/>
            </a:pPr>
            <a:r>
              <a:rPr lang="en-US" sz="390"/>
              <a:t>		Scanner scanner = new Scanner(System.in);</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		// Nhập dữ liệu</a:t>
            </a:r>
            <a:endParaRPr/>
          </a:p>
          <a:p>
            <a:pPr indent="0" lvl="0" marL="0" rtl="0" algn="l">
              <a:lnSpc>
                <a:spcPct val="80000"/>
              </a:lnSpc>
              <a:spcBef>
                <a:spcPts val="0"/>
              </a:spcBef>
              <a:spcAft>
                <a:spcPts val="0"/>
              </a:spcAft>
              <a:buNone/>
            </a:pPr>
            <a:r>
              <a:rPr lang="en-US" sz="390"/>
              <a:t>		System.out.print("Mã SV: ");</a:t>
            </a:r>
            <a:endParaRPr/>
          </a:p>
          <a:p>
            <a:pPr indent="0" lvl="0" marL="0" rtl="0" algn="l">
              <a:lnSpc>
                <a:spcPct val="80000"/>
              </a:lnSpc>
              <a:spcBef>
                <a:spcPts val="0"/>
              </a:spcBef>
              <a:spcAft>
                <a:spcPts val="0"/>
              </a:spcAft>
              <a:buNone/>
            </a:pPr>
            <a:r>
              <a:rPr lang="en-US" sz="390"/>
              <a:t>		String masv = scanner.nextLine();</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		System.out.print("Mật khẩu: ");</a:t>
            </a:r>
            <a:endParaRPr/>
          </a:p>
          <a:p>
            <a:pPr indent="0" lvl="0" marL="0" rtl="0" algn="l">
              <a:lnSpc>
                <a:spcPct val="80000"/>
              </a:lnSpc>
              <a:spcBef>
                <a:spcPts val="0"/>
              </a:spcBef>
              <a:spcAft>
                <a:spcPts val="0"/>
              </a:spcAft>
              <a:buNone/>
            </a:pPr>
            <a:r>
              <a:rPr lang="en-US" sz="390"/>
              <a:t>		String matKhau = scanner.nextLine();</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		System.out.print("Họ và tên: ");</a:t>
            </a:r>
            <a:endParaRPr/>
          </a:p>
          <a:p>
            <a:pPr indent="0" lvl="0" marL="0" rtl="0" algn="l">
              <a:lnSpc>
                <a:spcPct val="80000"/>
              </a:lnSpc>
              <a:spcBef>
                <a:spcPts val="0"/>
              </a:spcBef>
              <a:spcAft>
                <a:spcPts val="0"/>
              </a:spcAft>
              <a:buNone/>
            </a:pPr>
            <a:r>
              <a:rPr lang="en-US" sz="390"/>
              <a:t>		String hoTen = scanner.nextLine();</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		System.out.print("Địa chỉ email: ");</a:t>
            </a:r>
            <a:endParaRPr/>
          </a:p>
          <a:p>
            <a:pPr indent="0" lvl="0" marL="0" rtl="0" algn="l">
              <a:lnSpc>
                <a:spcPct val="80000"/>
              </a:lnSpc>
              <a:spcBef>
                <a:spcPts val="0"/>
              </a:spcBef>
              <a:spcAft>
                <a:spcPts val="0"/>
              </a:spcAft>
              <a:buNone/>
            </a:pPr>
            <a:r>
              <a:rPr lang="en-US" sz="390"/>
              <a:t>		String email = scanner.nextLine();</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		System.out.print("Số điện thoại: ");</a:t>
            </a:r>
            <a:endParaRPr/>
          </a:p>
          <a:p>
            <a:pPr indent="0" lvl="0" marL="0" rtl="0" algn="l">
              <a:lnSpc>
                <a:spcPct val="80000"/>
              </a:lnSpc>
              <a:spcBef>
                <a:spcPts val="0"/>
              </a:spcBef>
              <a:spcAft>
                <a:spcPts val="0"/>
              </a:spcAft>
              <a:buNone/>
            </a:pPr>
            <a:r>
              <a:rPr lang="en-US" sz="390"/>
              <a:t>		String dienThoai = scanner.nextLine();</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		System.out.print("Số xe máy: ");</a:t>
            </a:r>
            <a:endParaRPr/>
          </a:p>
          <a:p>
            <a:pPr indent="0" lvl="0" marL="0" rtl="0" algn="l">
              <a:lnSpc>
                <a:spcPct val="80000"/>
              </a:lnSpc>
              <a:spcBef>
                <a:spcPts val="0"/>
              </a:spcBef>
              <a:spcAft>
                <a:spcPts val="0"/>
              </a:spcAft>
              <a:buNone/>
            </a:pPr>
            <a:r>
              <a:rPr lang="en-US" sz="390"/>
              <a:t>		String soXe = scanner.nextLine();</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		System.out.print("CMND: ");</a:t>
            </a:r>
            <a:endParaRPr/>
          </a:p>
          <a:p>
            <a:pPr indent="0" lvl="0" marL="0" rtl="0" algn="l">
              <a:lnSpc>
                <a:spcPct val="80000"/>
              </a:lnSpc>
              <a:spcBef>
                <a:spcPts val="0"/>
              </a:spcBef>
              <a:spcAft>
                <a:spcPts val="0"/>
              </a:spcAft>
              <a:buNone/>
            </a:pPr>
            <a:r>
              <a:rPr lang="en-US" sz="390"/>
              <a:t>		String cmnd = scanner.nextLine();</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		System.out.print("Địa chỉ website: ");</a:t>
            </a:r>
            <a:endParaRPr/>
          </a:p>
          <a:p>
            <a:pPr indent="0" lvl="0" marL="0" rtl="0" algn="l">
              <a:lnSpc>
                <a:spcPct val="80000"/>
              </a:lnSpc>
              <a:spcBef>
                <a:spcPts val="0"/>
              </a:spcBef>
              <a:spcAft>
                <a:spcPts val="0"/>
              </a:spcAft>
              <a:buNone/>
            </a:pPr>
            <a:r>
              <a:rPr lang="en-US" sz="390"/>
              <a:t>		String website = scanner.nextLine();</a:t>
            </a:r>
            <a:endParaRPr/>
          </a:p>
          <a:p>
            <a:pPr indent="0" lvl="0" marL="0" rtl="0" algn="l">
              <a:lnSpc>
                <a:spcPct val="80000"/>
              </a:lnSpc>
              <a:spcBef>
                <a:spcPts val="0"/>
              </a:spcBef>
              <a:spcAft>
                <a:spcPts val="0"/>
              </a:spcAft>
              <a:buNone/>
            </a:pPr>
            <a:r>
              <a:t/>
            </a:r>
            <a:endParaRPr sz="390"/>
          </a:p>
          <a:p>
            <a:pPr indent="0" lvl="0" marL="0" rtl="0" algn="l">
              <a:lnSpc>
                <a:spcPct val="80000"/>
              </a:lnSpc>
              <a:spcBef>
                <a:spcPts val="0"/>
              </a:spcBef>
              <a:spcAft>
                <a:spcPts val="0"/>
              </a:spcAft>
              <a:buNone/>
            </a:pPr>
            <a:r>
              <a:rPr lang="en-US" sz="390"/>
              <a:t>		ArrayList&lt;String&gt; errors = new ArrayList&lt;String&gt;();</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		// Kiểm lỗi</a:t>
            </a:r>
            <a:endParaRPr/>
          </a:p>
          <a:p>
            <a:pPr indent="0" lvl="0" marL="0" rtl="0" algn="l">
              <a:lnSpc>
                <a:spcPct val="80000"/>
              </a:lnSpc>
              <a:spcBef>
                <a:spcPts val="0"/>
              </a:spcBef>
              <a:spcAft>
                <a:spcPts val="0"/>
              </a:spcAft>
              <a:buNone/>
            </a:pPr>
            <a:r>
              <a:rPr lang="en-US" sz="390"/>
              <a:t>		if(masv.matches("^([A-Z]{5})$")){</a:t>
            </a:r>
            <a:endParaRPr/>
          </a:p>
          <a:p>
            <a:pPr indent="0" lvl="0" marL="0" rtl="0" algn="l">
              <a:lnSpc>
                <a:spcPct val="80000"/>
              </a:lnSpc>
              <a:spcBef>
                <a:spcPts val="0"/>
              </a:spcBef>
              <a:spcAft>
                <a:spcPts val="0"/>
              </a:spcAft>
              <a:buNone/>
            </a:pPr>
            <a:r>
              <a:rPr lang="en-US" sz="390"/>
              <a:t>			errors.add("Mã SV phải 5 ký tự hoa !");</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		if(matKhau.matches("^(\\.{6,})$")){</a:t>
            </a:r>
            <a:endParaRPr/>
          </a:p>
          <a:p>
            <a:pPr indent="0" lvl="0" marL="0" rtl="0" algn="l">
              <a:lnSpc>
                <a:spcPct val="80000"/>
              </a:lnSpc>
              <a:spcBef>
                <a:spcPts val="0"/>
              </a:spcBef>
              <a:spcAft>
                <a:spcPts val="0"/>
              </a:spcAft>
              <a:buNone/>
            </a:pPr>
            <a:r>
              <a:rPr lang="en-US" sz="390"/>
              <a:t>			errors.add("Mật khẩu ít nhất 6 ký tự !");</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		if(hoTen.matches("^([a-zA-Z ])$")){</a:t>
            </a:r>
            <a:endParaRPr/>
          </a:p>
          <a:p>
            <a:pPr indent="0" lvl="0" marL="0" rtl="0" algn="l">
              <a:lnSpc>
                <a:spcPct val="80000"/>
              </a:lnSpc>
              <a:spcBef>
                <a:spcPts val="0"/>
              </a:spcBef>
              <a:spcAft>
                <a:spcPts val="0"/>
              </a:spcAft>
              <a:buNone/>
            </a:pPr>
            <a:r>
              <a:rPr lang="en-US" sz="390"/>
              <a:t>			errors.add("Họ và tên chỉ gồm alphabet và ký tự trắng !");</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		if(email.matches("^(\\w+@\\w+(\\.\\w+){1,2})$")){</a:t>
            </a:r>
            <a:endParaRPr/>
          </a:p>
          <a:p>
            <a:pPr indent="0" lvl="0" marL="0" rtl="0" algn="l">
              <a:lnSpc>
                <a:spcPct val="80000"/>
              </a:lnSpc>
              <a:spcBef>
                <a:spcPts val="0"/>
              </a:spcBef>
              <a:spcAft>
                <a:spcPts val="0"/>
              </a:spcAft>
              <a:buNone/>
            </a:pPr>
            <a:r>
              <a:rPr lang="en-US" sz="390"/>
              <a:t>			errors.add("Email không hợp lệ !");</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		if(dienThoai.matches("^(0\\d{9,10})$")){</a:t>
            </a:r>
            <a:endParaRPr/>
          </a:p>
          <a:p>
            <a:pPr indent="0" lvl="0" marL="0" rtl="0" algn="l">
              <a:lnSpc>
                <a:spcPct val="80000"/>
              </a:lnSpc>
              <a:spcBef>
                <a:spcPts val="0"/>
              </a:spcBef>
              <a:spcAft>
                <a:spcPts val="0"/>
              </a:spcAft>
              <a:buNone/>
            </a:pPr>
            <a:r>
              <a:rPr lang="en-US" sz="390"/>
              <a:t>			errors.add("Số điện thoại di động không hợp lệ !");</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		if(soXe.matches("^(5\\d-[A-Z]\\d-((\\d{4})|(\\d{3}\\.\\d{2})))$")){</a:t>
            </a:r>
            <a:endParaRPr/>
          </a:p>
          <a:p>
            <a:pPr indent="0" lvl="0" marL="0" rtl="0" algn="l">
              <a:lnSpc>
                <a:spcPct val="80000"/>
              </a:lnSpc>
              <a:spcBef>
                <a:spcPts val="0"/>
              </a:spcBef>
              <a:spcAft>
                <a:spcPts val="0"/>
              </a:spcAft>
              <a:buNone/>
            </a:pPr>
            <a:r>
              <a:rPr lang="en-US" sz="390"/>
              <a:t>			errors.add("Không đúng số xe máy sài gòn !");</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		if(cmnd.matches("^(\\d{9})$")){</a:t>
            </a:r>
            <a:endParaRPr/>
          </a:p>
          <a:p>
            <a:pPr indent="0" lvl="0" marL="0" rtl="0" algn="l">
              <a:lnSpc>
                <a:spcPct val="80000"/>
              </a:lnSpc>
              <a:spcBef>
                <a:spcPts val="0"/>
              </a:spcBef>
              <a:spcAft>
                <a:spcPts val="0"/>
              </a:spcAft>
              <a:buNone/>
            </a:pPr>
            <a:r>
              <a:rPr lang="en-US" sz="390"/>
              <a:t>			errors.add("Không đúng định dạng CMND !");</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		if(website.matches("^(http://[a-zA-Z\\.]+)$")){</a:t>
            </a:r>
            <a:endParaRPr/>
          </a:p>
          <a:p>
            <a:pPr indent="0" lvl="0" marL="0" rtl="0" algn="l">
              <a:lnSpc>
                <a:spcPct val="80000"/>
              </a:lnSpc>
              <a:spcBef>
                <a:spcPts val="0"/>
              </a:spcBef>
              <a:spcAft>
                <a:spcPts val="0"/>
              </a:spcAft>
              <a:buNone/>
            </a:pPr>
            <a:r>
              <a:rPr lang="en-US" sz="390"/>
              <a:t>			errors.add("Không đúng định dạng địa chỉ website !");</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		// Hiển thị lỗi</a:t>
            </a:r>
            <a:endParaRPr/>
          </a:p>
          <a:p>
            <a:pPr indent="0" lvl="0" marL="0" rtl="0" algn="l">
              <a:lnSpc>
                <a:spcPct val="80000"/>
              </a:lnSpc>
              <a:spcBef>
                <a:spcPts val="0"/>
              </a:spcBef>
              <a:spcAft>
                <a:spcPts val="0"/>
              </a:spcAft>
              <a:buNone/>
            </a:pPr>
            <a:r>
              <a:rPr lang="en-US" sz="390"/>
              <a:t>		if(errors.isEmpty()){</a:t>
            </a:r>
            <a:endParaRPr/>
          </a:p>
          <a:p>
            <a:pPr indent="0" lvl="0" marL="0" rtl="0" algn="l">
              <a:lnSpc>
                <a:spcPct val="80000"/>
              </a:lnSpc>
              <a:spcBef>
                <a:spcPts val="0"/>
              </a:spcBef>
              <a:spcAft>
                <a:spcPts val="0"/>
              </a:spcAft>
              <a:buNone/>
            </a:pPr>
            <a:r>
              <a:rPr lang="en-US" sz="390"/>
              <a:t>			System.out.println("Bạn đã nhập đúng !");</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		else{</a:t>
            </a:r>
            <a:endParaRPr/>
          </a:p>
          <a:p>
            <a:pPr indent="0" lvl="0" marL="0" rtl="0" algn="l">
              <a:lnSpc>
                <a:spcPct val="80000"/>
              </a:lnSpc>
              <a:spcBef>
                <a:spcPts val="0"/>
              </a:spcBef>
              <a:spcAft>
                <a:spcPts val="0"/>
              </a:spcAft>
              <a:buNone/>
            </a:pPr>
            <a:r>
              <a:rPr lang="en-US" sz="390"/>
              <a:t>			System.out.println("Vui lòng sửa các lỗi sau");</a:t>
            </a:r>
            <a:endParaRPr/>
          </a:p>
          <a:p>
            <a:pPr indent="0" lvl="0" marL="0" rtl="0" algn="l">
              <a:lnSpc>
                <a:spcPct val="80000"/>
              </a:lnSpc>
              <a:spcBef>
                <a:spcPts val="0"/>
              </a:spcBef>
              <a:spcAft>
                <a:spcPts val="0"/>
              </a:spcAft>
              <a:buNone/>
            </a:pPr>
            <a:r>
              <a:rPr lang="en-US" sz="390"/>
              <a:t>			for(String error : errors){</a:t>
            </a:r>
            <a:endParaRPr/>
          </a:p>
          <a:p>
            <a:pPr indent="0" lvl="0" marL="0" rtl="0" algn="l">
              <a:lnSpc>
                <a:spcPct val="80000"/>
              </a:lnSpc>
              <a:spcBef>
                <a:spcPts val="0"/>
              </a:spcBef>
              <a:spcAft>
                <a:spcPts val="0"/>
              </a:spcAft>
              <a:buNone/>
            </a:pPr>
            <a:r>
              <a:rPr lang="en-US" sz="390"/>
              <a:t>				System.out.println(" &gt;&gt; " + error);</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a:t>
            </a:r>
            <a:endParaRPr/>
          </a:p>
          <a:p>
            <a:pPr indent="0" lvl="0" marL="0" rtl="0" algn="l">
              <a:lnSpc>
                <a:spcPct val="80000"/>
              </a:lnSpc>
              <a:spcBef>
                <a:spcPts val="0"/>
              </a:spcBef>
              <a:spcAft>
                <a:spcPts val="0"/>
              </a:spcAft>
              <a:buNone/>
            </a:pPr>
            <a:r>
              <a:t/>
            </a:r>
            <a:endParaRPr sz="390"/>
          </a:p>
        </p:txBody>
      </p:sp>
      <p:sp>
        <p:nvSpPr>
          <p:cNvPr id="314" name="Google Shape;314;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1" name="Google Shape;321;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2" name="Google Shape;322;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1110"/>
              <a:t>package com.fpoly;</a:t>
            </a:r>
            <a:endParaRPr/>
          </a:p>
          <a:p>
            <a:pPr indent="0" lvl="0" marL="0" rtl="0" algn="l">
              <a:lnSpc>
                <a:spcPct val="90000"/>
              </a:lnSpc>
              <a:spcBef>
                <a:spcPts val="0"/>
              </a:spcBef>
              <a:spcAft>
                <a:spcPts val="0"/>
              </a:spcAft>
              <a:buNone/>
            </a:pPr>
            <a:r>
              <a:t/>
            </a:r>
            <a:endParaRPr sz="1110"/>
          </a:p>
          <a:p>
            <a:pPr indent="0" lvl="0" marL="0" rtl="0" algn="l">
              <a:lnSpc>
                <a:spcPct val="90000"/>
              </a:lnSpc>
              <a:spcBef>
                <a:spcPts val="0"/>
              </a:spcBef>
              <a:spcAft>
                <a:spcPts val="0"/>
              </a:spcAft>
              <a:buNone/>
            </a:pPr>
            <a:r>
              <a:rPr lang="en-US" sz="1110"/>
              <a:t>import java.util.Scanner;</a:t>
            </a:r>
            <a:endParaRPr/>
          </a:p>
          <a:p>
            <a:pPr indent="0" lvl="0" marL="0" rtl="0" algn="l">
              <a:lnSpc>
                <a:spcPct val="90000"/>
              </a:lnSpc>
              <a:spcBef>
                <a:spcPts val="0"/>
              </a:spcBef>
              <a:spcAft>
                <a:spcPts val="0"/>
              </a:spcAft>
              <a:buNone/>
            </a:pPr>
            <a:r>
              <a:t/>
            </a:r>
            <a:endParaRPr sz="1110"/>
          </a:p>
          <a:p>
            <a:pPr indent="0" lvl="0" marL="0" rtl="0" algn="l">
              <a:lnSpc>
                <a:spcPct val="90000"/>
              </a:lnSpc>
              <a:spcBef>
                <a:spcPts val="0"/>
              </a:spcBef>
              <a:spcAft>
                <a:spcPts val="0"/>
              </a:spcAft>
              <a:buNone/>
            </a:pPr>
            <a:r>
              <a:rPr lang="en-US" sz="1110"/>
              <a:t>public class Program {</a:t>
            </a:r>
            <a:endParaRPr/>
          </a:p>
          <a:p>
            <a:pPr indent="0" lvl="0" marL="0" rtl="0" algn="l">
              <a:lnSpc>
                <a:spcPct val="90000"/>
              </a:lnSpc>
              <a:spcBef>
                <a:spcPts val="0"/>
              </a:spcBef>
              <a:spcAft>
                <a:spcPts val="0"/>
              </a:spcAft>
              <a:buNone/>
            </a:pPr>
            <a:r>
              <a:t/>
            </a:r>
            <a:endParaRPr sz="1110"/>
          </a:p>
          <a:p>
            <a:pPr indent="0" lvl="0" marL="0" rtl="0" algn="l">
              <a:lnSpc>
                <a:spcPct val="90000"/>
              </a:lnSpc>
              <a:spcBef>
                <a:spcPts val="0"/>
              </a:spcBef>
              <a:spcAft>
                <a:spcPts val="0"/>
              </a:spcAft>
              <a:buNone/>
            </a:pPr>
            <a:r>
              <a:rPr lang="en-US" sz="1110"/>
              <a:t>	public static void main(String[] args) {</a:t>
            </a:r>
            <a:endParaRPr/>
          </a:p>
          <a:p>
            <a:pPr indent="0" lvl="0" marL="0" rtl="0" algn="l">
              <a:lnSpc>
                <a:spcPct val="90000"/>
              </a:lnSpc>
              <a:spcBef>
                <a:spcPts val="0"/>
              </a:spcBef>
              <a:spcAft>
                <a:spcPts val="0"/>
              </a:spcAft>
              <a:buNone/>
            </a:pPr>
            <a:r>
              <a:rPr lang="en-US" sz="1110"/>
              <a:t>		Scanner scanner = new Scanner(System.in);</a:t>
            </a:r>
            <a:endParaRPr/>
          </a:p>
          <a:p>
            <a:pPr indent="0" lvl="0" marL="0" rtl="0" algn="l">
              <a:lnSpc>
                <a:spcPct val="90000"/>
              </a:lnSpc>
              <a:spcBef>
                <a:spcPts val="0"/>
              </a:spcBef>
              <a:spcAft>
                <a:spcPts val="0"/>
              </a:spcAft>
              <a:buNone/>
            </a:pPr>
            <a:r>
              <a:rPr lang="en-US" sz="1110"/>
              <a:t>		</a:t>
            </a:r>
            <a:endParaRPr/>
          </a:p>
          <a:p>
            <a:pPr indent="0" lvl="0" marL="0" rtl="0" algn="l">
              <a:lnSpc>
                <a:spcPct val="90000"/>
              </a:lnSpc>
              <a:spcBef>
                <a:spcPts val="0"/>
              </a:spcBef>
              <a:spcAft>
                <a:spcPts val="0"/>
              </a:spcAft>
              <a:buNone/>
            </a:pPr>
            <a:r>
              <a:rPr lang="en-US" sz="1110"/>
              <a:t>		System.out.print("Tên đăng nhập: ");</a:t>
            </a:r>
            <a:endParaRPr/>
          </a:p>
          <a:p>
            <a:pPr indent="0" lvl="0" marL="0" rtl="0" algn="l">
              <a:lnSpc>
                <a:spcPct val="90000"/>
              </a:lnSpc>
              <a:spcBef>
                <a:spcPts val="0"/>
              </a:spcBef>
              <a:spcAft>
                <a:spcPts val="0"/>
              </a:spcAft>
              <a:buNone/>
            </a:pPr>
            <a:r>
              <a:rPr lang="en-US" sz="1110"/>
              <a:t>		String username = scanner.nextLine();</a:t>
            </a:r>
            <a:endParaRPr/>
          </a:p>
          <a:p>
            <a:pPr indent="0" lvl="0" marL="0" rtl="0" algn="l">
              <a:lnSpc>
                <a:spcPct val="90000"/>
              </a:lnSpc>
              <a:spcBef>
                <a:spcPts val="0"/>
              </a:spcBef>
              <a:spcAft>
                <a:spcPts val="0"/>
              </a:spcAft>
              <a:buNone/>
            </a:pPr>
            <a:r>
              <a:rPr lang="en-US" sz="1110"/>
              <a:t>		</a:t>
            </a:r>
            <a:endParaRPr/>
          </a:p>
          <a:p>
            <a:pPr indent="0" lvl="0" marL="0" rtl="0" algn="l">
              <a:lnSpc>
                <a:spcPct val="90000"/>
              </a:lnSpc>
              <a:spcBef>
                <a:spcPts val="0"/>
              </a:spcBef>
              <a:spcAft>
                <a:spcPts val="0"/>
              </a:spcAft>
              <a:buNone/>
            </a:pPr>
            <a:r>
              <a:rPr lang="en-US" sz="1110"/>
              <a:t>		System.out.print("Mật khẩu: ");</a:t>
            </a:r>
            <a:endParaRPr/>
          </a:p>
          <a:p>
            <a:pPr indent="0" lvl="0" marL="0" rtl="0" algn="l">
              <a:lnSpc>
                <a:spcPct val="90000"/>
              </a:lnSpc>
              <a:spcBef>
                <a:spcPts val="0"/>
              </a:spcBef>
              <a:spcAft>
                <a:spcPts val="0"/>
              </a:spcAft>
              <a:buNone/>
            </a:pPr>
            <a:r>
              <a:rPr lang="en-US" sz="1110"/>
              <a:t>		String password = scanner.nextLine();</a:t>
            </a:r>
            <a:endParaRPr/>
          </a:p>
          <a:p>
            <a:pPr indent="0" lvl="0" marL="0" rtl="0" algn="l">
              <a:lnSpc>
                <a:spcPct val="90000"/>
              </a:lnSpc>
              <a:spcBef>
                <a:spcPts val="0"/>
              </a:spcBef>
              <a:spcAft>
                <a:spcPts val="0"/>
              </a:spcAft>
              <a:buNone/>
            </a:pPr>
            <a:r>
              <a:rPr lang="en-US" sz="1110"/>
              <a:t>		</a:t>
            </a:r>
            <a:endParaRPr/>
          </a:p>
          <a:p>
            <a:pPr indent="0" lvl="0" marL="0" rtl="0" algn="l">
              <a:lnSpc>
                <a:spcPct val="90000"/>
              </a:lnSpc>
              <a:spcBef>
                <a:spcPts val="0"/>
              </a:spcBef>
              <a:spcAft>
                <a:spcPts val="0"/>
              </a:spcAft>
              <a:buNone/>
            </a:pPr>
            <a:r>
              <a:rPr lang="en-US" sz="1110"/>
              <a:t>		if(username.equalsIgnoreCase("hello") &amp;&amp; password.length() &gt; 6){</a:t>
            </a:r>
            <a:endParaRPr/>
          </a:p>
          <a:p>
            <a:pPr indent="0" lvl="0" marL="0" rtl="0" algn="l">
              <a:lnSpc>
                <a:spcPct val="90000"/>
              </a:lnSpc>
              <a:spcBef>
                <a:spcPts val="0"/>
              </a:spcBef>
              <a:spcAft>
                <a:spcPts val="0"/>
              </a:spcAft>
              <a:buNone/>
            </a:pPr>
            <a:r>
              <a:rPr lang="en-US" sz="1110"/>
              <a:t>			System.out.println("Đăng nhập thành công !");</a:t>
            </a:r>
            <a:endParaRPr/>
          </a:p>
          <a:p>
            <a:pPr indent="0" lvl="0" marL="0" rtl="0" algn="l">
              <a:lnSpc>
                <a:spcPct val="90000"/>
              </a:lnSpc>
              <a:spcBef>
                <a:spcPts val="0"/>
              </a:spcBef>
              <a:spcAft>
                <a:spcPts val="0"/>
              </a:spcAft>
              <a:buNone/>
            </a:pPr>
            <a:r>
              <a:rPr lang="en-US" sz="1110"/>
              <a:t>		}</a:t>
            </a:r>
            <a:endParaRPr/>
          </a:p>
          <a:p>
            <a:pPr indent="0" lvl="0" marL="0" rtl="0" algn="l">
              <a:lnSpc>
                <a:spcPct val="90000"/>
              </a:lnSpc>
              <a:spcBef>
                <a:spcPts val="0"/>
              </a:spcBef>
              <a:spcAft>
                <a:spcPts val="0"/>
              </a:spcAft>
              <a:buNone/>
            </a:pPr>
            <a:r>
              <a:rPr lang="en-US" sz="1110"/>
              <a:t>		else{</a:t>
            </a:r>
            <a:endParaRPr/>
          </a:p>
          <a:p>
            <a:pPr indent="0" lvl="0" marL="0" rtl="0" algn="l">
              <a:lnSpc>
                <a:spcPct val="90000"/>
              </a:lnSpc>
              <a:spcBef>
                <a:spcPts val="0"/>
              </a:spcBef>
              <a:spcAft>
                <a:spcPts val="0"/>
              </a:spcAft>
              <a:buNone/>
            </a:pPr>
            <a:r>
              <a:rPr lang="en-US" sz="1110"/>
              <a:t>			System.out.println("Sai thông tin đăng nhập !");</a:t>
            </a:r>
            <a:endParaRPr/>
          </a:p>
          <a:p>
            <a:pPr indent="0" lvl="0" marL="0" rtl="0" algn="l">
              <a:lnSpc>
                <a:spcPct val="90000"/>
              </a:lnSpc>
              <a:spcBef>
                <a:spcPts val="0"/>
              </a:spcBef>
              <a:spcAft>
                <a:spcPts val="0"/>
              </a:spcAft>
              <a:buNone/>
            </a:pPr>
            <a:r>
              <a:rPr lang="en-US" sz="1110"/>
              <a:t>		}</a:t>
            </a:r>
            <a:endParaRPr/>
          </a:p>
          <a:p>
            <a:pPr indent="0" lvl="0" marL="0" rtl="0" algn="l">
              <a:lnSpc>
                <a:spcPct val="90000"/>
              </a:lnSpc>
              <a:spcBef>
                <a:spcPts val="0"/>
              </a:spcBef>
              <a:spcAft>
                <a:spcPts val="0"/>
              </a:spcAft>
              <a:buNone/>
            </a:pPr>
            <a:r>
              <a:rPr lang="en-US" sz="1110"/>
              <a:t>	}</a:t>
            </a:r>
            <a:endParaRPr/>
          </a:p>
          <a:p>
            <a:pPr indent="0" lvl="0" marL="0" rtl="0" algn="l">
              <a:lnSpc>
                <a:spcPct val="90000"/>
              </a:lnSpc>
              <a:spcBef>
                <a:spcPts val="0"/>
              </a:spcBef>
              <a:spcAft>
                <a:spcPts val="0"/>
              </a:spcAft>
              <a:buNone/>
            </a:pPr>
            <a:r>
              <a:rPr lang="en-US" sz="1110"/>
              <a:t>}</a:t>
            </a:r>
            <a:endParaRPr/>
          </a:p>
          <a:p>
            <a:pPr indent="0" lvl="0" marL="0" rtl="0" algn="l">
              <a:lnSpc>
                <a:spcPct val="90000"/>
              </a:lnSpc>
              <a:spcBef>
                <a:spcPts val="0"/>
              </a:spcBef>
              <a:spcAft>
                <a:spcPts val="0"/>
              </a:spcAft>
              <a:buNone/>
            </a:pPr>
            <a:r>
              <a:t/>
            </a:r>
            <a:endParaRPr sz="1110"/>
          </a:p>
        </p:txBody>
      </p:sp>
      <p:sp>
        <p:nvSpPr>
          <p:cNvPr id="209" name="Google Shape;209;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lang="en-US" sz="839"/>
              <a:t>package com.fpoly;</a:t>
            </a:r>
            <a:endParaRPr/>
          </a:p>
          <a:p>
            <a:pPr indent="0" lvl="0" marL="0" rtl="0" algn="l">
              <a:lnSpc>
                <a:spcPct val="80000"/>
              </a:lnSpc>
              <a:spcBef>
                <a:spcPts val="0"/>
              </a:spcBef>
              <a:spcAft>
                <a:spcPts val="0"/>
              </a:spcAft>
              <a:buNone/>
            </a:pPr>
            <a:r>
              <a:t/>
            </a:r>
            <a:endParaRPr sz="839"/>
          </a:p>
          <a:p>
            <a:pPr indent="0" lvl="0" marL="0" rtl="0" algn="l">
              <a:lnSpc>
                <a:spcPct val="80000"/>
              </a:lnSpc>
              <a:spcBef>
                <a:spcPts val="0"/>
              </a:spcBef>
              <a:spcAft>
                <a:spcPts val="0"/>
              </a:spcAft>
              <a:buNone/>
            </a:pPr>
            <a:r>
              <a:rPr lang="en-US" sz="839"/>
              <a:t>import java.util.ArrayList;</a:t>
            </a:r>
            <a:endParaRPr/>
          </a:p>
          <a:p>
            <a:pPr indent="0" lvl="0" marL="0" rtl="0" algn="l">
              <a:lnSpc>
                <a:spcPct val="80000"/>
              </a:lnSpc>
              <a:spcBef>
                <a:spcPts val="0"/>
              </a:spcBef>
              <a:spcAft>
                <a:spcPts val="0"/>
              </a:spcAft>
              <a:buNone/>
            </a:pPr>
            <a:r>
              <a:rPr lang="en-US" sz="839"/>
              <a:t>import java.util.Scanner;</a:t>
            </a:r>
            <a:endParaRPr/>
          </a:p>
          <a:p>
            <a:pPr indent="0" lvl="0" marL="0" rtl="0" algn="l">
              <a:lnSpc>
                <a:spcPct val="80000"/>
              </a:lnSpc>
              <a:spcBef>
                <a:spcPts val="0"/>
              </a:spcBef>
              <a:spcAft>
                <a:spcPts val="0"/>
              </a:spcAft>
              <a:buNone/>
            </a:pPr>
            <a:r>
              <a:t/>
            </a:r>
            <a:endParaRPr sz="839"/>
          </a:p>
          <a:p>
            <a:pPr indent="0" lvl="0" marL="0" rtl="0" algn="l">
              <a:lnSpc>
                <a:spcPct val="80000"/>
              </a:lnSpc>
              <a:spcBef>
                <a:spcPts val="0"/>
              </a:spcBef>
              <a:spcAft>
                <a:spcPts val="0"/>
              </a:spcAft>
              <a:buNone/>
            </a:pPr>
            <a:r>
              <a:rPr lang="en-US" sz="839"/>
              <a:t>public class Program {</a:t>
            </a:r>
            <a:endParaRPr/>
          </a:p>
          <a:p>
            <a:pPr indent="0" lvl="0" marL="0" rtl="0" algn="l">
              <a:lnSpc>
                <a:spcPct val="80000"/>
              </a:lnSpc>
              <a:spcBef>
                <a:spcPts val="0"/>
              </a:spcBef>
              <a:spcAft>
                <a:spcPts val="0"/>
              </a:spcAft>
              <a:buNone/>
            </a:pPr>
            <a:r>
              <a:t/>
            </a:r>
            <a:endParaRPr sz="839"/>
          </a:p>
          <a:p>
            <a:pPr indent="0" lvl="0" marL="0" rtl="0" algn="l">
              <a:lnSpc>
                <a:spcPct val="80000"/>
              </a:lnSpc>
              <a:spcBef>
                <a:spcPts val="0"/>
              </a:spcBef>
              <a:spcAft>
                <a:spcPts val="0"/>
              </a:spcAft>
              <a:buNone/>
            </a:pPr>
            <a:r>
              <a:rPr lang="en-US" sz="839"/>
              <a:t>	public static void main(String[] args) {</a:t>
            </a:r>
            <a:endParaRPr/>
          </a:p>
          <a:p>
            <a:pPr indent="0" lvl="0" marL="0" rtl="0" algn="l">
              <a:lnSpc>
                <a:spcPct val="80000"/>
              </a:lnSpc>
              <a:spcBef>
                <a:spcPts val="0"/>
              </a:spcBef>
              <a:spcAft>
                <a:spcPts val="0"/>
              </a:spcAft>
              <a:buNone/>
            </a:pPr>
            <a:r>
              <a:rPr lang="en-US" sz="839"/>
              <a:t>		ArrayList&lt;String&gt; hoten = new ArrayList&lt;String&gt;();</a:t>
            </a:r>
            <a:endParaRPr/>
          </a:p>
          <a:p>
            <a:pPr indent="0" lvl="0" marL="0" rtl="0" algn="l">
              <a:lnSpc>
                <a:spcPct val="80000"/>
              </a:lnSpc>
              <a:spcBef>
                <a:spcPts val="0"/>
              </a:spcBef>
              <a:spcAft>
                <a:spcPts val="0"/>
              </a:spcAft>
              <a:buNone/>
            </a:pPr>
            <a:r>
              <a:rPr lang="en-US" sz="839"/>
              <a:t>		</a:t>
            </a:r>
            <a:endParaRPr/>
          </a:p>
          <a:p>
            <a:pPr indent="0" lvl="0" marL="0" rtl="0" algn="l">
              <a:lnSpc>
                <a:spcPct val="80000"/>
              </a:lnSpc>
              <a:spcBef>
                <a:spcPts val="0"/>
              </a:spcBef>
              <a:spcAft>
                <a:spcPts val="0"/>
              </a:spcAft>
              <a:buNone/>
            </a:pPr>
            <a:r>
              <a:rPr lang="en-US" sz="839"/>
              <a:t>		Scanner scanner = new Scanner(System.in);</a:t>
            </a:r>
            <a:endParaRPr/>
          </a:p>
          <a:p>
            <a:pPr indent="0" lvl="0" marL="0" rtl="0" algn="l">
              <a:lnSpc>
                <a:spcPct val="80000"/>
              </a:lnSpc>
              <a:spcBef>
                <a:spcPts val="0"/>
              </a:spcBef>
              <a:spcAft>
                <a:spcPts val="0"/>
              </a:spcAft>
              <a:buNone/>
            </a:pPr>
            <a:r>
              <a:rPr lang="en-US" sz="839"/>
              <a:t>		</a:t>
            </a:r>
            <a:endParaRPr/>
          </a:p>
          <a:p>
            <a:pPr indent="0" lvl="0" marL="0" rtl="0" algn="l">
              <a:lnSpc>
                <a:spcPct val="80000"/>
              </a:lnSpc>
              <a:spcBef>
                <a:spcPts val="0"/>
              </a:spcBef>
              <a:spcAft>
                <a:spcPts val="0"/>
              </a:spcAft>
              <a:buNone/>
            </a:pPr>
            <a:r>
              <a:rPr lang="en-US" sz="839"/>
              <a:t>		for(int i=0; i&lt;5; i++){</a:t>
            </a:r>
            <a:endParaRPr/>
          </a:p>
          <a:p>
            <a:pPr indent="0" lvl="0" marL="0" rtl="0" algn="l">
              <a:lnSpc>
                <a:spcPct val="80000"/>
              </a:lnSpc>
              <a:spcBef>
                <a:spcPts val="0"/>
              </a:spcBef>
              <a:spcAft>
                <a:spcPts val="0"/>
              </a:spcAft>
              <a:buNone/>
            </a:pPr>
            <a:r>
              <a:rPr lang="en-US" sz="839"/>
              <a:t>			System.out.printf("Sinh viên thứ %d: ", i+1);</a:t>
            </a:r>
            <a:endParaRPr/>
          </a:p>
          <a:p>
            <a:pPr indent="0" lvl="0" marL="0" rtl="0" algn="l">
              <a:lnSpc>
                <a:spcPct val="80000"/>
              </a:lnSpc>
              <a:spcBef>
                <a:spcPts val="0"/>
              </a:spcBef>
              <a:spcAft>
                <a:spcPts val="0"/>
              </a:spcAft>
              <a:buNone/>
            </a:pPr>
            <a:r>
              <a:rPr lang="en-US" sz="839"/>
              <a:t>			String ht = scanner.nextLine();</a:t>
            </a:r>
            <a:endParaRPr/>
          </a:p>
          <a:p>
            <a:pPr indent="0" lvl="0" marL="0" rtl="0" algn="l">
              <a:lnSpc>
                <a:spcPct val="80000"/>
              </a:lnSpc>
              <a:spcBef>
                <a:spcPts val="0"/>
              </a:spcBef>
              <a:spcAft>
                <a:spcPts val="0"/>
              </a:spcAft>
              <a:buNone/>
            </a:pPr>
            <a:r>
              <a:rPr lang="en-US" sz="839"/>
              <a:t>			hoten.add(ht);</a:t>
            </a:r>
            <a:endParaRPr/>
          </a:p>
          <a:p>
            <a:pPr indent="0" lvl="0" marL="0" rtl="0" algn="l">
              <a:lnSpc>
                <a:spcPct val="80000"/>
              </a:lnSpc>
              <a:spcBef>
                <a:spcPts val="0"/>
              </a:spcBef>
              <a:spcAft>
                <a:spcPts val="0"/>
              </a:spcAft>
              <a:buNone/>
            </a:pPr>
            <a:r>
              <a:rPr lang="en-US" sz="839"/>
              <a:t>		}</a:t>
            </a:r>
            <a:endParaRPr/>
          </a:p>
          <a:p>
            <a:pPr indent="0" lvl="0" marL="0" rtl="0" algn="l">
              <a:lnSpc>
                <a:spcPct val="80000"/>
              </a:lnSpc>
              <a:spcBef>
                <a:spcPts val="0"/>
              </a:spcBef>
              <a:spcAft>
                <a:spcPts val="0"/>
              </a:spcAft>
              <a:buNone/>
            </a:pPr>
            <a:r>
              <a:rPr lang="en-US" sz="839"/>
              <a:t>		</a:t>
            </a:r>
            <a:endParaRPr/>
          </a:p>
          <a:p>
            <a:pPr indent="0" lvl="0" marL="0" rtl="0" algn="l">
              <a:lnSpc>
                <a:spcPct val="80000"/>
              </a:lnSpc>
              <a:spcBef>
                <a:spcPts val="0"/>
              </a:spcBef>
              <a:spcAft>
                <a:spcPts val="0"/>
              </a:spcAft>
              <a:buNone/>
            </a:pPr>
            <a:r>
              <a:rPr lang="en-US" sz="839"/>
              <a:t>		System.out.println("SINH VIÊN TÊN TUẤN HOẶC HỌ NGUYỄN");</a:t>
            </a:r>
            <a:endParaRPr/>
          </a:p>
          <a:p>
            <a:pPr indent="0" lvl="0" marL="0" rtl="0" algn="l">
              <a:lnSpc>
                <a:spcPct val="80000"/>
              </a:lnSpc>
              <a:spcBef>
                <a:spcPts val="0"/>
              </a:spcBef>
              <a:spcAft>
                <a:spcPts val="0"/>
              </a:spcAft>
              <a:buNone/>
            </a:pPr>
            <a:r>
              <a:rPr lang="en-US" sz="839"/>
              <a:t>		for(String ht : hoten){</a:t>
            </a:r>
            <a:endParaRPr/>
          </a:p>
          <a:p>
            <a:pPr indent="0" lvl="0" marL="0" rtl="0" algn="l">
              <a:lnSpc>
                <a:spcPct val="80000"/>
              </a:lnSpc>
              <a:spcBef>
                <a:spcPts val="0"/>
              </a:spcBef>
              <a:spcAft>
                <a:spcPts val="0"/>
              </a:spcAft>
              <a:buNone/>
            </a:pPr>
            <a:r>
              <a:rPr lang="en-US" sz="839"/>
              <a:t>			if(ht.toUpperCase().startsWith("NGUYỄN ") || ht.toUpperCase().endsWith(" TUẤN")){</a:t>
            </a:r>
            <a:endParaRPr/>
          </a:p>
          <a:p>
            <a:pPr indent="0" lvl="0" marL="0" rtl="0" algn="l">
              <a:lnSpc>
                <a:spcPct val="80000"/>
              </a:lnSpc>
              <a:spcBef>
                <a:spcPts val="0"/>
              </a:spcBef>
              <a:spcAft>
                <a:spcPts val="0"/>
              </a:spcAft>
              <a:buNone/>
            </a:pPr>
            <a:r>
              <a:rPr lang="en-US" sz="839"/>
              <a:t>				System.out.println(ht.toUpperCase());</a:t>
            </a:r>
            <a:endParaRPr/>
          </a:p>
          <a:p>
            <a:pPr indent="0" lvl="0" marL="0" rtl="0" algn="l">
              <a:lnSpc>
                <a:spcPct val="80000"/>
              </a:lnSpc>
              <a:spcBef>
                <a:spcPts val="0"/>
              </a:spcBef>
              <a:spcAft>
                <a:spcPts val="0"/>
              </a:spcAft>
              <a:buNone/>
            </a:pPr>
            <a:r>
              <a:rPr lang="en-US" sz="839"/>
              <a:t>			}</a:t>
            </a:r>
            <a:endParaRPr/>
          </a:p>
          <a:p>
            <a:pPr indent="0" lvl="0" marL="0" rtl="0" algn="l">
              <a:lnSpc>
                <a:spcPct val="80000"/>
              </a:lnSpc>
              <a:spcBef>
                <a:spcPts val="0"/>
              </a:spcBef>
              <a:spcAft>
                <a:spcPts val="0"/>
              </a:spcAft>
              <a:buNone/>
            </a:pPr>
            <a:r>
              <a:rPr lang="en-US" sz="839"/>
              <a:t>		}</a:t>
            </a:r>
            <a:endParaRPr/>
          </a:p>
          <a:p>
            <a:pPr indent="0" lvl="0" marL="0" rtl="0" algn="l">
              <a:lnSpc>
                <a:spcPct val="80000"/>
              </a:lnSpc>
              <a:spcBef>
                <a:spcPts val="0"/>
              </a:spcBef>
              <a:spcAft>
                <a:spcPts val="0"/>
              </a:spcAft>
              <a:buNone/>
            </a:pPr>
            <a:r>
              <a:rPr lang="en-US" sz="839"/>
              <a:t>		</a:t>
            </a:r>
            <a:endParaRPr/>
          </a:p>
          <a:p>
            <a:pPr indent="0" lvl="0" marL="0" rtl="0" algn="l">
              <a:lnSpc>
                <a:spcPct val="80000"/>
              </a:lnSpc>
              <a:spcBef>
                <a:spcPts val="0"/>
              </a:spcBef>
              <a:spcAft>
                <a:spcPts val="0"/>
              </a:spcAft>
              <a:buNone/>
            </a:pPr>
            <a:r>
              <a:rPr lang="en-US" sz="839"/>
              <a:t>		System.out.println("TÊN SINH VIÊN CÓ TÊN LÓT LÀ MỸ");</a:t>
            </a:r>
            <a:endParaRPr/>
          </a:p>
          <a:p>
            <a:pPr indent="0" lvl="0" marL="0" rtl="0" algn="l">
              <a:lnSpc>
                <a:spcPct val="80000"/>
              </a:lnSpc>
              <a:spcBef>
                <a:spcPts val="0"/>
              </a:spcBef>
              <a:spcAft>
                <a:spcPts val="0"/>
              </a:spcAft>
              <a:buNone/>
            </a:pPr>
            <a:r>
              <a:rPr lang="en-US" sz="839"/>
              <a:t>		for(String ht : hoten){</a:t>
            </a:r>
            <a:endParaRPr/>
          </a:p>
          <a:p>
            <a:pPr indent="0" lvl="0" marL="0" rtl="0" algn="l">
              <a:lnSpc>
                <a:spcPct val="80000"/>
              </a:lnSpc>
              <a:spcBef>
                <a:spcPts val="0"/>
              </a:spcBef>
              <a:spcAft>
                <a:spcPts val="0"/>
              </a:spcAft>
              <a:buNone/>
            </a:pPr>
            <a:r>
              <a:rPr lang="en-US" sz="839"/>
              <a:t>			if(ht.toUpperCase().contains(" MỸ ")){</a:t>
            </a:r>
            <a:endParaRPr/>
          </a:p>
          <a:p>
            <a:pPr indent="0" lvl="0" marL="0" rtl="0" algn="l">
              <a:lnSpc>
                <a:spcPct val="80000"/>
              </a:lnSpc>
              <a:spcBef>
                <a:spcPts val="0"/>
              </a:spcBef>
              <a:spcAft>
                <a:spcPts val="0"/>
              </a:spcAft>
              <a:buNone/>
            </a:pPr>
            <a:r>
              <a:rPr lang="en-US" sz="839"/>
              <a:t>				int i = ht.toUpperCase().lastIndexOf(" ") + 1;</a:t>
            </a:r>
            <a:endParaRPr/>
          </a:p>
          <a:p>
            <a:pPr indent="0" lvl="0" marL="0" rtl="0" algn="l">
              <a:lnSpc>
                <a:spcPct val="80000"/>
              </a:lnSpc>
              <a:spcBef>
                <a:spcPts val="0"/>
              </a:spcBef>
              <a:spcAft>
                <a:spcPts val="0"/>
              </a:spcAft>
              <a:buNone/>
            </a:pPr>
            <a:r>
              <a:rPr lang="en-US" sz="839"/>
              <a:t>				String ten = ht.substring(i);</a:t>
            </a:r>
            <a:endParaRPr/>
          </a:p>
          <a:p>
            <a:pPr indent="0" lvl="0" marL="0" rtl="0" algn="l">
              <a:lnSpc>
                <a:spcPct val="80000"/>
              </a:lnSpc>
              <a:spcBef>
                <a:spcPts val="0"/>
              </a:spcBef>
              <a:spcAft>
                <a:spcPts val="0"/>
              </a:spcAft>
              <a:buNone/>
            </a:pPr>
            <a:r>
              <a:rPr lang="en-US" sz="839"/>
              <a:t>				System.out.println(ten);</a:t>
            </a:r>
            <a:endParaRPr/>
          </a:p>
          <a:p>
            <a:pPr indent="0" lvl="0" marL="0" rtl="0" algn="l">
              <a:lnSpc>
                <a:spcPct val="80000"/>
              </a:lnSpc>
              <a:spcBef>
                <a:spcPts val="0"/>
              </a:spcBef>
              <a:spcAft>
                <a:spcPts val="0"/>
              </a:spcAft>
              <a:buNone/>
            </a:pPr>
            <a:r>
              <a:rPr lang="en-US" sz="839"/>
              <a:t>			}</a:t>
            </a:r>
            <a:endParaRPr/>
          </a:p>
          <a:p>
            <a:pPr indent="0" lvl="0" marL="0" rtl="0" algn="l">
              <a:lnSpc>
                <a:spcPct val="80000"/>
              </a:lnSpc>
              <a:spcBef>
                <a:spcPts val="0"/>
              </a:spcBef>
              <a:spcAft>
                <a:spcPts val="0"/>
              </a:spcAft>
              <a:buNone/>
            </a:pPr>
            <a:r>
              <a:rPr lang="en-US" sz="839"/>
              <a:t>		}</a:t>
            </a:r>
            <a:endParaRPr/>
          </a:p>
          <a:p>
            <a:pPr indent="0" lvl="0" marL="0" rtl="0" algn="l">
              <a:lnSpc>
                <a:spcPct val="80000"/>
              </a:lnSpc>
              <a:spcBef>
                <a:spcPts val="0"/>
              </a:spcBef>
              <a:spcAft>
                <a:spcPts val="0"/>
              </a:spcAft>
              <a:buNone/>
            </a:pPr>
            <a:r>
              <a:rPr lang="en-US" sz="839"/>
              <a:t>	}</a:t>
            </a:r>
            <a:endParaRPr/>
          </a:p>
          <a:p>
            <a:pPr indent="0" lvl="0" marL="0" rtl="0" algn="l">
              <a:lnSpc>
                <a:spcPct val="80000"/>
              </a:lnSpc>
              <a:spcBef>
                <a:spcPts val="0"/>
              </a:spcBef>
              <a:spcAft>
                <a:spcPts val="0"/>
              </a:spcAft>
              <a:buNone/>
            </a:pPr>
            <a:r>
              <a:rPr lang="en-US" sz="839"/>
              <a:t>}</a:t>
            </a:r>
            <a:endParaRPr/>
          </a:p>
          <a:p>
            <a:pPr indent="0" lvl="0" marL="0" rtl="0" algn="l">
              <a:lnSpc>
                <a:spcPct val="80000"/>
              </a:lnSpc>
              <a:spcBef>
                <a:spcPts val="0"/>
              </a:spcBef>
              <a:spcAft>
                <a:spcPts val="0"/>
              </a:spcAft>
              <a:buNone/>
            </a:pPr>
            <a:r>
              <a:t/>
            </a:r>
            <a:endParaRPr sz="839"/>
          </a:p>
        </p:txBody>
      </p:sp>
      <p:sp>
        <p:nvSpPr>
          <p:cNvPr id="218" name="Google Shape;218;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pic>
        <p:nvPicPr>
          <p:cNvPr id="16" name="Google Shape;16;p25"/>
          <p:cNvPicPr preferRelativeResize="0"/>
          <p:nvPr/>
        </p:nvPicPr>
        <p:blipFill rotWithShape="1">
          <a:blip r:embed="rId2">
            <a:alphaModFix/>
          </a:blip>
          <a:srcRect b="0" l="0" r="0" t="0"/>
          <a:stretch/>
        </p:blipFill>
        <p:spPr>
          <a:xfrm>
            <a:off x="0" y="0"/>
            <a:ext cx="9153525" cy="6867525"/>
          </a:xfrm>
          <a:prstGeom prst="rect">
            <a:avLst/>
          </a:prstGeom>
          <a:noFill/>
          <a:ln>
            <a:noFill/>
          </a:ln>
        </p:spPr>
      </p:pic>
      <p:sp>
        <p:nvSpPr>
          <p:cNvPr id="17" name="Google Shape;17;p25"/>
          <p:cNvSpPr txBox="1"/>
          <p:nvPr>
            <p:ph type="ctrTitle"/>
          </p:nvPr>
        </p:nvSpPr>
        <p:spPr>
          <a:xfrm>
            <a:off x="4114800" y="4038600"/>
            <a:ext cx="5029200" cy="83088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5A33"/>
              </a:buClr>
              <a:buSzPts val="3600"/>
              <a:buFont typeface="Quattrocento Sans"/>
              <a:buNone/>
              <a:defRPr b="1" sz="3600"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5"/>
          <p:cNvSpPr txBox="1"/>
          <p:nvPr>
            <p:ph idx="1" type="subTitle"/>
          </p:nvPr>
        </p:nvSpPr>
        <p:spPr>
          <a:xfrm>
            <a:off x="4114800" y="4724400"/>
            <a:ext cx="5029200" cy="990600"/>
          </a:xfrm>
          <a:prstGeom prst="rect">
            <a:avLst/>
          </a:prstGeom>
          <a:noFill/>
          <a:ln>
            <a:noFill/>
          </a:ln>
        </p:spPr>
        <p:txBody>
          <a:bodyPr anchorCtr="0" anchor="t" bIns="45700" lIns="91425" spcFirstLastPara="1" rIns="91425" wrap="square" tIns="45700">
            <a:normAutofit/>
          </a:bodyPr>
          <a:lstStyle>
            <a:lvl1pPr lvl="0" algn="l">
              <a:spcBef>
                <a:spcPts val="440"/>
              </a:spcBef>
              <a:spcAft>
                <a:spcPts val="0"/>
              </a:spcAft>
              <a:buClr>
                <a:srgbClr val="FF5A33"/>
              </a:buClr>
              <a:buSzPts val="2200"/>
              <a:buNone/>
              <a:defRPr b="1" sz="2200" cap="small">
                <a:solidFill>
                  <a:srgbClr val="FF5A33"/>
                </a:solidFill>
                <a:latin typeface="Quattrocento Sans"/>
                <a:ea typeface="Quattrocento Sans"/>
                <a:cs typeface="Quattrocento Sans"/>
                <a:sym typeface="Quattrocento Sans"/>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pic>
        <p:nvPicPr>
          <p:cNvPr id="19" name="Google Shape;19;p25"/>
          <p:cNvPicPr preferRelativeResize="0"/>
          <p:nvPr/>
        </p:nvPicPr>
        <p:blipFill rotWithShape="1">
          <a:blip r:embed="rId3">
            <a:alphaModFix/>
          </a:blip>
          <a:srcRect b="0" l="0" r="0" t="0"/>
          <a:stretch/>
        </p:blipFill>
        <p:spPr>
          <a:xfrm>
            <a:off x="685800" y="2209801"/>
            <a:ext cx="2743200" cy="2743198"/>
          </a:xfrm>
          <a:prstGeom prst="ellipse">
            <a:avLst/>
          </a:prstGeom>
          <a:noFill/>
          <a:ln>
            <a:noFill/>
          </a:ln>
        </p:spPr>
      </p:pic>
      <p:pic>
        <p:nvPicPr>
          <p:cNvPr id="20" name="Google Shape;20;p25"/>
          <p:cNvPicPr preferRelativeResize="0"/>
          <p:nvPr/>
        </p:nvPicPr>
        <p:blipFill rotWithShape="1">
          <a:blip r:embed="rId4">
            <a:alphaModFix/>
          </a:blip>
          <a:srcRect b="0" l="0" r="0" t="0"/>
          <a:stretch/>
        </p:blipFill>
        <p:spPr>
          <a:xfrm>
            <a:off x="6934200" y="533400"/>
            <a:ext cx="1723175" cy="1085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3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3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7" name="Google Shape;87;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90" name="Shape 90"/>
        <p:cNvGrpSpPr/>
        <p:nvPr/>
      </p:nvGrpSpPr>
      <p:grpSpPr>
        <a:xfrm>
          <a:off x="0" y="0"/>
          <a:ext cx="0" cy="0"/>
          <a:chOff x="0" y="0"/>
          <a:chExt cx="0" cy="0"/>
        </a:xfrm>
      </p:grpSpPr>
      <p:sp>
        <p:nvSpPr>
          <p:cNvPr id="91" name="Google Shape;91;p36"/>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92" name="Shape 92"/>
        <p:cNvGrpSpPr/>
        <p:nvPr/>
      </p:nvGrpSpPr>
      <p:grpSpPr>
        <a:xfrm>
          <a:off x="0" y="0"/>
          <a:ext cx="0" cy="0"/>
          <a:chOff x="0" y="0"/>
          <a:chExt cx="0" cy="0"/>
        </a:xfrm>
      </p:grpSpPr>
      <p:sp>
        <p:nvSpPr>
          <p:cNvPr id="93" name="Google Shape;93;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37"/>
          <p:cNvSpPr txBox="1"/>
          <p:nvPr/>
        </p:nvSpPr>
        <p:spPr>
          <a:xfrm>
            <a:off x="2209800" y="274638"/>
            <a:ext cx="6477000" cy="563562"/>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9900"/>
              </a:buClr>
              <a:buSzPts val="3200"/>
              <a:buFont typeface="Quattrocento Sans"/>
              <a:buNone/>
            </a:pPr>
            <a:r>
              <a:rPr b="1" lang="en-US" sz="3200" cap="small">
                <a:solidFill>
                  <a:srgbClr val="FF9900"/>
                </a:solidFill>
                <a:latin typeface="Quattrocento Sans"/>
                <a:ea typeface="Quattrocento Sans"/>
                <a:cs typeface="Quattrocento Sans"/>
                <a:sym typeface="Quattrocento Sans"/>
              </a:rPr>
              <a:t>Click to edit Master title style</a:t>
            </a:r>
            <a:endParaRPr b="1" sz="3200" cap="small">
              <a:solidFill>
                <a:srgbClr val="FF9900"/>
              </a:solidFill>
              <a:latin typeface="Quattrocento Sans"/>
              <a:ea typeface="Quattrocento Sans"/>
              <a:cs typeface="Quattrocento Sans"/>
              <a:sym typeface="Quattrocento Sans"/>
            </a:endParaRPr>
          </a:p>
        </p:txBody>
      </p:sp>
      <p:sp>
        <p:nvSpPr>
          <p:cNvPr id="95" name="Google Shape;95;p37"/>
          <p:cNvSpPr txBox="1"/>
          <p:nvPr>
            <p:ph idx="1" type="body"/>
          </p:nvPr>
        </p:nvSpPr>
        <p:spPr>
          <a:xfrm>
            <a:off x="457200" y="990600"/>
            <a:ext cx="8229600" cy="5562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96" name="Google Shape;96;p37"/>
          <p:cNvPicPr preferRelativeResize="0"/>
          <p:nvPr/>
        </p:nvPicPr>
        <p:blipFill rotWithShape="1">
          <a:blip r:embed="rId2">
            <a:alphaModFix/>
          </a:blip>
          <a:srcRect b="0" l="0" r="0" t="0"/>
          <a:stretch/>
        </p:blipFill>
        <p:spPr>
          <a:xfrm>
            <a:off x="533400" y="228600"/>
            <a:ext cx="1600200" cy="484909"/>
          </a:xfrm>
          <a:prstGeom prst="rect">
            <a:avLst/>
          </a:prstGeom>
          <a:noFill/>
          <a:ln>
            <a:noFill/>
          </a:ln>
        </p:spPr>
      </p:pic>
      <p:cxnSp>
        <p:nvCxnSpPr>
          <p:cNvPr id="97" name="Google Shape;97;p37"/>
          <p:cNvCxnSpPr/>
          <p:nvPr/>
        </p:nvCxnSpPr>
        <p:spPr>
          <a:xfrm rot="10800000">
            <a:off x="533400" y="835152"/>
            <a:ext cx="8153400" cy="0"/>
          </a:xfrm>
          <a:prstGeom prst="straightConnector1">
            <a:avLst/>
          </a:prstGeom>
          <a:noFill/>
          <a:ln cap="flat" cmpd="sng" w="38100">
            <a:solidFill>
              <a:srgbClr val="BD4B48"/>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98" name="Shape 98"/>
        <p:cNvGrpSpPr/>
        <p:nvPr/>
      </p:nvGrpSpPr>
      <p:grpSpPr>
        <a:xfrm>
          <a:off x="0" y="0"/>
          <a:ext cx="0" cy="0"/>
          <a:chOff x="0" y="0"/>
          <a:chExt cx="0" cy="0"/>
        </a:xfrm>
      </p:grpSpPr>
      <p:sp>
        <p:nvSpPr>
          <p:cNvPr id="99" name="Google Shape;99;p38"/>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38"/>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38"/>
          <p:cNvSpPr txBox="1"/>
          <p:nvPr>
            <p:ph idx="2" type="body"/>
          </p:nvPr>
        </p:nvSpPr>
        <p:spPr>
          <a:xfrm>
            <a:off x="4953000" y="1828800"/>
            <a:ext cx="4038600" cy="2743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0"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2" name="Google Shape;102;p38"/>
          <p:cNvSpPr txBox="1"/>
          <p:nvPr>
            <p:ph idx="12" type="sldNum"/>
          </p:nvPr>
        </p:nvSpPr>
        <p:spPr>
          <a:xfrm>
            <a:off x="-1371600" y="617220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Quattrocento Sans"/>
                <a:ea typeface="Quattrocento Sans"/>
                <a:cs typeface="Quattrocento Sans"/>
                <a:sym typeface="Quattrocento Sans"/>
              </a:defRPr>
            </a:lvl1pPr>
            <a:lvl2pPr indent="0" lvl="1" marL="0" algn="r">
              <a:spcBef>
                <a:spcPts val="0"/>
              </a:spcBef>
              <a:buNone/>
              <a:defRPr sz="1200">
                <a:solidFill>
                  <a:schemeClr val="lt1"/>
                </a:solidFill>
                <a:latin typeface="Quattrocento Sans"/>
                <a:ea typeface="Quattrocento Sans"/>
                <a:cs typeface="Quattrocento Sans"/>
                <a:sym typeface="Quattrocento Sans"/>
              </a:defRPr>
            </a:lvl2pPr>
            <a:lvl3pPr indent="0" lvl="2" marL="0" algn="r">
              <a:spcBef>
                <a:spcPts val="0"/>
              </a:spcBef>
              <a:buNone/>
              <a:defRPr sz="1200">
                <a:solidFill>
                  <a:schemeClr val="lt1"/>
                </a:solidFill>
                <a:latin typeface="Quattrocento Sans"/>
                <a:ea typeface="Quattrocento Sans"/>
                <a:cs typeface="Quattrocento Sans"/>
                <a:sym typeface="Quattrocento Sans"/>
              </a:defRPr>
            </a:lvl3pPr>
            <a:lvl4pPr indent="0" lvl="3" marL="0" algn="r">
              <a:spcBef>
                <a:spcPts val="0"/>
              </a:spcBef>
              <a:buNone/>
              <a:defRPr sz="1200">
                <a:solidFill>
                  <a:schemeClr val="lt1"/>
                </a:solidFill>
                <a:latin typeface="Quattrocento Sans"/>
                <a:ea typeface="Quattrocento Sans"/>
                <a:cs typeface="Quattrocento Sans"/>
                <a:sym typeface="Quattrocento Sans"/>
              </a:defRPr>
            </a:lvl4pPr>
            <a:lvl5pPr indent="0" lvl="4" marL="0" algn="r">
              <a:spcBef>
                <a:spcPts val="0"/>
              </a:spcBef>
              <a:buNone/>
              <a:defRPr sz="1200">
                <a:solidFill>
                  <a:schemeClr val="lt1"/>
                </a:solidFill>
                <a:latin typeface="Quattrocento Sans"/>
                <a:ea typeface="Quattrocento Sans"/>
                <a:cs typeface="Quattrocento Sans"/>
                <a:sym typeface="Quattrocento Sans"/>
              </a:defRPr>
            </a:lvl5pPr>
            <a:lvl6pPr indent="0" lvl="5" marL="0" algn="r">
              <a:spcBef>
                <a:spcPts val="0"/>
              </a:spcBef>
              <a:buNone/>
              <a:defRPr sz="1200">
                <a:solidFill>
                  <a:schemeClr val="lt1"/>
                </a:solidFill>
                <a:latin typeface="Quattrocento Sans"/>
                <a:ea typeface="Quattrocento Sans"/>
                <a:cs typeface="Quattrocento Sans"/>
                <a:sym typeface="Quattrocento Sans"/>
              </a:defRPr>
            </a:lvl6pPr>
            <a:lvl7pPr indent="0" lvl="6" marL="0" algn="r">
              <a:spcBef>
                <a:spcPts val="0"/>
              </a:spcBef>
              <a:buNone/>
              <a:defRPr sz="1200">
                <a:solidFill>
                  <a:schemeClr val="lt1"/>
                </a:solidFill>
                <a:latin typeface="Quattrocento Sans"/>
                <a:ea typeface="Quattrocento Sans"/>
                <a:cs typeface="Quattrocento Sans"/>
                <a:sym typeface="Quattrocento Sans"/>
              </a:defRPr>
            </a:lvl7pPr>
            <a:lvl8pPr indent="0" lvl="7" marL="0" algn="r">
              <a:spcBef>
                <a:spcPts val="0"/>
              </a:spcBef>
              <a:buNone/>
              <a:defRPr sz="1200">
                <a:solidFill>
                  <a:schemeClr val="lt1"/>
                </a:solidFill>
                <a:latin typeface="Quattrocento Sans"/>
                <a:ea typeface="Quattrocento Sans"/>
                <a:cs typeface="Quattrocento Sans"/>
                <a:sym typeface="Quattrocento Sans"/>
              </a:defRPr>
            </a:lvl8pPr>
            <a:lvl9pPr indent="0" lvl="8" marL="0" algn="r">
              <a:spcBef>
                <a:spcPts val="0"/>
              </a:spcBef>
              <a:buNone/>
              <a:defRPr sz="1200">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03" name="Shape 103"/>
        <p:cNvGrpSpPr/>
        <p:nvPr/>
      </p:nvGrpSpPr>
      <p:grpSpPr>
        <a:xfrm>
          <a:off x="0" y="0"/>
          <a:ext cx="0" cy="0"/>
          <a:chOff x="0" y="0"/>
          <a:chExt cx="0" cy="0"/>
        </a:xfrm>
      </p:grpSpPr>
      <p:sp>
        <p:nvSpPr>
          <p:cNvPr id="104" name="Google Shape;104;p39"/>
          <p:cNvSpPr txBox="1"/>
          <p:nvPr>
            <p:ph type="title"/>
          </p:nvPr>
        </p:nvSpPr>
        <p:spPr>
          <a:xfrm>
            <a:off x="2209800" y="274638"/>
            <a:ext cx="6477000" cy="5635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39"/>
          <p:cNvSpPr txBox="1"/>
          <p:nvPr>
            <p:ph idx="1" type="body"/>
          </p:nvPr>
        </p:nvSpPr>
        <p:spPr>
          <a:xfrm>
            <a:off x="457200" y="990600"/>
            <a:ext cx="8229600" cy="5562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06" name="Google Shape;106;p39"/>
          <p:cNvPicPr preferRelativeResize="0"/>
          <p:nvPr/>
        </p:nvPicPr>
        <p:blipFill rotWithShape="1">
          <a:blip r:embed="rId2">
            <a:alphaModFix/>
          </a:blip>
          <a:srcRect b="0" l="0" r="0" t="0"/>
          <a:stretch/>
        </p:blipFill>
        <p:spPr>
          <a:xfrm>
            <a:off x="533400" y="228600"/>
            <a:ext cx="1600200" cy="48490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p:cSld name="5_Title and Content">
    <p:spTree>
      <p:nvGrpSpPr>
        <p:cNvPr id="107" name="Shape 107"/>
        <p:cNvGrpSpPr/>
        <p:nvPr/>
      </p:nvGrpSpPr>
      <p:grpSpPr>
        <a:xfrm>
          <a:off x="0" y="0"/>
          <a:ext cx="0" cy="0"/>
          <a:chOff x="0" y="0"/>
          <a:chExt cx="0" cy="0"/>
        </a:xfrm>
      </p:grpSpPr>
      <p:sp>
        <p:nvSpPr>
          <p:cNvPr id="108" name="Google Shape;108;p40"/>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40"/>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0" name="Google Shape;110;p40"/>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p:cSld name="6_Title and Content">
    <p:spTree>
      <p:nvGrpSpPr>
        <p:cNvPr id="111" name="Shape 111"/>
        <p:cNvGrpSpPr/>
        <p:nvPr/>
      </p:nvGrpSpPr>
      <p:grpSpPr>
        <a:xfrm>
          <a:off x="0" y="0"/>
          <a:ext cx="0" cy="0"/>
          <a:chOff x="0" y="0"/>
          <a:chExt cx="0" cy="0"/>
        </a:xfrm>
      </p:grpSpPr>
      <p:sp>
        <p:nvSpPr>
          <p:cNvPr id="112" name="Google Shape;112;p41"/>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41"/>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4" name="Google Shape;114;p41"/>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and Content">
  <p:cSld name="7_Title and Content">
    <p:spTree>
      <p:nvGrpSpPr>
        <p:cNvPr id="115" name="Shape 115"/>
        <p:cNvGrpSpPr/>
        <p:nvPr/>
      </p:nvGrpSpPr>
      <p:grpSpPr>
        <a:xfrm>
          <a:off x="0" y="0"/>
          <a:ext cx="0" cy="0"/>
          <a:chOff x="0" y="0"/>
          <a:chExt cx="0" cy="0"/>
        </a:xfrm>
      </p:grpSpPr>
      <p:sp>
        <p:nvSpPr>
          <p:cNvPr id="116" name="Google Shape;116;p42"/>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42"/>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8" name="Google Shape;118;p42"/>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and Content">
  <p:cSld name="8_Title and Content">
    <p:spTree>
      <p:nvGrpSpPr>
        <p:cNvPr id="119" name="Shape 119"/>
        <p:cNvGrpSpPr/>
        <p:nvPr/>
      </p:nvGrpSpPr>
      <p:grpSpPr>
        <a:xfrm>
          <a:off x="0" y="0"/>
          <a:ext cx="0" cy="0"/>
          <a:chOff x="0" y="0"/>
          <a:chExt cx="0" cy="0"/>
        </a:xfrm>
      </p:grpSpPr>
      <p:sp>
        <p:nvSpPr>
          <p:cNvPr id="120" name="Google Shape;120;p43"/>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43"/>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2" name="Google Shape;122;p43"/>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6"/>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rgbClr val="FF5A33"/>
              </a:buClr>
              <a:buSzPts val="2800"/>
              <a:buFont typeface="Quattrocento Sans"/>
              <a:buNone/>
              <a:defRPr b="1" sz="2800"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6"/>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indent="-381000" lvl="1" marL="914400" algn="l">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indent="-355600" lvl="2" marL="1371600" algn="l">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indent="-342900" lvl="3" marL="18288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indent="-342900" lvl="4" marL="22860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7" name="Google Shape;27;p26"/>
          <p:cNvPicPr preferRelativeResize="0"/>
          <p:nvPr/>
        </p:nvPicPr>
        <p:blipFill rotWithShape="1">
          <a:blip r:embed="rId2">
            <a:alphaModFix/>
          </a:blip>
          <a:srcRect b="0" l="0" r="0" t="0"/>
          <a:stretch/>
        </p:blipFill>
        <p:spPr>
          <a:xfrm>
            <a:off x="457200" y="218719"/>
            <a:ext cx="1524000" cy="461818"/>
          </a:xfrm>
          <a:prstGeom prst="rect">
            <a:avLst/>
          </a:prstGeom>
          <a:noFill/>
          <a:ln>
            <a:noFill/>
          </a:ln>
        </p:spPr>
      </p:pic>
      <p:cxnSp>
        <p:nvCxnSpPr>
          <p:cNvPr id="28" name="Google Shape;28;p26"/>
          <p:cNvCxnSpPr/>
          <p:nvPr/>
        </p:nvCxnSpPr>
        <p:spPr>
          <a:xfrm>
            <a:off x="457200" y="838200"/>
            <a:ext cx="8229600" cy="0"/>
          </a:xfrm>
          <a:prstGeom prst="straightConnector1">
            <a:avLst/>
          </a:prstGeom>
          <a:noFill/>
          <a:ln cap="flat" cmpd="sng" w="38100">
            <a:solidFill>
              <a:srgbClr val="FF9900"/>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itle and Content">
  <p:cSld name="9_Title and Content">
    <p:spTree>
      <p:nvGrpSpPr>
        <p:cNvPr id="123" name="Shape 123"/>
        <p:cNvGrpSpPr/>
        <p:nvPr/>
      </p:nvGrpSpPr>
      <p:grpSpPr>
        <a:xfrm>
          <a:off x="0" y="0"/>
          <a:ext cx="0" cy="0"/>
          <a:chOff x="0" y="0"/>
          <a:chExt cx="0" cy="0"/>
        </a:xfrm>
      </p:grpSpPr>
      <p:sp>
        <p:nvSpPr>
          <p:cNvPr id="124" name="Google Shape;124;p44"/>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44"/>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6" name="Google Shape;126;p44"/>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and Content">
  <p:cSld name="10_Title and Content">
    <p:spTree>
      <p:nvGrpSpPr>
        <p:cNvPr id="127" name="Shape 127"/>
        <p:cNvGrpSpPr/>
        <p:nvPr/>
      </p:nvGrpSpPr>
      <p:grpSpPr>
        <a:xfrm>
          <a:off x="0" y="0"/>
          <a:ext cx="0" cy="0"/>
          <a:chOff x="0" y="0"/>
          <a:chExt cx="0" cy="0"/>
        </a:xfrm>
      </p:grpSpPr>
      <p:sp>
        <p:nvSpPr>
          <p:cNvPr id="128" name="Google Shape;128;p45"/>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45"/>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0" name="Google Shape;130;p45"/>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and Content">
  <p:cSld name="11_Title and Content">
    <p:spTree>
      <p:nvGrpSpPr>
        <p:cNvPr id="131" name="Shape 131"/>
        <p:cNvGrpSpPr/>
        <p:nvPr/>
      </p:nvGrpSpPr>
      <p:grpSpPr>
        <a:xfrm>
          <a:off x="0" y="0"/>
          <a:ext cx="0" cy="0"/>
          <a:chOff x="0" y="0"/>
          <a:chExt cx="0" cy="0"/>
        </a:xfrm>
      </p:grpSpPr>
      <p:sp>
        <p:nvSpPr>
          <p:cNvPr id="132" name="Google Shape;132;p46"/>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46"/>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4" name="Google Shape;134;p46"/>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itle and Content">
  <p:cSld name="12_Title and Content">
    <p:spTree>
      <p:nvGrpSpPr>
        <p:cNvPr id="135" name="Shape 135"/>
        <p:cNvGrpSpPr/>
        <p:nvPr/>
      </p:nvGrpSpPr>
      <p:grpSpPr>
        <a:xfrm>
          <a:off x="0" y="0"/>
          <a:ext cx="0" cy="0"/>
          <a:chOff x="0" y="0"/>
          <a:chExt cx="0" cy="0"/>
        </a:xfrm>
      </p:grpSpPr>
      <p:sp>
        <p:nvSpPr>
          <p:cNvPr id="136" name="Google Shape;136;p47"/>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47"/>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8" name="Google Shape;138;p47"/>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Title and Content">
  <p:cSld name="13_Title and Content">
    <p:spTree>
      <p:nvGrpSpPr>
        <p:cNvPr id="139" name="Shape 139"/>
        <p:cNvGrpSpPr/>
        <p:nvPr/>
      </p:nvGrpSpPr>
      <p:grpSpPr>
        <a:xfrm>
          <a:off x="0" y="0"/>
          <a:ext cx="0" cy="0"/>
          <a:chOff x="0" y="0"/>
          <a:chExt cx="0" cy="0"/>
        </a:xfrm>
      </p:grpSpPr>
      <p:sp>
        <p:nvSpPr>
          <p:cNvPr id="140" name="Google Shape;140;p48"/>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48"/>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2" name="Google Shape;142;p48"/>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itle and Content">
  <p:cSld name="14_Title and Content">
    <p:spTree>
      <p:nvGrpSpPr>
        <p:cNvPr id="143" name="Shape 143"/>
        <p:cNvGrpSpPr/>
        <p:nvPr/>
      </p:nvGrpSpPr>
      <p:grpSpPr>
        <a:xfrm>
          <a:off x="0" y="0"/>
          <a:ext cx="0" cy="0"/>
          <a:chOff x="0" y="0"/>
          <a:chExt cx="0" cy="0"/>
        </a:xfrm>
      </p:grpSpPr>
      <p:sp>
        <p:nvSpPr>
          <p:cNvPr id="144" name="Google Shape;144;p49"/>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49"/>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 name="Google Shape;146;p49"/>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Title and Content">
  <p:cSld name="15_Title and Content">
    <p:spTree>
      <p:nvGrpSpPr>
        <p:cNvPr id="147" name="Shape 147"/>
        <p:cNvGrpSpPr/>
        <p:nvPr/>
      </p:nvGrpSpPr>
      <p:grpSpPr>
        <a:xfrm>
          <a:off x="0" y="0"/>
          <a:ext cx="0" cy="0"/>
          <a:chOff x="0" y="0"/>
          <a:chExt cx="0" cy="0"/>
        </a:xfrm>
      </p:grpSpPr>
      <p:sp>
        <p:nvSpPr>
          <p:cNvPr id="148" name="Google Shape;148;p50"/>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50"/>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 name="Google Shape;150;p50"/>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Title and Content">
  <p:cSld name="16_Title and Content">
    <p:spTree>
      <p:nvGrpSpPr>
        <p:cNvPr id="151" name="Shape 151"/>
        <p:cNvGrpSpPr/>
        <p:nvPr/>
      </p:nvGrpSpPr>
      <p:grpSpPr>
        <a:xfrm>
          <a:off x="0" y="0"/>
          <a:ext cx="0" cy="0"/>
          <a:chOff x="0" y="0"/>
          <a:chExt cx="0" cy="0"/>
        </a:xfrm>
      </p:grpSpPr>
      <p:sp>
        <p:nvSpPr>
          <p:cNvPr id="152" name="Google Shape;152;p51"/>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51"/>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4" name="Google Shape;154;p51"/>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9" name="Shape 29"/>
        <p:cNvGrpSpPr/>
        <p:nvPr/>
      </p:nvGrpSpPr>
      <p:grpSpPr>
        <a:xfrm>
          <a:off x="0" y="0"/>
          <a:ext cx="0" cy="0"/>
          <a:chOff x="0" y="0"/>
          <a:chExt cx="0" cy="0"/>
        </a:xfrm>
      </p:grpSpPr>
      <p:sp>
        <p:nvSpPr>
          <p:cNvPr id="30" name="Google Shape;30;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27"/>
          <p:cNvSpPr/>
          <p:nvPr/>
        </p:nvSpPr>
        <p:spPr>
          <a:xfrm>
            <a:off x="1524000" y="2551017"/>
            <a:ext cx="6400800" cy="326475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pic>
        <p:nvPicPr>
          <p:cNvPr descr="http://uconndigitalarts.com/wp-content/uploads/2013/04/original.jpg" id="34" name="Google Shape;34;p27"/>
          <p:cNvPicPr preferRelativeResize="0"/>
          <p:nvPr/>
        </p:nvPicPr>
        <p:blipFill rotWithShape="1">
          <a:blip r:embed="rId2">
            <a:alphaModFix/>
          </a:blip>
          <a:srcRect b="41310" l="0" r="0" t="43978"/>
          <a:stretch/>
        </p:blipFill>
        <p:spPr>
          <a:xfrm flipH="1">
            <a:off x="2799530" y="2575401"/>
            <a:ext cx="3426068" cy="283858"/>
          </a:xfrm>
          <a:prstGeom prst="rect">
            <a:avLst/>
          </a:prstGeom>
          <a:noFill/>
          <a:ln>
            <a:noFill/>
          </a:ln>
        </p:spPr>
      </p:pic>
      <p:pic>
        <p:nvPicPr>
          <p:cNvPr descr="C:\Users\powerpoint.vn\Downloads\1e2cd4b177168ad16ce2e7c504bba4d2.x400.jpeg" id="35" name="Google Shape;35;p27"/>
          <p:cNvPicPr preferRelativeResize="0"/>
          <p:nvPr/>
        </p:nvPicPr>
        <p:blipFill rotWithShape="1">
          <a:blip r:embed="rId3">
            <a:alphaModFix/>
          </a:blip>
          <a:srcRect b="55710" l="0" r="0" t="0"/>
          <a:stretch/>
        </p:blipFill>
        <p:spPr>
          <a:xfrm>
            <a:off x="1926464" y="609600"/>
            <a:ext cx="5443471" cy="2828060"/>
          </a:xfrm>
          <a:prstGeom prst="rect">
            <a:avLst/>
          </a:prstGeom>
          <a:noFill/>
          <a:ln>
            <a:noFill/>
          </a:ln>
        </p:spPr>
      </p:pic>
      <p:sp>
        <p:nvSpPr>
          <p:cNvPr id="36" name="Google Shape;36;p27"/>
          <p:cNvSpPr txBox="1"/>
          <p:nvPr/>
        </p:nvSpPr>
        <p:spPr>
          <a:xfrm>
            <a:off x="3077919" y="3124200"/>
            <a:ext cx="3551481" cy="21390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7200"/>
              <a:buFont typeface="Calibri"/>
              <a:buNone/>
            </a:pPr>
            <a:r>
              <a:rPr b="1" lang="en-US" sz="7200">
                <a:solidFill>
                  <a:schemeClr val="lt1"/>
                </a:solidFill>
                <a:latin typeface="Calibri"/>
                <a:ea typeface="Calibri"/>
                <a:cs typeface="Calibri"/>
                <a:sym typeface="Calibri"/>
              </a:rPr>
              <a:t>DEM</a:t>
            </a:r>
            <a:r>
              <a:rPr b="1" lang="en-US" sz="11500">
                <a:solidFill>
                  <a:schemeClr val="lt1"/>
                </a:solidFill>
                <a:latin typeface="Calibri"/>
                <a:ea typeface="Calibri"/>
                <a:cs typeface="Calibri"/>
                <a:sym typeface="Calibri"/>
              </a:rPr>
              <a:t>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www.designofsignage.com/application/symbol/hands/image/600x600/hand-press-button-4.jpg" id="37" name="Google Shape;37;p27"/>
          <p:cNvPicPr preferRelativeResize="0"/>
          <p:nvPr/>
        </p:nvPicPr>
        <p:blipFill rotWithShape="1">
          <a:blip r:embed="rId4">
            <a:alphaModFix/>
          </a:blip>
          <a:srcRect b="0" l="0" r="0" t="0"/>
          <a:stretch/>
        </p:blipFill>
        <p:spPr>
          <a:xfrm>
            <a:off x="4512564" y="3568725"/>
            <a:ext cx="2616710" cy="261671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2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1" name="Google Shape;4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7" name="Google Shape;47;p2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8" name="Google Shape;48;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3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3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6" name="Google Shape;56;p3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7" name="Google Shape;57;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3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7" name="Google Shape;67;p3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8" name="Google Shape;68;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3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3"/>
          <p:cNvSpPr/>
          <p:nvPr>
            <p:ph idx="2" type="pic"/>
          </p:nvPr>
        </p:nvSpPr>
        <p:spPr>
          <a:xfrm>
            <a:off x="1792288" y="612775"/>
            <a:ext cx="5486400" cy="4114800"/>
          </a:xfrm>
          <a:prstGeom prst="rect">
            <a:avLst/>
          </a:prstGeom>
          <a:noFill/>
          <a:ln>
            <a:noFill/>
          </a:ln>
        </p:spPr>
      </p:sp>
      <p:sp>
        <p:nvSpPr>
          <p:cNvPr id="74" name="Google Shape;74;p3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5" name="Google Shape;75;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
          <p:cNvSpPr txBox="1"/>
          <p:nvPr>
            <p:ph type="ctrTitle"/>
          </p:nvPr>
        </p:nvSpPr>
        <p:spPr>
          <a:xfrm>
            <a:off x="4114800" y="4038600"/>
            <a:ext cx="5029200" cy="83088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5A33"/>
              </a:buClr>
              <a:buSzPts val="3600"/>
              <a:buFont typeface="Quattrocento Sans"/>
              <a:buNone/>
            </a:pPr>
            <a:r>
              <a:rPr lang="en-US"/>
              <a:t>Lập trình Java 1</a:t>
            </a:r>
            <a:endParaRPr/>
          </a:p>
        </p:txBody>
      </p:sp>
      <p:sp>
        <p:nvSpPr>
          <p:cNvPr id="160" name="Google Shape;160;p1"/>
          <p:cNvSpPr txBox="1"/>
          <p:nvPr>
            <p:ph idx="1" type="subTitle"/>
          </p:nvPr>
        </p:nvSpPr>
        <p:spPr>
          <a:xfrm>
            <a:off x="4114800" y="4724400"/>
            <a:ext cx="50292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5A33"/>
              </a:buClr>
              <a:buSzPts val="2200"/>
              <a:buNone/>
            </a:pPr>
            <a:r>
              <a:rPr lang="en-US"/>
              <a:t>Bài 5: Chuỗi và biểu thức chính qui</a:t>
            </a:r>
            <a:endParaRPr/>
          </a:p>
        </p:txBody>
      </p:sp>
      <p:sp>
        <p:nvSpPr>
          <p:cNvPr id="161" name="Google Shape;161;p1"/>
          <p:cNvSpPr txBox="1"/>
          <p:nvPr/>
        </p:nvSpPr>
        <p:spPr>
          <a:xfrm>
            <a:off x="4114800" y="5181600"/>
            <a:ext cx="5029200" cy="9906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FF5A33"/>
              </a:buClr>
              <a:buSzPts val="2200"/>
              <a:buFont typeface="Arial"/>
              <a:buNone/>
            </a:pPr>
            <a:r>
              <a:rPr b="1" i="0" lang="en-US" sz="2200" u="none" cap="small" strike="noStrike">
                <a:solidFill>
                  <a:srgbClr val="FF5A33"/>
                </a:solidFill>
                <a:latin typeface="Quattrocento Sans"/>
                <a:ea typeface="Quattrocento Sans"/>
                <a:cs typeface="Quattrocento Sans"/>
                <a:sym typeface="Quattrocento Sans"/>
              </a:rPr>
              <a:t>Phần 1</a:t>
            </a:r>
            <a:endParaRPr b="1" i="0" sz="2200" u="none" cap="small" strike="noStrike">
              <a:solidFill>
                <a:srgbClr val="FF5A33"/>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0"/>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DEMO 03</a:t>
            </a:r>
            <a:endParaRPr/>
          </a:p>
        </p:txBody>
      </p:sp>
      <p:sp>
        <p:nvSpPr>
          <p:cNvPr id="228" name="Google Shape;228;p10"/>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Tìm kiếm và thay thế chuỗi</a:t>
            </a:r>
            <a:endParaRPr/>
          </a:p>
          <a:p>
            <a:pPr indent="-342900" lvl="0" marL="342900" rtl="0" algn="l">
              <a:spcBef>
                <a:spcPts val="560"/>
              </a:spcBef>
              <a:spcAft>
                <a:spcPts val="0"/>
              </a:spcAft>
              <a:buClr>
                <a:srgbClr val="FF5A33"/>
              </a:buClr>
              <a:buSzPts val="2800"/>
              <a:buFont typeface="Noto Sans Symbols"/>
              <a:buChar char="❑"/>
            </a:pPr>
            <a:r>
              <a:rPr lang="en-US"/>
              <a:t>Thực hiện theo hướng dẫn sau</a:t>
            </a:r>
            <a:endParaRPr/>
          </a:p>
          <a:p>
            <a:pPr indent="-285750" lvl="1" marL="742950" rtl="0" algn="l">
              <a:spcBef>
                <a:spcPts val="480"/>
              </a:spcBef>
              <a:spcAft>
                <a:spcPts val="0"/>
              </a:spcAft>
              <a:buSzPts val="2400"/>
              <a:buChar char="❖"/>
            </a:pPr>
            <a:r>
              <a:rPr lang="en-US"/>
              <a:t>Nhập chuỗi nội dung, tìm kiếm và thay thế từ bàn phím</a:t>
            </a:r>
            <a:endParaRPr/>
          </a:p>
          <a:p>
            <a:pPr indent="-228600" lvl="2" marL="1143000" rtl="0" algn="l">
              <a:spcBef>
                <a:spcPts val="400"/>
              </a:spcBef>
              <a:spcAft>
                <a:spcPts val="0"/>
              </a:spcAft>
              <a:buSzPts val="2000"/>
              <a:buChar char="⮚"/>
            </a:pPr>
            <a:r>
              <a:rPr lang="en-US"/>
              <a:t>String content = scanner.nextLine()</a:t>
            </a:r>
            <a:endParaRPr/>
          </a:p>
          <a:p>
            <a:pPr indent="-228600" lvl="2" marL="1143000" rtl="0" algn="l">
              <a:spcBef>
                <a:spcPts val="400"/>
              </a:spcBef>
              <a:spcAft>
                <a:spcPts val="0"/>
              </a:spcAft>
              <a:buSzPts val="2000"/>
              <a:buChar char="⮚"/>
            </a:pPr>
            <a:r>
              <a:rPr lang="en-US"/>
              <a:t>String find = scanner.nextLine()</a:t>
            </a:r>
            <a:endParaRPr/>
          </a:p>
          <a:p>
            <a:pPr indent="-228600" lvl="2" marL="1143000" rtl="0" algn="l">
              <a:spcBef>
                <a:spcPts val="400"/>
              </a:spcBef>
              <a:spcAft>
                <a:spcPts val="0"/>
              </a:spcAft>
              <a:buSzPts val="2000"/>
              <a:buChar char="⮚"/>
            </a:pPr>
            <a:r>
              <a:rPr lang="en-US"/>
              <a:t>String replace = scanner.nextLine()</a:t>
            </a:r>
            <a:endParaRPr/>
          </a:p>
          <a:p>
            <a:pPr indent="-285750" lvl="1" marL="742950" rtl="0" algn="l">
              <a:spcBef>
                <a:spcPts val="480"/>
              </a:spcBef>
              <a:spcAft>
                <a:spcPts val="0"/>
              </a:spcAft>
              <a:buSzPts val="2400"/>
              <a:buChar char="❖"/>
            </a:pPr>
            <a:r>
              <a:rPr lang="en-US"/>
              <a:t>Thực hiện tìm và thay</a:t>
            </a:r>
            <a:endParaRPr/>
          </a:p>
          <a:p>
            <a:pPr indent="-228600" lvl="2" marL="1143000" rtl="0" algn="l">
              <a:spcBef>
                <a:spcPts val="400"/>
              </a:spcBef>
              <a:spcAft>
                <a:spcPts val="0"/>
              </a:spcAft>
              <a:buSzPts val="2000"/>
              <a:buChar char="⮚"/>
            </a:pPr>
            <a:r>
              <a:rPr lang="en-US"/>
              <a:t>String result = content.</a:t>
            </a:r>
            <a:r>
              <a:rPr b="1" lang="en-US">
                <a:solidFill>
                  <a:srgbClr val="FF0000"/>
                </a:solidFill>
              </a:rPr>
              <a:t>replaceAll</a:t>
            </a:r>
            <a:r>
              <a:rPr lang="en-US"/>
              <a:t>(find, replace)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1"/>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DEMO 04</a:t>
            </a:r>
            <a:endParaRPr/>
          </a:p>
        </p:txBody>
      </p:sp>
      <p:sp>
        <p:nvSpPr>
          <p:cNvPr id="235" name="Google Shape;235;p11"/>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Nhập chuỗi chứa dãy số phân cách bởi dấu phẩy và xuất các số chẵn</a:t>
            </a:r>
            <a:endParaRPr/>
          </a:p>
          <a:p>
            <a:pPr indent="-342900" lvl="0" marL="342900" rtl="0" algn="l">
              <a:spcBef>
                <a:spcPts val="560"/>
              </a:spcBef>
              <a:spcAft>
                <a:spcPts val="0"/>
              </a:spcAft>
              <a:buClr>
                <a:srgbClr val="FF5A33"/>
              </a:buClr>
              <a:buSzPts val="2800"/>
              <a:buFont typeface="Noto Sans Symbols"/>
              <a:buChar char="❑"/>
            </a:pPr>
            <a:r>
              <a:rPr lang="en-US"/>
              <a:t>Thực hiện</a:t>
            </a:r>
            <a:endParaRPr/>
          </a:p>
          <a:p>
            <a:pPr indent="-285750" lvl="1" marL="742950" rtl="0" algn="l">
              <a:spcBef>
                <a:spcPts val="480"/>
              </a:spcBef>
              <a:spcAft>
                <a:spcPts val="0"/>
              </a:spcAft>
              <a:buSzPts val="2400"/>
              <a:buChar char="❖"/>
            </a:pPr>
            <a:r>
              <a:rPr lang="en-US"/>
              <a:t>Sử dụng split() để tách chuỗi thành mảng bởi ký tự phân cách là dấu phẩy</a:t>
            </a:r>
            <a:endParaRPr/>
          </a:p>
          <a:p>
            <a:pPr indent="-285750" lvl="1" marL="742950" rtl="0" algn="l">
              <a:spcBef>
                <a:spcPts val="480"/>
              </a:spcBef>
              <a:spcAft>
                <a:spcPts val="0"/>
              </a:spcAft>
              <a:buSzPts val="2400"/>
              <a:buChar char="❖"/>
            </a:pPr>
            <a:r>
              <a:rPr lang="en-US"/>
              <a:t>Duyệt mảng, đổi sang số nguyên và kiểm tra số chẵn</a:t>
            </a:r>
            <a:endParaRPr/>
          </a:p>
        </p:txBody>
      </p:sp>
      <p:sp>
        <p:nvSpPr>
          <p:cNvPr id="236" name="Google Shape;236;p11"/>
          <p:cNvSpPr/>
          <p:nvPr/>
        </p:nvSpPr>
        <p:spPr>
          <a:xfrm>
            <a:off x="2438400" y="3886200"/>
            <a:ext cx="4343400" cy="2514600"/>
          </a:xfrm>
          <a:prstGeom prst="flowChartDocument">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11"/>
          <p:cNvSpPr txBox="1"/>
          <p:nvPr/>
        </p:nvSpPr>
        <p:spPr>
          <a:xfrm>
            <a:off x="2438400" y="3886200"/>
            <a:ext cx="4343400" cy="23698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String[] daySo = chuoi</a:t>
            </a:r>
            <a:r>
              <a:rPr b="1" lang="en-US" sz="2800">
                <a:solidFill>
                  <a:srgbClr val="FF0000"/>
                </a:solidFill>
                <a:latin typeface="Calibri"/>
                <a:ea typeface="Calibri"/>
                <a:cs typeface="Calibri"/>
                <a:sym typeface="Calibri"/>
              </a:rPr>
              <a:t>.split</a:t>
            </a:r>
            <a:r>
              <a:rPr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for(String so : daySo){</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int x = Integer.parseInt(so);</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if(x % 2 == 0){</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	Số chẵn</a:t>
            </a:r>
            <a:endParaRPr b="0" i="0" sz="2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2"/>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Lab 6 buổi 1</a:t>
            </a:r>
            <a:endParaRPr/>
          </a:p>
        </p:txBody>
      </p:sp>
      <p:sp>
        <p:nvSpPr>
          <p:cNvPr id="243" name="Google Shape;243;p12"/>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Lab 6 – bài 1</a:t>
            </a:r>
            <a:endParaRPr/>
          </a:p>
          <a:p>
            <a:pPr indent="-342900" lvl="0" marL="342900" rtl="0" algn="l">
              <a:spcBef>
                <a:spcPts val="560"/>
              </a:spcBef>
              <a:spcAft>
                <a:spcPts val="0"/>
              </a:spcAft>
              <a:buClr>
                <a:srgbClr val="FF5A33"/>
              </a:buClr>
              <a:buSzPts val="2800"/>
              <a:buFont typeface="Noto Sans Symbols"/>
              <a:buChar char="❑"/>
            </a:pPr>
            <a:r>
              <a:rPr lang="en-US"/>
              <a:t>Lab 6 – bài 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3"/>
          <p:cNvSpPr txBox="1"/>
          <p:nvPr>
            <p:ph type="ctrTitle"/>
          </p:nvPr>
        </p:nvSpPr>
        <p:spPr>
          <a:xfrm>
            <a:off x="4114800" y="4038600"/>
            <a:ext cx="5029200" cy="83088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5A33"/>
              </a:buClr>
              <a:buSzPts val="3600"/>
              <a:buFont typeface="Quattrocento Sans"/>
              <a:buNone/>
            </a:pPr>
            <a:r>
              <a:rPr lang="en-US"/>
              <a:t>Lập trình Java 1</a:t>
            </a:r>
            <a:endParaRPr/>
          </a:p>
        </p:txBody>
      </p:sp>
      <p:sp>
        <p:nvSpPr>
          <p:cNvPr id="249" name="Google Shape;249;p13"/>
          <p:cNvSpPr txBox="1"/>
          <p:nvPr>
            <p:ph idx="1" type="subTitle"/>
          </p:nvPr>
        </p:nvSpPr>
        <p:spPr>
          <a:xfrm>
            <a:off x="4114800" y="4724400"/>
            <a:ext cx="50292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5A33"/>
              </a:buClr>
              <a:buSzPts val="2200"/>
              <a:buNone/>
            </a:pPr>
            <a:r>
              <a:rPr lang="en-US"/>
              <a:t>Bài 5: Chuỗi và biểu thức chính qui</a:t>
            </a:r>
            <a:endParaRPr/>
          </a:p>
        </p:txBody>
      </p:sp>
      <p:sp>
        <p:nvSpPr>
          <p:cNvPr id="250" name="Google Shape;250;p13"/>
          <p:cNvSpPr txBox="1"/>
          <p:nvPr/>
        </p:nvSpPr>
        <p:spPr>
          <a:xfrm>
            <a:off x="4114800" y="5181600"/>
            <a:ext cx="5029200" cy="9906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FF5A33"/>
              </a:buClr>
              <a:buSzPts val="2200"/>
              <a:buFont typeface="Arial"/>
              <a:buNone/>
            </a:pPr>
            <a:r>
              <a:rPr b="1" lang="en-US" sz="2200" cap="small">
                <a:solidFill>
                  <a:srgbClr val="FF5A33"/>
                </a:solidFill>
                <a:latin typeface="Quattrocento Sans"/>
                <a:ea typeface="Quattrocento Sans"/>
                <a:cs typeface="Quattrocento Sans"/>
                <a:sym typeface="Quattrocento Sans"/>
              </a:rPr>
              <a:t>Phần 2</a:t>
            </a:r>
            <a:endParaRPr b="1" sz="2200" cap="small">
              <a:solidFill>
                <a:srgbClr val="FF5A33"/>
              </a:solidFill>
              <a:latin typeface="Quattrocento Sans"/>
              <a:ea typeface="Quattrocento Sans"/>
              <a:cs typeface="Quattrocento Sans"/>
              <a:sym typeface="Quattrocen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4"/>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Biểu thức chính qui</a:t>
            </a:r>
            <a:endParaRPr/>
          </a:p>
        </p:txBody>
      </p:sp>
      <p:sp>
        <p:nvSpPr>
          <p:cNvPr id="256" name="Google Shape;256;p14"/>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Bạn có biết các chuỗi sau đây biểu diễn những gì hay không?</a:t>
            </a:r>
            <a:endParaRPr/>
          </a:p>
          <a:p>
            <a:pPr indent="-285750" lvl="1" marL="742950" rtl="0" algn="l">
              <a:spcBef>
                <a:spcPts val="480"/>
              </a:spcBef>
              <a:spcAft>
                <a:spcPts val="0"/>
              </a:spcAft>
              <a:buSzPts val="2400"/>
              <a:buChar char="❖"/>
            </a:pPr>
            <a:r>
              <a:rPr lang="en-US"/>
              <a:t>teo@fpt.edu.vn</a:t>
            </a:r>
            <a:endParaRPr/>
          </a:p>
          <a:p>
            <a:pPr indent="-285750" lvl="1" marL="742950" rtl="0" algn="l">
              <a:spcBef>
                <a:spcPts val="480"/>
              </a:spcBef>
              <a:spcAft>
                <a:spcPts val="0"/>
              </a:spcAft>
              <a:buSzPts val="2400"/>
              <a:buChar char="❖"/>
            </a:pPr>
            <a:r>
              <a:rPr lang="en-US"/>
              <a:t>54-P6-6661</a:t>
            </a:r>
            <a:endParaRPr/>
          </a:p>
          <a:p>
            <a:pPr indent="-285750" lvl="1" marL="742950" rtl="0" algn="l">
              <a:spcBef>
                <a:spcPts val="480"/>
              </a:spcBef>
              <a:spcAft>
                <a:spcPts val="0"/>
              </a:spcAft>
              <a:buSzPts val="2400"/>
              <a:buChar char="❖"/>
            </a:pPr>
            <a:r>
              <a:rPr lang="en-US"/>
              <a:t>54-P6-666.01</a:t>
            </a:r>
            <a:endParaRPr/>
          </a:p>
          <a:p>
            <a:pPr indent="-285750" lvl="1" marL="742950" rtl="0" algn="l">
              <a:spcBef>
                <a:spcPts val="480"/>
              </a:spcBef>
              <a:spcAft>
                <a:spcPts val="0"/>
              </a:spcAft>
              <a:buSzPts val="2400"/>
              <a:buChar char="❖"/>
            </a:pPr>
            <a:r>
              <a:rPr lang="en-US"/>
              <a:t>0913745789 </a:t>
            </a:r>
            <a:endParaRPr/>
          </a:p>
          <a:p>
            <a:pPr indent="-285750" lvl="1" marL="742950" rtl="0" algn="l">
              <a:spcBef>
                <a:spcPts val="480"/>
              </a:spcBef>
              <a:spcAft>
                <a:spcPts val="0"/>
              </a:spcAft>
              <a:buSzPts val="2400"/>
              <a:buChar char="❖"/>
            </a:pPr>
            <a:r>
              <a:rPr lang="en-US"/>
              <a:t>192.168.11.200 </a:t>
            </a:r>
            <a:endParaRPr/>
          </a:p>
        </p:txBody>
      </p:sp>
      <p:sp>
        <p:nvSpPr>
          <p:cNvPr id="257" name="Google Shape;257;p14"/>
          <p:cNvSpPr/>
          <p:nvPr/>
        </p:nvSpPr>
        <p:spPr>
          <a:xfrm>
            <a:off x="4191000" y="2133600"/>
            <a:ext cx="4495800" cy="2743200"/>
          </a:xfrm>
          <a:prstGeom prst="flowChartDocumen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Bạn có biết tại sao bạn nhận ra chúng không?</a:t>
            </a:r>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Làm thế nào để máy tính cũng có thể nhận ra như bạn?</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5"/>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Biểu thức chính qui</a:t>
            </a:r>
            <a:endParaRPr/>
          </a:p>
        </p:txBody>
      </p:sp>
      <p:sp>
        <p:nvSpPr>
          <p:cNvPr id="263" name="Google Shape;263;p15"/>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FF5A33"/>
              </a:buClr>
              <a:buSzPts val="2800"/>
              <a:buFont typeface="Noto Sans Symbols"/>
              <a:buChar char="❑"/>
            </a:pPr>
            <a:r>
              <a:rPr lang="en-US"/>
              <a:t>Máy tính có thể nhận dạng như chúng ta nếu chúng ta cung cấp qui luật nhận dạng cho chúng. Biểu thức chính qui cung cấp qui luật nhận dạng chuỗi cho máy tính.</a:t>
            </a:r>
            <a:endParaRPr/>
          </a:p>
          <a:p>
            <a:pPr indent="-342900" lvl="0" marL="342900" rtl="0" algn="l">
              <a:spcBef>
                <a:spcPts val="560"/>
              </a:spcBef>
              <a:spcAft>
                <a:spcPts val="0"/>
              </a:spcAft>
              <a:buClr>
                <a:srgbClr val="FF5A33"/>
              </a:buClr>
              <a:buSzPts val="2800"/>
              <a:buFont typeface="Noto Sans Symbols"/>
              <a:buChar char="❑"/>
            </a:pPr>
            <a:r>
              <a:rPr lang="en-US"/>
              <a:t>Biểu thức chính qui là một chuỗi mẫu được sử dụng để qui định dạng thức của các chuỗi. Nếu một chuỗi nào đó phù hợp với mẫu dạng thức thì chuỗi đó được gọi là so khớp (hay đối sánh). </a:t>
            </a:r>
            <a:endParaRPr/>
          </a:p>
          <a:p>
            <a:pPr indent="-342900" lvl="0" marL="342900" rtl="0" algn="l">
              <a:spcBef>
                <a:spcPts val="560"/>
              </a:spcBef>
              <a:spcAft>
                <a:spcPts val="0"/>
              </a:spcAft>
              <a:buClr>
                <a:srgbClr val="FF5A33"/>
              </a:buClr>
              <a:buSzPts val="2800"/>
              <a:buFont typeface="Noto Sans Symbols"/>
              <a:buChar char="❑"/>
            </a:pPr>
            <a:r>
              <a:rPr lang="en-US"/>
              <a:t>Ví dụ: </a:t>
            </a:r>
            <a:r>
              <a:rPr b="1" lang="en-US"/>
              <a:t>[0-9]{3,7}</a:t>
            </a:r>
            <a:r>
              <a:rPr lang="en-US"/>
              <a:t>: Biểu thức chính qui này so khớp các chuỗi từ 3 đến 7 ký tự số.</a:t>
            </a:r>
            <a:endParaRPr/>
          </a:p>
          <a:p>
            <a:pPr indent="-285750" lvl="1" marL="742950" rtl="0" algn="l">
              <a:spcBef>
                <a:spcPts val="480"/>
              </a:spcBef>
              <a:spcAft>
                <a:spcPts val="0"/>
              </a:spcAft>
              <a:buSzPts val="2400"/>
              <a:buChar char="❖"/>
            </a:pPr>
            <a:r>
              <a:rPr lang="en-US"/>
              <a:t>[0-9]: đại diện cho 1 ký tự số</a:t>
            </a:r>
            <a:endParaRPr/>
          </a:p>
          <a:p>
            <a:pPr indent="-285750" lvl="1" marL="742950" rtl="0" algn="l">
              <a:spcBef>
                <a:spcPts val="480"/>
              </a:spcBef>
              <a:spcAft>
                <a:spcPts val="0"/>
              </a:spcAft>
              <a:buSzPts val="2400"/>
              <a:buChar char="❖"/>
            </a:pPr>
            <a:r>
              <a:rPr lang="en-US"/>
              <a:t>{3,7}: đại diện cho số lần xuất hiện (ít nhất 3 nhiều nhất 7)</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6"/>
          <p:cNvSpPr/>
          <p:nvPr/>
        </p:nvSpPr>
        <p:spPr>
          <a:xfrm>
            <a:off x="457200" y="1066800"/>
            <a:ext cx="8229600" cy="4953000"/>
          </a:xfrm>
          <a:prstGeom prst="flowChartDocument">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16"/>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Ví dụ: Biểu thức chính qui</a:t>
            </a:r>
            <a:endParaRPr/>
          </a:p>
        </p:txBody>
      </p:sp>
      <p:pic>
        <p:nvPicPr>
          <p:cNvPr id="270" name="Google Shape;270;p16"/>
          <p:cNvPicPr preferRelativeResize="0"/>
          <p:nvPr/>
        </p:nvPicPr>
        <p:blipFill rotWithShape="1">
          <a:blip r:embed="rId3">
            <a:alphaModFix/>
          </a:blip>
          <a:srcRect b="0" l="0" r="0" t="0"/>
          <a:stretch/>
        </p:blipFill>
        <p:spPr>
          <a:xfrm>
            <a:off x="762000" y="1371600"/>
            <a:ext cx="7362825" cy="3495675"/>
          </a:xfrm>
          <a:prstGeom prst="rect">
            <a:avLst/>
          </a:prstGeom>
          <a:noFill/>
          <a:ln>
            <a:noFill/>
          </a:ln>
        </p:spPr>
      </p:pic>
      <p:sp>
        <p:nvSpPr>
          <p:cNvPr id="271" name="Google Shape;271;p16"/>
          <p:cNvSpPr/>
          <p:nvPr/>
        </p:nvSpPr>
        <p:spPr>
          <a:xfrm>
            <a:off x="5867400" y="1389126"/>
            <a:ext cx="1905000" cy="1069848"/>
          </a:xfrm>
          <a:prstGeom prst="wedgeEllipseCallout">
            <a:avLst>
              <a:gd fmla="val -114109" name="adj1"/>
              <a:gd fmla="val 77424" name="adj2"/>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Biểu thức chính qui</a:t>
            </a:r>
            <a:endParaRPr sz="1800">
              <a:solidFill>
                <a:schemeClr val="dk1"/>
              </a:solidFill>
              <a:latin typeface="Calibri"/>
              <a:ea typeface="Calibri"/>
              <a:cs typeface="Calibri"/>
              <a:sym typeface="Calibri"/>
            </a:endParaRPr>
          </a:p>
        </p:txBody>
      </p:sp>
      <p:sp>
        <p:nvSpPr>
          <p:cNvPr id="272" name="Google Shape;272;p16"/>
          <p:cNvSpPr/>
          <p:nvPr/>
        </p:nvSpPr>
        <p:spPr>
          <a:xfrm>
            <a:off x="4953000" y="2594038"/>
            <a:ext cx="3581400" cy="854012"/>
          </a:xfrm>
          <a:prstGeom prst="wedgeEllipseCallout">
            <a:avLst>
              <a:gd fmla="val -73733" name="adj1"/>
              <a:gd fmla="val 42548" name="adj2"/>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Kiểm tra mobile có so khớp với pattern không?</a:t>
            </a:r>
            <a:endParaRPr sz="1800">
              <a:solidFill>
                <a:schemeClr val="dk1"/>
              </a:solidFill>
              <a:latin typeface="Calibri"/>
              <a:ea typeface="Calibri"/>
              <a:cs typeface="Calibri"/>
              <a:sym typeface="Calibri"/>
            </a:endParaRPr>
          </a:p>
        </p:txBody>
      </p:sp>
      <p:sp>
        <p:nvSpPr>
          <p:cNvPr id="273" name="Google Shape;273;p16"/>
          <p:cNvSpPr/>
          <p:nvPr/>
        </p:nvSpPr>
        <p:spPr>
          <a:xfrm>
            <a:off x="2514600" y="4867275"/>
            <a:ext cx="6324600" cy="1685925"/>
          </a:xfrm>
          <a:prstGeom prst="irregularSeal2">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16"/>
          <p:cNvSpPr/>
          <p:nvPr/>
        </p:nvSpPr>
        <p:spPr>
          <a:xfrm>
            <a:off x="3810000" y="5387071"/>
            <a:ext cx="3435043"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cap="none">
                <a:solidFill>
                  <a:srgbClr val="A04400"/>
                </a:solidFill>
                <a:latin typeface="Calibri"/>
                <a:ea typeface="Calibri"/>
                <a:cs typeface="Calibri"/>
                <a:sym typeface="Calibri"/>
              </a:rPr>
              <a:t>s.matches(regex)</a:t>
            </a:r>
            <a:endParaRPr b="1" sz="3600" cap="none">
              <a:solidFill>
                <a:srgbClr val="A044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7"/>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Xây dựng biểu thức chính qui</a:t>
            </a:r>
            <a:endParaRPr/>
          </a:p>
        </p:txBody>
      </p:sp>
      <p:cxnSp>
        <p:nvCxnSpPr>
          <p:cNvPr id="280" name="Google Shape;280;p17"/>
          <p:cNvCxnSpPr>
            <a:stCxn id="281" idx="2"/>
            <a:endCxn id="282" idx="0"/>
          </p:cNvCxnSpPr>
          <p:nvPr/>
        </p:nvCxnSpPr>
        <p:spPr>
          <a:xfrm rot="5400000">
            <a:off x="3162300" y="876300"/>
            <a:ext cx="685800" cy="2133600"/>
          </a:xfrm>
          <a:prstGeom prst="bentConnector3">
            <a:avLst>
              <a:gd fmla="val 50000" name="adj1"/>
            </a:avLst>
          </a:prstGeom>
          <a:noFill/>
          <a:ln cap="flat" cmpd="sng" w="9525">
            <a:solidFill>
              <a:srgbClr val="4A7DBA"/>
            </a:solidFill>
            <a:prstDash val="solid"/>
            <a:round/>
            <a:headEnd len="sm" w="sm" type="none"/>
            <a:tailEnd len="med" w="med" type="stealth"/>
          </a:ln>
        </p:spPr>
      </p:cxnSp>
      <p:cxnSp>
        <p:nvCxnSpPr>
          <p:cNvPr id="283" name="Google Shape;283;p17"/>
          <p:cNvCxnSpPr>
            <a:stCxn id="281" idx="2"/>
            <a:endCxn id="284" idx="0"/>
          </p:cNvCxnSpPr>
          <p:nvPr/>
        </p:nvCxnSpPr>
        <p:spPr>
          <a:xfrm flipH="1" rot="-5400000">
            <a:off x="5295900" y="876300"/>
            <a:ext cx="685800" cy="2133600"/>
          </a:xfrm>
          <a:prstGeom prst="bentConnector3">
            <a:avLst>
              <a:gd fmla="val 50000" name="adj1"/>
            </a:avLst>
          </a:prstGeom>
          <a:noFill/>
          <a:ln cap="flat" cmpd="sng" w="9525">
            <a:solidFill>
              <a:srgbClr val="4A7DBA"/>
            </a:solidFill>
            <a:prstDash val="solid"/>
            <a:round/>
            <a:headEnd len="sm" w="sm" type="none"/>
            <a:tailEnd len="med" w="med" type="stealth"/>
          </a:ln>
        </p:spPr>
      </p:cxnSp>
      <p:pic>
        <p:nvPicPr>
          <p:cNvPr id="285" name="Google Shape;285;p17"/>
          <p:cNvPicPr preferRelativeResize="0"/>
          <p:nvPr/>
        </p:nvPicPr>
        <p:blipFill rotWithShape="1">
          <a:blip r:embed="rId3">
            <a:alphaModFix/>
          </a:blip>
          <a:srcRect b="0" l="0" r="0" t="0"/>
          <a:stretch/>
        </p:blipFill>
        <p:spPr>
          <a:xfrm>
            <a:off x="457200" y="2743200"/>
            <a:ext cx="3956538" cy="3725740"/>
          </a:xfrm>
          <a:prstGeom prst="rect">
            <a:avLst/>
          </a:prstGeom>
          <a:noFill/>
          <a:ln cap="flat" cmpd="sng" w="9525">
            <a:solidFill>
              <a:schemeClr val="accent1"/>
            </a:solidFill>
            <a:prstDash val="solid"/>
            <a:miter lim="800000"/>
            <a:headEnd len="sm" w="sm" type="none"/>
            <a:tailEnd len="sm" w="sm" type="none"/>
          </a:ln>
        </p:spPr>
      </p:pic>
      <p:sp>
        <p:nvSpPr>
          <p:cNvPr id="282" name="Google Shape;282;p17"/>
          <p:cNvSpPr/>
          <p:nvPr/>
        </p:nvSpPr>
        <p:spPr>
          <a:xfrm>
            <a:off x="457200" y="2286000"/>
            <a:ext cx="3962400" cy="4572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A04400"/>
                </a:solidFill>
                <a:latin typeface="Calibri"/>
                <a:ea typeface="Calibri"/>
                <a:cs typeface="Calibri"/>
                <a:sym typeface="Calibri"/>
              </a:rPr>
              <a:t>Ký tự đại diện</a:t>
            </a:r>
            <a:endParaRPr b="1" sz="2400">
              <a:solidFill>
                <a:srgbClr val="A04400"/>
              </a:solidFill>
              <a:latin typeface="Calibri"/>
              <a:ea typeface="Calibri"/>
              <a:cs typeface="Calibri"/>
              <a:sym typeface="Calibri"/>
            </a:endParaRPr>
          </a:p>
        </p:txBody>
      </p:sp>
      <p:pic>
        <p:nvPicPr>
          <p:cNvPr id="286" name="Google Shape;286;p17"/>
          <p:cNvPicPr preferRelativeResize="0"/>
          <p:nvPr/>
        </p:nvPicPr>
        <p:blipFill rotWithShape="1">
          <a:blip r:embed="rId4">
            <a:alphaModFix/>
          </a:blip>
          <a:srcRect b="0" l="0" r="0" t="0"/>
          <a:stretch/>
        </p:blipFill>
        <p:spPr>
          <a:xfrm>
            <a:off x="4724400" y="2743200"/>
            <a:ext cx="3956538" cy="2286000"/>
          </a:xfrm>
          <a:prstGeom prst="rect">
            <a:avLst/>
          </a:prstGeom>
          <a:noFill/>
          <a:ln cap="flat" cmpd="sng" w="9525">
            <a:solidFill>
              <a:schemeClr val="accent1"/>
            </a:solidFill>
            <a:prstDash val="solid"/>
            <a:miter lim="800000"/>
            <a:headEnd len="sm" w="sm" type="none"/>
            <a:tailEnd len="sm" w="sm" type="none"/>
          </a:ln>
        </p:spPr>
      </p:pic>
      <p:sp>
        <p:nvSpPr>
          <p:cNvPr id="284" name="Google Shape;284;p17"/>
          <p:cNvSpPr/>
          <p:nvPr/>
        </p:nvSpPr>
        <p:spPr>
          <a:xfrm>
            <a:off x="4724400" y="2286000"/>
            <a:ext cx="3962400" cy="4572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A04400"/>
                </a:solidFill>
                <a:latin typeface="Calibri"/>
                <a:ea typeface="Calibri"/>
                <a:cs typeface="Calibri"/>
                <a:sym typeface="Calibri"/>
              </a:rPr>
              <a:t>Số lần xuất hiện</a:t>
            </a:r>
            <a:endParaRPr b="1" sz="2400">
              <a:solidFill>
                <a:srgbClr val="A04400"/>
              </a:solidFill>
              <a:latin typeface="Calibri"/>
              <a:ea typeface="Calibri"/>
              <a:cs typeface="Calibri"/>
              <a:sym typeface="Calibri"/>
            </a:endParaRPr>
          </a:p>
        </p:txBody>
      </p:sp>
      <p:sp>
        <p:nvSpPr>
          <p:cNvPr id="281" name="Google Shape;281;p17"/>
          <p:cNvSpPr/>
          <p:nvPr/>
        </p:nvSpPr>
        <p:spPr>
          <a:xfrm>
            <a:off x="2514600" y="990600"/>
            <a:ext cx="4114800" cy="609600"/>
          </a:xfrm>
          <a:prstGeom prst="roundRect">
            <a:avLst>
              <a:gd fmla="val 16667" name="adj"/>
            </a:avLst>
          </a:prstGeom>
          <a:solidFill>
            <a:schemeClr val="l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rgbClr val="A04400"/>
                </a:solidFill>
                <a:latin typeface="Calibri"/>
                <a:ea typeface="Calibri"/>
                <a:cs typeface="Calibri"/>
                <a:sym typeface="Calibri"/>
              </a:rPr>
              <a:t>Regular Expression</a:t>
            </a:r>
            <a:endParaRPr b="1" sz="3200">
              <a:solidFill>
                <a:srgbClr val="A04400"/>
              </a:solidFill>
              <a:latin typeface="Calibri"/>
              <a:ea typeface="Calibri"/>
              <a:cs typeface="Calibri"/>
              <a:sym typeface="Calibri"/>
            </a:endParaRPr>
          </a:p>
        </p:txBody>
      </p:sp>
      <p:sp>
        <p:nvSpPr>
          <p:cNvPr id="287" name="Google Shape;287;p17"/>
          <p:cNvSpPr/>
          <p:nvPr/>
        </p:nvSpPr>
        <p:spPr>
          <a:xfrm>
            <a:off x="5653869" y="5715000"/>
            <a:ext cx="210346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F0000"/>
                </a:solidFill>
                <a:latin typeface="Calibri"/>
                <a:ea typeface="Calibri"/>
                <a:cs typeface="Calibri"/>
                <a:sym typeface="Calibri"/>
              </a:rPr>
              <a:t>[0-9]</a:t>
            </a:r>
            <a:r>
              <a:rPr b="1" lang="en-US" sz="3600">
                <a:solidFill>
                  <a:srgbClr val="0000FF"/>
                </a:solidFill>
                <a:latin typeface="Calibri"/>
                <a:ea typeface="Calibri"/>
                <a:cs typeface="Calibri"/>
                <a:sym typeface="Calibri"/>
              </a:rPr>
              <a:t>{3, 7}</a:t>
            </a:r>
            <a:endParaRPr b="1" sz="3600">
              <a:solidFill>
                <a:srgbClr val="0000FF"/>
              </a:solidFill>
              <a:latin typeface="Calibri"/>
              <a:ea typeface="Calibri"/>
              <a:cs typeface="Calibri"/>
              <a:sym typeface="Calibri"/>
            </a:endParaRPr>
          </a:p>
        </p:txBody>
      </p:sp>
      <p:cxnSp>
        <p:nvCxnSpPr>
          <p:cNvPr id="288" name="Google Shape;288;p17"/>
          <p:cNvCxnSpPr>
            <a:stCxn id="287" idx="1"/>
          </p:cNvCxnSpPr>
          <p:nvPr/>
        </p:nvCxnSpPr>
        <p:spPr>
          <a:xfrm rot="10800000">
            <a:off x="4419669" y="6038166"/>
            <a:ext cx="1234200" cy="0"/>
          </a:xfrm>
          <a:prstGeom prst="straightConnector1">
            <a:avLst/>
          </a:prstGeom>
          <a:noFill/>
          <a:ln cap="flat" cmpd="sng" w="9525">
            <a:solidFill>
              <a:srgbClr val="4A7DBA"/>
            </a:solidFill>
            <a:prstDash val="solid"/>
            <a:round/>
            <a:headEnd len="sm" w="sm" type="none"/>
            <a:tailEnd len="med" w="med" type="stealth"/>
          </a:ln>
        </p:spPr>
      </p:cxnSp>
      <p:cxnSp>
        <p:nvCxnSpPr>
          <p:cNvPr id="289" name="Google Shape;289;p17"/>
          <p:cNvCxnSpPr/>
          <p:nvPr/>
        </p:nvCxnSpPr>
        <p:spPr>
          <a:xfrm rot="10800000">
            <a:off x="7083669" y="5029200"/>
            <a:ext cx="2931" cy="793409"/>
          </a:xfrm>
          <a:prstGeom prst="straightConnector1">
            <a:avLst/>
          </a:prstGeom>
          <a:noFill/>
          <a:ln cap="flat" cmpd="sng" w="9525">
            <a:solidFill>
              <a:srgbClr val="4A7DBA"/>
            </a:solidFill>
            <a:prstDash val="solid"/>
            <a:round/>
            <a:headEnd len="sm" w="sm" type="none"/>
            <a:tailEnd len="med" w="med" type="stealth"/>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8"/>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RegEx thường dùng</a:t>
            </a:r>
            <a:endParaRPr/>
          </a:p>
        </p:txBody>
      </p:sp>
      <p:sp>
        <p:nvSpPr>
          <p:cNvPr id="295" name="Google Shape;295;p18"/>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Số CMND</a:t>
            </a:r>
            <a:endParaRPr/>
          </a:p>
          <a:p>
            <a:pPr indent="-285750" lvl="1" marL="742950" rtl="0" algn="l">
              <a:spcBef>
                <a:spcPts val="480"/>
              </a:spcBef>
              <a:spcAft>
                <a:spcPts val="0"/>
              </a:spcAft>
              <a:buSzPts val="2400"/>
              <a:buChar char="❖"/>
            </a:pPr>
            <a:r>
              <a:rPr lang="en-US"/>
              <a:t>[0-9]{9}</a:t>
            </a:r>
            <a:endParaRPr/>
          </a:p>
          <a:p>
            <a:pPr indent="-342900" lvl="0" marL="342900" rtl="0" algn="l">
              <a:spcBef>
                <a:spcPts val="560"/>
              </a:spcBef>
              <a:spcAft>
                <a:spcPts val="0"/>
              </a:spcAft>
              <a:buClr>
                <a:srgbClr val="FF5A33"/>
              </a:buClr>
              <a:buSzPts val="2800"/>
              <a:buFont typeface="Noto Sans Symbols"/>
              <a:buChar char="❑"/>
            </a:pPr>
            <a:r>
              <a:rPr lang="en-US"/>
              <a:t>Số điện thoại di động việt nam</a:t>
            </a:r>
            <a:endParaRPr/>
          </a:p>
          <a:p>
            <a:pPr indent="-285750" lvl="1" marL="742950" rtl="0" algn="l">
              <a:spcBef>
                <a:spcPts val="480"/>
              </a:spcBef>
              <a:spcAft>
                <a:spcPts val="0"/>
              </a:spcAft>
              <a:buSzPts val="2400"/>
              <a:buChar char="❖"/>
            </a:pPr>
            <a:r>
              <a:rPr lang="en-US"/>
              <a:t>0\d{9,10}</a:t>
            </a:r>
            <a:endParaRPr/>
          </a:p>
          <a:p>
            <a:pPr indent="-342900" lvl="0" marL="342900" rtl="0" algn="l">
              <a:spcBef>
                <a:spcPts val="560"/>
              </a:spcBef>
              <a:spcAft>
                <a:spcPts val="0"/>
              </a:spcAft>
              <a:buClr>
                <a:srgbClr val="FF5A33"/>
              </a:buClr>
              <a:buSzPts val="2800"/>
              <a:buFont typeface="Noto Sans Symbols"/>
              <a:buChar char="❑"/>
            </a:pPr>
            <a:r>
              <a:rPr lang="en-US"/>
              <a:t>Số xe máy sài gòn</a:t>
            </a:r>
            <a:endParaRPr/>
          </a:p>
          <a:p>
            <a:pPr indent="-285750" lvl="1" marL="742950" rtl="0" algn="l">
              <a:spcBef>
                <a:spcPts val="480"/>
              </a:spcBef>
              <a:spcAft>
                <a:spcPts val="0"/>
              </a:spcAft>
              <a:buSzPts val="2400"/>
              <a:buChar char="❖"/>
            </a:pPr>
            <a:r>
              <a:rPr lang="en-US"/>
              <a:t>5\d-[A-Z]\d-((\d{4})|(\d{3}\.\d{2}))</a:t>
            </a:r>
            <a:endParaRPr/>
          </a:p>
          <a:p>
            <a:pPr indent="-342900" lvl="0" marL="342900" rtl="0" algn="l">
              <a:spcBef>
                <a:spcPts val="560"/>
              </a:spcBef>
              <a:spcAft>
                <a:spcPts val="0"/>
              </a:spcAft>
              <a:buClr>
                <a:srgbClr val="FF5A33"/>
              </a:buClr>
              <a:buSzPts val="2800"/>
              <a:buFont typeface="Noto Sans Symbols"/>
              <a:buChar char="❑"/>
            </a:pPr>
            <a:r>
              <a:rPr lang="en-US"/>
              <a:t>Địa chỉ email</a:t>
            </a:r>
            <a:endParaRPr/>
          </a:p>
          <a:p>
            <a:pPr indent="-285750" lvl="1" marL="742950" rtl="0" algn="l">
              <a:spcBef>
                <a:spcPts val="480"/>
              </a:spcBef>
              <a:spcAft>
                <a:spcPts val="0"/>
              </a:spcAft>
              <a:buSzPts val="2400"/>
              <a:buChar char="❖"/>
            </a:pPr>
            <a:r>
              <a:rPr lang="en-US"/>
              <a:t>\w+@\w+(\.\w){1,2}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19"/>
          <p:cNvPicPr preferRelativeResize="0"/>
          <p:nvPr/>
        </p:nvPicPr>
        <p:blipFill rotWithShape="1">
          <a:blip r:embed="rId3">
            <a:alphaModFix/>
          </a:blip>
          <a:srcRect b="0" l="0" r="0" t="0"/>
          <a:stretch/>
        </p:blipFill>
        <p:spPr>
          <a:xfrm>
            <a:off x="457200" y="1143001"/>
            <a:ext cx="8022466" cy="4953000"/>
          </a:xfrm>
          <a:prstGeom prst="rect">
            <a:avLst/>
          </a:prstGeom>
          <a:noFill/>
          <a:ln>
            <a:noFill/>
          </a:ln>
        </p:spPr>
      </p:pic>
      <p:sp>
        <p:nvSpPr>
          <p:cNvPr id="302" name="Google Shape;302;p19"/>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Ví dụ về RegEx</a:t>
            </a:r>
            <a:endParaRPr/>
          </a:p>
        </p:txBody>
      </p:sp>
      <p:sp>
        <p:nvSpPr>
          <p:cNvPr id="303" name="Google Shape;303;p19"/>
          <p:cNvSpPr/>
          <p:nvPr/>
        </p:nvSpPr>
        <p:spPr>
          <a:xfrm>
            <a:off x="4419600" y="4419600"/>
            <a:ext cx="3429000" cy="384048"/>
          </a:xfrm>
          <a:prstGeom prst="wedgeRectCallout">
            <a:avLst>
              <a:gd fmla="val -48965" name="adj1"/>
              <a:gd fmla="val 80870" name="adj2"/>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Số điện thoại để bàn ở Huế</a:t>
            </a:r>
            <a:endParaRPr sz="1800">
              <a:solidFill>
                <a:schemeClr val="dk1"/>
              </a:solidFill>
              <a:latin typeface="Calibri"/>
              <a:ea typeface="Calibri"/>
              <a:cs typeface="Calibri"/>
              <a:sym typeface="Calibri"/>
            </a:endParaRPr>
          </a:p>
        </p:txBody>
      </p:sp>
      <p:sp>
        <p:nvSpPr>
          <p:cNvPr id="304" name="Google Shape;304;p19"/>
          <p:cNvSpPr/>
          <p:nvPr/>
        </p:nvSpPr>
        <p:spPr>
          <a:xfrm>
            <a:off x="4800600" y="2971800"/>
            <a:ext cx="3429000" cy="384048"/>
          </a:xfrm>
          <a:prstGeom prst="wedgeRectCallout">
            <a:avLst>
              <a:gd fmla="val -48965" name="adj1"/>
              <a:gd fmla="val 80870" name="adj2"/>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Email đơn giản</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Mục tiêu</a:t>
            </a:r>
            <a:endParaRPr/>
          </a:p>
        </p:txBody>
      </p:sp>
      <p:sp>
        <p:nvSpPr>
          <p:cNvPr id="167" name="Google Shape;167;p2"/>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Kết thúc bài học này bạn có khả năng</a:t>
            </a:r>
            <a:endParaRPr/>
          </a:p>
          <a:p>
            <a:pPr indent="-285750" lvl="1" marL="742950" rtl="0" algn="l">
              <a:spcBef>
                <a:spcPts val="480"/>
              </a:spcBef>
              <a:spcAft>
                <a:spcPts val="0"/>
              </a:spcAft>
              <a:buSzPts val="2400"/>
              <a:buChar char="❖"/>
            </a:pPr>
            <a:r>
              <a:rPr lang="en-US"/>
              <a:t>Hiểu và sử dụng chuỗi</a:t>
            </a:r>
            <a:endParaRPr/>
          </a:p>
          <a:p>
            <a:pPr indent="-285750" lvl="1" marL="742950" rtl="0" algn="l">
              <a:spcBef>
                <a:spcPts val="480"/>
              </a:spcBef>
              <a:spcAft>
                <a:spcPts val="0"/>
              </a:spcAft>
              <a:buSzPts val="2400"/>
              <a:buChar char="❖"/>
            </a:pPr>
            <a:r>
              <a:rPr lang="en-US"/>
              <a:t>Hiểu và sử dụng biểu thức chính qui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0"/>
          <p:cNvSpPr txBox="1"/>
          <p:nvPr/>
        </p:nvSpPr>
        <p:spPr>
          <a:xfrm>
            <a:off x="1600200" y="5334000"/>
            <a:ext cx="36487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Hiện thực hóa đoạn mã ở slide trước</a:t>
            </a:r>
            <a:endParaRPr sz="18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1"/>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Thực hành - Validation</a:t>
            </a:r>
            <a:endParaRPr/>
          </a:p>
        </p:txBody>
      </p:sp>
      <p:sp>
        <p:nvSpPr>
          <p:cNvPr id="317" name="Google Shape;317;p21"/>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Nhập thông tin nhân viên từ bàn phím. Thông tin của mỗi nhân viên phải tuân theo các ràng buộc sau. Xuất thông báo lỗi và yêu cầu nhập lại</a:t>
            </a:r>
            <a:endParaRPr/>
          </a:p>
        </p:txBody>
      </p:sp>
      <p:graphicFrame>
        <p:nvGraphicFramePr>
          <p:cNvPr id="318" name="Google Shape;318;p21"/>
          <p:cNvGraphicFramePr/>
          <p:nvPr/>
        </p:nvGraphicFramePr>
        <p:xfrm>
          <a:off x="609600" y="2667000"/>
          <a:ext cx="3000000" cy="3000000"/>
        </p:xfrm>
        <a:graphic>
          <a:graphicData uri="http://schemas.openxmlformats.org/drawingml/2006/table">
            <a:tbl>
              <a:tblPr bandRow="1" firstRow="1">
                <a:noFill/>
                <a:tableStyleId>{82F030CC-F1E7-4483-8703-178E5CB8CE04}</a:tableStyleId>
              </a:tblPr>
              <a:tblGrid>
                <a:gridCol w="1580225"/>
                <a:gridCol w="3372775"/>
                <a:gridCol w="3200400"/>
              </a:tblGrid>
              <a:tr h="393700">
                <a:tc>
                  <a:txBody>
                    <a:bodyPr/>
                    <a:lstStyle/>
                    <a:p>
                      <a:pPr indent="0" lvl="0" marL="0" marR="0" rtl="0" algn="l">
                        <a:spcBef>
                          <a:spcPts val="0"/>
                        </a:spcBef>
                        <a:spcAft>
                          <a:spcPts val="0"/>
                        </a:spcAft>
                        <a:buNone/>
                      </a:pPr>
                      <a:r>
                        <a:rPr lang="en-US" sz="1800"/>
                        <a:t>Thông</a:t>
                      </a:r>
                      <a:r>
                        <a:rPr lang="en-US" sz="1800"/>
                        <a:t> tin</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Kiểm</a:t>
                      </a:r>
                      <a:r>
                        <a:rPr lang="en-US" sz="1800"/>
                        <a:t> soát</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RegEx</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3700">
                <a:tc>
                  <a:txBody>
                    <a:bodyPr/>
                    <a:lstStyle/>
                    <a:p>
                      <a:pPr indent="0" lvl="0" marL="0" marR="0" rtl="0" algn="l">
                        <a:spcBef>
                          <a:spcPts val="0"/>
                        </a:spcBef>
                        <a:spcAft>
                          <a:spcPts val="0"/>
                        </a:spcAft>
                        <a:buNone/>
                      </a:pPr>
                      <a:r>
                        <a:rPr lang="en-US" sz="1800"/>
                        <a:t>Mã</a:t>
                      </a:r>
                      <a:r>
                        <a:rPr lang="en-US" sz="1800"/>
                        <a:t> sinh viên</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5 ký</a:t>
                      </a:r>
                      <a:r>
                        <a:rPr lang="en-US" sz="1800"/>
                        <a:t> tự hoa</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[A-Z]{5}</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3700">
                <a:tc>
                  <a:txBody>
                    <a:bodyPr/>
                    <a:lstStyle/>
                    <a:p>
                      <a:pPr indent="0" lvl="0" marL="0" marR="0" rtl="0" algn="l">
                        <a:spcBef>
                          <a:spcPts val="0"/>
                        </a:spcBef>
                        <a:spcAft>
                          <a:spcPts val="0"/>
                        </a:spcAft>
                        <a:buNone/>
                      </a:pPr>
                      <a:r>
                        <a:rPr lang="en-US" sz="1800"/>
                        <a:t>Mật</a:t>
                      </a:r>
                      <a:r>
                        <a:rPr lang="en-US" sz="1800"/>
                        <a:t> khẩu</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Ít</a:t>
                      </a:r>
                      <a:r>
                        <a:rPr lang="en-US" sz="1800"/>
                        <a:t> nhất 6 ký tự</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.{6,}</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3700">
                <a:tc>
                  <a:txBody>
                    <a:bodyPr/>
                    <a:lstStyle/>
                    <a:p>
                      <a:pPr indent="0" lvl="0" marL="0" marR="0" rtl="0" algn="l">
                        <a:spcBef>
                          <a:spcPts val="0"/>
                        </a:spcBef>
                        <a:spcAft>
                          <a:spcPts val="0"/>
                        </a:spcAft>
                        <a:buNone/>
                      </a:pPr>
                      <a:r>
                        <a:rPr lang="en-US" sz="1800"/>
                        <a:t>Họ</a:t>
                      </a:r>
                      <a:r>
                        <a:rPr lang="en-US" sz="1800"/>
                        <a:t> và tên</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Chỉ</a:t>
                      </a:r>
                      <a:r>
                        <a:rPr lang="en-US" sz="1800"/>
                        <a:t> dùng alphabet và ký tự trắng</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[a-zA-Z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3700">
                <a:tc>
                  <a:txBody>
                    <a:bodyPr/>
                    <a:lstStyle/>
                    <a:p>
                      <a:pPr indent="0" lvl="0" marL="0" marR="0" rtl="0" algn="l">
                        <a:spcBef>
                          <a:spcPts val="0"/>
                        </a:spcBef>
                        <a:spcAft>
                          <a:spcPts val="0"/>
                        </a:spcAft>
                        <a:buNone/>
                      </a:pPr>
                      <a:r>
                        <a:rPr lang="en-US" sz="1800"/>
                        <a:t>Email</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Đúng</a:t>
                      </a:r>
                      <a:r>
                        <a:rPr lang="en-US" sz="1800"/>
                        <a:t> dạng email</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\w+@\w+(\. \w+){1,2}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3700">
                <a:tc>
                  <a:txBody>
                    <a:bodyPr/>
                    <a:lstStyle/>
                    <a:p>
                      <a:pPr indent="0" lvl="0" marL="0" marR="0" rtl="0" algn="l">
                        <a:spcBef>
                          <a:spcPts val="0"/>
                        </a:spcBef>
                        <a:spcAft>
                          <a:spcPts val="0"/>
                        </a:spcAft>
                        <a:buNone/>
                      </a:pPr>
                      <a:r>
                        <a:rPr lang="en-US" sz="1800"/>
                        <a:t>Điện</a:t>
                      </a:r>
                      <a:r>
                        <a:rPr lang="en-US" sz="1800"/>
                        <a:t> thoại</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Điện</a:t>
                      </a:r>
                      <a:r>
                        <a:rPr lang="en-US" sz="1800"/>
                        <a:t> thoại Sài gòn</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083\d{7}</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3700">
                <a:tc>
                  <a:txBody>
                    <a:bodyPr/>
                    <a:lstStyle/>
                    <a:p>
                      <a:pPr indent="0" lvl="0" marL="0" marR="0" rtl="0" algn="l">
                        <a:spcBef>
                          <a:spcPts val="0"/>
                        </a:spcBef>
                        <a:spcAft>
                          <a:spcPts val="0"/>
                        </a:spcAft>
                        <a:buNone/>
                      </a:pPr>
                      <a:r>
                        <a:rPr lang="en-US" sz="1800"/>
                        <a:t>Số</a:t>
                      </a:r>
                      <a:r>
                        <a:rPr lang="en-US" sz="1800"/>
                        <a:t> xe máy</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Số</a:t>
                      </a:r>
                      <a:r>
                        <a:rPr lang="en-US" sz="1800"/>
                        <a:t> xe máy Sài gòn</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5\d-[A-Z]-((\d{4})|(\d{3}\.{2}))</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3700">
                <a:tc>
                  <a:txBody>
                    <a:bodyPr/>
                    <a:lstStyle/>
                    <a:p>
                      <a:pPr indent="0" lvl="0" marL="0" marR="0" rtl="0" algn="l">
                        <a:spcBef>
                          <a:spcPts val="0"/>
                        </a:spcBef>
                        <a:spcAft>
                          <a:spcPts val="0"/>
                        </a:spcAft>
                        <a:buNone/>
                      </a:pPr>
                      <a:r>
                        <a:rPr lang="en-US" sz="1800"/>
                        <a:t>Số</a:t>
                      </a:r>
                      <a:r>
                        <a:rPr lang="en-US" sz="1800"/>
                        <a:t> CMND</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10 chữ</a:t>
                      </a:r>
                      <a:r>
                        <a:rPr lang="en-US" sz="1800"/>
                        <a:t> số</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\d{10}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3700">
                <a:tc>
                  <a:txBody>
                    <a:bodyPr/>
                    <a:lstStyle/>
                    <a:p>
                      <a:pPr indent="0" lvl="0" marL="0" marR="0" rtl="0" algn="l">
                        <a:spcBef>
                          <a:spcPts val="0"/>
                        </a:spcBef>
                        <a:spcAft>
                          <a:spcPts val="0"/>
                        </a:spcAft>
                        <a:buNone/>
                      </a:pPr>
                      <a:r>
                        <a:rPr lang="en-US" sz="1800"/>
                        <a:t>Website</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Địa</a:t>
                      </a:r>
                      <a:r>
                        <a:rPr lang="en-US" sz="1800"/>
                        <a:t> chỉ website</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http://www\.\w+\.\w{2,4}</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descr="D:\Compressed\PSD Collection 2011\WP-201 copy.png" id="324" name="Google Shape;324;p22"/>
          <p:cNvPicPr preferRelativeResize="0"/>
          <p:nvPr/>
        </p:nvPicPr>
        <p:blipFill rotWithShape="1">
          <a:blip r:embed="rId3">
            <a:alphaModFix/>
          </a:blip>
          <a:srcRect b="0" l="0" r="0" t="0"/>
          <a:stretch/>
        </p:blipFill>
        <p:spPr>
          <a:xfrm flipH="1">
            <a:off x="6519025" y="2438400"/>
            <a:ext cx="2624974" cy="4419600"/>
          </a:xfrm>
          <a:prstGeom prst="rect">
            <a:avLst/>
          </a:prstGeom>
          <a:noFill/>
          <a:ln>
            <a:noFill/>
          </a:ln>
        </p:spPr>
      </p:pic>
      <p:sp>
        <p:nvSpPr>
          <p:cNvPr id="325" name="Google Shape;325;p22"/>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Tổng kết nội dung bài học</a:t>
            </a:r>
            <a:endParaRPr/>
          </a:p>
        </p:txBody>
      </p:sp>
      <p:sp>
        <p:nvSpPr>
          <p:cNvPr id="326" name="Google Shape;326;p22"/>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Giới thiệu chuỗi (String)</a:t>
            </a:r>
            <a:endParaRPr/>
          </a:p>
          <a:p>
            <a:pPr indent="-342900" lvl="0" marL="342900" rtl="0" algn="l">
              <a:spcBef>
                <a:spcPts val="560"/>
              </a:spcBef>
              <a:spcAft>
                <a:spcPts val="0"/>
              </a:spcAft>
              <a:buClr>
                <a:srgbClr val="FF5A33"/>
              </a:buClr>
              <a:buSzPts val="2800"/>
              <a:buFont typeface="Noto Sans Symbols"/>
              <a:buChar char="❑"/>
            </a:pPr>
            <a:r>
              <a:rPr lang="en-US"/>
              <a:t>Ký tự đặc biệt</a:t>
            </a:r>
            <a:endParaRPr/>
          </a:p>
          <a:p>
            <a:pPr indent="-342900" lvl="0" marL="342900" rtl="0" algn="l">
              <a:spcBef>
                <a:spcPts val="560"/>
              </a:spcBef>
              <a:spcAft>
                <a:spcPts val="0"/>
              </a:spcAft>
              <a:buClr>
                <a:srgbClr val="FF5A33"/>
              </a:buClr>
              <a:buSzPts val="2800"/>
              <a:buFont typeface="Noto Sans Symbols"/>
              <a:buChar char="❑"/>
            </a:pPr>
            <a:r>
              <a:rPr lang="en-US"/>
              <a:t>Thao tác chuỗi</a:t>
            </a:r>
            <a:endParaRPr/>
          </a:p>
          <a:p>
            <a:pPr indent="-342900" lvl="0" marL="342900" rtl="0" algn="l">
              <a:spcBef>
                <a:spcPts val="560"/>
              </a:spcBef>
              <a:spcAft>
                <a:spcPts val="0"/>
              </a:spcAft>
              <a:buClr>
                <a:srgbClr val="FF5A33"/>
              </a:buClr>
              <a:buSzPts val="2800"/>
              <a:buFont typeface="Noto Sans Symbols"/>
              <a:buChar char="❑"/>
            </a:pPr>
            <a:r>
              <a:rPr lang="en-US"/>
              <a:t>Giới thiệu biểu thức chính qui (Regular Expression)</a:t>
            </a:r>
            <a:endParaRPr/>
          </a:p>
          <a:p>
            <a:pPr indent="-342900" lvl="0" marL="342900" rtl="0" algn="l">
              <a:spcBef>
                <a:spcPts val="560"/>
              </a:spcBef>
              <a:spcAft>
                <a:spcPts val="0"/>
              </a:spcAft>
              <a:buClr>
                <a:srgbClr val="FF5A33"/>
              </a:buClr>
              <a:buSzPts val="2800"/>
              <a:buFont typeface="Noto Sans Symbols"/>
              <a:buChar char="❑"/>
            </a:pPr>
            <a:r>
              <a:rPr lang="en-US"/>
              <a:t>Xây dựng biểu thức chính qui</a:t>
            </a:r>
            <a:endParaRPr/>
          </a:p>
          <a:p>
            <a:pPr indent="-342900" lvl="0" marL="342900" rtl="0" algn="l">
              <a:spcBef>
                <a:spcPts val="560"/>
              </a:spcBef>
              <a:spcAft>
                <a:spcPts val="0"/>
              </a:spcAft>
              <a:buClr>
                <a:srgbClr val="FF5A33"/>
              </a:buClr>
              <a:buSzPts val="2800"/>
              <a:buFont typeface="Noto Sans Symbols"/>
              <a:buChar char="❑"/>
            </a:pPr>
            <a:r>
              <a:rPr lang="en-US"/>
              <a:t>Ứng dụng biểu thức chính qui</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3"/>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Lab 6 buổi 2</a:t>
            </a:r>
            <a:endParaRPr/>
          </a:p>
        </p:txBody>
      </p:sp>
      <p:sp>
        <p:nvSpPr>
          <p:cNvPr id="332" name="Google Shape;332;p23"/>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Lab 6 – bài 3</a:t>
            </a:r>
            <a:endParaRPr/>
          </a:p>
          <a:p>
            <a:pPr indent="-342900" lvl="0" marL="342900" rtl="0" algn="l">
              <a:spcBef>
                <a:spcPts val="560"/>
              </a:spcBef>
              <a:spcAft>
                <a:spcPts val="0"/>
              </a:spcAft>
              <a:buClr>
                <a:srgbClr val="FF5A33"/>
              </a:buClr>
              <a:buSzPts val="2800"/>
              <a:buFont typeface="Noto Sans Symbols"/>
              <a:buChar char="❑"/>
            </a:pPr>
            <a:r>
              <a:rPr lang="en-US"/>
              <a:t>Lab 6 – bài 4</a:t>
            </a:r>
            <a:endParaRPr/>
          </a:p>
          <a:p>
            <a:pPr indent="-342900" lvl="0" marL="342900" rtl="0" algn="l">
              <a:spcBef>
                <a:spcPts val="560"/>
              </a:spcBef>
              <a:spcAft>
                <a:spcPts val="0"/>
              </a:spcAft>
              <a:buClr>
                <a:srgbClr val="FF5A33"/>
              </a:buClr>
              <a:buSzPts val="2800"/>
              <a:buFont typeface="Noto Sans Symbols"/>
              <a:buChar char="❑"/>
            </a:pPr>
            <a:r>
              <a:rPr lang="en-US"/>
              <a:t>Lab 6 – bài 5 (giảng viên cho thêm)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Chuỗi (String)</a:t>
            </a:r>
            <a:endParaRPr/>
          </a:p>
        </p:txBody>
      </p:sp>
      <p:sp>
        <p:nvSpPr>
          <p:cNvPr id="173" name="Google Shape;173;p3"/>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String là xâu các ký tự.</a:t>
            </a:r>
            <a:endParaRPr/>
          </a:p>
          <a:p>
            <a:pPr indent="-285750" lvl="1" marL="742950" rtl="0" algn="l">
              <a:spcBef>
                <a:spcPts val="480"/>
              </a:spcBef>
              <a:spcAft>
                <a:spcPts val="0"/>
              </a:spcAft>
              <a:buSzPts val="2400"/>
              <a:buChar char="❖"/>
            </a:pPr>
            <a:r>
              <a:rPr lang="en-US"/>
              <a:t>String s = “Hello World”;</a:t>
            </a:r>
            <a:endParaRPr/>
          </a:p>
          <a:p>
            <a:pPr indent="-342900" lvl="0" marL="342900" rtl="0" algn="l">
              <a:spcBef>
                <a:spcPts val="560"/>
              </a:spcBef>
              <a:spcAft>
                <a:spcPts val="0"/>
              </a:spcAft>
              <a:buClr>
                <a:srgbClr val="FF5A33"/>
              </a:buClr>
              <a:buSzPts val="2800"/>
              <a:buFont typeface="Noto Sans Symbols"/>
              <a:buChar char="❑"/>
            </a:pPr>
            <a:r>
              <a:rPr lang="en-US"/>
              <a:t>String là một class được xây dựng sẵn trong Java. String có rất nhiều phương thức giúp xử lý chuỗi một cách thuận tiện và hiệu quả.</a:t>
            </a:r>
            <a:endParaRPr/>
          </a:p>
          <a:p>
            <a:pPr indent="-342900" lvl="0" marL="342900" rtl="0" algn="l">
              <a:spcBef>
                <a:spcPts val="560"/>
              </a:spcBef>
              <a:spcAft>
                <a:spcPts val="0"/>
              </a:spcAft>
              <a:buClr>
                <a:srgbClr val="FF5A33"/>
              </a:buClr>
              <a:buSzPts val="2800"/>
              <a:buFont typeface="Noto Sans Symbols"/>
              <a:buChar char="❑"/>
            </a:pPr>
            <a:r>
              <a:rPr lang="en-US"/>
              <a:t>String là kiểu dữ liệu được sử dụng nhiều nhất trong lập trình</a:t>
            </a:r>
            <a:endParaRPr/>
          </a:p>
          <a:p>
            <a:pPr indent="-133350" lvl="1" marL="742950" rtl="0" algn="l">
              <a:spcBef>
                <a:spcPts val="480"/>
              </a:spcBef>
              <a:spcAft>
                <a:spcPts val="0"/>
              </a:spcAft>
              <a:buSzPts val="2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
          <p:cNvSpPr/>
          <p:nvPr/>
        </p:nvSpPr>
        <p:spPr>
          <a:xfrm>
            <a:off x="363442" y="3962400"/>
            <a:ext cx="7262053" cy="1371600"/>
          </a:xfrm>
          <a:prstGeom prst="flowChartDocument">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79" name="Google Shape;179;p4"/>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ký tự đặc biệt</a:t>
            </a:r>
            <a:endParaRPr/>
          </a:p>
        </p:txBody>
      </p:sp>
      <p:graphicFrame>
        <p:nvGraphicFramePr>
          <p:cNvPr id="180" name="Google Shape;180;p4"/>
          <p:cNvGraphicFramePr/>
          <p:nvPr/>
        </p:nvGraphicFramePr>
        <p:xfrm>
          <a:off x="2895600" y="1066800"/>
          <a:ext cx="3000000" cy="3000000"/>
        </p:xfrm>
        <a:graphic>
          <a:graphicData uri="http://schemas.openxmlformats.org/drawingml/2006/table">
            <a:tbl>
              <a:tblPr bandRow="1" firstRow="1">
                <a:noFill/>
                <a:tableStyleId>{82F030CC-F1E7-4483-8703-178E5CB8CE04}</a:tableStyleId>
              </a:tblPr>
              <a:tblGrid>
                <a:gridCol w="1066800"/>
                <a:gridCol w="2286000"/>
              </a:tblGrid>
              <a:tr h="370850">
                <a:tc>
                  <a:txBody>
                    <a:bodyPr/>
                    <a:lstStyle/>
                    <a:p>
                      <a:pPr indent="0" lvl="0" marL="0" marR="0" rtl="0" algn="l">
                        <a:spcBef>
                          <a:spcPts val="0"/>
                        </a:spcBef>
                        <a:spcAft>
                          <a:spcPts val="0"/>
                        </a:spcAft>
                        <a:buNone/>
                      </a:pPr>
                      <a:r>
                        <a:rPr lang="en-US" sz="2400" u="none" cap="none" strike="noStrike"/>
                        <a:t>Ký tự</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Hiển</a:t>
                      </a:r>
                      <a:r>
                        <a:rPr lang="en-US" sz="2400"/>
                        <a:t> thị</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2400"/>
                        <a:t>\t</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Ký</a:t>
                      </a:r>
                      <a:r>
                        <a:rPr lang="en-US" sz="2400"/>
                        <a:t> tự tab</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2400"/>
                        <a:t>\r</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Về</a:t>
                      </a:r>
                      <a:r>
                        <a:rPr lang="en-US" sz="2400"/>
                        <a:t> đầu dòng</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2400"/>
                        <a:t>\n</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Xuống</a:t>
                      </a:r>
                      <a:r>
                        <a:rPr lang="en-US" sz="2400"/>
                        <a:t> dòng</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2400"/>
                        <a:t>\\</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2400"/>
                        <a:t>\”</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81" name="Google Shape;181;p4"/>
          <p:cNvSpPr txBox="1"/>
          <p:nvPr/>
        </p:nvSpPr>
        <p:spPr>
          <a:xfrm>
            <a:off x="363442" y="4114800"/>
            <a:ext cx="726205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System.out.print("</a:t>
            </a:r>
            <a:r>
              <a:rPr b="1" i="0" lang="en-US" sz="2400" u="none" cap="none" strike="noStrike">
                <a:solidFill>
                  <a:srgbClr val="0000FF"/>
                </a:solidFill>
                <a:latin typeface="Calibri"/>
                <a:ea typeface="Calibri"/>
                <a:cs typeface="Calibri"/>
                <a:sym typeface="Calibri"/>
              </a:rPr>
              <a:t>\t</a:t>
            </a:r>
            <a:r>
              <a:rPr b="0" i="0" lang="en-US" sz="2400" u="none" cap="none" strike="noStrike">
                <a:solidFill>
                  <a:schemeClr val="dk1"/>
                </a:solidFill>
                <a:latin typeface="Calibri"/>
                <a:ea typeface="Calibri"/>
                <a:cs typeface="Calibri"/>
                <a:sym typeface="Calibri"/>
              </a:rPr>
              <a:t>+ Họ và tên: Tuấn</a:t>
            </a:r>
            <a:r>
              <a:rPr b="1" i="0" lang="en-US" sz="2400" u="none" cap="none" strike="noStrike">
                <a:solidFill>
                  <a:srgbClr val="0000FF"/>
                </a:solidFill>
                <a:latin typeface="Calibri"/>
                <a:ea typeface="Calibri"/>
                <a:cs typeface="Calibri"/>
                <a:sym typeface="Calibri"/>
              </a:rPr>
              <a:t>\r\n\t</a:t>
            </a:r>
            <a:r>
              <a:rPr b="0" i="0" lang="en-US" sz="2400" u="none" cap="none" strike="noStrike">
                <a:solidFill>
                  <a:schemeClr val="dk1"/>
                </a:solidFill>
                <a:latin typeface="Calibri"/>
                <a:ea typeface="Calibri"/>
                <a:cs typeface="Calibri"/>
                <a:sym typeface="Calibri"/>
              </a:rPr>
              <a:t>+ Tuổi: 40");</a:t>
            </a:r>
            <a:endParaRPr sz="2400">
              <a:solidFill>
                <a:schemeClr val="dk1"/>
              </a:solidFill>
              <a:latin typeface="Calibri"/>
              <a:ea typeface="Calibri"/>
              <a:cs typeface="Calibri"/>
              <a:sym typeface="Calibri"/>
            </a:endParaRPr>
          </a:p>
        </p:txBody>
      </p:sp>
      <p:sp>
        <p:nvSpPr>
          <p:cNvPr id="182" name="Google Shape;182;p4"/>
          <p:cNvSpPr/>
          <p:nvPr/>
        </p:nvSpPr>
        <p:spPr>
          <a:xfrm rot="5400000">
            <a:off x="3646025" y="5470398"/>
            <a:ext cx="484632" cy="489204"/>
          </a:xfrm>
          <a:prstGeom prst="up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4"/>
          <p:cNvSpPr/>
          <p:nvPr/>
        </p:nvSpPr>
        <p:spPr>
          <a:xfrm>
            <a:off x="4132943" y="4953000"/>
            <a:ext cx="4538732" cy="1524000"/>
          </a:xfrm>
          <a:prstGeom prst="flowChartDocumen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 name="Google Shape;184;p4"/>
          <p:cNvSpPr/>
          <p:nvPr/>
        </p:nvSpPr>
        <p:spPr>
          <a:xfrm>
            <a:off x="4132943" y="5105400"/>
            <a:ext cx="4538732" cy="83099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      + Họ và tên: Tuấn</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      + Tuổi: 40</a:t>
            </a:r>
            <a:endParaRPr sz="24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5"/>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Thao tác chuỗi</a:t>
            </a:r>
            <a:endParaRPr/>
          </a:p>
        </p:txBody>
      </p:sp>
      <p:sp>
        <p:nvSpPr>
          <p:cNvPr id="190" name="Google Shape;190;p5"/>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So sánh</a:t>
            </a:r>
            <a:endParaRPr/>
          </a:p>
          <a:p>
            <a:pPr indent="-342900" lvl="0" marL="342900" rtl="0" algn="l">
              <a:spcBef>
                <a:spcPts val="560"/>
              </a:spcBef>
              <a:spcAft>
                <a:spcPts val="0"/>
              </a:spcAft>
              <a:buClr>
                <a:srgbClr val="FF5A33"/>
              </a:buClr>
              <a:buSzPts val="2800"/>
              <a:buFont typeface="Noto Sans Symbols"/>
              <a:buChar char="❑"/>
            </a:pPr>
            <a:r>
              <a:rPr lang="en-US"/>
              <a:t>Tìm vị trí của chuỗi con</a:t>
            </a:r>
            <a:endParaRPr/>
          </a:p>
          <a:p>
            <a:pPr indent="-342900" lvl="0" marL="342900" rtl="0" algn="l">
              <a:spcBef>
                <a:spcPts val="560"/>
              </a:spcBef>
              <a:spcAft>
                <a:spcPts val="0"/>
              </a:spcAft>
              <a:buClr>
                <a:srgbClr val="FF5A33"/>
              </a:buClr>
              <a:buSzPts val="2800"/>
              <a:buFont typeface="Noto Sans Symbols"/>
              <a:buChar char="❑"/>
            </a:pPr>
            <a:r>
              <a:rPr lang="en-US"/>
              <a:t>Lấy chuỗi con</a:t>
            </a:r>
            <a:endParaRPr/>
          </a:p>
          <a:p>
            <a:pPr indent="-342900" lvl="0" marL="342900" rtl="0" algn="l">
              <a:spcBef>
                <a:spcPts val="560"/>
              </a:spcBef>
              <a:spcAft>
                <a:spcPts val="0"/>
              </a:spcAft>
              <a:buClr>
                <a:srgbClr val="FF5A33"/>
              </a:buClr>
              <a:buSzPts val="2800"/>
              <a:buFont typeface="Noto Sans Symbols"/>
              <a:buChar char="❑"/>
            </a:pPr>
            <a:r>
              <a:rPr lang="en-US"/>
              <a:t>Tách và hợp chuỗi</a:t>
            </a:r>
            <a:endParaRPr/>
          </a:p>
          <a:p>
            <a:pPr indent="-342900" lvl="0" marL="342900" rtl="0" algn="l">
              <a:spcBef>
                <a:spcPts val="560"/>
              </a:spcBef>
              <a:spcAft>
                <a:spcPts val="0"/>
              </a:spcAft>
              <a:buClr>
                <a:srgbClr val="FF5A33"/>
              </a:buClr>
              <a:buSzPts val="2800"/>
              <a:buFont typeface="Noto Sans Symbols"/>
              <a:buChar char="❑"/>
            </a:pPr>
            <a:r>
              <a:rPr lang="en-US"/>
              <a:t>Chuyển đổi hoa thường</a:t>
            </a:r>
            <a:endParaRPr/>
          </a:p>
          <a:p>
            <a:pPr indent="-342900" lvl="0" marL="342900" rtl="0" algn="l">
              <a:spcBef>
                <a:spcPts val="560"/>
              </a:spcBef>
              <a:spcAft>
                <a:spcPts val="0"/>
              </a:spcAft>
              <a:buClr>
                <a:srgbClr val="FF5A33"/>
              </a:buClr>
              <a:buSzPts val="2800"/>
              <a:buFont typeface="Noto Sans Symbols"/>
              <a:buChar char="❑"/>
            </a:pPr>
            <a:r>
              <a:rPr lang="en-US"/>
              <a:t>Lấy độ dài</a:t>
            </a:r>
            <a:endParaRPr/>
          </a:p>
          <a:p>
            <a:pPr indent="-342900" lvl="0" marL="342900" rtl="0" algn="l">
              <a:spcBef>
                <a:spcPts val="560"/>
              </a:spcBef>
              <a:spcAft>
                <a:spcPts val="0"/>
              </a:spcAft>
              <a:buClr>
                <a:srgbClr val="FF5A33"/>
              </a:buClr>
              <a:buSzPts val="2800"/>
              <a:buFont typeface="Noto Sans Symbols"/>
              <a:buChar char="❑"/>
            </a:pPr>
            <a:r>
              <a:rPr lang="en-US"/>
              <a:t>…</a:t>
            </a:r>
            <a:endParaRPr/>
          </a:p>
          <a:p>
            <a:pPr indent="-165100" lvl="0" marL="342900" rtl="0" algn="l">
              <a:spcBef>
                <a:spcPts val="560"/>
              </a:spcBef>
              <a:spcAft>
                <a:spcPts val="0"/>
              </a:spcAft>
              <a:buClr>
                <a:srgbClr val="FF5A33"/>
              </a:buClr>
              <a:buSzPts val="2800"/>
              <a:buFont typeface="Noto Sans Symbols"/>
              <a:buNone/>
            </a:pPr>
            <a:r>
              <a:t/>
            </a:r>
            <a:endParaRPr/>
          </a:p>
          <a:p>
            <a:pPr indent="-165100" lvl="0" marL="342900" rtl="0" algn="l">
              <a:spcBef>
                <a:spcPts val="560"/>
              </a:spcBef>
              <a:spcAft>
                <a:spcPts val="0"/>
              </a:spcAft>
              <a:buClr>
                <a:srgbClr val="FF5A33"/>
              </a:buClr>
              <a:buSzPts val="2800"/>
              <a:buFont typeface="Noto Sans Symbols"/>
              <a:buNone/>
            </a:pPr>
            <a:r>
              <a:t/>
            </a:r>
            <a:endParaRPr/>
          </a:p>
        </p:txBody>
      </p:sp>
      <p:sp>
        <p:nvSpPr>
          <p:cNvPr id="191" name="Google Shape;191;p5"/>
          <p:cNvSpPr/>
          <p:nvPr/>
        </p:nvSpPr>
        <p:spPr>
          <a:xfrm>
            <a:off x="2209800" y="4343400"/>
            <a:ext cx="5791200" cy="1257300"/>
          </a:xfrm>
          <a:prstGeom prst="flowChartDocument">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String fullname = “Nguyễn Văn Tèo”;</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String first = fullname.</a:t>
            </a:r>
            <a:r>
              <a:rPr b="1" lang="en-US" sz="2800">
                <a:solidFill>
                  <a:srgbClr val="FF0000"/>
                </a:solidFill>
                <a:latin typeface="Calibri"/>
                <a:ea typeface="Calibri"/>
                <a:cs typeface="Calibri"/>
                <a:sym typeface="Calibri"/>
              </a:rPr>
              <a:t>substring(0, 6)</a:t>
            </a: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p:txBody>
      </p:sp>
      <p:sp>
        <p:nvSpPr>
          <p:cNvPr id="192" name="Google Shape;192;p5"/>
          <p:cNvSpPr txBox="1"/>
          <p:nvPr/>
        </p:nvSpPr>
        <p:spPr>
          <a:xfrm>
            <a:off x="2895600" y="5791200"/>
            <a:ext cx="132356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Nguyễn</a:t>
            </a:r>
            <a:endParaRPr b="1" sz="2800">
              <a:solidFill>
                <a:srgbClr val="FF0000"/>
              </a:solidFill>
              <a:latin typeface="Calibri"/>
              <a:ea typeface="Calibri"/>
              <a:cs typeface="Calibri"/>
              <a:sym typeface="Calibri"/>
            </a:endParaRPr>
          </a:p>
        </p:txBody>
      </p:sp>
      <p:cxnSp>
        <p:nvCxnSpPr>
          <p:cNvPr id="193" name="Google Shape;193;p5"/>
          <p:cNvCxnSpPr>
            <a:endCxn id="192" idx="0"/>
          </p:cNvCxnSpPr>
          <p:nvPr/>
        </p:nvCxnSpPr>
        <p:spPr>
          <a:xfrm>
            <a:off x="3557384" y="5334000"/>
            <a:ext cx="0" cy="457200"/>
          </a:xfrm>
          <a:prstGeom prst="straightConnector1">
            <a:avLst/>
          </a:prstGeom>
          <a:noFill/>
          <a:ln cap="flat" cmpd="sng" w="9525">
            <a:solidFill>
              <a:srgbClr val="4A7DBA"/>
            </a:solidFill>
            <a:prstDash val="solid"/>
            <a:round/>
            <a:headEnd len="sm" w="sm" type="none"/>
            <a:tailEnd len="med" w="med" type="stealth"/>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6"/>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String API</a:t>
            </a:r>
            <a:endParaRPr/>
          </a:p>
        </p:txBody>
      </p:sp>
      <p:graphicFrame>
        <p:nvGraphicFramePr>
          <p:cNvPr id="199" name="Google Shape;199;p6"/>
          <p:cNvGraphicFramePr/>
          <p:nvPr/>
        </p:nvGraphicFramePr>
        <p:xfrm>
          <a:off x="457200" y="1066800"/>
          <a:ext cx="3000000" cy="3000000"/>
        </p:xfrm>
        <a:graphic>
          <a:graphicData uri="http://schemas.openxmlformats.org/drawingml/2006/table">
            <a:tbl>
              <a:tblPr bandRow="1" firstRow="1">
                <a:noFill/>
                <a:tableStyleId>{82F030CC-F1E7-4483-8703-178E5CB8CE04}</a:tableStyleId>
              </a:tblPr>
              <a:tblGrid>
                <a:gridCol w="3429000"/>
                <a:gridCol w="4800600"/>
              </a:tblGrid>
              <a:tr h="541025">
                <a:tc>
                  <a:txBody>
                    <a:bodyPr/>
                    <a:lstStyle/>
                    <a:p>
                      <a:pPr indent="0" lvl="0" marL="0" marR="0" rtl="0" algn="l">
                        <a:spcBef>
                          <a:spcPts val="0"/>
                        </a:spcBef>
                        <a:spcAft>
                          <a:spcPts val="0"/>
                        </a:spcAft>
                        <a:buNone/>
                      </a:pPr>
                      <a:r>
                        <a:rPr lang="en-US" sz="2400"/>
                        <a:t>Phương</a:t>
                      </a:r>
                      <a:r>
                        <a:rPr lang="en-US" sz="2400"/>
                        <a:t> thức</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Mô</a:t>
                      </a:r>
                      <a:r>
                        <a:rPr lang="en-US" sz="2400"/>
                        <a:t> tả</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1025">
                <a:tc>
                  <a:txBody>
                    <a:bodyPr/>
                    <a:lstStyle/>
                    <a:p>
                      <a:pPr indent="0" lvl="0" marL="0" marR="0" rtl="0" algn="l">
                        <a:spcBef>
                          <a:spcPts val="0"/>
                        </a:spcBef>
                        <a:spcAft>
                          <a:spcPts val="0"/>
                        </a:spcAft>
                        <a:buNone/>
                      </a:pPr>
                      <a:r>
                        <a:rPr lang="en-US" sz="2400"/>
                        <a:t>toLowerCase ()</a:t>
                      </a:r>
                      <a:endParaRPr sz="24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Đổi</a:t>
                      </a:r>
                      <a:r>
                        <a:rPr lang="en-US" sz="2400"/>
                        <a:t> in thường</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1025">
                <a:tc>
                  <a:txBody>
                    <a:bodyPr/>
                    <a:lstStyle/>
                    <a:p>
                      <a:pPr indent="0" lvl="0" marL="0" marR="0" rtl="0" algn="l">
                        <a:spcBef>
                          <a:spcPts val="0"/>
                        </a:spcBef>
                        <a:spcAft>
                          <a:spcPts val="0"/>
                        </a:spcAft>
                        <a:buNone/>
                      </a:pPr>
                      <a:r>
                        <a:rPr lang="en-US" sz="2400"/>
                        <a:t>toUpperCase ()</a:t>
                      </a:r>
                      <a:endParaRPr sz="24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Đổi</a:t>
                      </a:r>
                      <a:r>
                        <a:rPr lang="en-US" sz="2400"/>
                        <a:t> in hoa</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1025">
                <a:tc>
                  <a:txBody>
                    <a:bodyPr/>
                    <a:lstStyle/>
                    <a:p>
                      <a:pPr indent="0" lvl="0" marL="0" marR="0" rtl="0" algn="l">
                        <a:spcBef>
                          <a:spcPts val="0"/>
                        </a:spcBef>
                        <a:spcAft>
                          <a:spcPts val="0"/>
                        </a:spcAft>
                        <a:buNone/>
                      </a:pPr>
                      <a:r>
                        <a:rPr lang="en-US" sz="2400"/>
                        <a:t>trim()</a:t>
                      </a:r>
                      <a:endParaRPr sz="24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Cắt các</a:t>
                      </a:r>
                      <a:r>
                        <a:rPr lang="en-US" sz="2400"/>
                        <a:t> ký tự trắng 2 đầu chuỗi</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1025">
                <a:tc>
                  <a:txBody>
                    <a:bodyPr/>
                    <a:lstStyle/>
                    <a:p>
                      <a:pPr indent="0" lvl="0" marL="0" marR="0" rtl="0" algn="l">
                        <a:spcBef>
                          <a:spcPts val="0"/>
                        </a:spcBef>
                        <a:spcAft>
                          <a:spcPts val="0"/>
                        </a:spcAft>
                        <a:buNone/>
                      </a:pPr>
                      <a:r>
                        <a:rPr lang="en-US" sz="2400"/>
                        <a:t>length()</a:t>
                      </a:r>
                      <a:endParaRPr sz="24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Lấy</a:t>
                      </a:r>
                      <a:r>
                        <a:rPr lang="en-US" sz="2400"/>
                        <a:t> độ dài chuỗi</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1025">
                <a:tc>
                  <a:txBody>
                    <a:bodyPr/>
                    <a:lstStyle/>
                    <a:p>
                      <a:pPr indent="0" lvl="0" marL="0" marR="0" rtl="0" algn="l">
                        <a:spcBef>
                          <a:spcPts val="0"/>
                        </a:spcBef>
                        <a:spcAft>
                          <a:spcPts val="0"/>
                        </a:spcAft>
                        <a:buNone/>
                      </a:pPr>
                      <a:r>
                        <a:rPr lang="en-US" sz="2400"/>
                        <a:t>substring()</a:t>
                      </a:r>
                      <a:endParaRPr sz="24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Lấy chuỗi</a:t>
                      </a:r>
                      <a:r>
                        <a:rPr lang="en-US" sz="2400"/>
                        <a:t> con</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1025">
                <a:tc>
                  <a:txBody>
                    <a:bodyPr/>
                    <a:lstStyle/>
                    <a:p>
                      <a:pPr indent="0" lvl="0" marL="0" marR="0" rtl="0" algn="l">
                        <a:spcBef>
                          <a:spcPts val="0"/>
                        </a:spcBef>
                        <a:spcAft>
                          <a:spcPts val="0"/>
                        </a:spcAft>
                        <a:buNone/>
                      </a:pPr>
                      <a:r>
                        <a:rPr lang="en-US" sz="2400"/>
                        <a:t>charAt (index)</a:t>
                      </a:r>
                      <a:endParaRPr sz="24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Lấy</a:t>
                      </a:r>
                      <a:r>
                        <a:rPr lang="en-US" sz="2400"/>
                        <a:t> ký tự tại vị trí</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1025">
                <a:tc>
                  <a:txBody>
                    <a:bodyPr/>
                    <a:lstStyle/>
                    <a:p>
                      <a:pPr indent="0" lvl="0" marL="0" marR="0" rtl="0" algn="l">
                        <a:spcBef>
                          <a:spcPts val="0"/>
                        </a:spcBef>
                        <a:spcAft>
                          <a:spcPts val="0"/>
                        </a:spcAft>
                        <a:buNone/>
                      </a:pPr>
                      <a:r>
                        <a:rPr lang="en-US" sz="2400"/>
                        <a:t>replaceAll(find, replace)</a:t>
                      </a:r>
                      <a:endParaRPr sz="24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Tìm</a:t>
                      </a:r>
                      <a:r>
                        <a:rPr lang="en-US" sz="2400"/>
                        <a:t> kiếm và thay thế tất cả</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1025">
                <a:tc>
                  <a:txBody>
                    <a:bodyPr/>
                    <a:lstStyle/>
                    <a:p>
                      <a:pPr indent="0" lvl="0" marL="0" marR="0" rtl="0" algn="l">
                        <a:spcBef>
                          <a:spcPts val="0"/>
                        </a:spcBef>
                        <a:spcAft>
                          <a:spcPts val="0"/>
                        </a:spcAft>
                        <a:buNone/>
                      </a:pPr>
                      <a:r>
                        <a:rPr lang="en-US" sz="2400"/>
                        <a:t>split(separator)</a:t>
                      </a:r>
                      <a:endParaRPr sz="24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Tách</a:t>
                      </a:r>
                      <a:r>
                        <a:rPr lang="en-US" sz="2400"/>
                        <a:t> chuỗi thành mảng</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7"/>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String API</a:t>
            </a:r>
            <a:endParaRPr/>
          </a:p>
        </p:txBody>
      </p:sp>
      <p:graphicFrame>
        <p:nvGraphicFramePr>
          <p:cNvPr id="205" name="Google Shape;205;p7"/>
          <p:cNvGraphicFramePr/>
          <p:nvPr/>
        </p:nvGraphicFramePr>
        <p:xfrm>
          <a:off x="457200" y="1066800"/>
          <a:ext cx="3000000" cy="3000000"/>
        </p:xfrm>
        <a:graphic>
          <a:graphicData uri="http://schemas.openxmlformats.org/drawingml/2006/table">
            <a:tbl>
              <a:tblPr bandRow="1" firstRow="1">
                <a:noFill/>
                <a:tableStyleId>{82F030CC-F1E7-4483-8703-178E5CB8CE04}</a:tableStyleId>
              </a:tblPr>
              <a:tblGrid>
                <a:gridCol w="2567025"/>
                <a:gridCol w="5662575"/>
              </a:tblGrid>
              <a:tr h="541025">
                <a:tc>
                  <a:txBody>
                    <a:bodyPr/>
                    <a:lstStyle/>
                    <a:p>
                      <a:pPr indent="0" lvl="0" marL="0" marR="0" rtl="0" algn="l">
                        <a:spcBef>
                          <a:spcPts val="0"/>
                        </a:spcBef>
                        <a:spcAft>
                          <a:spcPts val="0"/>
                        </a:spcAft>
                        <a:buNone/>
                      </a:pPr>
                      <a:r>
                        <a:rPr lang="en-US" sz="2400"/>
                        <a:t>Phương</a:t>
                      </a:r>
                      <a:r>
                        <a:rPr lang="en-US" sz="2400"/>
                        <a:t> thức</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Mô</a:t>
                      </a:r>
                      <a:r>
                        <a:rPr lang="en-US" sz="2400"/>
                        <a:t> tả</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1025">
                <a:tc>
                  <a:txBody>
                    <a:bodyPr/>
                    <a:lstStyle/>
                    <a:p>
                      <a:pPr indent="0" lvl="0" marL="0" marR="0" rtl="0" algn="l">
                        <a:spcBef>
                          <a:spcPts val="0"/>
                        </a:spcBef>
                        <a:spcAft>
                          <a:spcPts val="0"/>
                        </a:spcAft>
                        <a:buNone/>
                      </a:pPr>
                      <a:r>
                        <a:rPr lang="en-US" sz="2400"/>
                        <a:t>equals()</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So sánh</a:t>
                      </a:r>
                      <a:r>
                        <a:rPr lang="en-US" sz="2400"/>
                        <a:t> bằng có phân biệt hoa/thường</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1025">
                <a:tc>
                  <a:txBody>
                    <a:bodyPr/>
                    <a:lstStyle/>
                    <a:p>
                      <a:pPr indent="0" lvl="0" marL="0" marR="0" rtl="0" algn="l">
                        <a:spcBef>
                          <a:spcPts val="0"/>
                        </a:spcBef>
                        <a:spcAft>
                          <a:spcPts val="0"/>
                        </a:spcAft>
                        <a:buNone/>
                      </a:pPr>
                      <a:r>
                        <a:rPr lang="en-US" sz="2400"/>
                        <a:t>equalsIgnoreCase()</a:t>
                      </a:r>
                      <a:endParaRPr sz="24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So sánh</a:t>
                      </a:r>
                      <a:r>
                        <a:rPr lang="en-US" sz="2400"/>
                        <a:t> bằng không phân biệt hoa/thường</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1025">
                <a:tc>
                  <a:txBody>
                    <a:bodyPr/>
                    <a:lstStyle/>
                    <a:p>
                      <a:pPr indent="0" lvl="0" marL="0" marR="0" rtl="0" algn="l">
                        <a:spcBef>
                          <a:spcPts val="0"/>
                        </a:spcBef>
                        <a:spcAft>
                          <a:spcPts val="0"/>
                        </a:spcAft>
                        <a:buNone/>
                      </a:pPr>
                      <a:r>
                        <a:rPr lang="en-US" sz="2400"/>
                        <a:t>contains()</a:t>
                      </a:r>
                      <a:endParaRPr sz="24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Kiểm</a:t>
                      </a:r>
                      <a:r>
                        <a:rPr lang="en-US" sz="2400"/>
                        <a:t> tra có chứa hay không</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1025">
                <a:tc>
                  <a:txBody>
                    <a:bodyPr/>
                    <a:lstStyle/>
                    <a:p>
                      <a:pPr indent="0" lvl="0" marL="0" marR="0" rtl="0" algn="l">
                        <a:spcBef>
                          <a:spcPts val="0"/>
                        </a:spcBef>
                        <a:spcAft>
                          <a:spcPts val="0"/>
                        </a:spcAft>
                        <a:buNone/>
                      </a:pPr>
                      <a:r>
                        <a:rPr lang="en-US" sz="2400"/>
                        <a:t>startsWith() </a:t>
                      </a:r>
                      <a:endParaRPr sz="24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Kiểm</a:t>
                      </a:r>
                      <a:r>
                        <a:rPr lang="en-US" sz="2400"/>
                        <a:t> tra có bắt đầu bởi hay không</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1025">
                <a:tc>
                  <a:txBody>
                    <a:bodyPr/>
                    <a:lstStyle/>
                    <a:p>
                      <a:pPr indent="0" lvl="0" marL="0" marR="0" rtl="0" algn="l">
                        <a:spcBef>
                          <a:spcPts val="0"/>
                        </a:spcBef>
                        <a:spcAft>
                          <a:spcPts val="0"/>
                        </a:spcAft>
                        <a:buNone/>
                      </a:pPr>
                      <a:r>
                        <a:rPr lang="en-US" sz="2400"/>
                        <a:t>endsWith ()</a:t>
                      </a:r>
                      <a:endParaRPr sz="24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Kiểm</a:t>
                      </a:r>
                      <a:r>
                        <a:rPr lang="en-US" sz="2400"/>
                        <a:t> tra có kết thúc bởi hay không</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1025">
                <a:tc>
                  <a:txBody>
                    <a:bodyPr/>
                    <a:lstStyle/>
                    <a:p>
                      <a:pPr indent="0" lvl="0" marL="0" marR="0" rtl="0" algn="l">
                        <a:spcBef>
                          <a:spcPts val="0"/>
                        </a:spcBef>
                        <a:spcAft>
                          <a:spcPts val="0"/>
                        </a:spcAft>
                        <a:buNone/>
                      </a:pPr>
                      <a:r>
                        <a:rPr lang="en-US" sz="2400"/>
                        <a:t>matches ()</a:t>
                      </a:r>
                      <a:endParaRPr sz="24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So khớp</a:t>
                      </a:r>
                      <a:r>
                        <a:rPr lang="en-US" sz="2400"/>
                        <a:t> với hay không?</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1025">
                <a:tc>
                  <a:txBody>
                    <a:bodyPr/>
                    <a:lstStyle/>
                    <a:p>
                      <a:pPr indent="0" lvl="0" marL="0" marR="0" rtl="0" algn="l">
                        <a:spcBef>
                          <a:spcPts val="0"/>
                        </a:spcBef>
                        <a:spcAft>
                          <a:spcPts val="0"/>
                        </a:spcAft>
                        <a:buNone/>
                      </a:pPr>
                      <a:r>
                        <a:rPr lang="en-US" sz="2400"/>
                        <a:t>indexOf()</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Tìm </a:t>
                      </a:r>
                      <a:r>
                        <a:rPr lang="en-US" sz="2400"/>
                        <a:t>vị trí xuất hiện đầu tiên của chuỗi con</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1025">
                <a:tc>
                  <a:txBody>
                    <a:bodyPr/>
                    <a:lstStyle/>
                    <a:p>
                      <a:pPr indent="0" lvl="0" marL="0" marR="0" rtl="0" algn="l">
                        <a:spcBef>
                          <a:spcPts val="0"/>
                        </a:spcBef>
                        <a:spcAft>
                          <a:spcPts val="0"/>
                        </a:spcAft>
                        <a:buNone/>
                      </a:pPr>
                      <a:r>
                        <a:rPr lang="en-US" sz="2400"/>
                        <a:t>lastIndexOf()</a:t>
                      </a:r>
                      <a:endParaRPr sz="24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Tìm </a:t>
                      </a:r>
                      <a:r>
                        <a:rPr lang="en-US" sz="2400"/>
                        <a:t>vị trí xuất hiện cuối cùng của chuỗi con</a:t>
                      </a:r>
                      <a:endParaRPr sz="2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8"/>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DEMO 01</a:t>
            </a:r>
            <a:endParaRPr/>
          </a:p>
        </p:txBody>
      </p:sp>
      <p:sp>
        <p:nvSpPr>
          <p:cNvPr id="212" name="Google Shape;212;p8"/>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Đăng nhập hợp lệ khi mã tài khoản là “hello” và mật khẩu trên 6 ký tự</a:t>
            </a:r>
            <a:endParaRPr/>
          </a:p>
          <a:p>
            <a:pPr indent="-342900" lvl="0" marL="342900" rtl="0" algn="l">
              <a:spcBef>
                <a:spcPts val="560"/>
              </a:spcBef>
              <a:spcAft>
                <a:spcPts val="0"/>
              </a:spcAft>
              <a:buClr>
                <a:srgbClr val="FF5A33"/>
              </a:buClr>
              <a:buSzPts val="2800"/>
              <a:buFont typeface="Noto Sans Symbols"/>
              <a:buChar char="❑"/>
            </a:pPr>
            <a:r>
              <a:rPr lang="en-US"/>
              <a:t>Thực hiện:</a:t>
            </a:r>
            <a:endParaRPr/>
          </a:p>
          <a:p>
            <a:pPr indent="-285750" lvl="1" marL="742950" rtl="0" algn="l">
              <a:spcBef>
                <a:spcPts val="480"/>
              </a:spcBef>
              <a:spcAft>
                <a:spcPts val="0"/>
              </a:spcAft>
              <a:buSzPts val="2400"/>
              <a:buChar char="❖"/>
            </a:pPr>
            <a:r>
              <a:rPr lang="en-US"/>
              <a:t>Nhập username và password từ bàn phím</a:t>
            </a:r>
            <a:endParaRPr/>
          </a:p>
          <a:p>
            <a:pPr indent="-285750" lvl="1" marL="742950" rtl="0" algn="l">
              <a:spcBef>
                <a:spcPts val="480"/>
              </a:spcBef>
              <a:spcAft>
                <a:spcPts val="0"/>
              </a:spcAft>
              <a:buSzPts val="2400"/>
              <a:buChar char="❖"/>
            </a:pPr>
            <a:r>
              <a:rPr lang="en-US"/>
              <a:t>Sử dụng equalsIgnoreCase() để so sánh username và length() để lấy độ dài mật khẩu</a:t>
            </a:r>
            <a:endParaRPr/>
          </a:p>
        </p:txBody>
      </p:sp>
      <p:sp>
        <p:nvSpPr>
          <p:cNvPr id="213" name="Google Shape;213;p8"/>
          <p:cNvSpPr/>
          <p:nvPr/>
        </p:nvSpPr>
        <p:spPr>
          <a:xfrm>
            <a:off x="914400" y="4419600"/>
            <a:ext cx="7543800" cy="2209800"/>
          </a:xfrm>
          <a:prstGeom prst="flowChartDocument">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8"/>
          <p:cNvSpPr txBox="1"/>
          <p:nvPr/>
        </p:nvSpPr>
        <p:spPr>
          <a:xfrm>
            <a:off x="1143000" y="4463296"/>
            <a:ext cx="7174656"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if(username</a:t>
            </a:r>
            <a:r>
              <a:rPr b="1" lang="en-US" sz="2000">
                <a:solidFill>
                  <a:srgbClr val="0000FF"/>
                </a:solidFill>
                <a:latin typeface="Calibri"/>
                <a:ea typeface="Calibri"/>
                <a:cs typeface="Calibri"/>
                <a:sym typeface="Calibri"/>
              </a:rPr>
              <a:t>.equalsIgnoreCase</a:t>
            </a:r>
            <a:r>
              <a:rPr lang="en-US" sz="2000">
                <a:solidFill>
                  <a:schemeClr val="dk1"/>
                </a:solidFill>
                <a:latin typeface="Calibri"/>
                <a:ea typeface="Calibri"/>
                <a:cs typeface="Calibri"/>
                <a:sym typeface="Calibri"/>
              </a:rPr>
              <a:t>(“hello”) &amp;&amp; password</a:t>
            </a:r>
            <a:r>
              <a:rPr b="1" lang="en-US" sz="2000">
                <a:solidFill>
                  <a:srgbClr val="0000FF"/>
                </a:solidFill>
                <a:latin typeface="Calibri"/>
                <a:ea typeface="Calibri"/>
                <a:cs typeface="Calibri"/>
                <a:sym typeface="Calibri"/>
              </a:rPr>
              <a:t>.length</a:t>
            </a:r>
            <a:r>
              <a:rPr lang="en-US" sz="2000">
                <a:solidFill>
                  <a:schemeClr val="dk1"/>
                </a:solidFill>
                <a:latin typeface="Calibri"/>
                <a:ea typeface="Calibri"/>
                <a:cs typeface="Calibri"/>
                <a:sym typeface="Calibri"/>
              </a:rPr>
              <a:t>() &gt; 6){</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else{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9"/>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DEMO 02</a:t>
            </a:r>
            <a:endParaRPr/>
          </a:p>
        </p:txBody>
      </p:sp>
      <p:sp>
        <p:nvSpPr>
          <p:cNvPr id="221" name="Google Shape;221;p9"/>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FF5A33"/>
              </a:buClr>
              <a:buSzPts val="2800"/>
              <a:buFont typeface="Noto Sans Symbols"/>
              <a:buChar char="❑"/>
            </a:pPr>
            <a:r>
              <a:rPr lang="en-US"/>
              <a:t>Quản lý sinh viên</a:t>
            </a:r>
            <a:endParaRPr/>
          </a:p>
          <a:p>
            <a:pPr indent="-285750" lvl="1" marL="742950" rtl="0" algn="l">
              <a:spcBef>
                <a:spcPts val="480"/>
              </a:spcBef>
              <a:spcAft>
                <a:spcPts val="0"/>
              </a:spcAft>
              <a:buSzPts val="2400"/>
              <a:buChar char="❖"/>
            </a:pPr>
            <a:r>
              <a:rPr lang="en-US"/>
              <a:t>Nhập mảng họ tên sinh viên</a:t>
            </a:r>
            <a:endParaRPr/>
          </a:p>
          <a:p>
            <a:pPr indent="-285750" lvl="1" marL="742950" rtl="0" algn="l">
              <a:spcBef>
                <a:spcPts val="480"/>
              </a:spcBef>
              <a:spcAft>
                <a:spcPts val="0"/>
              </a:spcAft>
              <a:buSzPts val="2400"/>
              <a:buChar char="❖"/>
            </a:pPr>
            <a:r>
              <a:rPr lang="en-US"/>
              <a:t>Xuất họ và tên (IN HOA) những sinh viên tên Tuấn hoặc họ Nguyễn</a:t>
            </a:r>
            <a:endParaRPr/>
          </a:p>
          <a:p>
            <a:pPr indent="-285750" lvl="1" marL="742950" rtl="0" algn="l">
              <a:spcBef>
                <a:spcPts val="480"/>
              </a:spcBef>
              <a:spcAft>
                <a:spcPts val="0"/>
              </a:spcAft>
              <a:buSzPts val="2400"/>
              <a:buChar char="❖"/>
            </a:pPr>
            <a:r>
              <a:rPr lang="en-US"/>
              <a:t>Xuất tên những sinh viên có tên lót là Mỹ</a:t>
            </a:r>
            <a:endParaRPr/>
          </a:p>
          <a:p>
            <a:pPr indent="-342900" lvl="0" marL="342900" rtl="0" algn="l">
              <a:spcBef>
                <a:spcPts val="560"/>
              </a:spcBef>
              <a:spcAft>
                <a:spcPts val="0"/>
              </a:spcAft>
              <a:buClr>
                <a:srgbClr val="FF5A33"/>
              </a:buClr>
              <a:buSzPts val="2800"/>
              <a:buFont typeface="Noto Sans Symbols"/>
              <a:buChar char="❑"/>
            </a:pPr>
            <a:r>
              <a:rPr lang="en-US"/>
              <a:t>Thự hiện</a:t>
            </a:r>
            <a:endParaRPr/>
          </a:p>
          <a:p>
            <a:pPr indent="-285750" lvl="1" marL="742950" rtl="0" algn="l">
              <a:spcBef>
                <a:spcPts val="480"/>
              </a:spcBef>
              <a:spcAft>
                <a:spcPts val="0"/>
              </a:spcAft>
              <a:buSzPts val="2400"/>
              <a:buChar char="❖"/>
            </a:pPr>
            <a:r>
              <a:rPr lang="en-US"/>
              <a:t>fullname.</a:t>
            </a:r>
            <a:r>
              <a:rPr b="1" lang="en-US"/>
              <a:t>toUpperCase()</a:t>
            </a:r>
            <a:r>
              <a:rPr lang="en-US"/>
              <a:t>: đổi IN HOA</a:t>
            </a:r>
            <a:endParaRPr/>
          </a:p>
          <a:p>
            <a:pPr indent="-285750" lvl="1" marL="742950" rtl="0" algn="l">
              <a:spcBef>
                <a:spcPts val="480"/>
              </a:spcBef>
              <a:spcAft>
                <a:spcPts val="0"/>
              </a:spcAft>
              <a:buSzPts val="2400"/>
              <a:buChar char="❖"/>
            </a:pPr>
            <a:r>
              <a:rPr lang="en-US"/>
              <a:t>fullname.</a:t>
            </a:r>
            <a:r>
              <a:rPr b="1" lang="en-US"/>
              <a:t>startsWith(“Nguyễn ”)</a:t>
            </a:r>
            <a:r>
              <a:rPr lang="en-US"/>
              <a:t>: họ Nguyễn</a:t>
            </a:r>
            <a:endParaRPr/>
          </a:p>
          <a:p>
            <a:pPr indent="-285750" lvl="1" marL="742950" rtl="0" algn="l">
              <a:spcBef>
                <a:spcPts val="480"/>
              </a:spcBef>
              <a:spcAft>
                <a:spcPts val="0"/>
              </a:spcAft>
              <a:buSzPts val="2400"/>
              <a:buChar char="❖"/>
            </a:pPr>
            <a:r>
              <a:rPr lang="en-US"/>
              <a:t>fullname.</a:t>
            </a:r>
            <a:r>
              <a:rPr b="1" lang="en-US"/>
              <a:t>endsWith(“ Tuấn”)</a:t>
            </a:r>
            <a:r>
              <a:rPr lang="en-US"/>
              <a:t>: tên Tuấn</a:t>
            </a:r>
            <a:endParaRPr/>
          </a:p>
          <a:p>
            <a:pPr indent="-285750" lvl="1" marL="742950" rtl="0" algn="l">
              <a:spcBef>
                <a:spcPts val="480"/>
              </a:spcBef>
              <a:spcAft>
                <a:spcPts val="0"/>
              </a:spcAft>
              <a:buSzPts val="2400"/>
              <a:buChar char="❖"/>
            </a:pPr>
            <a:r>
              <a:rPr lang="en-US"/>
              <a:t>fullname.</a:t>
            </a:r>
            <a:r>
              <a:rPr b="1" lang="en-US"/>
              <a:t>contains(“ Mỹ ”)</a:t>
            </a:r>
            <a:r>
              <a:rPr lang="en-US"/>
              <a:t>: lót Mỹ</a:t>
            </a:r>
            <a:endParaRPr/>
          </a:p>
          <a:p>
            <a:pPr indent="-285750" lvl="1" marL="742950" rtl="0" algn="l">
              <a:spcBef>
                <a:spcPts val="480"/>
              </a:spcBef>
              <a:spcAft>
                <a:spcPts val="0"/>
              </a:spcAft>
              <a:buSzPts val="2400"/>
              <a:buChar char="❖"/>
            </a:pPr>
            <a:r>
              <a:rPr lang="en-US"/>
              <a:t>fullname.</a:t>
            </a:r>
            <a:r>
              <a:rPr b="1" lang="en-US"/>
              <a:t>lastIndexOf(“  ”)</a:t>
            </a:r>
            <a:r>
              <a:rPr lang="en-US"/>
              <a:t>: Lấy vị trí trắng cuối cùng</a:t>
            </a:r>
            <a:endParaRPr/>
          </a:p>
          <a:p>
            <a:pPr indent="-285750" lvl="1" marL="742950" rtl="0" algn="l">
              <a:spcBef>
                <a:spcPts val="480"/>
              </a:spcBef>
              <a:spcAft>
                <a:spcPts val="0"/>
              </a:spcAft>
              <a:buSzPts val="2400"/>
              <a:buChar char="❖"/>
            </a:pPr>
            <a:r>
              <a:rPr lang="en-US"/>
              <a:t>fullname.</a:t>
            </a:r>
            <a:r>
              <a:rPr b="1" lang="en-US"/>
              <a:t>substring(lastIndex + 1)</a:t>
            </a:r>
            <a:r>
              <a:rPr lang="en-US"/>
              <a:t>: Lấy tên</a:t>
            </a:r>
            <a:endParaRPr/>
          </a:p>
          <a:p>
            <a:pPr indent="-133350" lvl="1" marL="742950" rtl="0" algn="l">
              <a:spcBef>
                <a:spcPts val="480"/>
              </a:spcBef>
              <a:spcAft>
                <a:spcPts val="0"/>
              </a:spcAft>
              <a:buSzPts val="2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2013-04-23T08:05:33Z</dcterms:created>
  <dc:creator>Hans</dc:creator>
</cp:coreProperties>
</file>