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Roboto"/>
      <p:regular r:id="rId31"/>
      <p:bold r:id="rId32"/>
      <p:italic r:id="rId33"/>
      <p:boldItalic r:id="rId34"/>
    </p:embeddedFon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9" roundtripDataSignature="AMtx7mi524AcZaXLBUcOC4EBf2kSXGx+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QuattrocentoSans-regular.fntdata"/><Relationship Id="rId34" Type="http://schemas.openxmlformats.org/officeDocument/2006/relationships/font" Target="fonts/Roboto-boldItalic.fntdata"/><Relationship Id="rId37" Type="http://schemas.openxmlformats.org/officeDocument/2006/relationships/font" Target="fonts/QuattrocentoSans-italic.fntdata"/><Relationship Id="rId36" Type="http://schemas.openxmlformats.org/officeDocument/2006/relationships/font" Target="fonts/QuattrocentoSans-bold.fntdata"/><Relationship Id="rId39" Type="http://customschemas.google.com/relationships/presentationmetadata" Target="metadata"/><Relationship Id="rId38" Type="http://schemas.openxmlformats.org/officeDocument/2006/relationships/font" Target="fonts/Quattrocento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8" name="Google Shape;39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390"/>
              <a:t>package poly.ho;</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public class NhanVien{</a:t>
            </a:r>
            <a:endParaRPr/>
          </a:p>
          <a:p>
            <a:pPr indent="0" lvl="0" marL="0" rtl="0" algn="l">
              <a:lnSpc>
                <a:spcPct val="80000"/>
              </a:lnSpc>
              <a:spcBef>
                <a:spcPts val="0"/>
              </a:spcBef>
              <a:spcAft>
                <a:spcPts val="0"/>
              </a:spcAft>
              <a:buNone/>
            </a:pPr>
            <a:r>
              <a:rPr lang="en-US" sz="390"/>
              <a:t>     public String hoTen;</a:t>
            </a:r>
            <a:endParaRPr/>
          </a:p>
          <a:p>
            <a:pPr indent="0" lvl="0" marL="0" rtl="0" algn="l">
              <a:lnSpc>
                <a:spcPct val="80000"/>
              </a:lnSpc>
              <a:spcBef>
                <a:spcPts val="0"/>
              </a:spcBef>
              <a:spcAft>
                <a:spcPts val="0"/>
              </a:spcAft>
              <a:buNone/>
            </a:pPr>
            <a:r>
              <a:rPr lang="en-US" sz="390"/>
              <a:t>     public double luong;</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public NhanVien(String hoTen, double luong){</a:t>
            </a:r>
            <a:endParaRPr/>
          </a:p>
          <a:p>
            <a:pPr indent="0" lvl="0" marL="0" rtl="0" algn="l">
              <a:lnSpc>
                <a:spcPct val="80000"/>
              </a:lnSpc>
              <a:spcBef>
                <a:spcPts val="0"/>
              </a:spcBef>
              <a:spcAft>
                <a:spcPts val="0"/>
              </a:spcAft>
              <a:buNone/>
            </a:pPr>
            <a:r>
              <a:rPr lang="en-US" sz="390"/>
              <a:t>    	 this.hoTen = hoTen;</a:t>
            </a:r>
            <a:endParaRPr/>
          </a:p>
          <a:p>
            <a:pPr indent="0" lvl="0" marL="0" rtl="0" algn="l">
              <a:lnSpc>
                <a:spcPct val="80000"/>
              </a:lnSpc>
              <a:spcBef>
                <a:spcPts val="0"/>
              </a:spcBef>
              <a:spcAft>
                <a:spcPts val="0"/>
              </a:spcAft>
              <a:buNone/>
            </a:pPr>
            <a:r>
              <a:rPr lang="en-US" sz="390"/>
              <a:t>    	 this.luong = luong;</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public double getThuNhap(){</a:t>
            </a:r>
            <a:endParaRPr/>
          </a:p>
          <a:p>
            <a:pPr indent="0" lvl="0" marL="0" rtl="0" algn="l">
              <a:lnSpc>
                <a:spcPct val="80000"/>
              </a:lnSpc>
              <a:spcBef>
                <a:spcPts val="0"/>
              </a:spcBef>
              <a:spcAft>
                <a:spcPts val="0"/>
              </a:spcAft>
              <a:buNone/>
            </a:pPr>
            <a:r>
              <a:rPr lang="en-US" sz="390"/>
              <a:t>    	 return this.luong * 0.1;</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public void xuat(){</a:t>
            </a:r>
            <a:endParaRPr/>
          </a:p>
          <a:p>
            <a:pPr indent="0" lvl="0" marL="0" rtl="0" algn="l">
              <a:lnSpc>
                <a:spcPct val="80000"/>
              </a:lnSpc>
              <a:spcBef>
                <a:spcPts val="0"/>
              </a:spcBef>
              <a:spcAft>
                <a:spcPts val="0"/>
              </a:spcAft>
              <a:buNone/>
            </a:pPr>
            <a:r>
              <a:rPr lang="en-US" sz="390"/>
              <a:t>    	 System.out.println(" &gt;&gt; Họ và tên: " + this.hoTen);</a:t>
            </a:r>
            <a:endParaRPr/>
          </a:p>
          <a:p>
            <a:pPr indent="0" lvl="0" marL="0" rtl="0" algn="l">
              <a:lnSpc>
                <a:spcPct val="80000"/>
              </a:lnSpc>
              <a:spcBef>
                <a:spcPts val="0"/>
              </a:spcBef>
              <a:spcAft>
                <a:spcPts val="0"/>
              </a:spcAft>
              <a:buNone/>
            </a:pPr>
            <a:r>
              <a:rPr lang="en-US" sz="390"/>
              <a:t>    	 System.out.println(" &gt;&gt; Lương: " + this.luong);</a:t>
            </a:r>
            <a:endParaRPr/>
          </a:p>
          <a:p>
            <a:pPr indent="0" lvl="0" marL="0" rtl="0" algn="l">
              <a:lnSpc>
                <a:spcPct val="80000"/>
              </a:lnSpc>
              <a:spcBef>
                <a:spcPts val="0"/>
              </a:spcBef>
              <a:spcAft>
                <a:spcPts val="0"/>
              </a:spcAft>
              <a:buNone/>
            </a:pPr>
            <a:r>
              <a:rPr lang="en-US" sz="390"/>
              <a:t>    	 System.out.println(" &gt;&gt; Thuế thu nhập: " + this.getThuNhap());</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package poly.ho;</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public class TruongPhong extends NhanVien{</a:t>
            </a:r>
            <a:endParaRPr/>
          </a:p>
          <a:p>
            <a:pPr indent="0" lvl="0" marL="0" rtl="0" algn="l">
              <a:lnSpc>
                <a:spcPct val="80000"/>
              </a:lnSpc>
              <a:spcBef>
                <a:spcPts val="0"/>
              </a:spcBef>
              <a:spcAft>
                <a:spcPts val="0"/>
              </a:spcAft>
              <a:buNone/>
            </a:pPr>
            <a:r>
              <a:rPr lang="en-US" sz="390"/>
              <a:t>     public double trachNhiem;</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public TruongPhong(String hoTen, double luong, double trachNhiem){</a:t>
            </a:r>
            <a:endParaRPr/>
          </a:p>
          <a:p>
            <a:pPr indent="0" lvl="0" marL="0" rtl="0" algn="l">
              <a:lnSpc>
                <a:spcPct val="80000"/>
              </a:lnSpc>
              <a:spcBef>
                <a:spcPts val="0"/>
              </a:spcBef>
              <a:spcAft>
                <a:spcPts val="0"/>
              </a:spcAft>
              <a:buNone/>
            </a:pPr>
            <a:r>
              <a:rPr lang="en-US" sz="390"/>
              <a:t>    	 super(hoTen, luong);</a:t>
            </a:r>
            <a:endParaRPr/>
          </a:p>
          <a:p>
            <a:pPr indent="0" lvl="0" marL="0" rtl="0" algn="l">
              <a:lnSpc>
                <a:spcPct val="80000"/>
              </a:lnSpc>
              <a:spcBef>
                <a:spcPts val="0"/>
              </a:spcBef>
              <a:spcAft>
                <a:spcPts val="0"/>
              </a:spcAft>
              <a:buNone/>
            </a:pPr>
            <a:r>
              <a:rPr lang="en-US" sz="390"/>
              <a:t>    	 this.trachNhiem = trachNhiem;</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@Override</a:t>
            </a:r>
            <a:endParaRPr/>
          </a:p>
          <a:p>
            <a:pPr indent="0" lvl="0" marL="0" rtl="0" algn="l">
              <a:lnSpc>
                <a:spcPct val="80000"/>
              </a:lnSpc>
              <a:spcBef>
                <a:spcPts val="0"/>
              </a:spcBef>
              <a:spcAft>
                <a:spcPts val="0"/>
              </a:spcAft>
              <a:buNone/>
            </a:pPr>
            <a:r>
              <a:rPr lang="en-US" sz="390"/>
              <a:t>     public void xuat(){</a:t>
            </a:r>
            <a:endParaRPr/>
          </a:p>
          <a:p>
            <a:pPr indent="0" lvl="0" marL="0" rtl="0" algn="l">
              <a:lnSpc>
                <a:spcPct val="80000"/>
              </a:lnSpc>
              <a:spcBef>
                <a:spcPts val="0"/>
              </a:spcBef>
              <a:spcAft>
                <a:spcPts val="0"/>
              </a:spcAft>
              <a:buNone/>
            </a:pPr>
            <a:r>
              <a:rPr lang="en-US" sz="390"/>
              <a:t>          super.xuat();</a:t>
            </a:r>
            <a:endParaRPr/>
          </a:p>
          <a:p>
            <a:pPr indent="0" lvl="0" marL="0" rtl="0" algn="l">
              <a:lnSpc>
                <a:spcPct val="80000"/>
              </a:lnSpc>
              <a:spcBef>
                <a:spcPts val="0"/>
              </a:spcBef>
              <a:spcAft>
                <a:spcPts val="0"/>
              </a:spcAft>
              <a:buNone/>
            </a:pPr>
            <a:r>
              <a:rPr lang="en-US" sz="390"/>
              <a:t>          System.out.println(" &gt;&gt; Trách nhiệm: " + trachNhiem);</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package poly.ho;</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public class LaoCong extends NhanVien{</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	public int soGioLamViec;</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	public LaoCong(String hoTen, double luong, int soGioLamViec) {</a:t>
            </a:r>
            <a:endParaRPr/>
          </a:p>
          <a:p>
            <a:pPr indent="0" lvl="0" marL="0" rtl="0" algn="l">
              <a:lnSpc>
                <a:spcPct val="80000"/>
              </a:lnSpc>
              <a:spcBef>
                <a:spcPts val="0"/>
              </a:spcBef>
              <a:spcAft>
                <a:spcPts val="0"/>
              </a:spcAft>
              <a:buNone/>
            </a:pPr>
            <a:r>
              <a:rPr lang="en-US" sz="390"/>
              <a:t>		super(hoTen, luong);</a:t>
            </a:r>
            <a:endParaRPr/>
          </a:p>
          <a:p>
            <a:pPr indent="0" lvl="0" marL="0" rtl="0" algn="l">
              <a:lnSpc>
                <a:spcPct val="80000"/>
              </a:lnSpc>
              <a:spcBef>
                <a:spcPts val="0"/>
              </a:spcBef>
              <a:spcAft>
                <a:spcPts val="0"/>
              </a:spcAft>
              <a:buNone/>
            </a:pPr>
            <a:r>
              <a:rPr lang="en-US" sz="390"/>
              <a:t>		this.soGioLamViec = soGioLamViec;</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@Override</a:t>
            </a:r>
            <a:endParaRPr/>
          </a:p>
          <a:p>
            <a:pPr indent="0" lvl="0" marL="0" rtl="0" algn="l">
              <a:lnSpc>
                <a:spcPct val="80000"/>
              </a:lnSpc>
              <a:spcBef>
                <a:spcPts val="0"/>
              </a:spcBef>
              <a:spcAft>
                <a:spcPts val="0"/>
              </a:spcAft>
              <a:buNone/>
            </a:pPr>
            <a:r>
              <a:rPr lang="en-US" sz="390"/>
              <a:t>	public void xuat() {</a:t>
            </a:r>
            <a:endParaRPr/>
          </a:p>
          <a:p>
            <a:pPr indent="0" lvl="0" marL="0" rtl="0" algn="l">
              <a:lnSpc>
                <a:spcPct val="80000"/>
              </a:lnSpc>
              <a:spcBef>
                <a:spcPts val="0"/>
              </a:spcBef>
              <a:spcAft>
                <a:spcPts val="0"/>
              </a:spcAft>
              <a:buNone/>
            </a:pPr>
            <a:r>
              <a:rPr lang="en-US" sz="390"/>
              <a:t>		super.xuat();</a:t>
            </a:r>
            <a:endParaRPr/>
          </a:p>
          <a:p>
            <a:pPr indent="0" lvl="0" marL="0" rtl="0" algn="l">
              <a:lnSpc>
                <a:spcPct val="80000"/>
              </a:lnSpc>
              <a:spcBef>
                <a:spcPts val="0"/>
              </a:spcBef>
              <a:spcAft>
                <a:spcPts val="0"/>
              </a:spcAft>
              <a:buNone/>
            </a:pPr>
            <a:r>
              <a:rPr lang="en-US" sz="390"/>
              <a:t>		System.out.println(" &gt;&gt; Số giờ làm việc: " + soGioLamViec);</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package poly.ho;</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public class Program {</a:t>
            </a:r>
            <a:endParaRPr/>
          </a:p>
          <a:p>
            <a:pPr indent="0" lvl="0" marL="0" rtl="0" algn="l">
              <a:lnSpc>
                <a:spcPct val="80000"/>
              </a:lnSpc>
              <a:spcBef>
                <a:spcPts val="0"/>
              </a:spcBef>
              <a:spcAft>
                <a:spcPts val="0"/>
              </a:spcAft>
              <a:buNone/>
            </a:pPr>
            <a:r>
              <a:t/>
            </a:r>
            <a:endParaRPr sz="390"/>
          </a:p>
          <a:p>
            <a:pPr indent="0" lvl="0" marL="0" rtl="0" algn="l">
              <a:lnSpc>
                <a:spcPct val="80000"/>
              </a:lnSpc>
              <a:spcBef>
                <a:spcPts val="0"/>
              </a:spcBef>
              <a:spcAft>
                <a:spcPts val="0"/>
              </a:spcAft>
              <a:buNone/>
            </a:pPr>
            <a:r>
              <a:rPr lang="en-US" sz="390"/>
              <a:t>	public static void main(String[] args) {</a:t>
            </a:r>
            <a:endParaRPr/>
          </a:p>
          <a:p>
            <a:pPr indent="0" lvl="0" marL="0" rtl="0" algn="l">
              <a:lnSpc>
                <a:spcPct val="80000"/>
              </a:lnSpc>
              <a:spcBef>
                <a:spcPts val="0"/>
              </a:spcBef>
              <a:spcAft>
                <a:spcPts val="0"/>
              </a:spcAft>
              <a:buNone/>
            </a:pPr>
            <a:r>
              <a:rPr lang="en-US" sz="390"/>
              <a:t>		NhanVien nv1 = new NhanVien("Tuấn", 100);</a:t>
            </a:r>
            <a:endParaRPr/>
          </a:p>
          <a:p>
            <a:pPr indent="0" lvl="0" marL="0" rtl="0" algn="l">
              <a:lnSpc>
                <a:spcPct val="80000"/>
              </a:lnSpc>
              <a:spcBef>
                <a:spcPts val="0"/>
              </a:spcBef>
              <a:spcAft>
                <a:spcPts val="0"/>
              </a:spcAft>
              <a:buNone/>
            </a:pPr>
            <a:r>
              <a:rPr lang="en-US" sz="390"/>
              <a:t>		NhanVien nv2 = new TruongPhong("Cường", 200, 50);</a:t>
            </a:r>
            <a:endParaRPr/>
          </a:p>
          <a:p>
            <a:pPr indent="0" lvl="0" marL="0" rtl="0" algn="l">
              <a:lnSpc>
                <a:spcPct val="80000"/>
              </a:lnSpc>
              <a:spcBef>
                <a:spcPts val="0"/>
              </a:spcBef>
              <a:spcAft>
                <a:spcPts val="0"/>
              </a:spcAft>
              <a:buNone/>
            </a:pPr>
            <a:r>
              <a:rPr lang="en-US" sz="390"/>
              <a:t>		NhanVien nv3 = new LaoCong("Hạnh", 20, 70);</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		nv1.xuat();</a:t>
            </a:r>
            <a:endParaRPr/>
          </a:p>
          <a:p>
            <a:pPr indent="0" lvl="0" marL="0" rtl="0" algn="l">
              <a:lnSpc>
                <a:spcPct val="80000"/>
              </a:lnSpc>
              <a:spcBef>
                <a:spcPts val="0"/>
              </a:spcBef>
              <a:spcAft>
                <a:spcPts val="0"/>
              </a:spcAft>
              <a:buNone/>
            </a:pPr>
            <a:r>
              <a:rPr lang="en-US" sz="390"/>
              <a:t>		System.out.println();</a:t>
            </a:r>
            <a:endParaRPr/>
          </a:p>
          <a:p>
            <a:pPr indent="0" lvl="0" marL="0" rtl="0" algn="l">
              <a:lnSpc>
                <a:spcPct val="80000"/>
              </a:lnSpc>
              <a:spcBef>
                <a:spcPts val="0"/>
              </a:spcBef>
              <a:spcAft>
                <a:spcPts val="0"/>
              </a:spcAft>
              <a:buNone/>
            </a:pPr>
            <a:r>
              <a:rPr lang="en-US" sz="390"/>
              <a:t>		nv2.xuat();</a:t>
            </a:r>
            <a:endParaRPr/>
          </a:p>
          <a:p>
            <a:pPr indent="0" lvl="0" marL="0" rtl="0" algn="l">
              <a:lnSpc>
                <a:spcPct val="80000"/>
              </a:lnSpc>
              <a:spcBef>
                <a:spcPts val="0"/>
              </a:spcBef>
              <a:spcAft>
                <a:spcPts val="0"/>
              </a:spcAft>
              <a:buNone/>
            </a:pPr>
            <a:r>
              <a:rPr lang="en-US" sz="390"/>
              <a:t>		System.out.println();</a:t>
            </a:r>
            <a:endParaRPr/>
          </a:p>
          <a:p>
            <a:pPr indent="0" lvl="0" marL="0" rtl="0" algn="l">
              <a:lnSpc>
                <a:spcPct val="80000"/>
              </a:lnSpc>
              <a:spcBef>
                <a:spcPts val="0"/>
              </a:spcBef>
              <a:spcAft>
                <a:spcPts val="0"/>
              </a:spcAft>
              <a:buNone/>
            </a:pPr>
            <a:r>
              <a:rPr lang="en-US" sz="390"/>
              <a:t>		nv3.xuat();</a:t>
            </a:r>
            <a:endParaRPr/>
          </a:p>
          <a:p>
            <a:pPr indent="0" lvl="0" marL="0" rtl="0" algn="l">
              <a:lnSpc>
                <a:spcPct val="80000"/>
              </a:lnSpc>
              <a:spcBef>
                <a:spcPts val="0"/>
              </a:spcBef>
              <a:spcAft>
                <a:spcPts val="0"/>
              </a:spcAft>
              <a:buNone/>
            </a:pPr>
            <a:r>
              <a:rPr lang="en-US" sz="390"/>
              <a:t>	}</a:t>
            </a:r>
            <a:endParaRPr/>
          </a:p>
          <a:p>
            <a:pPr indent="0" lvl="0" marL="0" rtl="0" algn="l">
              <a:lnSpc>
                <a:spcPct val="80000"/>
              </a:lnSpc>
              <a:spcBef>
                <a:spcPts val="0"/>
              </a:spcBef>
              <a:spcAft>
                <a:spcPts val="0"/>
              </a:spcAft>
              <a:buNone/>
            </a:pPr>
            <a:r>
              <a:rPr lang="en-US" sz="390"/>
              <a:t>}</a:t>
            </a:r>
            <a:endParaRPr/>
          </a:p>
          <a:p>
            <a:pPr indent="0" lvl="0" marL="0" rtl="0" algn="l">
              <a:lnSpc>
                <a:spcPct val="80000"/>
              </a:lnSpc>
              <a:spcBef>
                <a:spcPts val="0"/>
              </a:spcBef>
              <a:spcAft>
                <a:spcPts val="0"/>
              </a:spcAft>
              <a:buNone/>
            </a:pPr>
            <a:r>
              <a:t/>
            </a:r>
            <a:endParaRPr sz="390"/>
          </a:p>
        </p:txBody>
      </p:sp>
      <p:sp>
        <p:nvSpPr>
          <p:cNvPr id="425" name="Google Shape;42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6" name="Google Shape;47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7" name="Google Shape;48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300"/>
              <a:t>package poly.hcm;</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abstract public class SinhVien{</a:t>
            </a:r>
            <a:endParaRPr/>
          </a:p>
          <a:p>
            <a:pPr indent="0" lvl="0" marL="0" rtl="0" algn="l">
              <a:lnSpc>
                <a:spcPct val="80000"/>
              </a:lnSpc>
              <a:spcBef>
                <a:spcPts val="0"/>
              </a:spcBef>
              <a:spcAft>
                <a:spcPts val="0"/>
              </a:spcAft>
              <a:buNone/>
            </a:pPr>
            <a:r>
              <a:rPr lang="en-US" sz="300"/>
              <a:t>    public String hoTen;</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public SinhVien(String hoTen){</a:t>
            </a:r>
            <a:endParaRPr/>
          </a:p>
          <a:p>
            <a:pPr indent="0" lvl="0" marL="0" rtl="0" algn="l">
              <a:lnSpc>
                <a:spcPct val="80000"/>
              </a:lnSpc>
              <a:spcBef>
                <a:spcPts val="0"/>
              </a:spcBef>
              <a:spcAft>
                <a:spcPts val="0"/>
              </a:spcAft>
              <a:buNone/>
            </a:pPr>
            <a:r>
              <a:rPr lang="en-US" sz="300"/>
              <a:t>    	this.hoTen = hoTen;</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abstract public double getDiemTB();</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public String getHocLuc() {</a:t>
            </a:r>
            <a:endParaRPr/>
          </a:p>
          <a:p>
            <a:pPr indent="0" lvl="0" marL="0" rtl="0" algn="l">
              <a:lnSpc>
                <a:spcPct val="80000"/>
              </a:lnSpc>
              <a:spcBef>
                <a:spcPts val="0"/>
              </a:spcBef>
              <a:spcAft>
                <a:spcPts val="0"/>
              </a:spcAft>
              <a:buNone/>
            </a:pPr>
            <a:r>
              <a:rPr lang="en-US" sz="300"/>
              <a:t>		double diem = getDiemTB();</a:t>
            </a:r>
            <a:endParaRPr/>
          </a:p>
          <a:p>
            <a:pPr indent="0" lvl="0" marL="0" rtl="0" algn="l">
              <a:lnSpc>
                <a:spcPct val="80000"/>
              </a:lnSpc>
              <a:spcBef>
                <a:spcPts val="0"/>
              </a:spcBef>
              <a:spcAft>
                <a:spcPts val="0"/>
              </a:spcAft>
              <a:buNone/>
            </a:pPr>
            <a:r>
              <a:rPr lang="en-US" sz="300"/>
              <a:t>		if(diem &lt; 3){</a:t>
            </a:r>
            <a:endParaRPr/>
          </a:p>
          <a:p>
            <a:pPr indent="0" lvl="0" marL="0" rtl="0" algn="l">
              <a:lnSpc>
                <a:spcPct val="80000"/>
              </a:lnSpc>
              <a:spcBef>
                <a:spcPts val="0"/>
              </a:spcBef>
              <a:spcAft>
                <a:spcPts val="0"/>
              </a:spcAft>
              <a:buNone/>
            </a:pPr>
            <a:r>
              <a:rPr lang="en-US" sz="300"/>
              <a:t>			return "Kém";</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if(diem &lt; 5){</a:t>
            </a:r>
            <a:endParaRPr/>
          </a:p>
          <a:p>
            <a:pPr indent="0" lvl="0" marL="0" rtl="0" algn="l">
              <a:lnSpc>
                <a:spcPct val="80000"/>
              </a:lnSpc>
              <a:spcBef>
                <a:spcPts val="0"/>
              </a:spcBef>
              <a:spcAft>
                <a:spcPts val="0"/>
              </a:spcAft>
              <a:buNone/>
            </a:pPr>
            <a:r>
              <a:rPr lang="en-US" sz="300"/>
              <a:t>			return "Yếu";</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if(diem &lt; 6.5){</a:t>
            </a:r>
            <a:endParaRPr/>
          </a:p>
          <a:p>
            <a:pPr indent="0" lvl="0" marL="0" rtl="0" algn="l">
              <a:lnSpc>
                <a:spcPct val="80000"/>
              </a:lnSpc>
              <a:spcBef>
                <a:spcPts val="0"/>
              </a:spcBef>
              <a:spcAft>
                <a:spcPts val="0"/>
              </a:spcAft>
              <a:buNone/>
            </a:pPr>
            <a:r>
              <a:rPr lang="en-US" sz="300"/>
              <a:t>			return "Trung bình";</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if(diem &lt; 7.5){</a:t>
            </a:r>
            <a:endParaRPr/>
          </a:p>
          <a:p>
            <a:pPr indent="0" lvl="0" marL="0" rtl="0" algn="l">
              <a:lnSpc>
                <a:spcPct val="80000"/>
              </a:lnSpc>
              <a:spcBef>
                <a:spcPts val="0"/>
              </a:spcBef>
              <a:spcAft>
                <a:spcPts val="0"/>
              </a:spcAft>
              <a:buNone/>
            </a:pPr>
            <a:r>
              <a:rPr lang="en-US" sz="300"/>
              <a:t>			return "Khá";</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if(diem &lt; 9){</a:t>
            </a:r>
            <a:endParaRPr/>
          </a:p>
          <a:p>
            <a:pPr indent="0" lvl="0" marL="0" rtl="0" algn="l">
              <a:lnSpc>
                <a:spcPct val="80000"/>
              </a:lnSpc>
              <a:spcBef>
                <a:spcPts val="0"/>
              </a:spcBef>
              <a:spcAft>
                <a:spcPts val="0"/>
              </a:spcAft>
              <a:buNone/>
            </a:pPr>
            <a:r>
              <a:rPr lang="en-US" sz="300"/>
              <a:t>			return "Giỏi";</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return "Xuất sắc";</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public void xuat(){</a:t>
            </a:r>
            <a:endParaRPr/>
          </a:p>
          <a:p>
            <a:pPr indent="0" lvl="0" marL="0" rtl="0" algn="l">
              <a:lnSpc>
                <a:spcPct val="80000"/>
              </a:lnSpc>
              <a:spcBef>
                <a:spcPts val="0"/>
              </a:spcBef>
              <a:spcAft>
                <a:spcPts val="0"/>
              </a:spcAft>
              <a:buNone/>
            </a:pPr>
            <a:r>
              <a:rPr lang="en-US" sz="300"/>
              <a:t>    	System.out.println(" &gt;&gt; Họ và tên: "+ this.hoTen);</a:t>
            </a:r>
            <a:endParaRPr/>
          </a:p>
          <a:p>
            <a:pPr indent="0" lvl="0" marL="0" rtl="0" algn="l">
              <a:lnSpc>
                <a:spcPct val="80000"/>
              </a:lnSpc>
              <a:spcBef>
                <a:spcPts val="0"/>
              </a:spcBef>
              <a:spcAft>
                <a:spcPts val="0"/>
              </a:spcAft>
              <a:buNone/>
            </a:pPr>
            <a:r>
              <a:rPr lang="en-US" sz="300"/>
              <a:t>    	System.out.println(" &gt;&gt; Điểm TB: "+ this.getDiemTB());</a:t>
            </a:r>
            <a:endParaRPr/>
          </a:p>
          <a:p>
            <a:pPr indent="0" lvl="0" marL="0" rtl="0" algn="l">
              <a:lnSpc>
                <a:spcPct val="80000"/>
              </a:lnSpc>
              <a:spcBef>
                <a:spcPts val="0"/>
              </a:spcBef>
              <a:spcAft>
                <a:spcPts val="0"/>
              </a:spcAft>
              <a:buNone/>
            </a:pPr>
            <a:r>
              <a:rPr lang="en-US" sz="300"/>
              <a:t>    	System.out.println(" &gt;&gt; Học lực: "+ this.getHocLuc());</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package poly.hcm;</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public class SinhVienIT extends SinhVien{</a:t>
            </a:r>
            <a:endParaRPr/>
          </a:p>
          <a:p>
            <a:pPr indent="0" lvl="0" marL="0" rtl="0" algn="l">
              <a:lnSpc>
                <a:spcPct val="80000"/>
              </a:lnSpc>
              <a:spcBef>
                <a:spcPts val="0"/>
              </a:spcBef>
              <a:spcAft>
                <a:spcPts val="0"/>
              </a:spcAft>
              <a:buNone/>
            </a:pPr>
            <a:r>
              <a:rPr lang="en-US" sz="300"/>
              <a:t>	public double diemJava;</a:t>
            </a:r>
            <a:endParaRPr/>
          </a:p>
          <a:p>
            <a:pPr indent="0" lvl="0" marL="0" rtl="0" algn="l">
              <a:lnSpc>
                <a:spcPct val="80000"/>
              </a:lnSpc>
              <a:spcBef>
                <a:spcPts val="0"/>
              </a:spcBef>
              <a:spcAft>
                <a:spcPts val="0"/>
              </a:spcAft>
              <a:buNone/>
            </a:pPr>
            <a:r>
              <a:rPr lang="en-US" sz="300"/>
              <a:t>    public double diemCss;</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public SinhVienIT(String hoTen, double diemJava, double diemCss) {</a:t>
            </a:r>
            <a:endParaRPr/>
          </a:p>
          <a:p>
            <a:pPr indent="0" lvl="0" marL="0" rtl="0" algn="l">
              <a:lnSpc>
                <a:spcPct val="80000"/>
              </a:lnSpc>
              <a:spcBef>
                <a:spcPts val="0"/>
              </a:spcBef>
              <a:spcAft>
                <a:spcPts val="0"/>
              </a:spcAft>
              <a:buNone/>
            </a:pPr>
            <a:r>
              <a:rPr lang="en-US" sz="300"/>
              <a:t>		super(hoTen);</a:t>
            </a:r>
            <a:endParaRPr/>
          </a:p>
          <a:p>
            <a:pPr indent="0" lvl="0" marL="0" rtl="0" algn="l">
              <a:lnSpc>
                <a:spcPct val="80000"/>
              </a:lnSpc>
              <a:spcBef>
                <a:spcPts val="0"/>
              </a:spcBef>
              <a:spcAft>
                <a:spcPts val="0"/>
              </a:spcAft>
              <a:buNone/>
            </a:pPr>
            <a:r>
              <a:rPr lang="en-US" sz="300"/>
              <a:t>		this.diemJava = diemJava;</a:t>
            </a:r>
            <a:endParaRPr/>
          </a:p>
          <a:p>
            <a:pPr indent="0" lvl="0" marL="0" rtl="0" algn="l">
              <a:lnSpc>
                <a:spcPct val="80000"/>
              </a:lnSpc>
              <a:spcBef>
                <a:spcPts val="0"/>
              </a:spcBef>
              <a:spcAft>
                <a:spcPts val="0"/>
              </a:spcAft>
              <a:buNone/>
            </a:pPr>
            <a:r>
              <a:rPr lang="en-US" sz="300"/>
              <a:t>		this.diemCss = diemCss;</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@Override</a:t>
            </a:r>
            <a:endParaRPr/>
          </a:p>
          <a:p>
            <a:pPr indent="0" lvl="0" marL="0" rtl="0" algn="l">
              <a:lnSpc>
                <a:spcPct val="80000"/>
              </a:lnSpc>
              <a:spcBef>
                <a:spcPts val="0"/>
              </a:spcBef>
              <a:spcAft>
                <a:spcPts val="0"/>
              </a:spcAft>
              <a:buNone/>
            </a:pPr>
            <a:r>
              <a:rPr lang="en-US" sz="300"/>
              <a:t>    public double getDiemTB(){</a:t>
            </a:r>
            <a:endParaRPr/>
          </a:p>
          <a:p>
            <a:pPr indent="0" lvl="0" marL="0" rtl="0" algn="l">
              <a:lnSpc>
                <a:spcPct val="80000"/>
              </a:lnSpc>
              <a:spcBef>
                <a:spcPts val="0"/>
              </a:spcBef>
              <a:spcAft>
                <a:spcPts val="0"/>
              </a:spcAft>
              <a:buNone/>
            </a:pPr>
            <a:r>
              <a:rPr lang="en-US" sz="300"/>
              <a:t>          return (2 * diemJava + diemCss)/3;</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@Override</a:t>
            </a:r>
            <a:endParaRPr/>
          </a:p>
          <a:p>
            <a:pPr indent="0" lvl="0" marL="0" rtl="0" algn="l">
              <a:lnSpc>
                <a:spcPct val="80000"/>
              </a:lnSpc>
              <a:spcBef>
                <a:spcPts val="0"/>
              </a:spcBef>
              <a:spcAft>
                <a:spcPts val="0"/>
              </a:spcAft>
              <a:buNone/>
            </a:pPr>
            <a:r>
              <a:rPr lang="en-US" sz="300"/>
              <a:t>    public void xuat() {</a:t>
            </a:r>
            <a:endParaRPr/>
          </a:p>
          <a:p>
            <a:pPr indent="0" lvl="0" marL="0" rtl="0" algn="l">
              <a:lnSpc>
                <a:spcPct val="80000"/>
              </a:lnSpc>
              <a:spcBef>
                <a:spcPts val="0"/>
              </a:spcBef>
              <a:spcAft>
                <a:spcPts val="0"/>
              </a:spcAft>
              <a:buNone/>
            </a:pPr>
            <a:r>
              <a:rPr lang="en-US" sz="300"/>
              <a:t>    	super.xuat();</a:t>
            </a:r>
            <a:endParaRPr/>
          </a:p>
          <a:p>
            <a:pPr indent="0" lvl="0" marL="0" rtl="0" algn="l">
              <a:lnSpc>
                <a:spcPct val="80000"/>
              </a:lnSpc>
              <a:spcBef>
                <a:spcPts val="0"/>
              </a:spcBef>
              <a:spcAft>
                <a:spcPts val="0"/>
              </a:spcAft>
              <a:buNone/>
            </a:pPr>
            <a:r>
              <a:rPr lang="en-US" sz="300"/>
              <a:t>    	System.out.println(" &gt;&gt; Điểm Java: " + this.diemJava);</a:t>
            </a:r>
            <a:endParaRPr/>
          </a:p>
          <a:p>
            <a:pPr indent="0" lvl="0" marL="0" rtl="0" algn="l">
              <a:lnSpc>
                <a:spcPct val="80000"/>
              </a:lnSpc>
              <a:spcBef>
                <a:spcPts val="0"/>
              </a:spcBef>
              <a:spcAft>
                <a:spcPts val="0"/>
              </a:spcAft>
              <a:buNone/>
            </a:pPr>
            <a:r>
              <a:rPr lang="en-US" sz="300"/>
              <a:t>    	System.out.println(" &gt;&gt; Điểm Css: " + this.diemCss);</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package poly.hcm;</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public class SinhVienBiz extends SinhVien {</a:t>
            </a:r>
            <a:endParaRPr/>
          </a:p>
          <a:p>
            <a:pPr indent="0" lvl="0" marL="0" rtl="0" algn="l">
              <a:lnSpc>
                <a:spcPct val="80000"/>
              </a:lnSpc>
              <a:spcBef>
                <a:spcPts val="0"/>
              </a:spcBef>
              <a:spcAft>
                <a:spcPts val="0"/>
              </a:spcAft>
              <a:buNone/>
            </a:pPr>
            <a:r>
              <a:rPr lang="en-US" sz="300"/>
              <a:t>	public double keToan;</a:t>
            </a:r>
            <a:endParaRPr/>
          </a:p>
          <a:p>
            <a:pPr indent="0" lvl="0" marL="0" rtl="0" algn="l">
              <a:lnSpc>
                <a:spcPct val="80000"/>
              </a:lnSpc>
              <a:spcBef>
                <a:spcPts val="0"/>
              </a:spcBef>
              <a:spcAft>
                <a:spcPts val="0"/>
              </a:spcAft>
              <a:buNone/>
            </a:pPr>
            <a:r>
              <a:rPr lang="en-US" sz="300"/>
              <a:t>    public double marketing;</a:t>
            </a:r>
            <a:endParaRPr/>
          </a:p>
          <a:p>
            <a:pPr indent="0" lvl="0" marL="0" rtl="0" algn="l">
              <a:lnSpc>
                <a:spcPct val="80000"/>
              </a:lnSpc>
              <a:spcBef>
                <a:spcPts val="0"/>
              </a:spcBef>
              <a:spcAft>
                <a:spcPts val="0"/>
              </a:spcAft>
              <a:buNone/>
            </a:pPr>
            <a:r>
              <a:rPr lang="en-US" sz="300"/>
              <a:t>    public double banHang;</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public SinhVienBiz(String hoTen, double keToan, double marketing, double banHang) {</a:t>
            </a:r>
            <a:endParaRPr/>
          </a:p>
          <a:p>
            <a:pPr indent="0" lvl="0" marL="0" rtl="0" algn="l">
              <a:lnSpc>
                <a:spcPct val="80000"/>
              </a:lnSpc>
              <a:spcBef>
                <a:spcPts val="0"/>
              </a:spcBef>
              <a:spcAft>
                <a:spcPts val="0"/>
              </a:spcAft>
              <a:buNone/>
            </a:pPr>
            <a:r>
              <a:rPr lang="en-US" sz="300"/>
              <a:t>		super(hoTen);</a:t>
            </a:r>
            <a:endParaRPr/>
          </a:p>
          <a:p>
            <a:pPr indent="0" lvl="0" marL="0" rtl="0" algn="l">
              <a:lnSpc>
                <a:spcPct val="80000"/>
              </a:lnSpc>
              <a:spcBef>
                <a:spcPts val="0"/>
              </a:spcBef>
              <a:spcAft>
                <a:spcPts val="0"/>
              </a:spcAft>
              <a:buNone/>
            </a:pPr>
            <a:r>
              <a:rPr lang="en-US" sz="300"/>
              <a:t>		this.keToan = keToan;</a:t>
            </a:r>
            <a:endParaRPr/>
          </a:p>
          <a:p>
            <a:pPr indent="0" lvl="0" marL="0" rtl="0" algn="l">
              <a:lnSpc>
                <a:spcPct val="80000"/>
              </a:lnSpc>
              <a:spcBef>
                <a:spcPts val="0"/>
              </a:spcBef>
              <a:spcAft>
                <a:spcPts val="0"/>
              </a:spcAft>
              <a:buNone/>
            </a:pPr>
            <a:r>
              <a:rPr lang="en-US" sz="300"/>
              <a:t>		this.marketing = marketing;</a:t>
            </a:r>
            <a:endParaRPr/>
          </a:p>
          <a:p>
            <a:pPr indent="0" lvl="0" marL="0" rtl="0" algn="l">
              <a:lnSpc>
                <a:spcPct val="80000"/>
              </a:lnSpc>
              <a:spcBef>
                <a:spcPts val="0"/>
              </a:spcBef>
              <a:spcAft>
                <a:spcPts val="0"/>
              </a:spcAft>
              <a:buNone/>
            </a:pPr>
            <a:r>
              <a:rPr lang="en-US" sz="300"/>
              <a:t>		this.banHang = banHang;</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@Override</a:t>
            </a:r>
            <a:endParaRPr/>
          </a:p>
          <a:p>
            <a:pPr indent="0" lvl="0" marL="0" rtl="0" algn="l">
              <a:lnSpc>
                <a:spcPct val="80000"/>
              </a:lnSpc>
              <a:spcBef>
                <a:spcPts val="0"/>
              </a:spcBef>
              <a:spcAft>
                <a:spcPts val="0"/>
              </a:spcAft>
              <a:buNone/>
            </a:pPr>
            <a:r>
              <a:rPr lang="en-US" sz="300"/>
              <a:t>    public double getDiemTB(){</a:t>
            </a:r>
            <a:endParaRPr/>
          </a:p>
          <a:p>
            <a:pPr indent="0" lvl="0" marL="0" rtl="0" algn="l">
              <a:lnSpc>
                <a:spcPct val="80000"/>
              </a:lnSpc>
              <a:spcBef>
                <a:spcPts val="0"/>
              </a:spcBef>
              <a:spcAft>
                <a:spcPts val="0"/>
              </a:spcAft>
              <a:buNone/>
            </a:pPr>
            <a:r>
              <a:rPr lang="en-US" sz="300"/>
              <a:t>          return (keToan + marketing + banHang)/3;</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@Override</a:t>
            </a:r>
            <a:endParaRPr/>
          </a:p>
          <a:p>
            <a:pPr indent="0" lvl="0" marL="0" rtl="0" algn="l">
              <a:lnSpc>
                <a:spcPct val="80000"/>
              </a:lnSpc>
              <a:spcBef>
                <a:spcPts val="0"/>
              </a:spcBef>
              <a:spcAft>
                <a:spcPts val="0"/>
              </a:spcAft>
              <a:buNone/>
            </a:pPr>
            <a:r>
              <a:rPr lang="en-US" sz="300"/>
              <a:t>    public void xuat() {</a:t>
            </a:r>
            <a:endParaRPr/>
          </a:p>
          <a:p>
            <a:pPr indent="0" lvl="0" marL="0" rtl="0" algn="l">
              <a:lnSpc>
                <a:spcPct val="80000"/>
              </a:lnSpc>
              <a:spcBef>
                <a:spcPts val="0"/>
              </a:spcBef>
              <a:spcAft>
                <a:spcPts val="0"/>
              </a:spcAft>
              <a:buNone/>
            </a:pPr>
            <a:r>
              <a:rPr lang="en-US" sz="300"/>
              <a:t>    	super.xuat();</a:t>
            </a:r>
            <a:endParaRPr/>
          </a:p>
          <a:p>
            <a:pPr indent="0" lvl="0" marL="0" rtl="0" algn="l">
              <a:lnSpc>
                <a:spcPct val="80000"/>
              </a:lnSpc>
              <a:spcBef>
                <a:spcPts val="0"/>
              </a:spcBef>
              <a:spcAft>
                <a:spcPts val="0"/>
              </a:spcAft>
              <a:buNone/>
            </a:pPr>
            <a:r>
              <a:rPr lang="en-US" sz="300"/>
              <a:t>    	System.out.println(" &gt;&gt; Điểm kế toán: " + this.keToan);</a:t>
            </a:r>
            <a:endParaRPr/>
          </a:p>
          <a:p>
            <a:pPr indent="0" lvl="0" marL="0" rtl="0" algn="l">
              <a:lnSpc>
                <a:spcPct val="80000"/>
              </a:lnSpc>
              <a:spcBef>
                <a:spcPts val="0"/>
              </a:spcBef>
              <a:spcAft>
                <a:spcPts val="0"/>
              </a:spcAft>
              <a:buNone/>
            </a:pPr>
            <a:r>
              <a:rPr lang="en-US" sz="300"/>
              <a:t>    	System.out.println(" &gt;&gt; Điểm marketing: " + this.marketing);</a:t>
            </a:r>
            <a:endParaRPr/>
          </a:p>
          <a:p>
            <a:pPr indent="0" lvl="0" marL="0" rtl="0" algn="l">
              <a:lnSpc>
                <a:spcPct val="80000"/>
              </a:lnSpc>
              <a:spcBef>
                <a:spcPts val="0"/>
              </a:spcBef>
              <a:spcAft>
                <a:spcPts val="0"/>
              </a:spcAft>
              <a:buNone/>
            </a:pPr>
            <a:r>
              <a:rPr lang="en-US" sz="300"/>
              <a:t>    	System.out.println(" &gt;&gt; Điểm bán hàng: " + this.banHang);</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package poly.hcm;</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rPr lang="en-US" sz="300"/>
              <a:t>public class Program {</a:t>
            </a:r>
            <a:endParaRPr/>
          </a:p>
          <a:p>
            <a:pPr indent="0" lvl="0" marL="0" rtl="0" algn="l">
              <a:lnSpc>
                <a:spcPct val="80000"/>
              </a:lnSpc>
              <a:spcBef>
                <a:spcPts val="0"/>
              </a:spcBef>
              <a:spcAft>
                <a:spcPts val="0"/>
              </a:spcAft>
              <a:buNone/>
            </a:pPr>
            <a:r>
              <a:rPr lang="en-US" sz="300"/>
              <a:t>	public static void main(String[] args) {</a:t>
            </a:r>
            <a:endParaRPr/>
          </a:p>
          <a:p>
            <a:pPr indent="0" lvl="0" marL="0" rtl="0" algn="l">
              <a:lnSpc>
                <a:spcPct val="80000"/>
              </a:lnSpc>
              <a:spcBef>
                <a:spcPts val="0"/>
              </a:spcBef>
              <a:spcAft>
                <a:spcPts val="0"/>
              </a:spcAft>
              <a:buNone/>
            </a:pPr>
            <a:r>
              <a:rPr lang="en-US" sz="300"/>
              <a:t>		SinhVien svit = new SinhVienIT("Hạnh", 5, 8);</a:t>
            </a:r>
            <a:endParaRPr/>
          </a:p>
          <a:p>
            <a:pPr indent="0" lvl="0" marL="0" rtl="0" algn="l">
              <a:lnSpc>
                <a:spcPct val="80000"/>
              </a:lnSpc>
              <a:spcBef>
                <a:spcPts val="0"/>
              </a:spcBef>
              <a:spcAft>
                <a:spcPts val="0"/>
              </a:spcAft>
              <a:buNone/>
            </a:pPr>
            <a:r>
              <a:rPr lang="en-US" sz="300"/>
              <a:t>		SinhVien svbiz = new SinhVienBiz("Cường", 5, 8, 9);</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		svit.xuat();</a:t>
            </a:r>
            <a:endParaRPr/>
          </a:p>
          <a:p>
            <a:pPr indent="0" lvl="0" marL="0" rtl="0" algn="l">
              <a:lnSpc>
                <a:spcPct val="80000"/>
              </a:lnSpc>
              <a:spcBef>
                <a:spcPts val="0"/>
              </a:spcBef>
              <a:spcAft>
                <a:spcPts val="0"/>
              </a:spcAft>
              <a:buNone/>
            </a:pPr>
            <a:r>
              <a:rPr lang="en-US" sz="300"/>
              <a:t>		System.out.println();</a:t>
            </a:r>
            <a:endParaRPr/>
          </a:p>
          <a:p>
            <a:pPr indent="0" lvl="0" marL="0" rtl="0" algn="l">
              <a:lnSpc>
                <a:spcPct val="80000"/>
              </a:lnSpc>
              <a:spcBef>
                <a:spcPts val="0"/>
              </a:spcBef>
              <a:spcAft>
                <a:spcPts val="0"/>
              </a:spcAft>
              <a:buNone/>
            </a:pPr>
            <a:r>
              <a:rPr lang="en-US" sz="300"/>
              <a:t>		svbiz.xuat();</a:t>
            </a:r>
            <a:endParaRPr/>
          </a:p>
          <a:p>
            <a:pPr indent="0" lvl="0" marL="0" rtl="0" algn="l">
              <a:lnSpc>
                <a:spcPct val="80000"/>
              </a:lnSpc>
              <a:spcBef>
                <a:spcPts val="0"/>
              </a:spcBef>
              <a:spcAft>
                <a:spcPts val="0"/>
              </a:spcAft>
              <a:buNone/>
            </a:pPr>
            <a:r>
              <a:rPr lang="en-US" sz="300"/>
              <a:t>	}</a:t>
            </a:r>
            <a:endParaRPr/>
          </a:p>
          <a:p>
            <a:pPr indent="0" lvl="0" marL="0" rtl="0" algn="l">
              <a:lnSpc>
                <a:spcPct val="80000"/>
              </a:lnSpc>
              <a:spcBef>
                <a:spcPts val="0"/>
              </a:spcBef>
              <a:spcAft>
                <a:spcPts val="0"/>
              </a:spcAft>
              <a:buNone/>
            </a:pPr>
            <a:r>
              <a:rPr lang="en-US" sz="300"/>
              <a:t>}</a:t>
            </a:r>
            <a:endParaRPr/>
          </a:p>
          <a:p>
            <a:pPr indent="0" lvl="0" marL="0" rtl="0" algn="l">
              <a:lnSpc>
                <a:spcPct val="80000"/>
              </a:lnSpc>
              <a:spcBef>
                <a:spcPts val="0"/>
              </a:spcBef>
              <a:spcAft>
                <a:spcPts val="0"/>
              </a:spcAft>
              <a:buNone/>
            </a:pPr>
            <a:r>
              <a:t/>
            </a:r>
            <a:endParaRPr sz="300"/>
          </a:p>
          <a:p>
            <a:pPr indent="0" lvl="0" marL="0" rtl="0" algn="l">
              <a:lnSpc>
                <a:spcPct val="80000"/>
              </a:lnSpc>
              <a:spcBef>
                <a:spcPts val="0"/>
              </a:spcBef>
              <a:spcAft>
                <a:spcPts val="0"/>
              </a:spcAft>
              <a:buNone/>
            </a:pPr>
            <a:r>
              <a:t/>
            </a:r>
            <a:endParaRPr sz="300"/>
          </a:p>
        </p:txBody>
      </p:sp>
      <p:sp>
        <p:nvSpPr>
          <p:cNvPr id="499" name="Google Shape;49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5" name="Google Shape;50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3" name="Google Shape;53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n-US" sz="1200">
                <a:solidFill>
                  <a:schemeClr val="dk1"/>
                </a:solidFill>
                <a:latin typeface="Calibri"/>
                <a:ea typeface="Calibri"/>
                <a:cs typeface="Calibri"/>
                <a:sym typeface="Calibri"/>
              </a:rPr>
              <a:t>public class Hinh {}</a:t>
            </a:r>
            <a:endParaRPr/>
          </a:p>
          <a:p>
            <a:pPr indent="0" lvl="0" marL="0" rtl="0" algn="l">
              <a:spcBef>
                <a:spcPts val="0"/>
              </a:spcBef>
              <a:spcAft>
                <a:spcPts val="0"/>
              </a:spcAft>
              <a:buNone/>
            </a:pPr>
            <a:r>
              <a:rPr b="0" lang="en-US" sz="1200">
                <a:solidFill>
                  <a:schemeClr val="dk1"/>
                </a:solidFill>
                <a:latin typeface="Calibri"/>
                <a:ea typeface="Calibri"/>
                <a:cs typeface="Calibri"/>
                <a:sym typeface="Calibri"/>
              </a:rPr>
              <a:t>public class DaGiac extends Hinh {}</a:t>
            </a:r>
            <a:endParaRPr/>
          </a:p>
          <a:p>
            <a:pPr indent="0" lvl="0" marL="0" rtl="0" algn="l">
              <a:spcBef>
                <a:spcPts val="0"/>
              </a:spcBef>
              <a:spcAft>
                <a:spcPts val="0"/>
              </a:spcAft>
              <a:buNone/>
            </a:pPr>
            <a:r>
              <a:rPr b="0" lang="en-US" sz="1200">
                <a:solidFill>
                  <a:schemeClr val="dk1"/>
                </a:solidFill>
                <a:latin typeface="Calibri"/>
                <a:ea typeface="Calibri"/>
                <a:cs typeface="Calibri"/>
                <a:sym typeface="Calibri"/>
              </a:rPr>
              <a:t>public class Tron extends Hinh {}</a:t>
            </a:r>
            <a:endParaRPr/>
          </a:p>
          <a:p>
            <a:pPr indent="0" lvl="0" marL="0" rtl="0" algn="l">
              <a:spcBef>
                <a:spcPts val="0"/>
              </a:spcBef>
              <a:spcAft>
                <a:spcPts val="0"/>
              </a:spcAft>
              <a:buNone/>
            </a:pPr>
            <a:r>
              <a:rPr b="0" lang="en-US" sz="1200">
                <a:solidFill>
                  <a:schemeClr val="dk1"/>
                </a:solidFill>
                <a:latin typeface="Calibri"/>
                <a:ea typeface="Calibri"/>
                <a:cs typeface="Calibri"/>
                <a:sym typeface="Calibri"/>
              </a:rPr>
              <a:t>public class TamGiac extends DaGiac {}</a:t>
            </a:r>
            <a:endParaRPr/>
          </a:p>
          <a:p>
            <a:pPr indent="0" lvl="0" marL="0" rtl="0" algn="l">
              <a:spcBef>
                <a:spcPts val="0"/>
              </a:spcBef>
              <a:spcAft>
                <a:spcPts val="0"/>
              </a:spcAft>
              <a:buNone/>
            </a:pPr>
            <a:r>
              <a:rPr b="0" lang="en-US" sz="1200">
                <a:solidFill>
                  <a:schemeClr val="dk1"/>
                </a:solidFill>
                <a:latin typeface="Calibri"/>
                <a:ea typeface="Calibri"/>
                <a:cs typeface="Calibri"/>
                <a:sym typeface="Calibri"/>
              </a:rPr>
              <a:t>public class ChuNhat extends DaGiac {}</a:t>
            </a:r>
            <a:endParaRPr/>
          </a:p>
          <a:p>
            <a:pPr indent="0" lvl="0" marL="0" rtl="0" algn="l">
              <a:spcBef>
                <a:spcPts val="0"/>
              </a:spcBef>
              <a:spcAft>
                <a:spcPts val="0"/>
              </a:spcAft>
              <a:buNone/>
            </a:pPr>
            <a:r>
              <a:rPr b="0" lang="en-US" sz="1200">
                <a:solidFill>
                  <a:schemeClr val="dk1"/>
                </a:solidFill>
                <a:latin typeface="Calibri"/>
                <a:ea typeface="Calibri"/>
                <a:cs typeface="Calibri"/>
                <a:sym typeface="Calibri"/>
              </a:rPr>
              <a:t>public class Vuong extends ChuNhat {}</a:t>
            </a:r>
            <a:endParaRPr b="0"/>
          </a:p>
        </p:txBody>
      </p:sp>
      <p:sp>
        <p:nvSpPr>
          <p:cNvPr id="321" name="Google Shape;32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8" name="Google Shape;3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839"/>
              <a:t>package poly.ho;</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public class NhanVien{</a:t>
            </a:r>
            <a:endParaRPr/>
          </a:p>
          <a:p>
            <a:pPr indent="0" lvl="0" marL="0" rtl="0" algn="l">
              <a:lnSpc>
                <a:spcPct val="80000"/>
              </a:lnSpc>
              <a:spcBef>
                <a:spcPts val="0"/>
              </a:spcBef>
              <a:spcAft>
                <a:spcPts val="0"/>
              </a:spcAft>
              <a:buNone/>
            </a:pPr>
            <a:r>
              <a:rPr lang="en-US" sz="839"/>
              <a:t>     public String hoTen;</a:t>
            </a:r>
            <a:endParaRPr/>
          </a:p>
          <a:p>
            <a:pPr indent="0" lvl="0" marL="0" rtl="0" algn="l">
              <a:lnSpc>
                <a:spcPct val="80000"/>
              </a:lnSpc>
              <a:spcBef>
                <a:spcPts val="0"/>
              </a:spcBef>
              <a:spcAft>
                <a:spcPts val="0"/>
              </a:spcAft>
              <a:buNone/>
            </a:pPr>
            <a:r>
              <a:rPr lang="en-US" sz="839"/>
              <a:t>     protected double luong;</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public NhanVien(String hoTen, double luong){</a:t>
            </a:r>
            <a:endParaRPr/>
          </a:p>
          <a:p>
            <a:pPr indent="0" lvl="0" marL="0" rtl="0" algn="l">
              <a:lnSpc>
                <a:spcPct val="80000"/>
              </a:lnSpc>
              <a:spcBef>
                <a:spcPts val="0"/>
              </a:spcBef>
              <a:spcAft>
                <a:spcPts val="0"/>
              </a:spcAft>
              <a:buNone/>
            </a:pPr>
            <a:r>
              <a:rPr lang="en-US" sz="839"/>
              <a:t>    	 this.hoTen = hoTen;</a:t>
            </a:r>
            <a:endParaRPr/>
          </a:p>
          <a:p>
            <a:pPr indent="0" lvl="0" marL="0" rtl="0" algn="l">
              <a:lnSpc>
                <a:spcPct val="80000"/>
              </a:lnSpc>
              <a:spcBef>
                <a:spcPts val="0"/>
              </a:spcBef>
              <a:spcAft>
                <a:spcPts val="0"/>
              </a:spcAft>
              <a:buNone/>
            </a:pPr>
            <a:r>
              <a:rPr lang="en-US" sz="839"/>
              <a:t>    	 this.luong = luong;</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private double thueThuNhap(){</a:t>
            </a:r>
            <a:endParaRPr/>
          </a:p>
          <a:p>
            <a:pPr indent="0" lvl="0" marL="0" rtl="0" algn="l">
              <a:lnSpc>
                <a:spcPct val="80000"/>
              </a:lnSpc>
              <a:spcBef>
                <a:spcPts val="0"/>
              </a:spcBef>
              <a:spcAft>
                <a:spcPts val="0"/>
              </a:spcAft>
              <a:buNone/>
            </a:pPr>
            <a:r>
              <a:rPr lang="en-US" sz="839"/>
              <a:t>    	 return this.luong * 0.1;</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public void xuat(){</a:t>
            </a:r>
            <a:endParaRPr/>
          </a:p>
          <a:p>
            <a:pPr indent="0" lvl="0" marL="0" rtl="0" algn="l">
              <a:lnSpc>
                <a:spcPct val="80000"/>
              </a:lnSpc>
              <a:spcBef>
                <a:spcPts val="0"/>
              </a:spcBef>
              <a:spcAft>
                <a:spcPts val="0"/>
              </a:spcAft>
              <a:buNone/>
            </a:pPr>
            <a:r>
              <a:rPr lang="en-US" sz="839"/>
              <a:t>    	 System.out.println(" &gt;&gt; Họ và tên: " + this.hoTen);</a:t>
            </a:r>
            <a:endParaRPr/>
          </a:p>
          <a:p>
            <a:pPr indent="0" lvl="0" marL="0" rtl="0" algn="l">
              <a:lnSpc>
                <a:spcPct val="80000"/>
              </a:lnSpc>
              <a:spcBef>
                <a:spcPts val="0"/>
              </a:spcBef>
              <a:spcAft>
                <a:spcPts val="0"/>
              </a:spcAft>
              <a:buNone/>
            </a:pPr>
            <a:r>
              <a:rPr lang="en-US" sz="839"/>
              <a:t>    	 System.out.println(" &gt;&gt; Lương: " + this.luong);</a:t>
            </a:r>
            <a:endParaRPr/>
          </a:p>
          <a:p>
            <a:pPr indent="0" lvl="0" marL="0" rtl="0" algn="l">
              <a:lnSpc>
                <a:spcPct val="80000"/>
              </a:lnSpc>
              <a:spcBef>
                <a:spcPts val="0"/>
              </a:spcBef>
              <a:spcAft>
                <a:spcPts val="0"/>
              </a:spcAft>
              <a:buNone/>
            </a:pPr>
            <a:r>
              <a:rPr lang="en-US" sz="839"/>
              <a:t>    	 System.out.println(" &gt;&gt; Thuế thu nhập: " + this.thueThuNhap());</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package poly.hcm;</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import poly.ho.NhanVien;</a:t>
            </a:r>
            <a:endParaRPr/>
          </a:p>
          <a:p>
            <a:pPr indent="0" lvl="0" marL="0" rtl="0" algn="l">
              <a:lnSpc>
                <a:spcPct val="80000"/>
              </a:lnSpc>
              <a:spcBef>
                <a:spcPts val="0"/>
              </a:spcBef>
              <a:spcAft>
                <a:spcPts val="0"/>
              </a:spcAft>
              <a:buNone/>
            </a:pPr>
            <a:r>
              <a:t/>
            </a:r>
            <a:endParaRPr sz="839"/>
          </a:p>
          <a:p>
            <a:pPr indent="0" lvl="0" marL="0" rtl="0" algn="l">
              <a:lnSpc>
                <a:spcPct val="80000"/>
              </a:lnSpc>
              <a:spcBef>
                <a:spcPts val="0"/>
              </a:spcBef>
              <a:spcAft>
                <a:spcPts val="0"/>
              </a:spcAft>
              <a:buNone/>
            </a:pPr>
            <a:r>
              <a:rPr lang="en-US" sz="839"/>
              <a:t>public class TruongPhong extends NhanVien{</a:t>
            </a:r>
            <a:endParaRPr/>
          </a:p>
          <a:p>
            <a:pPr indent="0" lvl="0" marL="0" rtl="0" algn="l">
              <a:lnSpc>
                <a:spcPct val="80000"/>
              </a:lnSpc>
              <a:spcBef>
                <a:spcPts val="0"/>
              </a:spcBef>
              <a:spcAft>
                <a:spcPts val="0"/>
              </a:spcAft>
              <a:buNone/>
            </a:pPr>
            <a:r>
              <a:rPr lang="en-US" sz="839"/>
              <a:t>     public double trachNhiem;</a:t>
            </a:r>
            <a:endParaRPr/>
          </a:p>
          <a:p>
            <a:pPr indent="0" lvl="0" marL="0" rtl="0" algn="l">
              <a:lnSpc>
                <a:spcPct val="80000"/>
              </a:lnSpc>
              <a:spcBef>
                <a:spcPts val="0"/>
              </a:spcBef>
              <a:spcAft>
                <a:spcPts val="0"/>
              </a:spcAft>
              <a:buNone/>
            </a:pPr>
            <a:r>
              <a:rPr lang="en-US" sz="839"/>
              <a:t>     public TruongPhong(String hoTen, double luong, double trachNhiem){</a:t>
            </a:r>
            <a:endParaRPr/>
          </a:p>
          <a:p>
            <a:pPr indent="0" lvl="0" marL="0" rtl="0" algn="l">
              <a:lnSpc>
                <a:spcPct val="80000"/>
              </a:lnSpc>
              <a:spcBef>
                <a:spcPts val="0"/>
              </a:spcBef>
              <a:spcAft>
                <a:spcPts val="0"/>
              </a:spcAft>
              <a:buNone/>
            </a:pPr>
            <a:r>
              <a:rPr lang="en-US" sz="839"/>
              <a:t>    	 super(hoTen, luong);</a:t>
            </a:r>
            <a:endParaRPr/>
          </a:p>
          <a:p>
            <a:pPr indent="0" lvl="0" marL="0" rtl="0" algn="l">
              <a:lnSpc>
                <a:spcPct val="80000"/>
              </a:lnSpc>
              <a:spcBef>
                <a:spcPts val="0"/>
              </a:spcBef>
              <a:spcAft>
                <a:spcPts val="0"/>
              </a:spcAft>
              <a:buNone/>
            </a:pPr>
            <a:r>
              <a:rPr lang="en-US" sz="839"/>
              <a:t>    	 this.trachNhiem = trachNhiem;</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     public void xuat(){</a:t>
            </a:r>
            <a:endParaRPr/>
          </a:p>
          <a:p>
            <a:pPr indent="0" lvl="0" marL="0" rtl="0" algn="l">
              <a:lnSpc>
                <a:spcPct val="80000"/>
              </a:lnSpc>
              <a:spcBef>
                <a:spcPts val="0"/>
              </a:spcBef>
              <a:spcAft>
                <a:spcPts val="0"/>
              </a:spcAft>
              <a:buNone/>
            </a:pPr>
            <a:r>
              <a:rPr lang="en-US" sz="839"/>
              <a:t>          super.xuat();</a:t>
            </a:r>
            <a:endParaRPr/>
          </a:p>
          <a:p>
            <a:pPr indent="0" lvl="0" marL="0" rtl="0" algn="l">
              <a:lnSpc>
                <a:spcPct val="80000"/>
              </a:lnSpc>
              <a:spcBef>
                <a:spcPts val="0"/>
              </a:spcBef>
              <a:spcAft>
                <a:spcPts val="0"/>
              </a:spcAft>
              <a:buNone/>
            </a:pPr>
            <a:r>
              <a:rPr lang="en-US" sz="839"/>
              <a:t>          System.out.println(" &gt;&gt; Trách nhiệm: " + trachNhiem);</a:t>
            </a:r>
            <a:endParaRPr/>
          </a:p>
          <a:p>
            <a:pPr indent="0" lvl="0" marL="0" rtl="0" algn="l">
              <a:lnSpc>
                <a:spcPct val="80000"/>
              </a:lnSpc>
              <a:spcBef>
                <a:spcPts val="0"/>
              </a:spcBef>
              <a:spcAft>
                <a:spcPts val="0"/>
              </a:spcAft>
              <a:buNone/>
            </a:pPr>
            <a:r>
              <a:rPr lang="en-US" sz="839"/>
              <a:t>     }</a:t>
            </a:r>
            <a:endParaRPr/>
          </a:p>
          <a:p>
            <a:pPr indent="0" lvl="0" marL="0" rtl="0" algn="l">
              <a:lnSpc>
                <a:spcPct val="80000"/>
              </a:lnSpc>
              <a:spcBef>
                <a:spcPts val="0"/>
              </a:spcBef>
              <a:spcAft>
                <a:spcPts val="0"/>
              </a:spcAft>
              <a:buNone/>
            </a:pPr>
            <a:r>
              <a:rPr lang="en-US" sz="839"/>
              <a:t>}</a:t>
            </a:r>
            <a:endParaRPr sz="839"/>
          </a:p>
        </p:txBody>
      </p:sp>
      <p:sp>
        <p:nvSpPr>
          <p:cNvPr id="357" name="Google Shape;35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3" name="Google Shape;36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27"/>
          <p:cNvPicPr preferRelativeResize="0"/>
          <p:nvPr/>
        </p:nvPicPr>
        <p:blipFill rotWithShape="1">
          <a:blip r:embed="rId2">
            <a:alphaModFix/>
          </a:blip>
          <a:srcRect b="0" l="0" r="0" t="0"/>
          <a:stretch/>
        </p:blipFill>
        <p:spPr>
          <a:xfrm>
            <a:off x="0" y="0"/>
            <a:ext cx="9153525" cy="6867525"/>
          </a:xfrm>
          <a:prstGeom prst="rect">
            <a:avLst/>
          </a:prstGeom>
          <a:noFill/>
          <a:ln>
            <a:noFill/>
          </a:ln>
        </p:spPr>
      </p:pic>
      <p:sp>
        <p:nvSpPr>
          <p:cNvPr id="17" name="Google Shape;17;p27"/>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600"/>
              <a:buFont typeface="Quattrocento Sans"/>
              <a:buNone/>
              <a:defRPr b="1" sz="36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7"/>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27"/>
          <p:cNvPicPr preferRelativeResize="0"/>
          <p:nvPr/>
        </p:nvPicPr>
        <p:blipFill rotWithShape="1">
          <a:blip r:embed="rId3">
            <a:alphaModFix/>
          </a:blip>
          <a:srcRect b="0" l="0" r="0" t="0"/>
          <a:stretch/>
        </p:blipFill>
        <p:spPr>
          <a:xfrm>
            <a:off x="685800" y="2209801"/>
            <a:ext cx="2743200" cy="2743198"/>
          </a:xfrm>
          <a:prstGeom prst="ellipse">
            <a:avLst/>
          </a:prstGeom>
          <a:noFill/>
          <a:ln>
            <a:noFill/>
          </a:ln>
        </p:spPr>
      </p:pic>
      <p:pic>
        <p:nvPicPr>
          <p:cNvPr id="20" name="Google Shape;20;p27"/>
          <p:cNvPicPr preferRelativeResize="0"/>
          <p:nvPr/>
        </p:nvPicPr>
        <p:blipFill rotWithShape="1">
          <a:blip r:embed="rId4">
            <a:alphaModFix/>
          </a:blip>
          <a:srcRect b="0" l="0" r="0" t="0"/>
          <a:stretch/>
        </p:blipFill>
        <p:spPr>
          <a:xfrm>
            <a:off x="6858000" y="533400"/>
            <a:ext cx="1723175" cy="108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3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90" name="Shape 90"/>
        <p:cNvGrpSpPr/>
        <p:nvPr/>
      </p:nvGrpSpPr>
      <p:grpSpPr>
        <a:xfrm>
          <a:off x="0" y="0"/>
          <a:ext cx="0" cy="0"/>
          <a:chOff x="0" y="0"/>
          <a:chExt cx="0" cy="0"/>
        </a:xfrm>
      </p:grpSpPr>
      <p:sp>
        <p:nvSpPr>
          <p:cNvPr id="91" name="Google Shape;91;p3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2" name="Shape 92"/>
        <p:cNvGrpSpPr/>
        <p:nvPr/>
      </p:nvGrpSpPr>
      <p:grpSpPr>
        <a:xfrm>
          <a:off x="0" y="0"/>
          <a:ext cx="0" cy="0"/>
          <a:chOff x="0" y="0"/>
          <a:chExt cx="0" cy="0"/>
        </a:xfrm>
      </p:grpSpPr>
      <p:sp>
        <p:nvSpPr>
          <p:cNvPr id="93" name="Google Shape;9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9"/>
          <p:cNvSpPr txBox="1"/>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5" name="Google Shape;95;p39"/>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6" name="Google Shape;96;p39"/>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cxnSp>
        <p:nvCxnSpPr>
          <p:cNvPr id="97" name="Google Shape;97;p39"/>
          <p:cNvCxnSpPr/>
          <p:nvPr/>
        </p:nvCxnSpPr>
        <p:spPr>
          <a:xfrm rot="10800000">
            <a:off x="533400" y="835152"/>
            <a:ext cx="81534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8" name="Shape 98"/>
        <p:cNvGrpSpPr/>
        <p:nvPr/>
      </p:nvGrpSpPr>
      <p:grpSpPr>
        <a:xfrm>
          <a:off x="0" y="0"/>
          <a:ext cx="0" cy="0"/>
          <a:chOff x="0" y="0"/>
          <a:chExt cx="0" cy="0"/>
        </a:xfrm>
      </p:grpSpPr>
      <p:sp>
        <p:nvSpPr>
          <p:cNvPr id="99" name="Google Shape;99;p4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40"/>
          <p:cNvSpPr txBox="1"/>
          <p:nvPr>
            <p:ph idx="2" type="body"/>
          </p:nvPr>
        </p:nvSpPr>
        <p:spPr>
          <a:xfrm>
            <a:off x="4953000" y="1828800"/>
            <a:ext cx="40386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40"/>
          <p:cNvSpPr txBox="1"/>
          <p:nvPr>
            <p:ph idx="12" type="sldNum"/>
          </p:nvPr>
        </p:nvSpPr>
        <p:spPr>
          <a:xfrm>
            <a:off x="-1371600" y="61722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3" name="Shape 103"/>
        <p:cNvGrpSpPr/>
        <p:nvPr/>
      </p:nvGrpSpPr>
      <p:grpSpPr>
        <a:xfrm>
          <a:off x="0" y="0"/>
          <a:ext cx="0" cy="0"/>
          <a:chOff x="0" y="0"/>
          <a:chExt cx="0" cy="0"/>
        </a:xfrm>
      </p:grpSpPr>
      <p:sp>
        <p:nvSpPr>
          <p:cNvPr id="104" name="Google Shape;104;p41"/>
          <p:cNvSpPr txBox="1"/>
          <p:nvPr>
            <p:ph type="title"/>
          </p:nvPr>
        </p:nvSpPr>
        <p:spPr>
          <a:xfrm>
            <a:off x="2209800" y="274638"/>
            <a:ext cx="6477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1"/>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6" name="Google Shape;106;p41"/>
          <p:cNvPicPr preferRelativeResize="0"/>
          <p:nvPr/>
        </p:nvPicPr>
        <p:blipFill rotWithShape="1">
          <a:blip r:embed="rId2">
            <a:alphaModFix/>
          </a:blip>
          <a:srcRect b="0" l="0" r="0" t="0"/>
          <a:stretch/>
        </p:blipFill>
        <p:spPr>
          <a:xfrm>
            <a:off x="533400" y="228600"/>
            <a:ext cx="1600200" cy="48490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07" name="Shape 107"/>
        <p:cNvGrpSpPr/>
        <p:nvPr/>
      </p:nvGrpSpPr>
      <p:grpSpPr>
        <a:xfrm>
          <a:off x="0" y="0"/>
          <a:ext cx="0" cy="0"/>
          <a:chOff x="0" y="0"/>
          <a:chExt cx="0" cy="0"/>
        </a:xfrm>
      </p:grpSpPr>
      <p:sp>
        <p:nvSpPr>
          <p:cNvPr id="108" name="Google Shape;108;p4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4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1" name="Shape 111"/>
        <p:cNvGrpSpPr/>
        <p:nvPr/>
      </p:nvGrpSpPr>
      <p:grpSpPr>
        <a:xfrm>
          <a:off x="0" y="0"/>
          <a:ext cx="0" cy="0"/>
          <a:chOff x="0" y="0"/>
          <a:chExt cx="0" cy="0"/>
        </a:xfrm>
      </p:grpSpPr>
      <p:sp>
        <p:nvSpPr>
          <p:cNvPr id="112" name="Google Shape;112;p4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4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15" name="Shape 115"/>
        <p:cNvGrpSpPr/>
        <p:nvPr/>
      </p:nvGrpSpPr>
      <p:grpSpPr>
        <a:xfrm>
          <a:off x="0" y="0"/>
          <a:ext cx="0" cy="0"/>
          <a:chOff x="0" y="0"/>
          <a:chExt cx="0" cy="0"/>
        </a:xfrm>
      </p:grpSpPr>
      <p:sp>
        <p:nvSpPr>
          <p:cNvPr id="116" name="Google Shape;116;p4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4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9" name="Shape 119"/>
        <p:cNvGrpSpPr/>
        <p:nvPr/>
      </p:nvGrpSpPr>
      <p:grpSpPr>
        <a:xfrm>
          <a:off x="0" y="0"/>
          <a:ext cx="0" cy="0"/>
          <a:chOff x="0" y="0"/>
          <a:chExt cx="0" cy="0"/>
        </a:xfrm>
      </p:grpSpPr>
      <p:sp>
        <p:nvSpPr>
          <p:cNvPr id="120" name="Google Shape;120;p4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4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4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28"/>
          <p:cNvPicPr preferRelativeResize="0"/>
          <p:nvPr/>
        </p:nvPicPr>
        <p:blipFill rotWithShape="1">
          <a:blip r:embed="rId2">
            <a:alphaModFix/>
          </a:blip>
          <a:srcRect b="0" l="0" r="0" t="0"/>
          <a:stretch/>
        </p:blipFill>
        <p:spPr>
          <a:xfrm>
            <a:off x="457200" y="218719"/>
            <a:ext cx="1524000" cy="461818"/>
          </a:xfrm>
          <a:prstGeom prst="rect">
            <a:avLst/>
          </a:prstGeom>
          <a:noFill/>
          <a:ln>
            <a:noFill/>
          </a:ln>
        </p:spPr>
      </p:pic>
      <p:cxnSp>
        <p:nvCxnSpPr>
          <p:cNvPr id="28" name="Google Shape;28;p28"/>
          <p:cNvCxnSpPr/>
          <p:nvPr/>
        </p:nvCxnSpPr>
        <p:spPr>
          <a:xfrm>
            <a:off x="457200" y="838200"/>
            <a:ext cx="82296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123" name="Shape 123"/>
        <p:cNvGrpSpPr/>
        <p:nvPr/>
      </p:nvGrpSpPr>
      <p:grpSpPr>
        <a:xfrm>
          <a:off x="0" y="0"/>
          <a:ext cx="0" cy="0"/>
          <a:chOff x="0" y="0"/>
          <a:chExt cx="0" cy="0"/>
        </a:xfrm>
      </p:grpSpPr>
      <p:sp>
        <p:nvSpPr>
          <p:cNvPr id="124" name="Google Shape;124;p4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4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27" name="Shape 127"/>
        <p:cNvGrpSpPr/>
        <p:nvPr/>
      </p:nvGrpSpPr>
      <p:grpSpPr>
        <a:xfrm>
          <a:off x="0" y="0"/>
          <a:ext cx="0" cy="0"/>
          <a:chOff x="0" y="0"/>
          <a:chExt cx="0" cy="0"/>
        </a:xfrm>
      </p:grpSpPr>
      <p:sp>
        <p:nvSpPr>
          <p:cNvPr id="128" name="Google Shape;128;p4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4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31" name="Shape 131"/>
        <p:cNvGrpSpPr/>
        <p:nvPr/>
      </p:nvGrpSpPr>
      <p:grpSpPr>
        <a:xfrm>
          <a:off x="0" y="0"/>
          <a:ext cx="0" cy="0"/>
          <a:chOff x="0" y="0"/>
          <a:chExt cx="0" cy="0"/>
        </a:xfrm>
      </p:grpSpPr>
      <p:sp>
        <p:nvSpPr>
          <p:cNvPr id="132" name="Google Shape;132;p4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4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35" name="Shape 135"/>
        <p:cNvGrpSpPr/>
        <p:nvPr/>
      </p:nvGrpSpPr>
      <p:grpSpPr>
        <a:xfrm>
          <a:off x="0" y="0"/>
          <a:ext cx="0" cy="0"/>
          <a:chOff x="0" y="0"/>
          <a:chExt cx="0" cy="0"/>
        </a:xfrm>
      </p:grpSpPr>
      <p:sp>
        <p:nvSpPr>
          <p:cNvPr id="136" name="Google Shape;136;p4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4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139" name="Shape 139"/>
        <p:cNvGrpSpPr/>
        <p:nvPr/>
      </p:nvGrpSpPr>
      <p:grpSpPr>
        <a:xfrm>
          <a:off x="0" y="0"/>
          <a:ext cx="0" cy="0"/>
          <a:chOff x="0" y="0"/>
          <a:chExt cx="0" cy="0"/>
        </a:xfrm>
      </p:grpSpPr>
      <p:sp>
        <p:nvSpPr>
          <p:cNvPr id="140" name="Google Shape;140;p5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5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5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143" name="Shape 143"/>
        <p:cNvGrpSpPr/>
        <p:nvPr/>
      </p:nvGrpSpPr>
      <p:grpSpPr>
        <a:xfrm>
          <a:off x="0" y="0"/>
          <a:ext cx="0" cy="0"/>
          <a:chOff x="0" y="0"/>
          <a:chExt cx="0" cy="0"/>
        </a:xfrm>
      </p:grpSpPr>
      <p:sp>
        <p:nvSpPr>
          <p:cNvPr id="144" name="Google Shape;144;p5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5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147" name="Shape 147"/>
        <p:cNvGrpSpPr/>
        <p:nvPr/>
      </p:nvGrpSpPr>
      <p:grpSpPr>
        <a:xfrm>
          <a:off x="0" y="0"/>
          <a:ext cx="0" cy="0"/>
          <a:chOff x="0" y="0"/>
          <a:chExt cx="0" cy="0"/>
        </a:xfrm>
      </p:grpSpPr>
      <p:sp>
        <p:nvSpPr>
          <p:cNvPr id="148" name="Google Shape;148;p5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5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5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151" name="Shape 151"/>
        <p:cNvGrpSpPr/>
        <p:nvPr/>
      </p:nvGrpSpPr>
      <p:grpSpPr>
        <a:xfrm>
          <a:off x="0" y="0"/>
          <a:ext cx="0" cy="0"/>
          <a:chOff x="0" y="0"/>
          <a:chExt cx="0" cy="0"/>
        </a:xfrm>
      </p:grpSpPr>
      <p:sp>
        <p:nvSpPr>
          <p:cNvPr id="152" name="Google Shape;152;p5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5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5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55" name="Shape 155"/>
        <p:cNvGrpSpPr/>
        <p:nvPr/>
      </p:nvGrpSpPr>
      <p:grpSpPr>
        <a:xfrm>
          <a:off x="0" y="0"/>
          <a:ext cx="0" cy="0"/>
          <a:chOff x="0" y="0"/>
          <a:chExt cx="0" cy="0"/>
        </a:xfrm>
      </p:grpSpPr>
      <p:sp>
        <p:nvSpPr>
          <p:cNvPr id="156" name="Google Shape;156;p5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5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5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and Content">
  <p:cSld name="18_Title and Content">
    <p:spTree>
      <p:nvGrpSpPr>
        <p:cNvPr id="159" name="Shape 159"/>
        <p:cNvGrpSpPr/>
        <p:nvPr/>
      </p:nvGrpSpPr>
      <p:grpSpPr>
        <a:xfrm>
          <a:off x="0" y="0"/>
          <a:ext cx="0" cy="0"/>
          <a:chOff x="0" y="0"/>
          <a:chExt cx="0" cy="0"/>
        </a:xfrm>
      </p:grpSpPr>
      <p:sp>
        <p:nvSpPr>
          <p:cNvPr id="160" name="Google Shape;160;p5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5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5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9"/>
          <p:cNvSpPr/>
          <p:nvPr/>
        </p:nvSpPr>
        <p:spPr>
          <a:xfrm>
            <a:off x="1524000" y="2551017"/>
            <a:ext cx="64008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34" name="Google Shape;34;p29"/>
          <p:cNvPicPr preferRelativeResize="0"/>
          <p:nvPr/>
        </p:nvPicPr>
        <p:blipFill rotWithShape="1">
          <a:blip r:embed="rId2">
            <a:alphaModFix/>
          </a:blip>
          <a:srcRect b="41310" l="0" r="0" t="43978"/>
          <a:stretch/>
        </p:blipFill>
        <p:spPr>
          <a:xfrm flipH="1">
            <a:off x="2799530" y="2575401"/>
            <a:ext cx="3426068" cy="283858"/>
          </a:xfrm>
          <a:prstGeom prst="rect">
            <a:avLst/>
          </a:prstGeom>
          <a:noFill/>
          <a:ln>
            <a:noFill/>
          </a:ln>
        </p:spPr>
      </p:pic>
      <p:pic>
        <p:nvPicPr>
          <p:cNvPr descr="C:\Users\powerpoint.vn\Downloads\1e2cd4b177168ad16ce2e7c504bba4d2.x400.jpeg" id="35" name="Google Shape;35;p29"/>
          <p:cNvPicPr preferRelativeResize="0"/>
          <p:nvPr/>
        </p:nvPicPr>
        <p:blipFill rotWithShape="1">
          <a:blip r:embed="rId3">
            <a:alphaModFix/>
          </a:blip>
          <a:srcRect b="55710" l="0" r="0" t="0"/>
          <a:stretch/>
        </p:blipFill>
        <p:spPr>
          <a:xfrm>
            <a:off x="1926464" y="609600"/>
            <a:ext cx="5443471" cy="2828060"/>
          </a:xfrm>
          <a:prstGeom prst="rect">
            <a:avLst/>
          </a:prstGeom>
          <a:noFill/>
          <a:ln>
            <a:noFill/>
          </a:ln>
        </p:spPr>
      </p:pic>
      <p:sp>
        <p:nvSpPr>
          <p:cNvPr id="36" name="Google Shape;36;p29"/>
          <p:cNvSpPr txBox="1"/>
          <p:nvPr/>
        </p:nvSpPr>
        <p:spPr>
          <a:xfrm>
            <a:off x="3077919" y="3124200"/>
            <a:ext cx="3551481"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37" name="Google Shape;37;p29"/>
          <p:cNvPicPr preferRelativeResize="0"/>
          <p:nvPr/>
        </p:nvPicPr>
        <p:blipFill rotWithShape="1">
          <a:blip r:embed="rId4">
            <a:alphaModFix/>
          </a:blip>
          <a:srcRect b="0" l="0" r="0" t="0"/>
          <a:stretch/>
        </p:blipFill>
        <p:spPr>
          <a:xfrm>
            <a:off x="4512564" y="3568725"/>
            <a:ext cx="2616710" cy="261671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163" name="Shape 163"/>
        <p:cNvGrpSpPr/>
        <p:nvPr/>
      </p:nvGrpSpPr>
      <p:grpSpPr>
        <a:xfrm>
          <a:off x="0" y="0"/>
          <a:ext cx="0" cy="0"/>
          <a:chOff x="0" y="0"/>
          <a:chExt cx="0" cy="0"/>
        </a:xfrm>
      </p:grpSpPr>
      <p:sp>
        <p:nvSpPr>
          <p:cNvPr id="164" name="Google Shape;164;p5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5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and Content">
  <p:cSld name="20_Title and Content">
    <p:spTree>
      <p:nvGrpSpPr>
        <p:cNvPr id="167" name="Shape 167"/>
        <p:cNvGrpSpPr/>
        <p:nvPr/>
      </p:nvGrpSpPr>
      <p:grpSpPr>
        <a:xfrm>
          <a:off x="0" y="0"/>
          <a:ext cx="0" cy="0"/>
          <a:chOff x="0" y="0"/>
          <a:chExt cx="0" cy="0"/>
        </a:xfrm>
      </p:grpSpPr>
      <p:sp>
        <p:nvSpPr>
          <p:cNvPr id="168" name="Google Shape;168;p5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5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0" name="Google Shape;170;p5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and Content">
  <p:cSld name="21_Title and Content">
    <p:spTree>
      <p:nvGrpSpPr>
        <p:cNvPr id="171" name="Shape 171"/>
        <p:cNvGrpSpPr/>
        <p:nvPr/>
      </p:nvGrpSpPr>
      <p:grpSpPr>
        <a:xfrm>
          <a:off x="0" y="0"/>
          <a:ext cx="0" cy="0"/>
          <a:chOff x="0" y="0"/>
          <a:chExt cx="0" cy="0"/>
        </a:xfrm>
      </p:grpSpPr>
      <p:sp>
        <p:nvSpPr>
          <p:cNvPr id="172" name="Google Shape;172;p5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5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5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175" name="Shape 175"/>
        <p:cNvGrpSpPr/>
        <p:nvPr/>
      </p:nvGrpSpPr>
      <p:grpSpPr>
        <a:xfrm>
          <a:off x="0" y="0"/>
          <a:ext cx="0" cy="0"/>
          <a:chOff x="0" y="0"/>
          <a:chExt cx="0" cy="0"/>
        </a:xfrm>
      </p:grpSpPr>
      <p:sp>
        <p:nvSpPr>
          <p:cNvPr id="176" name="Google Shape;176;p5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5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5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and Content">
  <p:cSld name="23_Title and Content">
    <p:spTree>
      <p:nvGrpSpPr>
        <p:cNvPr id="179" name="Shape 179"/>
        <p:cNvGrpSpPr/>
        <p:nvPr/>
      </p:nvGrpSpPr>
      <p:grpSpPr>
        <a:xfrm>
          <a:off x="0" y="0"/>
          <a:ext cx="0" cy="0"/>
          <a:chOff x="0" y="0"/>
          <a:chExt cx="0" cy="0"/>
        </a:xfrm>
      </p:grpSpPr>
      <p:sp>
        <p:nvSpPr>
          <p:cNvPr id="180" name="Google Shape;180;p6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6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6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and Content">
  <p:cSld name="24_Title and Content">
    <p:spTree>
      <p:nvGrpSpPr>
        <p:cNvPr id="183" name="Shape 183"/>
        <p:cNvGrpSpPr/>
        <p:nvPr/>
      </p:nvGrpSpPr>
      <p:grpSpPr>
        <a:xfrm>
          <a:off x="0" y="0"/>
          <a:ext cx="0" cy="0"/>
          <a:chOff x="0" y="0"/>
          <a:chExt cx="0" cy="0"/>
        </a:xfrm>
      </p:grpSpPr>
      <p:sp>
        <p:nvSpPr>
          <p:cNvPr id="184" name="Google Shape;184;p6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6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6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and Content">
  <p:cSld name="25_Title and Content">
    <p:spTree>
      <p:nvGrpSpPr>
        <p:cNvPr id="187" name="Shape 187"/>
        <p:cNvGrpSpPr/>
        <p:nvPr/>
      </p:nvGrpSpPr>
      <p:grpSpPr>
        <a:xfrm>
          <a:off x="0" y="0"/>
          <a:ext cx="0" cy="0"/>
          <a:chOff x="0" y="0"/>
          <a:chExt cx="0" cy="0"/>
        </a:xfrm>
      </p:grpSpPr>
      <p:sp>
        <p:nvSpPr>
          <p:cNvPr id="188" name="Google Shape;188;p6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6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6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and Content">
  <p:cSld name="26_Title and Content">
    <p:spTree>
      <p:nvGrpSpPr>
        <p:cNvPr id="191" name="Shape 191"/>
        <p:cNvGrpSpPr/>
        <p:nvPr/>
      </p:nvGrpSpPr>
      <p:grpSpPr>
        <a:xfrm>
          <a:off x="0" y="0"/>
          <a:ext cx="0" cy="0"/>
          <a:chOff x="0" y="0"/>
          <a:chExt cx="0" cy="0"/>
        </a:xfrm>
      </p:grpSpPr>
      <p:sp>
        <p:nvSpPr>
          <p:cNvPr id="192" name="Google Shape;192;p6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6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6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195" name="Shape 195"/>
        <p:cNvGrpSpPr/>
        <p:nvPr/>
      </p:nvGrpSpPr>
      <p:grpSpPr>
        <a:xfrm>
          <a:off x="0" y="0"/>
          <a:ext cx="0" cy="0"/>
          <a:chOff x="0" y="0"/>
          <a:chExt cx="0" cy="0"/>
        </a:xfrm>
      </p:grpSpPr>
      <p:sp>
        <p:nvSpPr>
          <p:cNvPr id="196" name="Google Shape;196;p6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6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6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and Content">
  <p:cSld name="28_Title and Content">
    <p:spTree>
      <p:nvGrpSpPr>
        <p:cNvPr id="199" name="Shape 199"/>
        <p:cNvGrpSpPr/>
        <p:nvPr/>
      </p:nvGrpSpPr>
      <p:grpSpPr>
        <a:xfrm>
          <a:off x="0" y="0"/>
          <a:ext cx="0" cy="0"/>
          <a:chOff x="0" y="0"/>
          <a:chExt cx="0" cy="0"/>
        </a:xfrm>
      </p:grpSpPr>
      <p:sp>
        <p:nvSpPr>
          <p:cNvPr id="200" name="Google Shape;200;p6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6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6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and Content">
  <p:cSld name="29_Title and Content">
    <p:spTree>
      <p:nvGrpSpPr>
        <p:cNvPr id="203" name="Shape 203"/>
        <p:cNvGrpSpPr/>
        <p:nvPr/>
      </p:nvGrpSpPr>
      <p:grpSpPr>
        <a:xfrm>
          <a:off x="0" y="0"/>
          <a:ext cx="0" cy="0"/>
          <a:chOff x="0" y="0"/>
          <a:chExt cx="0" cy="0"/>
        </a:xfrm>
      </p:grpSpPr>
      <p:sp>
        <p:nvSpPr>
          <p:cNvPr id="204" name="Google Shape;204;p6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6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6" name="Google Shape;206;p6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and Content">
  <p:cSld name="30_Title and Content">
    <p:spTree>
      <p:nvGrpSpPr>
        <p:cNvPr id="207" name="Shape 207"/>
        <p:cNvGrpSpPr/>
        <p:nvPr/>
      </p:nvGrpSpPr>
      <p:grpSpPr>
        <a:xfrm>
          <a:off x="0" y="0"/>
          <a:ext cx="0" cy="0"/>
          <a:chOff x="0" y="0"/>
          <a:chExt cx="0" cy="0"/>
        </a:xfrm>
      </p:grpSpPr>
      <p:sp>
        <p:nvSpPr>
          <p:cNvPr id="208" name="Google Shape;208;p6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6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and Content">
  <p:cSld name="31_Title and Content">
    <p:spTree>
      <p:nvGrpSpPr>
        <p:cNvPr id="211" name="Shape 211"/>
        <p:cNvGrpSpPr/>
        <p:nvPr/>
      </p:nvGrpSpPr>
      <p:grpSpPr>
        <a:xfrm>
          <a:off x="0" y="0"/>
          <a:ext cx="0" cy="0"/>
          <a:chOff x="0" y="0"/>
          <a:chExt cx="0" cy="0"/>
        </a:xfrm>
      </p:grpSpPr>
      <p:sp>
        <p:nvSpPr>
          <p:cNvPr id="212" name="Google Shape;212;p6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6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6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15" name="Shape 215"/>
        <p:cNvGrpSpPr/>
        <p:nvPr/>
      </p:nvGrpSpPr>
      <p:grpSpPr>
        <a:xfrm>
          <a:off x="0" y="0"/>
          <a:ext cx="0" cy="0"/>
          <a:chOff x="0" y="0"/>
          <a:chExt cx="0" cy="0"/>
        </a:xfrm>
      </p:grpSpPr>
      <p:sp>
        <p:nvSpPr>
          <p:cNvPr id="216" name="Google Shape;216;p6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6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6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19" name="Shape 219"/>
        <p:cNvGrpSpPr/>
        <p:nvPr/>
      </p:nvGrpSpPr>
      <p:grpSpPr>
        <a:xfrm>
          <a:off x="0" y="0"/>
          <a:ext cx="0" cy="0"/>
          <a:chOff x="0" y="0"/>
          <a:chExt cx="0" cy="0"/>
        </a:xfrm>
      </p:grpSpPr>
      <p:sp>
        <p:nvSpPr>
          <p:cNvPr id="220" name="Google Shape;220;p7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7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7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and Content">
  <p:cSld name="33_Title and Content">
    <p:spTree>
      <p:nvGrpSpPr>
        <p:cNvPr id="223" name="Shape 223"/>
        <p:cNvGrpSpPr/>
        <p:nvPr/>
      </p:nvGrpSpPr>
      <p:grpSpPr>
        <a:xfrm>
          <a:off x="0" y="0"/>
          <a:ext cx="0" cy="0"/>
          <a:chOff x="0" y="0"/>
          <a:chExt cx="0" cy="0"/>
        </a:xfrm>
      </p:grpSpPr>
      <p:sp>
        <p:nvSpPr>
          <p:cNvPr id="224" name="Google Shape;224;p7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7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6" name="Google Shape;226;p7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and Content">
  <p:cSld name="34_Title and Content">
    <p:spTree>
      <p:nvGrpSpPr>
        <p:cNvPr id="227" name="Shape 227"/>
        <p:cNvGrpSpPr/>
        <p:nvPr/>
      </p:nvGrpSpPr>
      <p:grpSpPr>
        <a:xfrm>
          <a:off x="0" y="0"/>
          <a:ext cx="0" cy="0"/>
          <a:chOff x="0" y="0"/>
          <a:chExt cx="0" cy="0"/>
        </a:xfrm>
      </p:grpSpPr>
      <p:sp>
        <p:nvSpPr>
          <p:cNvPr id="228" name="Google Shape;228;p7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7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0" name="Google Shape;230;p7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and Content">
  <p:cSld name="35_Title and Content">
    <p:spTree>
      <p:nvGrpSpPr>
        <p:cNvPr id="231" name="Shape 231"/>
        <p:cNvGrpSpPr/>
        <p:nvPr/>
      </p:nvGrpSpPr>
      <p:grpSpPr>
        <a:xfrm>
          <a:off x="0" y="0"/>
          <a:ext cx="0" cy="0"/>
          <a:chOff x="0" y="0"/>
          <a:chExt cx="0" cy="0"/>
        </a:xfrm>
      </p:grpSpPr>
      <p:sp>
        <p:nvSpPr>
          <p:cNvPr id="232" name="Google Shape;232;p7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7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4" name="Google Shape;234;p7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and Content">
  <p:cSld name="36_Title and Content">
    <p:spTree>
      <p:nvGrpSpPr>
        <p:cNvPr id="235" name="Shape 235"/>
        <p:cNvGrpSpPr/>
        <p:nvPr/>
      </p:nvGrpSpPr>
      <p:grpSpPr>
        <a:xfrm>
          <a:off x="0" y="0"/>
          <a:ext cx="0" cy="0"/>
          <a:chOff x="0" y="0"/>
          <a:chExt cx="0" cy="0"/>
        </a:xfrm>
      </p:grpSpPr>
      <p:sp>
        <p:nvSpPr>
          <p:cNvPr id="236" name="Google Shape;236;p7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7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8" name="Google Shape;238;p7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Title and Content">
  <p:cSld name="37_Title and Content">
    <p:spTree>
      <p:nvGrpSpPr>
        <p:cNvPr id="239" name="Shape 239"/>
        <p:cNvGrpSpPr/>
        <p:nvPr/>
      </p:nvGrpSpPr>
      <p:grpSpPr>
        <a:xfrm>
          <a:off x="0" y="0"/>
          <a:ext cx="0" cy="0"/>
          <a:chOff x="0" y="0"/>
          <a:chExt cx="0" cy="0"/>
        </a:xfrm>
      </p:grpSpPr>
      <p:sp>
        <p:nvSpPr>
          <p:cNvPr id="240" name="Google Shape;240;p7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7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2" name="Google Shape;242;p7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Title and Content">
  <p:cSld name="38_Title and Content">
    <p:spTree>
      <p:nvGrpSpPr>
        <p:cNvPr id="243" name="Shape 243"/>
        <p:cNvGrpSpPr/>
        <p:nvPr/>
      </p:nvGrpSpPr>
      <p:grpSpPr>
        <a:xfrm>
          <a:off x="0" y="0"/>
          <a:ext cx="0" cy="0"/>
          <a:chOff x="0" y="0"/>
          <a:chExt cx="0" cy="0"/>
        </a:xfrm>
      </p:grpSpPr>
      <p:sp>
        <p:nvSpPr>
          <p:cNvPr id="244" name="Google Shape;244;p7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7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7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Title and Content">
  <p:cSld name="39_Title and Content">
    <p:spTree>
      <p:nvGrpSpPr>
        <p:cNvPr id="247" name="Shape 247"/>
        <p:cNvGrpSpPr/>
        <p:nvPr/>
      </p:nvGrpSpPr>
      <p:grpSpPr>
        <a:xfrm>
          <a:off x="0" y="0"/>
          <a:ext cx="0" cy="0"/>
          <a:chOff x="0" y="0"/>
          <a:chExt cx="0" cy="0"/>
        </a:xfrm>
      </p:grpSpPr>
      <p:sp>
        <p:nvSpPr>
          <p:cNvPr id="248" name="Google Shape;248;p77"/>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77"/>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0" name="Google Shape;250;p77"/>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and Content">
  <p:cSld name="40_Title and Content">
    <p:spTree>
      <p:nvGrpSpPr>
        <p:cNvPr id="251" name="Shape 251"/>
        <p:cNvGrpSpPr/>
        <p:nvPr/>
      </p:nvGrpSpPr>
      <p:grpSpPr>
        <a:xfrm>
          <a:off x="0" y="0"/>
          <a:ext cx="0" cy="0"/>
          <a:chOff x="0" y="0"/>
          <a:chExt cx="0" cy="0"/>
        </a:xfrm>
      </p:grpSpPr>
      <p:sp>
        <p:nvSpPr>
          <p:cNvPr id="252" name="Google Shape;252;p78"/>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78"/>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78"/>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and Content">
  <p:cSld name="41_Title and Content">
    <p:spTree>
      <p:nvGrpSpPr>
        <p:cNvPr id="255" name="Shape 255"/>
        <p:cNvGrpSpPr/>
        <p:nvPr/>
      </p:nvGrpSpPr>
      <p:grpSpPr>
        <a:xfrm>
          <a:off x="0" y="0"/>
          <a:ext cx="0" cy="0"/>
          <a:chOff x="0" y="0"/>
          <a:chExt cx="0" cy="0"/>
        </a:xfrm>
      </p:grpSpPr>
      <p:sp>
        <p:nvSpPr>
          <p:cNvPr id="256" name="Google Shape;256;p79"/>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79"/>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8" name="Google Shape;258;p79"/>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Title and Content">
  <p:cSld name="42_Title and Content">
    <p:spTree>
      <p:nvGrpSpPr>
        <p:cNvPr id="259" name="Shape 259"/>
        <p:cNvGrpSpPr/>
        <p:nvPr/>
      </p:nvGrpSpPr>
      <p:grpSpPr>
        <a:xfrm>
          <a:off x="0" y="0"/>
          <a:ext cx="0" cy="0"/>
          <a:chOff x="0" y="0"/>
          <a:chExt cx="0" cy="0"/>
        </a:xfrm>
      </p:grpSpPr>
      <p:sp>
        <p:nvSpPr>
          <p:cNvPr id="260" name="Google Shape;260;p80"/>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80"/>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2" name="Google Shape;262;p80"/>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Title and Content">
  <p:cSld name="43_Title and Content">
    <p:spTree>
      <p:nvGrpSpPr>
        <p:cNvPr id="263" name="Shape 263"/>
        <p:cNvGrpSpPr/>
        <p:nvPr/>
      </p:nvGrpSpPr>
      <p:grpSpPr>
        <a:xfrm>
          <a:off x="0" y="0"/>
          <a:ext cx="0" cy="0"/>
          <a:chOff x="0" y="0"/>
          <a:chExt cx="0" cy="0"/>
        </a:xfrm>
      </p:grpSpPr>
      <p:sp>
        <p:nvSpPr>
          <p:cNvPr id="264" name="Google Shape;264;p81"/>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81"/>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6" name="Google Shape;266;p81"/>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Title and Content">
  <p:cSld name="44_Title and Content">
    <p:spTree>
      <p:nvGrpSpPr>
        <p:cNvPr id="267" name="Shape 267"/>
        <p:cNvGrpSpPr/>
        <p:nvPr/>
      </p:nvGrpSpPr>
      <p:grpSpPr>
        <a:xfrm>
          <a:off x="0" y="0"/>
          <a:ext cx="0" cy="0"/>
          <a:chOff x="0" y="0"/>
          <a:chExt cx="0" cy="0"/>
        </a:xfrm>
      </p:grpSpPr>
      <p:sp>
        <p:nvSpPr>
          <p:cNvPr id="268" name="Google Shape;268;p82"/>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82"/>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0" name="Google Shape;270;p82"/>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Title and Content">
  <p:cSld name="45_Title and Content">
    <p:spTree>
      <p:nvGrpSpPr>
        <p:cNvPr id="271" name="Shape 271"/>
        <p:cNvGrpSpPr/>
        <p:nvPr/>
      </p:nvGrpSpPr>
      <p:grpSpPr>
        <a:xfrm>
          <a:off x="0" y="0"/>
          <a:ext cx="0" cy="0"/>
          <a:chOff x="0" y="0"/>
          <a:chExt cx="0" cy="0"/>
        </a:xfrm>
      </p:grpSpPr>
      <p:sp>
        <p:nvSpPr>
          <p:cNvPr id="272" name="Google Shape;272;p83"/>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83"/>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4" name="Google Shape;274;p83"/>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_Title and Content">
  <p:cSld name="46_Title and Content">
    <p:spTree>
      <p:nvGrpSpPr>
        <p:cNvPr id="275" name="Shape 275"/>
        <p:cNvGrpSpPr/>
        <p:nvPr/>
      </p:nvGrpSpPr>
      <p:grpSpPr>
        <a:xfrm>
          <a:off x="0" y="0"/>
          <a:ext cx="0" cy="0"/>
          <a:chOff x="0" y="0"/>
          <a:chExt cx="0" cy="0"/>
        </a:xfrm>
      </p:grpSpPr>
      <p:sp>
        <p:nvSpPr>
          <p:cNvPr id="276" name="Google Shape;276;p84"/>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84"/>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8" name="Google Shape;278;p84"/>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Title and Content">
  <p:cSld name="47_Title and Content">
    <p:spTree>
      <p:nvGrpSpPr>
        <p:cNvPr id="279" name="Shape 279"/>
        <p:cNvGrpSpPr/>
        <p:nvPr/>
      </p:nvGrpSpPr>
      <p:grpSpPr>
        <a:xfrm>
          <a:off x="0" y="0"/>
          <a:ext cx="0" cy="0"/>
          <a:chOff x="0" y="0"/>
          <a:chExt cx="0" cy="0"/>
        </a:xfrm>
      </p:grpSpPr>
      <p:sp>
        <p:nvSpPr>
          <p:cNvPr id="280" name="Google Shape;280;p85"/>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85"/>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2" name="Google Shape;282;p85"/>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_Title and Content">
  <p:cSld name="48_Title and Content">
    <p:spTree>
      <p:nvGrpSpPr>
        <p:cNvPr id="283" name="Shape 283"/>
        <p:cNvGrpSpPr/>
        <p:nvPr/>
      </p:nvGrpSpPr>
      <p:grpSpPr>
        <a:xfrm>
          <a:off x="0" y="0"/>
          <a:ext cx="0" cy="0"/>
          <a:chOff x="0" y="0"/>
          <a:chExt cx="0" cy="0"/>
        </a:xfrm>
      </p:grpSpPr>
      <p:sp>
        <p:nvSpPr>
          <p:cNvPr id="284" name="Google Shape;284;p86"/>
          <p:cNvSpPr txBox="1"/>
          <p:nvPr>
            <p:ph type="title"/>
          </p:nvPr>
        </p:nvSpPr>
        <p:spPr>
          <a:xfrm>
            <a:off x="1752600" y="198438"/>
            <a:ext cx="70866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86"/>
          <p:cNvSpPr txBox="1"/>
          <p:nvPr>
            <p:ph idx="1" type="body"/>
          </p:nvPr>
        </p:nvSpPr>
        <p:spPr>
          <a:xfrm>
            <a:off x="1295400" y="1066800"/>
            <a:ext cx="7772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6" name="Google Shape;286;p86"/>
          <p:cNvSpPr txBox="1"/>
          <p:nvPr>
            <p:ph idx="12" type="sldNum"/>
          </p:nvPr>
        </p:nvSpPr>
        <p:spPr>
          <a:xfrm>
            <a:off x="-1447800" y="61880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a:solidFill>
                  <a:srgbClr val="888888"/>
                </a:solidFill>
                <a:latin typeface="Calibri"/>
                <a:ea typeface="Calibri"/>
                <a:cs typeface="Calibri"/>
                <a:sym typeface="Calibri"/>
              </a:defRPr>
            </a:lvl1pPr>
            <a:lvl2pPr indent="0" lvl="1" marL="0" marR="0" algn="r">
              <a:spcBef>
                <a:spcPts val="0"/>
              </a:spcBef>
              <a:buNone/>
              <a:defRPr sz="1200">
                <a:solidFill>
                  <a:srgbClr val="888888"/>
                </a:solidFill>
                <a:latin typeface="Calibri"/>
                <a:ea typeface="Calibri"/>
                <a:cs typeface="Calibri"/>
                <a:sym typeface="Calibri"/>
              </a:defRPr>
            </a:lvl2pPr>
            <a:lvl3pPr indent="0" lvl="2" marL="0" marR="0" algn="r">
              <a:spcBef>
                <a:spcPts val="0"/>
              </a:spcBef>
              <a:buNone/>
              <a:defRPr sz="1200">
                <a:solidFill>
                  <a:srgbClr val="888888"/>
                </a:solidFill>
                <a:latin typeface="Calibri"/>
                <a:ea typeface="Calibri"/>
                <a:cs typeface="Calibri"/>
                <a:sym typeface="Calibri"/>
              </a:defRPr>
            </a:lvl3pPr>
            <a:lvl4pPr indent="0" lvl="3" marL="0" marR="0" algn="r">
              <a:spcBef>
                <a:spcPts val="0"/>
              </a:spcBef>
              <a:buNone/>
              <a:defRPr sz="1200">
                <a:solidFill>
                  <a:srgbClr val="888888"/>
                </a:solidFill>
                <a:latin typeface="Calibri"/>
                <a:ea typeface="Calibri"/>
                <a:cs typeface="Calibri"/>
                <a:sym typeface="Calibri"/>
              </a:defRPr>
            </a:lvl4pPr>
            <a:lvl5pPr indent="0" lvl="4" marL="0" marR="0" algn="r">
              <a:spcBef>
                <a:spcPts val="0"/>
              </a:spcBef>
              <a:buNone/>
              <a:defRPr sz="1200">
                <a:solidFill>
                  <a:srgbClr val="888888"/>
                </a:solidFill>
                <a:latin typeface="Calibri"/>
                <a:ea typeface="Calibri"/>
                <a:cs typeface="Calibri"/>
                <a:sym typeface="Calibri"/>
              </a:defRPr>
            </a:lvl5pPr>
            <a:lvl6pPr indent="0" lvl="5" marL="0" marR="0" algn="r">
              <a:spcBef>
                <a:spcPts val="0"/>
              </a:spcBef>
              <a:buNone/>
              <a:defRPr sz="1200">
                <a:solidFill>
                  <a:srgbClr val="888888"/>
                </a:solidFill>
                <a:latin typeface="Calibri"/>
                <a:ea typeface="Calibri"/>
                <a:cs typeface="Calibri"/>
                <a:sym typeface="Calibri"/>
              </a:defRPr>
            </a:lvl6pPr>
            <a:lvl7pPr indent="0" lvl="6" marL="0" marR="0" algn="r">
              <a:spcBef>
                <a:spcPts val="0"/>
              </a:spcBef>
              <a:buNone/>
              <a:defRPr sz="1200">
                <a:solidFill>
                  <a:srgbClr val="888888"/>
                </a:solidFill>
                <a:latin typeface="Calibri"/>
                <a:ea typeface="Calibri"/>
                <a:cs typeface="Calibri"/>
                <a:sym typeface="Calibri"/>
              </a:defRPr>
            </a:lvl7pPr>
            <a:lvl8pPr indent="0" lvl="7" marL="0" marR="0" algn="r">
              <a:spcBef>
                <a:spcPts val="0"/>
              </a:spcBef>
              <a:buNone/>
              <a:defRPr sz="1200">
                <a:solidFill>
                  <a:srgbClr val="888888"/>
                </a:solidFill>
                <a:latin typeface="Calibri"/>
                <a:ea typeface="Calibri"/>
                <a:cs typeface="Calibri"/>
                <a:sym typeface="Calibri"/>
              </a:defRPr>
            </a:lvl8pPr>
            <a:lvl9pPr indent="0" lvl="8" marL="0" marR="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5"/>
          <p:cNvSpPr/>
          <p:nvPr>
            <p:ph idx="2" type="pic"/>
          </p:nvPr>
        </p:nvSpPr>
        <p:spPr>
          <a:xfrm>
            <a:off x="1792288" y="612775"/>
            <a:ext cx="5486400" cy="4114800"/>
          </a:xfrm>
          <a:prstGeom prst="rect">
            <a:avLst/>
          </a:prstGeom>
          <a:noFill/>
          <a:ln>
            <a:noFill/>
          </a:ln>
        </p:spPr>
      </p:sp>
      <p:sp>
        <p:nvSpPr>
          <p:cNvPr id="74" name="Google Shape;7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1"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292" name="Google Shape;292;p1"/>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7: </a:t>
            </a:r>
            <a:r>
              <a:rPr lang="en-US" sz="2000"/>
              <a:t>Kế thừa</a:t>
            </a:r>
            <a:endParaRPr sz="2000"/>
          </a:p>
        </p:txBody>
      </p:sp>
      <p:sp>
        <p:nvSpPr>
          <p:cNvPr id="293" name="Google Shape;293;p1"/>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i="0" lang="en-US" sz="2200" u="none" cap="small" strike="noStrike">
                <a:solidFill>
                  <a:srgbClr val="FF5A33"/>
                </a:solidFill>
                <a:latin typeface="Quattrocento Sans"/>
                <a:ea typeface="Quattrocento Sans"/>
                <a:cs typeface="Quattrocento Sans"/>
                <a:sym typeface="Quattrocento Sans"/>
              </a:rPr>
              <a:t>Phần 1</a:t>
            </a:r>
            <a:endParaRPr b="1" i="0" sz="2200" u="none" cap="small" strike="noStrike">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Sử dụng super</a:t>
            </a:r>
            <a:endParaRPr/>
          </a:p>
        </p:txBody>
      </p:sp>
      <p:sp>
        <p:nvSpPr>
          <p:cNvPr id="380" name="Google Shape;380;p10"/>
          <p:cNvSpPr txBox="1"/>
          <p:nvPr/>
        </p:nvSpPr>
        <p:spPr>
          <a:xfrm>
            <a:off x="457200" y="1035784"/>
            <a:ext cx="8229600" cy="163121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package poly.ho;</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NhanVien{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NhanVien(String hoTen, double luong){…}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xuat(){…}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81" name="Google Shape;381;p10"/>
          <p:cNvSpPr txBox="1"/>
          <p:nvPr/>
        </p:nvSpPr>
        <p:spPr>
          <a:xfrm>
            <a:off x="457200" y="2843748"/>
            <a:ext cx="8229600" cy="378565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package poly.hcm;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TruongPhong </a:t>
            </a:r>
            <a:r>
              <a:rPr b="1" lang="en-US" sz="2000">
                <a:solidFill>
                  <a:srgbClr val="FF0000"/>
                </a:solidFill>
                <a:latin typeface="Calibri"/>
                <a:ea typeface="Calibri"/>
                <a:cs typeface="Calibri"/>
                <a:sym typeface="Calibri"/>
              </a:rPr>
              <a:t>extends</a:t>
            </a:r>
            <a:r>
              <a:rPr lang="en-US" sz="2000">
                <a:solidFill>
                  <a:schemeClr val="dk1"/>
                </a:solidFill>
                <a:latin typeface="Calibri"/>
                <a:ea typeface="Calibri"/>
                <a:cs typeface="Calibri"/>
                <a:sym typeface="Calibri"/>
              </a:rPr>
              <a:t> NhanVien{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double trachNhiem;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TruongPhong (String hoTen, double luong, double trachNhiem){</a:t>
            </a:r>
            <a:endParaRPr/>
          </a:p>
          <a:p>
            <a:pPr indent="0" lvl="0" marL="0" marR="0" rtl="0" algn="l">
              <a:spcBef>
                <a:spcPts val="0"/>
              </a:spcBef>
              <a:spcAft>
                <a:spcPts val="0"/>
              </a:spcAft>
              <a:buNone/>
            </a:pPr>
            <a:r>
              <a:rPr b="1" lang="en-US" sz="2000">
                <a:solidFill>
                  <a:srgbClr val="FF0000"/>
                </a:solidFill>
                <a:latin typeface="Calibri"/>
                <a:ea typeface="Calibri"/>
                <a:cs typeface="Calibri"/>
                <a:sym typeface="Calibri"/>
              </a:rPr>
              <a:t>          super</a:t>
            </a:r>
            <a:r>
              <a:rPr lang="en-US" sz="2000">
                <a:solidFill>
                  <a:schemeClr val="dk1"/>
                </a:solidFill>
                <a:latin typeface="Calibri"/>
                <a:ea typeface="Calibri"/>
                <a:cs typeface="Calibri"/>
                <a:sym typeface="Calibri"/>
              </a:rPr>
              <a:t>(hoTen, luong);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this.trachNhiem = trachNhiem</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xuat(){</a:t>
            </a:r>
            <a:endParaRPr/>
          </a:p>
          <a:p>
            <a:pPr indent="0" lvl="0" marL="0" marR="0" rtl="0" algn="l">
              <a:spcBef>
                <a:spcPts val="0"/>
              </a:spcBef>
              <a:spcAft>
                <a:spcPts val="0"/>
              </a:spcAft>
              <a:buNone/>
            </a:pPr>
            <a:r>
              <a:rPr b="1" i="1" lang="en-US" sz="2000">
                <a:solidFill>
                  <a:srgbClr val="FF0000"/>
                </a:solidFill>
                <a:latin typeface="Calibri"/>
                <a:ea typeface="Calibri"/>
                <a:cs typeface="Calibri"/>
                <a:sym typeface="Calibri"/>
              </a:rPr>
              <a:t>          super</a:t>
            </a:r>
            <a:r>
              <a:rPr lang="en-US" sz="2000">
                <a:solidFill>
                  <a:schemeClr val="dk1"/>
                </a:solidFill>
                <a:latin typeface="Calibri"/>
                <a:ea typeface="Calibri"/>
                <a:cs typeface="Calibri"/>
                <a:sym typeface="Calibri"/>
              </a:rPr>
              <a:t>.xuat()</a:t>
            </a:r>
            <a:endParaRPr/>
          </a:p>
          <a:p>
            <a:pPr indent="0" lvl="0" marL="0" marR="0" rtl="0" algn="l">
              <a:spcBef>
                <a:spcPts val="0"/>
              </a:spcBef>
              <a:spcAft>
                <a:spcPts val="0"/>
              </a:spcAft>
              <a:buNone/>
            </a:pPr>
            <a:r>
              <a:rPr b="1" i="1" lang="en-US" sz="2000">
                <a:solidFill>
                  <a:srgbClr val="FF0000"/>
                </a:solidFill>
                <a:latin typeface="Calibri"/>
                <a:ea typeface="Calibri"/>
                <a:cs typeface="Calibri"/>
                <a:sym typeface="Calibri"/>
              </a:rPr>
              <a:t>          </a:t>
            </a:r>
            <a:r>
              <a:rPr lang="en-US" sz="2000">
                <a:solidFill>
                  <a:schemeClr val="dk1"/>
                </a:solidFill>
                <a:latin typeface="Calibri"/>
                <a:ea typeface="Calibri"/>
                <a:cs typeface="Calibri"/>
                <a:sym typeface="Calibri"/>
              </a:rPr>
              <a:t>System.out.println(trachNhiem)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1"/>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7 buổi 1</a:t>
            </a:r>
            <a:endParaRPr/>
          </a:p>
        </p:txBody>
      </p:sp>
      <p:sp>
        <p:nvSpPr>
          <p:cNvPr id="387" name="Google Shape;387;p11"/>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7 – bài 1</a:t>
            </a:r>
            <a:endParaRPr/>
          </a:p>
          <a:p>
            <a:pPr indent="-342900" lvl="0" marL="342900" rtl="0" algn="l">
              <a:spcBef>
                <a:spcPts val="560"/>
              </a:spcBef>
              <a:spcAft>
                <a:spcPts val="0"/>
              </a:spcAft>
              <a:buClr>
                <a:srgbClr val="FF5A33"/>
              </a:buClr>
              <a:buSzPts val="2800"/>
              <a:buFont typeface="Noto Sans Symbols"/>
              <a:buChar char="❑"/>
            </a:pPr>
            <a:r>
              <a:rPr lang="en-US"/>
              <a:t>Lab 7 – bài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2"/>
          <p:cNvSpPr txBox="1"/>
          <p:nvPr>
            <p:ph type="ctrTitle"/>
          </p:nvPr>
        </p:nvSpPr>
        <p:spPr>
          <a:xfrm>
            <a:off x="4114800" y="4038600"/>
            <a:ext cx="5029200" cy="83088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600"/>
              <a:buFont typeface="Quattrocento Sans"/>
              <a:buNone/>
            </a:pPr>
            <a:r>
              <a:rPr lang="en-US"/>
              <a:t>Lập trình Java 1</a:t>
            </a:r>
            <a:endParaRPr/>
          </a:p>
        </p:txBody>
      </p:sp>
      <p:sp>
        <p:nvSpPr>
          <p:cNvPr id="393" name="Google Shape;393;p12"/>
          <p:cNvSpPr txBox="1"/>
          <p:nvPr>
            <p:ph idx="1" type="subTitle"/>
          </p:nvPr>
        </p:nvSpPr>
        <p:spPr>
          <a:xfrm>
            <a:off x="4114800" y="4724400"/>
            <a:ext cx="50292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7: </a:t>
            </a:r>
            <a:r>
              <a:rPr lang="en-US" sz="2000"/>
              <a:t>Kế thừa</a:t>
            </a:r>
            <a:endParaRPr sz="2000"/>
          </a:p>
        </p:txBody>
      </p:sp>
      <p:sp>
        <p:nvSpPr>
          <p:cNvPr id="394" name="Google Shape;394;p12"/>
          <p:cNvSpPr txBox="1"/>
          <p:nvPr/>
        </p:nvSpPr>
        <p:spPr>
          <a:xfrm>
            <a:off x="4114800" y="5181600"/>
            <a:ext cx="5029200" cy="9906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FF5A33"/>
              </a:buClr>
              <a:buSzPts val="2200"/>
              <a:buFont typeface="Arial"/>
              <a:buNone/>
            </a:pPr>
            <a:r>
              <a:rPr b="1" lang="en-US" sz="2200" cap="small">
                <a:solidFill>
                  <a:srgbClr val="FF5A33"/>
                </a:solidFill>
                <a:latin typeface="Quattrocento Sans"/>
                <a:ea typeface="Quattrocento Sans"/>
                <a:cs typeface="Quattrocento Sans"/>
                <a:sym typeface="Quattrocento Sans"/>
              </a:rPr>
              <a:t>Phần 2</a:t>
            </a:r>
            <a:endParaRPr b="1" sz="2200" cap="small">
              <a:solidFill>
                <a:srgbClr val="FF5A33"/>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tudio-creator.com/blog/public/html5.jpg" id="401" name="Google Shape;401;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402" name="Google Shape;402;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03" name="Google Shape;403;p1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04" name="Google Shape;404;p13"/>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05" name="Google Shape;405;p13"/>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Ghi đè phương thức (Overriding)</a:t>
            </a:r>
            <a:endParaRPr/>
          </a:p>
        </p:txBody>
      </p:sp>
      <p:sp>
        <p:nvSpPr>
          <p:cNvPr id="407" name="Google Shape;407;p13"/>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Overriding là trường hợp lớp con và lớp cha có phương thức cùng cú pháp.</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a:p>
            <a:pPr indent="-342900" lvl="0" marL="342900" rtl="0" algn="l">
              <a:spcBef>
                <a:spcPts val="560"/>
              </a:spcBef>
              <a:spcAft>
                <a:spcPts val="0"/>
              </a:spcAft>
              <a:buClr>
                <a:srgbClr val="FF5A33"/>
              </a:buClr>
              <a:buSzPts val="2800"/>
              <a:buFont typeface="Noto Sans Symbols"/>
              <a:buChar char="❑"/>
            </a:pPr>
            <a:r>
              <a:rPr lang="en-US"/>
              <a:t>Lớp Parent và Child đều có phương thức method() cùng cú pháp nên method() trong Child sẽ đè lên method() trong Parent</a:t>
            </a:r>
            <a:endParaRPr/>
          </a:p>
        </p:txBody>
      </p:sp>
      <p:sp>
        <p:nvSpPr>
          <p:cNvPr id="408" name="Google Shape;408;p13"/>
          <p:cNvSpPr txBox="1"/>
          <p:nvPr/>
        </p:nvSpPr>
        <p:spPr>
          <a:xfrm>
            <a:off x="1012987" y="2562998"/>
            <a:ext cx="27220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Parent{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a:t>
            </a:r>
            <a:r>
              <a:rPr b="1" lang="en-US" sz="1800">
                <a:solidFill>
                  <a:srgbClr val="FF0000"/>
                </a:solidFill>
                <a:latin typeface="Calibri"/>
                <a:ea typeface="Calibri"/>
                <a:cs typeface="Calibri"/>
                <a:sym typeface="Calibri"/>
              </a:rPr>
              <a:t>method</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09" name="Google Shape;409;p13"/>
          <p:cNvSpPr txBox="1"/>
          <p:nvPr/>
        </p:nvSpPr>
        <p:spPr>
          <a:xfrm>
            <a:off x="5581812" y="2562998"/>
            <a:ext cx="2771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Child{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a:t>
            </a:r>
            <a:r>
              <a:rPr b="1" lang="en-US" sz="1800">
                <a:solidFill>
                  <a:srgbClr val="3333FF"/>
                </a:solidFill>
                <a:latin typeface="Calibri"/>
                <a:ea typeface="Calibri"/>
                <a:cs typeface="Calibri"/>
                <a:sym typeface="Calibri"/>
              </a:rPr>
              <a:t>method</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410" name="Google Shape;410;p13"/>
          <p:cNvCxnSpPr>
            <a:stCxn id="409" idx="1"/>
            <a:endCxn id="408" idx="3"/>
          </p:cNvCxnSpPr>
          <p:nvPr/>
        </p:nvCxnSpPr>
        <p:spPr>
          <a:xfrm rot="10800000">
            <a:off x="3735012" y="3024663"/>
            <a:ext cx="1846800" cy="0"/>
          </a:xfrm>
          <a:prstGeom prst="straightConnector1">
            <a:avLst/>
          </a:prstGeom>
          <a:noFill/>
          <a:ln cap="flat" cmpd="sng" w="9525">
            <a:solidFill>
              <a:srgbClr val="4A7DBA"/>
            </a:solidFill>
            <a:prstDash val="solid"/>
            <a:round/>
            <a:headEnd len="sm" w="sm" type="none"/>
            <a:tailEnd len="med" w="med" type="stealth"/>
          </a:ln>
        </p:spPr>
      </p:cxnSp>
      <p:sp>
        <p:nvSpPr>
          <p:cNvPr id="411" name="Google Shape;411;p13"/>
          <p:cNvSpPr/>
          <p:nvPr/>
        </p:nvSpPr>
        <p:spPr>
          <a:xfrm>
            <a:off x="954151" y="2286000"/>
            <a:ext cx="2780928" cy="14478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3"/>
          <p:cNvSpPr/>
          <p:nvPr/>
        </p:nvSpPr>
        <p:spPr>
          <a:xfrm>
            <a:off x="5555352" y="2286000"/>
            <a:ext cx="2780928" cy="14478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13"/>
          <p:cNvSpPr txBox="1"/>
          <p:nvPr/>
        </p:nvSpPr>
        <p:spPr>
          <a:xfrm>
            <a:off x="917575" y="5486400"/>
            <a:ext cx="23246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Parent o = new Child();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o.method()</a:t>
            </a:r>
            <a:endParaRPr sz="1800">
              <a:solidFill>
                <a:schemeClr val="dk1"/>
              </a:solidFill>
              <a:latin typeface="Calibri"/>
              <a:ea typeface="Calibri"/>
              <a:cs typeface="Calibri"/>
              <a:sym typeface="Calibri"/>
            </a:endParaRPr>
          </a:p>
        </p:txBody>
      </p:sp>
      <p:sp>
        <p:nvSpPr>
          <p:cNvPr id="414" name="Google Shape;414;p13"/>
          <p:cNvSpPr/>
          <p:nvPr/>
        </p:nvSpPr>
        <p:spPr>
          <a:xfrm>
            <a:off x="3810000" y="5486400"/>
            <a:ext cx="4526280" cy="8382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Mặc dù o có kiểu là Parent nhưng o.method() thì method() của lớp Child sẽ chạy do bị đè</a:t>
            </a:r>
            <a:endParaRPr sz="1800">
              <a:solidFill>
                <a:schemeClr val="dk1"/>
              </a:solidFill>
              <a:latin typeface="Calibri"/>
              <a:ea typeface="Calibri"/>
              <a:cs typeface="Calibri"/>
              <a:sym typeface="Calibri"/>
            </a:endParaRPr>
          </a:p>
        </p:txBody>
      </p:sp>
      <p:cxnSp>
        <p:nvCxnSpPr>
          <p:cNvPr id="415" name="Google Shape;415;p13"/>
          <p:cNvCxnSpPr>
            <a:stCxn id="413" idx="3"/>
            <a:endCxn id="414" idx="1"/>
          </p:cNvCxnSpPr>
          <p:nvPr/>
        </p:nvCxnSpPr>
        <p:spPr>
          <a:xfrm>
            <a:off x="3242250" y="5809566"/>
            <a:ext cx="567900" cy="960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Vấn đề của ghi đè</a:t>
            </a:r>
            <a:endParaRPr/>
          </a:p>
        </p:txBody>
      </p:sp>
      <p:sp>
        <p:nvSpPr>
          <p:cNvPr id="421" name="Google Shape;421;p1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Lớp con ghi đè phương thức của lớp cha thì sẽ che dấu phương thức của lớp cha</a:t>
            </a:r>
            <a:endParaRPr/>
          </a:p>
          <a:p>
            <a:pPr indent="-342900" lvl="0" marL="342900" rtl="0" algn="l">
              <a:spcBef>
                <a:spcPts val="560"/>
              </a:spcBef>
              <a:spcAft>
                <a:spcPts val="0"/>
              </a:spcAft>
              <a:buClr>
                <a:srgbClr val="FF5A33"/>
              </a:buClr>
              <a:buSzPts val="2800"/>
              <a:buFont typeface="Noto Sans Symbols"/>
              <a:buChar char="❑"/>
            </a:pPr>
            <a:r>
              <a:rPr lang="en-US"/>
              <a:t>Mục đích của ghi đè là để sửa lại phương thức của lớp cha trong lớp con</a:t>
            </a:r>
            <a:endParaRPr/>
          </a:p>
          <a:p>
            <a:pPr indent="-342900" lvl="0" marL="342900" rtl="0" algn="l">
              <a:spcBef>
                <a:spcPts val="560"/>
              </a:spcBef>
              <a:spcAft>
                <a:spcPts val="0"/>
              </a:spcAft>
              <a:buClr>
                <a:srgbClr val="FF5A33"/>
              </a:buClr>
              <a:buSzPts val="2800"/>
              <a:buFont typeface="Noto Sans Symbols"/>
              <a:buChar char="❑"/>
            </a:pPr>
            <a:r>
              <a:rPr lang="en-US"/>
              <a:t>Sử dụng từ khóa super để truy cập đến phương thức đã bị ghi đè của lớp cha.</a:t>
            </a:r>
            <a:endParaRPr/>
          </a:p>
          <a:p>
            <a:pPr indent="-342900" lvl="0" marL="342900" rtl="0" algn="l">
              <a:spcBef>
                <a:spcPts val="560"/>
              </a:spcBef>
              <a:spcAft>
                <a:spcPts val="0"/>
              </a:spcAft>
              <a:buClr>
                <a:srgbClr val="FF5A33"/>
              </a:buClr>
              <a:buSzPts val="2800"/>
              <a:buFont typeface="Noto Sans Symbols"/>
              <a:buChar char="❑"/>
            </a:pPr>
            <a:r>
              <a:rPr lang="en-US"/>
              <a:t>Đặc tả truy xuất của phương thức lớp con phải có độ công khai </a:t>
            </a:r>
            <a:r>
              <a:rPr b="1" lang="en-US">
                <a:solidFill>
                  <a:srgbClr val="FF0000"/>
                </a:solidFill>
              </a:rPr>
              <a:t>bằng hoặc hơn </a:t>
            </a:r>
            <a:r>
              <a:rPr lang="en-US"/>
              <a:t>đặc tả truy xuất của phương thức lớp cha.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5"/>
          <p:cNvSpPr txBox="1"/>
          <p:nvPr/>
        </p:nvSpPr>
        <p:spPr>
          <a:xfrm>
            <a:off x="1524000" y="4513183"/>
            <a:ext cx="3296928"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Lương của NhanVien, Trưởng phòng,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Lao công… được tính theo công thức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khác nhau. Ví dụ nhân viên là lương</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tháng, lao công thì lương giờ, trưởng</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phòng còn có lương trách nhiệm</a:t>
            </a:r>
            <a:endParaRPr sz="1600">
              <a:solidFill>
                <a:schemeClr val="lt1"/>
              </a:solidFill>
              <a:latin typeface="Calibri"/>
              <a:ea typeface="Calibri"/>
              <a:cs typeface="Calibri"/>
              <a:sym typeface="Calibri"/>
            </a:endParaRPr>
          </a:p>
        </p:txBody>
      </p:sp>
      <p:sp>
        <p:nvSpPr>
          <p:cNvPr id="428" name="Google Shape;428;p15"/>
          <p:cNvSpPr/>
          <p:nvPr/>
        </p:nvSpPr>
        <p:spPr>
          <a:xfrm>
            <a:off x="1447800" y="990600"/>
            <a:ext cx="1981200" cy="1219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NhanVien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hoTen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luong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getThuNhap()</a:t>
            </a:r>
            <a:endParaRPr sz="1800">
              <a:solidFill>
                <a:schemeClr val="dk1"/>
              </a:solidFill>
              <a:latin typeface="Calibri"/>
              <a:ea typeface="Calibri"/>
              <a:cs typeface="Calibri"/>
              <a:sym typeface="Calibri"/>
            </a:endParaRPr>
          </a:p>
        </p:txBody>
      </p:sp>
      <p:sp>
        <p:nvSpPr>
          <p:cNvPr id="429" name="Google Shape;429;p15"/>
          <p:cNvSpPr/>
          <p:nvPr/>
        </p:nvSpPr>
        <p:spPr>
          <a:xfrm>
            <a:off x="304800" y="2819400"/>
            <a:ext cx="1981200" cy="9906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TruongPhong</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trachNhiem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getThuNhap()</a:t>
            </a:r>
            <a:endParaRPr sz="1800">
              <a:solidFill>
                <a:schemeClr val="dk1"/>
              </a:solidFill>
              <a:latin typeface="Calibri"/>
              <a:ea typeface="Calibri"/>
              <a:cs typeface="Calibri"/>
              <a:sym typeface="Calibri"/>
            </a:endParaRPr>
          </a:p>
        </p:txBody>
      </p:sp>
      <p:sp>
        <p:nvSpPr>
          <p:cNvPr id="430" name="Google Shape;430;p15"/>
          <p:cNvSpPr/>
          <p:nvPr/>
        </p:nvSpPr>
        <p:spPr>
          <a:xfrm>
            <a:off x="2590800" y="2819400"/>
            <a:ext cx="1981200" cy="9906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LaoCong</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soGioLamViec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getThuNhap()</a:t>
            </a:r>
            <a:endParaRPr sz="1800">
              <a:solidFill>
                <a:schemeClr val="dk1"/>
              </a:solidFill>
              <a:latin typeface="Calibri"/>
              <a:ea typeface="Calibri"/>
              <a:cs typeface="Calibri"/>
              <a:sym typeface="Calibri"/>
            </a:endParaRPr>
          </a:p>
        </p:txBody>
      </p:sp>
      <p:cxnSp>
        <p:nvCxnSpPr>
          <p:cNvPr id="431" name="Google Shape;431;p15"/>
          <p:cNvCxnSpPr>
            <a:stCxn id="429" idx="0"/>
            <a:endCxn id="428" idx="2"/>
          </p:cNvCxnSpPr>
          <p:nvPr/>
        </p:nvCxnSpPr>
        <p:spPr>
          <a:xfrm rot="-5400000">
            <a:off x="1562100" y="1943100"/>
            <a:ext cx="609600" cy="1143000"/>
          </a:xfrm>
          <a:prstGeom prst="bentConnector3">
            <a:avLst>
              <a:gd fmla="val 50000" name="adj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32" name="Google Shape;432;p15"/>
          <p:cNvCxnSpPr>
            <a:stCxn id="430" idx="0"/>
            <a:endCxn id="428" idx="2"/>
          </p:cNvCxnSpPr>
          <p:nvPr/>
        </p:nvCxnSpPr>
        <p:spPr>
          <a:xfrm flipH="1" rot="5400000">
            <a:off x="2705100" y="1943100"/>
            <a:ext cx="609600" cy="1143000"/>
          </a:xfrm>
          <a:prstGeom prst="bentConnector3">
            <a:avLst>
              <a:gd fmla="val 50000" name="adj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Lớp trừu tượng</a:t>
            </a:r>
            <a:endParaRPr/>
          </a:p>
        </p:txBody>
      </p:sp>
      <p:sp>
        <p:nvSpPr>
          <p:cNvPr id="438" name="Google Shape;438;p16"/>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Lớp trừu tượng là lớp có các hành vi chưa được xác định rõ</a:t>
            </a:r>
            <a:endParaRPr/>
          </a:p>
          <a:p>
            <a:pPr indent="-285750" lvl="1" marL="742950" rtl="0" algn="l">
              <a:spcBef>
                <a:spcPts val="480"/>
              </a:spcBef>
              <a:spcAft>
                <a:spcPts val="0"/>
              </a:spcAft>
              <a:buSzPts val="2400"/>
              <a:buChar char="❖"/>
            </a:pPr>
            <a:r>
              <a:rPr lang="en-US"/>
              <a:t>Ví dụ 1: Đã là hình thì chắc chắn là có diện tích và chu vi nhưng chưa xác định được cách tính mà phải là một hình cụ thể như chữ nhật, tròn, tam giác… mới có thể xác định cách tính</a:t>
            </a:r>
            <a:endParaRPr/>
          </a:p>
          <a:p>
            <a:pPr indent="-285750" lvl="1" marL="742950" rtl="0" algn="l">
              <a:spcBef>
                <a:spcPts val="480"/>
              </a:spcBef>
              <a:spcAft>
                <a:spcPts val="0"/>
              </a:spcAft>
              <a:buSzPts val="2400"/>
              <a:buChar char="❖"/>
            </a:pPr>
            <a:r>
              <a:rPr lang="en-US"/>
              <a:t>Ví dụ 2: Sinh viên thì chắc chắn có điểm trung bình nhưng chưa xác định được cách tính như thế nào mà phải là sinh viên của ngành nào mới biết được môn học và công thức tính điểm cụ thể.</a:t>
            </a:r>
            <a:endParaRPr/>
          </a:p>
          <a:p>
            <a:pPr indent="-342900" lvl="0" marL="342900" rtl="0" algn="l">
              <a:spcBef>
                <a:spcPts val="560"/>
              </a:spcBef>
              <a:spcAft>
                <a:spcPts val="0"/>
              </a:spcAft>
              <a:buClr>
                <a:srgbClr val="FF5A33"/>
              </a:buClr>
              <a:buSzPts val="2800"/>
              <a:buFont typeface="Noto Sans Symbols"/>
              <a:buChar char="❑"/>
            </a:pPr>
            <a:r>
              <a:rPr lang="en-US"/>
              <a:t>Vậy lớp hình và lớp sinh viên là các lớp trừu tượng vì phương thức tính chu vi, diện tích và tính điểm chưa thực hiện được.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7"/>
          <p:cNvSpPr/>
          <p:nvPr/>
        </p:nvSpPr>
        <p:spPr>
          <a:xfrm>
            <a:off x="457200" y="1189482"/>
            <a:ext cx="5524500" cy="3259836"/>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17"/>
          <p:cNvSpPr/>
          <p:nvPr/>
        </p:nvSpPr>
        <p:spPr>
          <a:xfrm>
            <a:off x="3924300" y="4056888"/>
            <a:ext cx="4572000" cy="2286000"/>
          </a:xfrm>
          <a:prstGeom prst="rect">
            <a:avLst/>
          </a:prstGeom>
          <a:solidFill>
            <a:srgbClr val="F2F2F2"/>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1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Lớp trừ tượng</a:t>
            </a:r>
            <a:endParaRPr/>
          </a:p>
        </p:txBody>
      </p:sp>
      <p:sp>
        <p:nvSpPr>
          <p:cNvPr id="446" name="Google Shape;446;p17"/>
          <p:cNvSpPr/>
          <p:nvPr/>
        </p:nvSpPr>
        <p:spPr>
          <a:xfrm>
            <a:off x="2476500" y="1459230"/>
            <a:ext cx="1447800" cy="6096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a:t>
            </a:r>
            <a:endParaRPr sz="1800">
              <a:solidFill>
                <a:schemeClr val="dk1"/>
              </a:solidFill>
              <a:latin typeface="Calibri"/>
              <a:ea typeface="Calibri"/>
              <a:cs typeface="Calibri"/>
              <a:sym typeface="Calibri"/>
            </a:endParaRPr>
          </a:p>
        </p:txBody>
      </p:sp>
      <p:sp>
        <p:nvSpPr>
          <p:cNvPr id="447" name="Google Shape;447;p17"/>
          <p:cNvSpPr/>
          <p:nvPr/>
        </p:nvSpPr>
        <p:spPr>
          <a:xfrm>
            <a:off x="647700" y="2596134"/>
            <a:ext cx="1447800" cy="6096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Chữ nhật</a:t>
            </a:r>
            <a:endParaRPr sz="1800">
              <a:solidFill>
                <a:schemeClr val="dk1"/>
              </a:solidFill>
              <a:latin typeface="Calibri"/>
              <a:ea typeface="Calibri"/>
              <a:cs typeface="Calibri"/>
              <a:sym typeface="Calibri"/>
            </a:endParaRPr>
          </a:p>
        </p:txBody>
      </p:sp>
      <p:sp>
        <p:nvSpPr>
          <p:cNvPr id="448" name="Google Shape;448;p17"/>
          <p:cNvSpPr/>
          <p:nvPr/>
        </p:nvSpPr>
        <p:spPr>
          <a:xfrm>
            <a:off x="2476500" y="2596134"/>
            <a:ext cx="1447800" cy="6096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Tròn</a:t>
            </a:r>
            <a:endParaRPr sz="1800">
              <a:solidFill>
                <a:schemeClr val="dk1"/>
              </a:solidFill>
              <a:latin typeface="Calibri"/>
              <a:ea typeface="Calibri"/>
              <a:cs typeface="Calibri"/>
              <a:sym typeface="Calibri"/>
            </a:endParaRPr>
          </a:p>
        </p:txBody>
      </p:sp>
      <p:sp>
        <p:nvSpPr>
          <p:cNvPr id="449" name="Google Shape;449;p17"/>
          <p:cNvSpPr/>
          <p:nvPr/>
        </p:nvSpPr>
        <p:spPr>
          <a:xfrm>
            <a:off x="4305300" y="2596134"/>
            <a:ext cx="1447800" cy="6096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Tam giác</a:t>
            </a:r>
            <a:endParaRPr sz="1800">
              <a:solidFill>
                <a:schemeClr val="dk1"/>
              </a:solidFill>
              <a:latin typeface="Calibri"/>
              <a:ea typeface="Calibri"/>
              <a:cs typeface="Calibri"/>
              <a:sym typeface="Calibri"/>
            </a:endParaRPr>
          </a:p>
        </p:txBody>
      </p:sp>
      <p:sp>
        <p:nvSpPr>
          <p:cNvPr id="450" name="Google Shape;450;p17"/>
          <p:cNvSpPr/>
          <p:nvPr/>
        </p:nvSpPr>
        <p:spPr>
          <a:xfrm>
            <a:off x="647700" y="3586734"/>
            <a:ext cx="1447800" cy="6096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Vuông</a:t>
            </a:r>
            <a:endParaRPr sz="1800">
              <a:solidFill>
                <a:schemeClr val="dk1"/>
              </a:solidFill>
              <a:latin typeface="Calibri"/>
              <a:ea typeface="Calibri"/>
              <a:cs typeface="Calibri"/>
              <a:sym typeface="Calibri"/>
            </a:endParaRPr>
          </a:p>
        </p:txBody>
      </p:sp>
      <p:cxnSp>
        <p:nvCxnSpPr>
          <p:cNvPr id="451" name="Google Shape;451;p17"/>
          <p:cNvCxnSpPr>
            <a:stCxn id="447" idx="0"/>
            <a:endCxn id="446" idx="2"/>
          </p:cNvCxnSpPr>
          <p:nvPr/>
        </p:nvCxnSpPr>
        <p:spPr>
          <a:xfrm rot="-5400000">
            <a:off x="2022300" y="1418034"/>
            <a:ext cx="527400" cy="18288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452" name="Google Shape;452;p17"/>
          <p:cNvCxnSpPr>
            <a:stCxn id="449" idx="0"/>
            <a:endCxn id="446" idx="2"/>
          </p:cNvCxnSpPr>
          <p:nvPr/>
        </p:nvCxnSpPr>
        <p:spPr>
          <a:xfrm flipH="1" rot="5400000">
            <a:off x="3851100" y="1418034"/>
            <a:ext cx="527400" cy="18288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453" name="Google Shape;453;p17"/>
          <p:cNvCxnSpPr>
            <a:stCxn id="448" idx="0"/>
            <a:endCxn id="446" idx="2"/>
          </p:cNvCxnSpPr>
          <p:nvPr/>
        </p:nvCxnSpPr>
        <p:spPr>
          <a:xfrm rot="10800000">
            <a:off x="3200400" y="2068734"/>
            <a:ext cx="0" cy="527400"/>
          </a:xfrm>
          <a:prstGeom prst="straightConnector1">
            <a:avLst/>
          </a:prstGeom>
          <a:noFill/>
          <a:ln cap="flat" cmpd="sng" w="9525">
            <a:solidFill>
              <a:srgbClr val="4A7DBA"/>
            </a:solidFill>
            <a:prstDash val="solid"/>
            <a:round/>
            <a:headEnd len="sm" w="sm" type="none"/>
            <a:tailEnd len="med" w="med" type="stealth"/>
          </a:ln>
        </p:spPr>
      </p:cxnSp>
      <p:cxnSp>
        <p:nvCxnSpPr>
          <p:cNvPr id="454" name="Google Shape;454;p17"/>
          <p:cNvCxnSpPr>
            <a:stCxn id="450" idx="0"/>
            <a:endCxn id="447" idx="2"/>
          </p:cNvCxnSpPr>
          <p:nvPr/>
        </p:nvCxnSpPr>
        <p:spPr>
          <a:xfrm rot="10800000">
            <a:off x="1371600" y="3205734"/>
            <a:ext cx="0" cy="381000"/>
          </a:xfrm>
          <a:prstGeom prst="straightConnector1">
            <a:avLst/>
          </a:prstGeom>
          <a:noFill/>
          <a:ln cap="flat" cmpd="sng" w="9525">
            <a:solidFill>
              <a:srgbClr val="4A7DBA"/>
            </a:solidFill>
            <a:prstDash val="solid"/>
            <a:round/>
            <a:headEnd len="sm" w="sm" type="none"/>
            <a:tailEnd len="med" w="med" type="stealth"/>
          </a:ln>
        </p:spPr>
      </p:cxnSp>
      <p:sp>
        <p:nvSpPr>
          <p:cNvPr id="455" name="Google Shape;455;p17"/>
          <p:cNvSpPr/>
          <p:nvPr/>
        </p:nvSpPr>
        <p:spPr>
          <a:xfrm>
            <a:off x="5448300" y="4309872"/>
            <a:ext cx="1447800" cy="6096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Sinh viên</a:t>
            </a:r>
            <a:endParaRPr sz="1800">
              <a:solidFill>
                <a:schemeClr val="dk1"/>
              </a:solidFill>
              <a:latin typeface="Calibri"/>
              <a:ea typeface="Calibri"/>
              <a:cs typeface="Calibri"/>
              <a:sym typeface="Calibri"/>
            </a:endParaRPr>
          </a:p>
        </p:txBody>
      </p:sp>
      <p:sp>
        <p:nvSpPr>
          <p:cNvPr id="456" name="Google Shape;456;p17"/>
          <p:cNvSpPr/>
          <p:nvPr/>
        </p:nvSpPr>
        <p:spPr>
          <a:xfrm>
            <a:off x="4268724" y="5428488"/>
            <a:ext cx="1447800" cy="6096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SV Biz</a:t>
            </a:r>
            <a:endParaRPr sz="1800">
              <a:solidFill>
                <a:schemeClr val="dk1"/>
              </a:solidFill>
              <a:latin typeface="Calibri"/>
              <a:ea typeface="Calibri"/>
              <a:cs typeface="Calibri"/>
              <a:sym typeface="Calibri"/>
            </a:endParaRPr>
          </a:p>
        </p:txBody>
      </p:sp>
      <p:sp>
        <p:nvSpPr>
          <p:cNvPr id="457" name="Google Shape;457;p17"/>
          <p:cNvSpPr/>
          <p:nvPr/>
        </p:nvSpPr>
        <p:spPr>
          <a:xfrm>
            <a:off x="6667500" y="5428488"/>
            <a:ext cx="1447800" cy="6096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SV IT</a:t>
            </a:r>
            <a:endParaRPr sz="1800">
              <a:solidFill>
                <a:schemeClr val="dk1"/>
              </a:solidFill>
              <a:latin typeface="Calibri"/>
              <a:ea typeface="Calibri"/>
              <a:cs typeface="Calibri"/>
              <a:sym typeface="Calibri"/>
            </a:endParaRPr>
          </a:p>
        </p:txBody>
      </p:sp>
      <p:cxnSp>
        <p:nvCxnSpPr>
          <p:cNvPr id="458" name="Google Shape;458;p17"/>
          <p:cNvCxnSpPr>
            <a:stCxn id="456" idx="0"/>
            <a:endCxn id="455" idx="2"/>
          </p:cNvCxnSpPr>
          <p:nvPr/>
        </p:nvCxnSpPr>
        <p:spPr>
          <a:xfrm rot="-5400000">
            <a:off x="5327874" y="4584138"/>
            <a:ext cx="509100" cy="11796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459" name="Google Shape;459;p17"/>
          <p:cNvCxnSpPr>
            <a:stCxn id="457" idx="0"/>
            <a:endCxn id="455" idx="2"/>
          </p:cNvCxnSpPr>
          <p:nvPr/>
        </p:nvCxnSpPr>
        <p:spPr>
          <a:xfrm flipH="1" rot="5400000">
            <a:off x="6527250" y="4564338"/>
            <a:ext cx="509100" cy="1219200"/>
          </a:xfrm>
          <a:prstGeom prst="bentConnector3">
            <a:avLst>
              <a:gd fmla="val 50000" name="adj1"/>
            </a:avLst>
          </a:prstGeom>
          <a:noFill/>
          <a:ln cap="flat" cmpd="sng" w="9525">
            <a:solidFill>
              <a:srgbClr val="4A7DBA"/>
            </a:solidFill>
            <a:prstDash val="solid"/>
            <a:round/>
            <a:headEnd len="sm" w="sm" type="none"/>
            <a:tailEnd len="med" w="med" type="stealth"/>
          </a:ln>
        </p:spPr>
      </p:cxnSp>
      <p:sp>
        <p:nvSpPr>
          <p:cNvPr id="460" name="Google Shape;460;p17"/>
          <p:cNvSpPr/>
          <p:nvPr/>
        </p:nvSpPr>
        <p:spPr>
          <a:xfrm>
            <a:off x="6400800" y="1371600"/>
            <a:ext cx="2286000" cy="1447800"/>
          </a:xfrm>
          <a:prstGeom prst="flowChart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 và Sinh viên là các lớp trừu tượng</a:t>
            </a:r>
            <a:endParaRPr sz="1800">
              <a:solidFill>
                <a:schemeClr val="dk1"/>
              </a:solidFill>
              <a:latin typeface="Calibri"/>
              <a:ea typeface="Calibri"/>
              <a:cs typeface="Calibri"/>
              <a:sym typeface="Calibri"/>
            </a:endParaRPr>
          </a:p>
        </p:txBody>
      </p:sp>
      <p:sp>
        <p:nvSpPr>
          <p:cNvPr id="461" name="Google Shape;461;p17"/>
          <p:cNvSpPr/>
          <p:nvPr/>
        </p:nvSpPr>
        <p:spPr>
          <a:xfrm>
            <a:off x="457200" y="4821174"/>
            <a:ext cx="2286000" cy="1447800"/>
          </a:xfrm>
          <a:prstGeom prst="flowChart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Chữ nhật, Tròn, Tam giác, Vuông, SV IT, SV Biz là các lớp cụ thể</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8"/>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lớp trừu tượng</a:t>
            </a:r>
            <a:endParaRPr/>
          </a:p>
        </p:txBody>
      </p:sp>
      <p:sp>
        <p:nvSpPr>
          <p:cNvPr id="467" name="Google Shape;467;p18"/>
          <p:cNvSpPr txBox="1"/>
          <p:nvPr/>
        </p:nvSpPr>
        <p:spPr>
          <a:xfrm>
            <a:off x="3505200" y="2895600"/>
            <a:ext cx="5138458"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5A33"/>
                </a:solidFill>
                <a:latin typeface="Calibri"/>
                <a:ea typeface="Calibri"/>
                <a:cs typeface="Calibri"/>
                <a:sym typeface="Calibri"/>
              </a:rPr>
              <a:t>abstract</a:t>
            </a:r>
            <a:r>
              <a:rPr lang="en-US" sz="2400">
                <a:solidFill>
                  <a:srgbClr val="FF5A33"/>
                </a:solidFill>
                <a:latin typeface="Calibri"/>
                <a:ea typeface="Calibri"/>
                <a:cs typeface="Calibri"/>
                <a:sym typeface="Calibri"/>
              </a:rPr>
              <a:t> </a:t>
            </a:r>
            <a:r>
              <a:rPr lang="en-US" sz="2400">
                <a:solidFill>
                  <a:schemeClr val="dk1"/>
                </a:solidFill>
                <a:latin typeface="Calibri"/>
                <a:ea typeface="Calibri"/>
                <a:cs typeface="Calibri"/>
                <a:sym typeface="Calibri"/>
              </a:rPr>
              <a:t>public class SinhVien{</a:t>
            </a:r>
            <a:endParaRPr/>
          </a:p>
          <a:p>
            <a:pPr indent="0" lvl="0" marL="0" marR="0" rtl="0" algn="l">
              <a:spcBef>
                <a:spcPts val="0"/>
              </a:spcBef>
              <a:spcAft>
                <a:spcPts val="0"/>
              </a:spcAft>
              <a:buNone/>
            </a:pPr>
            <a:r>
              <a:rPr b="1" lang="en-US" sz="2400">
                <a:solidFill>
                  <a:srgbClr val="FF5A33"/>
                </a:solidFill>
                <a:latin typeface="Calibri"/>
                <a:ea typeface="Calibri"/>
                <a:cs typeface="Calibri"/>
                <a:sym typeface="Calibri"/>
              </a:rPr>
              <a:t>      abstract</a:t>
            </a:r>
            <a:r>
              <a:rPr lang="en-US" sz="2400">
                <a:solidFill>
                  <a:schemeClr val="dk1"/>
                </a:solidFill>
                <a:latin typeface="Calibri"/>
                <a:ea typeface="Calibri"/>
                <a:cs typeface="Calibri"/>
                <a:sym typeface="Calibri"/>
              </a:rPr>
              <a:t> public double </a:t>
            </a:r>
            <a:r>
              <a:rPr b="1" lang="en-US" sz="2400">
                <a:solidFill>
                  <a:srgbClr val="3333FF"/>
                </a:solidFill>
                <a:latin typeface="Calibri"/>
                <a:ea typeface="Calibri"/>
                <a:cs typeface="Calibri"/>
                <a:sym typeface="Calibri"/>
              </a:rPr>
              <a:t>getDiemTB</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68" name="Google Shape;468;p18"/>
          <p:cNvSpPr txBox="1"/>
          <p:nvPr/>
        </p:nvSpPr>
        <p:spPr>
          <a:xfrm>
            <a:off x="3431462" y="4724400"/>
            <a:ext cx="5249066" cy="15696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5A33"/>
                </a:solidFill>
                <a:latin typeface="Calibri"/>
                <a:ea typeface="Calibri"/>
                <a:cs typeface="Calibri"/>
                <a:sym typeface="Calibri"/>
              </a:rPr>
              <a:t>abstract</a:t>
            </a:r>
            <a:r>
              <a:rPr lang="en-US" sz="2400">
                <a:solidFill>
                  <a:srgbClr val="FF5A33"/>
                </a:solidFill>
                <a:latin typeface="Calibri"/>
                <a:ea typeface="Calibri"/>
                <a:cs typeface="Calibri"/>
                <a:sym typeface="Calibri"/>
              </a:rPr>
              <a:t> </a:t>
            </a:r>
            <a:r>
              <a:rPr lang="en-US" sz="2400">
                <a:solidFill>
                  <a:schemeClr val="dk1"/>
                </a:solidFill>
                <a:latin typeface="Calibri"/>
                <a:ea typeface="Calibri"/>
                <a:cs typeface="Calibri"/>
                <a:sym typeface="Calibri"/>
              </a:rPr>
              <a:t>public class Hinh{</a:t>
            </a:r>
            <a:endParaRPr/>
          </a:p>
          <a:p>
            <a:pPr indent="0" lvl="0" marL="0" marR="0" rtl="0" algn="l">
              <a:spcBef>
                <a:spcPts val="0"/>
              </a:spcBef>
              <a:spcAft>
                <a:spcPts val="0"/>
              </a:spcAft>
              <a:buNone/>
            </a:pPr>
            <a:r>
              <a:rPr b="1" lang="en-US" sz="2400">
                <a:solidFill>
                  <a:srgbClr val="FF5A33"/>
                </a:solidFill>
                <a:latin typeface="Calibri"/>
                <a:ea typeface="Calibri"/>
                <a:cs typeface="Calibri"/>
                <a:sym typeface="Calibri"/>
              </a:rPr>
              <a:t>      abstract</a:t>
            </a:r>
            <a:r>
              <a:rPr lang="en-US" sz="2400">
                <a:solidFill>
                  <a:schemeClr val="dk1"/>
                </a:solidFill>
                <a:latin typeface="Calibri"/>
                <a:ea typeface="Calibri"/>
                <a:cs typeface="Calibri"/>
                <a:sym typeface="Calibri"/>
              </a:rPr>
              <a:t> public double </a:t>
            </a:r>
            <a:r>
              <a:rPr b="1" lang="en-US" sz="2400">
                <a:solidFill>
                  <a:srgbClr val="3333FF"/>
                </a:solidFill>
                <a:latin typeface="Calibri"/>
                <a:ea typeface="Calibri"/>
                <a:cs typeface="Calibri"/>
                <a:sym typeface="Calibri"/>
              </a:rPr>
              <a:t>getChuVi</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2400">
                <a:solidFill>
                  <a:srgbClr val="FF5A33"/>
                </a:solidFill>
                <a:latin typeface="Calibri"/>
                <a:ea typeface="Calibri"/>
                <a:cs typeface="Calibri"/>
                <a:sym typeface="Calibri"/>
              </a:rPr>
              <a:t>      abstract</a:t>
            </a:r>
            <a:r>
              <a:rPr lang="en-US" sz="2400">
                <a:solidFill>
                  <a:schemeClr val="dk1"/>
                </a:solidFill>
                <a:latin typeface="Calibri"/>
                <a:ea typeface="Calibri"/>
                <a:cs typeface="Calibri"/>
                <a:sym typeface="Calibri"/>
              </a:rPr>
              <a:t> public double </a:t>
            </a:r>
            <a:r>
              <a:rPr b="1" lang="en-US" sz="2400">
                <a:solidFill>
                  <a:srgbClr val="3333FF"/>
                </a:solidFill>
                <a:latin typeface="Calibri"/>
                <a:ea typeface="Calibri"/>
                <a:cs typeface="Calibri"/>
                <a:sym typeface="Calibri"/>
              </a:rPr>
              <a:t>getDienTich</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69" name="Google Shape;469;p18"/>
          <p:cNvSpPr txBox="1"/>
          <p:nvPr/>
        </p:nvSpPr>
        <p:spPr>
          <a:xfrm>
            <a:off x="457200" y="1078409"/>
            <a:ext cx="4826449"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5A33"/>
                </a:solidFill>
                <a:latin typeface="Calibri"/>
                <a:ea typeface="Calibri"/>
                <a:cs typeface="Calibri"/>
                <a:sym typeface="Calibri"/>
              </a:rPr>
              <a:t>abstract</a:t>
            </a:r>
            <a:r>
              <a:rPr lang="en-US" sz="2400">
                <a:solidFill>
                  <a:srgbClr val="FF5A33"/>
                </a:solidFill>
                <a:latin typeface="Calibri"/>
                <a:ea typeface="Calibri"/>
                <a:cs typeface="Calibri"/>
                <a:sym typeface="Calibri"/>
              </a:rPr>
              <a:t> </a:t>
            </a:r>
            <a:r>
              <a:rPr lang="en-US" sz="2400">
                <a:solidFill>
                  <a:schemeClr val="dk1"/>
                </a:solidFill>
                <a:latin typeface="Calibri"/>
                <a:ea typeface="Calibri"/>
                <a:cs typeface="Calibri"/>
                <a:sym typeface="Calibri"/>
              </a:rPr>
              <a:t>public class MyClass{</a:t>
            </a:r>
            <a:endParaRPr/>
          </a:p>
          <a:p>
            <a:pPr indent="0" lvl="0" marL="0" marR="0" rtl="0" algn="l">
              <a:spcBef>
                <a:spcPts val="0"/>
              </a:spcBef>
              <a:spcAft>
                <a:spcPts val="0"/>
              </a:spcAft>
              <a:buNone/>
            </a:pPr>
            <a:r>
              <a:rPr b="1" lang="en-US" sz="2400">
                <a:solidFill>
                  <a:srgbClr val="FF5A33"/>
                </a:solidFill>
                <a:latin typeface="Calibri"/>
                <a:ea typeface="Calibri"/>
                <a:cs typeface="Calibri"/>
                <a:sym typeface="Calibri"/>
              </a:rPr>
              <a:t>      abstract</a:t>
            </a:r>
            <a:r>
              <a:rPr lang="en-US" sz="2400">
                <a:solidFill>
                  <a:schemeClr val="dk1"/>
                </a:solidFill>
                <a:latin typeface="Calibri"/>
                <a:ea typeface="Calibri"/>
                <a:cs typeface="Calibri"/>
                <a:sym typeface="Calibri"/>
              </a:rPr>
              <a:t> public type MyMethod();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cxnSp>
        <p:nvCxnSpPr>
          <p:cNvPr id="470" name="Google Shape;470;p18"/>
          <p:cNvCxnSpPr>
            <a:stCxn id="469" idx="2"/>
            <a:endCxn id="467" idx="1"/>
          </p:cNvCxnSpPr>
          <p:nvPr/>
        </p:nvCxnSpPr>
        <p:spPr>
          <a:xfrm flipH="1" rot="-5400000">
            <a:off x="2579274" y="2569888"/>
            <a:ext cx="1217100" cy="634800"/>
          </a:xfrm>
          <a:prstGeom prst="bentConnector2">
            <a:avLst/>
          </a:prstGeom>
          <a:noFill/>
          <a:ln cap="flat" cmpd="sng" w="9525">
            <a:solidFill>
              <a:srgbClr val="4A7DBA"/>
            </a:solidFill>
            <a:prstDash val="solid"/>
            <a:round/>
            <a:headEnd len="sm" w="sm" type="none"/>
            <a:tailEnd len="med" w="med" type="stealth"/>
          </a:ln>
        </p:spPr>
      </p:cxnSp>
      <p:cxnSp>
        <p:nvCxnSpPr>
          <p:cNvPr id="471" name="Google Shape;471;p18"/>
          <p:cNvCxnSpPr>
            <a:stCxn id="469" idx="2"/>
            <a:endCxn id="468" idx="1"/>
          </p:cNvCxnSpPr>
          <p:nvPr/>
        </p:nvCxnSpPr>
        <p:spPr>
          <a:xfrm flipH="1" rot="-5400000">
            <a:off x="1535724" y="3613438"/>
            <a:ext cx="3230400" cy="561000"/>
          </a:xfrm>
          <a:prstGeom prst="bentConnector2">
            <a:avLst/>
          </a:prstGeom>
          <a:noFill/>
          <a:ln cap="flat" cmpd="sng" w="9525">
            <a:solidFill>
              <a:srgbClr val="4A7DBA"/>
            </a:solidFill>
            <a:prstDash val="solid"/>
            <a:round/>
            <a:headEnd len="sm" w="sm" type="none"/>
            <a:tailEnd len="med" w="med" type="stealth"/>
          </a:ln>
        </p:spPr>
      </p:cxnSp>
      <p:sp>
        <p:nvSpPr>
          <p:cNvPr id="472" name="Google Shape;472;p18"/>
          <p:cNvSpPr/>
          <p:nvPr/>
        </p:nvSpPr>
        <p:spPr>
          <a:xfrm>
            <a:off x="457200" y="2667000"/>
            <a:ext cx="2209800" cy="2438400"/>
          </a:xfrm>
          <a:prstGeom prst="flowChart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Sử dụng từ khóa abstract để định nghĩa lớp và phương thức trừu tượng</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lớp trừu tượng</a:t>
            </a:r>
            <a:endParaRPr/>
          </a:p>
        </p:txBody>
      </p:sp>
      <p:sp>
        <p:nvSpPr>
          <p:cNvPr id="479" name="Google Shape;479;p19"/>
          <p:cNvSpPr txBox="1"/>
          <p:nvPr/>
        </p:nvSpPr>
        <p:spPr>
          <a:xfrm>
            <a:off x="2590800" y="1219200"/>
            <a:ext cx="3875997"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5A33"/>
                </a:solidFill>
                <a:latin typeface="Calibri"/>
                <a:ea typeface="Calibri"/>
                <a:cs typeface="Calibri"/>
                <a:sym typeface="Calibri"/>
              </a:rPr>
              <a:t>abstract</a:t>
            </a:r>
            <a:r>
              <a:rPr lang="en-US" sz="1800">
                <a:solidFill>
                  <a:srgbClr val="FF5A33"/>
                </a:solidFill>
                <a:latin typeface="Calibri"/>
                <a:ea typeface="Calibri"/>
                <a:cs typeface="Calibri"/>
                <a:sym typeface="Calibri"/>
              </a:rPr>
              <a:t> </a:t>
            </a:r>
            <a:r>
              <a:rPr lang="en-US" sz="1800">
                <a:solidFill>
                  <a:schemeClr val="dk1"/>
                </a:solidFill>
                <a:latin typeface="Calibri"/>
                <a:ea typeface="Calibri"/>
                <a:cs typeface="Calibri"/>
                <a:sym typeface="Calibri"/>
              </a:rPr>
              <a:t>public class SinhVien{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String hoTen;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FF5A33"/>
                </a:solidFill>
                <a:latin typeface="Calibri"/>
                <a:ea typeface="Calibri"/>
                <a:cs typeface="Calibri"/>
                <a:sym typeface="Calibri"/>
              </a:rPr>
              <a:t>abstract</a:t>
            </a:r>
            <a:r>
              <a:rPr lang="en-US" sz="1800">
                <a:solidFill>
                  <a:schemeClr val="dk1"/>
                </a:solidFill>
                <a:latin typeface="Calibri"/>
                <a:ea typeface="Calibri"/>
                <a:cs typeface="Calibri"/>
                <a:sym typeface="Calibri"/>
              </a:rPr>
              <a:t> public double </a:t>
            </a:r>
            <a:r>
              <a:rPr b="1" lang="en-US" sz="1800">
                <a:solidFill>
                  <a:srgbClr val="3333FF"/>
                </a:solidFill>
                <a:latin typeface="Calibri"/>
                <a:ea typeface="Calibri"/>
                <a:cs typeface="Calibri"/>
                <a:sym typeface="Calibri"/>
              </a:rPr>
              <a:t>getDiemTB</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80" name="Google Shape;480;p19"/>
          <p:cNvSpPr txBox="1"/>
          <p:nvPr/>
        </p:nvSpPr>
        <p:spPr>
          <a:xfrm>
            <a:off x="381000" y="3429000"/>
            <a:ext cx="4130811"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SinhVienIT extends SinhVien{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diemJava;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diemCss;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a:t>
            </a:r>
            <a:r>
              <a:rPr b="1" lang="en-US" sz="1800">
                <a:solidFill>
                  <a:srgbClr val="3333FF"/>
                </a:solidFill>
                <a:latin typeface="Calibri"/>
                <a:ea typeface="Calibri"/>
                <a:cs typeface="Calibri"/>
                <a:sym typeface="Calibri"/>
              </a:rPr>
              <a:t>getDiemTB</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(2 * diemJava + diemCss)/3;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81" name="Google Shape;481;p19"/>
          <p:cNvSpPr txBox="1"/>
          <p:nvPr/>
        </p:nvSpPr>
        <p:spPr>
          <a:xfrm>
            <a:off x="4572000" y="3429000"/>
            <a:ext cx="4183709"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SinhVienBiz extends SinhVien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keToan;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marketting;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banHang;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double </a:t>
            </a:r>
            <a:r>
              <a:rPr b="1" lang="en-US" sz="1800">
                <a:solidFill>
                  <a:srgbClr val="3333FF"/>
                </a:solidFill>
                <a:latin typeface="Calibri"/>
                <a:ea typeface="Calibri"/>
                <a:cs typeface="Calibri"/>
                <a:sym typeface="Calibri"/>
              </a:rPr>
              <a:t>getDiemTB</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(keToan + marketting + banHang)/3;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482" name="Google Shape;482;p19"/>
          <p:cNvCxnSpPr>
            <a:stCxn id="480" idx="0"/>
            <a:endCxn id="479" idx="2"/>
          </p:cNvCxnSpPr>
          <p:nvPr/>
        </p:nvCxnSpPr>
        <p:spPr>
          <a:xfrm rot="-5400000">
            <a:off x="2982806" y="1883100"/>
            <a:ext cx="1009500" cy="20823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483" name="Google Shape;483;p19"/>
          <p:cNvCxnSpPr>
            <a:stCxn id="481" idx="0"/>
            <a:endCxn id="479" idx="2"/>
          </p:cNvCxnSpPr>
          <p:nvPr/>
        </p:nvCxnSpPr>
        <p:spPr>
          <a:xfrm flipH="1" rot="5400000">
            <a:off x="5091555" y="1856700"/>
            <a:ext cx="1009500" cy="2135100"/>
          </a:xfrm>
          <a:prstGeom prst="bentConnector3">
            <a:avLst>
              <a:gd fmla="val 50000" name="adj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Mục tiêu</a:t>
            </a:r>
            <a:endParaRPr/>
          </a:p>
        </p:txBody>
      </p:sp>
      <p:sp>
        <p:nvSpPr>
          <p:cNvPr id="299" name="Google Shape;299;p2"/>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Kết thúc bài học này bạn có khả năng</a:t>
            </a:r>
            <a:endParaRPr/>
          </a:p>
          <a:p>
            <a:pPr indent="-285750" lvl="1" marL="742950" rtl="0" algn="l">
              <a:spcBef>
                <a:spcPts val="480"/>
              </a:spcBef>
              <a:spcAft>
                <a:spcPts val="0"/>
              </a:spcAft>
              <a:buSzPts val="2400"/>
              <a:buChar char="❖"/>
            </a:pPr>
            <a:r>
              <a:rPr lang="en-US"/>
              <a:t>Nắm vững sự phân cấp thừa kế</a:t>
            </a:r>
            <a:endParaRPr/>
          </a:p>
          <a:p>
            <a:pPr indent="-285750" lvl="1" marL="742950" rtl="0" algn="l">
              <a:spcBef>
                <a:spcPts val="480"/>
              </a:spcBef>
              <a:spcAft>
                <a:spcPts val="0"/>
              </a:spcAft>
              <a:buSzPts val="2400"/>
              <a:buChar char="❖"/>
            </a:pPr>
            <a:r>
              <a:rPr lang="en-US"/>
              <a:t>Tái sử dụng các lớp sẵn có</a:t>
            </a:r>
            <a:endParaRPr/>
          </a:p>
          <a:p>
            <a:pPr indent="-285750" lvl="1" marL="742950" rtl="0" algn="l">
              <a:spcBef>
                <a:spcPts val="480"/>
              </a:spcBef>
              <a:spcAft>
                <a:spcPts val="0"/>
              </a:spcAft>
              <a:buSzPts val="2400"/>
              <a:buChar char="❖"/>
            </a:pPr>
            <a:r>
              <a:rPr lang="en-US"/>
              <a:t>Biết cách ghi đè phương thức</a:t>
            </a:r>
            <a:endParaRPr/>
          </a:p>
          <a:p>
            <a:pPr indent="-285750" lvl="1" marL="742950" rtl="0" algn="l">
              <a:spcBef>
                <a:spcPts val="480"/>
              </a:spcBef>
              <a:spcAft>
                <a:spcPts val="0"/>
              </a:spcAft>
              <a:buSzPts val="2400"/>
              <a:buChar char="❖"/>
            </a:pPr>
            <a:r>
              <a:rPr lang="en-US"/>
              <a:t>Nắm vững lớp và phương thức trừu tượng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descr="http://studio-creator.com/blog/public/html5.jpg" id="489" name="Google Shape;489;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490" name="Google Shape;490;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91" name="Google Shape;491;p2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92" name="Google Shape;492;p20"/>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493" name="Google Shape;493;p20"/>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0"/>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Định nghĩa lớp trừu tượng</a:t>
            </a:r>
            <a:endParaRPr/>
          </a:p>
        </p:txBody>
      </p:sp>
      <p:sp>
        <p:nvSpPr>
          <p:cNvPr id="495" name="Google Shape;495;p20"/>
          <p:cNvSpPr txBox="1"/>
          <p:nvPr>
            <p:ph idx="1" type="body"/>
          </p:nvPr>
        </p:nvSpPr>
        <p:spPr>
          <a:xfrm>
            <a:off x="457200" y="1066800"/>
            <a:ext cx="8229600"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Từ khóa </a:t>
            </a:r>
            <a:r>
              <a:rPr b="1" lang="en-US">
                <a:solidFill>
                  <a:srgbClr val="FF0000"/>
                </a:solidFill>
              </a:rPr>
              <a:t>abstract</a:t>
            </a:r>
            <a:r>
              <a:rPr lang="en-US"/>
              <a:t> được sử dụng để định nghĩa lớp và phương thức trừu tượng</a:t>
            </a:r>
            <a:endParaRPr/>
          </a:p>
          <a:p>
            <a:pPr indent="-342900" lvl="0" marL="342900" rtl="0" algn="l">
              <a:spcBef>
                <a:spcPts val="560"/>
              </a:spcBef>
              <a:spcAft>
                <a:spcPts val="0"/>
              </a:spcAft>
              <a:buClr>
                <a:srgbClr val="FF5A33"/>
              </a:buClr>
              <a:buSzPts val="2800"/>
              <a:buFont typeface="Noto Sans Symbols"/>
              <a:buChar char="❑"/>
            </a:pPr>
            <a:r>
              <a:rPr lang="en-US"/>
              <a:t>Phương thức trừu tượng là phương thức không có phần thân xử lý và được khai báo bằng từ khóa abstract.</a:t>
            </a:r>
            <a:endParaRPr/>
          </a:p>
          <a:p>
            <a:pPr indent="-342900" lvl="0" marL="342900" rtl="0" algn="l">
              <a:spcBef>
                <a:spcPts val="560"/>
              </a:spcBef>
              <a:spcAft>
                <a:spcPts val="0"/>
              </a:spcAft>
              <a:buClr>
                <a:srgbClr val="FF5A33"/>
              </a:buClr>
              <a:buSzPts val="2800"/>
              <a:buFont typeface="Noto Sans Symbols"/>
              <a:buChar char="❑"/>
            </a:pPr>
            <a:r>
              <a:rPr lang="en-US"/>
              <a:t>Lớp chứa phương thức trừu tượng thì lớp đó phải là lớp trừu tượng.</a:t>
            </a:r>
            <a:endParaRPr/>
          </a:p>
          <a:p>
            <a:pPr indent="-342900" lvl="0" marL="342900" rtl="0" algn="l">
              <a:spcBef>
                <a:spcPts val="560"/>
              </a:spcBef>
              <a:spcAft>
                <a:spcPts val="0"/>
              </a:spcAft>
              <a:buClr>
                <a:srgbClr val="FF5A33"/>
              </a:buClr>
              <a:buSzPts val="2800"/>
              <a:buFont typeface="Noto Sans Symbols"/>
              <a:buChar char="❑"/>
            </a:pPr>
            <a:r>
              <a:rPr lang="en-US"/>
              <a:t>Trong lớp trừu tượng có thể định nghĩa các phương thức cụ thể hoặc khai báo các trường</a:t>
            </a:r>
            <a:endParaRPr/>
          </a:p>
          <a:p>
            <a:pPr indent="-342900" lvl="0" marL="342900" rtl="0" algn="l">
              <a:spcBef>
                <a:spcPts val="560"/>
              </a:spcBef>
              <a:spcAft>
                <a:spcPts val="0"/>
              </a:spcAft>
              <a:buClr>
                <a:srgbClr val="FF5A33"/>
              </a:buClr>
              <a:buSzPts val="2800"/>
              <a:buFont typeface="Noto Sans Symbols"/>
              <a:buChar char="❑"/>
            </a:pPr>
            <a:r>
              <a:rPr lang="en-US"/>
              <a:t>Không thể sử dụng new để tạo đối tượng từ lớp trừu tượng.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1"/>
          <p:cNvSpPr txBox="1"/>
          <p:nvPr/>
        </p:nvSpPr>
        <p:spPr>
          <a:xfrm>
            <a:off x="1600200" y="5105400"/>
            <a:ext cx="29145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Hiện thực hóa mô hình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thừa kế ở slide trước về Hình</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descr="http://www.c-sharpcorner.com/UploadFile/433c33/polymorphism-in-java/Images/0.jpg" id="507" name="Google Shape;507;p22"/>
          <p:cNvPicPr preferRelativeResize="0"/>
          <p:nvPr/>
        </p:nvPicPr>
        <p:blipFill rotWithShape="1">
          <a:blip r:embed="rId3">
            <a:alphaModFix/>
          </a:blip>
          <a:srcRect b="0" l="0" r="0" t="0"/>
          <a:stretch/>
        </p:blipFill>
        <p:spPr>
          <a:xfrm>
            <a:off x="2514600" y="3810000"/>
            <a:ext cx="3810000" cy="2828925"/>
          </a:xfrm>
          <a:prstGeom prst="rect">
            <a:avLst/>
          </a:prstGeom>
          <a:noFill/>
          <a:ln>
            <a:noFill/>
          </a:ln>
        </p:spPr>
      </p:pic>
      <p:sp>
        <p:nvSpPr>
          <p:cNvPr id="508" name="Google Shape;508;p22"/>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tudio-creator.com/blog/public/html5.jpg" id="509" name="Google Shape;509;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510" name="Google Shape;510;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511" name="Google Shape;511;p2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512" name="Google Shape;512;p2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513" name="Google Shape;513;p2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2"/>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Tính đa hình (polymorphism)</a:t>
            </a:r>
            <a:endParaRPr/>
          </a:p>
        </p:txBody>
      </p:sp>
      <p:sp>
        <p:nvSpPr>
          <p:cNvPr id="515" name="Google Shape;515;p22"/>
          <p:cNvSpPr txBox="1"/>
          <p:nvPr>
            <p:ph idx="1" type="body"/>
          </p:nvPr>
        </p:nvSpPr>
        <p:spPr>
          <a:xfrm>
            <a:off x="457200" y="1066800"/>
            <a:ext cx="8229600" cy="274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Overriding thực hiện tính đa hình trong lập trình hướng đối tượng (một hành vi được thể hiện với các hình thái khác nhau)</a:t>
            </a:r>
            <a:endParaRPr/>
          </a:p>
          <a:p>
            <a:pPr indent="-342900" lvl="0" marL="342900" rtl="0" algn="l">
              <a:spcBef>
                <a:spcPts val="560"/>
              </a:spcBef>
              <a:spcAft>
                <a:spcPts val="0"/>
              </a:spcAft>
              <a:buClr>
                <a:srgbClr val="FF5A33"/>
              </a:buClr>
              <a:buSzPts val="2800"/>
              <a:buFont typeface="Noto Sans Symbols"/>
              <a:buChar char="❑"/>
            </a:pPr>
            <a:r>
              <a:rPr lang="en-US"/>
              <a:t>Gọi phương thức bị ghi đè được quyết định lúc chạy chương trình (runtime) chứ không phải lúc biên dịch chương trình (compile time)</a:t>
            </a:r>
            <a:endParaRPr/>
          </a:p>
          <a:p>
            <a:pPr indent="-165100" lvl="0" marL="342900" rtl="0" algn="l">
              <a:spcBef>
                <a:spcPts val="560"/>
              </a:spcBef>
              <a:spcAft>
                <a:spcPts val="0"/>
              </a:spcAft>
              <a:buClr>
                <a:srgbClr val="FF5A33"/>
              </a:buClr>
              <a:buSzPts val="2800"/>
              <a:buFont typeface="Noto Sans Symbol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3"/>
          <p:cNvSpPr/>
          <p:nvPr/>
        </p:nvSpPr>
        <p:spPr>
          <a:xfrm>
            <a:off x="457200" y="4343400"/>
            <a:ext cx="3302827" cy="23622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Tính đa hình (polymorphism)</a:t>
            </a:r>
            <a:endParaRPr/>
          </a:p>
        </p:txBody>
      </p:sp>
      <p:sp>
        <p:nvSpPr>
          <p:cNvPr id="522" name="Google Shape;522;p23"/>
          <p:cNvSpPr txBox="1"/>
          <p:nvPr/>
        </p:nvSpPr>
        <p:spPr>
          <a:xfrm>
            <a:off x="457200" y="3256253"/>
            <a:ext cx="3302827" cy="9233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5A33"/>
                </a:solidFill>
                <a:latin typeface="Calibri"/>
                <a:ea typeface="Calibri"/>
                <a:cs typeface="Calibri"/>
                <a:sym typeface="Calibri"/>
              </a:rPr>
              <a:t>abstract</a:t>
            </a:r>
            <a:r>
              <a:rPr lang="en-US" sz="1800">
                <a:solidFill>
                  <a:srgbClr val="FF5A33"/>
                </a:solidFill>
                <a:latin typeface="Calibri"/>
                <a:ea typeface="Calibri"/>
                <a:cs typeface="Calibri"/>
                <a:sym typeface="Calibri"/>
              </a:rPr>
              <a:t> </a:t>
            </a:r>
            <a:r>
              <a:rPr lang="en-US" sz="1800">
                <a:solidFill>
                  <a:schemeClr val="dk1"/>
                </a:solidFill>
                <a:latin typeface="Calibri"/>
                <a:ea typeface="Calibri"/>
                <a:cs typeface="Calibri"/>
                <a:sym typeface="Calibri"/>
              </a:rPr>
              <a:t>public class DongVat{</a:t>
            </a:r>
            <a:endParaRPr/>
          </a:p>
          <a:p>
            <a:pPr indent="0" lvl="1" marL="457200" marR="0" rtl="0" algn="l">
              <a:spcBef>
                <a:spcPts val="0"/>
              </a:spcBef>
              <a:spcAft>
                <a:spcPts val="0"/>
              </a:spcAft>
              <a:buNone/>
            </a:pPr>
            <a:r>
              <a:rPr b="1" i="0" lang="en-US" sz="1800" u="none" cap="none" strike="noStrike">
                <a:solidFill>
                  <a:srgbClr val="FF5A33"/>
                </a:solidFill>
                <a:latin typeface="Calibri"/>
                <a:ea typeface="Calibri"/>
                <a:cs typeface="Calibri"/>
                <a:sym typeface="Calibri"/>
              </a:rPr>
              <a:t>abstract</a:t>
            </a:r>
            <a:r>
              <a:rPr b="0" i="0" lang="en-US" sz="1800" u="none" cap="none" strike="noStrike">
                <a:solidFill>
                  <a:schemeClr val="dk1"/>
                </a:solidFill>
                <a:latin typeface="Calibri"/>
                <a:ea typeface="Calibri"/>
                <a:cs typeface="Calibri"/>
                <a:sym typeface="Calibri"/>
              </a:rPr>
              <a:t> public void </a:t>
            </a:r>
            <a:r>
              <a:rPr b="1" i="0" lang="en-US" sz="1800" u="none" cap="none" strike="noStrike">
                <a:solidFill>
                  <a:srgbClr val="3333FF"/>
                </a:solidFill>
                <a:latin typeface="Calibri"/>
                <a:ea typeface="Calibri"/>
                <a:cs typeface="Calibri"/>
                <a:sym typeface="Calibri"/>
              </a:rPr>
              <a:t>speak</a:t>
            </a: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23" name="Google Shape;523;p23"/>
          <p:cNvSpPr txBox="1"/>
          <p:nvPr/>
        </p:nvSpPr>
        <p:spPr>
          <a:xfrm>
            <a:off x="4889341" y="1143000"/>
            <a:ext cx="3820085"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Cho extends DongVat{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void </a:t>
            </a:r>
            <a:r>
              <a:rPr b="1" i="0" lang="en-US" sz="1800" u="none" cap="none" strike="noStrike">
                <a:solidFill>
                  <a:srgbClr val="3333FF"/>
                </a:solidFill>
                <a:latin typeface="Calibri"/>
                <a:ea typeface="Calibri"/>
                <a:cs typeface="Calibri"/>
                <a:sym typeface="Calibri"/>
              </a:rPr>
              <a:t>speak</a:t>
            </a: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System.out.println(“Woof”);</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24" name="Google Shape;524;p23"/>
          <p:cNvSpPr txBox="1"/>
          <p:nvPr/>
        </p:nvSpPr>
        <p:spPr>
          <a:xfrm>
            <a:off x="4889341" y="2979254"/>
            <a:ext cx="3820085"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Meo extends DongVat{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void </a:t>
            </a:r>
            <a:r>
              <a:rPr b="1" i="0" lang="en-US" sz="1800" u="none" cap="none" strike="noStrike">
                <a:solidFill>
                  <a:srgbClr val="3333FF"/>
                </a:solidFill>
                <a:latin typeface="Calibri"/>
                <a:ea typeface="Calibri"/>
                <a:cs typeface="Calibri"/>
                <a:sym typeface="Calibri"/>
              </a:rPr>
              <a:t>speak</a:t>
            </a: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System.out.println(“Meo”);</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525" name="Google Shape;525;p23"/>
          <p:cNvSpPr txBox="1"/>
          <p:nvPr/>
        </p:nvSpPr>
        <p:spPr>
          <a:xfrm>
            <a:off x="4889342" y="4800600"/>
            <a:ext cx="3820085" cy="147732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Vit extends DongVat{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public void </a:t>
            </a:r>
            <a:r>
              <a:rPr b="1" i="0" lang="en-US" sz="1800" u="none" cap="none" strike="noStrike">
                <a:solidFill>
                  <a:srgbClr val="3333FF"/>
                </a:solidFill>
                <a:latin typeface="Calibri"/>
                <a:ea typeface="Calibri"/>
                <a:cs typeface="Calibri"/>
                <a:sym typeface="Calibri"/>
              </a:rPr>
              <a:t>speak</a:t>
            </a: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System.out.println(“Quack”);</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526" name="Google Shape;526;p23"/>
          <p:cNvCxnSpPr>
            <a:stCxn id="523" idx="1"/>
            <a:endCxn id="522" idx="3"/>
          </p:cNvCxnSpPr>
          <p:nvPr/>
        </p:nvCxnSpPr>
        <p:spPr>
          <a:xfrm flipH="1">
            <a:off x="3760141" y="1881664"/>
            <a:ext cx="1129200" cy="18363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527" name="Google Shape;527;p23"/>
          <p:cNvCxnSpPr>
            <a:stCxn id="525" idx="1"/>
            <a:endCxn id="522" idx="3"/>
          </p:cNvCxnSpPr>
          <p:nvPr/>
        </p:nvCxnSpPr>
        <p:spPr>
          <a:xfrm rot="10800000">
            <a:off x="3760142" y="3717964"/>
            <a:ext cx="1129200" cy="18213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528" name="Google Shape;528;p23"/>
          <p:cNvCxnSpPr>
            <a:stCxn id="524" idx="1"/>
            <a:endCxn id="522" idx="3"/>
          </p:cNvCxnSpPr>
          <p:nvPr/>
        </p:nvCxnSpPr>
        <p:spPr>
          <a:xfrm rot="10800000">
            <a:off x="3760141" y="3717918"/>
            <a:ext cx="1129200" cy="0"/>
          </a:xfrm>
          <a:prstGeom prst="straightConnector1">
            <a:avLst/>
          </a:prstGeom>
          <a:noFill/>
          <a:ln cap="flat" cmpd="sng" w="9525">
            <a:solidFill>
              <a:srgbClr val="4A7DBA"/>
            </a:solidFill>
            <a:prstDash val="solid"/>
            <a:round/>
            <a:headEnd len="sm" w="sm" type="none"/>
            <a:tailEnd len="med" w="med" type="stealth"/>
          </a:ln>
        </p:spPr>
      </p:cxnSp>
      <p:sp>
        <p:nvSpPr>
          <p:cNvPr id="529" name="Google Shape;529;p23"/>
          <p:cNvSpPr txBox="1"/>
          <p:nvPr/>
        </p:nvSpPr>
        <p:spPr>
          <a:xfrm>
            <a:off x="609601" y="4495800"/>
            <a:ext cx="28194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DongVat cho = new Cho();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DongVat meo= new Meo();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DongVat vit = new Vit();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cho.</a:t>
            </a:r>
            <a:r>
              <a:rPr b="1" lang="en-US" sz="1800">
                <a:solidFill>
                  <a:srgbClr val="3333FF"/>
                </a:solidFill>
                <a:latin typeface="Calibri"/>
                <a:ea typeface="Calibri"/>
                <a:cs typeface="Calibri"/>
                <a:sym typeface="Calibri"/>
              </a:rPr>
              <a:t>speak()</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meo.</a:t>
            </a:r>
            <a:r>
              <a:rPr b="1" lang="en-US" sz="1800">
                <a:solidFill>
                  <a:srgbClr val="3333FF"/>
                </a:solidFill>
                <a:latin typeface="Calibri"/>
                <a:ea typeface="Calibri"/>
                <a:cs typeface="Calibri"/>
                <a:sym typeface="Calibri"/>
              </a:rPr>
              <a:t>speak()</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vit.</a:t>
            </a:r>
            <a:r>
              <a:rPr b="1" lang="en-US" sz="1800">
                <a:solidFill>
                  <a:srgbClr val="3333FF"/>
                </a:solidFill>
                <a:latin typeface="Calibri"/>
                <a:ea typeface="Calibri"/>
                <a:cs typeface="Calibri"/>
                <a:sym typeface="Calibri"/>
              </a:rPr>
              <a:t>speak()</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descr="D:\Compressed\PSD Collection 2011\WP-201 copy.png" id="535" name="Google Shape;535;p24"/>
          <p:cNvPicPr preferRelativeResize="0"/>
          <p:nvPr/>
        </p:nvPicPr>
        <p:blipFill rotWithShape="1">
          <a:blip r:embed="rId3">
            <a:alphaModFix/>
          </a:blip>
          <a:srcRect b="0" l="0" r="0" t="0"/>
          <a:stretch/>
        </p:blipFill>
        <p:spPr>
          <a:xfrm flipH="1">
            <a:off x="6519025" y="2438400"/>
            <a:ext cx="2624974" cy="4419600"/>
          </a:xfrm>
          <a:prstGeom prst="rect">
            <a:avLst/>
          </a:prstGeom>
          <a:noFill/>
          <a:ln>
            <a:noFill/>
          </a:ln>
        </p:spPr>
      </p:pic>
      <p:sp>
        <p:nvSpPr>
          <p:cNvPr id="536" name="Google Shape;536;p2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kết nội dung bài học</a:t>
            </a:r>
            <a:endParaRPr/>
          </a:p>
        </p:txBody>
      </p:sp>
      <p:sp>
        <p:nvSpPr>
          <p:cNvPr id="537" name="Google Shape;537;p24"/>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Thừa kế</a:t>
            </a:r>
            <a:endParaRPr/>
          </a:p>
          <a:p>
            <a:pPr indent="-342900" lvl="0" marL="342900" rtl="0" algn="l">
              <a:spcBef>
                <a:spcPts val="560"/>
              </a:spcBef>
              <a:spcAft>
                <a:spcPts val="0"/>
              </a:spcAft>
              <a:buClr>
                <a:srgbClr val="FF5A33"/>
              </a:buClr>
              <a:buSzPts val="2800"/>
              <a:buFont typeface="Noto Sans Symbols"/>
              <a:buChar char="❑"/>
            </a:pPr>
            <a:r>
              <a:rPr lang="en-US"/>
              <a:t>Gọi hàm tạo của lớp cha</a:t>
            </a:r>
            <a:endParaRPr/>
          </a:p>
          <a:p>
            <a:pPr indent="-342900" lvl="0" marL="342900" rtl="0" algn="l">
              <a:spcBef>
                <a:spcPts val="560"/>
              </a:spcBef>
              <a:spcAft>
                <a:spcPts val="0"/>
              </a:spcAft>
              <a:buClr>
                <a:srgbClr val="FF5A33"/>
              </a:buClr>
              <a:buSzPts val="2800"/>
              <a:buFont typeface="Noto Sans Symbols"/>
              <a:buChar char="❑"/>
            </a:pPr>
            <a:r>
              <a:rPr lang="en-US"/>
              <a:t>Sử dụng super</a:t>
            </a:r>
            <a:endParaRPr/>
          </a:p>
          <a:p>
            <a:pPr indent="-342900" lvl="0" marL="342900" rtl="0" algn="l">
              <a:spcBef>
                <a:spcPts val="560"/>
              </a:spcBef>
              <a:spcAft>
                <a:spcPts val="0"/>
              </a:spcAft>
              <a:buClr>
                <a:srgbClr val="FF5A33"/>
              </a:buClr>
              <a:buSzPts val="2800"/>
              <a:buFont typeface="Noto Sans Symbols"/>
              <a:buChar char="❑"/>
            </a:pPr>
            <a:r>
              <a:rPr lang="en-US"/>
              <a:t>Ghi đè phương thức</a:t>
            </a:r>
            <a:endParaRPr/>
          </a:p>
          <a:p>
            <a:pPr indent="-342900" lvl="0" marL="342900" rtl="0" algn="l">
              <a:spcBef>
                <a:spcPts val="560"/>
              </a:spcBef>
              <a:spcAft>
                <a:spcPts val="0"/>
              </a:spcAft>
              <a:buClr>
                <a:srgbClr val="FF5A33"/>
              </a:buClr>
              <a:buSzPts val="2800"/>
              <a:buFont typeface="Noto Sans Symbols"/>
              <a:buChar char="❑"/>
            </a:pPr>
            <a:r>
              <a:rPr lang="en-US"/>
              <a:t>Lớp và phương thức trừu tượng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5"/>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Lab 7 buổi 2</a:t>
            </a:r>
            <a:endParaRPr/>
          </a:p>
        </p:txBody>
      </p:sp>
      <p:sp>
        <p:nvSpPr>
          <p:cNvPr id="543" name="Google Shape;543;p25"/>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Lab 7 – bài 3</a:t>
            </a:r>
            <a:endParaRPr/>
          </a:p>
          <a:p>
            <a:pPr indent="-342900" lvl="0" marL="342900" rtl="0" algn="l">
              <a:spcBef>
                <a:spcPts val="560"/>
              </a:spcBef>
              <a:spcAft>
                <a:spcPts val="0"/>
              </a:spcAft>
              <a:buClr>
                <a:srgbClr val="FF5A33"/>
              </a:buClr>
              <a:buSzPts val="2800"/>
              <a:buFont typeface="Noto Sans Symbols"/>
              <a:buChar char="❑"/>
            </a:pPr>
            <a:r>
              <a:rPr lang="en-US"/>
              <a:t>Lab 7 – bài 4</a:t>
            </a:r>
            <a:endParaRPr/>
          </a:p>
          <a:p>
            <a:pPr indent="-342900" lvl="0" marL="342900" rtl="0" algn="l">
              <a:spcBef>
                <a:spcPts val="560"/>
              </a:spcBef>
              <a:spcAft>
                <a:spcPts val="0"/>
              </a:spcAft>
              <a:buClr>
                <a:srgbClr val="FF5A33"/>
              </a:buClr>
              <a:buSzPts val="2800"/>
              <a:buFont typeface="Noto Sans Symbols"/>
              <a:buChar char="❑"/>
            </a:pPr>
            <a:r>
              <a:rPr lang="en-US"/>
              <a:t>Lab 7 – bài 5 (giảng viên cho thêm)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http://studio-creator.com/blog/public/html5.jpg" id="306" name="Google Shape;306;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07" name="Google Shape;307;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t1.gstatic.com/images?q=tbn:ANd9GcTmncTVUt6MXX0gW14iDOgYDJwCCCSE7YglCpxN9bkrZE-XWOHPjg" id="308" name="Google Shape;308;p3"/>
          <p:cNvPicPr preferRelativeResize="0"/>
          <p:nvPr/>
        </p:nvPicPr>
        <p:blipFill rotWithShape="1">
          <a:blip r:embed="rId3">
            <a:alphaModFix/>
          </a:blip>
          <a:srcRect b="0" l="0" r="0" t="0"/>
          <a:stretch/>
        </p:blipFill>
        <p:spPr>
          <a:xfrm>
            <a:off x="4953000" y="1676400"/>
            <a:ext cx="3875093" cy="3048000"/>
          </a:xfrm>
          <a:prstGeom prst="rect">
            <a:avLst/>
          </a:prstGeom>
          <a:noFill/>
          <a:ln>
            <a:noFill/>
          </a:ln>
        </p:spPr>
      </p:pic>
      <p:sp>
        <p:nvSpPr>
          <p:cNvPr id="309" name="Google Shape;309;p3"/>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Sự phân cấp thừa kế</a:t>
            </a:r>
            <a:endParaRPr/>
          </a:p>
        </p:txBody>
      </p:sp>
      <p:sp>
        <p:nvSpPr>
          <p:cNvPr id="310" name="Google Shape;310;p3"/>
          <p:cNvSpPr txBox="1"/>
          <p:nvPr>
            <p:ph idx="1" type="body"/>
          </p:nvPr>
        </p:nvSpPr>
        <p:spPr>
          <a:xfrm>
            <a:off x="457200" y="1066800"/>
            <a:ext cx="4495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Các lớp trong Java tồn tại trong một hệ thống thứ bậc phân cấp, gọi là cây thừa kế</a:t>
            </a:r>
            <a:endParaRPr/>
          </a:p>
          <a:p>
            <a:pPr indent="-342900" lvl="0" marL="342900" rtl="0" algn="l">
              <a:spcBef>
                <a:spcPts val="560"/>
              </a:spcBef>
              <a:spcAft>
                <a:spcPts val="0"/>
              </a:spcAft>
              <a:buClr>
                <a:srgbClr val="FF5A33"/>
              </a:buClr>
              <a:buSzPts val="2800"/>
              <a:buFont typeface="Noto Sans Symbols"/>
              <a:buChar char="❑"/>
            </a:pPr>
            <a:r>
              <a:rPr lang="en-US"/>
              <a:t>Lớp bậc trên gọi là lớp cha (super class) trong khi các lớp bậc dưới gọi là lớp con (sub class)</a:t>
            </a:r>
            <a:endParaRPr/>
          </a:p>
          <a:p>
            <a:pPr indent="-342900" lvl="0" marL="342900" rtl="0" algn="l">
              <a:spcBef>
                <a:spcPts val="560"/>
              </a:spcBef>
              <a:spcAft>
                <a:spcPts val="0"/>
              </a:spcAft>
              <a:buClr>
                <a:srgbClr val="FF5A33"/>
              </a:buClr>
              <a:buSzPts val="2800"/>
              <a:buFont typeface="Noto Sans Symbols"/>
              <a:buChar char="❑"/>
            </a:pPr>
            <a:r>
              <a:rPr lang="en-US"/>
              <a:t>Trong Java một lớp chỉ có một lớp cha duy nhất (đơn thừa kế)</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Phân cấp thừa kế</a:t>
            </a:r>
            <a:endParaRPr/>
          </a:p>
        </p:txBody>
      </p:sp>
      <p:sp>
        <p:nvSpPr>
          <p:cNvPr id="316" name="Google Shape;316;p4"/>
          <p:cNvSpPr txBox="1"/>
          <p:nvPr/>
        </p:nvSpPr>
        <p:spPr>
          <a:xfrm>
            <a:off x="1297231" y="4239161"/>
            <a:ext cx="66851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class Bicycle{…}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class MountainBike </a:t>
            </a:r>
            <a:r>
              <a:rPr b="1" lang="en-US" sz="3200">
                <a:solidFill>
                  <a:srgbClr val="FF0000"/>
                </a:solidFill>
                <a:latin typeface="Calibri"/>
                <a:ea typeface="Calibri"/>
                <a:cs typeface="Calibri"/>
                <a:sym typeface="Calibri"/>
              </a:rPr>
              <a:t>extends</a:t>
            </a:r>
            <a:r>
              <a:rPr lang="en-US" sz="3200">
                <a:solidFill>
                  <a:schemeClr val="dk1"/>
                </a:solidFill>
                <a:latin typeface="Calibri"/>
                <a:ea typeface="Calibri"/>
                <a:cs typeface="Calibri"/>
                <a:sym typeface="Calibri"/>
              </a:rPr>
              <a:t> Bicycle{…}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class RoadBike </a:t>
            </a:r>
            <a:r>
              <a:rPr b="1" lang="en-US" sz="3200">
                <a:solidFill>
                  <a:srgbClr val="FF0000"/>
                </a:solidFill>
                <a:latin typeface="Calibri"/>
                <a:ea typeface="Calibri"/>
                <a:cs typeface="Calibri"/>
                <a:sym typeface="Calibri"/>
              </a:rPr>
              <a:t>extends</a:t>
            </a:r>
            <a:r>
              <a:rPr lang="en-US" sz="3200">
                <a:solidFill>
                  <a:schemeClr val="dk1"/>
                </a:solidFill>
                <a:latin typeface="Calibri"/>
                <a:ea typeface="Calibri"/>
                <a:cs typeface="Calibri"/>
                <a:sym typeface="Calibri"/>
              </a:rPr>
              <a:t> Bicycle{…}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class TandemBike </a:t>
            </a:r>
            <a:r>
              <a:rPr b="1" lang="en-US" sz="3200">
                <a:solidFill>
                  <a:srgbClr val="FF0000"/>
                </a:solidFill>
                <a:latin typeface="Calibri"/>
                <a:ea typeface="Calibri"/>
                <a:cs typeface="Calibri"/>
                <a:sym typeface="Calibri"/>
              </a:rPr>
              <a:t>extends</a:t>
            </a:r>
            <a:r>
              <a:rPr lang="en-US" sz="3200">
                <a:solidFill>
                  <a:schemeClr val="dk1"/>
                </a:solidFill>
                <a:latin typeface="Calibri"/>
                <a:ea typeface="Calibri"/>
                <a:cs typeface="Calibri"/>
                <a:sym typeface="Calibri"/>
              </a:rPr>
              <a:t> Bicycle{…}</a:t>
            </a:r>
            <a:endParaRPr sz="3200">
              <a:solidFill>
                <a:schemeClr val="dk1"/>
              </a:solidFill>
              <a:latin typeface="Calibri"/>
              <a:ea typeface="Calibri"/>
              <a:cs typeface="Calibri"/>
              <a:sym typeface="Calibri"/>
            </a:endParaRPr>
          </a:p>
        </p:txBody>
      </p:sp>
      <p:pic>
        <p:nvPicPr>
          <p:cNvPr descr="http://t1.gstatic.com/images?q=tbn:ANd9GcTmncTVUt6MXX0gW14iDOgYDJwCCCSE7YglCpxN9bkrZE-XWOHPjg" id="317" name="Google Shape;317;p4"/>
          <p:cNvPicPr preferRelativeResize="0"/>
          <p:nvPr/>
        </p:nvPicPr>
        <p:blipFill rotWithShape="1">
          <a:blip r:embed="rId3">
            <a:alphaModFix/>
          </a:blip>
          <a:srcRect b="0" l="0" r="0" t="0"/>
          <a:stretch/>
        </p:blipFill>
        <p:spPr>
          <a:xfrm>
            <a:off x="2644110" y="1005840"/>
            <a:ext cx="3875093" cy="30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
          <p:cNvSpPr/>
          <p:nvPr/>
        </p:nvSpPr>
        <p:spPr>
          <a:xfrm>
            <a:off x="1371600" y="1524000"/>
            <a:ext cx="1676400" cy="457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a:t>
            </a:r>
            <a:endParaRPr sz="1800">
              <a:solidFill>
                <a:schemeClr val="dk1"/>
              </a:solidFill>
              <a:latin typeface="Calibri"/>
              <a:ea typeface="Calibri"/>
              <a:cs typeface="Calibri"/>
              <a:sym typeface="Calibri"/>
            </a:endParaRPr>
          </a:p>
        </p:txBody>
      </p:sp>
      <p:sp>
        <p:nvSpPr>
          <p:cNvPr id="324" name="Google Shape;324;p5"/>
          <p:cNvSpPr/>
          <p:nvPr/>
        </p:nvSpPr>
        <p:spPr>
          <a:xfrm>
            <a:off x="390144" y="2676144"/>
            <a:ext cx="1676400" cy="457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 đa giác</a:t>
            </a:r>
            <a:endParaRPr sz="1800">
              <a:solidFill>
                <a:schemeClr val="dk1"/>
              </a:solidFill>
              <a:latin typeface="Calibri"/>
              <a:ea typeface="Calibri"/>
              <a:cs typeface="Calibri"/>
              <a:sym typeface="Calibri"/>
            </a:endParaRPr>
          </a:p>
        </p:txBody>
      </p:sp>
      <p:sp>
        <p:nvSpPr>
          <p:cNvPr id="325" name="Google Shape;325;p5"/>
          <p:cNvSpPr/>
          <p:nvPr/>
        </p:nvSpPr>
        <p:spPr>
          <a:xfrm>
            <a:off x="390144" y="3581400"/>
            <a:ext cx="1676400" cy="457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 chữ nhật</a:t>
            </a:r>
            <a:endParaRPr sz="1800">
              <a:solidFill>
                <a:schemeClr val="dk1"/>
              </a:solidFill>
              <a:latin typeface="Calibri"/>
              <a:ea typeface="Calibri"/>
              <a:cs typeface="Calibri"/>
              <a:sym typeface="Calibri"/>
            </a:endParaRPr>
          </a:p>
        </p:txBody>
      </p:sp>
      <p:sp>
        <p:nvSpPr>
          <p:cNvPr id="326" name="Google Shape;326;p5"/>
          <p:cNvSpPr/>
          <p:nvPr/>
        </p:nvSpPr>
        <p:spPr>
          <a:xfrm>
            <a:off x="2362200" y="2676144"/>
            <a:ext cx="1676400" cy="457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 tròn</a:t>
            </a:r>
            <a:endParaRPr sz="1800">
              <a:solidFill>
                <a:schemeClr val="dk1"/>
              </a:solidFill>
              <a:latin typeface="Calibri"/>
              <a:ea typeface="Calibri"/>
              <a:cs typeface="Calibri"/>
              <a:sym typeface="Calibri"/>
            </a:endParaRPr>
          </a:p>
        </p:txBody>
      </p:sp>
      <p:sp>
        <p:nvSpPr>
          <p:cNvPr id="327" name="Google Shape;327;p5"/>
          <p:cNvSpPr/>
          <p:nvPr/>
        </p:nvSpPr>
        <p:spPr>
          <a:xfrm>
            <a:off x="390144" y="4495800"/>
            <a:ext cx="1676400" cy="457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Hình vuông</a:t>
            </a:r>
            <a:endParaRPr sz="1800">
              <a:solidFill>
                <a:schemeClr val="dk1"/>
              </a:solidFill>
              <a:latin typeface="Calibri"/>
              <a:ea typeface="Calibri"/>
              <a:cs typeface="Calibri"/>
              <a:sym typeface="Calibri"/>
            </a:endParaRPr>
          </a:p>
        </p:txBody>
      </p:sp>
      <p:cxnSp>
        <p:nvCxnSpPr>
          <p:cNvPr id="328" name="Google Shape;328;p5"/>
          <p:cNvCxnSpPr>
            <a:stCxn id="327" idx="0"/>
            <a:endCxn id="325" idx="2"/>
          </p:cNvCxnSpPr>
          <p:nvPr/>
        </p:nvCxnSpPr>
        <p:spPr>
          <a:xfrm rot="10800000">
            <a:off x="1228344" y="4038600"/>
            <a:ext cx="0" cy="45720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29" name="Google Shape;329;p5"/>
          <p:cNvCxnSpPr>
            <a:stCxn id="325" idx="0"/>
            <a:endCxn id="324" idx="2"/>
          </p:cNvCxnSpPr>
          <p:nvPr/>
        </p:nvCxnSpPr>
        <p:spPr>
          <a:xfrm rot="10800000">
            <a:off x="1228344" y="3133200"/>
            <a:ext cx="0" cy="44820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30" name="Google Shape;330;p5"/>
          <p:cNvCxnSpPr>
            <a:stCxn id="326" idx="0"/>
            <a:endCxn id="323" idx="2"/>
          </p:cNvCxnSpPr>
          <p:nvPr/>
        </p:nvCxnSpPr>
        <p:spPr>
          <a:xfrm flipH="1" rot="5400000">
            <a:off x="2357700" y="1833444"/>
            <a:ext cx="694800" cy="990600"/>
          </a:xfrm>
          <a:prstGeom prst="bentConnector3">
            <a:avLst>
              <a:gd fmla="val 50010" name="adj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31" name="Google Shape;331;p5"/>
          <p:cNvCxnSpPr>
            <a:stCxn id="324" idx="0"/>
            <a:endCxn id="323" idx="2"/>
          </p:cNvCxnSpPr>
          <p:nvPr/>
        </p:nvCxnSpPr>
        <p:spPr>
          <a:xfrm rot="-5400000">
            <a:off x="1371744" y="1837944"/>
            <a:ext cx="694800" cy="981600"/>
          </a:xfrm>
          <a:prstGeom prst="bentConnector3">
            <a:avLst>
              <a:gd fmla="val 50010" name="adj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332" name="Google Shape;332;p5"/>
          <p:cNvSpPr txBox="1"/>
          <p:nvPr/>
        </p:nvSpPr>
        <p:spPr>
          <a:xfrm>
            <a:off x="1603509" y="5029200"/>
            <a:ext cx="30779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Xây dựng các lớp theo cấu trúc</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phân cấp kế thừa như sơ đồ</a:t>
            </a:r>
            <a:endParaRPr sz="1800">
              <a:solidFill>
                <a:schemeClr val="lt1"/>
              </a:solidFill>
              <a:latin typeface="Calibri"/>
              <a:ea typeface="Calibri"/>
              <a:cs typeface="Calibri"/>
              <a:sym typeface="Calibri"/>
            </a:endParaRPr>
          </a:p>
        </p:txBody>
      </p:sp>
      <p:sp>
        <p:nvSpPr>
          <p:cNvPr id="333" name="Google Shape;333;p5"/>
          <p:cNvSpPr/>
          <p:nvPr/>
        </p:nvSpPr>
        <p:spPr>
          <a:xfrm>
            <a:off x="2362200" y="3581400"/>
            <a:ext cx="1676400" cy="4572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Tam giác</a:t>
            </a:r>
            <a:endParaRPr sz="1800">
              <a:solidFill>
                <a:schemeClr val="dk1"/>
              </a:solidFill>
              <a:latin typeface="Calibri"/>
              <a:ea typeface="Calibri"/>
              <a:cs typeface="Calibri"/>
              <a:sym typeface="Calibri"/>
            </a:endParaRPr>
          </a:p>
        </p:txBody>
      </p:sp>
      <p:cxnSp>
        <p:nvCxnSpPr>
          <p:cNvPr id="334" name="Google Shape;334;p5"/>
          <p:cNvCxnSpPr>
            <a:stCxn id="333" idx="0"/>
            <a:endCxn id="324" idx="2"/>
          </p:cNvCxnSpPr>
          <p:nvPr/>
        </p:nvCxnSpPr>
        <p:spPr>
          <a:xfrm flipH="1" rot="5400000">
            <a:off x="1990200" y="2371200"/>
            <a:ext cx="448200" cy="1972200"/>
          </a:xfrm>
          <a:prstGeom prst="bentConnector3">
            <a:avLst>
              <a:gd fmla="val 49984" name="adj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
          <p:cNvSpPr/>
          <p:nvPr/>
        </p:nvSpPr>
        <p:spPr>
          <a:xfrm>
            <a:off x="1295400" y="0"/>
            <a:ext cx="7848600" cy="838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descr="http://studio-creator.com/blog/public/html5.jpg" id="341" name="Google Shape;341;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42" name="Google Shape;342;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6"/>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Thừa kế</a:t>
            </a:r>
            <a:endParaRPr/>
          </a:p>
        </p:txBody>
      </p:sp>
      <p:sp>
        <p:nvSpPr>
          <p:cNvPr id="344" name="Google Shape;344;p6"/>
          <p:cNvSpPr txBox="1"/>
          <p:nvPr>
            <p:ph idx="1" type="body"/>
          </p:nvPr>
        </p:nvSpPr>
        <p:spPr>
          <a:xfrm>
            <a:off x="457200" y="10668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Mục đích của thừa kế là tái sử dụng.</a:t>
            </a:r>
            <a:endParaRPr/>
          </a:p>
          <a:p>
            <a:pPr indent="-342900" lvl="0" marL="342900" rtl="0" algn="l">
              <a:spcBef>
                <a:spcPts val="560"/>
              </a:spcBef>
              <a:spcAft>
                <a:spcPts val="0"/>
              </a:spcAft>
              <a:buClr>
                <a:srgbClr val="FF5A33"/>
              </a:buClr>
              <a:buSzPts val="2800"/>
              <a:buFont typeface="Noto Sans Symbols"/>
              <a:buChar char="❑"/>
            </a:pPr>
            <a:r>
              <a:rPr lang="en-US"/>
              <a:t>Lớp con được phép sở hữu các tài sản (trường và phương thức) của lớp cha</a:t>
            </a:r>
            <a:endParaRPr/>
          </a:p>
          <a:p>
            <a:pPr indent="-285750" lvl="1" marL="742950" rtl="0" algn="l">
              <a:spcBef>
                <a:spcPts val="480"/>
              </a:spcBef>
              <a:spcAft>
                <a:spcPts val="0"/>
              </a:spcAft>
              <a:buSzPts val="2400"/>
              <a:buChar char="❖"/>
            </a:pPr>
            <a:r>
              <a:rPr lang="en-US"/>
              <a:t>Lớp con được phép sở hữu các tài sản public hoặc protected của lớp cha</a:t>
            </a:r>
            <a:endParaRPr/>
          </a:p>
          <a:p>
            <a:pPr indent="-285750" lvl="1" marL="742950" rtl="0" algn="l">
              <a:spcBef>
                <a:spcPts val="480"/>
              </a:spcBef>
              <a:spcAft>
                <a:spcPts val="0"/>
              </a:spcAft>
              <a:buSzPts val="2400"/>
              <a:buChar char="❖"/>
            </a:pPr>
            <a:r>
              <a:rPr lang="en-US"/>
              <a:t>Lớp con cũng được phép sở hữu các tài sản mặc định {default} của lớp cha nếu lớp con và lớp cha được định nghĩa cùng gói</a:t>
            </a:r>
            <a:endParaRPr/>
          </a:p>
          <a:p>
            <a:pPr indent="-285750" lvl="1" marL="742950" rtl="0" algn="l">
              <a:spcBef>
                <a:spcPts val="480"/>
              </a:spcBef>
              <a:spcAft>
                <a:spcPts val="0"/>
              </a:spcAft>
              <a:buSzPts val="2400"/>
              <a:buChar char="❖"/>
            </a:pPr>
            <a:r>
              <a:rPr lang="en-US"/>
              <a:t>Lớp con không thể truy cập thành viên private của lớp cha</a:t>
            </a:r>
            <a:endParaRPr/>
          </a:p>
          <a:p>
            <a:pPr indent="-342900" lvl="0" marL="342900" rtl="0" algn="l">
              <a:spcBef>
                <a:spcPts val="560"/>
              </a:spcBef>
              <a:spcAft>
                <a:spcPts val="0"/>
              </a:spcAft>
              <a:buClr>
                <a:srgbClr val="FF5A33"/>
              </a:buClr>
              <a:buSzPts val="2800"/>
              <a:buFont typeface="Noto Sans Symbols"/>
              <a:buChar char="❑"/>
            </a:pPr>
            <a:r>
              <a:rPr lang="en-US"/>
              <a:t>Lớp con không kế thừa các hàm tạo của lớp cha</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7"/>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Kế thừa</a:t>
            </a:r>
            <a:endParaRPr/>
          </a:p>
        </p:txBody>
      </p:sp>
      <p:sp>
        <p:nvSpPr>
          <p:cNvPr id="350" name="Google Shape;350;p7"/>
          <p:cNvSpPr txBox="1"/>
          <p:nvPr/>
        </p:nvSpPr>
        <p:spPr>
          <a:xfrm>
            <a:off x="457199" y="1066800"/>
            <a:ext cx="8023991" cy="255454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package poly.ho;</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NhanVien{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3333FF"/>
                </a:solidFill>
                <a:latin typeface="Calibri"/>
                <a:ea typeface="Calibri"/>
                <a:cs typeface="Calibri"/>
                <a:sym typeface="Calibri"/>
              </a:rPr>
              <a:t>public</a:t>
            </a:r>
            <a:r>
              <a:rPr lang="en-US" sz="2000">
                <a:solidFill>
                  <a:schemeClr val="dk1"/>
                </a:solidFill>
                <a:latin typeface="Calibri"/>
                <a:ea typeface="Calibri"/>
                <a:cs typeface="Calibri"/>
                <a:sym typeface="Calibri"/>
              </a:rPr>
              <a:t> String hoTen;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3333FF"/>
                </a:solidFill>
                <a:latin typeface="Calibri"/>
                <a:ea typeface="Calibri"/>
                <a:cs typeface="Calibri"/>
                <a:sym typeface="Calibri"/>
              </a:rPr>
              <a:t>protected</a:t>
            </a:r>
            <a:r>
              <a:rPr lang="en-US" sz="2000">
                <a:solidFill>
                  <a:schemeClr val="dk1"/>
                </a:solidFill>
                <a:latin typeface="Calibri"/>
                <a:ea typeface="Calibri"/>
                <a:cs typeface="Calibri"/>
                <a:sym typeface="Calibri"/>
              </a:rPr>
              <a:t> double luong;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NhanVien(String hoTen, double luong){…}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void xuat(){…}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3333FF"/>
                </a:solidFill>
                <a:latin typeface="Calibri"/>
                <a:ea typeface="Calibri"/>
                <a:cs typeface="Calibri"/>
                <a:sym typeface="Calibri"/>
              </a:rPr>
              <a:t>private</a:t>
            </a:r>
            <a:r>
              <a:rPr lang="en-US" sz="2000">
                <a:solidFill>
                  <a:schemeClr val="dk1"/>
                </a:solidFill>
                <a:latin typeface="Calibri"/>
                <a:ea typeface="Calibri"/>
                <a:cs typeface="Calibri"/>
                <a:sym typeface="Calibri"/>
              </a:rPr>
              <a:t> double thueThuNhap(){…}</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51" name="Google Shape;351;p7"/>
          <p:cNvSpPr txBox="1"/>
          <p:nvPr/>
        </p:nvSpPr>
        <p:spPr>
          <a:xfrm>
            <a:off x="457200" y="3770055"/>
            <a:ext cx="8023991" cy="2554545"/>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package poly.hcm;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TruongPhong </a:t>
            </a:r>
            <a:r>
              <a:rPr b="1" lang="en-US" sz="2000">
                <a:solidFill>
                  <a:srgbClr val="FF0000"/>
                </a:solidFill>
                <a:latin typeface="Calibri"/>
                <a:ea typeface="Calibri"/>
                <a:cs typeface="Calibri"/>
                <a:sym typeface="Calibri"/>
              </a:rPr>
              <a:t>extends</a:t>
            </a:r>
            <a:r>
              <a:rPr lang="en-US" sz="2000">
                <a:solidFill>
                  <a:schemeClr val="dk1"/>
                </a:solidFill>
                <a:latin typeface="Calibri"/>
                <a:ea typeface="Calibri"/>
                <a:cs typeface="Calibri"/>
                <a:sym typeface="Calibri"/>
              </a:rPr>
              <a:t> NhanVien{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double trachNhiem;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TruongPhong</a:t>
            </a:r>
            <a:r>
              <a:rPr lang="en-US" sz="2000" u="sng">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(String hoTen, double luong, double trachNhiem){…}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xuat(){</a:t>
            </a:r>
            <a:endParaRPr/>
          </a:p>
          <a:p>
            <a:pPr indent="0" lvl="0" marL="0" marR="0" rtl="0" algn="l">
              <a:spcBef>
                <a:spcPts val="0"/>
              </a:spcBef>
              <a:spcAft>
                <a:spcPts val="0"/>
              </a:spcAft>
              <a:buNone/>
            </a:pPr>
            <a:r>
              <a:rPr b="1" i="1" lang="en-US" sz="2000">
                <a:solidFill>
                  <a:srgbClr val="FF0000"/>
                </a:solidFill>
                <a:latin typeface="Calibri"/>
                <a:ea typeface="Calibri"/>
                <a:cs typeface="Calibri"/>
                <a:sym typeface="Calibri"/>
              </a:rPr>
              <a:t>          // Mã ở đây có thể sử dụng những tài sản nào của lớp cha</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52" name="Google Shape;352;p7"/>
          <p:cNvSpPr/>
          <p:nvPr/>
        </p:nvSpPr>
        <p:spPr>
          <a:xfrm>
            <a:off x="6172200" y="2286000"/>
            <a:ext cx="2514600" cy="1981200"/>
          </a:xfrm>
          <a:prstGeom prst="flowChart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super.hoTen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 super.luong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 super.xuat()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super.thueThuNhap()</a:t>
            </a:r>
            <a:endParaRPr sz="1800">
              <a:solidFill>
                <a:schemeClr val="dk1"/>
              </a:solidFill>
              <a:latin typeface="Calibri"/>
              <a:ea typeface="Calibri"/>
              <a:cs typeface="Calibri"/>
              <a:sym typeface="Calibri"/>
            </a:endParaRPr>
          </a:p>
        </p:txBody>
      </p:sp>
      <p:cxnSp>
        <p:nvCxnSpPr>
          <p:cNvPr id="353" name="Google Shape;353;p7"/>
          <p:cNvCxnSpPr>
            <a:stCxn id="352" idx="2"/>
          </p:cNvCxnSpPr>
          <p:nvPr/>
        </p:nvCxnSpPr>
        <p:spPr>
          <a:xfrm flipH="1">
            <a:off x="6705600" y="4136221"/>
            <a:ext cx="723900" cy="12741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8"/>
          <p:cNvSpPr txBox="1"/>
          <p:nvPr/>
        </p:nvSpPr>
        <p:spPr>
          <a:xfrm>
            <a:off x="1600200" y="5334000"/>
            <a:ext cx="34708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Hiện thực hóa ví dụ của slide trước</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descr="http://studio-creator.com/blog/public/html5.jpg" id="365" name="Google Shape;365;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ttp://studio-creator.com/blog/public/html5.jpg" id="366" name="Google Shape;366;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367" name="Google Shape;367;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368" name="Google Shape;368;p9"/>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jpeg;base64,/9j/4AAQSkZJRgABAQAAAQABAAD/2wCEAAkGBhQSERQUEhQWFBUVGBYYGBcXFRgcGxcXFhcWHBcYGBgaHyYfGBojHBcYIC8gIycpLC0sGB4xNTAqNSYrLCkBCQoKDgwOGA8PGikkHCUwKS0uNS01NSwsKS0pNCwsKSwpLSwpKSwpLCwpKi40KSwsKiwpLCwyKS8sKSwpLzQsKf/AABEIAKoBKAMBIgACEQEDEQH/xAAcAAEAAgMBAQEAAAAAAAAAAAAABQYDBAcCAQj/xABKEAACAQMCBAMFBAcDCQcFAAABAgMABBESIQUGEzEiQVEHMmFxgSNCkaEUM1JicrHBFUPRFlOSorLC0uHwFySCg5OjswglVGN0/8QAGgEBAQEBAQEBAAAAAAAAAAAAAAEDAgQFBv/EADARAQACAgAEBAMHBQEAAAAAAAABAgMRBBIhMRNBUXEFImEVgaHR4fDxM0KRscEU/9oADAMBAAIRAxEAPwDsvFOJrAhYgscEhV7nFUHivtZkhhM4tw6qRlB1MhSxGrqadAGnfesHNXFpJOMLZqwXWigBmwrDQz4PzYflW9DxBuHs4uE19ZRpCMrDClgdQbH7Q/OtaY+aJ1PX09WV8nJMb7evotPK/NMd9EHRXjbClopBh0DjKkjzUjsw2O/mCBNVwjkHjTf5Q9OIt0HjkURk5EaaeoFGNsB+38Vd3rKY00id9SlKUUpSozjnMlvZpruJVjB7A7s38KjLN9BQSdK53de260X9XDcSfHQqj/WbP5Vpf9u0Z92znb5Mn9KDqNK5afb1Cvv2V0v0U/4VOcB9rtldByOpEIxqcyIAFXfckE7bUF2pXiKUMoZTkMAQfUHcV7oFKUoFK8ythSfQGvooPtfFYHsc9x+Heq5zhxGWLo6GljibqdSSCDrSBlXMa6NL4VjqydJ3CjbVkVA8XuooXjhFxEepxF/s7Nnd53uXe2j8SFFRkkDlsYOCNQINB1OvLOBjJAzsPia5hfc4XbSMYnuGjbolenbuPCUB6al7VgJXfJ1EshXK/ZnerbxS2X9NSSaJpU6QWL7MuEl1ktsAdLEafEcY0neu6V5p04vbljayUqmWd7eySRL1HUNjqloB9nIY5mdBlR4VKxgHf3u57V6l4tetCNCN1DGZgRHt4U0mLBHvdXxY76dq2nhp3rcMf/RGt6lca8NMoIBIBPYEjJ2J2HnsD+BqscBkuZmcNO4VACCYQNTM0mVJkiQtpAXsq9x6eKHkinT9E2k8CW7GRYCzgmO6zGcKdQB0jB7GTJIzmuo4brMTaNwk8R0iYidOghs1hvr+OFDJK6xouMs7AAZOBufUkD61RI7+7RCuHhdpZXmYQswVmEZjwFSTUp8XbvpwWHep/mq4INnqCiI3EWt2OCrDJiwpGMFwoJJyM7A+WWXDOPXVpiyxk30WOlKVi2KUpQKUpQKUpQKUpQc89qfs5kvjFc2b6LuDGnfTrUHUoDfddTkg9tyD8ObcUm45cMsctnIZFGjUIyAcnuSDo+oIFfoylWJmJ3CTWJjUuceyj2ZvYa7m6Ia6lGMA5Eak5I1ebEgZI22AFdHrxJKFGWIA9ScVoycdjHukv/CNv9I4H51FSNfCag5uYj91VH8TZ/Jf8ajOJcTaZGRpSisMHpDS2PgxJIqbGnzP7TUjzFafaSk6dePCp/d/bP5evpVG/Q2kcy3LGSQ99Rz8s+vyGw9KsEXK1mpBAlJHY9Vsj8KT8twN964X5XDD6+tNqiZYAwKsoKnuMbGoiSxt7Ul1wsmCVDOc+hwCe29T1xydAf7+5H/n6v8AaWou49ncTHK3E5PxCN/uimxH23NB1aTh2OyqvdmPugfM/h38qleWruAXMkcp6rwaZXUISk1yTsGYDAjhAGFPc47la88J5HEDs5l8ZGiNiEHS1bFwCd2x2zWPlvlQWk8g6xeFgDk6WLOPM4Ukd27H50FwvPaNMjDUFjUnbKkZ33ILHetu49q0QGkALIuA5fZCf3Dnxf0qEuuF2suBL1ZFXJCaTpBPc4wN/jXqSyswuDaSOoGMM2Bj0xqxUE5w/wBqsBbExAUrqDpkrnONJ774371M2HtCsZnCJcIWPYHI/piqPYfo2AYuHWw/iKNj4HCkfTNTdnfznwxQ28Y9FU/0wKuxc7y+URkhlPYe8O7MFH5mtyqLeW8pXMvRKgg7RggFSCp3J3BAIPwqw8pcWa5tlkcYYNIjfExuy5+uAabNJaaYIpZjhVBJJ8gBkmsEV+GZF0sGZNZBG6DbGvfYkkgD91vQ15vrEytGCfs1Opl82ZSDGCf2QcsR5kL5ZBcOsSgZnOqSQ6nYdvRVX0VRsPqe5NVGpd8zwxy9JtXULxxqoGS7SDPhAOcKoLMTgADNbkPF4XYqs0bMCVKiRSQwGSCAcggb4qvX/KUpvWvYZEWXMaANqw0GnEsTYzg6sOrAZBAB2zVeh5Lm4eiyIRI0XhUxwzSvKpjmH2kfUGjBfICHGWbOzbBfLvjAXo6MSdY7EMAojCl2k1YOVCjbHcso2zkZk4tCy6hLGVHmHXA2zuc+m9V5bOWK0svsmaSO36LqBkqXgA8v/wBkaKSO2rPYGsXL/KBC20k2jwRxZi6WkDTE4GoHOqTVISWOPkK5mZ3qHpxY8dqTa9ta7fVaYL0MoY+DJ04YqCCTgA4JGTkED4isU/GIlRn1qQpCtpIbDMQADjtuagV5JbQsfVAXQ+rCneXEixyDfyEhyP3E9K+23Kj4dZFt9LGAqEQgJ0WGQFOc5TO+R3xjFc7t6NfCwd+f+N/km77jCRq5BV2jAZ0DDUqZGpiO+ykt8cY86257dZFKuqupxkMAQcHI2O3eqnJyu8Rn0BX6/VRSA+pBcOC22dCqi5OQMnQo+dvAruN+bzZa0rbVJ3D7SlKrIpSlApSlApSlApSlAqG5r44bW3Mi41ZCjPYEgnOPPYHb5VM1SOfuLwa0tp9WMLKMZ3OWAyV3GMH8aCv8R9pUInMTxyswYKW1IRk47Antv8Kj77n+JXdS0jaWK7RjHhJB31HO/ngVBcV5ft2m6izTMSVPhjVgNOMDdlPl6VqX/KaGRiJ2AJztA7DJ3OGUkHeoq3R8aLxCVdRRjgHTgk5IwAfkfwNff0ubCHoHD9md1C9s5J3CjAzvitKz4UqwRxq76UyR4AMlveJBOcn6VsvI5RY+qWj06WUoV1bY1FlJ8Q27YGwqCTitLtxkRjH7sqHb1xkZ+lYxC2cMSDscHI7/AJH6Gt6w4g2gRoQihdOynOB+83Y/HGah+b+YFs4vCNUj7KD5k+bHv2GSfQfEUEtBoi3lKqPiR/WpyGSKRdirL3+nqK/Pslm10WkmkBIGoly2y+qouyL6V64NxWbh1wi6iYnI2DZUhuzof+vMGrodlmEKMSB3I7/P8qwy8UQdgKr1y8kudI+f4714PCJj3zUEzLx5R6Vpy8yVpry4575rJ/YCr77AfMigxnmA9l/Af4VK2HMi28Tyy+Qxj1J7AVGN0I/VvkMD8WxVY5jvhNLHEPAp3Pnj0z29KCRPtbmMumSNVgkONs5UHsdxv9PzrrXs94gJIZEUHEb9/i41EfT+tcK4nYZglU6iVRGQEdtOQzlic7k6cfLPau1eyWwdLHW4IMzswBGPAMKp+ukn5EVUWviV90kyBqdiERf2nOcD5DBJPkqsfKsNjcs8hUNqWIaHbSB1JcDIHoF88ebY+6a3HtlLq5GWUMFPoGxqx89Ir5awoiqqABfIA9/MnPmTuSfPOao0uYnmEP8A3fVqLIGKBC6x6h1GRX8JfTnAOe+cHGDV4vaQI9QlQyxwLCJ7kaI9LTMyAGBjqDh1IZB2w3bYVceIcOSZdMgOAdQKuyEEZGQyEMNiRsfM1XrH2f2sVxNcMkbowj0K65EWhGDtqYnUW1MxY75ZiScmgjo/anqWPFlOXlJZE/ajCxEsDjdsyqukbagRq2zUxwrjrXF42gSLCLdWUOFAk1ysFkQZLYIRsasZBBxX08iWIwvSxk4X7WUMPDuiHXkJhfcXw+HttW5wvlu1tnboxqjMuCAzElNROMEnCgscAbDJAxmg9299JPaiRVa2dwSFlVWZACdyqtpJwMjfG4z6VTJuabrRazSyTRWzWVvPLNDBE69STeTWXB0qBpOFBO52q7Q8AhS3W3jUxwqMBUd1wM5xqVg2Mk+e9RcvIPD2EZaFSsQULmSTSBGxKqV16WVTnAbIG4oI3lfj07XIS7edHkNwYongiWJ1jfYxyAa2whU+IjOfOtq45pNtrkkSabW90wVNGIobNtLHDMvcAttkktj0xI8M5Ts7e4MsUSrMysM62JCFgWCKzEIucbKAK+/2JC3WaUpIjdYDO3SWVVE6awezFcnsRmgrk/PrSXltDF1IWM3TlhkjjO3hYnqBm3KuhAU9ic7jFZ7P2miQBltpFjeSNEldgqEOZBlnI0q3gGFyc9SPcE7Tk/Jlo7tI0I1syuXDOra1CBWDKwKkBF7Y7Vh/yBstWejjfOkSShO+dPTD6AhPdMaT5igk7+8OpIoz9o++cZ0RqRqcj6hR8WHkDVcfnpYJL0T626VwsUIWMgMWggZYhJgJrLux8TZwfQVbEtlDM4HibAJ8yFzgfIZO3xPrWhc8sW0gcPEGEkhlfJbeQxiPV32IQADHbAI33oIW09oSvI8bW8iMkkETZZSNU1xLAcHsVVoyfUg9hg1tWPML3AgmWN4o3kCqGZD1kdW8QAJK4KhhnBx8yBnfkizPTzD+rOVPUkzq1l9RbVlnDszBmyQSSCM1upwdVMAXwxwA6EA2zp0KcnfCqWGP3s+VBIUpSgUpSg+Zrlntc4eXubZk3zFMr4O4xvE2O5AfI2/a3711ImozjPCYLhcSjsCA4OGXPmreX8qK/MC81yxkhkRsHH3h/WtyHn4j3ofwk/xWp/nvkeO1OuOWG6BJyrZjlH/pnQ/xOAfhVKhmgVgXtWbBzpMzYPz8OcfWiOhXPExHbC4dWAKq2nbPjxgZ7Z3qHT2iQ+ccv4p/xVs3nPFjJGFmt2l7Ej3QCB5ZO+PXao0cw8I//Acfgf8AeqKs/AOZkuAxjLDSRqDAZGex2JBGx/CqxzpeGa+CE7KqD5azuf8ARArLac52MTEw20kQbGdKrvjt96oLinFFlu3mQHSxQqGxnCBRvj5Ggs54bHiXosXEqgH3WChQSVU7DfbGryBqK5jtY2gthACFV+iCc5ZgwycnvufIAb7VK27ukdmltGZw7u0rBSQAWHhJwQmkBdj5pntUXzRxVFkijt1BS3dnxuVMjMGbz3AIHn61UdHSVkDBcDOc753+q1kXiMrfeUfMgflpz+Vcvk5uv5OzBc/sRqPzIJrGljfz93mbP7zAfgMCppdunXV0AMyT4H1/m7AflUNc8y2Sf3iMfjJn8ogP51WLT2WXcu5Q/Nv+dWCw9hsx99gtNDVuedrfB0f6kap/rtlvzqo3fFVmuNZUovhUjVltIzqOfMnJrrFl7CYB+sdj8tqm7T2L8PXvEz/OR/6EVUUnle5We6jSRocPIXbSQdFvHIJER/LLMqrg74JzXcYrhSPCQR8KieE8n2tsMQwRpnuQMk/MnJNTCwgUVp8Ud20xR5BkzqcdkjGNZB/bOQq/Ek9lNY+E22T1CmhQNEKYwUiGNyPul8A48lVBsc1vzyqiszHCqCSfQDvWOK/DMqaWDMmtgceAHsHwdiTkDGfdb0ojZYZGKofDVu5Fis5ISLdQsbOVI1CzOJc520TN0lX1QSN51b+K8UEATwM5kcRqF0+8wY7liABhTXuDiSHZiqPvlC6FhtnfB/Zw3yNdcs6255o3pzC24lxRgpcSPKGLOGtcG2+ym19CSSNI9bAhQAXHh3Y68VscL4ndm/uJUWSRbePpfbR/aMrPA+jMYAEmGYjIJAxkVfbjilvMpQmOWJwySHXGUAYY0vlt9WrAAznNeOGR2doiRwmKJZWJUBx9oxwCQScudgPPsBTln0Oevq0uWbFore467yOGmuidSYOkzS5KhAGOobjHqNOBiqkloSkKdFo7dLu+kZWtJnjw0jta5gUKWUqSwxkAhcjOK6aLpNZj1rrADFNQ1BScBtPfGds1E8P5pWW4MHSlRtLupdVGURwuoqGLxhifDrC6gCR2rl0pt2k8sMgFtKl68jylhGRph6RwqTEaRmMiIJnIcnIGC1Sd9EHs+Im2t3SJrYRxx9BkLyKkgYrCQGOA0aZxuY8bgCrGnMQN0LfpSDUH0yEKFYx6dYUateBqA16dOds9s7fCeJi4iEiqVBaRcHGfs5GQ9ttyufrQc9vb/iFtBIZXuMxR3DBkWIr1UCshLuupoNBzkgHVrU4IVa6XE+VB9QD+NUrmTitrOjyXNk80cDlInOjEjmdIHQHUNGZCow+AwXPYVPx8xgCPrRNA0jlQrPEcKMfaMyOVC6mVO+dTqMbigmaVpXfFFikVZMIrAnqM6KurKhU3YEsck7DHh+Izpf5UxmSVFUsIugWcPGE0TBm6mosPCqqSfPtjNBNUqPn5gtkTqPPCqZ06zKgXURnTnOM43x6V84txxIBH4WleVtMcceCznBY4yQoUKCSxIAA+VBI0r4p+lfaBSlKDGyVrXFgHGDvW7SgqHEvZ7DL6iq1eexZG92THzWuqUoOKz+wl/uyL+BrSf2DT+Tp+dd3pQcEPsFuf84g/GvaewG5/z8Q+jH+Vd4pQcasfYPKNpL3Sp7iONt/nqYD8qs/DfZHZwgBg0h9XI3PyFX6obiHivrVf2EuJfkQI4wf/AHWoMdryfbR+7Cg+lSMXDUXsoHyArcpQYRAK9CMVkpQedNfcV9pQKUpQad7Y9Ro8t4EOor+06kGPJ/ZU5bHmQvpguHWPTDFjqkdtTtjGT2AA8lUAAD4Z7kkx/OJdbcSRF+pHLCyKjleoxlRem2CAVcMVw3hGrJ7ZEzExKgkaSQCRkHB9MjY4oI7mDg/6QsYxGdEgfTImpGwrrgjPq2fpULc8iiRJQ4iDSNB+rjxoSIBWWMn3cpqA8hqNW6la1y2rGoZWw0tO5hz6DliW8kZptaKiwqBLCE1FSC2EDEYAXGdwS58hUo3I5Fw0yNGAz6hGyPpUZjbYI6gtrQtg5GSDjI3ttK7niL+TiOGp59ZQ9lahryadXiYFEi0iJRIpVmJ1y+8ynIwp2GMio6w5XmS4kuQ1tHK6lT04XxJqkVmeYl9UjAKQoyNGo7sNqmuIcM1kPGdEy+6/qP2XH3lPp5dxXrhnEeqCGGiRDh0/ZPkQfNT3BrzvQjeF8KuEu5ppTC6ynAI160jX9VGM+HA3Y9ss7H0FfeXeEXFsOm8sLwgykBYnRwXkZxluoVb3iPdHlU9SgpvFOTJpnkYtaeJSCptmKXH2iOpuU1+Iro2IOcsT56ajv+zBxblQ0PWedZWKrLFCkavG4hiijcYTMY775Zm7710OlBV+Y+SRd3FvKzLph0DpsmoNpmikPn5iPTuD3+FQR9lj5uVE0awzzCYIIyNGl5SkYwwGjTIPkV2710WlBzu+9lGZInieJOnbxwmPpuElZUkR3fpSI26so77gEHIO03xPkvqGFwyu0ZYmOZWkhOtNJ0Rlvswu2kA9sjzyLTSg1eF2ZihjjZy5RQpY/eIHfGTgfMn5nvW1SlApSlApSlApSlApSlApSlAqFxniX8Nr/tzb/wCwKmqhkH/3Fv8A+ZP/AJZKCZpSlApSlApSlApSlBpcS4WJ+nqd1WORJNKkAOYzqQPtkqGAbAIyVGcjat2lKBSlKBSlKBUZxa0YETxDMkY3X/OR/eQ/HzHx+dSdeJXIUkAsQOwxk/AZ2oMdtepIiOrAhxlfjtnGPXvt8Kz1U7lguZIt4lkSX0MUmsLMhHdcq5OPXPrVsoFKUoFKUoFKUoFKUoFKUoFKUoFKUoFKUoFKUoFVOy4tI3FpITCQRCup8nSIg8xjZTjdmLqMeWh/QVbKjOOcwwWia53C57KN2bHkqjc/yoJOlco4p7U7qQMbaFYoxkhnGtyB8AQM/AavnVYs+deK3blY7hlx6IoHyyE7/CrpzzQ79SuIW/F7773EZAwOMCPIJ+HqPoK3OFe0W+S6jgDLe62C6QgVjncgMAukqMkkggAd6k9HdYm06iHY6VRecParFYXHQ6TTMFDPhwunVuAMg5ON/LuK2+T/AGiJfSdMwtC5jEqamVg8ZOMgjz3G3z9DRFvpSo3mMy/os/6OcTdNun2zqxtjOwPkCds4zQbn6YnU6etepp16MjVozjVjvjO2azVzO4tLsSs9vDerqtzEryyRvKCJ0kl3d2Cloy4TUcagBsMVjb9PGFSK/AWd3RXkDHpMkOgtN1hkqRK3TYuhJ0sB4SA6Td3qRLqkYKCcZPrvt+RrLHIGAKkEEZBByCD2IPmKp3DLK5eytlYSxyrPku5LyBB1AJWEryac5B0FmxnA27Yksb1AqRrIjKoCEOOnqXrdVnUnB1toYZB2YAacGs5tMT2cTaYnsvFYIb1HjEisNBGQ3YY+tVO1e6Usui70t0iSzRs+yyBypYlEzJoyNvDkgCtW04RcPG0UizgBLcbvgBlMQZVAcqw2dy4VW9c7VOefROefRfaVSY+G3ZnId7jS0pBIfCdHWSuGEmzaAB4UU7tknY1952sLsvbCBrjoorBzA2ZOpqj0Fsyx6hpD7sXXJ8Snau6235OqzvyTfH+BiRJGRxCzIQ7H3GXH94Ph3Ddx8qmI+w3zsN/WubS8F4hMLxZ/0noyQ3JtkE6EqWY5inA98vkaN2Cplc53rFxvgvERcSrFLeadUYgaNwU6QEWrqEygatQkP6osdvFpyK6dOk318kMbSSNpRBlm32HrtvWWSUKCzEAAEkk4AA7kk9hXOeK2XED1rci6mgEn2bAwZkjJgZ1lZsMVAMqrpGTgg5wK3+HcNuZuH3McySmQy6lEzENMFMblSvUdYlYhk0owTzAUHFdUiJtES5tMxWZhcrO9SVA8Tq6nsykEbd9xWeqnxJbmR0MUc8KkRhAGRdLCX7VpVViCDEMKDnz2zisNpBexJE2ZZmEMcjo7LvLurx528mzv5oN++d/AiY3FoY+NO9TWVyrDPeInvsq4x3I+82lfxbYfGqU3C71ZCpkuD7iq6MNGkiISMSX2OeqQOnntvjapG94JKkrvA0rHTaqCzhsgTsZBl++EJO521Gr4FYmPmhPGtO/llYYeJRsIyrqeqNUe/vgDJIHc7HNbNc74Xwu9iFv4JcRxyIoZkJSZ4yAwwTiIHSBk+ROADVi5XgnWGQSGXq7YM41KG0AHSBIxZdQJPiUb7BRTLgrSJmton+TFmtadTWYS/DuKRzhjESwR2jJ0sAWQ4bSWA1gHI1LkZBGdjSozkefVZoCftEaRJfLEwdupsdwNRJAPkRSvK9KepSsdxcLGpd2CqoJLMcAAdySewoMlKoHGPa/bptAOp+8TpUj1Udz9dNU/iftVnlzpYKD5Kf8AD+ua4m8Q92LgM2Ty17u1TXSJ7zKvzIH860Lnmi1j9+ZB9a4DdczSNu0jfj/hWmb/AMyr/Mqf6/8AW1Tnme0PT9n46f1LxH7+rutx7SrFe0pb+GNj+eMVrD2qWfpL/oD/AIq4l/ao9MfxZ/5V7HGJPuuF/hCj8wM1zzy9Nfh2C0fLO/v/ACh2DintI1oRaLhj2eRWIHqQqg5Pz2rnl3b3DyGSRo5XP3pHl3+YEXb4DaoS8SQIHuJTGrbr1JGyw9VTOcfSoxZ4mOEmUn4grn8avPZxPAcPvU26+67W1wwP2iR4H7Ex/k0Y/nUieao0GEVRsdywP1wMVz79DNfDakVPFl39lYfWf39yd4jxdUUdM+L128OPMY8/QVDcu83S2c7yxAa2jZBqQto1OpJHqx09/j51g07d818kiB7qKnO0r8PrSNVn335/Ty6PHFeKPcyPNJqaSTBZ9OAcADt8gOw8qzcv82PZXUU8cWRGSNBYgFGUgjODhjqYk9s4223wmD4EV5KH1NWMmnGX4bGSd7iPaP1d24F7aOHXJCmRoGONpkKjPprGV/EirfdXSmPUpDAlACDkHU6gbj51+XYVb/o19e8aMg9VkPl42G4+Rq+J9GFvhcRG+f8AD9X6tpXNPZNzzLdared+oyrqjkzuyggMrHzIyDnv3zXS60idvlZsVsVuWxSlKrIpSlApSlApSlApSlApSlApSlApSlApSlArn/tkvStpFEP72Xf0IjRnAI8xqCfhXQKpfta4GLjh0jZw1v8AbDbvpBDL9VJ+oFSezbBqckRbs/Pc8k3QVwzmXOHOMsAdWPXbYflWGwmmZvtGYLgnxKNz5AEjI38x8a8f2mo75H0r6OIIfvfzrPc61p9auLDOSL+J2109vvT3BbxImZnUO+MKSoYKPPCl1wT67+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QA30DsB8hWMMvnnPqCP5V57xqX6X4fknJh+by6Ng3uAdlGRjAUADtuBvg7d/ifWsTXvy/CvhRD96vLJH6muO73VrFY1B+l0W4zXgsnoTXwXAHYD60dbScUgVCx8hUPa2rTLNJ0zI+F0DBOSzbKqj3jj09a+3d14Dnz2/E1LcCgEVk1y/vSP0olIBDYRdTemxOk5yO4IxmtsUeb4fxXJO60j3Svs7tntOMW8fYSb4DBgNSuHXIJBwR+QzvX6KeQKCSQABkk7AAdyT5CuQcj8uB+I2ksfjS3tBJI/b7W41lEI76gu+PLb4V1+SMMCrAEEYIIyCD3BB7itHyrW5q1+kf9lBjiDyY0lla4/VjH6qBe8zA9mOrIB82jBGzVOgYHyrBHPGSrKVJkHhIxl1XJ2PmBkn03+NbFGbnF3zJPZMAziWa4kTSJJs27I8rDqRsBqhCq8YKkacAEajk1jf2tSYdkt0kjgQtM6ykK364BoWZQCh6SkEglupsPCSbNxPlexkjSXTFHGkiXLOiRhZBGrEdQ4w6EOT+dSV7YWpkhMscJkzohLxoWBCs2mMkZHhVjgehoKdd85TzQGJ40ikLwAss+nTHNPGkbKvvlidY0nGyg58QFXFOKsbxrfEelYVk1dZeplnK4MOMhMD384ztWCPgVikixrb2yyaWkVRDGDpygZgAu2+jJ+A9Kko0iLtIoQuBoZxp1YXcIzDfbVnB7Z+NBTeOcZnglvUjmZnIsRGGCYja6uJY2KAgKMJpxqJGpQT3qI49x1431PJP0LWHTMovYklE2vOW0n7YlMaQMb5GxyBcT/ZojabFn03JjaTEOlmJ3QtjDEn7vmaxaOFvJAmi0dwMwYjiOAcuOmQMLnBYAEZwTQfeYb/QVlwWSC3uLkIWK63jEegN8gzdwcFgcZFQXFefpUPSntzHmaOEPBc5bqE2zhRmMeApOoLDfIcYAIarQtzbXbao5Q/Q1BgpBBSRSCrggho2xnI7lNjsa2orO3mVJVjicPplV9CnJKrpkBx30qm/oq+goKLwfn+cRWkaxCci1t5p5HlCk9USbBmwoYGPux3JxjNWvhHMvUsxPIBrJZOmgfJlDFREBIAwfVscjHc5xvW1JyrZsAGtbcgFiAYIyAW94jK7E+frW5a8OijREjjRETOhVQALnOdIAwPePb1PrQVnjfFJraexB6kpc3LSpGV8WmItgByo0qTsCc7Dua0l9ozu0TJChimkCodZ1iNbmKBndCoCkmUMBnbGDvV1ms0chmRWZQwBKgkBhhgCewIAB9a1v7AtvH/3eH7QBX+yTxqOwfbxAehoIDgfM8t8dAijERjzI4mfOHluogI8JufsA2crjUcdqsPBZy9vC7HUzRoSfXKg5+vf615/sOERyRxosIkGljEqocb+YHfc7+WTW7HGFACjAAAAHYAdgKD1SlKBUXzPwlrq0mgRghlQqGIyBn1A+FSlY54tSkZIz5jyosTMTuHCuJ+wOQDULmDP7xZP6Guf8wcqfocmmSVG/eiYSL8iV3B+Yru3HfZjJOSRcvv5MTVPvfYhc/dkVq5028bfesT+H+tOdcLlQqY+pkdx4T8iPlXibhGD97FWq69hl8CSoU/8AiqOn9kXEl7QsfkanLPlL1xxmOaxXJjiddv31Q+MeWMfA1Ezy/at+H4VZj7K+JedvJ+BrHN7LeJLubWQ/IZpWupccTxcZqRSI1EJPlm1QK17qXMcaxMu+RI/hMjD9joh2B9du4r5weCa/mEhiPSDqXbTpjWNO2p/dVkQadTHdQATsDWvwjk7i9vIHhtp0btqAAyPQg7EfAgirc/J3HuIII7lxDFnJViign1McIGo/OtHz1G545kjueIySxj7JcJHt9xF0qcfHdv8AxVDtxUeQP5V2ThP/ANOkQ3ubl3PpGqqPxbJNWO19h3DU7pI/8Uh/3QK4msS9eLismKvLR+dDxQ+S/nXz9Pc9l/nX6ltvZnw2P3bSI/xAt/tE1LW/LlqnuW8K/KJB/SnLCzxmef7n5JghuZNo43c+iIWP4DNStryPxSXdLS4x8Y9I/wBbFfq2G1RPcVV/hUD+VZauoZTnyz3tP+X5Yf2V8XI3tXx6a4/5aqleBcn8YgIAsRIAxZRMqMiORgsBqAzjvnIOBtX6SpVZWtNusue8j8l8Qt0dp7tUkmcyOqor7kAAEnA2CgYAwAABtVxvoJGVIgThv1smw8AxlQB2Z84yOw1HOQMyNRPNHEnt7czppxEVaQMpOYtQEmCCNLBSSDv7vbeiMvDbVtTSSDST4Y02+ziHYbbamI1HH7o+7kyNY4Jw6qynKsAwPqCMg/hWSgo/DuDXpaO3lAFohCblclLWTVG23frZUafJYd92qu/2ZxVA5eSdGzK00jzIsIjVLhh05DK5jzmNdSpGFABKkgmutV8ZQRg7g+VByrghupby5mtdXTgjZIwZVnBZhaydEyM5znDE6T4c96unLvBjbpdFxI/UmlbS7ayy+RAO3iH47ZqbtLKOJdMSJGuc6UUKMnucAYrPQUKO0m/R5Va2uUdrm4kjeFbYyIkpfSUZ3IiYodGrAI7fGtaz5YnWKG3WB48m2ecB4v0dugIy2Ccv1WCBCBgEjUdtz0alBUeXeGTLK8mmZY47dYI0nMRdijMf7vuoGFDMcnJ+Zqdlwi6sreEXTto0LlTe9AGQ240qMP3iMcmoKxDBlYDw6R1qsF3ZRyrplRJF76XUMMjscEYoNLle5aSytXclmeCFmJ7lmjUknPnk1KV8VQBgbAdhX2gUpSgUpSgUpSgUpSgUpSgUpSgUpSgUpSgUpSgUpSgUpSgUpSgVGcesJJkRIygHVhaQvn3I5FchQO7HQBuQBknfGKk6UClKUClKUClKUClKUClKUClKUClKUClKUClKUH//2Q==" id="369" name="Google Shape;369;p9"/>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9"/>
          <p:cNvSpPr txBox="1"/>
          <p:nvPr>
            <p:ph type="title"/>
          </p:nvPr>
        </p:nvSpPr>
        <p:spPr>
          <a:xfrm>
            <a:off x="2057400" y="274638"/>
            <a:ext cx="6629400"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Sử dụng super</a:t>
            </a:r>
            <a:endParaRPr/>
          </a:p>
        </p:txBody>
      </p:sp>
      <p:sp>
        <p:nvSpPr>
          <p:cNvPr id="371" name="Google Shape;371;p9"/>
          <p:cNvSpPr txBox="1"/>
          <p:nvPr>
            <p:ph idx="1" type="body"/>
          </p:nvPr>
        </p:nvSpPr>
        <p:spPr>
          <a:xfrm>
            <a:off x="457200" y="1066800"/>
            <a:ext cx="4876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Truy cập đến các thành viên của lớp cha bằng cách sử dụng từ khóa super</a:t>
            </a:r>
            <a:endParaRPr/>
          </a:p>
          <a:p>
            <a:pPr indent="-342900" lvl="0" marL="342900" rtl="0" algn="l">
              <a:spcBef>
                <a:spcPts val="560"/>
              </a:spcBef>
              <a:spcAft>
                <a:spcPts val="0"/>
              </a:spcAft>
              <a:buClr>
                <a:srgbClr val="FF5A33"/>
              </a:buClr>
              <a:buSzPts val="2800"/>
              <a:buFont typeface="Noto Sans Symbols"/>
              <a:buChar char="❑"/>
            </a:pPr>
            <a:r>
              <a:rPr lang="en-US"/>
              <a:t>Có thể sử dụng super để gọi  hàm tạo của lớp cha</a:t>
            </a:r>
            <a:endParaRPr/>
          </a:p>
          <a:p>
            <a:pPr indent="-165100" lvl="0" marL="342900" rtl="0" algn="l">
              <a:spcBef>
                <a:spcPts val="560"/>
              </a:spcBef>
              <a:spcAft>
                <a:spcPts val="0"/>
              </a:spcAft>
              <a:buClr>
                <a:srgbClr val="FF5A33"/>
              </a:buClr>
              <a:buSzPts val="2800"/>
              <a:buFont typeface="Noto Sans Symbols"/>
              <a:buNone/>
            </a:pPr>
            <a:r>
              <a:t/>
            </a:r>
            <a:endParaRPr/>
          </a:p>
          <a:p>
            <a:pPr indent="-165100" lvl="0" marL="342900" rtl="0" algn="l">
              <a:spcBef>
                <a:spcPts val="560"/>
              </a:spcBef>
              <a:spcAft>
                <a:spcPts val="0"/>
              </a:spcAft>
              <a:buClr>
                <a:srgbClr val="FF5A33"/>
              </a:buClr>
              <a:buSzPts val="2800"/>
              <a:buFont typeface="Noto Sans Symbols"/>
              <a:buNone/>
            </a:pPr>
            <a:r>
              <a:t/>
            </a:r>
            <a:endParaRPr/>
          </a:p>
        </p:txBody>
      </p:sp>
      <p:sp>
        <p:nvSpPr>
          <p:cNvPr id="372" name="Google Shape;372;p9"/>
          <p:cNvSpPr txBox="1"/>
          <p:nvPr/>
        </p:nvSpPr>
        <p:spPr>
          <a:xfrm>
            <a:off x="5462070" y="2020431"/>
            <a:ext cx="2801857" cy="132343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String name;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73" name="Google Shape;373;p9"/>
          <p:cNvSpPr txBox="1"/>
          <p:nvPr/>
        </p:nvSpPr>
        <p:spPr>
          <a:xfrm>
            <a:off x="5039198" y="4077831"/>
            <a:ext cx="3647602" cy="224676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public class Child extends Parent{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String name;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public void method(){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this.name = </a:t>
            </a:r>
            <a:r>
              <a:rPr b="1" lang="en-US" sz="2000">
                <a:solidFill>
                  <a:srgbClr val="FF0000"/>
                </a:solidFill>
                <a:latin typeface="Calibri"/>
                <a:ea typeface="Calibri"/>
                <a:cs typeface="Calibri"/>
                <a:sym typeface="Calibri"/>
              </a:rPr>
              <a:t>super</a:t>
            </a:r>
            <a:r>
              <a:rPr lang="en-US" sz="2000">
                <a:solidFill>
                  <a:schemeClr val="dk1"/>
                </a:solidFill>
                <a:latin typeface="Calibri"/>
                <a:ea typeface="Calibri"/>
                <a:cs typeface="Calibri"/>
                <a:sym typeface="Calibri"/>
              </a:rPr>
              <a:t>.name;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000">
                <a:solidFill>
                  <a:srgbClr val="FF0000"/>
                </a:solidFill>
                <a:latin typeface="Calibri"/>
                <a:ea typeface="Calibri"/>
                <a:cs typeface="Calibri"/>
                <a:sym typeface="Calibri"/>
              </a:rPr>
              <a:t>super</a:t>
            </a:r>
            <a:r>
              <a:rPr lang="en-US" sz="2000">
                <a:solidFill>
                  <a:schemeClr val="dk1"/>
                </a:solidFill>
                <a:latin typeface="Calibri"/>
                <a:ea typeface="Calibri"/>
                <a:cs typeface="Calibri"/>
                <a:sym typeface="Calibri"/>
              </a:rPr>
              <a:t>.method()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374" name="Google Shape;374;p9"/>
          <p:cNvCxnSpPr>
            <a:stCxn id="373" idx="0"/>
            <a:endCxn id="372" idx="2"/>
          </p:cNvCxnSpPr>
          <p:nvPr/>
        </p:nvCxnSpPr>
        <p:spPr>
          <a:xfrm rot="10800000">
            <a:off x="6862999" y="3343731"/>
            <a:ext cx="0" cy="7341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