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embeddedFontLst>
    <p:embeddedFont>
      <p:font typeface="Roboto"/>
      <p:regular r:id="rId33"/>
      <p:bold r:id="rId34"/>
      <p:italic r:id="rId35"/>
      <p:boldItalic r:id="rId36"/>
    </p:embeddedFont>
    <p:embeddedFont>
      <p:font typeface="Quattrocento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1" roundtripDataSignature="AMtx7mjl0asoGwEFKQUu6MLDFz+R1F4t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QuattrocentoSans-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QuattrocentoSans-italic.fntdata"/><Relationship Id="rId16" Type="http://schemas.openxmlformats.org/officeDocument/2006/relationships/slide" Target="slides/slide11.xml"/><Relationship Id="rId38" Type="http://schemas.openxmlformats.org/officeDocument/2006/relationships/font" Target="fonts/Quattrocento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660"/>
              <a:t>package com.poly.s8;</a:t>
            </a:r>
            <a:endParaRPr/>
          </a:p>
          <a:p>
            <a:pPr indent="0" lvl="0" marL="0" rtl="0" algn="l">
              <a:lnSpc>
                <a:spcPct val="80000"/>
              </a:lnSpc>
              <a:spcBef>
                <a:spcPts val="0"/>
              </a:spcBef>
              <a:spcAft>
                <a:spcPts val="0"/>
              </a:spcAft>
              <a:buNone/>
            </a:pPr>
            <a:r>
              <a:t/>
            </a:r>
            <a:endParaRPr sz="660"/>
          </a:p>
          <a:p>
            <a:pPr indent="0" lvl="0" marL="0" rtl="0" algn="l">
              <a:lnSpc>
                <a:spcPct val="80000"/>
              </a:lnSpc>
              <a:spcBef>
                <a:spcPts val="0"/>
              </a:spcBef>
              <a:spcAft>
                <a:spcPts val="0"/>
              </a:spcAft>
              <a:buNone/>
            </a:pPr>
            <a:r>
              <a:rPr lang="en-US" sz="660"/>
              <a:t>public class So {</a:t>
            </a:r>
            <a:endParaRPr/>
          </a:p>
          <a:p>
            <a:pPr indent="0" lvl="0" marL="0" rtl="0" algn="l">
              <a:lnSpc>
                <a:spcPct val="80000"/>
              </a:lnSpc>
              <a:spcBef>
                <a:spcPts val="0"/>
              </a:spcBef>
              <a:spcAft>
                <a:spcPts val="0"/>
              </a:spcAft>
              <a:buNone/>
            </a:pPr>
            <a:r>
              <a:rPr lang="en-US" sz="660"/>
              <a:t>	public int value;</a:t>
            </a:r>
            <a:endParaRPr/>
          </a:p>
          <a:p>
            <a:pPr indent="0" lvl="0" marL="0" rtl="0" algn="l">
              <a:lnSpc>
                <a:spcPct val="80000"/>
              </a:lnSpc>
              <a:spcBef>
                <a:spcPts val="0"/>
              </a:spcBef>
              <a:spcAft>
                <a:spcPts val="0"/>
              </a:spcAft>
              <a:buNone/>
            </a:pPr>
            <a:r>
              <a:rPr lang="en-US" sz="660"/>
              <a:t>	public So(int value){</a:t>
            </a:r>
            <a:endParaRPr/>
          </a:p>
          <a:p>
            <a:pPr indent="0" lvl="0" marL="0" rtl="0" algn="l">
              <a:lnSpc>
                <a:spcPct val="80000"/>
              </a:lnSpc>
              <a:spcBef>
                <a:spcPts val="0"/>
              </a:spcBef>
              <a:spcAft>
                <a:spcPts val="0"/>
              </a:spcAft>
              <a:buNone/>
            </a:pPr>
            <a:r>
              <a:rPr lang="en-US" sz="660"/>
              <a:t>		this.value = value;</a:t>
            </a:r>
            <a:endParaRPr/>
          </a:p>
          <a:p>
            <a:pPr indent="0" lvl="0" marL="0" rtl="0" algn="l">
              <a:lnSpc>
                <a:spcPct val="80000"/>
              </a:lnSpc>
              <a:spcBef>
                <a:spcPts val="0"/>
              </a:spcBef>
              <a:spcAft>
                <a:spcPts val="0"/>
              </a:spcAft>
              <a:buNone/>
            </a:pPr>
            <a:r>
              <a:rPr lang="en-US" sz="660"/>
              <a:t>	}</a:t>
            </a:r>
            <a:endParaRPr/>
          </a:p>
          <a:p>
            <a:pPr indent="0" lvl="0" marL="0" rtl="0" algn="l">
              <a:lnSpc>
                <a:spcPct val="80000"/>
              </a:lnSpc>
              <a:spcBef>
                <a:spcPts val="0"/>
              </a:spcBef>
              <a:spcAft>
                <a:spcPts val="0"/>
              </a:spcAft>
              <a:buNone/>
            </a:pPr>
            <a:r>
              <a:rPr lang="en-US" sz="660"/>
              <a:t>}</a:t>
            </a:r>
            <a:endParaRPr/>
          </a:p>
          <a:p>
            <a:pPr indent="0" lvl="0" marL="0" rtl="0" algn="l">
              <a:lnSpc>
                <a:spcPct val="80000"/>
              </a:lnSpc>
              <a:spcBef>
                <a:spcPts val="0"/>
              </a:spcBef>
              <a:spcAft>
                <a:spcPts val="0"/>
              </a:spcAft>
              <a:buNone/>
            </a:pPr>
            <a:r>
              <a:t/>
            </a:r>
            <a:endParaRPr sz="660"/>
          </a:p>
          <a:p>
            <a:pPr indent="0" lvl="0" marL="0" rtl="0" algn="l">
              <a:lnSpc>
                <a:spcPct val="80000"/>
              </a:lnSpc>
              <a:spcBef>
                <a:spcPts val="0"/>
              </a:spcBef>
              <a:spcAft>
                <a:spcPts val="0"/>
              </a:spcAft>
              <a:buNone/>
            </a:pPr>
            <a:r>
              <a:rPr lang="en-US" sz="660"/>
              <a:t>package com.poly.s8;</a:t>
            </a:r>
            <a:endParaRPr/>
          </a:p>
          <a:p>
            <a:pPr indent="0" lvl="0" marL="0" rtl="0" algn="l">
              <a:lnSpc>
                <a:spcPct val="80000"/>
              </a:lnSpc>
              <a:spcBef>
                <a:spcPts val="0"/>
              </a:spcBef>
              <a:spcAft>
                <a:spcPts val="0"/>
              </a:spcAft>
              <a:buNone/>
            </a:pPr>
            <a:r>
              <a:t/>
            </a:r>
            <a:endParaRPr sz="660"/>
          </a:p>
          <a:p>
            <a:pPr indent="0" lvl="0" marL="0" rtl="0" algn="l">
              <a:lnSpc>
                <a:spcPct val="80000"/>
              </a:lnSpc>
              <a:spcBef>
                <a:spcPts val="0"/>
              </a:spcBef>
              <a:spcAft>
                <a:spcPts val="0"/>
              </a:spcAft>
              <a:buNone/>
            </a:pPr>
            <a:r>
              <a:rPr lang="en-US" sz="660"/>
              <a:t>public class Param {</a:t>
            </a:r>
            <a:endParaRPr/>
          </a:p>
          <a:p>
            <a:pPr indent="0" lvl="0" marL="0" rtl="0" algn="l">
              <a:lnSpc>
                <a:spcPct val="80000"/>
              </a:lnSpc>
              <a:spcBef>
                <a:spcPts val="0"/>
              </a:spcBef>
              <a:spcAft>
                <a:spcPts val="0"/>
              </a:spcAft>
              <a:buNone/>
            </a:pPr>
            <a:r>
              <a:t/>
            </a:r>
            <a:endParaRPr sz="660"/>
          </a:p>
          <a:p>
            <a:pPr indent="0" lvl="0" marL="0" rtl="0" algn="l">
              <a:lnSpc>
                <a:spcPct val="80000"/>
              </a:lnSpc>
              <a:spcBef>
                <a:spcPts val="0"/>
              </a:spcBef>
              <a:spcAft>
                <a:spcPts val="0"/>
              </a:spcAft>
              <a:buNone/>
            </a:pPr>
            <a:r>
              <a:rPr lang="en-US" sz="660"/>
              <a:t>	public static void main(String[] args) {</a:t>
            </a:r>
            <a:endParaRPr/>
          </a:p>
          <a:p>
            <a:pPr indent="0" lvl="0" marL="0" rtl="0" algn="l">
              <a:lnSpc>
                <a:spcPct val="80000"/>
              </a:lnSpc>
              <a:spcBef>
                <a:spcPts val="0"/>
              </a:spcBef>
              <a:spcAft>
                <a:spcPts val="0"/>
              </a:spcAft>
              <a:buNone/>
            </a:pPr>
            <a:r>
              <a:rPr lang="en-US" sz="660"/>
              <a:t>		System.out.println("THAM TRỊ");</a:t>
            </a:r>
            <a:endParaRPr/>
          </a:p>
          <a:p>
            <a:pPr indent="0" lvl="0" marL="0" rtl="0" algn="l">
              <a:lnSpc>
                <a:spcPct val="80000"/>
              </a:lnSpc>
              <a:spcBef>
                <a:spcPts val="0"/>
              </a:spcBef>
              <a:spcAft>
                <a:spcPts val="0"/>
              </a:spcAft>
              <a:buNone/>
            </a:pPr>
            <a:r>
              <a:rPr lang="en-US" sz="660"/>
              <a:t>		int a = 100;</a:t>
            </a:r>
            <a:endParaRPr/>
          </a:p>
          <a:p>
            <a:pPr indent="0" lvl="0" marL="0" rtl="0" algn="l">
              <a:lnSpc>
                <a:spcPct val="80000"/>
              </a:lnSpc>
              <a:spcBef>
                <a:spcPts val="0"/>
              </a:spcBef>
              <a:spcAft>
                <a:spcPts val="0"/>
              </a:spcAft>
              <a:buNone/>
            </a:pPr>
            <a:r>
              <a:rPr lang="en-US" sz="660"/>
              <a:t>		m1(a);</a:t>
            </a:r>
            <a:endParaRPr/>
          </a:p>
          <a:p>
            <a:pPr indent="0" lvl="0" marL="0" rtl="0" algn="l">
              <a:lnSpc>
                <a:spcPct val="80000"/>
              </a:lnSpc>
              <a:spcBef>
                <a:spcPts val="0"/>
              </a:spcBef>
              <a:spcAft>
                <a:spcPts val="0"/>
              </a:spcAft>
              <a:buNone/>
            </a:pPr>
            <a:r>
              <a:rPr lang="en-US" sz="660"/>
              <a:t>		System.out.println(a);</a:t>
            </a:r>
            <a:endParaRPr/>
          </a:p>
          <a:p>
            <a:pPr indent="0" lvl="0" marL="0" rtl="0" algn="l">
              <a:lnSpc>
                <a:spcPct val="80000"/>
              </a:lnSpc>
              <a:spcBef>
                <a:spcPts val="0"/>
              </a:spcBef>
              <a:spcAft>
                <a:spcPts val="0"/>
              </a:spcAft>
              <a:buNone/>
            </a:pPr>
            <a:r>
              <a:rPr lang="en-US" sz="660"/>
              <a:t>		</a:t>
            </a:r>
            <a:endParaRPr/>
          </a:p>
          <a:p>
            <a:pPr indent="0" lvl="0" marL="0" rtl="0" algn="l">
              <a:lnSpc>
                <a:spcPct val="80000"/>
              </a:lnSpc>
              <a:spcBef>
                <a:spcPts val="0"/>
              </a:spcBef>
              <a:spcAft>
                <a:spcPts val="0"/>
              </a:spcAft>
              <a:buNone/>
            </a:pPr>
            <a:r>
              <a:rPr lang="en-US" sz="660"/>
              <a:t>		System.out.println("THAM BIẾN-MẢNG");</a:t>
            </a:r>
            <a:endParaRPr/>
          </a:p>
          <a:p>
            <a:pPr indent="0" lvl="0" marL="0" rtl="0" algn="l">
              <a:lnSpc>
                <a:spcPct val="80000"/>
              </a:lnSpc>
              <a:spcBef>
                <a:spcPts val="0"/>
              </a:spcBef>
              <a:spcAft>
                <a:spcPts val="0"/>
              </a:spcAft>
              <a:buNone/>
            </a:pPr>
            <a:r>
              <a:rPr lang="en-US" sz="660"/>
              <a:t>		int[] b = {100};</a:t>
            </a:r>
            <a:endParaRPr/>
          </a:p>
          <a:p>
            <a:pPr indent="0" lvl="0" marL="0" rtl="0" algn="l">
              <a:lnSpc>
                <a:spcPct val="80000"/>
              </a:lnSpc>
              <a:spcBef>
                <a:spcPts val="0"/>
              </a:spcBef>
              <a:spcAft>
                <a:spcPts val="0"/>
              </a:spcAft>
              <a:buNone/>
            </a:pPr>
            <a:r>
              <a:rPr lang="en-US" sz="660"/>
              <a:t>		m2(b);</a:t>
            </a:r>
            <a:endParaRPr/>
          </a:p>
          <a:p>
            <a:pPr indent="0" lvl="0" marL="0" rtl="0" algn="l">
              <a:lnSpc>
                <a:spcPct val="80000"/>
              </a:lnSpc>
              <a:spcBef>
                <a:spcPts val="0"/>
              </a:spcBef>
              <a:spcAft>
                <a:spcPts val="0"/>
              </a:spcAft>
              <a:buNone/>
            </a:pPr>
            <a:r>
              <a:rPr lang="en-US" sz="660"/>
              <a:t>		System.out.println(b[0]);</a:t>
            </a:r>
            <a:endParaRPr/>
          </a:p>
          <a:p>
            <a:pPr indent="0" lvl="0" marL="0" rtl="0" algn="l">
              <a:lnSpc>
                <a:spcPct val="80000"/>
              </a:lnSpc>
              <a:spcBef>
                <a:spcPts val="0"/>
              </a:spcBef>
              <a:spcAft>
                <a:spcPts val="0"/>
              </a:spcAft>
              <a:buNone/>
            </a:pPr>
            <a:r>
              <a:rPr lang="en-US" sz="660"/>
              <a:t>		</a:t>
            </a:r>
            <a:endParaRPr/>
          </a:p>
          <a:p>
            <a:pPr indent="0" lvl="0" marL="0" rtl="0" algn="l">
              <a:lnSpc>
                <a:spcPct val="80000"/>
              </a:lnSpc>
              <a:spcBef>
                <a:spcPts val="0"/>
              </a:spcBef>
              <a:spcAft>
                <a:spcPts val="0"/>
              </a:spcAft>
              <a:buNone/>
            </a:pPr>
            <a:r>
              <a:rPr lang="en-US" sz="660"/>
              <a:t>		System.out.println("THAM BIẾN-ĐỐI TƯỢNG");</a:t>
            </a:r>
            <a:endParaRPr/>
          </a:p>
          <a:p>
            <a:pPr indent="0" lvl="0" marL="0" rtl="0" algn="l">
              <a:lnSpc>
                <a:spcPct val="80000"/>
              </a:lnSpc>
              <a:spcBef>
                <a:spcPts val="0"/>
              </a:spcBef>
              <a:spcAft>
                <a:spcPts val="0"/>
              </a:spcAft>
              <a:buNone/>
            </a:pPr>
            <a:r>
              <a:rPr lang="en-US" sz="660"/>
              <a:t>		So c = new So(100);</a:t>
            </a:r>
            <a:endParaRPr/>
          </a:p>
          <a:p>
            <a:pPr indent="0" lvl="0" marL="0" rtl="0" algn="l">
              <a:lnSpc>
                <a:spcPct val="80000"/>
              </a:lnSpc>
              <a:spcBef>
                <a:spcPts val="0"/>
              </a:spcBef>
              <a:spcAft>
                <a:spcPts val="0"/>
              </a:spcAft>
              <a:buNone/>
            </a:pPr>
            <a:r>
              <a:rPr lang="en-US" sz="660"/>
              <a:t>		m3(c);</a:t>
            </a:r>
            <a:endParaRPr/>
          </a:p>
          <a:p>
            <a:pPr indent="0" lvl="0" marL="0" rtl="0" algn="l">
              <a:lnSpc>
                <a:spcPct val="80000"/>
              </a:lnSpc>
              <a:spcBef>
                <a:spcPts val="0"/>
              </a:spcBef>
              <a:spcAft>
                <a:spcPts val="0"/>
              </a:spcAft>
              <a:buNone/>
            </a:pPr>
            <a:r>
              <a:rPr lang="en-US" sz="660"/>
              <a:t>		System.out.println(c.value);</a:t>
            </a:r>
            <a:endParaRPr/>
          </a:p>
          <a:p>
            <a:pPr indent="0" lvl="0" marL="0" rtl="0" algn="l">
              <a:lnSpc>
                <a:spcPct val="80000"/>
              </a:lnSpc>
              <a:spcBef>
                <a:spcPts val="0"/>
              </a:spcBef>
              <a:spcAft>
                <a:spcPts val="0"/>
              </a:spcAft>
              <a:buNone/>
            </a:pPr>
            <a:r>
              <a:rPr lang="en-US" sz="660"/>
              <a:t>	}</a:t>
            </a:r>
            <a:endParaRPr/>
          </a:p>
          <a:p>
            <a:pPr indent="0" lvl="0" marL="0" rtl="0" algn="l">
              <a:lnSpc>
                <a:spcPct val="80000"/>
              </a:lnSpc>
              <a:spcBef>
                <a:spcPts val="0"/>
              </a:spcBef>
              <a:spcAft>
                <a:spcPts val="0"/>
              </a:spcAft>
              <a:buNone/>
            </a:pPr>
            <a:r>
              <a:rPr lang="en-US" sz="660"/>
              <a:t>	</a:t>
            </a:r>
            <a:endParaRPr/>
          </a:p>
          <a:p>
            <a:pPr indent="0" lvl="0" marL="0" rtl="0" algn="l">
              <a:lnSpc>
                <a:spcPct val="80000"/>
              </a:lnSpc>
              <a:spcBef>
                <a:spcPts val="0"/>
              </a:spcBef>
              <a:spcAft>
                <a:spcPts val="0"/>
              </a:spcAft>
              <a:buNone/>
            </a:pPr>
            <a:r>
              <a:rPr lang="en-US" sz="660"/>
              <a:t>	static void m1(int x){</a:t>
            </a:r>
            <a:endParaRPr/>
          </a:p>
          <a:p>
            <a:pPr indent="0" lvl="0" marL="0" rtl="0" algn="l">
              <a:lnSpc>
                <a:spcPct val="80000"/>
              </a:lnSpc>
              <a:spcBef>
                <a:spcPts val="0"/>
              </a:spcBef>
              <a:spcAft>
                <a:spcPts val="0"/>
              </a:spcAft>
              <a:buNone/>
            </a:pPr>
            <a:r>
              <a:rPr lang="en-US" sz="660"/>
              <a:t>		x = 500;</a:t>
            </a:r>
            <a:endParaRPr/>
          </a:p>
          <a:p>
            <a:pPr indent="0" lvl="0" marL="0" rtl="0" algn="l">
              <a:lnSpc>
                <a:spcPct val="80000"/>
              </a:lnSpc>
              <a:spcBef>
                <a:spcPts val="0"/>
              </a:spcBef>
              <a:spcAft>
                <a:spcPts val="0"/>
              </a:spcAft>
              <a:buNone/>
            </a:pPr>
            <a:r>
              <a:rPr lang="en-US" sz="660"/>
              <a:t>	}</a:t>
            </a:r>
            <a:endParaRPr/>
          </a:p>
          <a:p>
            <a:pPr indent="0" lvl="0" marL="0" rtl="0" algn="l">
              <a:lnSpc>
                <a:spcPct val="80000"/>
              </a:lnSpc>
              <a:spcBef>
                <a:spcPts val="0"/>
              </a:spcBef>
              <a:spcAft>
                <a:spcPts val="0"/>
              </a:spcAft>
              <a:buNone/>
            </a:pPr>
            <a:r>
              <a:rPr lang="en-US" sz="660"/>
              <a:t>	</a:t>
            </a:r>
            <a:endParaRPr/>
          </a:p>
          <a:p>
            <a:pPr indent="0" lvl="0" marL="0" rtl="0" algn="l">
              <a:lnSpc>
                <a:spcPct val="80000"/>
              </a:lnSpc>
              <a:spcBef>
                <a:spcPts val="0"/>
              </a:spcBef>
              <a:spcAft>
                <a:spcPts val="0"/>
              </a:spcAft>
              <a:buNone/>
            </a:pPr>
            <a:r>
              <a:rPr lang="en-US" sz="660"/>
              <a:t>	static void m2(int[] x){</a:t>
            </a:r>
            <a:endParaRPr/>
          </a:p>
          <a:p>
            <a:pPr indent="0" lvl="0" marL="0" rtl="0" algn="l">
              <a:lnSpc>
                <a:spcPct val="80000"/>
              </a:lnSpc>
              <a:spcBef>
                <a:spcPts val="0"/>
              </a:spcBef>
              <a:spcAft>
                <a:spcPts val="0"/>
              </a:spcAft>
              <a:buNone/>
            </a:pPr>
            <a:r>
              <a:rPr lang="en-US" sz="660"/>
              <a:t>		x[0] = 500;</a:t>
            </a:r>
            <a:endParaRPr/>
          </a:p>
          <a:p>
            <a:pPr indent="0" lvl="0" marL="0" rtl="0" algn="l">
              <a:lnSpc>
                <a:spcPct val="80000"/>
              </a:lnSpc>
              <a:spcBef>
                <a:spcPts val="0"/>
              </a:spcBef>
              <a:spcAft>
                <a:spcPts val="0"/>
              </a:spcAft>
              <a:buNone/>
            </a:pPr>
            <a:r>
              <a:rPr lang="en-US" sz="660"/>
              <a:t>	}</a:t>
            </a:r>
            <a:endParaRPr/>
          </a:p>
          <a:p>
            <a:pPr indent="0" lvl="0" marL="0" rtl="0" algn="l">
              <a:lnSpc>
                <a:spcPct val="80000"/>
              </a:lnSpc>
              <a:spcBef>
                <a:spcPts val="0"/>
              </a:spcBef>
              <a:spcAft>
                <a:spcPts val="0"/>
              </a:spcAft>
              <a:buNone/>
            </a:pPr>
            <a:r>
              <a:rPr lang="en-US" sz="660"/>
              <a:t>	</a:t>
            </a:r>
            <a:endParaRPr/>
          </a:p>
          <a:p>
            <a:pPr indent="0" lvl="0" marL="0" rtl="0" algn="l">
              <a:lnSpc>
                <a:spcPct val="80000"/>
              </a:lnSpc>
              <a:spcBef>
                <a:spcPts val="0"/>
              </a:spcBef>
              <a:spcAft>
                <a:spcPts val="0"/>
              </a:spcAft>
              <a:buNone/>
            </a:pPr>
            <a:r>
              <a:rPr lang="en-US" sz="660"/>
              <a:t>	static void m3(So x){</a:t>
            </a:r>
            <a:endParaRPr/>
          </a:p>
          <a:p>
            <a:pPr indent="0" lvl="0" marL="0" rtl="0" algn="l">
              <a:lnSpc>
                <a:spcPct val="80000"/>
              </a:lnSpc>
              <a:spcBef>
                <a:spcPts val="0"/>
              </a:spcBef>
              <a:spcAft>
                <a:spcPts val="0"/>
              </a:spcAft>
              <a:buNone/>
            </a:pPr>
            <a:r>
              <a:rPr lang="en-US" sz="660"/>
              <a:t>		x.value = 500;</a:t>
            </a:r>
            <a:endParaRPr/>
          </a:p>
          <a:p>
            <a:pPr indent="0" lvl="0" marL="0" rtl="0" algn="l">
              <a:lnSpc>
                <a:spcPct val="80000"/>
              </a:lnSpc>
              <a:spcBef>
                <a:spcPts val="0"/>
              </a:spcBef>
              <a:spcAft>
                <a:spcPts val="0"/>
              </a:spcAft>
              <a:buNone/>
            </a:pPr>
            <a:r>
              <a:rPr lang="en-US" sz="660"/>
              <a:t>	}</a:t>
            </a:r>
            <a:endParaRPr/>
          </a:p>
          <a:p>
            <a:pPr indent="0" lvl="0" marL="0" rtl="0" algn="l">
              <a:lnSpc>
                <a:spcPct val="80000"/>
              </a:lnSpc>
              <a:spcBef>
                <a:spcPts val="0"/>
              </a:spcBef>
              <a:spcAft>
                <a:spcPts val="0"/>
              </a:spcAft>
              <a:buNone/>
            </a:pPr>
            <a:r>
              <a:rPr lang="en-US" sz="660"/>
              <a:t>}</a:t>
            </a:r>
            <a:endParaRPr/>
          </a:p>
          <a:p>
            <a:pPr indent="0" lvl="0" marL="0" rtl="0" algn="l">
              <a:lnSpc>
                <a:spcPct val="80000"/>
              </a:lnSpc>
              <a:spcBef>
                <a:spcPts val="0"/>
              </a:spcBef>
              <a:spcAft>
                <a:spcPts val="0"/>
              </a:spcAft>
              <a:buNone/>
            </a:pPr>
            <a:r>
              <a:t/>
            </a:r>
            <a:endParaRPr sz="660"/>
          </a:p>
        </p:txBody>
      </p:sp>
      <p:sp>
        <p:nvSpPr>
          <p:cNvPr id="314" name="Google Shape;31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0" name="Google Shape;32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8" name="Google Shape;338;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1110"/>
              <a:t>package com.poly;</a:t>
            </a:r>
            <a:endParaRPr/>
          </a:p>
          <a:p>
            <a:pPr indent="0" lvl="0" marL="0" rtl="0" algn="l">
              <a:lnSpc>
                <a:spcPct val="80000"/>
              </a:lnSpc>
              <a:spcBef>
                <a:spcPts val="0"/>
              </a:spcBef>
              <a:spcAft>
                <a:spcPts val="0"/>
              </a:spcAft>
              <a:buNone/>
            </a:pPr>
            <a:r>
              <a:t/>
            </a:r>
            <a:endParaRPr sz="1110"/>
          </a:p>
          <a:p>
            <a:pPr indent="0" lvl="0" marL="0" rtl="0" algn="l">
              <a:lnSpc>
                <a:spcPct val="80000"/>
              </a:lnSpc>
              <a:spcBef>
                <a:spcPts val="0"/>
              </a:spcBef>
              <a:spcAft>
                <a:spcPts val="0"/>
              </a:spcAft>
              <a:buNone/>
            </a:pPr>
            <a:r>
              <a:rPr lang="en-US" sz="1110"/>
              <a:t>public class VariantParam {</a:t>
            </a:r>
            <a:endParaRPr/>
          </a:p>
          <a:p>
            <a:pPr indent="0" lvl="0" marL="0" rtl="0" algn="l">
              <a:lnSpc>
                <a:spcPct val="80000"/>
              </a:lnSpc>
              <a:spcBef>
                <a:spcPts val="0"/>
              </a:spcBef>
              <a:spcAft>
                <a:spcPts val="0"/>
              </a:spcAft>
              <a:buNone/>
            </a:pPr>
            <a:r>
              <a:t/>
            </a:r>
            <a:endParaRPr sz="1110"/>
          </a:p>
          <a:p>
            <a:pPr indent="0" lvl="0" marL="0" rtl="0" algn="l">
              <a:lnSpc>
                <a:spcPct val="80000"/>
              </a:lnSpc>
              <a:spcBef>
                <a:spcPts val="0"/>
              </a:spcBef>
              <a:spcAft>
                <a:spcPts val="0"/>
              </a:spcAft>
              <a:buNone/>
            </a:pPr>
            <a:r>
              <a:rPr lang="en-US" sz="1110"/>
              <a:t>	public static void main(String[] args) {</a:t>
            </a:r>
            <a:endParaRPr/>
          </a:p>
          <a:p>
            <a:pPr indent="0" lvl="0" marL="0" rtl="0" algn="l">
              <a:lnSpc>
                <a:spcPct val="80000"/>
              </a:lnSpc>
              <a:spcBef>
                <a:spcPts val="0"/>
              </a:spcBef>
              <a:spcAft>
                <a:spcPts val="0"/>
              </a:spcAft>
              <a:buNone/>
            </a:pPr>
            <a:r>
              <a:rPr lang="en-US" sz="1110"/>
              <a:t>		double tong = sum(1,2,3,4,5);</a:t>
            </a:r>
            <a:endParaRPr/>
          </a:p>
          <a:p>
            <a:pPr indent="0" lvl="0" marL="0" rtl="0" algn="l">
              <a:lnSpc>
                <a:spcPct val="80000"/>
              </a:lnSpc>
              <a:spcBef>
                <a:spcPts val="0"/>
              </a:spcBef>
              <a:spcAft>
                <a:spcPts val="0"/>
              </a:spcAft>
              <a:buNone/>
            </a:pPr>
            <a:r>
              <a:rPr lang="en-US" sz="1110"/>
              <a:t>		System.out.println(" &gt;&gt; Tổng: " + tong);</a:t>
            </a:r>
            <a:endParaRPr/>
          </a:p>
          <a:p>
            <a:pPr indent="0" lvl="0" marL="0" rtl="0" algn="l">
              <a:lnSpc>
                <a:spcPct val="80000"/>
              </a:lnSpc>
              <a:spcBef>
                <a:spcPts val="0"/>
              </a:spcBef>
              <a:spcAft>
                <a:spcPts val="0"/>
              </a:spcAft>
              <a:buNone/>
            </a:pPr>
            <a:r>
              <a:rPr lang="en-US" sz="1110"/>
              <a:t>		</a:t>
            </a:r>
            <a:endParaRPr/>
          </a:p>
          <a:p>
            <a:pPr indent="0" lvl="0" marL="0" rtl="0" algn="l">
              <a:lnSpc>
                <a:spcPct val="80000"/>
              </a:lnSpc>
              <a:spcBef>
                <a:spcPts val="0"/>
              </a:spcBef>
              <a:spcAft>
                <a:spcPts val="0"/>
              </a:spcAft>
              <a:buNone/>
            </a:pPr>
            <a:r>
              <a:rPr lang="en-US" sz="1110"/>
              <a:t>		String s = join("~", "A", "B", "C");</a:t>
            </a:r>
            <a:endParaRPr/>
          </a:p>
          <a:p>
            <a:pPr indent="0" lvl="0" marL="0" rtl="0" algn="l">
              <a:lnSpc>
                <a:spcPct val="80000"/>
              </a:lnSpc>
              <a:spcBef>
                <a:spcPts val="0"/>
              </a:spcBef>
              <a:spcAft>
                <a:spcPts val="0"/>
              </a:spcAft>
              <a:buNone/>
            </a:pPr>
            <a:r>
              <a:rPr lang="en-US" sz="1110"/>
              <a:t>		System.out.println(" &gt;&gt; Ghép chuỗi: " + s);</a:t>
            </a:r>
            <a:endParaRPr/>
          </a:p>
          <a:p>
            <a:pPr indent="0" lvl="0" marL="0" rtl="0" algn="l">
              <a:lnSpc>
                <a:spcPct val="80000"/>
              </a:lnSpc>
              <a:spcBef>
                <a:spcPts val="0"/>
              </a:spcBef>
              <a:spcAft>
                <a:spcPts val="0"/>
              </a:spcAft>
              <a:buNone/>
            </a:pPr>
            <a:r>
              <a:rPr lang="en-US" sz="1110"/>
              <a:t>	}</a:t>
            </a:r>
            <a:endParaRPr/>
          </a:p>
          <a:p>
            <a:pPr indent="0" lvl="0" marL="0" rtl="0" algn="l">
              <a:lnSpc>
                <a:spcPct val="80000"/>
              </a:lnSpc>
              <a:spcBef>
                <a:spcPts val="0"/>
              </a:spcBef>
              <a:spcAft>
                <a:spcPts val="0"/>
              </a:spcAft>
              <a:buNone/>
            </a:pPr>
            <a:r>
              <a:t/>
            </a:r>
            <a:endParaRPr sz="1110"/>
          </a:p>
          <a:p>
            <a:pPr indent="0" lvl="0" marL="0" rtl="0" algn="l">
              <a:lnSpc>
                <a:spcPct val="80000"/>
              </a:lnSpc>
              <a:spcBef>
                <a:spcPts val="0"/>
              </a:spcBef>
              <a:spcAft>
                <a:spcPts val="0"/>
              </a:spcAft>
              <a:buNone/>
            </a:pPr>
            <a:r>
              <a:rPr lang="en-US" sz="1110"/>
              <a:t>	static double sum(double...a) {</a:t>
            </a:r>
            <a:endParaRPr/>
          </a:p>
          <a:p>
            <a:pPr indent="0" lvl="0" marL="0" rtl="0" algn="l">
              <a:lnSpc>
                <a:spcPct val="80000"/>
              </a:lnSpc>
              <a:spcBef>
                <a:spcPts val="0"/>
              </a:spcBef>
              <a:spcAft>
                <a:spcPts val="0"/>
              </a:spcAft>
              <a:buNone/>
            </a:pPr>
            <a:r>
              <a:rPr lang="en-US" sz="1110"/>
              <a:t>		double t = 0;</a:t>
            </a:r>
            <a:endParaRPr/>
          </a:p>
          <a:p>
            <a:pPr indent="0" lvl="0" marL="0" rtl="0" algn="l">
              <a:lnSpc>
                <a:spcPct val="80000"/>
              </a:lnSpc>
              <a:spcBef>
                <a:spcPts val="0"/>
              </a:spcBef>
              <a:spcAft>
                <a:spcPts val="0"/>
              </a:spcAft>
              <a:buNone/>
            </a:pPr>
            <a:r>
              <a:rPr lang="en-US" sz="1110"/>
              <a:t>		for(double x : a){</a:t>
            </a:r>
            <a:endParaRPr/>
          </a:p>
          <a:p>
            <a:pPr indent="0" lvl="0" marL="0" rtl="0" algn="l">
              <a:lnSpc>
                <a:spcPct val="80000"/>
              </a:lnSpc>
              <a:spcBef>
                <a:spcPts val="0"/>
              </a:spcBef>
              <a:spcAft>
                <a:spcPts val="0"/>
              </a:spcAft>
              <a:buNone/>
            </a:pPr>
            <a:r>
              <a:rPr lang="en-US" sz="1110"/>
              <a:t>			t += x;</a:t>
            </a:r>
            <a:endParaRPr/>
          </a:p>
          <a:p>
            <a:pPr indent="0" lvl="0" marL="0" rtl="0" algn="l">
              <a:lnSpc>
                <a:spcPct val="80000"/>
              </a:lnSpc>
              <a:spcBef>
                <a:spcPts val="0"/>
              </a:spcBef>
              <a:spcAft>
                <a:spcPts val="0"/>
              </a:spcAft>
              <a:buNone/>
            </a:pPr>
            <a:r>
              <a:rPr lang="en-US" sz="1110"/>
              <a:t>		}</a:t>
            </a:r>
            <a:endParaRPr/>
          </a:p>
          <a:p>
            <a:pPr indent="0" lvl="0" marL="0" rtl="0" algn="l">
              <a:lnSpc>
                <a:spcPct val="80000"/>
              </a:lnSpc>
              <a:spcBef>
                <a:spcPts val="0"/>
              </a:spcBef>
              <a:spcAft>
                <a:spcPts val="0"/>
              </a:spcAft>
              <a:buNone/>
            </a:pPr>
            <a:r>
              <a:rPr lang="en-US" sz="1110"/>
              <a:t>		return t;</a:t>
            </a:r>
            <a:endParaRPr/>
          </a:p>
          <a:p>
            <a:pPr indent="0" lvl="0" marL="0" rtl="0" algn="l">
              <a:lnSpc>
                <a:spcPct val="80000"/>
              </a:lnSpc>
              <a:spcBef>
                <a:spcPts val="0"/>
              </a:spcBef>
              <a:spcAft>
                <a:spcPts val="0"/>
              </a:spcAft>
              <a:buNone/>
            </a:pPr>
            <a:r>
              <a:rPr lang="en-US" sz="1110"/>
              <a:t>	}</a:t>
            </a:r>
            <a:endParaRPr/>
          </a:p>
          <a:p>
            <a:pPr indent="0" lvl="0" marL="0" rtl="0" algn="l">
              <a:lnSpc>
                <a:spcPct val="80000"/>
              </a:lnSpc>
              <a:spcBef>
                <a:spcPts val="0"/>
              </a:spcBef>
              <a:spcAft>
                <a:spcPts val="0"/>
              </a:spcAft>
              <a:buNone/>
            </a:pPr>
            <a:r>
              <a:rPr lang="en-US" sz="1110"/>
              <a:t>	</a:t>
            </a:r>
            <a:endParaRPr/>
          </a:p>
          <a:p>
            <a:pPr indent="0" lvl="0" marL="0" rtl="0" algn="l">
              <a:lnSpc>
                <a:spcPct val="80000"/>
              </a:lnSpc>
              <a:spcBef>
                <a:spcPts val="0"/>
              </a:spcBef>
              <a:spcAft>
                <a:spcPts val="0"/>
              </a:spcAft>
              <a:buNone/>
            </a:pPr>
            <a:r>
              <a:rPr lang="en-US" sz="1110"/>
              <a:t>	static String join(String separator, String...s) {</a:t>
            </a:r>
            <a:endParaRPr/>
          </a:p>
          <a:p>
            <a:pPr indent="0" lvl="0" marL="0" rtl="0" algn="l">
              <a:lnSpc>
                <a:spcPct val="80000"/>
              </a:lnSpc>
              <a:spcBef>
                <a:spcPts val="0"/>
              </a:spcBef>
              <a:spcAft>
                <a:spcPts val="0"/>
              </a:spcAft>
              <a:buNone/>
            </a:pPr>
            <a:r>
              <a:rPr lang="en-US" sz="1110"/>
              <a:t>		String ss = "";</a:t>
            </a:r>
            <a:endParaRPr/>
          </a:p>
          <a:p>
            <a:pPr indent="0" lvl="0" marL="0" rtl="0" algn="l">
              <a:lnSpc>
                <a:spcPct val="80000"/>
              </a:lnSpc>
              <a:spcBef>
                <a:spcPts val="0"/>
              </a:spcBef>
              <a:spcAft>
                <a:spcPts val="0"/>
              </a:spcAft>
              <a:buNone/>
            </a:pPr>
            <a:r>
              <a:rPr lang="en-US" sz="1110"/>
              <a:t>		for(String x : s){</a:t>
            </a:r>
            <a:endParaRPr/>
          </a:p>
          <a:p>
            <a:pPr indent="0" lvl="0" marL="0" rtl="0" algn="l">
              <a:lnSpc>
                <a:spcPct val="80000"/>
              </a:lnSpc>
              <a:spcBef>
                <a:spcPts val="0"/>
              </a:spcBef>
              <a:spcAft>
                <a:spcPts val="0"/>
              </a:spcAft>
              <a:buNone/>
            </a:pPr>
            <a:r>
              <a:rPr lang="en-US" sz="1110"/>
              <a:t>			ss += separator + x;</a:t>
            </a:r>
            <a:endParaRPr/>
          </a:p>
          <a:p>
            <a:pPr indent="0" lvl="0" marL="0" rtl="0" algn="l">
              <a:lnSpc>
                <a:spcPct val="80000"/>
              </a:lnSpc>
              <a:spcBef>
                <a:spcPts val="0"/>
              </a:spcBef>
              <a:spcAft>
                <a:spcPts val="0"/>
              </a:spcAft>
              <a:buNone/>
            </a:pPr>
            <a:r>
              <a:rPr lang="en-US" sz="1110"/>
              <a:t>		}</a:t>
            </a:r>
            <a:endParaRPr/>
          </a:p>
          <a:p>
            <a:pPr indent="0" lvl="0" marL="0" rtl="0" algn="l">
              <a:lnSpc>
                <a:spcPct val="80000"/>
              </a:lnSpc>
              <a:spcBef>
                <a:spcPts val="0"/>
              </a:spcBef>
              <a:spcAft>
                <a:spcPts val="0"/>
              </a:spcAft>
              <a:buNone/>
            </a:pPr>
            <a:r>
              <a:rPr lang="en-US" sz="1110"/>
              <a:t>		return ss.substring(separator.length());</a:t>
            </a:r>
            <a:endParaRPr/>
          </a:p>
          <a:p>
            <a:pPr indent="0" lvl="0" marL="0" rtl="0" algn="l">
              <a:lnSpc>
                <a:spcPct val="80000"/>
              </a:lnSpc>
              <a:spcBef>
                <a:spcPts val="0"/>
              </a:spcBef>
              <a:spcAft>
                <a:spcPts val="0"/>
              </a:spcAft>
              <a:buNone/>
            </a:pPr>
            <a:r>
              <a:rPr lang="en-US" sz="1110"/>
              <a:t>	}</a:t>
            </a:r>
            <a:endParaRPr/>
          </a:p>
          <a:p>
            <a:pPr indent="0" lvl="0" marL="0" rtl="0" algn="l">
              <a:lnSpc>
                <a:spcPct val="80000"/>
              </a:lnSpc>
              <a:spcBef>
                <a:spcPts val="0"/>
              </a:spcBef>
              <a:spcAft>
                <a:spcPts val="0"/>
              </a:spcAft>
              <a:buNone/>
            </a:pPr>
            <a:r>
              <a:rPr lang="en-US" sz="1110"/>
              <a:t>}</a:t>
            </a:r>
            <a:endParaRPr/>
          </a:p>
          <a:p>
            <a:pPr indent="0" lvl="0" marL="0" rtl="0" algn="l">
              <a:lnSpc>
                <a:spcPct val="80000"/>
              </a:lnSpc>
              <a:spcBef>
                <a:spcPts val="0"/>
              </a:spcBef>
              <a:spcAft>
                <a:spcPts val="0"/>
              </a:spcAft>
              <a:buNone/>
            </a:pPr>
            <a:r>
              <a:t/>
            </a:r>
            <a:endParaRPr sz="1110"/>
          </a:p>
        </p:txBody>
      </p:sp>
      <p:sp>
        <p:nvSpPr>
          <p:cNvPr id="353" name="Google Shape;353;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2" name="Google Shape;372;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5" name="Google Shape;385;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5" name="Google Shape;395;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public class MyClass{</a:t>
            </a:r>
            <a:endParaRPr/>
          </a:p>
          <a:p>
            <a:pPr indent="0" lvl="0" marL="0" rtl="0" algn="l">
              <a:spcBef>
                <a:spcPts val="0"/>
              </a:spcBef>
              <a:spcAft>
                <a:spcPts val="0"/>
              </a:spcAft>
              <a:buNone/>
            </a:pPr>
            <a:r>
              <a:rPr lang="en-US"/>
              <a:t>     static public int X = 100;</a:t>
            </a:r>
            <a:endParaRPr/>
          </a:p>
          <a:p>
            <a:pPr indent="0" lvl="0" marL="0" rtl="0" algn="l">
              <a:spcBef>
                <a:spcPts val="0"/>
              </a:spcBef>
              <a:spcAft>
                <a:spcPts val="0"/>
              </a:spcAft>
              <a:buNone/>
            </a:pPr>
            <a:r>
              <a:rPr lang="en-US"/>
              <a:t>     static{</a:t>
            </a:r>
            <a:endParaRPr/>
          </a:p>
          <a:p>
            <a:pPr indent="0" lvl="0" marL="0" rtl="0" algn="l">
              <a:spcBef>
                <a:spcPts val="0"/>
              </a:spcBef>
              <a:spcAft>
                <a:spcPts val="0"/>
              </a:spcAft>
              <a:buNone/>
            </a:pPr>
            <a:r>
              <a:rPr lang="en-US"/>
              <a:t>          X+=100;</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static public void method(){</a:t>
            </a:r>
            <a:endParaRPr/>
          </a:p>
          <a:p>
            <a:pPr indent="0" lvl="0" marL="0" rtl="0" algn="l">
              <a:spcBef>
                <a:spcPts val="0"/>
              </a:spcBef>
              <a:spcAft>
                <a:spcPts val="0"/>
              </a:spcAft>
              <a:buNone/>
            </a:pPr>
            <a:r>
              <a:rPr lang="en-US"/>
              <a:t>          X+=200;</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public class Program{</a:t>
            </a:r>
            <a:endParaRPr/>
          </a:p>
          <a:p>
            <a:pPr indent="0" lvl="0" marL="0" rtl="0" algn="l">
              <a:spcBef>
                <a:spcPts val="0"/>
              </a:spcBef>
              <a:spcAft>
                <a:spcPts val="0"/>
              </a:spcAft>
              <a:buNone/>
            </a:pPr>
            <a:r>
              <a:rPr lang="en-US"/>
              <a:t>     static public void main(String[] args){</a:t>
            </a:r>
            <a:endParaRPr/>
          </a:p>
          <a:p>
            <a:pPr indent="0" lvl="0" marL="0" rtl="0" algn="l">
              <a:spcBef>
                <a:spcPts val="0"/>
              </a:spcBef>
              <a:spcAft>
                <a:spcPts val="0"/>
              </a:spcAft>
              <a:buNone/>
            </a:pPr>
            <a:r>
              <a:rPr lang="en-US"/>
              <a:t>	MyClass o = new MyClass();</a:t>
            </a:r>
            <a:endParaRPr/>
          </a:p>
          <a:p>
            <a:pPr indent="0" lvl="0" marL="0" rtl="0" algn="l">
              <a:spcBef>
                <a:spcPts val="0"/>
              </a:spcBef>
              <a:spcAft>
                <a:spcPts val="0"/>
              </a:spcAft>
              <a:buNone/>
            </a:pPr>
            <a:r>
              <a:rPr lang="en-US"/>
              <a:t>	o.X += 300;</a:t>
            </a:r>
            <a:endParaRPr/>
          </a:p>
          <a:p>
            <a:pPr indent="0" lvl="0" marL="0" rtl="0" algn="l">
              <a:spcBef>
                <a:spcPts val="0"/>
              </a:spcBef>
              <a:spcAft>
                <a:spcPts val="0"/>
              </a:spcAft>
              <a:buNone/>
            </a:pPr>
            <a:r>
              <a:rPr lang="en-US"/>
              <a:t>	MyClass.X += 500;</a:t>
            </a:r>
            <a:endParaRPr/>
          </a:p>
          <a:p>
            <a:pPr indent="0" lvl="0" marL="0" rtl="0" algn="l">
              <a:spcBef>
                <a:spcPts val="0"/>
              </a:spcBef>
              <a:spcAft>
                <a:spcPts val="0"/>
              </a:spcAft>
              <a:buNone/>
            </a:pPr>
            <a:r>
              <a:rPr lang="en-US"/>
              <a:t>	MyClass.method()</a:t>
            </a:r>
            <a:endParaRPr/>
          </a:p>
          <a:p>
            <a:pPr indent="0" lvl="0" marL="0" rtl="0" algn="l">
              <a:spcBef>
                <a:spcPts val="0"/>
              </a:spcBef>
              <a:spcAft>
                <a:spcPts val="0"/>
              </a:spcAft>
              <a:buNone/>
            </a:pPr>
            <a:r>
              <a:rPr lang="en-US"/>
              <a:t>	System.out.printf("o.X=%d, MyClass.X=%d", o.X, MyClass.X);</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p:txBody>
      </p:sp>
      <p:sp>
        <p:nvSpPr>
          <p:cNvPr id="408" name="Google Shape;408;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38" name="Google Shape;438;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53" name="Google Shape;453;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67" name="Google Shape;467;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110"/>
              <a:t>package com.poly.s8;</a:t>
            </a:r>
            <a:endParaRPr/>
          </a:p>
          <a:p>
            <a:pPr indent="0" lvl="0" marL="0" rtl="0" algn="l">
              <a:lnSpc>
                <a:spcPct val="90000"/>
              </a:lnSpc>
              <a:spcBef>
                <a:spcPts val="0"/>
              </a:spcBef>
              <a:spcAft>
                <a:spcPts val="0"/>
              </a:spcAft>
              <a:buNone/>
            </a:pPr>
            <a:r>
              <a:t/>
            </a:r>
            <a:endParaRPr sz="1110"/>
          </a:p>
          <a:p>
            <a:pPr indent="0" lvl="0" marL="0" rtl="0" algn="l">
              <a:lnSpc>
                <a:spcPct val="90000"/>
              </a:lnSpc>
              <a:spcBef>
                <a:spcPts val="0"/>
              </a:spcBef>
              <a:spcAft>
                <a:spcPts val="0"/>
              </a:spcAft>
              <a:buNone/>
            </a:pPr>
            <a:r>
              <a:rPr lang="en-US" sz="1110"/>
              <a:t>public class DeQui {</a:t>
            </a:r>
            <a:endParaRPr/>
          </a:p>
          <a:p>
            <a:pPr indent="0" lvl="0" marL="0" rtl="0" algn="l">
              <a:lnSpc>
                <a:spcPct val="90000"/>
              </a:lnSpc>
              <a:spcBef>
                <a:spcPts val="0"/>
              </a:spcBef>
              <a:spcAft>
                <a:spcPts val="0"/>
              </a:spcAft>
              <a:buNone/>
            </a:pPr>
            <a:r>
              <a:t/>
            </a:r>
            <a:endParaRPr sz="1110"/>
          </a:p>
          <a:p>
            <a:pPr indent="0" lvl="0" marL="0" rtl="0" algn="l">
              <a:lnSpc>
                <a:spcPct val="90000"/>
              </a:lnSpc>
              <a:spcBef>
                <a:spcPts val="0"/>
              </a:spcBef>
              <a:spcAft>
                <a:spcPts val="0"/>
              </a:spcAft>
              <a:buNone/>
            </a:pPr>
            <a:r>
              <a:rPr lang="en-US" sz="1110"/>
              <a:t>	public static void main(String[] args) {</a:t>
            </a:r>
            <a:endParaRPr/>
          </a:p>
          <a:p>
            <a:pPr indent="0" lvl="0" marL="0" rtl="0" algn="l">
              <a:lnSpc>
                <a:spcPct val="90000"/>
              </a:lnSpc>
              <a:spcBef>
                <a:spcPts val="0"/>
              </a:spcBef>
              <a:spcAft>
                <a:spcPts val="0"/>
              </a:spcAft>
              <a:buNone/>
            </a:pPr>
            <a:r>
              <a:rPr lang="en-US" sz="1110"/>
              <a:t>		int[] a = {5,2,7,4,9};</a:t>
            </a:r>
            <a:endParaRPr/>
          </a:p>
          <a:p>
            <a:pPr indent="0" lvl="0" marL="0" rtl="0" algn="l">
              <a:lnSpc>
                <a:spcPct val="90000"/>
              </a:lnSpc>
              <a:spcBef>
                <a:spcPts val="0"/>
              </a:spcBef>
              <a:spcAft>
                <a:spcPts val="0"/>
              </a:spcAft>
              <a:buNone/>
            </a:pPr>
            <a:r>
              <a:rPr lang="en-US" sz="1110"/>
              <a:t>		sort(a, 0);</a:t>
            </a:r>
            <a:endParaRPr/>
          </a:p>
          <a:p>
            <a:pPr indent="0" lvl="0" marL="0" rtl="0" algn="l">
              <a:lnSpc>
                <a:spcPct val="90000"/>
              </a:lnSpc>
              <a:spcBef>
                <a:spcPts val="0"/>
              </a:spcBef>
              <a:spcAft>
                <a:spcPts val="0"/>
              </a:spcAft>
              <a:buNone/>
            </a:pPr>
            <a:r>
              <a:rPr lang="en-US" sz="1110"/>
              <a:t>		for(int x : a){</a:t>
            </a:r>
            <a:endParaRPr/>
          </a:p>
          <a:p>
            <a:pPr indent="0" lvl="0" marL="0" rtl="0" algn="l">
              <a:lnSpc>
                <a:spcPct val="90000"/>
              </a:lnSpc>
              <a:spcBef>
                <a:spcPts val="0"/>
              </a:spcBef>
              <a:spcAft>
                <a:spcPts val="0"/>
              </a:spcAft>
              <a:buNone/>
            </a:pPr>
            <a:r>
              <a:rPr lang="en-US" sz="1110"/>
              <a:t>			System.out.println(x);</a:t>
            </a:r>
            <a:endParaRPr/>
          </a:p>
          <a:p>
            <a:pPr indent="0" lvl="0" marL="0" rtl="0" algn="l">
              <a:lnSpc>
                <a:spcPct val="90000"/>
              </a:lnSpc>
              <a:spcBef>
                <a:spcPts val="0"/>
              </a:spcBef>
              <a:spcAft>
                <a:spcPts val="0"/>
              </a:spcAft>
              <a:buNone/>
            </a:pPr>
            <a:r>
              <a:rPr lang="en-US" sz="1110"/>
              <a:t>		}</a:t>
            </a:r>
            <a:endParaRPr/>
          </a:p>
          <a:p>
            <a:pPr indent="0" lvl="0" marL="0" rtl="0" algn="l">
              <a:lnSpc>
                <a:spcPct val="90000"/>
              </a:lnSpc>
              <a:spcBef>
                <a:spcPts val="0"/>
              </a:spcBef>
              <a:spcAft>
                <a:spcPts val="0"/>
              </a:spcAft>
              <a:buNone/>
            </a:pPr>
            <a:r>
              <a:rPr lang="en-US" sz="1110"/>
              <a:t>	}</a:t>
            </a:r>
            <a:endParaRPr/>
          </a:p>
          <a:p>
            <a:pPr indent="0" lvl="0" marL="0" rtl="0" algn="l">
              <a:lnSpc>
                <a:spcPct val="90000"/>
              </a:lnSpc>
              <a:spcBef>
                <a:spcPts val="0"/>
              </a:spcBef>
              <a:spcAft>
                <a:spcPts val="0"/>
              </a:spcAft>
              <a:buNone/>
            </a:pPr>
            <a:r>
              <a:t/>
            </a:r>
            <a:endParaRPr sz="1110"/>
          </a:p>
          <a:p>
            <a:pPr indent="0" lvl="0" marL="0" rtl="0" algn="l">
              <a:lnSpc>
                <a:spcPct val="90000"/>
              </a:lnSpc>
              <a:spcBef>
                <a:spcPts val="0"/>
              </a:spcBef>
              <a:spcAft>
                <a:spcPts val="0"/>
              </a:spcAft>
              <a:buNone/>
            </a:pPr>
            <a:r>
              <a:rPr lang="en-US" sz="1110"/>
              <a:t>	static public void sort(int[] a, int i){</a:t>
            </a:r>
            <a:endParaRPr/>
          </a:p>
          <a:p>
            <a:pPr indent="0" lvl="0" marL="0" rtl="0" algn="l">
              <a:lnSpc>
                <a:spcPct val="90000"/>
              </a:lnSpc>
              <a:spcBef>
                <a:spcPts val="0"/>
              </a:spcBef>
              <a:spcAft>
                <a:spcPts val="0"/>
              </a:spcAft>
              <a:buNone/>
            </a:pPr>
            <a:r>
              <a:rPr lang="en-US" sz="1110"/>
              <a:t>		if(i &gt;= a.length){</a:t>
            </a:r>
            <a:endParaRPr/>
          </a:p>
          <a:p>
            <a:pPr indent="0" lvl="0" marL="0" rtl="0" algn="l">
              <a:lnSpc>
                <a:spcPct val="90000"/>
              </a:lnSpc>
              <a:spcBef>
                <a:spcPts val="0"/>
              </a:spcBef>
              <a:spcAft>
                <a:spcPts val="0"/>
              </a:spcAft>
              <a:buNone/>
            </a:pPr>
            <a:r>
              <a:rPr lang="en-US" sz="1110"/>
              <a:t>		     return;</a:t>
            </a:r>
            <a:endParaRPr/>
          </a:p>
          <a:p>
            <a:pPr indent="0" lvl="0" marL="0" rtl="0" algn="l">
              <a:lnSpc>
                <a:spcPct val="90000"/>
              </a:lnSpc>
              <a:spcBef>
                <a:spcPts val="0"/>
              </a:spcBef>
              <a:spcAft>
                <a:spcPts val="0"/>
              </a:spcAft>
              <a:buNone/>
            </a:pPr>
            <a:r>
              <a:rPr lang="en-US" sz="1110"/>
              <a:t>		}</a:t>
            </a:r>
            <a:endParaRPr/>
          </a:p>
          <a:p>
            <a:pPr indent="0" lvl="0" marL="0" rtl="0" algn="l">
              <a:lnSpc>
                <a:spcPct val="90000"/>
              </a:lnSpc>
              <a:spcBef>
                <a:spcPts val="0"/>
              </a:spcBef>
              <a:spcAft>
                <a:spcPts val="0"/>
              </a:spcAft>
              <a:buNone/>
            </a:pPr>
            <a:r>
              <a:rPr lang="en-US" sz="1110"/>
              <a:t>		for(int j = i + 1; j &lt; a.length; j++){</a:t>
            </a:r>
            <a:endParaRPr/>
          </a:p>
          <a:p>
            <a:pPr indent="0" lvl="0" marL="0" rtl="0" algn="l">
              <a:lnSpc>
                <a:spcPct val="90000"/>
              </a:lnSpc>
              <a:spcBef>
                <a:spcPts val="0"/>
              </a:spcBef>
              <a:spcAft>
                <a:spcPts val="0"/>
              </a:spcAft>
              <a:buNone/>
            </a:pPr>
            <a:r>
              <a:rPr lang="en-US" sz="1110"/>
              <a:t>			if(a[i] &lt; a[j]){</a:t>
            </a:r>
            <a:endParaRPr/>
          </a:p>
          <a:p>
            <a:pPr indent="0" lvl="0" marL="0" rtl="0" algn="l">
              <a:lnSpc>
                <a:spcPct val="90000"/>
              </a:lnSpc>
              <a:spcBef>
                <a:spcPts val="0"/>
              </a:spcBef>
              <a:spcAft>
                <a:spcPts val="0"/>
              </a:spcAft>
              <a:buNone/>
            </a:pPr>
            <a:r>
              <a:rPr lang="en-US" sz="1110"/>
              <a:t>			     int tmp = a[i];</a:t>
            </a:r>
            <a:endParaRPr/>
          </a:p>
          <a:p>
            <a:pPr indent="0" lvl="0" marL="0" rtl="0" algn="l">
              <a:lnSpc>
                <a:spcPct val="90000"/>
              </a:lnSpc>
              <a:spcBef>
                <a:spcPts val="0"/>
              </a:spcBef>
              <a:spcAft>
                <a:spcPts val="0"/>
              </a:spcAft>
              <a:buNone/>
            </a:pPr>
            <a:r>
              <a:rPr lang="en-US" sz="1110"/>
              <a:t>			     a[i] = a[j];</a:t>
            </a:r>
            <a:endParaRPr/>
          </a:p>
          <a:p>
            <a:pPr indent="0" lvl="0" marL="0" rtl="0" algn="l">
              <a:lnSpc>
                <a:spcPct val="90000"/>
              </a:lnSpc>
              <a:spcBef>
                <a:spcPts val="0"/>
              </a:spcBef>
              <a:spcAft>
                <a:spcPts val="0"/>
              </a:spcAft>
              <a:buNone/>
            </a:pPr>
            <a:r>
              <a:rPr lang="en-US" sz="1110"/>
              <a:t>			     a[j] = tmp;</a:t>
            </a:r>
            <a:endParaRPr/>
          </a:p>
          <a:p>
            <a:pPr indent="0" lvl="0" marL="0" rtl="0" algn="l">
              <a:lnSpc>
                <a:spcPct val="90000"/>
              </a:lnSpc>
              <a:spcBef>
                <a:spcPts val="0"/>
              </a:spcBef>
              <a:spcAft>
                <a:spcPts val="0"/>
              </a:spcAft>
              <a:buNone/>
            </a:pPr>
            <a:r>
              <a:rPr lang="en-US" sz="1110"/>
              <a:t>			}</a:t>
            </a:r>
            <a:endParaRPr/>
          </a:p>
          <a:p>
            <a:pPr indent="0" lvl="0" marL="0" rtl="0" algn="l">
              <a:lnSpc>
                <a:spcPct val="90000"/>
              </a:lnSpc>
              <a:spcBef>
                <a:spcPts val="0"/>
              </a:spcBef>
              <a:spcAft>
                <a:spcPts val="0"/>
              </a:spcAft>
              <a:buNone/>
            </a:pPr>
            <a:r>
              <a:rPr lang="en-US" sz="1110"/>
              <a:t>		}</a:t>
            </a:r>
            <a:endParaRPr/>
          </a:p>
          <a:p>
            <a:pPr indent="0" lvl="0" marL="0" rtl="0" algn="l">
              <a:lnSpc>
                <a:spcPct val="90000"/>
              </a:lnSpc>
              <a:spcBef>
                <a:spcPts val="0"/>
              </a:spcBef>
              <a:spcAft>
                <a:spcPts val="0"/>
              </a:spcAft>
              <a:buNone/>
            </a:pPr>
            <a:r>
              <a:rPr lang="en-US" sz="1110"/>
              <a:t>		sort(a, i + 1);</a:t>
            </a:r>
            <a:endParaRPr/>
          </a:p>
          <a:p>
            <a:pPr indent="0" lvl="0" marL="0" rtl="0" algn="l">
              <a:lnSpc>
                <a:spcPct val="90000"/>
              </a:lnSpc>
              <a:spcBef>
                <a:spcPts val="0"/>
              </a:spcBef>
              <a:spcAft>
                <a:spcPts val="0"/>
              </a:spcAft>
              <a:buNone/>
            </a:pPr>
            <a:r>
              <a:rPr lang="en-US" sz="1110"/>
              <a:t>	}</a:t>
            </a:r>
            <a:endParaRPr/>
          </a:p>
          <a:p>
            <a:pPr indent="0" lvl="0" marL="0" rtl="0" algn="l">
              <a:lnSpc>
                <a:spcPct val="90000"/>
              </a:lnSpc>
              <a:spcBef>
                <a:spcPts val="0"/>
              </a:spcBef>
              <a:spcAft>
                <a:spcPts val="0"/>
              </a:spcAft>
              <a:buNone/>
            </a:pPr>
            <a:r>
              <a:rPr lang="en-US" sz="1110"/>
              <a:t>}</a:t>
            </a:r>
            <a:endParaRPr/>
          </a:p>
          <a:p>
            <a:pPr indent="0" lvl="0" marL="0" rtl="0" algn="l">
              <a:lnSpc>
                <a:spcPct val="90000"/>
              </a:lnSpc>
              <a:spcBef>
                <a:spcPts val="0"/>
              </a:spcBef>
              <a:spcAft>
                <a:spcPts val="0"/>
              </a:spcAft>
              <a:buNone/>
            </a:pPr>
            <a:r>
              <a:t/>
            </a:r>
            <a:endParaRPr sz="1110"/>
          </a:p>
        </p:txBody>
      </p:sp>
      <p:sp>
        <p:nvSpPr>
          <p:cNvPr id="479" name="Google Shape;479;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4" name="Google Shape;48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85" name="Google Shape;485;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package com.fpoly;</a:t>
            </a:r>
            <a:endParaRPr/>
          </a:p>
          <a:p>
            <a:pPr indent="0" lvl="0" marL="0" rtl="0" algn="l">
              <a:spcBef>
                <a:spcPts val="0"/>
              </a:spcBef>
              <a:spcAft>
                <a:spcPts val="0"/>
              </a:spcAft>
              <a:buNone/>
            </a:pPr>
            <a:r>
              <a:rPr lang="en-US"/>
              <a:t>public class Parent{</a:t>
            </a:r>
            <a:endParaRPr/>
          </a:p>
          <a:p>
            <a:pPr indent="0" lvl="0" marL="0" rtl="0" algn="l">
              <a:spcBef>
                <a:spcPts val="0"/>
              </a:spcBef>
              <a:spcAft>
                <a:spcPts val="0"/>
              </a:spcAft>
              <a:buNone/>
            </a:pPr>
            <a:r>
              <a:rPr lang="en-US"/>
              <a:t>     public Parent(int x){}</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package com.fpoly;</a:t>
            </a:r>
            <a:endParaRPr/>
          </a:p>
          <a:p>
            <a:pPr indent="0" lvl="0" marL="0" rtl="0" algn="l">
              <a:spcBef>
                <a:spcPts val="0"/>
              </a:spcBef>
              <a:spcAft>
                <a:spcPts val="0"/>
              </a:spcAft>
              <a:buNone/>
            </a:pPr>
            <a:r>
              <a:rPr lang="en-US"/>
              <a:t>public class Child extends Parent{</a:t>
            </a:r>
            <a:endParaRPr/>
          </a:p>
          <a:p>
            <a:pPr indent="0" lvl="0" marL="0" rtl="0" algn="l">
              <a:spcBef>
                <a:spcPts val="0"/>
              </a:spcBef>
              <a:spcAft>
                <a:spcPts val="0"/>
              </a:spcAft>
              <a:buNone/>
            </a:pPr>
            <a:r>
              <a:rPr lang="en-US"/>
              <a:t>     public Child(){</a:t>
            </a:r>
            <a:endParaRPr/>
          </a:p>
          <a:p>
            <a:pPr indent="0" lvl="0" marL="0" rtl="0" algn="l">
              <a:spcBef>
                <a:spcPts val="0"/>
              </a:spcBef>
              <a:spcAft>
                <a:spcPts val="0"/>
              </a:spcAft>
              <a:buNone/>
            </a:pPr>
            <a:r>
              <a:rPr lang="en-US"/>
              <a:t>          super(5);</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p:txBody>
      </p:sp>
      <p:sp>
        <p:nvSpPr>
          <p:cNvPr id="260" name="Google Shape;26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4" name="Google Shape;29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id="16" name="Google Shape;16;p29"/>
          <p:cNvPicPr preferRelativeResize="0"/>
          <p:nvPr/>
        </p:nvPicPr>
        <p:blipFill rotWithShape="1">
          <a:blip r:embed="rId2">
            <a:alphaModFix/>
          </a:blip>
          <a:srcRect b="0" l="0" r="0" t="0"/>
          <a:stretch/>
        </p:blipFill>
        <p:spPr>
          <a:xfrm>
            <a:off x="0" y="0"/>
            <a:ext cx="9153525" cy="6867525"/>
          </a:xfrm>
          <a:prstGeom prst="rect">
            <a:avLst/>
          </a:prstGeom>
          <a:noFill/>
          <a:ln>
            <a:noFill/>
          </a:ln>
        </p:spPr>
      </p:pic>
      <p:sp>
        <p:nvSpPr>
          <p:cNvPr id="17" name="Google Shape;17;p29"/>
          <p:cNvSpPr txBox="1"/>
          <p:nvPr>
            <p:ph type="ctrTitle"/>
          </p:nvPr>
        </p:nvSpPr>
        <p:spPr>
          <a:xfrm>
            <a:off x="4114800" y="4038600"/>
            <a:ext cx="5029200" cy="8308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A33"/>
              </a:buClr>
              <a:buSzPts val="3600"/>
              <a:buFont typeface="Quattrocento Sans"/>
              <a:buNone/>
              <a:defRPr b="1" sz="3600"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9"/>
          <p:cNvSpPr txBox="1"/>
          <p:nvPr>
            <p:ph idx="1" type="subTitle"/>
          </p:nvPr>
        </p:nvSpPr>
        <p:spPr>
          <a:xfrm>
            <a:off x="4114800" y="4724400"/>
            <a:ext cx="5029200" cy="990600"/>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Clr>
                <a:srgbClr val="FF5A33"/>
              </a:buClr>
              <a:buSzPts val="2200"/>
              <a:buNone/>
              <a:defRPr b="1" sz="2200"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id="19" name="Google Shape;19;p29"/>
          <p:cNvPicPr preferRelativeResize="0"/>
          <p:nvPr/>
        </p:nvPicPr>
        <p:blipFill rotWithShape="1">
          <a:blip r:embed="rId3">
            <a:alphaModFix/>
          </a:blip>
          <a:srcRect b="0" l="0" r="0" t="0"/>
          <a:stretch/>
        </p:blipFill>
        <p:spPr>
          <a:xfrm>
            <a:off x="685800" y="2209801"/>
            <a:ext cx="2743200" cy="2743198"/>
          </a:xfrm>
          <a:prstGeom prst="ellipse">
            <a:avLst/>
          </a:prstGeom>
          <a:noFill/>
          <a:ln>
            <a:noFill/>
          </a:ln>
        </p:spPr>
      </p:pic>
      <p:pic>
        <p:nvPicPr>
          <p:cNvPr id="20" name="Google Shape;20;p29"/>
          <p:cNvPicPr preferRelativeResize="0"/>
          <p:nvPr/>
        </p:nvPicPr>
        <p:blipFill rotWithShape="1">
          <a:blip r:embed="rId4">
            <a:alphaModFix/>
          </a:blip>
          <a:srcRect b="0" l="0" r="0" t="0"/>
          <a:stretch/>
        </p:blipFill>
        <p:spPr>
          <a:xfrm>
            <a:off x="6934200" y="609600"/>
            <a:ext cx="1723175" cy="1085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3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90" name="Shape 90"/>
        <p:cNvGrpSpPr/>
        <p:nvPr/>
      </p:nvGrpSpPr>
      <p:grpSpPr>
        <a:xfrm>
          <a:off x="0" y="0"/>
          <a:ext cx="0" cy="0"/>
          <a:chOff x="0" y="0"/>
          <a:chExt cx="0" cy="0"/>
        </a:xfrm>
      </p:grpSpPr>
      <p:sp>
        <p:nvSpPr>
          <p:cNvPr id="91" name="Google Shape;91;p40"/>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92" name="Shape 92"/>
        <p:cNvGrpSpPr/>
        <p:nvPr/>
      </p:nvGrpSpPr>
      <p:grpSpPr>
        <a:xfrm>
          <a:off x="0" y="0"/>
          <a:ext cx="0" cy="0"/>
          <a:chOff x="0" y="0"/>
          <a:chExt cx="0" cy="0"/>
        </a:xfrm>
      </p:grpSpPr>
      <p:sp>
        <p:nvSpPr>
          <p:cNvPr id="93" name="Google Shape;93;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41"/>
          <p:cNvSpPr txBox="1"/>
          <p:nvPr/>
        </p:nvSpPr>
        <p:spPr>
          <a:xfrm>
            <a:off x="2209800" y="274638"/>
            <a:ext cx="6477000" cy="56356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9900"/>
              </a:buClr>
              <a:buSzPts val="3200"/>
              <a:buFont typeface="Quattrocento Sans"/>
              <a:buNone/>
            </a:pPr>
            <a:r>
              <a:rPr b="1" lang="en-US" sz="3200" cap="small">
                <a:solidFill>
                  <a:srgbClr val="FF9900"/>
                </a:solidFill>
                <a:latin typeface="Quattrocento Sans"/>
                <a:ea typeface="Quattrocento Sans"/>
                <a:cs typeface="Quattrocento Sans"/>
                <a:sym typeface="Quattrocento Sans"/>
              </a:rPr>
              <a:t>Click to edit Master title style</a:t>
            </a:r>
            <a:endParaRPr b="1" sz="3200" cap="small">
              <a:solidFill>
                <a:srgbClr val="FF9900"/>
              </a:solidFill>
              <a:latin typeface="Quattrocento Sans"/>
              <a:ea typeface="Quattrocento Sans"/>
              <a:cs typeface="Quattrocento Sans"/>
              <a:sym typeface="Quattrocento Sans"/>
            </a:endParaRPr>
          </a:p>
        </p:txBody>
      </p:sp>
      <p:sp>
        <p:nvSpPr>
          <p:cNvPr id="95" name="Google Shape;95;p41"/>
          <p:cNvSpPr txBox="1"/>
          <p:nvPr>
            <p:ph idx="1" type="body"/>
          </p:nvPr>
        </p:nvSpPr>
        <p:spPr>
          <a:xfrm>
            <a:off x="457200" y="990600"/>
            <a:ext cx="82296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96" name="Google Shape;96;p41"/>
          <p:cNvPicPr preferRelativeResize="0"/>
          <p:nvPr/>
        </p:nvPicPr>
        <p:blipFill rotWithShape="1">
          <a:blip r:embed="rId2">
            <a:alphaModFix/>
          </a:blip>
          <a:srcRect b="0" l="0" r="0" t="0"/>
          <a:stretch/>
        </p:blipFill>
        <p:spPr>
          <a:xfrm>
            <a:off x="533400" y="228600"/>
            <a:ext cx="1600200" cy="484909"/>
          </a:xfrm>
          <a:prstGeom prst="rect">
            <a:avLst/>
          </a:prstGeom>
          <a:noFill/>
          <a:ln>
            <a:noFill/>
          </a:ln>
        </p:spPr>
      </p:pic>
      <p:cxnSp>
        <p:nvCxnSpPr>
          <p:cNvPr id="97" name="Google Shape;97;p41"/>
          <p:cNvCxnSpPr/>
          <p:nvPr/>
        </p:nvCxnSpPr>
        <p:spPr>
          <a:xfrm rot="10800000">
            <a:off x="533400" y="835152"/>
            <a:ext cx="8153400" cy="0"/>
          </a:xfrm>
          <a:prstGeom prst="straightConnector1">
            <a:avLst/>
          </a:prstGeom>
          <a:noFill/>
          <a:ln cap="flat" cmpd="sng" w="38100">
            <a:solidFill>
              <a:srgbClr val="BD4B48"/>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8" name="Shape 98"/>
        <p:cNvGrpSpPr/>
        <p:nvPr/>
      </p:nvGrpSpPr>
      <p:grpSpPr>
        <a:xfrm>
          <a:off x="0" y="0"/>
          <a:ext cx="0" cy="0"/>
          <a:chOff x="0" y="0"/>
          <a:chExt cx="0" cy="0"/>
        </a:xfrm>
      </p:grpSpPr>
      <p:sp>
        <p:nvSpPr>
          <p:cNvPr id="99" name="Google Shape;99;p42"/>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2"/>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42"/>
          <p:cNvSpPr txBox="1"/>
          <p:nvPr>
            <p:ph idx="2" type="body"/>
          </p:nvPr>
        </p:nvSpPr>
        <p:spPr>
          <a:xfrm>
            <a:off x="4953000" y="1828800"/>
            <a:ext cx="4038600" cy="2743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0"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42"/>
          <p:cNvSpPr txBox="1"/>
          <p:nvPr>
            <p:ph idx="12" type="sldNum"/>
          </p:nvPr>
        </p:nvSpPr>
        <p:spPr>
          <a:xfrm>
            <a:off x="-1371600" y="61722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Quattrocento Sans"/>
                <a:ea typeface="Quattrocento Sans"/>
                <a:cs typeface="Quattrocento Sans"/>
                <a:sym typeface="Quattrocento Sans"/>
              </a:defRPr>
            </a:lvl1pPr>
            <a:lvl2pPr indent="0" lvl="1" marL="0" algn="r">
              <a:spcBef>
                <a:spcPts val="0"/>
              </a:spcBef>
              <a:buNone/>
              <a:defRPr sz="1200">
                <a:solidFill>
                  <a:schemeClr val="lt1"/>
                </a:solidFill>
                <a:latin typeface="Quattrocento Sans"/>
                <a:ea typeface="Quattrocento Sans"/>
                <a:cs typeface="Quattrocento Sans"/>
                <a:sym typeface="Quattrocento Sans"/>
              </a:defRPr>
            </a:lvl2pPr>
            <a:lvl3pPr indent="0" lvl="2" marL="0" algn="r">
              <a:spcBef>
                <a:spcPts val="0"/>
              </a:spcBef>
              <a:buNone/>
              <a:defRPr sz="1200">
                <a:solidFill>
                  <a:schemeClr val="lt1"/>
                </a:solidFill>
                <a:latin typeface="Quattrocento Sans"/>
                <a:ea typeface="Quattrocento Sans"/>
                <a:cs typeface="Quattrocento Sans"/>
                <a:sym typeface="Quattrocento Sans"/>
              </a:defRPr>
            </a:lvl3pPr>
            <a:lvl4pPr indent="0" lvl="3" marL="0" algn="r">
              <a:spcBef>
                <a:spcPts val="0"/>
              </a:spcBef>
              <a:buNone/>
              <a:defRPr sz="1200">
                <a:solidFill>
                  <a:schemeClr val="lt1"/>
                </a:solidFill>
                <a:latin typeface="Quattrocento Sans"/>
                <a:ea typeface="Quattrocento Sans"/>
                <a:cs typeface="Quattrocento Sans"/>
                <a:sym typeface="Quattrocento Sans"/>
              </a:defRPr>
            </a:lvl4pPr>
            <a:lvl5pPr indent="0" lvl="4" marL="0" algn="r">
              <a:spcBef>
                <a:spcPts val="0"/>
              </a:spcBef>
              <a:buNone/>
              <a:defRPr sz="1200">
                <a:solidFill>
                  <a:schemeClr val="lt1"/>
                </a:solidFill>
                <a:latin typeface="Quattrocento Sans"/>
                <a:ea typeface="Quattrocento Sans"/>
                <a:cs typeface="Quattrocento Sans"/>
                <a:sym typeface="Quattrocento Sans"/>
              </a:defRPr>
            </a:lvl5pPr>
            <a:lvl6pPr indent="0" lvl="5" marL="0" algn="r">
              <a:spcBef>
                <a:spcPts val="0"/>
              </a:spcBef>
              <a:buNone/>
              <a:defRPr sz="1200">
                <a:solidFill>
                  <a:schemeClr val="lt1"/>
                </a:solidFill>
                <a:latin typeface="Quattrocento Sans"/>
                <a:ea typeface="Quattrocento Sans"/>
                <a:cs typeface="Quattrocento Sans"/>
                <a:sym typeface="Quattrocento Sans"/>
              </a:defRPr>
            </a:lvl6pPr>
            <a:lvl7pPr indent="0" lvl="6" marL="0" algn="r">
              <a:spcBef>
                <a:spcPts val="0"/>
              </a:spcBef>
              <a:buNone/>
              <a:defRPr sz="1200">
                <a:solidFill>
                  <a:schemeClr val="lt1"/>
                </a:solidFill>
                <a:latin typeface="Quattrocento Sans"/>
                <a:ea typeface="Quattrocento Sans"/>
                <a:cs typeface="Quattrocento Sans"/>
                <a:sym typeface="Quattrocento Sans"/>
              </a:defRPr>
            </a:lvl7pPr>
            <a:lvl8pPr indent="0" lvl="7" marL="0" algn="r">
              <a:spcBef>
                <a:spcPts val="0"/>
              </a:spcBef>
              <a:buNone/>
              <a:defRPr sz="1200">
                <a:solidFill>
                  <a:schemeClr val="lt1"/>
                </a:solidFill>
                <a:latin typeface="Quattrocento Sans"/>
                <a:ea typeface="Quattrocento Sans"/>
                <a:cs typeface="Quattrocento Sans"/>
                <a:sym typeface="Quattrocento Sans"/>
              </a:defRPr>
            </a:lvl8pPr>
            <a:lvl9pPr indent="0" lvl="8" marL="0" algn="r">
              <a:spcBef>
                <a:spcPts val="0"/>
              </a:spcBef>
              <a:buNone/>
              <a:defRPr sz="1200">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03" name="Shape 103"/>
        <p:cNvGrpSpPr/>
        <p:nvPr/>
      </p:nvGrpSpPr>
      <p:grpSpPr>
        <a:xfrm>
          <a:off x="0" y="0"/>
          <a:ext cx="0" cy="0"/>
          <a:chOff x="0" y="0"/>
          <a:chExt cx="0" cy="0"/>
        </a:xfrm>
      </p:grpSpPr>
      <p:sp>
        <p:nvSpPr>
          <p:cNvPr id="104" name="Google Shape;104;p43"/>
          <p:cNvSpPr txBox="1"/>
          <p:nvPr>
            <p:ph type="title"/>
          </p:nvPr>
        </p:nvSpPr>
        <p:spPr>
          <a:xfrm>
            <a:off x="2209800" y="274638"/>
            <a:ext cx="6477000" cy="5635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43"/>
          <p:cNvSpPr txBox="1"/>
          <p:nvPr>
            <p:ph idx="1" type="body"/>
          </p:nvPr>
        </p:nvSpPr>
        <p:spPr>
          <a:xfrm>
            <a:off x="457200" y="990600"/>
            <a:ext cx="82296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06" name="Google Shape;106;p43"/>
          <p:cNvPicPr preferRelativeResize="0"/>
          <p:nvPr/>
        </p:nvPicPr>
        <p:blipFill rotWithShape="1">
          <a:blip r:embed="rId2">
            <a:alphaModFix/>
          </a:blip>
          <a:srcRect b="0" l="0" r="0" t="0"/>
          <a:stretch/>
        </p:blipFill>
        <p:spPr>
          <a:xfrm>
            <a:off x="533400" y="228600"/>
            <a:ext cx="1600200" cy="48490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107" name="Shape 107"/>
        <p:cNvGrpSpPr/>
        <p:nvPr/>
      </p:nvGrpSpPr>
      <p:grpSpPr>
        <a:xfrm>
          <a:off x="0" y="0"/>
          <a:ext cx="0" cy="0"/>
          <a:chOff x="0" y="0"/>
          <a:chExt cx="0" cy="0"/>
        </a:xfrm>
      </p:grpSpPr>
      <p:sp>
        <p:nvSpPr>
          <p:cNvPr id="108" name="Google Shape;108;p44"/>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44"/>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 name="Google Shape;110;p44"/>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111" name="Shape 111"/>
        <p:cNvGrpSpPr/>
        <p:nvPr/>
      </p:nvGrpSpPr>
      <p:grpSpPr>
        <a:xfrm>
          <a:off x="0" y="0"/>
          <a:ext cx="0" cy="0"/>
          <a:chOff x="0" y="0"/>
          <a:chExt cx="0" cy="0"/>
        </a:xfrm>
      </p:grpSpPr>
      <p:sp>
        <p:nvSpPr>
          <p:cNvPr id="112" name="Google Shape;112;p45"/>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45"/>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4" name="Google Shape;114;p45"/>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spTree>
      <p:nvGrpSpPr>
        <p:cNvPr id="115" name="Shape 115"/>
        <p:cNvGrpSpPr/>
        <p:nvPr/>
      </p:nvGrpSpPr>
      <p:grpSpPr>
        <a:xfrm>
          <a:off x="0" y="0"/>
          <a:ext cx="0" cy="0"/>
          <a:chOff x="0" y="0"/>
          <a:chExt cx="0" cy="0"/>
        </a:xfrm>
      </p:grpSpPr>
      <p:sp>
        <p:nvSpPr>
          <p:cNvPr id="116" name="Google Shape;116;p46"/>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46"/>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8" name="Google Shape;118;p46"/>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and Content">
  <p:cSld name="8_Title and Content">
    <p:spTree>
      <p:nvGrpSpPr>
        <p:cNvPr id="119" name="Shape 119"/>
        <p:cNvGrpSpPr/>
        <p:nvPr/>
      </p:nvGrpSpPr>
      <p:grpSpPr>
        <a:xfrm>
          <a:off x="0" y="0"/>
          <a:ext cx="0" cy="0"/>
          <a:chOff x="0" y="0"/>
          <a:chExt cx="0" cy="0"/>
        </a:xfrm>
      </p:grpSpPr>
      <p:sp>
        <p:nvSpPr>
          <p:cNvPr id="120" name="Google Shape;120;p47"/>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47"/>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47"/>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0"/>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0"/>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7" name="Google Shape;27;p30"/>
          <p:cNvPicPr preferRelativeResize="0"/>
          <p:nvPr/>
        </p:nvPicPr>
        <p:blipFill rotWithShape="1">
          <a:blip r:embed="rId2">
            <a:alphaModFix/>
          </a:blip>
          <a:srcRect b="0" l="0" r="0" t="0"/>
          <a:stretch/>
        </p:blipFill>
        <p:spPr>
          <a:xfrm>
            <a:off x="457200" y="218719"/>
            <a:ext cx="1524000" cy="461818"/>
          </a:xfrm>
          <a:prstGeom prst="rect">
            <a:avLst/>
          </a:prstGeom>
          <a:noFill/>
          <a:ln>
            <a:noFill/>
          </a:ln>
        </p:spPr>
      </p:pic>
      <p:cxnSp>
        <p:nvCxnSpPr>
          <p:cNvPr id="28" name="Google Shape;28;p30"/>
          <p:cNvCxnSpPr/>
          <p:nvPr/>
        </p:nvCxnSpPr>
        <p:spPr>
          <a:xfrm>
            <a:off x="457200" y="838200"/>
            <a:ext cx="8229600"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and Content">
  <p:cSld name="9_Title and Content">
    <p:spTree>
      <p:nvGrpSpPr>
        <p:cNvPr id="123" name="Shape 123"/>
        <p:cNvGrpSpPr/>
        <p:nvPr/>
      </p:nvGrpSpPr>
      <p:grpSpPr>
        <a:xfrm>
          <a:off x="0" y="0"/>
          <a:ext cx="0" cy="0"/>
          <a:chOff x="0" y="0"/>
          <a:chExt cx="0" cy="0"/>
        </a:xfrm>
      </p:grpSpPr>
      <p:sp>
        <p:nvSpPr>
          <p:cNvPr id="124" name="Google Shape;124;p48"/>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48"/>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48"/>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and Content">
  <p:cSld name="10_Title and Content">
    <p:spTree>
      <p:nvGrpSpPr>
        <p:cNvPr id="127" name="Shape 127"/>
        <p:cNvGrpSpPr/>
        <p:nvPr/>
      </p:nvGrpSpPr>
      <p:grpSpPr>
        <a:xfrm>
          <a:off x="0" y="0"/>
          <a:ext cx="0" cy="0"/>
          <a:chOff x="0" y="0"/>
          <a:chExt cx="0" cy="0"/>
        </a:xfrm>
      </p:grpSpPr>
      <p:sp>
        <p:nvSpPr>
          <p:cNvPr id="128" name="Google Shape;128;p49"/>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49"/>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0" name="Google Shape;130;p49"/>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and Content">
  <p:cSld name="11_Title and Content">
    <p:spTree>
      <p:nvGrpSpPr>
        <p:cNvPr id="131" name="Shape 131"/>
        <p:cNvGrpSpPr/>
        <p:nvPr/>
      </p:nvGrpSpPr>
      <p:grpSpPr>
        <a:xfrm>
          <a:off x="0" y="0"/>
          <a:ext cx="0" cy="0"/>
          <a:chOff x="0" y="0"/>
          <a:chExt cx="0" cy="0"/>
        </a:xfrm>
      </p:grpSpPr>
      <p:sp>
        <p:nvSpPr>
          <p:cNvPr id="132" name="Google Shape;132;p50"/>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50"/>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4" name="Google Shape;134;p50"/>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and Content">
  <p:cSld name="12_Title and Content">
    <p:spTree>
      <p:nvGrpSpPr>
        <p:cNvPr id="135" name="Shape 135"/>
        <p:cNvGrpSpPr/>
        <p:nvPr/>
      </p:nvGrpSpPr>
      <p:grpSpPr>
        <a:xfrm>
          <a:off x="0" y="0"/>
          <a:ext cx="0" cy="0"/>
          <a:chOff x="0" y="0"/>
          <a:chExt cx="0" cy="0"/>
        </a:xfrm>
      </p:grpSpPr>
      <p:sp>
        <p:nvSpPr>
          <p:cNvPr id="136" name="Google Shape;136;p51"/>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51"/>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8" name="Google Shape;138;p51"/>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and Content">
  <p:cSld name="13_Title and Content">
    <p:spTree>
      <p:nvGrpSpPr>
        <p:cNvPr id="139" name="Shape 139"/>
        <p:cNvGrpSpPr/>
        <p:nvPr/>
      </p:nvGrpSpPr>
      <p:grpSpPr>
        <a:xfrm>
          <a:off x="0" y="0"/>
          <a:ext cx="0" cy="0"/>
          <a:chOff x="0" y="0"/>
          <a:chExt cx="0" cy="0"/>
        </a:xfrm>
      </p:grpSpPr>
      <p:sp>
        <p:nvSpPr>
          <p:cNvPr id="140" name="Google Shape;140;p52"/>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52"/>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2" name="Google Shape;142;p52"/>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and Content">
  <p:cSld name="14_Title and Content">
    <p:spTree>
      <p:nvGrpSpPr>
        <p:cNvPr id="143" name="Shape 143"/>
        <p:cNvGrpSpPr/>
        <p:nvPr/>
      </p:nvGrpSpPr>
      <p:grpSpPr>
        <a:xfrm>
          <a:off x="0" y="0"/>
          <a:ext cx="0" cy="0"/>
          <a:chOff x="0" y="0"/>
          <a:chExt cx="0" cy="0"/>
        </a:xfrm>
      </p:grpSpPr>
      <p:sp>
        <p:nvSpPr>
          <p:cNvPr id="144" name="Google Shape;144;p53"/>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53"/>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53"/>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and Content">
  <p:cSld name="15_Title and Content">
    <p:spTree>
      <p:nvGrpSpPr>
        <p:cNvPr id="147" name="Shape 147"/>
        <p:cNvGrpSpPr/>
        <p:nvPr/>
      </p:nvGrpSpPr>
      <p:grpSpPr>
        <a:xfrm>
          <a:off x="0" y="0"/>
          <a:ext cx="0" cy="0"/>
          <a:chOff x="0" y="0"/>
          <a:chExt cx="0" cy="0"/>
        </a:xfrm>
      </p:grpSpPr>
      <p:sp>
        <p:nvSpPr>
          <p:cNvPr id="148" name="Google Shape;148;p54"/>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54"/>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54"/>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and Content">
  <p:cSld name="16_Title and Content">
    <p:spTree>
      <p:nvGrpSpPr>
        <p:cNvPr id="151" name="Shape 151"/>
        <p:cNvGrpSpPr/>
        <p:nvPr/>
      </p:nvGrpSpPr>
      <p:grpSpPr>
        <a:xfrm>
          <a:off x="0" y="0"/>
          <a:ext cx="0" cy="0"/>
          <a:chOff x="0" y="0"/>
          <a:chExt cx="0" cy="0"/>
        </a:xfrm>
      </p:grpSpPr>
      <p:sp>
        <p:nvSpPr>
          <p:cNvPr id="152" name="Google Shape;152;p55"/>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55"/>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55"/>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and Content">
  <p:cSld name="17_Title and Content">
    <p:spTree>
      <p:nvGrpSpPr>
        <p:cNvPr id="155" name="Shape 155"/>
        <p:cNvGrpSpPr/>
        <p:nvPr/>
      </p:nvGrpSpPr>
      <p:grpSpPr>
        <a:xfrm>
          <a:off x="0" y="0"/>
          <a:ext cx="0" cy="0"/>
          <a:chOff x="0" y="0"/>
          <a:chExt cx="0" cy="0"/>
        </a:xfrm>
      </p:grpSpPr>
      <p:sp>
        <p:nvSpPr>
          <p:cNvPr id="156" name="Google Shape;156;p56"/>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56"/>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56"/>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Title and Content">
  <p:cSld name="18_Title and Content">
    <p:spTree>
      <p:nvGrpSpPr>
        <p:cNvPr id="159" name="Shape 159"/>
        <p:cNvGrpSpPr/>
        <p:nvPr/>
      </p:nvGrpSpPr>
      <p:grpSpPr>
        <a:xfrm>
          <a:off x="0" y="0"/>
          <a:ext cx="0" cy="0"/>
          <a:chOff x="0" y="0"/>
          <a:chExt cx="0" cy="0"/>
        </a:xfrm>
      </p:grpSpPr>
      <p:sp>
        <p:nvSpPr>
          <p:cNvPr id="160" name="Google Shape;160;p57"/>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57"/>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2" name="Google Shape;162;p57"/>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 name="Shape 29"/>
        <p:cNvGrpSpPr/>
        <p:nvPr/>
      </p:nvGrpSpPr>
      <p:grpSpPr>
        <a:xfrm>
          <a:off x="0" y="0"/>
          <a:ext cx="0" cy="0"/>
          <a:chOff x="0" y="0"/>
          <a:chExt cx="0" cy="0"/>
        </a:xfrm>
      </p:grpSpPr>
      <p:sp>
        <p:nvSpPr>
          <p:cNvPr id="30" name="Google Shape;30;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31"/>
          <p:cNvSpPr/>
          <p:nvPr/>
        </p:nvSpPr>
        <p:spPr>
          <a:xfrm>
            <a:off x="1524000" y="2551017"/>
            <a:ext cx="6400800" cy="326475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pic>
        <p:nvPicPr>
          <p:cNvPr descr="http://uconndigitalarts.com/wp-content/uploads/2013/04/original.jpg" id="34" name="Google Shape;34;p31"/>
          <p:cNvPicPr preferRelativeResize="0"/>
          <p:nvPr/>
        </p:nvPicPr>
        <p:blipFill rotWithShape="1">
          <a:blip r:embed="rId2">
            <a:alphaModFix/>
          </a:blip>
          <a:srcRect b="41310" l="0" r="0" t="43978"/>
          <a:stretch/>
        </p:blipFill>
        <p:spPr>
          <a:xfrm flipH="1">
            <a:off x="2799530" y="2575401"/>
            <a:ext cx="3426068" cy="283858"/>
          </a:xfrm>
          <a:prstGeom prst="rect">
            <a:avLst/>
          </a:prstGeom>
          <a:noFill/>
          <a:ln>
            <a:noFill/>
          </a:ln>
        </p:spPr>
      </p:pic>
      <p:pic>
        <p:nvPicPr>
          <p:cNvPr descr="C:\Users\powerpoint.vn\Downloads\1e2cd4b177168ad16ce2e7c504bba4d2.x400.jpeg" id="35" name="Google Shape;35;p31"/>
          <p:cNvPicPr preferRelativeResize="0"/>
          <p:nvPr/>
        </p:nvPicPr>
        <p:blipFill rotWithShape="1">
          <a:blip r:embed="rId3">
            <a:alphaModFix/>
          </a:blip>
          <a:srcRect b="55710" l="0" r="0" t="0"/>
          <a:stretch/>
        </p:blipFill>
        <p:spPr>
          <a:xfrm>
            <a:off x="1926464" y="609600"/>
            <a:ext cx="5443471" cy="2828060"/>
          </a:xfrm>
          <a:prstGeom prst="rect">
            <a:avLst/>
          </a:prstGeom>
          <a:noFill/>
          <a:ln>
            <a:noFill/>
          </a:ln>
        </p:spPr>
      </p:pic>
      <p:sp>
        <p:nvSpPr>
          <p:cNvPr id="36" name="Google Shape;36;p31"/>
          <p:cNvSpPr txBox="1"/>
          <p:nvPr/>
        </p:nvSpPr>
        <p:spPr>
          <a:xfrm>
            <a:off x="3077919" y="3124200"/>
            <a:ext cx="3551481" cy="21390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7200"/>
              <a:buFont typeface="Calibri"/>
              <a:buNone/>
            </a:pPr>
            <a:r>
              <a:rPr b="1" lang="en-US" sz="7200">
                <a:solidFill>
                  <a:schemeClr val="lt1"/>
                </a:solidFill>
                <a:latin typeface="Calibri"/>
                <a:ea typeface="Calibri"/>
                <a:cs typeface="Calibri"/>
                <a:sym typeface="Calibri"/>
              </a:rPr>
              <a:t>DEM</a:t>
            </a:r>
            <a:r>
              <a:rPr b="1" lang="en-US" sz="11500">
                <a:solidFill>
                  <a:schemeClr val="lt1"/>
                </a:solidFill>
                <a:latin typeface="Calibri"/>
                <a:ea typeface="Calibri"/>
                <a:cs typeface="Calibri"/>
                <a:sym typeface="Calibri"/>
              </a:rPr>
              <a:t>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www.designofsignage.com/application/symbol/hands/image/600x600/hand-press-button-4.jpg" id="37" name="Google Shape;37;p31"/>
          <p:cNvPicPr preferRelativeResize="0"/>
          <p:nvPr/>
        </p:nvPicPr>
        <p:blipFill rotWithShape="1">
          <a:blip r:embed="rId4">
            <a:alphaModFix/>
          </a:blip>
          <a:srcRect b="0" l="0" r="0" t="0"/>
          <a:stretch/>
        </p:blipFill>
        <p:spPr>
          <a:xfrm>
            <a:off x="4512564" y="3568725"/>
            <a:ext cx="2616710" cy="261671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Title and Content">
  <p:cSld name="19_Title and Content">
    <p:spTree>
      <p:nvGrpSpPr>
        <p:cNvPr id="163" name="Shape 163"/>
        <p:cNvGrpSpPr/>
        <p:nvPr/>
      </p:nvGrpSpPr>
      <p:grpSpPr>
        <a:xfrm>
          <a:off x="0" y="0"/>
          <a:ext cx="0" cy="0"/>
          <a:chOff x="0" y="0"/>
          <a:chExt cx="0" cy="0"/>
        </a:xfrm>
      </p:grpSpPr>
      <p:sp>
        <p:nvSpPr>
          <p:cNvPr id="164" name="Google Shape;164;p58"/>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58"/>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6" name="Google Shape;166;p58"/>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Title and Content">
  <p:cSld name="20_Title and Content">
    <p:spTree>
      <p:nvGrpSpPr>
        <p:cNvPr id="167" name="Shape 167"/>
        <p:cNvGrpSpPr/>
        <p:nvPr/>
      </p:nvGrpSpPr>
      <p:grpSpPr>
        <a:xfrm>
          <a:off x="0" y="0"/>
          <a:ext cx="0" cy="0"/>
          <a:chOff x="0" y="0"/>
          <a:chExt cx="0" cy="0"/>
        </a:xfrm>
      </p:grpSpPr>
      <p:sp>
        <p:nvSpPr>
          <p:cNvPr id="168" name="Google Shape;168;p59"/>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59"/>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0" name="Google Shape;170;p59"/>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Title and Content">
  <p:cSld name="21_Title and Content">
    <p:spTree>
      <p:nvGrpSpPr>
        <p:cNvPr id="171" name="Shape 171"/>
        <p:cNvGrpSpPr/>
        <p:nvPr/>
      </p:nvGrpSpPr>
      <p:grpSpPr>
        <a:xfrm>
          <a:off x="0" y="0"/>
          <a:ext cx="0" cy="0"/>
          <a:chOff x="0" y="0"/>
          <a:chExt cx="0" cy="0"/>
        </a:xfrm>
      </p:grpSpPr>
      <p:sp>
        <p:nvSpPr>
          <p:cNvPr id="172" name="Google Shape;172;p60"/>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60"/>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4" name="Google Shape;174;p60"/>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Title and Content">
  <p:cSld name="22_Title and Content">
    <p:spTree>
      <p:nvGrpSpPr>
        <p:cNvPr id="175" name="Shape 175"/>
        <p:cNvGrpSpPr/>
        <p:nvPr/>
      </p:nvGrpSpPr>
      <p:grpSpPr>
        <a:xfrm>
          <a:off x="0" y="0"/>
          <a:ext cx="0" cy="0"/>
          <a:chOff x="0" y="0"/>
          <a:chExt cx="0" cy="0"/>
        </a:xfrm>
      </p:grpSpPr>
      <p:sp>
        <p:nvSpPr>
          <p:cNvPr id="176" name="Google Shape;176;p61"/>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61"/>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8" name="Google Shape;178;p61"/>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Title and Content">
  <p:cSld name="23_Title and Content">
    <p:spTree>
      <p:nvGrpSpPr>
        <p:cNvPr id="179" name="Shape 179"/>
        <p:cNvGrpSpPr/>
        <p:nvPr/>
      </p:nvGrpSpPr>
      <p:grpSpPr>
        <a:xfrm>
          <a:off x="0" y="0"/>
          <a:ext cx="0" cy="0"/>
          <a:chOff x="0" y="0"/>
          <a:chExt cx="0" cy="0"/>
        </a:xfrm>
      </p:grpSpPr>
      <p:sp>
        <p:nvSpPr>
          <p:cNvPr id="180" name="Google Shape;180;p62"/>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62"/>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2" name="Google Shape;182;p62"/>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Title and Content">
  <p:cSld name="24_Title and Content">
    <p:spTree>
      <p:nvGrpSpPr>
        <p:cNvPr id="183" name="Shape 183"/>
        <p:cNvGrpSpPr/>
        <p:nvPr/>
      </p:nvGrpSpPr>
      <p:grpSpPr>
        <a:xfrm>
          <a:off x="0" y="0"/>
          <a:ext cx="0" cy="0"/>
          <a:chOff x="0" y="0"/>
          <a:chExt cx="0" cy="0"/>
        </a:xfrm>
      </p:grpSpPr>
      <p:sp>
        <p:nvSpPr>
          <p:cNvPr id="184" name="Google Shape;184;p63"/>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63"/>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 name="Google Shape;186;p63"/>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Title and Content">
  <p:cSld name="25_Title and Content">
    <p:spTree>
      <p:nvGrpSpPr>
        <p:cNvPr id="187" name="Shape 187"/>
        <p:cNvGrpSpPr/>
        <p:nvPr/>
      </p:nvGrpSpPr>
      <p:grpSpPr>
        <a:xfrm>
          <a:off x="0" y="0"/>
          <a:ext cx="0" cy="0"/>
          <a:chOff x="0" y="0"/>
          <a:chExt cx="0" cy="0"/>
        </a:xfrm>
      </p:grpSpPr>
      <p:sp>
        <p:nvSpPr>
          <p:cNvPr id="188" name="Google Shape;188;p64"/>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64"/>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 name="Google Shape;190;p64"/>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Title and Content">
  <p:cSld name="26_Title and Content">
    <p:spTree>
      <p:nvGrpSpPr>
        <p:cNvPr id="191" name="Shape 191"/>
        <p:cNvGrpSpPr/>
        <p:nvPr/>
      </p:nvGrpSpPr>
      <p:grpSpPr>
        <a:xfrm>
          <a:off x="0" y="0"/>
          <a:ext cx="0" cy="0"/>
          <a:chOff x="0" y="0"/>
          <a:chExt cx="0" cy="0"/>
        </a:xfrm>
      </p:grpSpPr>
      <p:sp>
        <p:nvSpPr>
          <p:cNvPr id="192" name="Google Shape;192;p65"/>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65"/>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 name="Google Shape;194;p65"/>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Title and Content">
  <p:cSld name="27_Title and Content">
    <p:spTree>
      <p:nvGrpSpPr>
        <p:cNvPr id="195" name="Shape 195"/>
        <p:cNvGrpSpPr/>
        <p:nvPr/>
      </p:nvGrpSpPr>
      <p:grpSpPr>
        <a:xfrm>
          <a:off x="0" y="0"/>
          <a:ext cx="0" cy="0"/>
          <a:chOff x="0" y="0"/>
          <a:chExt cx="0" cy="0"/>
        </a:xfrm>
      </p:grpSpPr>
      <p:sp>
        <p:nvSpPr>
          <p:cNvPr id="196" name="Google Shape;196;p66"/>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66"/>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8" name="Google Shape;198;p66"/>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Title and Content">
  <p:cSld name="28_Title and Content">
    <p:spTree>
      <p:nvGrpSpPr>
        <p:cNvPr id="199" name="Shape 199"/>
        <p:cNvGrpSpPr/>
        <p:nvPr/>
      </p:nvGrpSpPr>
      <p:grpSpPr>
        <a:xfrm>
          <a:off x="0" y="0"/>
          <a:ext cx="0" cy="0"/>
          <a:chOff x="0" y="0"/>
          <a:chExt cx="0" cy="0"/>
        </a:xfrm>
      </p:grpSpPr>
      <p:sp>
        <p:nvSpPr>
          <p:cNvPr id="200" name="Google Shape;200;p67"/>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67"/>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2" name="Google Shape;202;p67"/>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_Title and Content">
  <p:cSld name="29_Title and Content">
    <p:spTree>
      <p:nvGrpSpPr>
        <p:cNvPr id="203" name="Shape 203"/>
        <p:cNvGrpSpPr/>
        <p:nvPr/>
      </p:nvGrpSpPr>
      <p:grpSpPr>
        <a:xfrm>
          <a:off x="0" y="0"/>
          <a:ext cx="0" cy="0"/>
          <a:chOff x="0" y="0"/>
          <a:chExt cx="0" cy="0"/>
        </a:xfrm>
      </p:grpSpPr>
      <p:sp>
        <p:nvSpPr>
          <p:cNvPr id="204" name="Google Shape;204;p68"/>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68"/>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6" name="Google Shape;206;p68"/>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_Title and Content">
  <p:cSld name="30_Title and Content">
    <p:spTree>
      <p:nvGrpSpPr>
        <p:cNvPr id="207" name="Shape 207"/>
        <p:cNvGrpSpPr/>
        <p:nvPr/>
      </p:nvGrpSpPr>
      <p:grpSpPr>
        <a:xfrm>
          <a:off x="0" y="0"/>
          <a:ext cx="0" cy="0"/>
          <a:chOff x="0" y="0"/>
          <a:chExt cx="0" cy="0"/>
        </a:xfrm>
      </p:grpSpPr>
      <p:sp>
        <p:nvSpPr>
          <p:cNvPr id="208" name="Google Shape;208;p69"/>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 name="Google Shape;209;p69"/>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0" name="Google Shape;210;p69"/>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_Title and Content">
  <p:cSld name="31_Title and Content">
    <p:spTree>
      <p:nvGrpSpPr>
        <p:cNvPr id="211" name="Shape 211"/>
        <p:cNvGrpSpPr/>
        <p:nvPr/>
      </p:nvGrpSpPr>
      <p:grpSpPr>
        <a:xfrm>
          <a:off x="0" y="0"/>
          <a:ext cx="0" cy="0"/>
          <a:chOff x="0" y="0"/>
          <a:chExt cx="0" cy="0"/>
        </a:xfrm>
      </p:grpSpPr>
      <p:sp>
        <p:nvSpPr>
          <p:cNvPr id="212" name="Google Shape;212;p70"/>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70"/>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4" name="Google Shape;214;p70"/>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and Content">
  <p:cSld name="32_Title and Content">
    <p:spTree>
      <p:nvGrpSpPr>
        <p:cNvPr id="215" name="Shape 215"/>
        <p:cNvGrpSpPr/>
        <p:nvPr/>
      </p:nvGrpSpPr>
      <p:grpSpPr>
        <a:xfrm>
          <a:off x="0" y="0"/>
          <a:ext cx="0" cy="0"/>
          <a:chOff x="0" y="0"/>
          <a:chExt cx="0" cy="0"/>
        </a:xfrm>
      </p:grpSpPr>
      <p:sp>
        <p:nvSpPr>
          <p:cNvPr id="216" name="Google Shape;216;p71"/>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71"/>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8" name="Google Shape;218;p71"/>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3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3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3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6" name="Google Shape;56;p3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7" name="Google Shape;57;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3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7" name="Google Shape;67;p3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3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7"/>
          <p:cNvSpPr/>
          <p:nvPr>
            <p:ph idx="2" type="pic"/>
          </p:nvPr>
        </p:nvSpPr>
        <p:spPr>
          <a:xfrm>
            <a:off x="1792288" y="612775"/>
            <a:ext cx="5486400" cy="4114800"/>
          </a:xfrm>
          <a:prstGeom prst="rect">
            <a:avLst/>
          </a:prstGeom>
          <a:noFill/>
          <a:ln>
            <a:noFill/>
          </a:ln>
        </p:spPr>
      </p:sp>
      <p:sp>
        <p:nvSpPr>
          <p:cNvPr id="74" name="Google Shape;74;p3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5" name="Google Shape;75;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theme" Target="../theme/theme2.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
          <p:cNvSpPr txBox="1"/>
          <p:nvPr>
            <p:ph type="ctrTitle"/>
          </p:nvPr>
        </p:nvSpPr>
        <p:spPr>
          <a:xfrm>
            <a:off x="4114800" y="4038600"/>
            <a:ext cx="5029200" cy="8308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600"/>
              <a:buFont typeface="Quattrocento Sans"/>
              <a:buNone/>
            </a:pPr>
            <a:r>
              <a:rPr lang="en-US"/>
              <a:t>Lập trình Java 1</a:t>
            </a:r>
            <a:endParaRPr/>
          </a:p>
        </p:txBody>
      </p:sp>
      <p:sp>
        <p:nvSpPr>
          <p:cNvPr id="224" name="Google Shape;224;p1"/>
          <p:cNvSpPr txBox="1"/>
          <p:nvPr>
            <p:ph idx="1" type="subTitle"/>
          </p:nvPr>
        </p:nvSpPr>
        <p:spPr>
          <a:xfrm>
            <a:off x="4114800" y="4724400"/>
            <a:ext cx="50292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Bài 8: </a:t>
            </a:r>
            <a:r>
              <a:rPr lang="en-US" sz="2000"/>
              <a:t>Kiến thức nâng cao về phương thức và lớp</a:t>
            </a:r>
            <a:endParaRPr sz="2000"/>
          </a:p>
        </p:txBody>
      </p:sp>
      <p:sp>
        <p:nvSpPr>
          <p:cNvPr id="225" name="Google Shape;225;p1"/>
          <p:cNvSpPr txBox="1"/>
          <p:nvPr/>
        </p:nvSpPr>
        <p:spPr>
          <a:xfrm>
            <a:off x="4114800" y="5410200"/>
            <a:ext cx="5029200" cy="9906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FF5A33"/>
              </a:buClr>
              <a:buSzPts val="2200"/>
              <a:buFont typeface="Arial"/>
              <a:buNone/>
            </a:pPr>
            <a:r>
              <a:rPr b="1" i="0" lang="en-US" sz="2200" u="none" cap="small" strike="noStrike">
                <a:solidFill>
                  <a:srgbClr val="FF5A33"/>
                </a:solidFill>
                <a:latin typeface="Quattrocento Sans"/>
                <a:ea typeface="Quattrocento Sans"/>
                <a:cs typeface="Quattrocento Sans"/>
                <a:sym typeface="Quattrocento Sans"/>
              </a:rPr>
              <a:t>Phần 1</a:t>
            </a:r>
            <a:endParaRPr b="1" i="0" sz="2200" u="none" cap="small" strike="noStrike">
              <a:solidFill>
                <a:srgbClr val="FF5A33"/>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0"/>
          <p:cNvSpPr txBox="1"/>
          <p:nvPr/>
        </p:nvSpPr>
        <p:spPr>
          <a:xfrm>
            <a:off x="914400" y="4267200"/>
            <a:ext cx="4012637" cy="2031325"/>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1. Hiện thực hóa 2 m() ở slide trước</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2. Bổ sung thêm một phương thức nhận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tham số là một đối tượng và phương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thức làm thay đối các trường dữ liệu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của đối tượng tham số. Kiểm tra các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trường dữ liệu có thay đổi hay không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sau khi gọi phương thức</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descr="http://studio-creator.com/blog/public/html5.jpg" id="322" name="Google Shape;322;p1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323" name="Google Shape;323;p1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xQTEhUUExQWFhQXGR8aGRcYGBcdGBUbHRgaHRwfHBccHyggHyAlHRgXITEiJSkrLi4vIB8zODMsNygtLisBCgoKDg0OGxAQGywkICY0LDAsLjAsLCwsLCwsLCwsLCwsLCwsLCwsLCwsLCwsLC4sLCwsNS0sLCwsLCwsLCwsLP/AABEIALcBEwMBIgACEQEDEQH/xAAcAAACAgMBAQAAAAAAAAAAAAAEBQMGAAECBwj/xABGEAACAQEGAwUECQIFAwIHAQABAhEDAAQSITFBBRNRBiIyYXFCUoGRBxQjYqGxwdHwM+FDU3KC8RUkkrLSJTRjoqOz4hb/xAAaAQADAQEBAQAAAAAAAAAAAAAAAQIDBAUG/8QAMhEAAgIABQIEAwgCAwAAAAAAAAECEQMSITFBBFETImHwBXHRFDJSgZGhseEjwTNCYv/aAAwDAQACEQMRAD8ApvFuz1e7nvocOzDNT+1lVvoo0gQQQCCDr6WqPHfo/o1QWpfZv5eEmdxbhngNbH0nT/F4vTFVep5XcL61JpEEHJlPhdehFjOH3Om7Vajlku1ODlm7Fz3KSzq5MiToATYniXZG80W76gJqahIFNRqSzHQfwTaJL1FNqV2JaDjNQiGc4SrcldVhC2Z7xBMRNjDjektjXqsaKWfBfmfbt3fauGD3jiTOQMKrSUyKIkqOhYnN207zT5AWZXW+o/kehshUW6i2/T/EcXAlpquxXU/Aum6iHZ9/e5aqZgyLdPRAGJfCdvcPT0Ox+Fq/duIOnmOh/ezq4cTVjkRJyKtuNwRuLe5gfEMLHacdJdnz6HynWfBep6S8yzQ7rj1okw2wJbd5rAOEVWOJSygZ5qGZlk9FBaSdNdMyuEOKyShallmxjnGZHdGlNDBGOSxzgrFurE6zDgvXt9Ty4dNOWvHcgb7MxAaqPY9mmdQahG+/LGek4RaAKcTF2xM2YYgDEuwgZDDOHCMhl1Nm44MQITCRsNP7fjYetc2XJ1IGsxoeoOnw3slOMmsRSTa49PRA4teVql73A8FswWI5ex1/D1HlbeC3ZGSkrRztNOmRUwNDofmPMedsug+zDunfJIWmZwnCQGdiM+WCQABBY5ZAE2nWlkSSFUZsx0X1/QDM7TaOtULFMsNMAKJydiGYqanQS74V2JzljlzYzqSUXV1fy/0+DaGqeZbbEQpmSzHEx1JjbQADJVGyjIW7CbHQ/h0I8xafBbeC3R4ccuWtDHO7zcg4Trr+B8xbMFiGXI5ZwY9Y/I27omKaMVIquMQRgDylkgFhoWJVsK6QMR2Bz8Vw8st+PX3yVkzarb+AZhh2BdgYU6BWBBZ/KCYXVvISRHTQ54jLT3j1PX00iMogZRFilpa7kmSTmWPUnc22aU5jUfiOn7f3snFxl4kvz9F6fLkpSUlkX5eoPy7dYciP5OxtOEt0tLUkwo1OwzgepJyAGZNtZ5XHzbGcW09NyGipWmrMsVmExkVog4gD0LtgYqNABiM5C0IpR+eZJJO5JOZPmbFVCSwkQugG4MASx3YqAOgiB1OYLZYCbTct/wDRpitJpLYFNP8AnT+1uCljVEZ21dlZEYtHMklSNKdPEFUkH/EZiwAzACM3Szc/C0e3H0BLPrzz9QKupTTx6x7nQn7+cgHTU7Wg5eWWljeV/P7/AK2jNOzSySzS539P6HeZUuAQ07dXZIDFgCZPLGwUASzz0LBQvtE9AbELRkx/wBuSdh52hr7YfDvlm/megE5D466T1HFb8/IrCff2yDBrOc5mdT5k2xV2+VpwtuK9HEpGIqfeHs+drlGvNHj+CE70ZqLZZrd7zCgY6NPorU0LRsSWzkiD8bZbk+3L8LNvA9T0bhl/WssrkRkyHxIY0P6Hf8huJ8ZFNhSpo1auwypJqBPidjki/eaPnlZb2mui0Ga/U25dcIaZlopVJnCaq+1gJLCMzpnlZh2RogXdX5bI9TvOXB5lRsUY3nMYgAwU+EECBFvDPTOLt2caowq35hWqAytID/t6O/dU+Nh77D0C2Vce7BUqjB7ueTU1kaE66WvFQZfH9LQvtaJQUtzbCxp4TuDo8Y7T9l61DvlBB8WHwzqWXoDuNrVyLfRtW6rUUq4lTkR/N7UTifZCji5dUYcX9KuMv9r7ZbE/tbmxenb1R7XQfGFhrJirTh9v6PLDbQtauMdhL1RPdTmrMSmvxH62V4qd28OCrXG+TUqJ8tqjjr4Qfei3MsN86HuS63ClFPDeZvZLf+l6sM4e700Za3eNZCtOiTDuCQZZvYRgpTPNgxA6201CpUo02pwrSSQoCYcTEuqhYwifZ2gdLIqlVmYsxLMxksT3iepNvQq1xNJgTnIBbzyzb1G/UZ6gz2YeNneW38z5z4n0ngtYjq5XaWiXvlhvCFIpIHPfAE+ZszVLA0FnSxaErrbuSpHht2wLiXDZUlR3gCQNM4y+BOR+etgbjdUqURUIqIScIQgYmcEgooMZiDJJgASYtZaTA6a2R3mqK15phZFNQV5sd1mDYmSn5tChnOUU8AzJtUMbEhpF6Eyw4y1aIrxwKpAZikLmtNScKHcyQMb7YzHQBRlYNrqdCpIOREaj4WsNSqYwzI62y7U5YR1t1Q6qUY5ZJMwl08W7TorhpEa/A7nyPmPx1t1gtceIXAVBmM+tq/c6K/aisjoabBRp9oWnBgJyOIAnosNMRbfB+IRSqaMcTpHdxF4p5Ekwo1YzlOggaknIAZm0bMS8kYVMYRvIUL39sWBViMgAQNy1hfs+zAMXWRogBwJOsNqxjIuRJ2AGVl9S4tOGJ9P087aePDEalatbL3yR4UoaVvuwLl23gsQ1Igwwz9In+ft5W1gt2wmpq4nLJOLpgjA8xSYFKGNV90CrixBdWmCsDMkr52krLiOa4QpMJIOA6HERkX1BO2gy1JcFZUeP0kU9CCQdX0IXbInYGGimUbjXOc+snWdZ8885tzwV4lf9ePnzXv5G0m1DXfk4wW0F2/hsRgtFeaLMpCNhbKGiQCDlI6bHyJttJNPMjOMrWVmkpTOgAEknRR1NoKwzBAhRsRmdsR8+g2BI1JJPvDgwqiFXMdWMkB29YYqNljcm0RS2a/zLN+n1Zo34by/r/QGUtwUsUUjLb8rYaUDEdCYA3cjYemUnb1gHVYicbf6EZWpaANNcNIU5kTmT4qhBJzPuIMCjq0k5gRGUsRWQziOu8aAbADoNvjuTbkraenjlTi9/9F4sraaAqjhPEYBMSep0sW9EoASO8RKgjQbMR06Df0ttackAqHzHdOhgzbTVS5LE4ifE3vtJLH0kwPIC0u1NYa23/LsUqcc/IG92JJMnPO2WLi2WPs0PX9RePMuZ7JiuGa+vzqrKQAJFK7yP8Jeo99szthmLF9nL64Ju15M1kHdf/PQHJv8AVHi669QHYH62D4lwwVkGeGonepuNVYaZ9LfNnsjSpp/Oloagy+dgeGcSLzSqjDXTxDQOAPGvlmJG0jUEEsqoy+dgRJdv1/a0V+uaVqbU6i4kYEEeojXY+dpLt/PwsmvfF6lV3oXMBnXJ6zCaVHyy8b74AekwDNmIS0qT06tDh1arUr0u8SzGKlVcyiNhEmlTVRjYkYiyLJEpZpxvsXdrzqgRoADJCx8Bll0tFV4Mbm63qkXqtGG8YjL1kJBxDYFSJAEDbKSbWW7V1dVdCGVhII31/kbZ2mUIyVM0w8aeHLNB0zxjjvYG8UCSg5lPqPEB5j9rWm7DHTpqdQBB30G9vQLxkrf6W/K1H4PRlU8gPytlDAUbOrquvxOoUc/F/uRVaPKzJhOugQk/gs/L08LGlXEHHChRLM2QAGpJOli71dFdSrAFWEEHQg62RpdiKq3YSadFQQCSSDBIqVGnrhp01IkYajCABboTOBk1S6PXEwadE+yZFSsPvb00+74jvhGR8/7Y8Vr0L/Ro0gzoaazQAybvOO7HhIAEEaQLeo3e8GcL5Hr1t5n9ItVaXFbnUYhVCCSdhjcfrZsEFXbjtaneEp1lmjW/pVSpVgfcqKdG20HXfIy/9vKN0rmk6VJWO8ApUyJ6gj8bAcc7V0GqUKQw1ldhJQgtTIZeW6/eDbbibCcQ4StbjfLqUsavTHdzhmCDwxnYzPYR6F2d7WXa+AijUBYaoQQwHWDqPMWj4reUqVVUHuU2K1HBEU8USAPegBS/sKzbnKkcSul1uF6u/wBVpMDeHFI1OYSKYxKKnKzJk4wMcxrh3Nh7rdmTi9+pUjh+xygZDu0iJXcSRaRnp9RzTyBkHQbiwdNZYetq/wBlOJreKGNJAlpRiSabjvMknYTK/dMZYYtH9HPHK95pPUqQWDkLA2ABz6620tUTqXPifDsaHDAeO6ToDGUjpZfdB3Up1FVKurEAHl6woeILsFLDWFg5yLA8F7eJXvFeg1Jk5GKakypwuFiIkEk5DOTkMzbTcXorXqtXIUBQxXOaQaFDPEgllRVJGSYQu5JmMmuRtJjPiHC6aAYJGekkzvJJzJk5mc7CVOGHBjUyRqIz9P5+9o7vxqlWyp1UcDSGBI+RtZuG0xg9c7dH2jEjFa7GXgwb2KtQurOJUT+fytzVQoYK97ZTPzbov/qiBuQ5vVz5NU1kfxLh5bZU8cyHY6hVXGWA1Ci3FSuhpDCDL95sQ7xJGrZDPTLKAIAAEW3XxCctGjH7HBaoQhSCZJOIzJ1xfwCOmnQW7K2M4hVAFKlyyWrEqrhckgTLEZ+g38tQLgKQlQjESwEkSwU7iBnEHTfLeOjpeshOTw6qtvp9DLqOmlFKe9kF5u4dWVswRB9D525ZiTn7Iwx7gHhT1CwWM5sW3mxtZCpw6Puf8v8A/vy211gWC5IQ5DI6jz626JO5rE4XPvhGMdIuHLI2SwdY4SowswZgowiYLZDLoTA+IsyZbRmRmGwwPEBJXYEDczoOsW2xNsy3RGHvl7g15pQSoIMZOQZBOhUHoNCd9NJkcphM7HWxFEyMhAHdC+6FyAy8s/ibdFbTCLlBS539+hUpZZZeCHDbLQV7tVLHDUCrsMOmVss88vwv9vqLLHuj1KjxBDvFiKN4UjUadbR1EGA5DawguSFhI3/S3y9nu0T8VuQqhWBw1FMo41Gu/TM/M9SCHw/tErvUoVvsrxRBZ1aAHp5fapnGHPPofLOxH/TxORYehtXe3V7SmopBi790uoJBFMNP2lVc6dPGFLHfCQBNmhNDnk1r5kS9C6mNCRWvA9dadM9fGdsORs/ud2Smgp00VEUEKqiAB5CyS4Negi42SowABbMYiBmfic7MKN5rRLUxpORs7FQ0jumyF0N1cuoJu7nvKMzTYnxKOnUb+ohijxkAQyMJ8rbXidNhBO2YIsCC67hqbMpBBRiCDIIKmCDalcPxFUKjYaenSzare2utRAiGrdqrYGVc3ou5AVgDqhJOL59cShlyw0mPIko1RWhqmElWVCPCoIKl/ESDEDMi3BhFfiLseXTgNMVKsStLqFGjVPLwrq0+Ew/V0oMKlHPaqCSXrAmcRJ1qAkkE9SuQOTq7U0wBUChAICgQFHSNrDXy4br8rVRJzVvFNlmQwIkEW8n+kW7CtxC6U3JwuoSRqAahG/rb0emqq0icB8Q3U+8BvO4+OuqTtR2TarerteUqACkVMROIBw2RBjMWfFABdmPo0pUq61zUZwhlVIEYhoSRrGu1mPFaZW+V27wR0oU5EguGZ+bTptIwu6hFLAjArMxIAtYReCuEgS7ThRdXjXyCjKWOQ9YBp3FrnejxW7vWV3u/LZWwj7JSyVAVA6eDNsyfkJaGmVZOE1rpxO7C+yyF5o/aM6iD3RLZwpK7Da1o4bVX/wD0F4Oz3fP/AMaX/tsL9I9Rg1wqmWWhWzqH3S1MjEevciTrrubcVav/AMdBAjFR237v9rNIGCcKvYud44nSZcSAGstMmJEE5HbxoJ8rWnsYlGjQxUSyUQOdiqA5U3PUakH7ONSQImcqZ9JyGheBUAyr0Gpn4EZ+eRX5Wvl7Z7vw+lTooalajRVsGUKeWVDNOpksVXUkToLLZhwU6hxRQ11vFEFLo19ZHBjFWZlX7aoRv36sLouERqSbl2k4FSpl71gmotJgDiMMApOB08JUzByn5W8br8SrC5Ld2olaePmLUwsM5OY2PiIyt7QOKi93JH9+jn/qKQ34zZrUCk8C7LUWAvl2dwjpU+zYDIMrIQGyPdaRvMA75L+x3Z/idW7rXud6KrJXl82oua5eGCh1tc/ovu3N4UqzhYNUCtE4TiJBjfM6WTU7veblcuVcZqs7q1bHh+yxUlqctKc5jCyY2n2lEa2ncZcbqbxVoU6dVsTqg5jqR9q41wnQqCM8oY5ZqDi7V2LHH4573n5jyP8AbaxVwvLvdKFSsuCsVGIARhO4A2GWlp7xdTVQVB4xl62taC3CaN4AADrEaGDFlPE4NUumGVBZGMRTcIQHMiBhOdnHCr6tVCpiVkMDG2s+n97KL+gLQoIp6idXzyy2QHMdcjoBbfpVc3Fcpowx3UU+wAgBEicJ8Mklo6sTmWOpnc20y2kw4T90/gf7/nbsrb2sJ+Wu2h5eJ96+4uAYVFWByyGLVCYFLCMUsOkA6bwN7dVlk5AhQcgdZ95h73lsMupM94Xu/EQoMYyDMemQJPT1FoaJlZ1JmeszJ/G0w/5MvC2+f9GkvuZuWB1acHEPiOtulz0sSVsNSpCmzlZBqd4zJCBRngGzOSi/OMzasSXhXJbdvUmCz6M4qVQCQQxI1hSRPqOmlstOEFstWSf4v2Qs8ex6C/gPwtxTyIO02Q8Nvt4o1Wu14QtSILUbyPCEUSVqknJlGhzJA3zNpRdmvjKWLJdTmqgkPeBGRYjNKZ2A7x+7ofl6PdslrcSeu5p3QiBIe8ETTpxqEH+I/kMhudiTdeDUqSmmoLYxNRnMvVY6s7bnpoAMgAMrMEoqgVEUKqrCqoAVQNgBkBbDmw9LMBLw1zdGFBz9iTFFz7HRGOw6dNNIixq3dPpYW8XdaiMjiVJ0suud6ajFKqZQiKdQ/wDpY/kfgdiQBjR8Q/m1jaCicwLB0fEP5taG+cTKvyqKipXIBCzC0xJ71RhOFem52BsMRz2hvCJKgMatSVprTjmEkHNSchGpY5DeyXsvQAosjDC6thalELSAARFUbrgRTiOZMzBlVe3LhnLZmd+ZWfx1SIn7qr7KDZfiZOdkd4vRLiqi4XjMHRh0b99vzfNA9g1qDUziXMbiyftx2ha73GpWokCopWAwkZuoMj0JsyPF8Q7qkHQg6g/z562pf0kEm4Vv9n/7UtdaEFPu30l3gEGpSpkH3cSkjykkW9I4PxQGh9YVudRrleTQJAcVmJBp4yYVZDMekNERLJOyN1pVuHUqdRQ+KmVA1My0ZDMGy/hNBaHDqtI1+5TeK1VAG5dSpgQrTJ9hA4LsPFLAZTMsY14X9IVzSqxeowdiA7NTIiDkowYlVFkwAY3kklj6LQrJWphlKujAEEQVIOhBt5vwv6OrlVuyioCK+GGqI7Zts4BJUg5MMswbLPo+47UutwvmYcXZmwgnKSDAHkWH42LAvvGBTRuWWXvZhSRiHmAc9bR/UqNV1fBTF5VTBCqGZBkSu+UwRtPmLeQ8J7J3i/03vbVu+7EgsCS5BzJYHLPIZHS12+jzijPRq06yK97uRYpzDHssBiY7AiGPSDrYsCy8T4DRvPKSpSD1VPMUNOBB71RQQWB2T242WTaTtD2fqtd2p0azIxZXNSAXLKytiOknugdAIAEAC3nV77Q8RFavWuRqXi7o5BqNTVpcKpcnCAYk5dFgbWuI+kQNww31KYNRGCvSLQAcSgw2ZjvAj1sNoAk3Jno8ioylXQoYEKGIhhh2BJJA206WWdiOE17vdzd66jErMFwmQQc/zLZWrzfSrTcy12ZZ1CurD8QLXyjxEGpDnDgpLW5hIP2ZOHMalsWQAktIGuZpMTFf0Y0ql0udWneab0sFViMSmWDBMOEbkmQAJk2W3PtoqG8/9uWNElGo4hjWkpjGpiGkgY/Rc4AAuPZ7j12vpZ0qK5TSmcjSU5SVOeJtC2g8Iyktxeat3JDU2pVEb3WVo9GHlaRibsz2hS+oXpqyhWK4WjIwDlBOWdrtw8rgAU+vW1Zutwp0v6aKqnPuqFD7Zge1Ajz/ADfYKXL5majykmTkABuSYAA1NqbtC5AOL01pszIoU1fEcvtWUfZoQfZ1Zo1CAG0FasXYsbT1uHcw/akq0QgkEKNdffkAkjcADICQ6CkMUbxDXz8xbfo2liox6lXhsxkmw1JyGYOrYABhYQeYWMBANcW5JyCyxORswK2Ev/dhhOIAnL2VMqX9YxBfOT7NvUx3SzR3ODCVunscYZOIxJ6aKNgPLedSc+gAtanhOIabjr5+tmCqIEaRlGkbRblltvkWVJEZndsDQYtM50sJeKZcd0wAZU++Rv8A6dh116Wl5S0y6oCOZLvqQxyUKuy4mMtGsetiWW0J+K3GXH89ymlBJrkXpelIzOE7g7G27FNd1JkgTbVr/wAvp+4v8fqN+1t+VqL3ZFarVYBmpIfYGZ5jeyhiDucwM7Hdj8P1WiVfmAyxOHCAzMWZQnsBSSoXYAWJ4bwynQplaYzYhnc5vUb3nbc/gBkABlZdeKBulU16QJpMZq0h199R7wHzGR2I+Y0PbLBXOfwNuEMt8LR/WFcK6HErAkEb/wA6baW7o6/CzBk+x9bDvQWpTKOJUrn8trT7H1sLUvaUqZeowVQup/AeZ8rAFdoVq1zVbu9bmFmPKqFQWoXdcIZ6ksA5VnVABqSDn4Ra+FXBKMqgOZxMxMu7bs7e02mewgCAALVa/wB3r1DTvLIMFJ1ZbsQMdRVk4nOzg99V0UgE55C18OvS1AHQyrCQfiZBGxBkEbEEWbEie8DvH+bWVcSugbPQ9bNq47xtWL7xBmJWIwsV9YYj9LCVsHsAc4q2IAFumz65H46Hb5ghdoaCcSuFT6t4yACrQppsCCRUnJcMEk6QJkjOzOhdC5/Wwva66fYmioIFcPiWmypUvFQKoRZMd32mOU8tQZmLUyEUThfZZ+Q1Ph9SiXeUq3pywNQDJkowpw05BEmGeCTAgWdcS7H/AFThFemHxNgL1DszCCYHkFAz6Wb/AEf8Bq0rilOshp1VZ5BI0LkjMEjex3aqsTcb0j+LkVI8/s2ixWgzzfsW18qXXl4mSmysKNdWXFTIJGB1mShMxGa5xqY7uvA3o8LvqMCKqE80HqCpBHVSuc+trD9HhB4XRG4aoP8A8jH9bLeyVe8Xo3m6SrCmTRIaZai5dYxdacSp8yM8hY2QDv6OGBuNCBnhPTUO0zPnNhLvf6A4o1IJlWXmVahB+1wquAKP8rulvvtB0AFhbjf7tw9FuVSo2ALj5zIRTvRxnEEgTylZTE+MyTlAMXZLiP8A1DjdS8AfZpSIEjUQEGXmSxiw3oA07C9p7utKu7AUyGx1wqkhXAClwqgnA4UHLwtiB1BtR7m4fh3ESqwhrB08hiUxHphs57FcGVr7f3BZXu9YqADkyM9UMrKcmBwDI2sXGeH3ehw680kRUDJUZfN4LR65ZeQjbNJAIOz/ABrhb0qFO88sOqKrF6JOYUA97Cems2uXaCvSpVrvhcBqioKKKe8TTLMjf6VBJCmAz4ASADaodkOxtzrXW71atImpUHdUuyq5VyCzDamIzIidBmcp/pY4MyvcuW55j1CgfwwzYAsR4QIAAGgFj1Aj41wqnw+/3G8XRmi8VCjhmJnEygkznnjzB0IGlqz2r7FLdjRwVCRVqCn3gO4TvIOYtZ/+jVDVujXtga9F9mOGqogloIEVEycgeMKdSLEfStQKXem3uVUYEaEQ2hs6VBeoDxXs3euHXDmc4vy6ssFZgDScIIIOhDqpB2mRnaw8c4rWW83BKFXCjVWBp4FNSqid16zMwMYsNULAyUgg942tHEKeKg1OsvMWopXCD3nBGkjMADMtt6xbzrspfjWvlSpVpYbxdsSd0dxaZJRVA25Y7qjdfMZoD0riN6DlcNp+I3Saavo4jP12NllAHFoS2oHWzetfJQqylSeumttYqpxM5fdYnut4lAzIVckqKbHNmWMRn3BIOIagiMzba0okkyTmSQO8chpsIAAGwAG1uK7xVAJOeFSdlgsyrPViwJ9F96xZW3q4TzNuWtHBiaUkLAOWYP8ATOh9wnY+ViCn82+fS070wRBEg2W3emtMclJKKRIYksSxJVQx9hFUmM5y6Cac3h6LZ7en9CSU9WR3miXAIywmU1Enqw8wSANh5nLdCriE6HQjobGsLBXyiwBemAXA8JMB/Kdj521Ucmq/P6kXm0f5HeG2W0L3RAHMrJScgE02nEkgGDAImD1tlj7XhfiDwZ9i4P4fiLdAZj1/S3D6fEW6HiHrb5o9sSXiibs5emC1JpLUx7Omazvp66HY2b3GqrgMpkFcj8wfMEHIja3FXxfA2QvdTcqtS8UmZqdQAfVR/iV2IVMBPhk6n5yNK4EPuJcRSivekszQiKJeo0aKN+pOgEkwBNhOHcNZ2Fe8QXUHl0wZSh5j3qnV9tFjMt3wikrLzycdVxBcx3RuigEhVBEQCZiSWyNmV28PwsAdbr/NjZY6G7VDURZpP/UQeydMSjr5biBqBZm2q+o/K3a+L4GwIk5ivDKQykAgjMERqLVGqv2tQRMux/8AJiR+BFj+MXg3AGqqM92xTVVc2ogjOoo3AOo6Gds4OLkKwen33dVYLBAUEABqh1AyyXxNnpBIqLpiexyb41KFwlmYHBT9po1M+ygkSx0yGZIFo2oU2VucS1V4xPBGCMwKe6qpzG5OZM6F8JCgFpxVGjG58TRoPJRnCjIeskl16CuM9etmyQO4cVyw1D9oN4yqD3h+o2PkRbm+3pXER8bAXhYMHVTKsIkH9RZrcqiVARADgZgdPeHl/wAerWgMXpRJ2NpLvcbvQmslNTWqdyUVRUqsc8IOWfdkkmAASYAtqueXm0xMADxOdQFHWM50AkmBYu78OYnms/2kQIzWmpjurudBLHNiNgAASEis37sRQvYFK8gpVpACm1JjAoqAqKmMEEIAFMiSe9ligOuCdj6Fzp4buCG1LMZZyOp0+QA8rT38VMix8JlXAzU/wnI6ibdUL1VqAjKRqB+Y8j/aySGIeE8AW7Vr1VV2LXl8bqQIU4nbukbd82b0OGLVEOoK5HMTmDqAdxbboVbvWlas/wDTSRpjYa0lO0++w0Gw7x2Bb2EULtF2X4heqi1rtUNJsOCogqlKaFWbDTphVChaaMqHbEHEnM254rwy/vc7rTro1S9UL0HJLqS1MYiDimD7I62vtGulBjywRSPiQDwECMS/AAEfHbPq+3zHoMutklY7opn0rXepUp06l3VjUp1VYYAS2jCQBnkStmvH+B/WLuy1qkXV+XUWFitTYsg5SAwDzCYXF4WYzkALO7myggtn+lieLVwwCoRzPGpJgJh9s/HIDc+QNhrUEzjgVaQC6lHKgAEyUUaJO8HU+0ZPQCkXF+Vxy/IBk6I8bHupP4u1ro96pGkoQEFQBG6EDQnfrO+tgrtw+ma3PZBjIwmpHeIyyJ6ZCzqwuibiLC7hKhJFOQA21OdAx2Wcp2kbaNq95LoAijGwkYhkgHtHqMiAPaOWgJBZCkRkVI+BFq+LyQzti+0BIfOZJJhQNgqBBA3Mag2UW7B7Ev1UYcJzB1J1JOZJPUnO0VByDgfXZvfH79f+bHxYXiFzFVChLLOjKYZCMwQeoIB+FvXqtYnlp8Mw6EkwBmSdgNSbL69NjFVZkeFDlKnXEPeMA+UAdZKpMSBTY4sEKz5Dm1AoYygyCiVP+o+QkhhYi/F1KksmgHSqB1DLofmPI+dtFbQcRpvTmpRTGdWpgwXG5WcsUbb6Wkqtj7imMgX95QRIHUMQR6A+Ytr4rWj3/knJythZSd0lUSpUXExDzT70sSdTOpIne2WcBAMgBA/C2rZ/Zv8A0/1K8f0RYDp8bdA94eptyxy/3fvblqgBkmAJJJ0FvDPXI6p73wNkt/L30PSu5wIkhrwRPfAIw0Z1IkgvouYzOmmqm9+Asl2M98SHvA+4dVpn39W9nI4rWO60lRQqqFVVACgAAAaAAWYhZ2cvatR5WAUnowjUhosCAV+4YMehBzFnF1Hd+FlPEuHlmFakcNZCYOzAxKsNwYGXpoQCDOC30VUOWF1EOh1U/qDnB/UEAAMfUeo/K2x4vnbVTUeots+L5/pYAnqHMzplal8Cqh614IcMJJY5xUxP3CoOWCnTQUwRkTiOW7qqxvZKqSLsMncZGsRkUQ+57zDXQbkC9ouFFsD04QomFQANicoHsxAjyyiAQXQqsGrrgOJW+E2pY7TVzer4uM4XVlpCf6T0qSThH3i7H1W1nUSs7jJl3U/qOh3tWqfZKmKgqj+tzTUL595WY4kidMLET6HyttVozvuQPfbzX5YpVcLPdlqglFaSCMWR64h6WL4PejzLk95rAFqL11dBhZwOUzUo9oGmz5dQNpBK7PcBr0KwLsHpU6bUqS4YYIzKe+25ARRYm68NFNbopINehRNPwyqBuWOYZ3HKIUe0SdlNodlA9941eGc1zSpcqmiGr3m5tAVIbAqwFHLUqXBzYyZyAGXftrVomoKt3+zU1lputQd96Ic4SMMriCNBzjLrYC93O8JTq00VXF8ULUJcfYVGUq7FiJcEHLeQBnNt33gA5pqhGZjXcHvEqaVSiy4gswCGYZgA5HaxqLQf8Q7Z8tmWrdqipgqVEcNTYVEpriJAxSJBXWMyLI7x2uwqHWnXpPiOEPSJ8IVjiVSSUIMSPwIBsnoLXbFTrXesxN1WgjBZRPspeTMgmpkYHsixnAHVDd2FO+NhrQ61adRmHMouBgykrjRR5SOtjYZceL9qKFOjQeqy03rIrgw9RKQZcQLFVIzhsMwDhY6DPvhPae6o7XdqyCooLHEcz3cbMWOpw96bIq12vKrdaVAqgLgNUIx08S3U0YABBwAIqA7sWOmGVj8MSjXe7NeqafZU0FN0GOuTdxSBV5kZouWf42LCi9Xvil1ekay16OEHDjFRMOL3S0xOemthLpxalTBp1WUIdzHckxJ+5J19n08PmuJ6iKav1dWZbvUQYTyKk066DmDZyHYFtJFOzHhN2pGm9ZwBVXkcsMQx5RK0igJ8asVrL5zNkKj0hW5JMhWxZU5OTnrMGFAMs22WpIBKPCwVzM1DmzxGI9MM5KNAuw6mSaJ2ovBeryw+G8Ao1MYiVp0heqVKgCugLCqWbchs9gFvB+JVTXRj9ZdYbBgqlFpgXitPNpkjFCuikRIwWd2FF7QANOEEjJl94DpOjD5fO3VNFDiTNNtDmPn0g5EWrl1r1WuCVA5FTAgapqVJKqzZ7gFjn0tNcGNCtWSqxqAMEXGwAq1G5ApFgq5EiqUYrEimMiWFhugqy2XmhEJSJxkT91B7x89lG58lMLDw8RKYsSzKkiSN89zOcnf1Mp17T1aV2eu8NgrVRUIXxqrOilYOWGKZ/wBIPkbPuz+Ophd/FhBaNMRGcD1mwAXd3BUEdPy1ttzAJOQGZJ0A62h4hRqJUDUVDKzAVEmDByxr5jcbj0Fu3KuYBBRTmRo7A6eagj/cR0He9GGLaXc8+UKbfAuqOVfmkRTbIiIKAxDneTAnoAo2sc1p3WcjmD+NlNa9Ldiq1DFJmCq50QnRWOwOgJ3gb20j5PkQ3n+YYwsouB+0ZC0lSxmCMZZ5Oe+EQD/azO9hj3VyJGbe6vX1O39rQXm5AquDusngPT16g72tvM7XALyqnySxbLBf9VQZPKuNVjQ/tvbLaePDuT4cuxvh98vF3qVKF6WbugarTvcjCtNdVqyZxLiAGpPnmbHU7sbywaqIoHNKJ9sahqvXqKeg9qTkFPbziAwCigNWorc1qSgFcK6Gp0UNBjeIs37MYBd6ApvzEFOA+mKImV9kzIw7abW8A9kYN4vhYsH8rBE974fvYonP4WQzpDkfWwdbh5OGrSOGqo+DjKQw3B/kGCC00PraW6+H4fpZiFnB+O07wXQdytSYrVpNkyQT3s9UMSG6awZFtyb0d1u3XRrx6brS89X2hYLKO2sKFwhVasQhIKh67jKhSJIzTG8tOWEEHIxa1mcQnXOY65WBE6IBAAAAAAAEAAaADpYHiSnFTI0h5+aR+tjjr8LR3vwT6/mLSxorF8upnEvi/AjofL8dxYCnUDFsJzUwyyJQxIB9RmDv84dVKgspvF3SlVN4WmWrFRTVe9gdndFUuo1CzJPug65RqnRDVjL62QFRQDVYSAZhV0xv5dBqx0ykialcFCkGWJMs58Tt1J+QjQAADIWSC8AJzi8ySWc+2Zw4/QgAgbAgDKzC58XVltVMkjvV2CyGGJT+Vu+HhJCPn7rZ97yP3vz9Ztq8V8Zt3R4fzEZWkKwIkGCJGoOxGxsth7nF4uuFvLa0wuvMLIhIUd2o+4nVEPXZm2EgZmV3ReoqpQqVC9X264UDArMVpjX+o4BzAyidwTJd/sCFjubRYu0KiK+3RguEwaeWg0A0yGkeVhqdDmthcqzDNWIzYD4eIb/PqA/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RtzTpmqsjxrlPvD3W/nS2cGv4V2pk6GCN0YiQD6iM9/nDvgQwauHnVYGc5Rrn5RZZwZ5BBmVCqoIgmmF7jR5ksTpEgbWYXuKjlR4Rk598j2PMCe98BuYiv92LQ6ZVF0PUbqfI268G8qfY4sbSTj3JWFoqqAgggEHY6H1tl0vIcTEEZMp1U9D+9ub5UIEL42yX9SfIa/8AIt05lRzJPNQv4W7NixeLLmSZ+1IlgM8gFKQNAIG1jSLB1bpyoemCYEON6g97/VmT8TYulUDAMpkHQ2eF5VlHiPM8xqLZbu2W3M8zIrjwpLvShZZmaalRoL1W6sfjkBkBkBZXyGudU1aQLUGM1aQ9k6Y0Gk6ZaHTWDaw3s91fW0NAyc9INvnke8apV1cB0YMrLII3Gf8AI1BkWPB/IfpasVaDXd2ekJpnN6fn7yzofwOh2If3K8rUXGhDKdx5ZEEbEHIg5g2bAKXT42GvXEhRRci7v3Upr4naNugjMkwAJJItHfr+KYCBS9VycFMamNST7KjdjkPUgHrhFxwzUc46zLBbZR7iDZfxJzOwAJgo4GKit9aipUqCG92mvuU52GUk5sRJygCfhl5enUF3rMWYSKdQ/wCKOhPvgDfxesyxfb4Wh4hc1rAo3nBGqnKCDYAZb/AWX9pFP1VyBJXvR5KwZv8A7Q1ouHX11cUa/wDUiEfaqNv9357ZyA3Ph+dk0CPMOa71UNHBqSSWaXBAAXKRAOYaCRJ62nul9+s02FMMinEru2WKCVKUyNVMGamWRAABxYWH/RKVSpU+rKaVPNalVGbMnxLQBlVzkM4EDMLnJVncOzNOmgp06lVUQQommYGfVJso2ipZWtCsXdioCMZjJT1gaHow6bjMbwwoKOlmtXsfTcljUqTERkASNCSoGYOhg/G0fCOEguabVStVDmpTxDqO90ifmMjbWOJpUjOUOUc0e6dCR5j9bNKF5U5DI9LGLwhv8wf+B/8AdZb9RN4xKpHKBKtUgjm7FF+4D4m38I3sNkpC2pe1NUVlUGkDmROKpCsoqKBqqhmAHtSzD2JZV7+hGXeB+R+NiqXZ9h7aH/aRFgr7wo0dcPLc5tnFM9dJg6n4nrZJobQEHJyGnSbF3Gims97odrE3bgLgyWpsPVv2tu+3TlwMKtUYwiBm7x8zGSjUnYedqkxJC7i1RVq02LNkuFo8NKmzoxZumI0lUHYY29mxV9ZNZ73lbun2cqySWRixljJGI+Qw5AAAAbACwNTh/LhNjkpnJc/CctOnTTpYiuwm0tzGrs8Scuu1m91oBVyOu9l1K4lJ5gn/AEn97S3pBTXF3ugWR3zGQkaDcnYTapQfYmOJF7ME4ghZqiF+W5XusCDgpAAU4pnKTULt8M9QLImu17PdF6JQRrSSYAg6HrnZ+/Cyy4jPNJxYu7BY+QOQiABsIFo7pd2Zj3YAMMJEr+sef9xYjBrgHiR7m+G8MvKp3b0hkDM0RrGejdc/wsXxC7orioFArPFPmgAsikyWg5GIyJmJk5Ai0zXDLu4gfUfvYCvdWdWQA4sJDnIwCMk9W1IE93LLGLRKL3opTi+UQ8Hvpd1iSqyucyNYkHOTkc+tnxFqP2TulZLy6VabpL415rSWACjusTLRhgfdjYWvcW6+mlcTi6yNTFHE7oqsLzjamaQJfDpUSM1ZTkdAQdR8TaW6sWLMwAfQgHEEyDBQYE5EEnc+UWn4gwCEFcWLuhfeJyj+bTYHh7Gmxo1IxGWRgIFScyI2K6R0A6W1WkzHV4fvYMNlV5oPTqCpTZRSz5qNIER4kI0YdNx5gWcEWC4vSRqLhzClTmNR0I85ttLYzg9QB75JnmCn9x0bEvrnkd420tlldTCSTXp1+bPewxH3dD7sT5zbduXN7tnXS9pFrvx7qetorsc/9tu+IHJP50tDdjmf9P7289bHpHR8R9P3smq3MXGrVr0S7Ctkt0BGGrXaMJBPhEYixyjrGQcp4j8LK+Nq15LUaBAZJxVj/hMUICp/9QgnP2QZ3EsTG3BVU0hWBLPWAZnaMRyyWBkqrMBQSBmZJJJZXbw/7bJuzt/V6XKKCnUpQrUhooGQK/cMQOmh83FDwf7bAG6m3wt2fF87Rvt8LbJ7/wA7AEfG+FJeaZpPIBAIZTDIwMqynqCAbKbveqjMlyq1GcqIrV1AUVKmHEKQIMhigLsRmBAmWDGxNUAkkgALJJ2tVCxSuL4aUXZ2YyJxhmVUFZl6FFwga4STqYK1EWUUwqYVACgAAAAAAaAAaC0tDU+luAQVkEEEAgjQ+htJRGfwNmMlpfqbBdouCfWaYwVGo11hqdZNUYGQCPaWdV8zpJkukfz/AEsVjhZ2iwIr9zvb1it1rMBUVR9YamGCO8SadNtsiGY5GDkBJw2BECjCoAUCAAIAAyAAGlqbcb6tK9rVZGW7Vy5o1SxK8x2GJiPZVlUBT0k6MSLo2p/m9kgaO1/nztqsoIIIkHUWxTbb2Yit0ubc2ql3FS6eKkoBNZHJjlKB4wT4QOpGUDE04dd/8ViGqOBmPCqnMKnloSdWOeQgADtNJFPlgtXVmakoOU8t1Zm+6oefM4RqRY/g9VGo0+XOFVCw3iXCAIbzH466EWYhnR1Fq/xBBLBhIzs9pHMWVcSTvn1t0dNu0zn6nZMR3S91E5y3nCKCQUrzmVYkBGU+2DCj3sS694ginTL99vERhUa4F90eZgFjufICFvEnemQ4OaPKLlFSoUdVBnYYy56YbHcFZTTQKxIUAA7mBGfnlmOs26Iffa7bGMlULXIfdMwJ2ytBxOi+b0ApqhTAYwtT7rHaYidvgLT3czI87FXdNza5pcmF0wOhfWemhCFKjj+nUiUiAxaDmFJGmuQ3yJu9AIsAk7knVicyT5k/2yAssY4b5DMuJziUxmEFMqKc+blmA8ns5AtjB3qysRVSWwBxThy1lgkqynEjjxU22I/UbiwPC+JuXaheEwVkGKQDyqqf5iPpHvKYKmzwrZL2oEU1Zo5KsWrAmJphHOvk4ptG+ECxPy+ZBh+aoSJ6NIs3Mb0RfdB3I6n8B6kW1f7mKq4TIIMqw1RhoRYm6A8tMRxNhWSDIJgSZ3nrvbthbWKVGUm7sS3Lif2n1etC1wMQ2WsumJDvnquo9DaTAaryf6aHIe+439F/P0t3xsEU5VSSGUEjxqrMFcodmwk5j9Ld8Kk0lO2eHqVBIU/FYNhN5srLdZcyJotu2G2W2MaBeInwfG0V1OZ9P3tq2W8VbHvgN4vTVKrXeicLAA1Kn+UpMDCD4nYgxsIJOwLi6XZaS8tBCjQanPMknUknMk5k2y2WGJAvFOGlwtWkcFdCYbYjcMNwen7AgrgvERVptlhdBhddQDE5HcEZjfrnbVssIA1jp/NrdN4vnbLZZgLkP1t8/wD5dDEf57qYIYbU1M5HxEZ90d55VUMhBzBmR1tlssmJFfRzdThOd3eI60iT+KknTaZGpFn1MZ/A/pbLZYQzdI/n+lgaxN5dqI/o04FY71GIBFMDpBBY9IUTJK5bLMljO+3NKtM06igo23ToR0I2sp4beXu9QXas2MHKlU3IzhWH+05+UdCdWy0vcpbFhX+fhYfid+Wij1H8KiTAm2Wy1ckg3DLoylqtX+tU1GopqPDTU+WpO7SdMIA/EaJu7m8UxKN/Vp9c8mWcsQn46ea5bLMQ1u1YMFZTKsAQeoMEa+UWB4rWhyP5pbdsttgum2ZYytJPuVp6fNqI50YYqY91TBk/ebInoIGxntSaDu3+HPfj2T7wH5jp5iDlst0PSNnPzQxu7ksybzM+VjLzeRTploJiAANSSYA+JIGdstlnN+UzpOaQOeHg0itTN3OJmGz7FTqAuQHp1Jt1wy9ElqVT+qgBJGjqdG8j1H/Ay2Wh6VQrzJ2HkWWOvOqwc6dI5gjJ6kSJHRQQfUr0NtWyzfYmPLF91/7OotA53eoYoHU0m1NMjUr7p20PWzwi2WyzwuV2DF1Sly/qLeJNiK0QYLyWPRB4vidPjYCm31WotPWhUMU+tJj7Hmp2O3pbLZan3HHhDQ1BbLZbLdJlR//Z" id="324" name="Google Shape;324;p11"/>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11"/>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Tham số biến đổi (varargs)</a:t>
            </a:r>
            <a:endParaRPr/>
          </a:p>
        </p:txBody>
      </p:sp>
      <p:sp>
        <p:nvSpPr>
          <p:cNvPr id="326" name="Google Shape;326;p11"/>
          <p:cNvSpPr txBox="1"/>
          <p:nvPr>
            <p:ph idx="1" type="body"/>
          </p:nvPr>
        </p:nvSpPr>
        <p:spPr>
          <a:xfrm>
            <a:off x="457200" y="1066800"/>
            <a:ext cx="8229600" cy="990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Tham số biến đổi là tham số khi truyền vào phương thức với số lượng tùy ý (phải cùng kiểu).</a:t>
            </a:r>
            <a:endParaRPr/>
          </a:p>
        </p:txBody>
      </p:sp>
      <p:sp>
        <p:nvSpPr>
          <p:cNvPr id="327" name="Google Shape;327;p11"/>
          <p:cNvSpPr txBox="1"/>
          <p:nvPr/>
        </p:nvSpPr>
        <p:spPr>
          <a:xfrm>
            <a:off x="1600200" y="2362200"/>
            <a:ext cx="3359638" cy="646331"/>
          </a:xfrm>
          <a:prstGeom prst="rect">
            <a:avLst/>
          </a:prstGeom>
          <a:solidFill>
            <a:schemeClr val="lt1"/>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void m(int…x){…}</a:t>
            </a:r>
            <a:endParaRPr sz="3600">
              <a:solidFill>
                <a:schemeClr val="dk1"/>
              </a:solidFill>
              <a:latin typeface="Calibri"/>
              <a:ea typeface="Calibri"/>
              <a:cs typeface="Calibri"/>
              <a:sym typeface="Calibri"/>
            </a:endParaRPr>
          </a:p>
        </p:txBody>
      </p:sp>
      <p:sp>
        <p:nvSpPr>
          <p:cNvPr id="328" name="Google Shape;328;p11"/>
          <p:cNvSpPr txBox="1"/>
          <p:nvPr/>
        </p:nvSpPr>
        <p:spPr>
          <a:xfrm>
            <a:off x="4070752" y="3857137"/>
            <a:ext cx="2021870" cy="461665"/>
          </a:xfrm>
          <a:prstGeom prst="rect">
            <a:avLst/>
          </a:prstGeom>
          <a:solidFill>
            <a:schemeClr val="lt1"/>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m(2,6,8)</a:t>
            </a:r>
            <a:endParaRPr sz="2400">
              <a:solidFill>
                <a:schemeClr val="dk1"/>
              </a:solidFill>
              <a:latin typeface="Calibri"/>
              <a:ea typeface="Calibri"/>
              <a:cs typeface="Calibri"/>
              <a:sym typeface="Calibri"/>
            </a:endParaRPr>
          </a:p>
        </p:txBody>
      </p:sp>
      <p:sp>
        <p:nvSpPr>
          <p:cNvPr id="329" name="Google Shape;329;p11"/>
          <p:cNvSpPr txBox="1"/>
          <p:nvPr/>
        </p:nvSpPr>
        <p:spPr>
          <a:xfrm>
            <a:off x="4070752" y="4771537"/>
            <a:ext cx="2021870" cy="461665"/>
          </a:xfrm>
          <a:prstGeom prst="rect">
            <a:avLst/>
          </a:prstGeom>
          <a:solidFill>
            <a:schemeClr val="lt1"/>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m(2)</a:t>
            </a:r>
            <a:endParaRPr sz="2400">
              <a:solidFill>
                <a:schemeClr val="dk1"/>
              </a:solidFill>
              <a:latin typeface="Calibri"/>
              <a:ea typeface="Calibri"/>
              <a:cs typeface="Calibri"/>
              <a:sym typeface="Calibri"/>
            </a:endParaRPr>
          </a:p>
        </p:txBody>
      </p:sp>
      <p:sp>
        <p:nvSpPr>
          <p:cNvPr id="330" name="Google Shape;330;p11"/>
          <p:cNvSpPr txBox="1"/>
          <p:nvPr/>
        </p:nvSpPr>
        <p:spPr>
          <a:xfrm>
            <a:off x="4073800" y="5685937"/>
            <a:ext cx="2018822" cy="830997"/>
          </a:xfrm>
          <a:prstGeom prst="rect">
            <a:avLst/>
          </a:prstGeom>
          <a:solidFill>
            <a:schemeClr val="lt1"/>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int[] x = {2,6,8}</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m(x)</a:t>
            </a:r>
            <a:endParaRPr sz="2400">
              <a:solidFill>
                <a:schemeClr val="dk1"/>
              </a:solidFill>
              <a:latin typeface="Calibri"/>
              <a:ea typeface="Calibri"/>
              <a:cs typeface="Calibri"/>
              <a:sym typeface="Calibri"/>
            </a:endParaRPr>
          </a:p>
        </p:txBody>
      </p:sp>
      <p:cxnSp>
        <p:nvCxnSpPr>
          <p:cNvPr id="331" name="Google Shape;331;p11"/>
          <p:cNvCxnSpPr>
            <a:stCxn id="327" idx="2"/>
            <a:endCxn id="328" idx="1"/>
          </p:cNvCxnSpPr>
          <p:nvPr/>
        </p:nvCxnSpPr>
        <p:spPr>
          <a:xfrm flipH="1" rot="-5400000">
            <a:off x="3135719" y="3152831"/>
            <a:ext cx="1079400" cy="790800"/>
          </a:xfrm>
          <a:prstGeom prst="bentConnector2">
            <a:avLst/>
          </a:prstGeom>
          <a:noFill/>
          <a:ln cap="flat" cmpd="sng" w="9525">
            <a:solidFill>
              <a:srgbClr val="4A7DBA"/>
            </a:solidFill>
            <a:prstDash val="solid"/>
            <a:round/>
            <a:headEnd len="sm" w="sm" type="none"/>
            <a:tailEnd len="med" w="med" type="stealth"/>
          </a:ln>
        </p:spPr>
      </p:cxnSp>
      <p:cxnSp>
        <p:nvCxnSpPr>
          <p:cNvPr id="332" name="Google Shape;332;p11"/>
          <p:cNvCxnSpPr>
            <a:stCxn id="327" idx="2"/>
            <a:endCxn id="329" idx="1"/>
          </p:cNvCxnSpPr>
          <p:nvPr/>
        </p:nvCxnSpPr>
        <p:spPr>
          <a:xfrm flipH="1" rot="-5400000">
            <a:off x="2678519" y="3610031"/>
            <a:ext cx="1993800" cy="790800"/>
          </a:xfrm>
          <a:prstGeom prst="bentConnector2">
            <a:avLst/>
          </a:prstGeom>
          <a:noFill/>
          <a:ln cap="flat" cmpd="sng" w="9525">
            <a:solidFill>
              <a:srgbClr val="4A7DBA"/>
            </a:solidFill>
            <a:prstDash val="solid"/>
            <a:round/>
            <a:headEnd len="sm" w="sm" type="none"/>
            <a:tailEnd len="med" w="med" type="stealth"/>
          </a:ln>
        </p:spPr>
      </p:cxnSp>
      <p:cxnSp>
        <p:nvCxnSpPr>
          <p:cNvPr id="333" name="Google Shape;333;p11"/>
          <p:cNvCxnSpPr>
            <a:stCxn id="327" idx="2"/>
            <a:endCxn id="330" idx="1"/>
          </p:cNvCxnSpPr>
          <p:nvPr/>
        </p:nvCxnSpPr>
        <p:spPr>
          <a:xfrm flipH="1" rot="-5400000">
            <a:off x="2130419" y="4158131"/>
            <a:ext cx="3093000" cy="793800"/>
          </a:xfrm>
          <a:prstGeom prst="bentConnector2">
            <a:avLst/>
          </a:prstGeom>
          <a:noFill/>
          <a:ln cap="flat" cmpd="sng" w="9525">
            <a:solidFill>
              <a:srgbClr val="4A7DBA"/>
            </a:solidFill>
            <a:prstDash val="solid"/>
            <a:round/>
            <a:headEnd len="sm" w="sm" type="none"/>
            <a:tailEnd len="med" w="med" type="stealth"/>
          </a:ln>
        </p:spPr>
      </p:cxnSp>
      <p:sp>
        <p:nvSpPr>
          <p:cNvPr id="334" name="Google Shape;334;p11"/>
          <p:cNvSpPr txBox="1"/>
          <p:nvPr/>
        </p:nvSpPr>
        <p:spPr>
          <a:xfrm rot="-5400000">
            <a:off x="2150544" y="4557093"/>
            <a:ext cx="1794081" cy="369332"/>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Gọi phương thức</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descr="http://studio-creator.com/blog/public/html5.jpg" id="340" name="Google Shape;340;p1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341" name="Google Shape;341;p1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xQTEhUUExQWFhQXGR8aGRcYGBcdGBUbHRgaHRwfHBccHyggHyAlHRgXITEiJSkrLi4vIB8zODMsNygtLisBCgoKDg0OGxAQGywkICY0LDAsLjAsLCwsLCwsLCwsLCwsLCwsLCwsLCwsLCwsLC4sLCwsNS0sLCwsLCwsLCwsLP/AABEIALcBEwMBIgACEQEDEQH/xAAcAAACAgMBAQAAAAAAAAAAAAAEBQMGAAECBwj/xABGEAACAQEGAwUECQIFAwIHAQABAhEDAAQSITFBBRNRBiIyYXFCUoGRBxQjYqGxwdHwM+FDU3KC8RUkkrLSJTRjoqOz4hb/xAAaAQADAQEBAQAAAAAAAAAAAAAAAQIDBAUG/8QAMhEAAgIABQIEAwgCAwAAAAAAAAECEQMSITFBBFETImHwBXHRFDJSgZGhseEjwTNCYv/aAAwDAQACEQMRAD8ApvFuz1e7nvocOzDNT+1lVvoo0gQQQCCDr6WqPHfo/o1QWpfZv5eEmdxbhngNbH0nT/F4vTFVep5XcL61JpEEHJlPhdehFjOH3Om7Vajlku1ODlm7Fz3KSzq5MiToATYniXZG80W76gJqahIFNRqSzHQfwTaJL1FNqV2JaDjNQiGc4SrcldVhC2Z7xBMRNjDjektjXqsaKWfBfmfbt3fauGD3jiTOQMKrSUyKIkqOhYnN207zT5AWZXW+o/kehshUW6i2/T/EcXAlpquxXU/Aum6iHZ9/e5aqZgyLdPRAGJfCdvcPT0Ox+Fq/duIOnmOh/ezq4cTVjkRJyKtuNwRuLe5gfEMLHacdJdnz6HynWfBep6S8yzQ7rj1okw2wJbd5rAOEVWOJSygZ5qGZlk9FBaSdNdMyuEOKyShallmxjnGZHdGlNDBGOSxzgrFurE6zDgvXt9Ty4dNOWvHcgb7MxAaqPY9mmdQahG+/LGek4RaAKcTF2xM2YYgDEuwgZDDOHCMhl1Nm44MQITCRsNP7fjYetc2XJ1IGsxoeoOnw3slOMmsRSTa49PRA4teVql73A8FswWI5ex1/D1HlbeC3ZGSkrRztNOmRUwNDofmPMedsug+zDunfJIWmZwnCQGdiM+WCQABBY5ZAE2nWlkSSFUZsx0X1/QDM7TaOtULFMsNMAKJydiGYqanQS74V2JzljlzYzqSUXV1fy/0+DaGqeZbbEQpmSzHEx1JjbQADJVGyjIW7CbHQ/h0I8xafBbeC3R4ccuWtDHO7zcg4Trr+B8xbMFiGXI5ZwY9Y/I27omKaMVIquMQRgDylkgFhoWJVsK6QMR2Bz8Vw8st+PX3yVkzarb+AZhh2BdgYU6BWBBZ/KCYXVvISRHTQ54jLT3j1PX00iMogZRFilpa7kmSTmWPUnc22aU5jUfiOn7f3snFxl4kvz9F6fLkpSUlkX5eoPy7dYciP5OxtOEt0tLUkwo1OwzgepJyAGZNtZ5XHzbGcW09NyGipWmrMsVmExkVog4gD0LtgYqNABiM5C0IpR+eZJJO5JOZPmbFVCSwkQugG4MASx3YqAOgiB1OYLZYCbTct/wDRpitJpLYFNP8AnT+1uCljVEZ21dlZEYtHMklSNKdPEFUkH/EZiwAzACM3Szc/C0e3H0BLPrzz9QKupTTx6x7nQn7+cgHTU7Wg5eWWljeV/P7/AK2jNOzSySzS539P6HeZUuAQ07dXZIDFgCZPLGwUASzz0LBQvtE9AbELRkx/wBuSdh52hr7YfDvlm/megE5D466T1HFb8/IrCff2yDBrOc5mdT5k2xV2+VpwtuK9HEpGIqfeHs+drlGvNHj+CE70ZqLZZrd7zCgY6NPorU0LRsSWzkiD8bZbk+3L8LNvA9T0bhl/WssrkRkyHxIY0P6Hf8huJ8ZFNhSpo1auwypJqBPidjki/eaPnlZb2mui0Ga/U25dcIaZlopVJnCaq+1gJLCMzpnlZh2RogXdX5bI9TvOXB5lRsUY3nMYgAwU+EECBFvDPTOLt2caowq35hWqAytID/t6O/dU+Nh77D0C2Vce7BUqjB7ueTU1kaE66WvFQZfH9LQvtaJQUtzbCxp4TuDo8Y7T9l61DvlBB8WHwzqWXoDuNrVyLfRtW6rUUq4lTkR/N7UTifZCji5dUYcX9KuMv9r7ZbE/tbmxenb1R7XQfGFhrJirTh9v6PLDbQtauMdhL1RPdTmrMSmvxH62V4qd28OCrXG+TUqJ8tqjjr4Qfei3MsN86HuS63ClFPDeZvZLf+l6sM4e700Za3eNZCtOiTDuCQZZvYRgpTPNgxA6201CpUo02pwrSSQoCYcTEuqhYwifZ2gdLIqlVmYsxLMxksT3iepNvQq1xNJgTnIBbzyzb1G/UZ6gz2YeNneW38z5z4n0ngtYjq5XaWiXvlhvCFIpIHPfAE+ZszVLA0FnSxaErrbuSpHht2wLiXDZUlR3gCQNM4y+BOR+etgbjdUqURUIqIScIQgYmcEgooMZiDJJgASYtZaTA6a2R3mqK15phZFNQV5sd1mDYmSn5tChnOUU8AzJtUMbEhpF6Eyw4y1aIrxwKpAZikLmtNScKHcyQMb7YzHQBRlYNrqdCpIOREaj4WsNSqYwzI62y7U5YR1t1Q6qUY5ZJMwl08W7TorhpEa/A7nyPmPx1t1gtceIXAVBmM+tq/c6K/aisjoabBRp9oWnBgJyOIAnosNMRbfB+IRSqaMcTpHdxF4p5Ekwo1YzlOggaknIAZm0bMS8kYVMYRvIUL39sWBViMgAQNy1hfs+zAMXWRogBwJOsNqxjIuRJ2AGVl9S4tOGJ9P087aePDEalatbL3yR4UoaVvuwLl23gsQ1Igwwz9In+ft5W1gt2wmpq4nLJOLpgjA8xSYFKGNV90CrixBdWmCsDMkr52krLiOa4QpMJIOA6HERkX1BO2gy1JcFZUeP0kU9CCQdX0IXbInYGGimUbjXOc+snWdZ8885tzwV4lf9ePnzXv5G0m1DXfk4wW0F2/hsRgtFeaLMpCNhbKGiQCDlI6bHyJttJNPMjOMrWVmkpTOgAEknRR1NoKwzBAhRsRmdsR8+g2BI1JJPvDgwqiFXMdWMkB29YYqNljcm0RS2a/zLN+n1Zo34by/r/QGUtwUsUUjLb8rYaUDEdCYA3cjYemUnb1gHVYicbf6EZWpaANNcNIU5kTmT4qhBJzPuIMCjq0k5gRGUsRWQziOu8aAbADoNvjuTbkraenjlTi9/9F4sraaAqjhPEYBMSep0sW9EoASO8RKgjQbMR06Df0ttackAqHzHdOhgzbTVS5LE4ifE3vtJLH0kwPIC0u1NYa23/LsUqcc/IG92JJMnPO2WLi2WPs0PX9RePMuZ7JiuGa+vzqrKQAJFK7yP8Jeo99szthmLF9nL64Ju15M1kHdf/PQHJv8AVHi669QHYH62D4lwwVkGeGonepuNVYaZ9LfNnsjSpp/Oloagy+dgeGcSLzSqjDXTxDQOAPGvlmJG0jUEEsqoy+dgRJdv1/a0V+uaVqbU6i4kYEEeojXY+dpLt/PwsmvfF6lV3oXMBnXJ6zCaVHyy8b74AekwDNmIS0qT06tDh1arUr0u8SzGKlVcyiNhEmlTVRjYkYiyLJEpZpxvsXdrzqgRoADJCx8Bll0tFV4Mbm63qkXqtGG8YjL1kJBxDYFSJAEDbKSbWW7V1dVdCGVhII31/kbZ2mUIyVM0w8aeHLNB0zxjjvYG8UCSg5lPqPEB5j9rWm7DHTpqdQBB30G9vQLxkrf6W/K1H4PRlU8gPytlDAUbOrquvxOoUc/F/uRVaPKzJhOugQk/gs/L08LGlXEHHChRLM2QAGpJOli71dFdSrAFWEEHQg62RpdiKq3YSadFQQCSSDBIqVGnrhp01IkYajCABboTOBk1S6PXEwadE+yZFSsPvb00+74jvhGR8/7Y8Vr0L/Ro0gzoaazQAybvOO7HhIAEEaQLeo3e8GcL5Hr1t5n9ItVaXFbnUYhVCCSdhjcfrZsEFXbjtaneEp1lmjW/pVSpVgfcqKdG20HXfIy/9vKN0rmk6VJWO8ApUyJ6gj8bAcc7V0GqUKQw1ldhJQgtTIZeW6/eDbbibCcQ4StbjfLqUsavTHdzhmCDwxnYzPYR6F2d7WXa+AijUBYaoQQwHWDqPMWj4reUqVVUHuU2K1HBEU8USAPegBS/sKzbnKkcSul1uF6u/wBVpMDeHFI1OYSKYxKKnKzJk4wMcxrh3Nh7rdmTi9+pUjh+xygZDu0iJXcSRaRnp9RzTyBkHQbiwdNZYetq/wBlOJreKGNJAlpRiSabjvMknYTK/dMZYYtH9HPHK95pPUqQWDkLA2ABz6620tUTqXPifDsaHDAeO6ToDGUjpZfdB3Up1FVKurEAHl6woeILsFLDWFg5yLA8F7eJXvFeg1Jk5GKakypwuFiIkEk5DOTkMzbTcXorXqtXIUBQxXOaQaFDPEgllRVJGSYQu5JmMmuRtJjPiHC6aAYJGekkzvJJzJk5mc7CVOGHBjUyRqIz9P5+9o7vxqlWyp1UcDSGBI+RtZuG0xg9c7dH2jEjFa7GXgwb2KtQurOJUT+fytzVQoYK97ZTPzbov/qiBuQ5vVz5NU1kfxLh5bZU8cyHY6hVXGWA1Ci3FSuhpDCDL95sQ7xJGrZDPTLKAIAAEW3XxCctGjH7HBaoQhSCZJOIzJ1xfwCOmnQW7K2M4hVAFKlyyWrEqrhckgTLEZ+g38tQLgKQlQjESwEkSwU7iBnEHTfLeOjpeshOTw6qtvp9DLqOmlFKe9kF5u4dWVswRB9D525ZiTn7Iwx7gHhT1CwWM5sW3mxtZCpw6Puf8v8A/vy211gWC5IQ5DI6jz626JO5rE4XPvhGMdIuHLI2SwdY4SowswZgowiYLZDLoTA+IsyZbRmRmGwwPEBJXYEDczoOsW2xNsy3RGHvl7g15pQSoIMZOQZBOhUHoNCd9NJkcphM7HWxFEyMhAHdC+6FyAy8s/ibdFbTCLlBS539+hUpZZZeCHDbLQV7tVLHDUCrsMOmVss88vwv9vqLLHuj1KjxBDvFiKN4UjUadbR1EGA5DawguSFhI3/S3y9nu0T8VuQqhWBw1FMo41Gu/TM/M9SCHw/tErvUoVvsrxRBZ1aAHp5fapnGHPPofLOxH/TxORYehtXe3V7SmopBi790uoJBFMNP2lVc6dPGFLHfCQBNmhNDnk1r5kS9C6mNCRWvA9dadM9fGdsORs/ud2Smgp00VEUEKqiAB5CyS4Negi42SowABbMYiBmfic7MKN5rRLUxpORs7FQ0jumyF0N1cuoJu7nvKMzTYnxKOnUb+ohijxkAQyMJ8rbXidNhBO2YIsCC67hqbMpBBRiCDIIKmCDalcPxFUKjYaenSzare2utRAiGrdqrYGVc3ou5AVgDqhJOL59cShlyw0mPIko1RWhqmElWVCPCoIKl/ESDEDMi3BhFfiLseXTgNMVKsStLqFGjVPLwrq0+Ew/V0oMKlHPaqCSXrAmcRJ1qAkkE9SuQOTq7U0wBUChAICgQFHSNrDXy4br8rVRJzVvFNlmQwIkEW8n+kW7CtxC6U3JwuoSRqAahG/rb0emqq0icB8Q3U+8BvO4+OuqTtR2TarerteUqACkVMROIBw2RBjMWfFABdmPo0pUq61zUZwhlVIEYhoSRrGu1mPFaZW+V27wR0oU5EguGZ+bTptIwu6hFLAjArMxIAtYReCuEgS7ThRdXjXyCjKWOQ9YBp3FrnejxW7vWV3u/LZWwj7JSyVAVA6eDNsyfkJaGmVZOE1rpxO7C+yyF5o/aM6iD3RLZwpK7Da1o4bVX/wD0F4Oz3fP/AMaX/tsL9I9Rg1wqmWWhWzqH3S1MjEevciTrrubcVav/AMdBAjFR237v9rNIGCcKvYud44nSZcSAGstMmJEE5HbxoJ8rWnsYlGjQxUSyUQOdiqA5U3PUakH7ONSQImcqZ9JyGheBUAyr0Gpn4EZ+eRX5Wvl7Z7vw+lTooalajRVsGUKeWVDNOpksVXUkToLLZhwU6hxRQ11vFEFLo19ZHBjFWZlX7aoRv36sLouERqSbl2k4FSpl71gmotJgDiMMApOB08JUzByn5W8br8SrC5Ld2olaePmLUwsM5OY2PiIyt7QOKi93JH9+jn/qKQ34zZrUCk8C7LUWAvl2dwjpU+zYDIMrIQGyPdaRvMA75L+x3Z/idW7rXud6KrJXl82oua5eGCh1tc/ovu3N4UqzhYNUCtE4TiJBjfM6WTU7veblcuVcZqs7q1bHh+yxUlqctKc5jCyY2n2lEa2ncZcbqbxVoU6dVsTqg5jqR9q41wnQqCM8oY5ZqDi7V2LHH4573n5jyP8AbaxVwvLvdKFSsuCsVGIARhO4A2GWlp7xdTVQVB4xl62taC3CaN4AADrEaGDFlPE4NUumGVBZGMRTcIQHMiBhOdnHCr6tVCpiVkMDG2s+n97KL+gLQoIp6idXzyy2QHMdcjoBbfpVc3Fcpowx3UU+wAgBEicJ8Mklo6sTmWOpnc20y2kw4T90/gf7/nbsrb2sJ+Wu2h5eJ96+4uAYVFWByyGLVCYFLCMUsOkA6bwN7dVlk5AhQcgdZ95h73lsMupM94Xu/EQoMYyDMemQJPT1FoaJlZ1JmeszJ/G0w/5MvC2+f9GkvuZuWB1acHEPiOtulz0sSVsNSpCmzlZBqd4zJCBRngGzOSi/OMzasSXhXJbdvUmCz6M4qVQCQQxI1hSRPqOmlstOEFstWSf4v2Qs8ex6C/gPwtxTyIO02Q8Nvt4o1Wu14QtSILUbyPCEUSVqknJlGhzJA3zNpRdmvjKWLJdTmqgkPeBGRYjNKZ2A7x+7ofl6PdslrcSeu5p3QiBIe8ETTpxqEH+I/kMhudiTdeDUqSmmoLYxNRnMvVY6s7bnpoAMgAMrMEoqgVEUKqrCqoAVQNgBkBbDmw9LMBLw1zdGFBz9iTFFz7HRGOw6dNNIixq3dPpYW8XdaiMjiVJ0suud6ajFKqZQiKdQ/wDpY/kfgdiQBjR8Q/m1jaCicwLB0fEP5taG+cTKvyqKipXIBCzC0xJ71RhOFem52BsMRz2hvCJKgMatSVprTjmEkHNSchGpY5DeyXsvQAosjDC6thalELSAARFUbrgRTiOZMzBlVe3LhnLZmd+ZWfx1SIn7qr7KDZfiZOdkd4vRLiqi4XjMHRh0b99vzfNA9g1qDUziXMbiyftx2ha73GpWokCopWAwkZuoMj0JsyPF8Q7qkHQg6g/z562pf0kEm4Vv9n/7UtdaEFPu30l3gEGpSpkH3cSkjykkW9I4PxQGh9YVudRrleTQJAcVmJBp4yYVZDMekNERLJOyN1pVuHUqdRQ+KmVA1My0ZDMGy/hNBaHDqtI1+5TeK1VAG5dSpgQrTJ9hA4LsPFLAZTMsY14X9IVzSqxeowdiA7NTIiDkowYlVFkwAY3kklj6LQrJWphlKujAEEQVIOhBt5vwv6OrlVuyioCK+GGqI7Zts4BJUg5MMswbLPo+47UutwvmYcXZmwgnKSDAHkWH42LAvvGBTRuWWXvZhSRiHmAc9bR/UqNV1fBTF5VTBCqGZBkSu+UwRtPmLeQ8J7J3i/03vbVu+7EgsCS5BzJYHLPIZHS12+jzijPRq06yK97uRYpzDHssBiY7AiGPSDrYsCy8T4DRvPKSpSD1VPMUNOBB71RQQWB2T242WTaTtD2fqtd2p0azIxZXNSAXLKytiOknugdAIAEAC3nV77Q8RFavWuRqXi7o5BqNTVpcKpcnCAYk5dFgbWuI+kQNww31KYNRGCvSLQAcSgw2ZjvAj1sNoAk3Jno8ioylXQoYEKGIhhh2BJJA206WWdiOE17vdzd66jErMFwmQQc/zLZWrzfSrTcy12ZZ1CurD8QLXyjxEGpDnDgpLW5hIP2ZOHMalsWQAktIGuZpMTFf0Y0ql0udWneab0sFViMSmWDBMOEbkmQAJk2W3PtoqG8/9uWNElGo4hjWkpjGpiGkgY/Rc4AAuPZ7j12vpZ0qK5TSmcjSU5SVOeJtC2g8Iyktxeat3JDU2pVEb3WVo9GHlaRibsz2hS+oXpqyhWK4WjIwDlBOWdrtw8rgAU+vW1Zutwp0v6aKqnPuqFD7Zge1Ajz/ADfYKXL5majykmTkABuSYAA1NqbtC5AOL01pszIoU1fEcvtWUfZoQfZ1Zo1CAG0FasXYsbT1uHcw/akq0QgkEKNdffkAkjcADICQ6CkMUbxDXz8xbfo2liox6lXhsxkmw1JyGYOrYABhYQeYWMBANcW5JyCyxORswK2Ev/dhhOIAnL2VMqX9YxBfOT7NvUx3SzR3ODCVunscYZOIxJ6aKNgPLedSc+gAtanhOIabjr5+tmCqIEaRlGkbRblltvkWVJEZndsDQYtM50sJeKZcd0wAZU++Rv8A6dh116Wl5S0y6oCOZLvqQxyUKuy4mMtGsetiWW0J+K3GXH89ymlBJrkXpelIzOE7g7G27FNd1JkgTbVr/wAvp+4v8fqN+1t+VqL3ZFarVYBmpIfYGZ5jeyhiDucwM7Hdj8P1WiVfmAyxOHCAzMWZQnsBSSoXYAWJ4bwynQplaYzYhnc5vUb3nbc/gBkABlZdeKBulU16QJpMZq0h199R7wHzGR2I+Y0PbLBXOfwNuEMt8LR/WFcK6HErAkEb/wA6baW7o6/CzBk+x9bDvQWpTKOJUrn8trT7H1sLUvaUqZeowVQup/AeZ8rAFdoVq1zVbu9bmFmPKqFQWoXdcIZ6ksA5VnVABqSDn4Ra+FXBKMqgOZxMxMu7bs7e02mewgCAALVa/wB3r1DTvLIMFJ1ZbsQMdRVk4nOzg99V0UgE55C18OvS1AHQyrCQfiZBGxBkEbEEWbEie8DvH+bWVcSugbPQ9bNq47xtWL7xBmJWIwsV9YYj9LCVsHsAc4q2IAFumz65H46Hb5ghdoaCcSuFT6t4yACrQppsCCRUnJcMEk6QJkjOzOhdC5/Wwva66fYmioIFcPiWmypUvFQKoRZMd32mOU8tQZmLUyEUThfZZ+Q1Ph9SiXeUq3pywNQDJkowpw05BEmGeCTAgWdcS7H/AFThFemHxNgL1DszCCYHkFAz6Wb/AEf8Bq0rilOshp1VZ5BI0LkjMEjex3aqsTcb0j+LkVI8/s2ixWgzzfsW18qXXl4mSmysKNdWXFTIJGB1mShMxGa5xqY7uvA3o8LvqMCKqE80HqCpBHVSuc+trD9HhB4XRG4aoP8A8jH9bLeyVe8Xo3m6SrCmTRIaZai5dYxdacSp8yM8hY2QDv6OGBuNCBnhPTUO0zPnNhLvf6A4o1IJlWXmVahB+1wquAKP8rulvvtB0AFhbjf7tw9FuVSo2ALj5zIRTvRxnEEgTylZTE+MyTlAMXZLiP8A1DjdS8AfZpSIEjUQEGXmSxiw3oA07C9p7utKu7AUyGx1wqkhXAClwqgnA4UHLwtiB1BtR7m4fh3ESqwhrB08hiUxHphs57FcGVr7f3BZXu9YqADkyM9UMrKcmBwDI2sXGeH3ehw680kRUDJUZfN4LR65ZeQjbNJAIOz/ABrhb0qFO88sOqKrF6JOYUA97Cems2uXaCvSpVrvhcBqioKKKe8TTLMjf6VBJCmAz4ASADaodkOxtzrXW71atImpUHdUuyq5VyCzDamIzIidBmcp/pY4MyvcuW55j1CgfwwzYAsR4QIAAGgFj1Aj41wqnw+/3G8XRmi8VCjhmJnEygkznnjzB0IGlqz2r7FLdjRwVCRVqCn3gO4TvIOYtZ/+jVDVujXtga9F9mOGqogloIEVEycgeMKdSLEfStQKXem3uVUYEaEQ2hs6VBeoDxXs3euHXDmc4vy6ssFZgDScIIIOhDqpB2mRnaw8c4rWW83BKFXCjVWBp4FNSqid16zMwMYsNULAyUgg942tHEKeKg1OsvMWopXCD3nBGkjMADMtt6xbzrspfjWvlSpVpYbxdsSd0dxaZJRVA25Y7qjdfMZoD0riN6DlcNp+I3Saavo4jP12NllAHFoS2oHWzetfJQqylSeumttYqpxM5fdYnut4lAzIVckqKbHNmWMRn3BIOIagiMzba0okkyTmSQO8chpsIAAGwAG1uK7xVAJOeFSdlgsyrPViwJ9F96xZW3q4TzNuWtHBiaUkLAOWYP8ATOh9wnY+ViCn82+fS070wRBEg2W3emtMclJKKRIYksSxJVQx9hFUmM5y6Cac3h6LZ7en9CSU9WR3miXAIywmU1Enqw8wSANh5nLdCriE6HQjobGsLBXyiwBemAXA8JMB/Kdj521Ucmq/P6kXm0f5HeG2W0L3RAHMrJScgE02nEkgGDAImD1tlj7XhfiDwZ9i4P4fiLdAZj1/S3D6fEW6HiHrb5o9sSXiibs5emC1JpLUx7Omazvp66HY2b3GqrgMpkFcj8wfMEHIja3FXxfA2QvdTcqtS8UmZqdQAfVR/iV2IVMBPhk6n5yNK4EPuJcRSivekszQiKJeo0aKN+pOgEkwBNhOHcNZ2Fe8QXUHl0wZSh5j3qnV9tFjMt3wikrLzycdVxBcx3RuigEhVBEQCZiSWyNmV28PwsAdbr/NjZY6G7VDURZpP/UQeydMSjr5biBqBZm2q+o/K3a+L4GwIk5ivDKQykAgjMERqLVGqv2tQRMux/8AJiR+BFj+MXg3AGqqM92xTVVc2ogjOoo3AOo6Gds4OLkKwen33dVYLBAUEABqh1AyyXxNnpBIqLpiexyb41KFwlmYHBT9po1M+ygkSx0yGZIFo2oU2VucS1V4xPBGCMwKe6qpzG5OZM6F8JCgFpxVGjG58TRoPJRnCjIeskl16CuM9etmyQO4cVyw1D9oN4yqD3h+o2PkRbm+3pXER8bAXhYMHVTKsIkH9RZrcqiVARADgZgdPeHl/wAerWgMXpRJ2NpLvcbvQmslNTWqdyUVRUqsc8IOWfdkkmAASYAtqueXm0xMADxOdQFHWM50AkmBYu78OYnms/2kQIzWmpjurudBLHNiNgAASEis37sRQvYFK8gpVpACm1JjAoqAqKmMEEIAFMiSe9ligOuCdj6Fzp4buCG1LMZZyOp0+QA8rT38VMix8JlXAzU/wnI6ibdUL1VqAjKRqB+Y8j/aySGIeE8AW7Vr1VV2LXl8bqQIU4nbukbd82b0OGLVEOoK5HMTmDqAdxbboVbvWlas/wDTSRpjYa0lO0++w0Gw7x2Bb2EULtF2X4heqi1rtUNJsOCogqlKaFWbDTphVChaaMqHbEHEnM254rwy/vc7rTro1S9UL0HJLqS1MYiDimD7I62vtGulBjywRSPiQDwECMS/AAEfHbPq+3zHoMutklY7opn0rXepUp06l3VjUp1VYYAS2jCQBnkStmvH+B/WLuy1qkXV+XUWFitTYsg5SAwDzCYXF4WYzkALO7myggtn+lieLVwwCoRzPGpJgJh9s/HIDc+QNhrUEzjgVaQC6lHKgAEyUUaJO8HU+0ZPQCkXF+Vxy/IBk6I8bHupP4u1ro96pGkoQEFQBG6EDQnfrO+tgrtw+ma3PZBjIwmpHeIyyJ6ZCzqwuibiLC7hKhJFOQA21OdAx2Wcp2kbaNq95LoAijGwkYhkgHtHqMiAPaOWgJBZCkRkVI+BFq+LyQzti+0BIfOZJJhQNgqBBA3Mag2UW7B7Ev1UYcJzB1J1JOZJPUnO0VByDgfXZvfH79f+bHxYXiFzFVChLLOjKYZCMwQeoIB+FvXqtYnlp8Mw6EkwBmSdgNSbL69NjFVZkeFDlKnXEPeMA+UAdZKpMSBTY4sEKz5Dm1AoYygyCiVP+o+QkhhYi/F1KksmgHSqB1DLofmPI+dtFbQcRpvTmpRTGdWpgwXG5WcsUbb6Wkqtj7imMgX95QRIHUMQR6A+Ytr4rWj3/knJythZSd0lUSpUXExDzT70sSdTOpIne2WcBAMgBA/C2rZ/Zv8A0/1K8f0RYDp8bdA94eptyxy/3fvblqgBkmAJJJ0FvDPXI6p73wNkt/L30PSu5wIkhrwRPfAIw0Z1IkgvouYzOmmqm9+Asl2M98SHvA+4dVpn39W9nI4rWO60lRQqqFVVACgAAAaAAWYhZ2cvatR5WAUnowjUhosCAV+4YMehBzFnF1Hd+FlPEuHlmFakcNZCYOzAxKsNwYGXpoQCDOC30VUOWF1EOh1U/qDnB/UEAAMfUeo/K2x4vnbVTUeots+L5/pYAnqHMzplal8Cqh614IcMJJY5xUxP3CoOWCnTQUwRkTiOW7qqxvZKqSLsMncZGsRkUQ+57zDXQbkC9ouFFsD04QomFQANicoHsxAjyyiAQXQqsGrrgOJW+E2pY7TVzer4uM4XVlpCf6T0qSThH3i7H1W1nUSs7jJl3U/qOh3tWqfZKmKgqj+tzTUL595WY4kidMLET6HyttVozvuQPfbzX5YpVcLPdlqglFaSCMWR64h6WL4PejzLk95rAFqL11dBhZwOUzUo9oGmz5dQNpBK7PcBr0KwLsHpU6bUqS4YYIzKe+25ARRYm68NFNbopINehRNPwyqBuWOYZ3HKIUe0SdlNodlA9941eGc1zSpcqmiGr3m5tAVIbAqwFHLUqXBzYyZyAGXftrVomoKt3+zU1lputQd96Ic4SMMriCNBzjLrYC93O8JTq00VXF8ULUJcfYVGUq7FiJcEHLeQBnNt33gA5pqhGZjXcHvEqaVSiy4gswCGYZgA5HaxqLQf8Q7Z8tmWrdqipgqVEcNTYVEpriJAxSJBXWMyLI7x2uwqHWnXpPiOEPSJ8IVjiVSSUIMSPwIBsnoLXbFTrXesxN1WgjBZRPspeTMgmpkYHsixnAHVDd2FO+NhrQ61adRmHMouBgykrjRR5SOtjYZceL9qKFOjQeqy03rIrgw9RKQZcQLFVIzhsMwDhY6DPvhPae6o7XdqyCooLHEcz3cbMWOpw96bIq12vKrdaVAqgLgNUIx08S3U0YABBwAIqA7sWOmGVj8MSjXe7NeqafZU0FN0GOuTdxSBV5kZouWf42LCi9Xvil1ekay16OEHDjFRMOL3S0xOemthLpxalTBp1WUIdzHckxJ+5J19n08PmuJ6iKav1dWZbvUQYTyKk066DmDZyHYFtJFOzHhN2pGm9ZwBVXkcsMQx5RK0igJ8asVrL5zNkKj0hW5JMhWxZU5OTnrMGFAMs22WpIBKPCwVzM1DmzxGI9MM5KNAuw6mSaJ2ovBeryw+G8Ao1MYiVp0heqVKgCugLCqWbchs9gFvB+JVTXRj9ZdYbBgqlFpgXitPNpkjFCuikRIwWd2FF7QANOEEjJl94DpOjD5fO3VNFDiTNNtDmPn0g5EWrl1r1WuCVA5FTAgapqVJKqzZ7gFjn0tNcGNCtWSqxqAMEXGwAq1G5ApFgq5EiqUYrEimMiWFhugqy2XmhEJSJxkT91B7x89lG58lMLDw8RKYsSzKkiSN89zOcnf1Mp17T1aV2eu8NgrVRUIXxqrOilYOWGKZ/wBIPkbPuz+Ophd/FhBaNMRGcD1mwAXd3BUEdPy1ttzAJOQGZJ0A62h4hRqJUDUVDKzAVEmDByxr5jcbj0Fu3KuYBBRTmRo7A6eagj/cR0He9GGLaXc8+UKbfAuqOVfmkRTbIiIKAxDneTAnoAo2sc1p3WcjmD+NlNa9Ldiq1DFJmCq50QnRWOwOgJ3gb20j5PkQ3n+YYwsouB+0ZC0lSxmCMZZ5Oe+EQD/azO9hj3VyJGbe6vX1O39rQXm5AquDusngPT16g72tvM7XALyqnySxbLBf9VQZPKuNVjQ/tvbLaePDuT4cuxvh98vF3qVKF6WbugarTvcjCtNdVqyZxLiAGpPnmbHU7sbywaqIoHNKJ9sahqvXqKeg9qTkFPbziAwCigNWorc1qSgFcK6Gp0UNBjeIs37MYBd6ApvzEFOA+mKImV9kzIw7abW8A9kYN4vhYsH8rBE974fvYonP4WQzpDkfWwdbh5OGrSOGqo+DjKQw3B/kGCC00PraW6+H4fpZiFnB+O07wXQdytSYrVpNkyQT3s9UMSG6awZFtyb0d1u3XRrx6brS89X2hYLKO2sKFwhVasQhIKh67jKhSJIzTG8tOWEEHIxa1mcQnXOY65WBE6IBAAAAAAAEAAaADpYHiSnFTI0h5+aR+tjjr8LR3vwT6/mLSxorF8upnEvi/AjofL8dxYCnUDFsJzUwyyJQxIB9RmDv84dVKgspvF3SlVN4WmWrFRTVe9gdndFUuo1CzJPug65RqnRDVjL62QFRQDVYSAZhV0xv5dBqx0ykialcFCkGWJMs58Tt1J+QjQAADIWSC8AJzi8ySWc+2Zw4/QgAgbAgDKzC58XVltVMkjvV2CyGGJT+Vu+HhJCPn7rZ97yP3vz9Ztq8V8Zt3R4fzEZWkKwIkGCJGoOxGxsth7nF4uuFvLa0wuvMLIhIUd2o+4nVEPXZm2EgZmV3ReoqpQqVC9X264UDArMVpjX+o4BzAyidwTJd/sCFjubRYu0KiK+3RguEwaeWg0A0yGkeVhqdDmthcqzDNWIzYD4eIb/PqA/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RtzTpmqsjxrlPvD3W/nS2cGv4V2pk6GCN0YiQD6iM9/nDvgQwauHnVYGc5Rrn5RZZwZ5BBmVCqoIgmmF7jR5ksTpEgbWYXuKjlR4Rk598j2PMCe98BuYiv92LQ6ZVF0PUbqfI268G8qfY4sbSTj3JWFoqqAgggEHY6H1tl0vIcTEEZMp1U9D+9ub5UIEL42yX9SfIa/8AIt05lRzJPNQv4W7NixeLLmSZ+1IlgM8gFKQNAIG1jSLB1bpyoemCYEON6g97/VmT8TYulUDAMpkHQ2eF5VlHiPM8xqLZbu2W3M8zIrjwpLvShZZmaalRoL1W6sfjkBkBkBZXyGudU1aQLUGM1aQ9k6Y0Gk6ZaHTWDaw3s91fW0NAyc9INvnke8apV1cB0YMrLII3Gf8AI1BkWPB/IfpasVaDXd2ekJpnN6fn7yzofwOh2If3K8rUXGhDKdx5ZEEbEHIg5g2bAKXT42GvXEhRRci7v3Upr4naNugjMkwAJJItHfr+KYCBS9VycFMamNST7KjdjkPUgHrhFxwzUc46zLBbZR7iDZfxJzOwAJgo4GKit9aipUqCG92mvuU52GUk5sRJygCfhl5enUF3rMWYSKdQ/wCKOhPvgDfxesyxfb4Wh4hc1rAo3nBGqnKCDYAZb/AWX9pFP1VyBJXvR5KwZv8A7Q1ouHX11cUa/wDUiEfaqNv9357ZyA3Ph+dk0CPMOa71UNHBqSSWaXBAAXKRAOYaCRJ62nul9+s02FMMinEru2WKCVKUyNVMGamWRAABxYWH/RKVSpU+rKaVPNalVGbMnxLQBlVzkM4EDMLnJVncOzNOmgp06lVUQQommYGfVJso2ipZWtCsXdioCMZjJT1gaHow6bjMbwwoKOlmtXsfTcljUqTERkASNCSoGYOhg/G0fCOEguabVStVDmpTxDqO90ifmMjbWOJpUjOUOUc0e6dCR5j9bNKF5U5DI9LGLwhv8wf+B/8AdZb9RN4xKpHKBKtUgjm7FF+4D4m38I3sNkpC2pe1NUVlUGkDmROKpCsoqKBqqhmAHtSzD2JZV7+hGXeB+R+NiqXZ9h7aH/aRFgr7wo0dcPLc5tnFM9dJg6n4nrZJobQEHJyGnSbF3Gims97odrE3bgLgyWpsPVv2tu+3TlwMKtUYwiBm7x8zGSjUnYedqkxJC7i1RVq02LNkuFo8NKmzoxZumI0lUHYY29mxV9ZNZ73lbun2cqySWRixljJGI+Qw5AAAAbACwNTh/LhNjkpnJc/CctOnTTpYiuwm0tzGrs8Scuu1m91oBVyOu9l1K4lJ5gn/AEn97S3pBTXF3ugWR3zGQkaDcnYTapQfYmOJF7ME4ghZqiF+W5XusCDgpAAU4pnKTULt8M9QLImu17PdF6JQRrSSYAg6HrnZ+/Cyy4jPNJxYu7BY+QOQiABsIFo7pd2Zj3YAMMJEr+sef9xYjBrgHiR7m+G8MvKp3b0hkDM0RrGejdc/wsXxC7orioFArPFPmgAsikyWg5GIyJmJk5Ai0zXDLu4gfUfvYCvdWdWQA4sJDnIwCMk9W1IE93LLGLRKL3opTi+UQ8Hvpd1iSqyucyNYkHOTkc+tnxFqP2TulZLy6VabpL415rSWACjusTLRhgfdjYWvcW6+mlcTi6yNTFHE7oqsLzjamaQJfDpUSM1ZTkdAQdR8TaW6sWLMwAfQgHEEyDBQYE5EEnc+UWn4gwCEFcWLuhfeJyj+bTYHh7Gmxo1IxGWRgIFScyI2K6R0A6W1WkzHV4fvYMNlV5oPTqCpTZRSz5qNIER4kI0YdNx5gWcEWC4vSRqLhzClTmNR0I85ttLYzg9QB75JnmCn9x0bEvrnkd420tlldTCSTXp1+bPewxH3dD7sT5zbduXN7tnXS9pFrvx7qetorsc/9tu+IHJP50tDdjmf9P7289bHpHR8R9P3smq3MXGrVr0S7Ctkt0BGGrXaMJBPhEYixyjrGQcp4j8LK+Nq15LUaBAZJxVj/hMUICp/9QgnP2QZ3EsTG3BVU0hWBLPWAZnaMRyyWBkqrMBQSBmZJJJZXbw/7bJuzt/V6XKKCnUpQrUhooGQK/cMQOmh83FDwf7bAG6m3wt2fF87Rvt8LbJ7/wA7AEfG+FJeaZpPIBAIZTDIwMqynqCAbKbveqjMlyq1GcqIrV1AUVKmHEKQIMhigLsRmBAmWDGxNUAkkgALJJ2tVCxSuL4aUXZ2YyJxhmVUFZl6FFwga4STqYK1EWUUwqYVACgAAAAAAaAAaC0tDU+luAQVkEEEAgjQ+htJRGfwNmMlpfqbBdouCfWaYwVGo11hqdZNUYGQCPaWdV8zpJkukfz/AEsVjhZ2iwIr9zvb1it1rMBUVR9YamGCO8SadNtsiGY5GDkBJw2BECjCoAUCAAIAAyAAGlqbcb6tK9rVZGW7Vy5o1SxK8x2GJiPZVlUBT0k6MSLo2p/m9kgaO1/nztqsoIIIkHUWxTbb2Yit0ubc2ql3FS6eKkoBNZHJjlKB4wT4QOpGUDE04dd/8ViGqOBmPCqnMKnloSdWOeQgADtNJFPlgtXVmakoOU8t1Zm+6oefM4RqRY/g9VGo0+XOFVCw3iXCAIbzH466EWYhnR1Fq/xBBLBhIzs9pHMWVcSTvn1t0dNu0zn6nZMR3S91E5y3nCKCQUrzmVYkBGU+2DCj3sS694ginTL99vERhUa4F90eZgFjufICFvEnemQ4OaPKLlFSoUdVBnYYy56YbHcFZTTQKxIUAA7mBGfnlmOs26Iffa7bGMlULXIfdMwJ2ytBxOi+b0ApqhTAYwtT7rHaYidvgLT3czI87FXdNza5pcmF0wOhfWemhCFKjj+nUiUiAxaDmFJGmuQ3yJu9AIsAk7knVicyT5k/2yAssY4b5DMuJziUxmEFMqKc+blmA8ns5AtjB3qysRVSWwBxThy1lgkqynEjjxU22I/UbiwPC+JuXaheEwVkGKQDyqqf5iPpHvKYKmzwrZL2oEU1Zo5KsWrAmJphHOvk4ptG+ECxPy+ZBh+aoSJ6NIs3Mb0RfdB3I6n8B6kW1f7mKq4TIIMqw1RhoRYm6A8tMRxNhWSDIJgSZ3nrvbthbWKVGUm7sS3Lif2n1etC1wMQ2WsumJDvnquo9DaTAaryf6aHIe+439F/P0t3xsEU5VSSGUEjxqrMFcodmwk5j9Ld8Kk0lO2eHqVBIU/FYNhN5srLdZcyJotu2G2W2MaBeInwfG0V1OZ9P3tq2W8VbHvgN4vTVKrXeicLAA1Kn+UpMDCD4nYgxsIJOwLi6XZaS8tBCjQanPMknUknMk5k2y2WGJAvFOGlwtWkcFdCYbYjcMNwen7AgrgvERVptlhdBhddQDE5HcEZjfrnbVssIA1jp/NrdN4vnbLZZgLkP1t8/wD5dDEf57qYIYbU1M5HxEZ90d55VUMhBzBmR1tlssmJFfRzdThOd3eI60iT+KknTaZGpFn1MZ/A/pbLZYQzdI/n+lgaxN5dqI/o04FY71GIBFMDpBBY9IUTJK5bLMljO+3NKtM06igo23ToR0I2sp4beXu9QXas2MHKlU3IzhWH+05+UdCdWy0vcpbFhX+fhYfid+Wij1H8KiTAm2Wy1ckg3DLoylqtX+tU1GopqPDTU+WpO7SdMIA/EaJu7m8UxKN/Vp9c8mWcsQn46ea5bLMQ1u1YMFZTKsAQeoMEa+UWB4rWhyP5pbdsttgum2ZYytJPuVp6fNqI50YYqY91TBk/ebInoIGxntSaDu3+HPfj2T7wH5jp5iDlst0PSNnPzQxu7ksybzM+VjLzeRTploJiAANSSYA+JIGdstlnN+UzpOaQOeHg0itTN3OJmGz7FTqAuQHp1Jt1wy9ElqVT+qgBJGjqdG8j1H/Ay2Wh6VQrzJ2HkWWOvOqwc6dI5gjJ6kSJHRQQfUr0NtWyzfYmPLF91/7OotA53eoYoHU0m1NMjUr7p20PWzwi2WyzwuV2DF1Sly/qLeJNiK0QYLyWPRB4vidPjYCm31WotPWhUMU+tJj7Hmp2O3pbLZan3HHhDQ1BbLZbLdJlR//Z" id="342" name="Google Shape;342;p12"/>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12"/>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Truyền tham biến đổi (varargs)</a:t>
            </a:r>
            <a:endParaRPr/>
          </a:p>
        </p:txBody>
      </p:sp>
      <p:sp>
        <p:nvSpPr>
          <p:cNvPr id="344" name="Google Shape;344;p12"/>
          <p:cNvSpPr txBox="1"/>
          <p:nvPr>
            <p:ph idx="1" type="body"/>
          </p:nvPr>
        </p:nvSpPr>
        <p:spPr>
          <a:xfrm>
            <a:off x="457200" y="1066800"/>
            <a:ext cx="8229600" cy="2819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Bản chất của tham số biến đổi là mảng nhưng khi truyền tham số bạn có thể truyền vào nguyên mảng hoặc liệt kê các phần tử</a:t>
            </a:r>
            <a:endParaRPr/>
          </a:p>
          <a:p>
            <a:pPr indent="-342900" lvl="0" marL="342900" rtl="0" algn="l">
              <a:spcBef>
                <a:spcPts val="560"/>
              </a:spcBef>
              <a:spcAft>
                <a:spcPts val="0"/>
              </a:spcAft>
              <a:buClr>
                <a:srgbClr val="FF5A33"/>
              </a:buClr>
              <a:buSzPts val="2800"/>
              <a:buFont typeface="Noto Sans Symbols"/>
              <a:buChar char="❑"/>
            </a:pPr>
            <a:r>
              <a:rPr lang="en-US"/>
              <a:t>Trong một hàm, chỉ có thể khai báo </a:t>
            </a:r>
            <a:r>
              <a:rPr b="1" lang="en-US"/>
              <a:t>duy nhất </a:t>
            </a:r>
            <a:r>
              <a:rPr lang="en-US"/>
              <a:t>một tham số kiểu varargs và phải là tham số </a:t>
            </a:r>
            <a:r>
              <a:rPr b="1" lang="en-US"/>
              <a:t>cuối cùng</a:t>
            </a:r>
            <a:endParaRPr b="1"/>
          </a:p>
        </p:txBody>
      </p:sp>
      <p:sp>
        <p:nvSpPr>
          <p:cNvPr id="345" name="Google Shape;345;p12"/>
          <p:cNvSpPr txBox="1"/>
          <p:nvPr/>
        </p:nvSpPr>
        <p:spPr>
          <a:xfrm>
            <a:off x="2057400" y="3875544"/>
            <a:ext cx="2073645" cy="2677656"/>
          </a:xfrm>
          <a:prstGeom prst="rect">
            <a:avLst/>
          </a:prstGeom>
          <a:solidFill>
            <a:schemeClr val="lt1"/>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int sum(int…x){</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int s = 0;</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for(int a : x){</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s += a;</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return 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346" name="Google Shape;346;p12"/>
          <p:cNvSpPr txBox="1"/>
          <p:nvPr/>
        </p:nvSpPr>
        <p:spPr>
          <a:xfrm>
            <a:off x="4896831" y="4647563"/>
            <a:ext cx="2951769" cy="461665"/>
          </a:xfrm>
          <a:prstGeom prst="rect">
            <a:avLst/>
          </a:prstGeom>
          <a:solidFill>
            <a:schemeClr val="lt1"/>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int s1 = sum(2,7)</a:t>
            </a:r>
            <a:endParaRPr sz="2400">
              <a:solidFill>
                <a:schemeClr val="dk1"/>
              </a:solidFill>
              <a:latin typeface="Calibri"/>
              <a:ea typeface="Calibri"/>
              <a:cs typeface="Calibri"/>
              <a:sym typeface="Calibri"/>
            </a:endParaRPr>
          </a:p>
        </p:txBody>
      </p:sp>
      <p:sp>
        <p:nvSpPr>
          <p:cNvPr id="347" name="Google Shape;347;p12"/>
          <p:cNvSpPr txBox="1"/>
          <p:nvPr/>
        </p:nvSpPr>
        <p:spPr>
          <a:xfrm>
            <a:off x="4896830" y="5409563"/>
            <a:ext cx="2951770" cy="461665"/>
          </a:xfrm>
          <a:prstGeom prst="rect">
            <a:avLst/>
          </a:prstGeom>
          <a:solidFill>
            <a:schemeClr val="lt1"/>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int s2 = sum(3,8,3,7,4)</a:t>
            </a:r>
            <a:endParaRPr sz="2400">
              <a:solidFill>
                <a:schemeClr val="dk1"/>
              </a:solidFill>
              <a:latin typeface="Calibri"/>
              <a:ea typeface="Calibri"/>
              <a:cs typeface="Calibri"/>
              <a:sym typeface="Calibri"/>
            </a:endParaRPr>
          </a:p>
        </p:txBody>
      </p:sp>
      <p:cxnSp>
        <p:nvCxnSpPr>
          <p:cNvPr id="348" name="Google Shape;348;p12"/>
          <p:cNvCxnSpPr>
            <a:stCxn id="345" idx="3"/>
            <a:endCxn id="346" idx="1"/>
          </p:cNvCxnSpPr>
          <p:nvPr/>
        </p:nvCxnSpPr>
        <p:spPr>
          <a:xfrm flipH="1" rot="10800000">
            <a:off x="4131045" y="4878372"/>
            <a:ext cx="765900" cy="336000"/>
          </a:xfrm>
          <a:prstGeom prst="straightConnector1">
            <a:avLst/>
          </a:prstGeom>
          <a:noFill/>
          <a:ln cap="flat" cmpd="sng" w="9525">
            <a:solidFill>
              <a:srgbClr val="4A7DBA"/>
            </a:solidFill>
            <a:prstDash val="solid"/>
            <a:round/>
            <a:headEnd len="sm" w="sm" type="none"/>
            <a:tailEnd len="med" w="med" type="stealth"/>
          </a:ln>
        </p:spPr>
      </p:cxnSp>
      <p:cxnSp>
        <p:nvCxnSpPr>
          <p:cNvPr id="349" name="Google Shape;349;p12"/>
          <p:cNvCxnSpPr>
            <a:stCxn id="345" idx="3"/>
            <a:endCxn id="347" idx="1"/>
          </p:cNvCxnSpPr>
          <p:nvPr/>
        </p:nvCxnSpPr>
        <p:spPr>
          <a:xfrm>
            <a:off x="4131045" y="5214372"/>
            <a:ext cx="765900" cy="42600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3"/>
          <p:cNvSpPr txBox="1"/>
          <p:nvPr/>
        </p:nvSpPr>
        <p:spPr>
          <a:xfrm>
            <a:off x="1600200" y="4724400"/>
            <a:ext cx="3740126" cy="92333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1800"/>
              <a:buFont typeface="Calibri"/>
              <a:buAutoNum type="arabicPeriod"/>
            </a:pPr>
            <a:r>
              <a:rPr lang="en-US" sz="1800">
                <a:solidFill>
                  <a:schemeClr val="lt1"/>
                </a:solidFill>
                <a:latin typeface="Calibri"/>
                <a:ea typeface="Calibri"/>
                <a:cs typeface="Calibri"/>
                <a:sym typeface="Calibri"/>
              </a:rPr>
              <a:t>Hiện thực hóa phương thức sum()</a:t>
            </a:r>
            <a:endParaRPr/>
          </a:p>
          <a:p>
            <a:pPr indent="-342900" lvl="0" marL="342900" marR="0" rtl="0" algn="l">
              <a:spcBef>
                <a:spcPts val="0"/>
              </a:spcBef>
              <a:spcAft>
                <a:spcPts val="0"/>
              </a:spcAft>
              <a:buClr>
                <a:schemeClr val="lt1"/>
              </a:buClr>
              <a:buSzPts val="1800"/>
              <a:buFont typeface="Calibri"/>
              <a:buAutoNum type="arabicPeriod"/>
            </a:pPr>
            <a:r>
              <a:rPr lang="en-US" sz="1800">
                <a:solidFill>
                  <a:schemeClr val="lt1"/>
                </a:solidFill>
                <a:latin typeface="Calibri"/>
                <a:ea typeface="Calibri"/>
                <a:cs typeface="Calibri"/>
                <a:sym typeface="Calibri"/>
              </a:rPr>
              <a:t>Thêm phương thức ghép n chuỗi</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thành 1 chuỗi</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4"/>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Lab 8 buổi 1</a:t>
            </a:r>
            <a:endParaRPr/>
          </a:p>
        </p:txBody>
      </p:sp>
      <p:sp>
        <p:nvSpPr>
          <p:cNvPr id="361" name="Google Shape;361;p14"/>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Lab 8 – bài 1</a:t>
            </a:r>
            <a:endParaRPr/>
          </a:p>
          <a:p>
            <a:pPr indent="-342900" lvl="0" marL="342900" rtl="0" algn="l">
              <a:spcBef>
                <a:spcPts val="560"/>
              </a:spcBef>
              <a:spcAft>
                <a:spcPts val="0"/>
              </a:spcAft>
              <a:buClr>
                <a:srgbClr val="FF5A33"/>
              </a:buClr>
              <a:buSzPts val="2800"/>
              <a:buFont typeface="Noto Sans Symbols"/>
              <a:buChar char="❑"/>
            </a:pPr>
            <a:r>
              <a:rPr lang="en-US"/>
              <a:t>Lab 8 – bài 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5"/>
          <p:cNvSpPr txBox="1"/>
          <p:nvPr>
            <p:ph type="ctrTitle"/>
          </p:nvPr>
        </p:nvSpPr>
        <p:spPr>
          <a:xfrm>
            <a:off x="4114800" y="4038600"/>
            <a:ext cx="5029200" cy="8308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600"/>
              <a:buFont typeface="Quattrocento Sans"/>
              <a:buNone/>
            </a:pPr>
            <a:r>
              <a:rPr lang="en-US"/>
              <a:t>Lập trình Java 1</a:t>
            </a:r>
            <a:endParaRPr/>
          </a:p>
        </p:txBody>
      </p:sp>
      <p:sp>
        <p:nvSpPr>
          <p:cNvPr id="367" name="Google Shape;367;p15"/>
          <p:cNvSpPr txBox="1"/>
          <p:nvPr>
            <p:ph idx="1" type="subTitle"/>
          </p:nvPr>
        </p:nvSpPr>
        <p:spPr>
          <a:xfrm>
            <a:off x="4114800" y="4724400"/>
            <a:ext cx="50292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Bài 8: </a:t>
            </a:r>
            <a:r>
              <a:rPr lang="en-US" sz="2000"/>
              <a:t>Kiến thức nâng cao về phương thức và lớp</a:t>
            </a:r>
            <a:endParaRPr sz="2000"/>
          </a:p>
        </p:txBody>
      </p:sp>
      <p:sp>
        <p:nvSpPr>
          <p:cNvPr id="368" name="Google Shape;368;p15"/>
          <p:cNvSpPr txBox="1"/>
          <p:nvPr/>
        </p:nvSpPr>
        <p:spPr>
          <a:xfrm>
            <a:off x="4114800" y="5410200"/>
            <a:ext cx="5029200" cy="9906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FF5A33"/>
              </a:buClr>
              <a:buSzPts val="2200"/>
              <a:buFont typeface="Arial"/>
              <a:buNone/>
            </a:pPr>
            <a:r>
              <a:rPr b="1" lang="en-US" sz="2200" cap="small">
                <a:solidFill>
                  <a:srgbClr val="FF5A33"/>
                </a:solidFill>
                <a:latin typeface="Quattrocento Sans"/>
                <a:ea typeface="Quattrocento Sans"/>
                <a:cs typeface="Quattrocento Sans"/>
                <a:sym typeface="Quattrocento Sans"/>
              </a:rPr>
              <a:t>Phần 2</a:t>
            </a:r>
            <a:endParaRPr b="1" sz="2200" cap="small">
              <a:solidFill>
                <a:srgbClr val="FF5A33"/>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descr="http://studio-creator.com/blog/public/html5.jpg" id="374" name="Google Shape;374;p1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375" name="Google Shape;375;p1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xQTEhUUExQWFhQXGR8aGRcYGBcdGBUbHRgaHRwfHBccHyggHyAlHRgXITEiJSkrLi4vIB8zODMsNygtLisBCgoKDg0OGxAQGywkICY0LDAsLjAsLCwsLCwsLCwsLCwsLCwsLCwsLCwsLCwsLC4sLCwsNS0sLCwsLCwsLCwsLP/AABEIALcBEwMBIgACEQEDEQH/xAAcAAACAgMBAQAAAAAAAAAAAAAEBQMGAAECBwj/xABGEAACAQEGAwUECQIFAwIHAQABAhEDAAQSITFBBRNRBiIyYXFCUoGRBxQjYqGxwdHwM+FDU3KC8RUkkrLSJTRjoqOz4hb/xAAaAQADAQEBAQAAAAAAAAAAAAAAAQIDBAUG/8QAMhEAAgIABQIEAwgCAwAAAAAAAAECEQMSITFBBFETImHwBXHRFDJSgZGhseEjwTNCYv/aAAwDAQACEQMRAD8ApvFuz1e7nvocOzDNT+1lVvoo0gQQQCCDr6WqPHfo/o1QWpfZv5eEmdxbhngNbH0nT/F4vTFVep5XcL61JpEEHJlPhdehFjOH3Om7Vajlku1ODlm7Fz3KSzq5MiToATYniXZG80W76gJqahIFNRqSzHQfwTaJL1FNqV2JaDjNQiGc4SrcldVhC2Z7xBMRNjDjektjXqsaKWfBfmfbt3fauGD3jiTOQMKrSUyKIkqOhYnN207zT5AWZXW+o/kehshUW6i2/T/EcXAlpquxXU/Aum6iHZ9/e5aqZgyLdPRAGJfCdvcPT0Ox+Fq/duIOnmOh/ezq4cTVjkRJyKtuNwRuLe5gfEMLHacdJdnz6HynWfBep6S8yzQ7rj1okw2wJbd5rAOEVWOJSygZ5qGZlk9FBaSdNdMyuEOKyShallmxjnGZHdGlNDBGOSxzgrFurE6zDgvXt9Ty4dNOWvHcgb7MxAaqPY9mmdQahG+/LGek4RaAKcTF2xM2YYgDEuwgZDDOHCMhl1Nm44MQITCRsNP7fjYetc2XJ1IGsxoeoOnw3slOMmsRSTa49PRA4teVql73A8FswWI5ex1/D1HlbeC3ZGSkrRztNOmRUwNDofmPMedsug+zDunfJIWmZwnCQGdiM+WCQABBY5ZAE2nWlkSSFUZsx0X1/QDM7TaOtULFMsNMAKJydiGYqanQS74V2JzljlzYzqSUXV1fy/0+DaGqeZbbEQpmSzHEx1JjbQADJVGyjIW7CbHQ/h0I8xafBbeC3R4ccuWtDHO7zcg4Trr+B8xbMFiGXI5ZwY9Y/I27omKaMVIquMQRgDylkgFhoWJVsK6QMR2Bz8Vw8st+PX3yVkzarb+AZhh2BdgYU6BWBBZ/KCYXVvISRHTQ54jLT3j1PX00iMogZRFilpa7kmSTmWPUnc22aU5jUfiOn7f3snFxl4kvz9F6fLkpSUlkX5eoPy7dYciP5OxtOEt0tLUkwo1OwzgepJyAGZNtZ5XHzbGcW09NyGipWmrMsVmExkVog4gD0LtgYqNABiM5C0IpR+eZJJO5JOZPmbFVCSwkQugG4MASx3YqAOgiB1OYLZYCbTct/wDRpitJpLYFNP8AnT+1uCljVEZ21dlZEYtHMklSNKdPEFUkH/EZiwAzACM3Szc/C0e3H0BLPrzz9QKupTTx6x7nQn7+cgHTU7Wg5eWWljeV/P7/AK2jNOzSySzS539P6HeZUuAQ07dXZIDFgCZPLGwUASzz0LBQvtE9AbELRkx/wBuSdh52hr7YfDvlm/megE5D466T1HFb8/IrCff2yDBrOc5mdT5k2xV2+VpwtuK9HEpGIqfeHs+drlGvNHj+CE70ZqLZZrd7zCgY6NPorU0LRsSWzkiD8bZbk+3L8LNvA9T0bhl/WssrkRkyHxIY0P6Hf8huJ8ZFNhSpo1auwypJqBPidjki/eaPnlZb2mui0Ga/U25dcIaZlopVJnCaq+1gJLCMzpnlZh2RogXdX5bI9TvOXB5lRsUY3nMYgAwU+EECBFvDPTOLt2caowq35hWqAytID/t6O/dU+Nh77D0C2Vce7BUqjB7ueTU1kaE66WvFQZfH9LQvtaJQUtzbCxp4TuDo8Y7T9l61DvlBB8WHwzqWXoDuNrVyLfRtW6rUUq4lTkR/N7UTifZCji5dUYcX9KuMv9r7ZbE/tbmxenb1R7XQfGFhrJirTh9v6PLDbQtauMdhL1RPdTmrMSmvxH62V4qd28OCrXG+TUqJ8tqjjr4Qfei3MsN86HuS63ClFPDeZvZLf+l6sM4e700Za3eNZCtOiTDuCQZZvYRgpTPNgxA6201CpUo02pwrSSQoCYcTEuqhYwifZ2gdLIqlVmYsxLMxksT3iepNvQq1xNJgTnIBbzyzb1G/UZ6gz2YeNneW38z5z4n0ngtYjq5XaWiXvlhvCFIpIHPfAE+ZszVLA0FnSxaErrbuSpHht2wLiXDZUlR3gCQNM4y+BOR+etgbjdUqURUIqIScIQgYmcEgooMZiDJJgASYtZaTA6a2R3mqK15phZFNQV5sd1mDYmSn5tChnOUU8AzJtUMbEhpF6Eyw4y1aIrxwKpAZikLmtNScKHcyQMb7YzHQBRlYNrqdCpIOREaj4WsNSqYwzI62y7U5YR1t1Q6qUY5ZJMwl08W7TorhpEa/A7nyPmPx1t1gtceIXAVBmM+tq/c6K/aisjoabBRp9oWnBgJyOIAnosNMRbfB+IRSqaMcTpHdxF4p5Ekwo1YzlOggaknIAZm0bMS8kYVMYRvIUL39sWBViMgAQNy1hfs+zAMXWRogBwJOsNqxjIuRJ2AGVl9S4tOGJ9P087aePDEalatbL3yR4UoaVvuwLl23gsQ1Igwwz9In+ft5W1gt2wmpq4nLJOLpgjA8xSYFKGNV90CrixBdWmCsDMkr52krLiOa4QpMJIOA6HERkX1BO2gy1JcFZUeP0kU9CCQdX0IXbInYGGimUbjXOc+snWdZ8885tzwV4lf9ePnzXv5G0m1DXfk4wW0F2/hsRgtFeaLMpCNhbKGiQCDlI6bHyJttJNPMjOMrWVmkpTOgAEknRR1NoKwzBAhRsRmdsR8+g2BI1JJPvDgwqiFXMdWMkB29YYqNljcm0RS2a/zLN+n1Zo34by/r/QGUtwUsUUjLb8rYaUDEdCYA3cjYemUnb1gHVYicbf6EZWpaANNcNIU5kTmT4qhBJzPuIMCjq0k5gRGUsRWQziOu8aAbADoNvjuTbkraenjlTi9/9F4sraaAqjhPEYBMSep0sW9EoASO8RKgjQbMR06Df0ttackAqHzHdOhgzbTVS5LE4ifE3vtJLH0kwPIC0u1NYa23/LsUqcc/IG92JJMnPO2WLi2WPs0PX9RePMuZ7JiuGa+vzqrKQAJFK7yP8Jeo99szthmLF9nL64Ju15M1kHdf/PQHJv8AVHi669QHYH62D4lwwVkGeGonepuNVYaZ9LfNnsjSpp/Oloagy+dgeGcSLzSqjDXTxDQOAPGvlmJG0jUEEsqoy+dgRJdv1/a0V+uaVqbU6i4kYEEeojXY+dpLt/PwsmvfF6lV3oXMBnXJ6zCaVHyy8b74AekwDNmIS0qT06tDh1arUr0u8SzGKlVcyiNhEmlTVRjYkYiyLJEpZpxvsXdrzqgRoADJCx8Bll0tFV4Mbm63qkXqtGG8YjL1kJBxDYFSJAEDbKSbWW7V1dVdCGVhII31/kbZ2mUIyVM0w8aeHLNB0zxjjvYG8UCSg5lPqPEB5j9rWm7DHTpqdQBB30G9vQLxkrf6W/K1H4PRlU8gPytlDAUbOrquvxOoUc/F/uRVaPKzJhOugQk/gs/L08LGlXEHHChRLM2QAGpJOli71dFdSrAFWEEHQg62RpdiKq3YSadFQQCSSDBIqVGnrhp01IkYajCABboTOBk1S6PXEwadE+yZFSsPvb00+74jvhGR8/7Y8Vr0L/Ro0gzoaazQAybvOO7HhIAEEaQLeo3e8GcL5Hr1t5n9ItVaXFbnUYhVCCSdhjcfrZsEFXbjtaneEp1lmjW/pVSpVgfcqKdG20HXfIy/9vKN0rmk6VJWO8ApUyJ6gj8bAcc7V0GqUKQw1ldhJQgtTIZeW6/eDbbibCcQ4StbjfLqUsavTHdzhmCDwxnYzPYR6F2d7WXa+AijUBYaoQQwHWDqPMWj4reUqVVUHuU2K1HBEU8USAPegBS/sKzbnKkcSul1uF6u/wBVpMDeHFI1OYSKYxKKnKzJk4wMcxrh3Nh7rdmTi9+pUjh+xygZDu0iJXcSRaRnp9RzTyBkHQbiwdNZYetq/wBlOJreKGNJAlpRiSabjvMknYTK/dMZYYtH9HPHK95pPUqQWDkLA2ABz6620tUTqXPifDsaHDAeO6ToDGUjpZfdB3Up1FVKurEAHl6woeILsFLDWFg5yLA8F7eJXvFeg1Jk5GKakypwuFiIkEk5DOTkMzbTcXorXqtXIUBQxXOaQaFDPEgllRVJGSYQu5JmMmuRtJjPiHC6aAYJGekkzvJJzJk5mc7CVOGHBjUyRqIz9P5+9o7vxqlWyp1UcDSGBI+RtZuG0xg9c7dH2jEjFa7GXgwb2KtQurOJUT+fytzVQoYK97ZTPzbov/qiBuQ5vVz5NU1kfxLh5bZU8cyHY6hVXGWA1Ci3FSuhpDCDL95sQ7xJGrZDPTLKAIAAEW3XxCctGjH7HBaoQhSCZJOIzJ1xfwCOmnQW7K2M4hVAFKlyyWrEqrhckgTLEZ+g38tQLgKQlQjESwEkSwU7iBnEHTfLeOjpeshOTw6qtvp9DLqOmlFKe9kF5u4dWVswRB9D525ZiTn7Iwx7gHhT1CwWM5sW3mxtZCpw6Puf8v8A/vy211gWC5IQ5DI6jz626JO5rE4XPvhGMdIuHLI2SwdY4SowswZgowiYLZDLoTA+IsyZbRmRmGwwPEBJXYEDczoOsW2xNsy3RGHvl7g15pQSoIMZOQZBOhUHoNCd9NJkcphM7HWxFEyMhAHdC+6FyAy8s/ibdFbTCLlBS539+hUpZZZeCHDbLQV7tVLHDUCrsMOmVss88vwv9vqLLHuj1KjxBDvFiKN4UjUadbR1EGA5DawguSFhI3/S3y9nu0T8VuQqhWBw1FMo41Gu/TM/M9SCHw/tErvUoVvsrxRBZ1aAHp5fapnGHPPofLOxH/TxORYehtXe3V7SmopBi790uoJBFMNP2lVc6dPGFLHfCQBNmhNDnk1r5kS9C6mNCRWvA9dadM9fGdsORs/ud2Smgp00VEUEKqiAB5CyS4Negi42SowABbMYiBmfic7MKN5rRLUxpORs7FQ0jumyF0N1cuoJu7nvKMzTYnxKOnUb+ohijxkAQyMJ8rbXidNhBO2YIsCC67hqbMpBBRiCDIIKmCDalcPxFUKjYaenSzare2utRAiGrdqrYGVc3ou5AVgDqhJOL59cShlyw0mPIko1RWhqmElWVCPCoIKl/ESDEDMi3BhFfiLseXTgNMVKsStLqFGjVPLwrq0+Ew/V0oMKlHPaqCSXrAmcRJ1qAkkE9SuQOTq7U0wBUChAICgQFHSNrDXy4br8rVRJzVvFNlmQwIkEW8n+kW7CtxC6U3JwuoSRqAahG/rb0emqq0icB8Q3U+8BvO4+OuqTtR2TarerteUqACkVMROIBw2RBjMWfFABdmPo0pUq61zUZwhlVIEYhoSRrGu1mPFaZW+V27wR0oU5EguGZ+bTptIwu6hFLAjArMxIAtYReCuEgS7ThRdXjXyCjKWOQ9YBp3FrnejxW7vWV3u/LZWwj7JSyVAVA6eDNsyfkJaGmVZOE1rpxO7C+yyF5o/aM6iD3RLZwpK7Da1o4bVX/wD0F4Oz3fP/AMaX/tsL9I9Rg1wqmWWhWzqH3S1MjEevciTrrubcVav/AMdBAjFR237v9rNIGCcKvYud44nSZcSAGstMmJEE5HbxoJ8rWnsYlGjQxUSyUQOdiqA5U3PUakH7ONSQImcqZ9JyGheBUAyr0Gpn4EZ+eRX5Wvl7Z7vw+lTooalajRVsGUKeWVDNOpksVXUkToLLZhwU6hxRQ11vFEFLo19ZHBjFWZlX7aoRv36sLouERqSbl2k4FSpl71gmotJgDiMMApOB08JUzByn5W8br8SrC5Ld2olaePmLUwsM5OY2PiIyt7QOKi93JH9+jn/qKQ34zZrUCk8C7LUWAvl2dwjpU+zYDIMrIQGyPdaRvMA75L+x3Z/idW7rXud6KrJXl82oua5eGCh1tc/ovu3N4UqzhYNUCtE4TiJBjfM6WTU7veblcuVcZqs7q1bHh+yxUlqctKc5jCyY2n2lEa2ncZcbqbxVoU6dVsTqg5jqR9q41wnQqCM8oY5ZqDi7V2LHH4573n5jyP8AbaxVwvLvdKFSsuCsVGIARhO4A2GWlp7xdTVQVB4xl62taC3CaN4AADrEaGDFlPE4NUumGVBZGMRTcIQHMiBhOdnHCr6tVCpiVkMDG2s+n97KL+gLQoIp6idXzyy2QHMdcjoBbfpVc3Fcpowx3UU+wAgBEicJ8Mklo6sTmWOpnc20y2kw4T90/gf7/nbsrb2sJ+Wu2h5eJ96+4uAYVFWByyGLVCYFLCMUsOkA6bwN7dVlk5AhQcgdZ95h73lsMupM94Xu/EQoMYyDMemQJPT1FoaJlZ1JmeszJ/G0w/5MvC2+f9GkvuZuWB1acHEPiOtulz0sSVsNSpCmzlZBqd4zJCBRngGzOSi/OMzasSXhXJbdvUmCz6M4qVQCQQxI1hSRPqOmlstOEFstWSf4v2Qs8ex6C/gPwtxTyIO02Q8Nvt4o1Wu14QtSILUbyPCEUSVqknJlGhzJA3zNpRdmvjKWLJdTmqgkPeBGRYjNKZ2A7x+7ofl6PdslrcSeu5p3QiBIe8ETTpxqEH+I/kMhudiTdeDUqSmmoLYxNRnMvVY6s7bnpoAMgAMrMEoqgVEUKqrCqoAVQNgBkBbDmw9LMBLw1zdGFBz9iTFFz7HRGOw6dNNIixq3dPpYW8XdaiMjiVJ0suud6ajFKqZQiKdQ/wDpY/kfgdiQBjR8Q/m1jaCicwLB0fEP5taG+cTKvyqKipXIBCzC0xJ71RhOFem52BsMRz2hvCJKgMatSVprTjmEkHNSchGpY5DeyXsvQAosjDC6thalELSAARFUbrgRTiOZMzBlVe3LhnLZmd+ZWfx1SIn7qr7KDZfiZOdkd4vRLiqi4XjMHRh0b99vzfNA9g1qDUziXMbiyftx2ha73GpWokCopWAwkZuoMj0JsyPF8Q7qkHQg6g/z562pf0kEm4Vv9n/7UtdaEFPu30l3gEGpSpkH3cSkjykkW9I4PxQGh9YVudRrleTQJAcVmJBp4yYVZDMekNERLJOyN1pVuHUqdRQ+KmVA1My0ZDMGy/hNBaHDqtI1+5TeK1VAG5dSpgQrTJ9hA4LsPFLAZTMsY14X9IVzSqxeowdiA7NTIiDkowYlVFkwAY3kklj6LQrJWphlKujAEEQVIOhBt5vwv6OrlVuyioCK+GGqI7Zts4BJUg5MMswbLPo+47UutwvmYcXZmwgnKSDAHkWH42LAvvGBTRuWWXvZhSRiHmAc9bR/UqNV1fBTF5VTBCqGZBkSu+UwRtPmLeQ8J7J3i/03vbVu+7EgsCS5BzJYHLPIZHS12+jzijPRq06yK97uRYpzDHssBiY7AiGPSDrYsCy8T4DRvPKSpSD1VPMUNOBB71RQQWB2T242WTaTtD2fqtd2p0azIxZXNSAXLKytiOknugdAIAEAC3nV77Q8RFavWuRqXi7o5BqNTVpcKpcnCAYk5dFgbWuI+kQNww31KYNRGCvSLQAcSgw2ZjvAj1sNoAk3Jno8ioylXQoYEKGIhhh2BJJA206WWdiOE17vdzd66jErMFwmQQc/zLZWrzfSrTcy12ZZ1CurD8QLXyjxEGpDnDgpLW5hIP2ZOHMalsWQAktIGuZpMTFf0Y0ql0udWneab0sFViMSmWDBMOEbkmQAJk2W3PtoqG8/9uWNElGo4hjWkpjGpiGkgY/Rc4AAuPZ7j12vpZ0qK5TSmcjSU5SVOeJtC2g8Iyktxeat3JDU2pVEb3WVo9GHlaRibsz2hS+oXpqyhWK4WjIwDlBOWdrtw8rgAU+vW1Zutwp0v6aKqnPuqFD7Zge1Ajz/ADfYKXL5majykmTkABuSYAA1NqbtC5AOL01pszIoU1fEcvtWUfZoQfZ1Zo1CAG0FasXYsbT1uHcw/akq0QgkEKNdffkAkjcADICQ6CkMUbxDXz8xbfo2liox6lXhsxkmw1JyGYOrYABhYQeYWMBANcW5JyCyxORswK2Ev/dhhOIAnL2VMqX9YxBfOT7NvUx3SzR3ODCVunscYZOIxJ6aKNgPLedSc+gAtanhOIabjr5+tmCqIEaRlGkbRblltvkWVJEZndsDQYtM50sJeKZcd0wAZU++Rv8A6dh116Wl5S0y6oCOZLvqQxyUKuy4mMtGsetiWW0J+K3GXH89ymlBJrkXpelIzOE7g7G27FNd1JkgTbVr/wAvp+4v8fqN+1t+VqL3ZFarVYBmpIfYGZ5jeyhiDucwM7Hdj8P1WiVfmAyxOHCAzMWZQnsBSSoXYAWJ4bwynQplaYzYhnc5vUb3nbc/gBkABlZdeKBulU16QJpMZq0h199R7wHzGR2I+Y0PbLBXOfwNuEMt8LR/WFcK6HErAkEb/wA6baW7o6/CzBk+x9bDvQWpTKOJUrn8trT7H1sLUvaUqZeowVQup/AeZ8rAFdoVq1zVbu9bmFmPKqFQWoXdcIZ6ksA5VnVABqSDn4Ra+FXBKMqgOZxMxMu7bs7e02mewgCAALVa/wB3r1DTvLIMFJ1ZbsQMdRVk4nOzg99V0UgE55C18OvS1AHQyrCQfiZBGxBkEbEEWbEie8DvH+bWVcSugbPQ9bNq47xtWL7xBmJWIwsV9YYj9LCVsHsAc4q2IAFumz65H46Hb5ghdoaCcSuFT6t4yACrQppsCCRUnJcMEk6QJkjOzOhdC5/Wwva66fYmioIFcPiWmypUvFQKoRZMd32mOU8tQZmLUyEUThfZZ+Q1Ph9SiXeUq3pywNQDJkowpw05BEmGeCTAgWdcS7H/AFThFemHxNgL1DszCCYHkFAz6Wb/AEf8Bq0rilOshp1VZ5BI0LkjMEjex3aqsTcb0j+LkVI8/s2ixWgzzfsW18qXXl4mSmysKNdWXFTIJGB1mShMxGa5xqY7uvA3o8LvqMCKqE80HqCpBHVSuc+trD9HhB4XRG4aoP8A8jH9bLeyVe8Xo3m6SrCmTRIaZai5dYxdacSp8yM8hY2QDv6OGBuNCBnhPTUO0zPnNhLvf6A4o1IJlWXmVahB+1wquAKP8rulvvtB0AFhbjf7tw9FuVSo2ALj5zIRTvRxnEEgTylZTE+MyTlAMXZLiP8A1DjdS8AfZpSIEjUQEGXmSxiw3oA07C9p7utKu7AUyGx1wqkhXAClwqgnA4UHLwtiB1BtR7m4fh3ESqwhrB08hiUxHphs57FcGVr7f3BZXu9YqADkyM9UMrKcmBwDI2sXGeH3ehw680kRUDJUZfN4LR65ZeQjbNJAIOz/ABrhb0qFO88sOqKrF6JOYUA97Cems2uXaCvSpVrvhcBqioKKKe8TTLMjf6VBJCmAz4ASADaodkOxtzrXW71atImpUHdUuyq5VyCzDamIzIidBmcp/pY4MyvcuW55j1CgfwwzYAsR4QIAAGgFj1Aj41wqnw+/3G8XRmi8VCjhmJnEygkznnjzB0IGlqz2r7FLdjRwVCRVqCn3gO4TvIOYtZ/+jVDVujXtga9F9mOGqogloIEVEycgeMKdSLEfStQKXem3uVUYEaEQ2hs6VBeoDxXs3euHXDmc4vy6ssFZgDScIIIOhDqpB2mRnaw8c4rWW83BKFXCjVWBp4FNSqid16zMwMYsNULAyUgg942tHEKeKg1OsvMWopXCD3nBGkjMADMtt6xbzrspfjWvlSpVpYbxdsSd0dxaZJRVA25Y7qjdfMZoD0riN6DlcNp+I3Saavo4jP12NllAHFoS2oHWzetfJQqylSeumttYqpxM5fdYnut4lAzIVckqKbHNmWMRn3BIOIagiMzba0okkyTmSQO8chpsIAAGwAG1uK7xVAJOeFSdlgsyrPViwJ9F96xZW3q4TzNuWtHBiaUkLAOWYP8ATOh9wnY+ViCn82+fS070wRBEg2W3emtMclJKKRIYksSxJVQx9hFUmM5y6Cac3h6LZ7en9CSU9WR3miXAIywmU1Enqw8wSANh5nLdCriE6HQjobGsLBXyiwBemAXA8JMB/Kdj521Ucmq/P6kXm0f5HeG2W0L3RAHMrJScgE02nEkgGDAImD1tlj7XhfiDwZ9i4P4fiLdAZj1/S3D6fEW6HiHrb5o9sSXiibs5emC1JpLUx7Omazvp66HY2b3GqrgMpkFcj8wfMEHIja3FXxfA2QvdTcqtS8UmZqdQAfVR/iV2IVMBPhk6n5yNK4EPuJcRSivekszQiKJeo0aKN+pOgEkwBNhOHcNZ2Fe8QXUHl0wZSh5j3qnV9tFjMt3wikrLzycdVxBcx3RuigEhVBEQCZiSWyNmV28PwsAdbr/NjZY6G7VDURZpP/UQeydMSjr5biBqBZm2q+o/K3a+L4GwIk5ivDKQykAgjMERqLVGqv2tQRMux/8AJiR+BFj+MXg3AGqqM92xTVVc2ogjOoo3AOo6Gds4OLkKwen33dVYLBAUEABqh1AyyXxNnpBIqLpiexyb41KFwlmYHBT9po1M+ygkSx0yGZIFo2oU2VucS1V4xPBGCMwKe6qpzG5OZM6F8JCgFpxVGjG58TRoPJRnCjIeskl16CuM9etmyQO4cVyw1D9oN4yqD3h+o2PkRbm+3pXER8bAXhYMHVTKsIkH9RZrcqiVARADgZgdPeHl/wAerWgMXpRJ2NpLvcbvQmslNTWqdyUVRUqsc8IOWfdkkmAASYAtqueXm0xMADxOdQFHWM50AkmBYu78OYnms/2kQIzWmpjurudBLHNiNgAASEis37sRQvYFK8gpVpACm1JjAoqAqKmMEEIAFMiSe9ligOuCdj6Fzp4buCG1LMZZyOp0+QA8rT38VMix8JlXAzU/wnI6ibdUL1VqAjKRqB+Y8j/aySGIeE8AW7Vr1VV2LXl8bqQIU4nbukbd82b0OGLVEOoK5HMTmDqAdxbboVbvWlas/wDTSRpjYa0lO0++w0Gw7x2Bb2EULtF2X4heqi1rtUNJsOCogqlKaFWbDTphVChaaMqHbEHEnM254rwy/vc7rTro1S9UL0HJLqS1MYiDimD7I62vtGulBjywRSPiQDwECMS/AAEfHbPq+3zHoMutklY7opn0rXepUp06l3VjUp1VYYAS2jCQBnkStmvH+B/WLuy1qkXV+XUWFitTYsg5SAwDzCYXF4WYzkALO7myggtn+lieLVwwCoRzPGpJgJh9s/HIDc+QNhrUEzjgVaQC6lHKgAEyUUaJO8HU+0ZPQCkXF+Vxy/IBk6I8bHupP4u1ro96pGkoQEFQBG6EDQnfrO+tgrtw+ma3PZBjIwmpHeIyyJ6ZCzqwuibiLC7hKhJFOQA21OdAx2Wcp2kbaNq95LoAijGwkYhkgHtHqMiAPaOWgJBZCkRkVI+BFq+LyQzti+0BIfOZJJhQNgqBBA3Mag2UW7B7Ev1UYcJzB1J1JOZJPUnO0VByDgfXZvfH79f+bHxYXiFzFVChLLOjKYZCMwQeoIB+FvXqtYnlp8Mw6EkwBmSdgNSbL69NjFVZkeFDlKnXEPeMA+UAdZKpMSBTY4sEKz5Dm1AoYygyCiVP+o+QkhhYi/F1KksmgHSqB1DLofmPI+dtFbQcRpvTmpRTGdWpgwXG5WcsUbb6Wkqtj7imMgX95QRIHUMQR6A+Ytr4rWj3/knJythZSd0lUSpUXExDzT70sSdTOpIne2WcBAMgBA/C2rZ/Zv8A0/1K8f0RYDp8bdA94eptyxy/3fvblqgBkmAJJJ0FvDPXI6p73wNkt/L30PSu5wIkhrwRPfAIw0Z1IkgvouYzOmmqm9+Asl2M98SHvA+4dVpn39W9nI4rWO60lRQqqFVVACgAAAaAAWYhZ2cvatR5WAUnowjUhosCAV+4YMehBzFnF1Hd+FlPEuHlmFakcNZCYOzAxKsNwYGXpoQCDOC30VUOWF1EOh1U/qDnB/UEAAMfUeo/K2x4vnbVTUeots+L5/pYAnqHMzplal8Cqh614IcMJJY5xUxP3CoOWCnTQUwRkTiOW7qqxvZKqSLsMncZGsRkUQ+57zDXQbkC9ouFFsD04QomFQANicoHsxAjyyiAQXQqsGrrgOJW+E2pY7TVzer4uM4XVlpCf6T0qSThH3i7H1W1nUSs7jJl3U/qOh3tWqfZKmKgqj+tzTUL595WY4kidMLET6HyttVozvuQPfbzX5YpVcLPdlqglFaSCMWR64h6WL4PejzLk95rAFqL11dBhZwOUzUo9oGmz5dQNpBK7PcBr0KwLsHpU6bUqS4YYIzKe+25ARRYm68NFNbopINehRNPwyqBuWOYZ3HKIUe0SdlNodlA9941eGc1zSpcqmiGr3m5tAVIbAqwFHLUqXBzYyZyAGXftrVomoKt3+zU1lputQd96Ic4SMMriCNBzjLrYC93O8JTq00VXF8ULUJcfYVGUq7FiJcEHLeQBnNt33gA5pqhGZjXcHvEqaVSiy4gswCGYZgA5HaxqLQf8Q7Z8tmWrdqipgqVEcNTYVEpriJAxSJBXWMyLI7x2uwqHWnXpPiOEPSJ8IVjiVSSUIMSPwIBsnoLXbFTrXesxN1WgjBZRPspeTMgmpkYHsixnAHVDd2FO+NhrQ61adRmHMouBgykrjRR5SOtjYZceL9qKFOjQeqy03rIrgw9RKQZcQLFVIzhsMwDhY6DPvhPae6o7XdqyCooLHEcz3cbMWOpw96bIq12vKrdaVAqgLgNUIx08S3U0YABBwAIqA7sWOmGVj8MSjXe7NeqafZU0FN0GOuTdxSBV5kZouWf42LCi9Xvil1ekay16OEHDjFRMOL3S0xOemthLpxalTBp1WUIdzHckxJ+5J19n08PmuJ6iKav1dWZbvUQYTyKk066DmDZyHYFtJFOzHhN2pGm9ZwBVXkcsMQx5RK0igJ8asVrL5zNkKj0hW5JMhWxZU5OTnrMGFAMs22WpIBKPCwVzM1DmzxGI9MM5KNAuw6mSaJ2ovBeryw+G8Ao1MYiVp0heqVKgCugLCqWbchs9gFvB+JVTXRj9ZdYbBgqlFpgXitPNpkjFCuikRIwWd2FF7QANOEEjJl94DpOjD5fO3VNFDiTNNtDmPn0g5EWrl1r1WuCVA5FTAgapqVJKqzZ7gFjn0tNcGNCtWSqxqAMEXGwAq1G5ApFgq5EiqUYrEimMiWFhugqy2XmhEJSJxkT91B7x89lG58lMLDw8RKYsSzKkiSN89zOcnf1Mp17T1aV2eu8NgrVRUIXxqrOilYOWGKZ/wBIPkbPuz+Ophd/FhBaNMRGcD1mwAXd3BUEdPy1ttzAJOQGZJ0A62h4hRqJUDUVDKzAVEmDByxr5jcbj0Fu3KuYBBRTmRo7A6eagj/cR0He9GGLaXc8+UKbfAuqOVfmkRTbIiIKAxDneTAnoAo2sc1p3WcjmD+NlNa9Ldiq1DFJmCq50QnRWOwOgJ3gb20j5PkQ3n+YYwsouB+0ZC0lSxmCMZZ5Oe+EQD/azO9hj3VyJGbe6vX1O39rQXm5AquDusngPT16g72tvM7XALyqnySxbLBf9VQZPKuNVjQ/tvbLaePDuT4cuxvh98vF3qVKF6WbugarTvcjCtNdVqyZxLiAGpPnmbHU7sbywaqIoHNKJ9sahqvXqKeg9qTkFPbziAwCigNWorc1qSgFcK6Gp0UNBjeIs37MYBd6ApvzEFOA+mKImV9kzIw7abW8A9kYN4vhYsH8rBE974fvYonP4WQzpDkfWwdbh5OGrSOGqo+DjKQw3B/kGCC00PraW6+H4fpZiFnB+O07wXQdytSYrVpNkyQT3s9UMSG6awZFtyb0d1u3XRrx6brS89X2hYLKO2sKFwhVasQhIKh67jKhSJIzTG8tOWEEHIxa1mcQnXOY65WBE6IBAAAAAAAEAAaADpYHiSnFTI0h5+aR+tjjr8LR3vwT6/mLSxorF8upnEvi/AjofL8dxYCnUDFsJzUwyyJQxIB9RmDv84dVKgspvF3SlVN4WmWrFRTVe9gdndFUuo1CzJPug65RqnRDVjL62QFRQDVYSAZhV0xv5dBqx0ykialcFCkGWJMs58Tt1J+QjQAADIWSC8AJzi8ySWc+2Zw4/QgAgbAgDKzC58XVltVMkjvV2CyGGJT+Vu+HhJCPn7rZ97yP3vz9Ztq8V8Zt3R4fzEZWkKwIkGCJGoOxGxsth7nF4uuFvLa0wuvMLIhIUd2o+4nVEPXZm2EgZmV3ReoqpQqVC9X264UDArMVpjX+o4BzAyidwTJd/sCFjubRYu0KiK+3RguEwaeWg0A0yGkeVhqdDmthcqzDNWIzYD4eIb/PqA/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RtzTpmqsjxrlPvD3W/nS2cGv4V2pk6GCN0YiQD6iM9/nDvgQwauHnVYGc5Rrn5RZZwZ5BBmVCqoIgmmF7jR5ksTpEgbWYXuKjlR4Rk598j2PMCe98BuYiv92LQ6ZVF0PUbqfI268G8qfY4sbSTj3JWFoqqAgggEHY6H1tl0vIcTEEZMp1U9D+9ub5UIEL42yX9SfIa/8AIt05lRzJPNQv4W7NixeLLmSZ+1IlgM8gFKQNAIG1jSLB1bpyoemCYEON6g97/VmT8TYulUDAMpkHQ2eF5VlHiPM8xqLZbu2W3M8zIrjwpLvShZZmaalRoL1W6sfjkBkBkBZXyGudU1aQLUGM1aQ9k6Y0Gk6ZaHTWDaw3s91fW0NAyc9INvnke8apV1cB0YMrLII3Gf8AI1BkWPB/IfpasVaDXd2ekJpnN6fn7yzofwOh2If3K8rUXGhDKdx5ZEEbEHIg5g2bAKXT42GvXEhRRci7v3Upr4naNugjMkwAJJItHfr+KYCBS9VycFMamNST7KjdjkPUgHrhFxwzUc46zLBbZR7iDZfxJzOwAJgo4GKit9aipUqCG92mvuU52GUk5sRJygCfhl5enUF3rMWYSKdQ/wCKOhPvgDfxesyxfb4Wh4hc1rAo3nBGqnKCDYAZb/AWX9pFP1VyBJXvR5KwZv8A7Q1ouHX11cUa/wDUiEfaqNv9357ZyA3Ph+dk0CPMOa71UNHBqSSWaXBAAXKRAOYaCRJ62nul9+s02FMMinEru2WKCVKUyNVMGamWRAABxYWH/RKVSpU+rKaVPNalVGbMnxLQBlVzkM4EDMLnJVncOzNOmgp06lVUQQommYGfVJso2ipZWtCsXdioCMZjJT1gaHow6bjMbwwoKOlmtXsfTcljUqTERkASNCSoGYOhg/G0fCOEguabVStVDmpTxDqO90ifmMjbWOJpUjOUOUc0e6dCR5j9bNKF5U5DI9LGLwhv8wf+B/8AdZb9RN4xKpHKBKtUgjm7FF+4D4m38I3sNkpC2pe1NUVlUGkDmROKpCsoqKBqqhmAHtSzD2JZV7+hGXeB+R+NiqXZ9h7aH/aRFgr7wo0dcPLc5tnFM9dJg6n4nrZJobQEHJyGnSbF3Gims97odrE3bgLgyWpsPVv2tu+3TlwMKtUYwiBm7x8zGSjUnYedqkxJC7i1RVq02LNkuFo8NKmzoxZumI0lUHYY29mxV9ZNZ73lbun2cqySWRixljJGI+Qw5AAAAbACwNTh/LhNjkpnJc/CctOnTTpYiuwm0tzGrs8Scuu1m91oBVyOu9l1K4lJ5gn/AEn97S3pBTXF3ugWR3zGQkaDcnYTapQfYmOJF7ME4ghZqiF+W5XusCDgpAAU4pnKTULt8M9QLImu17PdF6JQRrSSYAg6HrnZ+/Cyy4jPNJxYu7BY+QOQiABsIFo7pd2Zj3YAMMJEr+sef9xYjBrgHiR7m+G8MvKp3b0hkDM0RrGejdc/wsXxC7orioFArPFPmgAsikyWg5GIyJmJk5Ai0zXDLu4gfUfvYCvdWdWQA4sJDnIwCMk9W1IE93LLGLRKL3opTi+UQ8Hvpd1iSqyucyNYkHOTkc+tnxFqP2TulZLy6VabpL415rSWACjusTLRhgfdjYWvcW6+mlcTi6yNTFHE7oqsLzjamaQJfDpUSM1ZTkdAQdR8TaW6sWLMwAfQgHEEyDBQYE5EEnc+UWn4gwCEFcWLuhfeJyj+bTYHh7Gmxo1IxGWRgIFScyI2K6R0A6W1WkzHV4fvYMNlV5oPTqCpTZRSz5qNIER4kI0YdNx5gWcEWC4vSRqLhzClTmNR0I85ttLYzg9QB75JnmCn9x0bEvrnkd420tlldTCSTXp1+bPewxH3dD7sT5zbduXN7tnXS9pFrvx7qetorsc/9tu+IHJP50tDdjmf9P7289bHpHR8R9P3smq3MXGrVr0S7Ctkt0BGGrXaMJBPhEYixyjrGQcp4j8LK+Nq15LUaBAZJxVj/hMUICp/9QgnP2QZ3EsTG3BVU0hWBLPWAZnaMRyyWBkqrMBQSBmZJJJZXbw/7bJuzt/V6XKKCnUpQrUhooGQK/cMQOmh83FDwf7bAG6m3wt2fF87Rvt8LbJ7/wA7AEfG+FJeaZpPIBAIZTDIwMqynqCAbKbveqjMlyq1GcqIrV1AUVKmHEKQIMhigLsRmBAmWDGxNUAkkgALJJ2tVCxSuL4aUXZ2YyJxhmVUFZl6FFwga4STqYK1EWUUwqYVACgAAAAAAaAAaC0tDU+luAQVkEEEAgjQ+htJRGfwNmMlpfqbBdouCfWaYwVGo11hqdZNUYGQCPaWdV8zpJkukfz/AEsVjhZ2iwIr9zvb1it1rMBUVR9YamGCO8SadNtsiGY5GDkBJw2BECjCoAUCAAIAAyAAGlqbcb6tK9rVZGW7Vy5o1SxK8x2GJiPZVlUBT0k6MSLo2p/m9kgaO1/nztqsoIIIkHUWxTbb2Yit0ubc2ql3FS6eKkoBNZHJjlKB4wT4QOpGUDE04dd/8ViGqOBmPCqnMKnloSdWOeQgADtNJFPlgtXVmakoOU8t1Zm+6oefM4RqRY/g9VGo0+XOFVCw3iXCAIbzH466EWYhnR1Fq/xBBLBhIzs9pHMWVcSTvn1t0dNu0zn6nZMR3S91E5y3nCKCQUrzmVYkBGU+2DCj3sS694ginTL99vERhUa4F90eZgFjufICFvEnemQ4OaPKLlFSoUdVBnYYy56YbHcFZTTQKxIUAA7mBGfnlmOs26Iffa7bGMlULXIfdMwJ2ytBxOi+b0ApqhTAYwtT7rHaYidvgLT3czI87FXdNza5pcmF0wOhfWemhCFKjj+nUiUiAxaDmFJGmuQ3yJu9AIsAk7knVicyT5k/2yAssY4b5DMuJziUxmEFMqKc+blmA8ns5AtjB3qysRVSWwBxThy1lgkqynEjjxU22I/UbiwPC+JuXaheEwVkGKQDyqqf5iPpHvKYKmzwrZL2oEU1Zo5KsWrAmJphHOvk4ptG+ECxPy+ZBh+aoSJ6NIs3Mb0RfdB3I6n8B6kW1f7mKq4TIIMqw1RhoRYm6A8tMRxNhWSDIJgSZ3nrvbthbWKVGUm7sS3Lif2n1etC1wMQ2WsumJDvnquo9DaTAaryf6aHIe+439F/P0t3xsEU5VSSGUEjxqrMFcodmwk5j9Ld8Kk0lO2eHqVBIU/FYNhN5srLdZcyJotu2G2W2MaBeInwfG0V1OZ9P3tq2W8VbHvgN4vTVKrXeicLAA1Kn+UpMDCD4nYgxsIJOwLi6XZaS8tBCjQanPMknUknMk5k2y2WGJAvFOGlwtWkcFdCYbYjcMNwen7AgrgvERVptlhdBhddQDE5HcEZjfrnbVssIA1jp/NrdN4vnbLZZgLkP1t8/wD5dDEf57qYIYbU1M5HxEZ90d55VUMhBzBmR1tlssmJFfRzdThOd3eI60iT+KknTaZGpFn1MZ/A/pbLZYQzdI/n+lgaxN5dqI/o04FY71GIBFMDpBBY9IUTJK5bLMljO+3NKtM06igo23ToR0I2sp4beXu9QXas2MHKlU3IzhWH+05+UdCdWy0vcpbFhX+fhYfid+Wij1H8KiTAm2Wy1ckg3DLoylqtX+tU1GopqPDTU+WpO7SdMIA/EaJu7m8UxKN/Vp9c8mWcsQn46ea5bLMQ1u1YMFZTKsAQeoMEa+UWB4rWhyP5pbdsttgum2ZYytJPuVp6fNqI50YYqY91TBk/ebInoIGxntSaDu3+HPfj2T7wH5jp5iDlst0PSNnPzQxu7ksybzM+VjLzeRTploJiAANSSYA+JIGdstlnN+UzpOaQOeHg0itTN3OJmGz7FTqAuQHp1Jt1wy9ElqVT+qgBJGjqdG8j1H/Ay2Wh6VQrzJ2HkWWOvOqwc6dI5gjJ6kSJHRQQfUr0NtWyzfYmPLF91/7OotA53eoYoHU0m1NMjUr7p20PWzwi2WyzwuV2DF1Sly/qLeJNiK0QYLyWPRB4vidPjYCm31WotPWhUMU+tJj7Hmp2O3pbLZan3HHhDQ1BbLZbLdJlR//Z" id="376" name="Google Shape;376;p16"/>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16"/>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static</a:t>
            </a:r>
            <a:endParaRPr/>
          </a:p>
        </p:txBody>
      </p:sp>
      <p:sp>
        <p:nvSpPr>
          <p:cNvPr id="378" name="Google Shape;378;p16"/>
          <p:cNvSpPr txBox="1"/>
          <p:nvPr>
            <p:ph idx="1" type="body"/>
          </p:nvPr>
        </p:nvSpPr>
        <p:spPr>
          <a:xfrm>
            <a:off x="457200" y="1066800"/>
            <a:ext cx="8229600" cy="144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Từ khóa static được sử dụng để định nghĩa cho khối và các thành viên tĩnh (</a:t>
            </a:r>
            <a:r>
              <a:rPr b="1" lang="en-US"/>
              <a:t>lớp nội, phương thức, trường</a:t>
            </a:r>
            <a:r>
              <a:rPr lang="en-US"/>
              <a:t>).</a:t>
            </a:r>
            <a:endParaRPr/>
          </a:p>
        </p:txBody>
      </p:sp>
      <p:sp>
        <p:nvSpPr>
          <p:cNvPr id="379" name="Google Shape;379;p16"/>
          <p:cNvSpPr txBox="1"/>
          <p:nvPr/>
        </p:nvSpPr>
        <p:spPr>
          <a:xfrm>
            <a:off x="914400" y="2590800"/>
            <a:ext cx="3976281" cy="378565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public class MyClass{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rgbClr val="FF0000"/>
                </a:solidFill>
                <a:latin typeface="Calibri"/>
                <a:ea typeface="Calibri"/>
                <a:cs typeface="Calibri"/>
                <a:sym typeface="Calibri"/>
              </a:rPr>
              <a:t>static</a:t>
            </a:r>
            <a:r>
              <a:rPr lang="en-US" sz="2400">
                <a:solidFill>
                  <a:schemeClr val="dk1"/>
                </a:solidFill>
                <a:latin typeface="Calibri"/>
                <a:ea typeface="Calibri"/>
                <a:cs typeface="Calibri"/>
                <a:sym typeface="Calibri"/>
              </a:rPr>
              <a:t> public int X;</a:t>
            </a:r>
            <a:endParaRPr/>
          </a:p>
          <a:p>
            <a:pPr indent="0" lvl="0" marL="0" marR="0" rtl="0" algn="l">
              <a:spcBef>
                <a:spcPts val="0"/>
              </a:spcBef>
              <a:spcAft>
                <a:spcPts val="0"/>
              </a:spcAft>
              <a:buNone/>
            </a:pPr>
            <a:r>
              <a:rPr b="1" lang="en-US" sz="2400">
                <a:solidFill>
                  <a:srgbClr val="FF0000"/>
                </a:solidFill>
                <a:latin typeface="Calibri"/>
                <a:ea typeface="Calibri"/>
                <a:cs typeface="Calibri"/>
                <a:sym typeface="Calibri"/>
              </a:rPr>
              <a:t>     static</a:t>
            </a: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X+=100;</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rgbClr val="FF0000"/>
                </a:solidFill>
                <a:latin typeface="Calibri"/>
                <a:ea typeface="Calibri"/>
                <a:cs typeface="Calibri"/>
                <a:sym typeface="Calibri"/>
              </a:rPr>
              <a:t>static</a:t>
            </a:r>
            <a:r>
              <a:rPr lang="en-US" sz="2400">
                <a:solidFill>
                  <a:schemeClr val="dk1"/>
                </a:solidFill>
                <a:latin typeface="Calibri"/>
                <a:ea typeface="Calibri"/>
                <a:cs typeface="Calibri"/>
                <a:sym typeface="Calibri"/>
              </a:rPr>
              <a:t> public void method(){</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X+=200;</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rgbClr val="FF0000"/>
                </a:solidFill>
                <a:latin typeface="Calibri"/>
                <a:ea typeface="Calibri"/>
                <a:cs typeface="Calibri"/>
                <a:sym typeface="Calibri"/>
              </a:rPr>
              <a:t>static</a:t>
            </a:r>
            <a:r>
              <a:rPr lang="en-US" sz="2400">
                <a:solidFill>
                  <a:schemeClr val="dk1"/>
                </a:solidFill>
                <a:latin typeface="Calibri"/>
                <a:ea typeface="Calibri"/>
                <a:cs typeface="Calibri"/>
                <a:sym typeface="Calibri"/>
              </a:rPr>
              <a:t> class MyInnerClass{}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380" name="Google Shape;380;p16"/>
          <p:cNvSpPr txBox="1"/>
          <p:nvPr/>
        </p:nvSpPr>
        <p:spPr>
          <a:xfrm>
            <a:off x="6096000" y="4068127"/>
            <a:ext cx="2457660" cy="830997"/>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MyClass.X = 700;</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MyClass.method()</a:t>
            </a:r>
            <a:endParaRPr sz="2400">
              <a:solidFill>
                <a:schemeClr val="dk1"/>
              </a:solidFill>
              <a:latin typeface="Calibri"/>
              <a:ea typeface="Calibri"/>
              <a:cs typeface="Calibri"/>
              <a:sym typeface="Calibri"/>
            </a:endParaRPr>
          </a:p>
        </p:txBody>
      </p:sp>
      <p:cxnSp>
        <p:nvCxnSpPr>
          <p:cNvPr id="381" name="Google Shape;381;p16"/>
          <p:cNvCxnSpPr>
            <a:stCxn id="379" idx="3"/>
            <a:endCxn id="380" idx="1"/>
          </p:cNvCxnSpPr>
          <p:nvPr/>
        </p:nvCxnSpPr>
        <p:spPr>
          <a:xfrm>
            <a:off x="4890681" y="4483626"/>
            <a:ext cx="1205400" cy="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descr="http://studio-creator.com/blog/public/html5.jpg" id="387" name="Google Shape;387;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388" name="Google Shape;388;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xQTEhUUExQWFhQXGR8aGRcYGBcdGBUbHRgaHRwfHBccHyggHyAlHRgXITEiJSkrLi4vIB8zODMsNygtLisBCgoKDg0OGxAQGywkICY0LDAsLjAsLCwsLCwsLCwsLCwsLCwsLCwsLCwsLCwsLC4sLCwsNS0sLCwsLCwsLCwsLP/AABEIALcBEwMBIgACEQEDEQH/xAAcAAACAgMBAQAAAAAAAAAAAAAEBQMGAAECBwj/xABGEAACAQEGAwUECQIFAwIHAQABAhEDAAQSITFBBRNRBiIyYXFCUoGRBxQjYqGxwdHwM+FDU3KC8RUkkrLSJTRjoqOz4hb/xAAaAQADAQEBAQAAAAAAAAAAAAAAAQIDBAUG/8QAMhEAAgIABQIEAwgCAwAAAAAAAAECEQMSITFBBFETImHwBXHRFDJSgZGhseEjwTNCYv/aAAwDAQACEQMRAD8ApvFuz1e7nvocOzDNT+1lVvoo0gQQQCCDr6WqPHfo/o1QWpfZv5eEmdxbhngNbH0nT/F4vTFVep5XcL61JpEEHJlPhdehFjOH3Om7Vajlku1ODlm7Fz3KSzq5MiToATYniXZG80W76gJqahIFNRqSzHQfwTaJL1FNqV2JaDjNQiGc4SrcldVhC2Z7xBMRNjDjektjXqsaKWfBfmfbt3fauGD3jiTOQMKrSUyKIkqOhYnN207zT5AWZXW+o/kehshUW6i2/T/EcXAlpquxXU/Aum6iHZ9/e5aqZgyLdPRAGJfCdvcPT0Ox+Fq/duIOnmOh/ezq4cTVjkRJyKtuNwRuLe5gfEMLHacdJdnz6HynWfBep6S8yzQ7rj1okw2wJbd5rAOEVWOJSygZ5qGZlk9FBaSdNdMyuEOKyShallmxjnGZHdGlNDBGOSxzgrFurE6zDgvXt9Ty4dNOWvHcgb7MxAaqPY9mmdQahG+/LGek4RaAKcTF2xM2YYgDEuwgZDDOHCMhl1Nm44MQITCRsNP7fjYetc2XJ1IGsxoeoOnw3slOMmsRSTa49PRA4teVql73A8FswWI5ex1/D1HlbeC3ZGSkrRztNOmRUwNDofmPMedsug+zDunfJIWmZwnCQGdiM+WCQABBY5ZAE2nWlkSSFUZsx0X1/QDM7TaOtULFMsNMAKJydiGYqanQS74V2JzljlzYzqSUXV1fy/0+DaGqeZbbEQpmSzHEx1JjbQADJVGyjIW7CbHQ/h0I8xafBbeC3R4ccuWtDHO7zcg4Trr+B8xbMFiGXI5ZwY9Y/I27omKaMVIquMQRgDylkgFhoWJVsK6QMR2Bz8Vw8st+PX3yVkzarb+AZhh2BdgYU6BWBBZ/KCYXVvISRHTQ54jLT3j1PX00iMogZRFilpa7kmSTmWPUnc22aU5jUfiOn7f3snFxl4kvz9F6fLkpSUlkX5eoPy7dYciP5OxtOEt0tLUkwo1OwzgepJyAGZNtZ5XHzbGcW09NyGipWmrMsVmExkVog4gD0LtgYqNABiM5C0IpR+eZJJO5JOZPmbFVCSwkQugG4MASx3YqAOgiB1OYLZYCbTct/wDRpitJpLYFNP8AnT+1uCljVEZ21dlZEYtHMklSNKdPEFUkH/EZiwAzACM3Szc/C0e3H0BLPrzz9QKupTTx6x7nQn7+cgHTU7Wg5eWWljeV/P7/AK2jNOzSySzS539P6HeZUuAQ07dXZIDFgCZPLGwUASzz0LBQvtE9AbELRkx/wBuSdh52hr7YfDvlm/megE5D466T1HFb8/IrCff2yDBrOc5mdT5k2xV2+VpwtuK9HEpGIqfeHs+drlGvNHj+CE70ZqLZZrd7zCgY6NPorU0LRsSWzkiD8bZbk+3L8LNvA9T0bhl/WssrkRkyHxIY0P6Hf8huJ8ZFNhSpo1auwypJqBPidjki/eaPnlZb2mui0Ga/U25dcIaZlopVJnCaq+1gJLCMzpnlZh2RogXdX5bI9TvOXB5lRsUY3nMYgAwU+EECBFvDPTOLt2caowq35hWqAytID/t6O/dU+Nh77D0C2Vce7BUqjB7ueTU1kaE66WvFQZfH9LQvtaJQUtzbCxp4TuDo8Y7T9l61DvlBB8WHwzqWXoDuNrVyLfRtW6rUUq4lTkR/N7UTifZCji5dUYcX9KuMv9r7ZbE/tbmxenb1R7XQfGFhrJirTh9v6PLDbQtauMdhL1RPdTmrMSmvxH62V4qd28OCrXG+TUqJ8tqjjr4Qfei3MsN86HuS63ClFPDeZvZLf+l6sM4e700Za3eNZCtOiTDuCQZZvYRgpTPNgxA6201CpUo02pwrSSQoCYcTEuqhYwifZ2gdLIqlVmYsxLMxksT3iepNvQq1xNJgTnIBbzyzb1G/UZ6gz2YeNneW38z5z4n0ngtYjq5XaWiXvlhvCFIpIHPfAE+ZszVLA0FnSxaErrbuSpHht2wLiXDZUlR3gCQNM4y+BOR+etgbjdUqURUIqIScIQgYmcEgooMZiDJJgASYtZaTA6a2R3mqK15phZFNQV5sd1mDYmSn5tChnOUU8AzJtUMbEhpF6Eyw4y1aIrxwKpAZikLmtNScKHcyQMb7YzHQBRlYNrqdCpIOREaj4WsNSqYwzI62y7U5YR1t1Q6qUY5ZJMwl08W7TorhpEa/A7nyPmPx1t1gtceIXAVBmM+tq/c6K/aisjoabBRp9oWnBgJyOIAnosNMRbfB+IRSqaMcTpHdxF4p5Ekwo1YzlOggaknIAZm0bMS8kYVMYRvIUL39sWBViMgAQNy1hfs+zAMXWRogBwJOsNqxjIuRJ2AGVl9S4tOGJ9P087aePDEalatbL3yR4UoaVvuwLl23gsQ1Igwwz9In+ft5W1gt2wmpq4nLJOLpgjA8xSYFKGNV90CrixBdWmCsDMkr52krLiOa4QpMJIOA6HERkX1BO2gy1JcFZUeP0kU9CCQdX0IXbInYGGimUbjXOc+snWdZ8885tzwV4lf9ePnzXv5G0m1DXfk4wW0F2/hsRgtFeaLMpCNhbKGiQCDlI6bHyJttJNPMjOMrWVmkpTOgAEknRR1NoKwzBAhRsRmdsR8+g2BI1JJPvDgwqiFXMdWMkB29YYqNljcm0RS2a/zLN+n1Zo34by/r/QGUtwUsUUjLb8rYaUDEdCYA3cjYemUnb1gHVYicbf6EZWpaANNcNIU5kTmT4qhBJzPuIMCjq0k5gRGUsRWQziOu8aAbADoNvjuTbkraenjlTi9/9F4sraaAqjhPEYBMSep0sW9EoASO8RKgjQbMR06Df0ttackAqHzHdOhgzbTVS5LE4ifE3vtJLH0kwPIC0u1NYa23/LsUqcc/IG92JJMnPO2WLi2WPs0PX9RePMuZ7JiuGa+vzqrKQAJFK7yP8Jeo99szthmLF9nL64Ju15M1kHdf/PQHJv8AVHi669QHYH62D4lwwVkGeGonepuNVYaZ9LfNnsjSpp/Oloagy+dgeGcSLzSqjDXTxDQOAPGvlmJG0jUEEsqoy+dgRJdv1/a0V+uaVqbU6i4kYEEeojXY+dpLt/PwsmvfF6lV3oXMBnXJ6zCaVHyy8b74AekwDNmIS0qT06tDh1arUr0u8SzGKlVcyiNhEmlTVRjYkYiyLJEpZpxvsXdrzqgRoADJCx8Bll0tFV4Mbm63qkXqtGG8YjL1kJBxDYFSJAEDbKSbWW7V1dVdCGVhII31/kbZ2mUIyVM0w8aeHLNB0zxjjvYG8UCSg5lPqPEB5j9rWm7DHTpqdQBB30G9vQLxkrf6W/K1H4PRlU8gPytlDAUbOrquvxOoUc/F/uRVaPKzJhOugQk/gs/L08LGlXEHHChRLM2QAGpJOli71dFdSrAFWEEHQg62RpdiKq3YSadFQQCSSDBIqVGnrhp01IkYajCABboTOBk1S6PXEwadE+yZFSsPvb00+74jvhGR8/7Y8Vr0L/Ro0gzoaazQAybvOO7HhIAEEaQLeo3e8GcL5Hr1t5n9ItVaXFbnUYhVCCSdhjcfrZsEFXbjtaneEp1lmjW/pVSpVgfcqKdG20HXfIy/9vKN0rmk6VJWO8ApUyJ6gj8bAcc7V0GqUKQw1ldhJQgtTIZeW6/eDbbibCcQ4StbjfLqUsavTHdzhmCDwxnYzPYR6F2d7WXa+AijUBYaoQQwHWDqPMWj4reUqVVUHuU2K1HBEU8USAPegBS/sKzbnKkcSul1uF6u/wBVpMDeHFI1OYSKYxKKnKzJk4wMcxrh3Nh7rdmTi9+pUjh+xygZDu0iJXcSRaRnp9RzTyBkHQbiwdNZYetq/wBlOJreKGNJAlpRiSabjvMknYTK/dMZYYtH9HPHK95pPUqQWDkLA2ABz6620tUTqXPifDsaHDAeO6ToDGUjpZfdB3Up1FVKurEAHl6woeILsFLDWFg5yLA8F7eJXvFeg1Jk5GKakypwuFiIkEk5DOTkMzbTcXorXqtXIUBQxXOaQaFDPEgllRVJGSYQu5JmMmuRtJjPiHC6aAYJGekkzvJJzJk5mc7CVOGHBjUyRqIz9P5+9o7vxqlWyp1UcDSGBI+RtZuG0xg9c7dH2jEjFa7GXgwb2KtQurOJUT+fytzVQoYK97ZTPzbov/qiBuQ5vVz5NU1kfxLh5bZU8cyHY6hVXGWA1Ci3FSuhpDCDL95sQ7xJGrZDPTLKAIAAEW3XxCctGjH7HBaoQhSCZJOIzJ1xfwCOmnQW7K2M4hVAFKlyyWrEqrhckgTLEZ+g38tQLgKQlQjESwEkSwU7iBnEHTfLeOjpeshOTw6qtvp9DLqOmlFKe9kF5u4dWVswRB9D525ZiTn7Iwx7gHhT1CwWM5sW3mxtZCpw6Puf8v8A/vy211gWC5IQ5DI6jz626JO5rE4XPvhGMdIuHLI2SwdY4SowswZgowiYLZDLoTA+IsyZbRmRmGwwPEBJXYEDczoOsW2xNsy3RGHvl7g15pQSoIMZOQZBOhUHoNCd9NJkcphM7HWxFEyMhAHdC+6FyAy8s/ibdFbTCLlBS539+hUpZZZeCHDbLQV7tVLHDUCrsMOmVss88vwv9vqLLHuj1KjxBDvFiKN4UjUadbR1EGA5DawguSFhI3/S3y9nu0T8VuQqhWBw1FMo41Gu/TM/M9SCHw/tErvUoVvsrxRBZ1aAHp5fapnGHPPofLOxH/TxORYehtXe3V7SmopBi790uoJBFMNP2lVc6dPGFLHfCQBNmhNDnk1r5kS9C6mNCRWvA9dadM9fGdsORs/ud2Smgp00VEUEKqiAB5CyS4Negi42SowABbMYiBmfic7MKN5rRLUxpORs7FQ0jumyF0N1cuoJu7nvKMzTYnxKOnUb+ohijxkAQyMJ8rbXidNhBO2YIsCC67hqbMpBBRiCDIIKmCDalcPxFUKjYaenSzare2utRAiGrdqrYGVc3ou5AVgDqhJOL59cShlyw0mPIko1RWhqmElWVCPCoIKl/ESDEDMi3BhFfiLseXTgNMVKsStLqFGjVPLwrq0+Ew/V0oMKlHPaqCSXrAmcRJ1qAkkE9SuQOTq7U0wBUChAICgQFHSNrDXy4br8rVRJzVvFNlmQwIkEW8n+kW7CtxC6U3JwuoSRqAahG/rb0emqq0icB8Q3U+8BvO4+OuqTtR2TarerteUqACkVMROIBw2RBjMWfFABdmPo0pUq61zUZwhlVIEYhoSRrGu1mPFaZW+V27wR0oU5EguGZ+bTptIwu6hFLAjArMxIAtYReCuEgS7ThRdXjXyCjKWOQ9YBp3FrnejxW7vWV3u/LZWwj7JSyVAVA6eDNsyfkJaGmVZOE1rpxO7C+yyF5o/aM6iD3RLZwpK7Da1o4bVX/wD0F4Oz3fP/AMaX/tsL9I9Rg1wqmWWhWzqH3S1MjEevciTrrubcVav/AMdBAjFR237v9rNIGCcKvYud44nSZcSAGstMmJEE5HbxoJ8rWnsYlGjQxUSyUQOdiqA5U3PUakH7ONSQImcqZ9JyGheBUAyr0Gpn4EZ+eRX5Wvl7Z7vw+lTooalajRVsGUKeWVDNOpksVXUkToLLZhwU6hxRQ11vFEFLo19ZHBjFWZlX7aoRv36sLouERqSbl2k4FSpl71gmotJgDiMMApOB08JUzByn5W8br8SrC5Ld2olaePmLUwsM5OY2PiIyt7QOKi93JH9+jn/qKQ34zZrUCk8C7LUWAvl2dwjpU+zYDIMrIQGyPdaRvMA75L+x3Z/idW7rXud6KrJXl82oua5eGCh1tc/ovu3N4UqzhYNUCtE4TiJBjfM6WTU7veblcuVcZqs7q1bHh+yxUlqctKc5jCyY2n2lEa2ncZcbqbxVoU6dVsTqg5jqR9q41wnQqCM8oY5ZqDi7V2LHH4573n5jyP8AbaxVwvLvdKFSsuCsVGIARhO4A2GWlp7xdTVQVB4xl62taC3CaN4AADrEaGDFlPE4NUumGVBZGMRTcIQHMiBhOdnHCr6tVCpiVkMDG2s+n97KL+gLQoIp6idXzyy2QHMdcjoBbfpVc3Fcpowx3UU+wAgBEicJ8Mklo6sTmWOpnc20y2kw4T90/gf7/nbsrb2sJ+Wu2h5eJ96+4uAYVFWByyGLVCYFLCMUsOkA6bwN7dVlk5AhQcgdZ95h73lsMupM94Xu/EQoMYyDMemQJPT1FoaJlZ1JmeszJ/G0w/5MvC2+f9GkvuZuWB1acHEPiOtulz0sSVsNSpCmzlZBqd4zJCBRngGzOSi/OMzasSXhXJbdvUmCz6M4qVQCQQxI1hSRPqOmlstOEFstWSf4v2Qs8ex6C/gPwtxTyIO02Q8Nvt4o1Wu14QtSILUbyPCEUSVqknJlGhzJA3zNpRdmvjKWLJdTmqgkPeBGRYjNKZ2A7x+7ofl6PdslrcSeu5p3QiBIe8ETTpxqEH+I/kMhudiTdeDUqSmmoLYxNRnMvVY6s7bnpoAMgAMrMEoqgVEUKqrCqoAVQNgBkBbDmw9LMBLw1zdGFBz9iTFFz7HRGOw6dNNIixq3dPpYW8XdaiMjiVJ0suud6ajFKqZQiKdQ/wDpY/kfgdiQBjR8Q/m1jaCicwLB0fEP5taG+cTKvyqKipXIBCzC0xJ71RhOFem52BsMRz2hvCJKgMatSVprTjmEkHNSchGpY5DeyXsvQAosjDC6thalELSAARFUbrgRTiOZMzBlVe3LhnLZmd+ZWfx1SIn7qr7KDZfiZOdkd4vRLiqi4XjMHRh0b99vzfNA9g1qDUziXMbiyftx2ha73GpWokCopWAwkZuoMj0JsyPF8Q7qkHQg6g/z562pf0kEm4Vv9n/7UtdaEFPu30l3gEGpSpkH3cSkjykkW9I4PxQGh9YVudRrleTQJAcVmJBp4yYVZDMekNERLJOyN1pVuHUqdRQ+KmVA1My0ZDMGy/hNBaHDqtI1+5TeK1VAG5dSpgQrTJ9hA4LsPFLAZTMsY14X9IVzSqxeowdiA7NTIiDkowYlVFkwAY3kklj6LQrJWphlKujAEEQVIOhBt5vwv6OrlVuyioCK+GGqI7Zts4BJUg5MMswbLPo+47UutwvmYcXZmwgnKSDAHkWH42LAvvGBTRuWWXvZhSRiHmAc9bR/UqNV1fBTF5VTBCqGZBkSu+UwRtPmLeQ8J7J3i/03vbVu+7EgsCS5BzJYHLPIZHS12+jzijPRq06yK97uRYpzDHssBiY7AiGPSDrYsCy8T4DRvPKSpSD1VPMUNOBB71RQQWB2T242WTaTtD2fqtd2p0azIxZXNSAXLKytiOknugdAIAEAC3nV77Q8RFavWuRqXi7o5BqNTVpcKpcnCAYk5dFgbWuI+kQNww31KYNRGCvSLQAcSgw2ZjvAj1sNoAk3Jno8ioylXQoYEKGIhhh2BJJA206WWdiOE17vdzd66jErMFwmQQc/zLZWrzfSrTcy12ZZ1CurD8QLXyjxEGpDnDgpLW5hIP2ZOHMalsWQAktIGuZpMTFf0Y0ql0udWneab0sFViMSmWDBMOEbkmQAJk2W3PtoqG8/9uWNElGo4hjWkpjGpiGkgY/Rc4AAuPZ7j12vpZ0qK5TSmcjSU5SVOeJtC2g8Iyktxeat3JDU2pVEb3WVo9GHlaRibsz2hS+oXpqyhWK4WjIwDlBOWdrtw8rgAU+vW1Zutwp0v6aKqnPuqFD7Zge1Ajz/ADfYKXL5majykmTkABuSYAA1NqbtC5AOL01pszIoU1fEcvtWUfZoQfZ1Zo1CAG0FasXYsbT1uHcw/akq0QgkEKNdffkAkjcADICQ6CkMUbxDXz8xbfo2liox6lXhsxkmw1JyGYOrYABhYQeYWMBANcW5JyCyxORswK2Ev/dhhOIAnL2VMqX9YxBfOT7NvUx3SzR3ODCVunscYZOIxJ6aKNgPLedSc+gAtanhOIabjr5+tmCqIEaRlGkbRblltvkWVJEZndsDQYtM50sJeKZcd0wAZU++Rv8A6dh116Wl5S0y6oCOZLvqQxyUKuy4mMtGsetiWW0J+K3GXH89ymlBJrkXpelIzOE7g7G27FNd1JkgTbVr/wAvp+4v8fqN+1t+VqL3ZFarVYBmpIfYGZ5jeyhiDucwM7Hdj8P1WiVfmAyxOHCAzMWZQnsBSSoXYAWJ4bwynQplaYzYhnc5vUb3nbc/gBkABlZdeKBulU16QJpMZq0h199R7wHzGR2I+Y0PbLBXOfwNuEMt8LR/WFcK6HErAkEb/wA6baW7o6/CzBk+x9bDvQWpTKOJUrn8trT7H1sLUvaUqZeowVQup/AeZ8rAFdoVq1zVbu9bmFmPKqFQWoXdcIZ6ksA5VnVABqSDn4Ra+FXBKMqgOZxMxMu7bs7e02mewgCAALVa/wB3r1DTvLIMFJ1ZbsQMdRVk4nOzg99V0UgE55C18OvS1AHQyrCQfiZBGxBkEbEEWbEie8DvH+bWVcSugbPQ9bNq47xtWL7xBmJWIwsV9YYj9LCVsHsAc4q2IAFumz65H46Hb5ghdoaCcSuFT6t4yACrQppsCCRUnJcMEk6QJkjOzOhdC5/Wwva66fYmioIFcPiWmypUvFQKoRZMd32mOU8tQZmLUyEUThfZZ+Q1Ph9SiXeUq3pywNQDJkowpw05BEmGeCTAgWdcS7H/AFThFemHxNgL1DszCCYHkFAz6Wb/AEf8Bq0rilOshp1VZ5BI0LkjMEjex3aqsTcb0j+LkVI8/s2ixWgzzfsW18qXXl4mSmysKNdWXFTIJGB1mShMxGa5xqY7uvA3o8LvqMCKqE80HqCpBHVSuc+trD9HhB4XRG4aoP8A8jH9bLeyVe8Xo3m6SrCmTRIaZai5dYxdacSp8yM8hY2QDv6OGBuNCBnhPTUO0zPnNhLvf6A4o1IJlWXmVahB+1wquAKP8rulvvtB0AFhbjf7tw9FuVSo2ALj5zIRTvRxnEEgTylZTE+MyTlAMXZLiP8A1DjdS8AfZpSIEjUQEGXmSxiw3oA07C9p7utKu7AUyGx1wqkhXAClwqgnA4UHLwtiB1BtR7m4fh3ESqwhrB08hiUxHphs57FcGVr7f3BZXu9YqADkyM9UMrKcmBwDI2sXGeH3ehw680kRUDJUZfN4LR65ZeQjbNJAIOz/ABrhb0qFO88sOqKrF6JOYUA97Cems2uXaCvSpVrvhcBqioKKKe8TTLMjf6VBJCmAz4ASADaodkOxtzrXW71atImpUHdUuyq5VyCzDamIzIidBmcp/pY4MyvcuW55j1CgfwwzYAsR4QIAAGgFj1Aj41wqnw+/3G8XRmi8VCjhmJnEygkznnjzB0IGlqz2r7FLdjRwVCRVqCn3gO4TvIOYtZ/+jVDVujXtga9F9mOGqogloIEVEycgeMKdSLEfStQKXem3uVUYEaEQ2hs6VBeoDxXs3euHXDmc4vy6ssFZgDScIIIOhDqpB2mRnaw8c4rWW83BKFXCjVWBp4FNSqid16zMwMYsNULAyUgg942tHEKeKg1OsvMWopXCD3nBGkjMADMtt6xbzrspfjWvlSpVpYbxdsSd0dxaZJRVA25Y7qjdfMZoD0riN6DlcNp+I3Saavo4jP12NllAHFoS2oHWzetfJQqylSeumttYqpxM5fdYnut4lAzIVckqKbHNmWMRn3BIOIagiMzba0okkyTmSQO8chpsIAAGwAG1uK7xVAJOeFSdlgsyrPViwJ9F96xZW3q4TzNuWtHBiaUkLAOWYP8ATOh9wnY+ViCn82+fS070wRBEg2W3emtMclJKKRIYksSxJVQx9hFUmM5y6Cac3h6LZ7en9CSU9WR3miXAIywmU1Enqw8wSANh5nLdCriE6HQjobGsLBXyiwBemAXA8JMB/Kdj521Ucmq/P6kXm0f5HeG2W0L3RAHMrJScgE02nEkgGDAImD1tlj7XhfiDwZ9i4P4fiLdAZj1/S3D6fEW6HiHrb5o9sSXiibs5emC1JpLUx7Omazvp66HY2b3GqrgMpkFcj8wfMEHIja3FXxfA2QvdTcqtS8UmZqdQAfVR/iV2IVMBPhk6n5yNK4EPuJcRSivekszQiKJeo0aKN+pOgEkwBNhOHcNZ2Fe8QXUHl0wZSh5j3qnV9tFjMt3wikrLzycdVxBcx3RuigEhVBEQCZiSWyNmV28PwsAdbr/NjZY6G7VDURZpP/UQeydMSjr5biBqBZm2q+o/K3a+L4GwIk5ivDKQykAgjMERqLVGqv2tQRMux/8AJiR+BFj+MXg3AGqqM92xTVVc2ogjOoo3AOo6Gds4OLkKwen33dVYLBAUEABqh1AyyXxNnpBIqLpiexyb41KFwlmYHBT9po1M+ygkSx0yGZIFo2oU2VucS1V4xPBGCMwKe6qpzG5OZM6F8JCgFpxVGjG58TRoPJRnCjIeskl16CuM9etmyQO4cVyw1D9oN4yqD3h+o2PkRbm+3pXER8bAXhYMHVTKsIkH9RZrcqiVARADgZgdPeHl/wAerWgMXpRJ2NpLvcbvQmslNTWqdyUVRUqsc8IOWfdkkmAASYAtqueXm0xMADxOdQFHWM50AkmBYu78OYnms/2kQIzWmpjurudBLHNiNgAASEis37sRQvYFK8gpVpACm1JjAoqAqKmMEEIAFMiSe9ligOuCdj6Fzp4buCG1LMZZyOp0+QA8rT38VMix8JlXAzU/wnI6ibdUL1VqAjKRqB+Y8j/aySGIeE8AW7Vr1VV2LXl8bqQIU4nbukbd82b0OGLVEOoK5HMTmDqAdxbboVbvWlas/wDTSRpjYa0lO0++w0Gw7x2Bb2EULtF2X4heqi1rtUNJsOCogqlKaFWbDTphVChaaMqHbEHEnM254rwy/vc7rTro1S9UL0HJLqS1MYiDimD7I62vtGulBjywRSPiQDwECMS/AAEfHbPq+3zHoMutklY7opn0rXepUp06l3VjUp1VYYAS2jCQBnkStmvH+B/WLuy1qkXV+XUWFitTYsg5SAwDzCYXF4WYzkALO7myggtn+lieLVwwCoRzPGpJgJh9s/HIDc+QNhrUEzjgVaQC6lHKgAEyUUaJO8HU+0ZPQCkXF+Vxy/IBk6I8bHupP4u1ro96pGkoQEFQBG6EDQnfrO+tgrtw+ma3PZBjIwmpHeIyyJ6ZCzqwuibiLC7hKhJFOQA21OdAx2Wcp2kbaNq95LoAijGwkYhkgHtHqMiAPaOWgJBZCkRkVI+BFq+LyQzti+0BIfOZJJhQNgqBBA3Mag2UW7B7Ev1UYcJzB1J1JOZJPUnO0VByDgfXZvfH79f+bHxYXiFzFVChLLOjKYZCMwQeoIB+FvXqtYnlp8Mw6EkwBmSdgNSbL69NjFVZkeFDlKnXEPeMA+UAdZKpMSBTY4sEKz5Dm1AoYygyCiVP+o+QkhhYi/F1KksmgHSqB1DLofmPI+dtFbQcRpvTmpRTGdWpgwXG5WcsUbb6Wkqtj7imMgX95QRIHUMQR6A+Ytr4rWj3/knJythZSd0lUSpUXExDzT70sSdTOpIne2WcBAMgBA/C2rZ/Zv8A0/1K8f0RYDp8bdA94eptyxy/3fvblqgBkmAJJJ0FvDPXI6p73wNkt/L30PSu5wIkhrwRPfAIw0Z1IkgvouYzOmmqm9+Asl2M98SHvA+4dVpn39W9nI4rWO60lRQqqFVVACgAAAaAAWYhZ2cvatR5WAUnowjUhosCAV+4YMehBzFnF1Hd+FlPEuHlmFakcNZCYOzAxKsNwYGXpoQCDOC30VUOWF1EOh1U/qDnB/UEAAMfUeo/K2x4vnbVTUeots+L5/pYAnqHMzplal8Cqh614IcMJJY5xUxP3CoOWCnTQUwRkTiOW7qqxvZKqSLsMncZGsRkUQ+57zDXQbkC9ouFFsD04QomFQANicoHsxAjyyiAQXQqsGrrgOJW+E2pY7TVzer4uM4XVlpCf6T0qSThH3i7H1W1nUSs7jJl3U/qOh3tWqfZKmKgqj+tzTUL595WY4kidMLET6HyttVozvuQPfbzX5YpVcLPdlqglFaSCMWR64h6WL4PejzLk95rAFqL11dBhZwOUzUo9oGmz5dQNpBK7PcBr0KwLsHpU6bUqS4YYIzKe+25ARRYm68NFNbopINehRNPwyqBuWOYZ3HKIUe0SdlNodlA9941eGc1zSpcqmiGr3m5tAVIbAqwFHLUqXBzYyZyAGXftrVomoKt3+zU1lputQd96Ic4SMMriCNBzjLrYC93O8JTq00VXF8ULUJcfYVGUq7FiJcEHLeQBnNt33gA5pqhGZjXcHvEqaVSiy4gswCGYZgA5HaxqLQf8Q7Z8tmWrdqipgqVEcNTYVEpriJAxSJBXWMyLI7x2uwqHWnXpPiOEPSJ8IVjiVSSUIMSPwIBsnoLXbFTrXesxN1WgjBZRPspeTMgmpkYHsixnAHVDd2FO+NhrQ61adRmHMouBgykrjRR5SOtjYZceL9qKFOjQeqy03rIrgw9RKQZcQLFVIzhsMwDhY6DPvhPae6o7XdqyCooLHEcz3cbMWOpw96bIq12vKrdaVAqgLgNUIx08S3U0YABBwAIqA7sWOmGVj8MSjXe7NeqafZU0FN0GOuTdxSBV5kZouWf42LCi9Xvil1ekay16OEHDjFRMOL3S0xOemthLpxalTBp1WUIdzHckxJ+5J19n08PmuJ6iKav1dWZbvUQYTyKk066DmDZyHYFtJFOzHhN2pGm9ZwBVXkcsMQx5RK0igJ8asVrL5zNkKj0hW5JMhWxZU5OTnrMGFAMs22WpIBKPCwVzM1DmzxGI9MM5KNAuw6mSaJ2ovBeryw+G8Ao1MYiVp0heqVKgCugLCqWbchs9gFvB+JVTXRj9ZdYbBgqlFpgXitPNpkjFCuikRIwWd2FF7QANOEEjJl94DpOjD5fO3VNFDiTNNtDmPn0g5EWrl1r1WuCVA5FTAgapqVJKqzZ7gFjn0tNcGNCtWSqxqAMEXGwAq1G5ApFgq5EiqUYrEimMiWFhugqy2XmhEJSJxkT91B7x89lG58lMLDw8RKYsSzKkiSN89zOcnf1Mp17T1aV2eu8NgrVRUIXxqrOilYOWGKZ/wBIPkbPuz+Ophd/FhBaNMRGcD1mwAXd3BUEdPy1ttzAJOQGZJ0A62h4hRqJUDUVDKzAVEmDByxr5jcbj0Fu3KuYBBRTmRo7A6eagj/cR0He9GGLaXc8+UKbfAuqOVfmkRTbIiIKAxDneTAnoAo2sc1p3WcjmD+NlNa9Ldiq1DFJmCq50QnRWOwOgJ3gb20j5PkQ3n+YYwsouB+0ZC0lSxmCMZZ5Oe+EQD/azO9hj3VyJGbe6vX1O39rQXm5AquDusngPT16g72tvM7XALyqnySxbLBf9VQZPKuNVjQ/tvbLaePDuT4cuxvh98vF3qVKF6WbugarTvcjCtNdVqyZxLiAGpPnmbHU7sbywaqIoHNKJ9sahqvXqKeg9qTkFPbziAwCigNWorc1qSgFcK6Gp0UNBjeIs37MYBd6ApvzEFOA+mKImV9kzIw7abW8A9kYN4vhYsH8rBE974fvYonP4WQzpDkfWwdbh5OGrSOGqo+DjKQw3B/kGCC00PraW6+H4fpZiFnB+O07wXQdytSYrVpNkyQT3s9UMSG6awZFtyb0d1u3XRrx6brS89X2hYLKO2sKFwhVasQhIKh67jKhSJIzTG8tOWEEHIxa1mcQnXOY65WBE6IBAAAAAAAEAAaADpYHiSnFTI0h5+aR+tjjr8LR3vwT6/mLSxorF8upnEvi/AjofL8dxYCnUDFsJzUwyyJQxIB9RmDv84dVKgspvF3SlVN4WmWrFRTVe9gdndFUuo1CzJPug65RqnRDVjL62QFRQDVYSAZhV0xv5dBqx0ykialcFCkGWJMs58Tt1J+QjQAADIWSC8AJzi8ySWc+2Zw4/QgAgbAgDKzC58XVltVMkjvV2CyGGJT+Vu+HhJCPn7rZ97yP3vz9Ztq8V8Zt3R4fzEZWkKwIkGCJGoOxGxsth7nF4uuFvLa0wuvMLIhIUd2o+4nVEPXZm2EgZmV3ReoqpQqVC9X264UDArMVpjX+o4BzAyidwTJd/sCFjubRYu0KiK+3RguEwaeWg0A0yGkeVhqdDmthcqzDNWIzYD4eIb/PqA/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RtzTpmqsjxrlPvD3W/nS2cGv4V2pk6GCN0YiQD6iM9/nDvgQwauHnVYGc5Rrn5RZZwZ5BBmVCqoIgmmF7jR5ksTpEgbWYXuKjlR4Rk598j2PMCe98BuYiv92LQ6ZVF0PUbqfI268G8qfY4sbSTj3JWFoqqAgggEHY6H1tl0vIcTEEZMp1U9D+9ub5UIEL42yX9SfIa/8AIt05lRzJPNQv4W7NixeLLmSZ+1IlgM8gFKQNAIG1jSLB1bpyoemCYEON6g97/VmT8TYulUDAMpkHQ2eF5VlHiPM8xqLZbu2W3M8zIrjwpLvShZZmaalRoL1W6sfjkBkBkBZXyGudU1aQLUGM1aQ9k6Y0Gk6ZaHTWDaw3s91fW0NAyc9INvnke8apV1cB0YMrLII3Gf8AI1BkWPB/IfpasVaDXd2ekJpnN6fn7yzofwOh2If3K8rUXGhDKdx5ZEEbEHIg5g2bAKXT42GvXEhRRci7v3Upr4naNugjMkwAJJItHfr+KYCBS9VycFMamNST7KjdjkPUgHrhFxwzUc46zLBbZR7iDZfxJzOwAJgo4GKit9aipUqCG92mvuU52GUk5sRJygCfhl5enUF3rMWYSKdQ/wCKOhPvgDfxesyxfb4Wh4hc1rAo3nBGqnKCDYAZb/AWX9pFP1VyBJXvR5KwZv8A7Q1ouHX11cUa/wDUiEfaqNv9357ZyA3Ph+dk0CPMOa71UNHBqSSWaXBAAXKRAOYaCRJ62nul9+s02FMMinEru2WKCVKUyNVMGamWRAABxYWH/RKVSpU+rKaVPNalVGbMnxLQBlVzkM4EDMLnJVncOzNOmgp06lVUQQommYGfVJso2ipZWtCsXdioCMZjJT1gaHow6bjMbwwoKOlmtXsfTcljUqTERkASNCSoGYOhg/G0fCOEguabVStVDmpTxDqO90ifmMjbWOJpUjOUOUc0e6dCR5j9bNKF5U5DI9LGLwhv8wf+B/8AdZb9RN4xKpHKBKtUgjm7FF+4D4m38I3sNkpC2pe1NUVlUGkDmROKpCsoqKBqqhmAHtSzD2JZV7+hGXeB+R+NiqXZ9h7aH/aRFgr7wo0dcPLc5tnFM9dJg6n4nrZJobQEHJyGnSbF3Gims97odrE3bgLgyWpsPVv2tu+3TlwMKtUYwiBm7x8zGSjUnYedqkxJC7i1RVq02LNkuFo8NKmzoxZumI0lUHYY29mxV9ZNZ73lbun2cqySWRixljJGI+Qw5AAAAbACwNTh/LhNjkpnJc/CctOnTTpYiuwm0tzGrs8Scuu1m91oBVyOu9l1K4lJ5gn/AEn97S3pBTXF3ugWR3zGQkaDcnYTapQfYmOJF7ME4ghZqiF+W5XusCDgpAAU4pnKTULt8M9QLImu17PdF6JQRrSSYAg6HrnZ+/Cyy4jPNJxYu7BY+QOQiABsIFo7pd2Zj3YAMMJEr+sef9xYjBrgHiR7m+G8MvKp3b0hkDM0RrGejdc/wsXxC7orioFArPFPmgAsikyWg5GIyJmJk5Ai0zXDLu4gfUfvYCvdWdWQA4sJDnIwCMk9W1IE93LLGLRKL3opTi+UQ8Hvpd1iSqyucyNYkHOTkc+tnxFqP2TulZLy6VabpL415rSWACjusTLRhgfdjYWvcW6+mlcTi6yNTFHE7oqsLzjamaQJfDpUSM1ZTkdAQdR8TaW6sWLMwAfQgHEEyDBQYE5EEnc+UWn4gwCEFcWLuhfeJyj+bTYHh7Gmxo1IxGWRgIFScyI2K6R0A6W1WkzHV4fvYMNlV5oPTqCpTZRSz5qNIER4kI0YdNx5gWcEWC4vSRqLhzClTmNR0I85ttLYzg9QB75JnmCn9x0bEvrnkd420tlldTCSTXp1+bPewxH3dD7sT5zbduXN7tnXS9pFrvx7qetorsc/9tu+IHJP50tDdjmf9P7289bHpHR8R9P3smq3MXGrVr0S7Ctkt0BGGrXaMJBPhEYixyjrGQcp4j8LK+Nq15LUaBAZJxVj/hMUICp/9QgnP2QZ3EsTG3BVU0hWBLPWAZnaMRyyWBkqrMBQSBmZJJJZXbw/7bJuzt/V6XKKCnUpQrUhooGQK/cMQOmh83FDwf7bAG6m3wt2fF87Rvt8LbJ7/wA7AEfG+FJeaZpPIBAIZTDIwMqynqCAbKbveqjMlyq1GcqIrV1AUVKmHEKQIMhigLsRmBAmWDGxNUAkkgALJJ2tVCxSuL4aUXZ2YyJxhmVUFZl6FFwga4STqYK1EWUUwqYVACgAAAAAAaAAaC0tDU+luAQVkEEEAgjQ+htJRGfwNmMlpfqbBdouCfWaYwVGo11hqdZNUYGQCPaWdV8zpJkukfz/AEsVjhZ2iwIr9zvb1it1rMBUVR9YamGCO8SadNtsiGY5GDkBJw2BECjCoAUCAAIAAyAAGlqbcb6tK9rVZGW7Vy5o1SxK8x2GJiPZVlUBT0k6MSLo2p/m9kgaO1/nztqsoIIIkHUWxTbb2Yit0ubc2ql3FS6eKkoBNZHJjlKB4wT4QOpGUDE04dd/8ViGqOBmPCqnMKnloSdWOeQgADtNJFPlgtXVmakoOU8t1Zm+6oefM4RqRY/g9VGo0+XOFVCw3iXCAIbzH466EWYhnR1Fq/xBBLBhIzs9pHMWVcSTvn1t0dNu0zn6nZMR3S91E5y3nCKCQUrzmVYkBGU+2DCj3sS694ginTL99vERhUa4F90eZgFjufICFvEnemQ4OaPKLlFSoUdVBnYYy56YbHcFZTTQKxIUAA7mBGfnlmOs26Iffa7bGMlULXIfdMwJ2ytBxOi+b0ApqhTAYwtT7rHaYidvgLT3czI87FXdNza5pcmF0wOhfWemhCFKjj+nUiUiAxaDmFJGmuQ3yJu9AIsAk7knVicyT5k/2yAssY4b5DMuJziUxmEFMqKc+blmA8ns5AtjB3qysRVSWwBxThy1lgkqynEjjxU22I/UbiwPC+JuXaheEwVkGKQDyqqf5iPpHvKYKmzwrZL2oEU1Zo5KsWrAmJphHOvk4ptG+ECxPy+ZBh+aoSJ6NIs3Mb0RfdB3I6n8B6kW1f7mKq4TIIMqw1RhoRYm6A8tMRxNhWSDIJgSZ3nrvbthbWKVGUm7sS3Lif2n1etC1wMQ2WsumJDvnquo9DaTAaryf6aHIe+439F/P0t3xsEU5VSSGUEjxqrMFcodmwk5j9Ld8Kk0lO2eHqVBIU/FYNhN5srLdZcyJotu2G2W2MaBeInwfG0V1OZ9P3tq2W8VbHvgN4vTVKrXeicLAA1Kn+UpMDCD4nYgxsIJOwLi6XZaS8tBCjQanPMknUknMk5k2y2WGJAvFOGlwtWkcFdCYbYjcMNwen7AgrgvERVptlhdBhddQDE5HcEZjfrnbVssIA1jp/NrdN4vnbLZZgLkP1t8/wD5dDEf57qYIYbU1M5HxEZ90d55VUMhBzBmR1tlssmJFfRzdThOd3eI60iT+KknTaZGpFn1MZ/A/pbLZYQzdI/n+lgaxN5dqI/o04FY71GIBFMDpBBY9IUTJK5bLMljO+3NKtM06igo23ToR0I2sp4beXu9QXas2MHKlU3IzhWH+05+UdCdWy0vcpbFhX+fhYfid+Wij1H8KiTAm2Wy1ckg3DLoylqtX+tU1GopqPDTU+WpO7SdMIA/EaJu7m8UxKN/Vp9c8mWcsQn46ea5bLMQ1u1YMFZTKsAQeoMEa+UWB4rWhyP5pbdsttgum2ZYytJPuVp6fNqI50YYqY91TBk/ebInoIGxntSaDu3+HPfj2T7wH5jp5iDlst0PSNnPzQxu7ksybzM+VjLzeRTploJiAANSSYA+JIGdstlnN+UzpOaQOeHg0itTN3OJmGz7FTqAuQHp1Jt1wy9ElqVT+qgBJGjqdG8j1H/Ay2Wh6VQrzJ2HkWWOvOqwc6dI5gjJ6kSJHRQQfUr0NtWyzfYmPLF91/7OotA53eoYoHU0m1NMjUr7p20PWzwi2WyzwuV2DF1Sly/qLeJNiK0QYLyWPRB4vidPjYCm31WotPWhUMU+tJj7Hmp2O3pbLZan3HHhDQ1BbLZbLdJlR//Z" id="389" name="Google Shape;389;p17"/>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17"/>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static</a:t>
            </a:r>
            <a:endParaRPr/>
          </a:p>
        </p:txBody>
      </p:sp>
      <p:sp>
        <p:nvSpPr>
          <p:cNvPr id="391" name="Google Shape;391;p17"/>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rgbClr val="FF5A33"/>
              </a:buClr>
              <a:buSzPct val="100000"/>
              <a:buFont typeface="Noto Sans Symbols"/>
              <a:buChar char="❑"/>
            </a:pPr>
            <a:r>
              <a:rPr lang="en-US"/>
              <a:t>Khối static {} sẽ </a:t>
            </a:r>
            <a:r>
              <a:rPr b="1" lang="en-US"/>
              <a:t>chạy trước </a:t>
            </a:r>
            <a:r>
              <a:rPr lang="en-US"/>
              <a:t>khi tạo đối tượng hoặc truy xuất bất kỳ thành viên tĩnh khác</a:t>
            </a:r>
            <a:endParaRPr/>
          </a:p>
          <a:p>
            <a:pPr indent="-342900" lvl="0" marL="342900" rtl="0" algn="l">
              <a:spcBef>
                <a:spcPts val="518"/>
              </a:spcBef>
              <a:spcAft>
                <a:spcPts val="0"/>
              </a:spcAft>
              <a:buClr>
                <a:srgbClr val="FF5A33"/>
              </a:buClr>
              <a:buSzPct val="100000"/>
              <a:buFont typeface="Noto Sans Symbols"/>
              <a:buChar char="❑"/>
            </a:pPr>
            <a:r>
              <a:rPr lang="en-US"/>
              <a:t>Thành viên tĩnh của lớp được sử dụng </a:t>
            </a:r>
            <a:r>
              <a:rPr b="1" lang="en-US"/>
              <a:t>độc lập </a:t>
            </a:r>
            <a:r>
              <a:rPr lang="en-US"/>
              <a:t>với các đối tượng được tạo ra từ lớp đó.</a:t>
            </a:r>
            <a:endParaRPr/>
          </a:p>
          <a:p>
            <a:pPr indent="-342900" lvl="0" marL="342900" rtl="0" algn="l">
              <a:spcBef>
                <a:spcPts val="518"/>
              </a:spcBef>
              <a:spcAft>
                <a:spcPts val="0"/>
              </a:spcAft>
              <a:buClr>
                <a:srgbClr val="FF5A33"/>
              </a:buClr>
              <a:buSzPct val="100000"/>
              <a:buFont typeface="Noto Sans Symbols"/>
              <a:buChar char="❑"/>
            </a:pPr>
            <a:r>
              <a:rPr lang="en-US"/>
              <a:t>Có thể truy cập đến một thành viên tĩnh thông qua </a:t>
            </a:r>
            <a:r>
              <a:rPr b="1" lang="en-US"/>
              <a:t>tên lớp </a:t>
            </a:r>
            <a:r>
              <a:rPr lang="en-US"/>
              <a:t>mà không cần tham chiếu đến một đối tượng cụ thể</a:t>
            </a:r>
            <a:endParaRPr/>
          </a:p>
          <a:p>
            <a:pPr indent="-342900" lvl="0" marL="342900" rtl="0" algn="l">
              <a:spcBef>
                <a:spcPts val="518"/>
              </a:spcBef>
              <a:spcAft>
                <a:spcPts val="0"/>
              </a:spcAft>
              <a:buClr>
                <a:srgbClr val="FF5A33"/>
              </a:buClr>
              <a:buSzPct val="100000"/>
              <a:buFont typeface="Noto Sans Symbols"/>
              <a:buChar char="❑"/>
            </a:pPr>
            <a:r>
              <a:rPr lang="en-US"/>
              <a:t>Trường static là dữ liệu </a:t>
            </a:r>
            <a:r>
              <a:rPr b="1" lang="en-US"/>
              <a:t>dùng chung </a:t>
            </a:r>
            <a:r>
              <a:rPr lang="en-US"/>
              <a:t>cho tất cả các đối tượng được tạo ra từ lớp đó.</a:t>
            </a:r>
            <a:endParaRPr/>
          </a:p>
          <a:p>
            <a:pPr indent="-342900" lvl="0" marL="342900" rtl="0" algn="l">
              <a:spcBef>
                <a:spcPts val="518"/>
              </a:spcBef>
              <a:spcAft>
                <a:spcPts val="0"/>
              </a:spcAft>
              <a:buClr>
                <a:srgbClr val="FF5A33"/>
              </a:buClr>
              <a:buSzPct val="100000"/>
              <a:buFont typeface="Noto Sans Symbols"/>
              <a:buChar char="❑"/>
            </a:pPr>
            <a:r>
              <a:rPr lang="en-US"/>
              <a:t>Trong khối và phương thức tĩnh </a:t>
            </a:r>
            <a:r>
              <a:rPr b="1" lang="en-US"/>
              <a:t>chỉ được truy cập đến các thành viên tĩnh</a:t>
            </a:r>
            <a:r>
              <a:rPr lang="en-US"/>
              <a:t> khác mà không được phép truy cập đến thành viên thông thường của class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descr="http://studio-creator.com/blog/public/html5.jpg" id="397" name="Google Shape;397;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398" name="Google Shape;398;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xQTEhUUExQWFhQXGR8aGRcYGBcdGBUbHRgaHRwfHBccHyggHyAlHRgXITEiJSkrLi4vIB8zODMsNygtLisBCgoKDg0OGxAQGywkICY0LDAsLjAsLCwsLCwsLCwsLCwsLCwsLCwsLCwsLCwsLC4sLCwsNS0sLCwsLCwsLCwsLP/AABEIALcBEwMBIgACEQEDEQH/xAAcAAACAgMBAQAAAAAAAAAAAAAEBQMGAAECBwj/xABGEAACAQEGAwUECQIFAwIHAQABAhEDAAQSITFBBRNRBiIyYXFCUoGRBxQjYqGxwdHwM+FDU3KC8RUkkrLSJTRjoqOz4hb/xAAaAQADAQEBAQAAAAAAAAAAAAAAAQIDBAUG/8QAMhEAAgIABQIEAwgCAwAAAAAAAAECEQMSITFBBFETImHwBXHRFDJSgZGhseEjwTNCYv/aAAwDAQACEQMRAD8ApvFuz1e7nvocOzDNT+1lVvoo0gQQQCCDr6WqPHfo/o1QWpfZv5eEmdxbhngNbH0nT/F4vTFVep5XcL61JpEEHJlPhdehFjOH3Om7Vajlku1ODlm7Fz3KSzq5MiToATYniXZG80W76gJqahIFNRqSzHQfwTaJL1FNqV2JaDjNQiGc4SrcldVhC2Z7xBMRNjDjektjXqsaKWfBfmfbt3fauGD3jiTOQMKrSUyKIkqOhYnN207zT5AWZXW+o/kehshUW6i2/T/EcXAlpquxXU/Aum6iHZ9/e5aqZgyLdPRAGJfCdvcPT0Ox+Fq/duIOnmOh/ezq4cTVjkRJyKtuNwRuLe5gfEMLHacdJdnz6HynWfBep6S8yzQ7rj1okw2wJbd5rAOEVWOJSygZ5qGZlk9FBaSdNdMyuEOKyShallmxjnGZHdGlNDBGOSxzgrFurE6zDgvXt9Ty4dNOWvHcgb7MxAaqPY9mmdQahG+/LGek4RaAKcTF2xM2YYgDEuwgZDDOHCMhl1Nm44MQITCRsNP7fjYetc2XJ1IGsxoeoOnw3slOMmsRSTa49PRA4teVql73A8FswWI5ex1/D1HlbeC3ZGSkrRztNOmRUwNDofmPMedsug+zDunfJIWmZwnCQGdiM+WCQABBY5ZAE2nWlkSSFUZsx0X1/QDM7TaOtULFMsNMAKJydiGYqanQS74V2JzljlzYzqSUXV1fy/0+DaGqeZbbEQpmSzHEx1JjbQADJVGyjIW7CbHQ/h0I8xafBbeC3R4ccuWtDHO7zcg4Trr+B8xbMFiGXI5ZwY9Y/I27omKaMVIquMQRgDylkgFhoWJVsK6QMR2Bz8Vw8st+PX3yVkzarb+AZhh2BdgYU6BWBBZ/KCYXVvISRHTQ54jLT3j1PX00iMogZRFilpa7kmSTmWPUnc22aU5jUfiOn7f3snFxl4kvz9F6fLkpSUlkX5eoPy7dYciP5OxtOEt0tLUkwo1OwzgepJyAGZNtZ5XHzbGcW09NyGipWmrMsVmExkVog4gD0LtgYqNABiM5C0IpR+eZJJO5JOZPmbFVCSwkQugG4MASx3YqAOgiB1OYLZYCbTct/wDRpitJpLYFNP8AnT+1uCljVEZ21dlZEYtHMklSNKdPEFUkH/EZiwAzACM3Szc/C0e3H0BLPrzz9QKupTTx6x7nQn7+cgHTU7Wg5eWWljeV/P7/AK2jNOzSySzS539P6HeZUuAQ07dXZIDFgCZPLGwUASzz0LBQvtE9AbELRkx/wBuSdh52hr7YfDvlm/megE5D466T1HFb8/IrCff2yDBrOc5mdT5k2xV2+VpwtuK9HEpGIqfeHs+drlGvNHj+CE70ZqLZZrd7zCgY6NPorU0LRsSWzkiD8bZbk+3L8LNvA9T0bhl/WssrkRkyHxIY0P6Hf8huJ8ZFNhSpo1auwypJqBPidjki/eaPnlZb2mui0Ga/U25dcIaZlopVJnCaq+1gJLCMzpnlZh2RogXdX5bI9TvOXB5lRsUY3nMYgAwU+EECBFvDPTOLt2caowq35hWqAytID/t6O/dU+Nh77D0C2Vce7BUqjB7ueTU1kaE66WvFQZfH9LQvtaJQUtzbCxp4TuDo8Y7T9l61DvlBB8WHwzqWXoDuNrVyLfRtW6rUUq4lTkR/N7UTifZCji5dUYcX9KuMv9r7ZbE/tbmxenb1R7XQfGFhrJirTh9v6PLDbQtauMdhL1RPdTmrMSmvxH62V4qd28OCrXG+TUqJ8tqjjr4Qfei3MsN86HuS63ClFPDeZvZLf+l6sM4e700Za3eNZCtOiTDuCQZZvYRgpTPNgxA6201CpUo02pwrSSQoCYcTEuqhYwifZ2gdLIqlVmYsxLMxksT3iepNvQq1xNJgTnIBbzyzb1G/UZ6gz2YeNneW38z5z4n0ngtYjq5XaWiXvlhvCFIpIHPfAE+ZszVLA0FnSxaErrbuSpHht2wLiXDZUlR3gCQNM4y+BOR+etgbjdUqURUIqIScIQgYmcEgooMZiDJJgASYtZaTA6a2R3mqK15phZFNQV5sd1mDYmSn5tChnOUU8AzJtUMbEhpF6Eyw4y1aIrxwKpAZikLmtNScKHcyQMb7YzHQBRlYNrqdCpIOREaj4WsNSqYwzI62y7U5YR1t1Q6qUY5ZJMwl08W7TorhpEa/A7nyPmPx1t1gtceIXAVBmM+tq/c6K/aisjoabBRp9oWnBgJyOIAnosNMRbfB+IRSqaMcTpHdxF4p5Ekwo1YzlOggaknIAZm0bMS8kYVMYRvIUL39sWBViMgAQNy1hfs+zAMXWRogBwJOsNqxjIuRJ2AGVl9S4tOGJ9P087aePDEalatbL3yR4UoaVvuwLl23gsQ1Igwwz9In+ft5W1gt2wmpq4nLJOLpgjA8xSYFKGNV90CrixBdWmCsDMkr52krLiOa4QpMJIOA6HERkX1BO2gy1JcFZUeP0kU9CCQdX0IXbInYGGimUbjXOc+snWdZ8885tzwV4lf9ePnzXv5G0m1DXfk4wW0F2/hsRgtFeaLMpCNhbKGiQCDlI6bHyJttJNPMjOMrWVmkpTOgAEknRR1NoKwzBAhRsRmdsR8+g2BI1JJPvDgwqiFXMdWMkB29YYqNljcm0RS2a/zLN+n1Zo34by/r/QGUtwUsUUjLb8rYaUDEdCYA3cjYemUnb1gHVYicbf6EZWpaANNcNIU5kTmT4qhBJzPuIMCjq0k5gRGUsRWQziOu8aAbADoNvjuTbkraenjlTi9/9F4sraaAqjhPEYBMSep0sW9EoASO8RKgjQbMR06Df0ttackAqHzHdOhgzbTVS5LE4ifE3vtJLH0kwPIC0u1NYa23/LsUqcc/IG92JJMnPO2WLi2WPs0PX9RePMuZ7JiuGa+vzqrKQAJFK7yP8Jeo99szthmLF9nL64Ju15M1kHdf/PQHJv8AVHi669QHYH62D4lwwVkGeGonepuNVYaZ9LfNnsjSpp/Oloagy+dgeGcSLzSqjDXTxDQOAPGvlmJG0jUEEsqoy+dgRJdv1/a0V+uaVqbU6i4kYEEeojXY+dpLt/PwsmvfF6lV3oXMBnXJ6zCaVHyy8b74AekwDNmIS0qT06tDh1arUr0u8SzGKlVcyiNhEmlTVRjYkYiyLJEpZpxvsXdrzqgRoADJCx8Bll0tFV4Mbm63qkXqtGG8YjL1kJBxDYFSJAEDbKSbWW7V1dVdCGVhII31/kbZ2mUIyVM0w8aeHLNB0zxjjvYG8UCSg5lPqPEB5j9rWm7DHTpqdQBB30G9vQLxkrf6W/K1H4PRlU8gPytlDAUbOrquvxOoUc/F/uRVaPKzJhOugQk/gs/L08LGlXEHHChRLM2QAGpJOli71dFdSrAFWEEHQg62RpdiKq3YSadFQQCSSDBIqVGnrhp01IkYajCABboTOBk1S6PXEwadE+yZFSsPvb00+74jvhGR8/7Y8Vr0L/Ro0gzoaazQAybvOO7HhIAEEaQLeo3e8GcL5Hr1t5n9ItVaXFbnUYhVCCSdhjcfrZsEFXbjtaneEp1lmjW/pVSpVgfcqKdG20HXfIy/9vKN0rmk6VJWO8ApUyJ6gj8bAcc7V0GqUKQw1ldhJQgtTIZeW6/eDbbibCcQ4StbjfLqUsavTHdzhmCDwxnYzPYR6F2d7WXa+AijUBYaoQQwHWDqPMWj4reUqVVUHuU2K1HBEU8USAPegBS/sKzbnKkcSul1uF6u/wBVpMDeHFI1OYSKYxKKnKzJk4wMcxrh3Nh7rdmTi9+pUjh+xygZDu0iJXcSRaRnp9RzTyBkHQbiwdNZYetq/wBlOJreKGNJAlpRiSabjvMknYTK/dMZYYtH9HPHK95pPUqQWDkLA2ABz6620tUTqXPifDsaHDAeO6ToDGUjpZfdB3Up1FVKurEAHl6woeILsFLDWFg5yLA8F7eJXvFeg1Jk5GKakypwuFiIkEk5DOTkMzbTcXorXqtXIUBQxXOaQaFDPEgllRVJGSYQu5JmMmuRtJjPiHC6aAYJGekkzvJJzJk5mc7CVOGHBjUyRqIz9P5+9o7vxqlWyp1UcDSGBI+RtZuG0xg9c7dH2jEjFa7GXgwb2KtQurOJUT+fytzVQoYK97ZTPzbov/qiBuQ5vVz5NU1kfxLh5bZU8cyHY6hVXGWA1Ci3FSuhpDCDL95sQ7xJGrZDPTLKAIAAEW3XxCctGjH7HBaoQhSCZJOIzJ1xfwCOmnQW7K2M4hVAFKlyyWrEqrhckgTLEZ+g38tQLgKQlQjESwEkSwU7iBnEHTfLeOjpeshOTw6qtvp9DLqOmlFKe9kF5u4dWVswRB9D525ZiTn7Iwx7gHhT1CwWM5sW3mxtZCpw6Puf8v8A/vy211gWC5IQ5DI6jz626JO5rE4XPvhGMdIuHLI2SwdY4SowswZgowiYLZDLoTA+IsyZbRmRmGwwPEBJXYEDczoOsW2xNsy3RGHvl7g15pQSoIMZOQZBOhUHoNCd9NJkcphM7HWxFEyMhAHdC+6FyAy8s/ibdFbTCLlBS539+hUpZZZeCHDbLQV7tVLHDUCrsMOmVss88vwv9vqLLHuj1KjxBDvFiKN4UjUadbR1EGA5DawguSFhI3/S3y9nu0T8VuQqhWBw1FMo41Gu/TM/M9SCHw/tErvUoVvsrxRBZ1aAHp5fapnGHPPofLOxH/TxORYehtXe3V7SmopBi790uoJBFMNP2lVc6dPGFLHfCQBNmhNDnk1r5kS9C6mNCRWvA9dadM9fGdsORs/ud2Smgp00VEUEKqiAB5CyS4Negi42SowABbMYiBmfic7MKN5rRLUxpORs7FQ0jumyF0N1cuoJu7nvKMzTYnxKOnUb+ohijxkAQyMJ8rbXidNhBO2YIsCC67hqbMpBBRiCDIIKmCDalcPxFUKjYaenSzare2utRAiGrdqrYGVc3ou5AVgDqhJOL59cShlyw0mPIko1RWhqmElWVCPCoIKl/ESDEDMi3BhFfiLseXTgNMVKsStLqFGjVPLwrq0+Ew/V0oMKlHPaqCSXrAmcRJ1qAkkE9SuQOTq7U0wBUChAICgQFHSNrDXy4br8rVRJzVvFNlmQwIkEW8n+kW7CtxC6U3JwuoSRqAahG/rb0emqq0icB8Q3U+8BvO4+OuqTtR2TarerteUqACkVMROIBw2RBjMWfFABdmPo0pUq61zUZwhlVIEYhoSRrGu1mPFaZW+V27wR0oU5EguGZ+bTptIwu6hFLAjArMxIAtYReCuEgS7ThRdXjXyCjKWOQ9YBp3FrnejxW7vWV3u/LZWwj7JSyVAVA6eDNsyfkJaGmVZOE1rpxO7C+yyF5o/aM6iD3RLZwpK7Da1o4bVX/wD0F4Oz3fP/AMaX/tsL9I9Rg1wqmWWhWzqH3S1MjEevciTrrubcVav/AMdBAjFR237v9rNIGCcKvYud44nSZcSAGstMmJEE5HbxoJ8rWnsYlGjQxUSyUQOdiqA5U3PUakH7ONSQImcqZ9JyGheBUAyr0Gpn4EZ+eRX5Wvl7Z7vw+lTooalajRVsGUKeWVDNOpksVXUkToLLZhwU6hxRQ11vFEFLo19ZHBjFWZlX7aoRv36sLouERqSbl2k4FSpl71gmotJgDiMMApOB08JUzByn5W8br8SrC5Ld2olaePmLUwsM5OY2PiIyt7QOKi93JH9+jn/qKQ34zZrUCk8C7LUWAvl2dwjpU+zYDIMrIQGyPdaRvMA75L+x3Z/idW7rXud6KrJXl82oua5eGCh1tc/ovu3N4UqzhYNUCtE4TiJBjfM6WTU7veblcuVcZqs7q1bHh+yxUlqctKc5jCyY2n2lEa2ncZcbqbxVoU6dVsTqg5jqR9q41wnQqCM8oY5ZqDi7V2LHH4573n5jyP8AbaxVwvLvdKFSsuCsVGIARhO4A2GWlp7xdTVQVB4xl62taC3CaN4AADrEaGDFlPE4NUumGVBZGMRTcIQHMiBhOdnHCr6tVCpiVkMDG2s+n97KL+gLQoIp6idXzyy2QHMdcjoBbfpVc3Fcpowx3UU+wAgBEicJ8Mklo6sTmWOpnc20y2kw4T90/gf7/nbsrb2sJ+Wu2h5eJ96+4uAYVFWByyGLVCYFLCMUsOkA6bwN7dVlk5AhQcgdZ95h73lsMupM94Xu/EQoMYyDMemQJPT1FoaJlZ1JmeszJ/G0w/5MvC2+f9GkvuZuWB1acHEPiOtulz0sSVsNSpCmzlZBqd4zJCBRngGzOSi/OMzasSXhXJbdvUmCz6M4qVQCQQxI1hSRPqOmlstOEFstWSf4v2Qs8ex6C/gPwtxTyIO02Q8Nvt4o1Wu14QtSILUbyPCEUSVqknJlGhzJA3zNpRdmvjKWLJdTmqgkPeBGRYjNKZ2A7x+7ofl6PdslrcSeu5p3QiBIe8ETTpxqEH+I/kMhudiTdeDUqSmmoLYxNRnMvVY6s7bnpoAMgAMrMEoqgVEUKqrCqoAVQNgBkBbDmw9LMBLw1zdGFBz9iTFFz7HRGOw6dNNIixq3dPpYW8XdaiMjiVJ0suud6ajFKqZQiKdQ/wDpY/kfgdiQBjR8Q/m1jaCicwLB0fEP5taG+cTKvyqKipXIBCzC0xJ71RhOFem52BsMRz2hvCJKgMatSVprTjmEkHNSchGpY5DeyXsvQAosjDC6thalELSAARFUbrgRTiOZMzBlVe3LhnLZmd+ZWfx1SIn7qr7KDZfiZOdkd4vRLiqi4XjMHRh0b99vzfNA9g1qDUziXMbiyftx2ha73GpWokCopWAwkZuoMj0JsyPF8Q7qkHQg6g/z562pf0kEm4Vv9n/7UtdaEFPu30l3gEGpSpkH3cSkjykkW9I4PxQGh9YVudRrleTQJAcVmJBp4yYVZDMekNERLJOyN1pVuHUqdRQ+KmVA1My0ZDMGy/hNBaHDqtI1+5TeK1VAG5dSpgQrTJ9hA4LsPFLAZTMsY14X9IVzSqxeowdiA7NTIiDkowYlVFkwAY3kklj6LQrJWphlKujAEEQVIOhBt5vwv6OrlVuyioCK+GGqI7Zts4BJUg5MMswbLPo+47UutwvmYcXZmwgnKSDAHkWH42LAvvGBTRuWWXvZhSRiHmAc9bR/UqNV1fBTF5VTBCqGZBkSu+UwRtPmLeQ8J7J3i/03vbVu+7EgsCS5BzJYHLPIZHS12+jzijPRq06yK97uRYpzDHssBiY7AiGPSDrYsCy8T4DRvPKSpSD1VPMUNOBB71RQQWB2T242WTaTtD2fqtd2p0azIxZXNSAXLKytiOknugdAIAEAC3nV77Q8RFavWuRqXi7o5BqNTVpcKpcnCAYk5dFgbWuI+kQNww31KYNRGCvSLQAcSgw2ZjvAj1sNoAk3Jno8ioylXQoYEKGIhhh2BJJA206WWdiOE17vdzd66jErMFwmQQc/zLZWrzfSrTcy12ZZ1CurD8QLXyjxEGpDnDgpLW5hIP2ZOHMalsWQAktIGuZpMTFf0Y0ql0udWneab0sFViMSmWDBMOEbkmQAJk2W3PtoqG8/9uWNElGo4hjWkpjGpiGkgY/Rc4AAuPZ7j12vpZ0qK5TSmcjSU5SVOeJtC2g8Iyktxeat3JDU2pVEb3WVo9GHlaRibsz2hS+oXpqyhWK4WjIwDlBOWdrtw8rgAU+vW1Zutwp0v6aKqnPuqFD7Zge1Ajz/ADfYKXL5majykmTkABuSYAA1NqbtC5AOL01pszIoU1fEcvtWUfZoQfZ1Zo1CAG0FasXYsbT1uHcw/akq0QgkEKNdffkAkjcADICQ6CkMUbxDXz8xbfo2liox6lXhsxkmw1JyGYOrYABhYQeYWMBANcW5JyCyxORswK2Ev/dhhOIAnL2VMqX9YxBfOT7NvUx3SzR3ODCVunscYZOIxJ6aKNgPLedSc+gAtanhOIabjr5+tmCqIEaRlGkbRblltvkWVJEZndsDQYtM50sJeKZcd0wAZU++Rv8A6dh116Wl5S0y6oCOZLvqQxyUKuy4mMtGsetiWW0J+K3GXH89ymlBJrkXpelIzOE7g7G27FNd1JkgTbVr/wAvp+4v8fqN+1t+VqL3ZFarVYBmpIfYGZ5jeyhiDucwM7Hdj8P1WiVfmAyxOHCAzMWZQnsBSSoXYAWJ4bwynQplaYzYhnc5vUb3nbc/gBkABlZdeKBulU16QJpMZq0h199R7wHzGR2I+Y0PbLBXOfwNuEMt8LR/WFcK6HErAkEb/wA6baW7o6/CzBk+x9bDvQWpTKOJUrn8trT7H1sLUvaUqZeowVQup/AeZ8rAFdoVq1zVbu9bmFmPKqFQWoXdcIZ6ksA5VnVABqSDn4Ra+FXBKMqgOZxMxMu7bs7e02mewgCAALVa/wB3r1DTvLIMFJ1ZbsQMdRVk4nOzg99V0UgE55C18OvS1AHQyrCQfiZBGxBkEbEEWbEie8DvH+bWVcSugbPQ9bNq47xtWL7xBmJWIwsV9YYj9LCVsHsAc4q2IAFumz65H46Hb5ghdoaCcSuFT6t4yACrQppsCCRUnJcMEk6QJkjOzOhdC5/Wwva66fYmioIFcPiWmypUvFQKoRZMd32mOU8tQZmLUyEUThfZZ+Q1Ph9SiXeUq3pywNQDJkowpw05BEmGeCTAgWdcS7H/AFThFemHxNgL1DszCCYHkFAz6Wb/AEf8Bq0rilOshp1VZ5BI0LkjMEjex3aqsTcb0j+LkVI8/s2ixWgzzfsW18qXXl4mSmysKNdWXFTIJGB1mShMxGa5xqY7uvA3o8LvqMCKqE80HqCpBHVSuc+trD9HhB4XRG4aoP8A8jH9bLeyVe8Xo3m6SrCmTRIaZai5dYxdacSp8yM8hY2QDv6OGBuNCBnhPTUO0zPnNhLvf6A4o1IJlWXmVahB+1wquAKP8rulvvtB0AFhbjf7tw9FuVSo2ALj5zIRTvRxnEEgTylZTE+MyTlAMXZLiP8A1DjdS8AfZpSIEjUQEGXmSxiw3oA07C9p7utKu7AUyGx1wqkhXAClwqgnA4UHLwtiB1BtR7m4fh3ESqwhrB08hiUxHphs57FcGVr7f3BZXu9YqADkyM9UMrKcmBwDI2sXGeH3ehw680kRUDJUZfN4LR65ZeQjbNJAIOz/ABrhb0qFO88sOqKrF6JOYUA97Cems2uXaCvSpVrvhcBqioKKKe8TTLMjf6VBJCmAz4ASADaodkOxtzrXW71atImpUHdUuyq5VyCzDamIzIidBmcp/pY4MyvcuW55j1CgfwwzYAsR4QIAAGgFj1Aj41wqnw+/3G8XRmi8VCjhmJnEygkznnjzB0IGlqz2r7FLdjRwVCRVqCn3gO4TvIOYtZ/+jVDVujXtga9F9mOGqogloIEVEycgeMKdSLEfStQKXem3uVUYEaEQ2hs6VBeoDxXs3euHXDmc4vy6ssFZgDScIIIOhDqpB2mRnaw8c4rWW83BKFXCjVWBp4FNSqid16zMwMYsNULAyUgg942tHEKeKg1OsvMWopXCD3nBGkjMADMtt6xbzrspfjWvlSpVpYbxdsSd0dxaZJRVA25Y7qjdfMZoD0riN6DlcNp+I3Saavo4jP12NllAHFoS2oHWzetfJQqylSeumttYqpxM5fdYnut4lAzIVckqKbHNmWMRn3BIOIagiMzba0okkyTmSQO8chpsIAAGwAG1uK7xVAJOeFSdlgsyrPViwJ9F96xZW3q4TzNuWtHBiaUkLAOWYP8ATOh9wnY+ViCn82+fS070wRBEg2W3emtMclJKKRIYksSxJVQx9hFUmM5y6Cac3h6LZ7en9CSU9WR3miXAIywmU1Enqw8wSANh5nLdCriE6HQjobGsLBXyiwBemAXA8JMB/Kdj521Ucmq/P6kXm0f5HeG2W0L3RAHMrJScgE02nEkgGDAImD1tlj7XhfiDwZ9i4P4fiLdAZj1/S3D6fEW6HiHrb5o9sSXiibs5emC1JpLUx7Omazvp66HY2b3GqrgMpkFcj8wfMEHIja3FXxfA2QvdTcqtS8UmZqdQAfVR/iV2IVMBPhk6n5yNK4EPuJcRSivekszQiKJeo0aKN+pOgEkwBNhOHcNZ2Fe8QXUHl0wZSh5j3qnV9tFjMt3wikrLzycdVxBcx3RuigEhVBEQCZiSWyNmV28PwsAdbr/NjZY6G7VDURZpP/UQeydMSjr5biBqBZm2q+o/K3a+L4GwIk5ivDKQykAgjMERqLVGqv2tQRMux/8AJiR+BFj+MXg3AGqqM92xTVVc2ogjOoo3AOo6Gds4OLkKwen33dVYLBAUEABqh1AyyXxNnpBIqLpiexyb41KFwlmYHBT9po1M+ygkSx0yGZIFo2oU2VucS1V4xPBGCMwKe6qpzG5OZM6F8JCgFpxVGjG58TRoPJRnCjIeskl16CuM9etmyQO4cVyw1D9oN4yqD3h+o2PkRbm+3pXER8bAXhYMHVTKsIkH9RZrcqiVARADgZgdPeHl/wAerWgMXpRJ2NpLvcbvQmslNTWqdyUVRUqsc8IOWfdkkmAASYAtqueXm0xMADxOdQFHWM50AkmBYu78OYnms/2kQIzWmpjurudBLHNiNgAASEis37sRQvYFK8gpVpACm1JjAoqAqKmMEEIAFMiSe9ligOuCdj6Fzp4buCG1LMZZyOp0+QA8rT38VMix8JlXAzU/wnI6ibdUL1VqAjKRqB+Y8j/aySGIeE8AW7Vr1VV2LXl8bqQIU4nbukbd82b0OGLVEOoK5HMTmDqAdxbboVbvWlas/wDTSRpjYa0lO0++w0Gw7x2Bb2EULtF2X4heqi1rtUNJsOCogqlKaFWbDTphVChaaMqHbEHEnM254rwy/vc7rTro1S9UL0HJLqS1MYiDimD7I62vtGulBjywRSPiQDwECMS/AAEfHbPq+3zHoMutklY7opn0rXepUp06l3VjUp1VYYAS2jCQBnkStmvH+B/WLuy1qkXV+XUWFitTYsg5SAwDzCYXF4WYzkALO7myggtn+lieLVwwCoRzPGpJgJh9s/HIDc+QNhrUEzjgVaQC6lHKgAEyUUaJO8HU+0ZPQCkXF+Vxy/IBk6I8bHupP4u1ro96pGkoQEFQBG6EDQnfrO+tgrtw+ma3PZBjIwmpHeIyyJ6ZCzqwuibiLC7hKhJFOQA21OdAx2Wcp2kbaNq95LoAijGwkYhkgHtHqMiAPaOWgJBZCkRkVI+BFq+LyQzti+0BIfOZJJhQNgqBBA3Mag2UW7B7Ev1UYcJzB1J1JOZJPUnO0VByDgfXZvfH79f+bHxYXiFzFVChLLOjKYZCMwQeoIB+FvXqtYnlp8Mw6EkwBmSdgNSbL69NjFVZkeFDlKnXEPeMA+UAdZKpMSBTY4sEKz5Dm1AoYygyCiVP+o+QkhhYi/F1KksmgHSqB1DLofmPI+dtFbQcRpvTmpRTGdWpgwXG5WcsUbb6Wkqtj7imMgX95QRIHUMQR6A+Ytr4rWj3/knJythZSd0lUSpUXExDzT70sSdTOpIne2WcBAMgBA/C2rZ/Zv8A0/1K8f0RYDp8bdA94eptyxy/3fvblqgBkmAJJJ0FvDPXI6p73wNkt/L30PSu5wIkhrwRPfAIw0Z1IkgvouYzOmmqm9+Asl2M98SHvA+4dVpn39W9nI4rWO60lRQqqFVVACgAAAaAAWYhZ2cvatR5WAUnowjUhosCAV+4YMehBzFnF1Hd+FlPEuHlmFakcNZCYOzAxKsNwYGXpoQCDOC30VUOWF1EOh1U/qDnB/UEAAMfUeo/K2x4vnbVTUeots+L5/pYAnqHMzplal8Cqh614IcMJJY5xUxP3CoOWCnTQUwRkTiOW7qqxvZKqSLsMncZGsRkUQ+57zDXQbkC9ouFFsD04QomFQANicoHsxAjyyiAQXQqsGrrgOJW+E2pY7TVzer4uM4XVlpCf6T0qSThH3i7H1W1nUSs7jJl3U/qOh3tWqfZKmKgqj+tzTUL595WY4kidMLET6HyttVozvuQPfbzX5YpVcLPdlqglFaSCMWR64h6WL4PejzLk95rAFqL11dBhZwOUzUo9oGmz5dQNpBK7PcBr0KwLsHpU6bUqS4YYIzKe+25ARRYm68NFNbopINehRNPwyqBuWOYZ3HKIUe0SdlNodlA9941eGc1zSpcqmiGr3m5tAVIbAqwFHLUqXBzYyZyAGXftrVomoKt3+zU1lputQd96Ic4SMMriCNBzjLrYC93O8JTq00VXF8ULUJcfYVGUq7FiJcEHLeQBnNt33gA5pqhGZjXcHvEqaVSiy4gswCGYZgA5HaxqLQf8Q7Z8tmWrdqipgqVEcNTYVEpriJAxSJBXWMyLI7x2uwqHWnXpPiOEPSJ8IVjiVSSUIMSPwIBsnoLXbFTrXesxN1WgjBZRPspeTMgmpkYHsixnAHVDd2FO+NhrQ61adRmHMouBgykrjRR5SOtjYZceL9qKFOjQeqy03rIrgw9RKQZcQLFVIzhsMwDhY6DPvhPae6o7XdqyCooLHEcz3cbMWOpw96bIq12vKrdaVAqgLgNUIx08S3U0YABBwAIqA7sWOmGVj8MSjXe7NeqafZU0FN0GOuTdxSBV5kZouWf42LCi9Xvil1ekay16OEHDjFRMOL3S0xOemthLpxalTBp1WUIdzHckxJ+5J19n08PmuJ6iKav1dWZbvUQYTyKk066DmDZyHYFtJFOzHhN2pGm9ZwBVXkcsMQx5RK0igJ8asVrL5zNkKj0hW5JMhWxZU5OTnrMGFAMs22WpIBKPCwVzM1DmzxGI9MM5KNAuw6mSaJ2ovBeryw+G8Ao1MYiVp0heqVKgCugLCqWbchs9gFvB+JVTXRj9ZdYbBgqlFpgXitPNpkjFCuikRIwWd2FF7QANOEEjJl94DpOjD5fO3VNFDiTNNtDmPn0g5EWrl1r1WuCVA5FTAgapqVJKqzZ7gFjn0tNcGNCtWSqxqAMEXGwAq1G5ApFgq5EiqUYrEimMiWFhugqy2XmhEJSJxkT91B7x89lG58lMLDw8RKYsSzKkiSN89zOcnf1Mp17T1aV2eu8NgrVRUIXxqrOilYOWGKZ/wBIPkbPuz+Ophd/FhBaNMRGcD1mwAXd3BUEdPy1ttzAJOQGZJ0A62h4hRqJUDUVDKzAVEmDByxr5jcbj0Fu3KuYBBRTmRo7A6eagj/cR0He9GGLaXc8+UKbfAuqOVfmkRTbIiIKAxDneTAnoAo2sc1p3WcjmD+NlNa9Ldiq1DFJmCq50QnRWOwOgJ3gb20j5PkQ3n+YYwsouB+0ZC0lSxmCMZZ5Oe+EQD/azO9hj3VyJGbe6vX1O39rQXm5AquDusngPT16g72tvM7XALyqnySxbLBf9VQZPKuNVjQ/tvbLaePDuT4cuxvh98vF3qVKF6WbugarTvcjCtNdVqyZxLiAGpPnmbHU7sbywaqIoHNKJ9sahqvXqKeg9qTkFPbziAwCigNWorc1qSgFcK6Gp0UNBjeIs37MYBd6ApvzEFOA+mKImV9kzIw7abW8A9kYN4vhYsH8rBE974fvYonP4WQzpDkfWwdbh5OGrSOGqo+DjKQw3B/kGCC00PraW6+H4fpZiFnB+O07wXQdytSYrVpNkyQT3s9UMSG6awZFtyb0d1u3XRrx6brS89X2hYLKO2sKFwhVasQhIKh67jKhSJIzTG8tOWEEHIxa1mcQnXOY65WBE6IBAAAAAAAEAAaADpYHiSnFTI0h5+aR+tjjr8LR3vwT6/mLSxorF8upnEvi/AjofL8dxYCnUDFsJzUwyyJQxIB9RmDv84dVKgspvF3SlVN4WmWrFRTVe9gdndFUuo1CzJPug65RqnRDVjL62QFRQDVYSAZhV0xv5dBqx0ykialcFCkGWJMs58Tt1J+QjQAADIWSC8AJzi8ySWc+2Zw4/QgAgbAgDKzC58XVltVMkjvV2CyGGJT+Vu+HhJCPn7rZ97yP3vz9Ztq8V8Zt3R4fzEZWkKwIkGCJGoOxGxsth7nF4uuFvLa0wuvMLIhIUd2o+4nVEPXZm2EgZmV3ReoqpQqVC9X264UDArMVpjX+o4BzAyidwTJd/sCFjubRYu0KiK+3RguEwaeWg0A0yGkeVhqdDmthcqzDNWIzYD4eIb/PqA/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RtzTpmqsjxrlPvD3W/nS2cGv4V2pk6GCN0YiQD6iM9/nDvgQwauHnVYGc5Rrn5RZZwZ5BBmVCqoIgmmF7jR5ksTpEgbWYXuKjlR4Rk598j2PMCe98BuYiv92LQ6ZVF0PUbqfI268G8qfY4sbSTj3JWFoqqAgggEHY6H1tl0vIcTEEZMp1U9D+9ub5UIEL42yX9SfIa/8AIt05lRzJPNQv4W7NixeLLmSZ+1IlgM8gFKQNAIG1jSLB1bpyoemCYEON6g97/VmT8TYulUDAMpkHQ2eF5VlHiPM8xqLZbu2W3M8zIrjwpLvShZZmaalRoL1W6sfjkBkBkBZXyGudU1aQLUGM1aQ9k6Y0Gk6ZaHTWDaw3s91fW0NAyc9INvnke8apV1cB0YMrLII3Gf8AI1BkWPB/IfpasVaDXd2ekJpnN6fn7yzofwOh2If3K8rUXGhDKdx5ZEEbEHIg5g2bAKXT42GvXEhRRci7v3Upr4naNugjMkwAJJItHfr+KYCBS9VycFMamNST7KjdjkPUgHrhFxwzUc46zLBbZR7iDZfxJzOwAJgo4GKit9aipUqCG92mvuU52GUk5sRJygCfhl5enUF3rMWYSKdQ/wCKOhPvgDfxesyxfb4Wh4hc1rAo3nBGqnKCDYAZb/AWX9pFP1VyBJXvR5KwZv8A7Q1ouHX11cUa/wDUiEfaqNv9357ZyA3Ph+dk0CPMOa71UNHBqSSWaXBAAXKRAOYaCRJ62nul9+s02FMMinEru2WKCVKUyNVMGamWRAABxYWH/RKVSpU+rKaVPNalVGbMnxLQBlVzkM4EDMLnJVncOzNOmgp06lVUQQommYGfVJso2ipZWtCsXdioCMZjJT1gaHow6bjMbwwoKOlmtXsfTcljUqTERkASNCSoGYOhg/G0fCOEguabVStVDmpTxDqO90ifmMjbWOJpUjOUOUc0e6dCR5j9bNKF5U5DI9LGLwhv8wf+B/8AdZb9RN4xKpHKBKtUgjm7FF+4D4m38I3sNkpC2pe1NUVlUGkDmROKpCsoqKBqqhmAHtSzD2JZV7+hGXeB+R+NiqXZ9h7aH/aRFgr7wo0dcPLc5tnFM9dJg6n4nrZJobQEHJyGnSbF3Gims97odrE3bgLgyWpsPVv2tu+3TlwMKtUYwiBm7x8zGSjUnYedqkxJC7i1RVq02LNkuFo8NKmzoxZumI0lUHYY29mxV9ZNZ73lbun2cqySWRixljJGI+Qw5AAAAbACwNTh/LhNjkpnJc/CctOnTTpYiuwm0tzGrs8Scuu1m91oBVyOu9l1K4lJ5gn/AEn97S3pBTXF3ugWR3zGQkaDcnYTapQfYmOJF7ME4ghZqiF+W5XusCDgpAAU4pnKTULt8M9QLImu17PdF6JQRrSSYAg6HrnZ+/Cyy4jPNJxYu7BY+QOQiABsIFo7pd2Zj3YAMMJEr+sef9xYjBrgHiR7m+G8MvKp3b0hkDM0RrGejdc/wsXxC7orioFArPFPmgAsikyWg5GIyJmJk5Ai0zXDLu4gfUfvYCvdWdWQA4sJDnIwCMk9W1IE93LLGLRKL3opTi+UQ8Hvpd1iSqyucyNYkHOTkc+tnxFqP2TulZLy6VabpL415rSWACjusTLRhgfdjYWvcW6+mlcTi6yNTFHE7oqsLzjamaQJfDpUSM1ZTkdAQdR8TaW6sWLMwAfQgHEEyDBQYE5EEnc+UWn4gwCEFcWLuhfeJyj+bTYHh7Gmxo1IxGWRgIFScyI2K6R0A6W1WkzHV4fvYMNlV5oPTqCpTZRSz5qNIER4kI0YdNx5gWcEWC4vSRqLhzClTmNR0I85ttLYzg9QB75JnmCn9x0bEvrnkd420tlldTCSTXp1+bPewxH3dD7sT5zbduXN7tnXS9pFrvx7qetorsc/9tu+IHJP50tDdjmf9P7289bHpHR8R9P3smq3MXGrVr0S7Ctkt0BGGrXaMJBPhEYixyjrGQcp4j8LK+Nq15LUaBAZJxVj/hMUICp/9QgnP2QZ3EsTG3BVU0hWBLPWAZnaMRyyWBkqrMBQSBmZJJJZXbw/7bJuzt/V6XKKCnUpQrUhooGQK/cMQOmh83FDwf7bAG6m3wt2fF87Rvt8LbJ7/wA7AEfG+FJeaZpPIBAIZTDIwMqynqCAbKbveqjMlyq1GcqIrV1AUVKmHEKQIMhigLsRmBAmWDGxNUAkkgALJJ2tVCxSuL4aUXZ2YyJxhmVUFZl6FFwga4STqYK1EWUUwqYVACgAAAAAAaAAaC0tDU+luAQVkEEEAgjQ+htJRGfwNmMlpfqbBdouCfWaYwVGo11hqdZNUYGQCPaWdV8zpJkukfz/AEsVjhZ2iwIr9zvb1it1rMBUVR9YamGCO8SadNtsiGY5GDkBJw2BECjCoAUCAAIAAyAAGlqbcb6tK9rVZGW7Vy5o1SxK8x2GJiPZVlUBT0k6MSLo2p/m9kgaO1/nztqsoIIIkHUWxTbb2Yit0ubc2ql3FS6eKkoBNZHJjlKB4wT4QOpGUDE04dd/8ViGqOBmPCqnMKnloSdWOeQgADtNJFPlgtXVmakoOU8t1Zm+6oefM4RqRY/g9VGo0+XOFVCw3iXCAIbzH466EWYhnR1Fq/xBBLBhIzs9pHMWVcSTvn1t0dNu0zn6nZMR3S91E5y3nCKCQUrzmVYkBGU+2DCj3sS694ginTL99vERhUa4F90eZgFjufICFvEnemQ4OaPKLlFSoUdVBnYYy56YbHcFZTTQKxIUAA7mBGfnlmOs26Iffa7bGMlULXIfdMwJ2ytBxOi+b0ApqhTAYwtT7rHaYidvgLT3czI87FXdNza5pcmF0wOhfWemhCFKjj+nUiUiAxaDmFJGmuQ3yJu9AIsAk7knVicyT5k/2yAssY4b5DMuJziUxmEFMqKc+blmA8ns5AtjB3qysRVSWwBxThy1lgkqynEjjxU22I/UbiwPC+JuXaheEwVkGKQDyqqf5iPpHvKYKmzwrZL2oEU1Zo5KsWrAmJphHOvk4ptG+ECxPy+ZBh+aoSJ6NIs3Mb0RfdB3I6n8B6kW1f7mKq4TIIMqw1RhoRYm6A8tMRxNhWSDIJgSZ3nrvbthbWKVGUm7sS3Lif2n1etC1wMQ2WsumJDvnquo9DaTAaryf6aHIe+439F/P0t3xsEU5VSSGUEjxqrMFcodmwk5j9Ld8Kk0lO2eHqVBIU/FYNhN5srLdZcyJotu2G2W2MaBeInwfG0V1OZ9P3tq2W8VbHvgN4vTVKrXeicLAA1Kn+UpMDCD4nYgxsIJOwLi6XZaS8tBCjQanPMknUknMk5k2y2WGJAvFOGlwtWkcFdCYbYjcMNwen7AgrgvERVptlhdBhddQDE5HcEZjfrnbVssIA1jp/NrdN4vnbLZZgLkP1t8/wD5dDEf57qYIYbU1M5HxEZ90d55VUMhBzBmR1tlssmJFfRzdThOd3eI60iT+KknTaZGpFn1MZ/A/pbLZYQzdI/n+lgaxN5dqI/o04FY71GIBFMDpBBY9IUTJK5bLMljO+3NKtM06igo23ToR0I2sp4beXu9QXas2MHKlU3IzhWH+05+UdCdWy0vcpbFhX+fhYfid+Wij1H8KiTAm2Wy1ckg3DLoylqtX+tU1GopqPDTU+WpO7SdMIA/EaJu7m8UxKN/Vp9c8mWcsQn46ea5bLMQ1u1YMFZTKsAQeoMEa+UWB4rWhyP5pbdsttgum2ZYytJPuVp6fNqI50YYqY91TBk/ebInoIGxntSaDu3+HPfj2T7wH5jp5iDlst0PSNnPzQxu7ksybzM+VjLzeRTploJiAANSSYA+JIGdstlnN+UzpOaQOeHg0itTN3OJmGz7FTqAuQHp1Jt1wy9ElqVT+qgBJGjqdG8j1H/Ay2Wh6VQrzJ2HkWWOvOqwc6dI5gjJ6kSJHRQQfUr0NtWyzfYmPLF91/7OotA53eoYoHU0m1NMjUr7p20PWzwi2WyzwuV2DF1Sly/qLeJNiK0QYLyWPRB4vidPjYCm31WotPWhUMU+tJj7Hmp2O3pbLZan3HHhDQ1BbLZbLdJlR//Z" id="399" name="Google Shape;399;p18"/>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18"/>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static</a:t>
            </a:r>
            <a:endParaRPr/>
          </a:p>
        </p:txBody>
      </p:sp>
      <p:sp>
        <p:nvSpPr>
          <p:cNvPr id="401" name="Google Shape;401;p18"/>
          <p:cNvSpPr txBox="1"/>
          <p:nvPr/>
        </p:nvSpPr>
        <p:spPr>
          <a:xfrm>
            <a:off x="609600" y="1295400"/>
            <a:ext cx="3347135" cy="286232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public class MyClass{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r>
              <a:rPr b="1" lang="en-US" sz="2000">
                <a:solidFill>
                  <a:srgbClr val="FF0000"/>
                </a:solidFill>
                <a:latin typeface="Calibri"/>
                <a:ea typeface="Calibri"/>
                <a:cs typeface="Calibri"/>
                <a:sym typeface="Calibri"/>
              </a:rPr>
              <a:t>static</a:t>
            </a:r>
            <a:r>
              <a:rPr lang="en-US" sz="2000">
                <a:solidFill>
                  <a:schemeClr val="dk1"/>
                </a:solidFill>
                <a:latin typeface="Calibri"/>
                <a:ea typeface="Calibri"/>
                <a:cs typeface="Calibri"/>
                <a:sym typeface="Calibri"/>
              </a:rPr>
              <a:t> public int X = 100;</a:t>
            </a:r>
            <a:endParaRPr/>
          </a:p>
          <a:p>
            <a:pPr indent="0" lvl="0" marL="0" marR="0" rtl="0" algn="l">
              <a:spcBef>
                <a:spcPts val="0"/>
              </a:spcBef>
              <a:spcAft>
                <a:spcPts val="0"/>
              </a:spcAft>
              <a:buNone/>
            </a:pPr>
            <a:r>
              <a:rPr b="1" lang="en-US" sz="2000">
                <a:solidFill>
                  <a:srgbClr val="FF0000"/>
                </a:solidFill>
                <a:latin typeface="Calibri"/>
                <a:ea typeface="Calibri"/>
                <a:cs typeface="Calibri"/>
                <a:sym typeface="Calibri"/>
              </a:rPr>
              <a:t>     static</a:t>
            </a: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X+=100;</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r>
              <a:rPr b="1" lang="en-US" sz="2000">
                <a:solidFill>
                  <a:srgbClr val="FF0000"/>
                </a:solidFill>
                <a:latin typeface="Calibri"/>
                <a:ea typeface="Calibri"/>
                <a:cs typeface="Calibri"/>
                <a:sym typeface="Calibri"/>
              </a:rPr>
              <a:t>static</a:t>
            </a:r>
            <a:r>
              <a:rPr lang="en-US" sz="2000">
                <a:solidFill>
                  <a:schemeClr val="dk1"/>
                </a:solidFill>
                <a:latin typeface="Calibri"/>
                <a:ea typeface="Calibri"/>
                <a:cs typeface="Calibri"/>
                <a:sym typeface="Calibri"/>
              </a:rPr>
              <a:t> public void method(){</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X+=200;</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cxnSp>
        <p:nvCxnSpPr>
          <p:cNvPr id="402" name="Google Shape;402;p18"/>
          <p:cNvCxnSpPr>
            <a:stCxn id="401" idx="3"/>
            <a:endCxn id="403" idx="1"/>
          </p:cNvCxnSpPr>
          <p:nvPr/>
        </p:nvCxnSpPr>
        <p:spPr>
          <a:xfrm>
            <a:off x="3956735" y="2726561"/>
            <a:ext cx="1529700" cy="0"/>
          </a:xfrm>
          <a:prstGeom prst="straightConnector1">
            <a:avLst/>
          </a:prstGeom>
          <a:noFill/>
          <a:ln cap="flat" cmpd="sng" w="9525">
            <a:solidFill>
              <a:srgbClr val="4A7DBA"/>
            </a:solidFill>
            <a:prstDash val="solid"/>
            <a:round/>
            <a:headEnd len="sm" w="sm" type="none"/>
            <a:tailEnd len="med" w="med" type="stealth"/>
          </a:ln>
        </p:spPr>
      </p:cxnSp>
      <p:sp>
        <p:nvSpPr>
          <p:cNvPr id="404" name="Google Shape;404;p18"/>
          <p:cNvSpPr/>
          <p:nvPr/>
        </p:nvSpPr>
        <p:spPr>
          <a:xfrm>
            <a:off x="2743200" y="3925824"/>
            <a:ext cx="5867400" cy="2322576"/>
          </a:xfrm>
          <a:prstGeom prst="irregularSeal2">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MyClass.X, o.X có giá trị là bao nhiêu</a:t>
            </a:r>
            <a:endParaRPr sz="2400">
              <a:solidFill>
                <a:schemeClr val="dk1"/>
              </a:solidFill>
              <a:latin typeface="Calibri"/>
              <a:ea typeface="Calibri"/>
              <a:cs typeface="Calibri"/>
              <a:sym typeface="Calibri"/>
            </a:endParaRPr>
          </a:p>
        </p:txBody>
      </p:sp>
      <p:sp>
        <p:nvSpPr>
          <p:cNvPr id="403" name="Google Shape;403;p18"/>
          <p:cNvSpPr txBox="1"/>
          <p:nvPr/>
        </p:nvSpPr>
        <p:spPr>
          <a:xfrm>
            <a:off x="5486400" y="2064842"/>
            <a:ext cx="3060774" cy="1323439"/>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MyClass o = new MyClass();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o.X += 300;</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MyClass.X += 500;</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MyClass.method()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9"/>
          <p:cNvSpPr txBox="1"/>
          <p:nvPr/>
        </p:nvSpPr>
        <p:spPr>
          <a:xfrm>
            <a:off x="1600200" y="5144869"/>
            <a:ext cx="269176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Hiện thực hóa slide trước.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Giải thích kết quả</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Mục tiêu</a:t>
            </a:r>
            <a:endParaRPr/>
          </a:p>
        </p:txBody>
      </p:sp>
      <p:sp>
        <p:nvSpPr>
          <p:cNvPr id="231" name="Google Shape;231;p2"/>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Kết thúc bài học này bạn có khả năng</a:t>
            </a:r>
            <a:endParaRPr/>
          </a:p>
          <a:p>
            <a:pPr indent="-285750" lvl="1" marL="742950" rtl="0" algn="l">
              <a:spcBef>
                <a:spcPts val="480"/>
              </a:spcBef>
              <a:spcAft>
                <a:spcPts val="0"/>
              </a:spcAft>
              <a:buSzPts val="2400"/>
              <a:buChar char="❖"/>
            </a:pPr>
            <a:r>
              <a:rPr lang="en-US"/>
              <a:t>Hiểu sâu hơn về hàm tạo</a:t>
            </a:r>
            <a:endParaRPr/>
          </a:p>
          <a:p>
            <a:pPr indent="-285750" lvl="1" marL="742950" rtl="0" algn="l">
              <a:spcBef>
                <a:spcPts val="480"/>
              </a:spcBef>
              <a:spcAft>
                <a:spcPts val="0"/>
              </a:spcAft>
              <a:buSzPts val="2400"/>
              <a:buChar char="❖"/>
            </a:pPr>
            <a:r>
              <a:rPr lang="en-US"/>
              <a:t>Phân biệt được tham biến và tham trị</a:t>
            </a:r>
            <a:endParaRPr/>
          </a:p>
          <a:p>
            <a:pPr indent="-285750" lvl="1" marL="742950" rtl="0" algn="l">
              <a:spcBef>
                <a:spcPts val="480"/>
              </a:spcBef>
              <a:spcAft>
                <a:spcPts val="0"/>
              </a:spcAft>
              <a:buSzPts val="2400"/>
              <a:buChar char="❖"/>
            </a:pPr>
            <a:r>
              <a:rPr lang="en-US"/>
              <a:t>Sử dụng tham số biến đổi</a:t>
            </a:r>
            <a:endParaRPr/>
          </a:p>
          <a:p>
            <a:pPr indent="-285750" lvl="1" marL="742950" rtl="0" algn="l">
              <a:spcBef>
                <a:spcPts val="480"/>
              </a:spcBef>
              <a:spcAft>
                <a:spcPts val="0"/>
              </a:spcAft>
              <a:buSzPts val="2400"/>
              <a:buChar char="❖"/>
            </a:pPr>
            <a:r>
              <a:rPr lang="en-US"/>
              <a:t>Biết cách sử dụng static, final</a:t>
            </a:r>
            <a:endParaRPr/>
          </a:p>
          <a:p>
            <a:pPr indent="-285750" lvl="1" marL="742950" rtl="0" algn="l">
              <a:spcBef>
                <a:spcPts val="480"/>
              </a:spcBef>
              <a:spcAft>
                <a:spcPts val="0"/>
              </a:spcAft>
              <a:buSzPts val="2400"/>
              <a:buChar char="❖"/>
            </a:pPr>
            <a:r>
              <a:rPr lang="en-US"/>
              <a:t>Hiểu thuật toán đệ qui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0"/>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Định nghĩa hằng</a:t>
            </a:r>
            <a:endParaRPr/>
          </a:p>
        </p:txBody>
      </p:sp>
      <p:sp>
        <p:nvSpPr>
          <p:cNvPr id="416" name="Google Shape;416;p20"/>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Trong Java có 3 loại hằng</a:t>
            </a:r>
            <a:endParaRPr/>
          </a:p>
          <a:p>
            <a:pPr indent="-285750" lvl="1" marL="742950" rtl="0" algn="l">
              <a:spcBef>
                <a:spcPts val="480"/>
              </a:spcBef>
              <a:spcAft>
                <a:spcPts val="0"/>
              </a:spcAft>
              <a:buSzPts val="2400"/>
              <a:buChar char="❖"/>
            </a:pPr>
            <a:r>
              <a:rPr lang="en-US"/>
              <a:t>Lớp hằng là lớp không cho phép thừa kế</a:t>
            </a:r>
            <a:endParaRPr/>
          </a:p>
          <a:p>
            <a:pPr indent="-285750" lvl="1" marL="742950" rtl="0" algn="l">
              <a:spcBef>
                <a:spcPts val="480"/>
              </a:spcBef>
              <a:spcAft>
                <a:spcPts val="0"/>
              </a:spcAft>
              <a:buSzPts val="2400"/>
              <a:buChar char="❖"/>
            </a:pPr>
            <a:r>
              <a:rPr lang="en-US"/>
              <a:t>Phương thức hằng là phương thức không cho phép ghi đè</a:t>
            </a:r>
            <a:endParaRPr/>
          </a:p>
          <a:p>
            <a:pPr indent="-285750" lvl="1" marL="742950" rtl="0" algn="l">
              <a:spcBef>
                <a:spcPts val="480"/>
              </a:spcBef>
              <a:spcAft>
                <a:spcPts val="0"/>
              </a:spcAft>
              <a:buSzPts val="2400"/>
              <a:buChar char="❖"/>
            </a:pPr>
            <a:r>
              <a:rPr lang="en-US"/>
              <a:t>Biến hằng là biến không cho phép thay đổi giá trị</a:t>
            </a:r>
            <a:endParaRPr/>
          </a:p>
          <a:p>
            <a:pPr indent="-342900" lvl="0" marL="342900" rtl="0" algn="l">
              <a:spcBef>
                <a:spcPts val="560"/>
              </a:spcBef>
              <a:spcAft>
                <a:spcPts val="0"/>
              </a:spcAft>
              <a:buClr>
                <a:srgbClr val="FF5A33"/>
              </a:buClr>
              <a:buSzPts val="2800"/>
              <a:buFont typeface="Noto Sans Symbols"/>
              <a:buChar char="❑"/>
            </a:pPr>
            <a:r>
              <a:rPr lang="en-US"/>
              <a:t>Sử dụng từ khóa final để định nghĩa hằng</a:t>
            </a:r>
            <a:endParaRPr/>
          </a:p>
        </p:txBody>
      </p:sp>
      <p:sp>
        <p:nvSpPr>
          <p:cNvPr id="417" name="Google Shape;417;p20"/>
          <p:cNvSpPr txBox="1"/>
          <p:nvPr/>
        </p:nvSpPr>
        <p:spPr>
          <a:xfrm>
            <a:off x="1121664" y="3980688"/>
            <a:ext cx="4323620"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final</a:t>
            </a:r>
            <a:r>
              <a:rPr lang="en-US" sz="2400">
                <a:solidFill>
                  <a:schemeClr val="dk1"/>
                </a:solidFill>
                <a:latin typeface="Calibri"/>
                <a:ea typeface="Calibri"/>
                <a:cs typeface="Calibri"/>
                <a:sym typeface="Calibri"/>
              </a:rPr>
              <a:t> public class MyFinalClass{…}</a:t>
            </a:r>
            <a:endParaRPr sz="2400">
              <a:solidFill>
                <a:schemeClr val="dk1"/>
              </a:solidFill>
              <a:latin typeface="Calibri"/>
              <a:ea typeface="Calibri"/>
              <a:cs typeface="Calibri"/>
              <a:sym typeface="Calibri"/>
            </a:endParaRPr>
          </a:p>
        </p:txBody>
      </p:sp>
      <p:sp>
        <p:nvSpPr>
          <p:cNvPr id="418" name="Google Shape;418;p20"/>
          <p:cNvSpPr txBox="1"/>
          <p:nvPr/>
        </p:nvSpPr>
        <p:spPr>
          <a:xfrm>
            <a:off x="1121664" y="4724400"/>
            <a:ext cx="4323620" cy="156966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public class MyClass{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rgbClr val="FF0000"/>
                </a:solidFill>
                <a:latin typeface="Calibri"/>
                <a:ea typeface="Calibri"/>
                <a:cs typeface="Calibri"/>
                <a:sym typeface="Calibri"/>
              </a:rPr>
              <a:t>final</a:t>
            </a:r>
            <a:r>
              <a:rPr lang="en-US" sz="2400">
                <a:solidFill>
                  <a:schemeClr val="dk1"/>
                </a:solidFill>
                <a:latin typeface="Calibri"/>
                <a:ea typeface="Calibri"/>
                <a:cs typeface="Calibri"/>
                <a:sym typeface="Calibri"/>
              </a:rPr>
              <a:t> public double PI = 3.14</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rgbClr val="FF0000"/>
                </a:solidFill>
                <a:latin typeface="Calibri"/>
                <a:ea typeface="Calibri"/>
                <a:cs typeface="Calibri"/>
                <a:sym typeface="Calibri"/>
              </a:rPr>
              <a:t>final</a:t>
            </a:r>
            <a:r>
              <a:rPr lang="en-US" sz="2400">
                <a:solidFill>
                  <a:schemeClr val="dk1"/>
                </a:solidFill>
                <a:latin typeface="Calibri"/>
                <a:ea typeface="Calibri"/>
                <a:cs typeface="Calibri"/>
                <a:sym typeface="Calibri"/>
              </a:rPr>
              <a:t> public void method(){…}</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1"/>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Chọn đoạn mã đúng</a:t>
            </a:r>
            <a:endParaRPr/>
          </a:p>
        </p:txBody>
      </p:sp>
      <p:sp>
        <p:nvSpPr>
          <p:cNvPr id="424" name="Google Shape;424;p21"/>
          <p:cNvSpPr txBox="1"/>
          <p:nvPr/>
        </p:nvSpPr>
        <p:spPr>
          <a:xfrm>
            <a:off x="745370" y="1140767"/>
            <a:ext cx="3750430" cy="40011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Calibri"/>
                <a:ea typeface="Calibri"/>
                <a:cs typeface="Calibri"/>
                <a:sym typeface="Calibri"/>
              </a:rPr>
              <a:t>final</a:t>
            </a:r>
            <a:r>
              <a:rPr lang="en-US" sz="2000">
                <a:solidFill>
                  <a:schemeClr val="dk1"/>
                </a:solidFill>
                <a:latin typeface="Calibri"/>
                <a:ea typeface="Calibri"/>
                <a:cs typeface="Calibri"/>
                <a:sym typeface="Calibri"/>
              </a:rPr>
              <a:t> public class Parent{…}</a:t>
            </a:r>
            <a:endParaRPr sz="2000">
              <a:solidFill>
                <a:schemeClr val="dk1"/>
              </a:solidFill>
              <a:latin typeface="Calibri"/>
              <a:ea typeface="Calibri"/>
              <a:cs typeface="Calibri"/>
              <a:sym typeface="Calibri"/>
            </a:endParaRPr>
          </a:p>
        </p:txBody>
      </p:sp>
      <p:sp>
        <p:nvSpPr>
          <p:cNvPr id="425" name="Google Shape;425;p21"/>
          <p:cNvSpPr txBox="1"/>
          <p:nvPr/>
        </p:nvSpPr>
        <p:spPr>
          <a:xfrm>
            <a:off x="745370" y="1695502"/>
            <a:ext cx="3750430" cy="101566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public class Child extends Parent{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426" name="Google Shape;426;p21"/>
          <p:cNvSpPr txBox="1"/>
          <p:nvPr/>
        </p:nvSpPr>
        <p:spPr>
          <a:xfrm>
            <a:off x="705746" y="3810000"/>
            <a:ext cx="3790054" cy="101566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public class Parent{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r>
              <a:rPr b="1" lang="en-US" sz="2000">
                <a:solidFill>
                  <a:srgbClr val="FF0000"/>
                </a:solidFill>
                <a:latin typeface="Calibri"/>
                <a:ea typeface="Calibri"/>
                <a:cs typeface="Calibri"/>
                <a:sym typeface="Calibri"/>
              </a:rPr>
              <a:t>final</a:t>
            </a:r>
            <a:r>
              <a:rPr lang="en-US" sz="2000">
                <a:solidFill>
                  <a:schemeClr val="dk1"/>
                </a:solidFill>
                <a:latin typeface="Calibri"/>
                <a:ea typeface="Calibri"/>
                <a:cs typeface="Calibri"/>
                <a:sym typeface="Calibri"/>
              </a:rPr>
              <a:t> public void method(){…}</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427" name="Google Shape;427;p21"/>
          <p:cNvSpPr txBox="1"/>
          <p:nvPr/>
        </p:nvSpPr>
        <p:spPr>
          <a:xfrm>
            <a:off x="705745" y="5029200"/>
            <a:ext cx="3790054" cy="101566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public class Child extends Parent{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void method(){…}</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428" name="Google Shape;428;p21"/>
          <p:cNvSpPr txBox="1"/>
          <p:nvPr/>
        </p:nvSpPr>
        <p:spPr>
          <a:xfrm>
            <a:off x="5039198" y="3810000"/>
            <a:ext cx="3647602" cy="101566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public class Parent{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void method(){…}</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429" name="Google Shape;429;p21"/>
          <p:cNvSpPr txBox="1"/>
          <p:nvPr/>
        </p:nvSpPr>
        <p:spPr>
          <a:xfrm>
            <a:off x="5039197" y="5029200"/>
            <a:ext cx="3647602" cy="101566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public class Child extends Parent{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void method(){…}</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430" name="Google Shape;430;p21"/>
          <p:cNvSpPr txBox="1"/>
          <p:nvPr/>
        </p:nvSpPr>
        <p:spPr>
          <a:xfrm>
            <a:off x="5039198" y="1140767"/>
            <a:ext cx="3647602" cy="193899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public class MyClass{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r>
              <a:rPr b="1" lang="en-US" sz="2000">
                <a:solidFill>
                  <a:srgbClr val="FF0000"/>
                </a:solidFill>
                <a:latin typeface="Calibri"/>
                <a:ea typeface="Calibri"/>
                <a:cs typeface="Calibri"/>
                <a:sym typeface="Calibri"/>
              </a:rPr>
              <a:t>final</a:t>
            </a:r>
            <a:r>
              <a:rPr lang="en-US" sz="2000">
                <a:solidFill>
                  <a:schemeClr val="dk1"/>
                </a:solidFill>
                <a:latin typeface="Calibri"/>
                <a:ea typeface="Calibri"/>
                <a:cs typeface="Calibri"/>
                <a:sym typeface="Calibri"/>
              </a:rPr>
              <a:t> int PI = 3.14;</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void method(){</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PI = 3.1475;</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431" name="Google Shape;431;p21"/>
          <p:cNvSpPr/>
          <p:nvPr/>
        </p:nvSpPr>
        <p:spPr>
          <a:xfrm>
            <a:off x="264572" y="1152959"/>
            <a:ext cx="46519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cap="none">
                <a:solidFill>
                  <a:srgbClr val="FFA15D"/>
                </a:solidFill>
                <a:latin typeface="Calibri"/>
                <a:ea typeface="Calibri"/>
                <a:cs typeface="Calibri"/>
                <a:sym typeface="Calibri"/>
              </a:rPr>
              <a:t>A</a:t>
            </a:r>
            <a:endParaRPr b="1" sz="3600" cap="none">
              <a:solidFill>
                <a:srgbClr val="FFA15D"/>
              </a:solidFill>
              <a:latin typeface="Calibri"/>
              <a:ea typeface="Calibri"/>
              <a:cs typeface="Calibri"/>
              <a:sym typeface="Calibri"/>
            </a:endParaRPr>
          </a:p>
        </p:txBody>
      </p:sp>
      <p:sp>
        <p:nvSpPr>
          <p:cNvPr id="432" name="Google Shape;432;p21"/>
          <p:cNvSpPr/>
          <p:nvPr/>
        </p:nvSpPr>
        <p:spPr>
          <a:xfrm>
            <a:off x="4569621" y="1140767"/>
            <a:ext cx="44275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cap="none">
                <a:solidFill>
                  <a:srgbClr val="FFA15D"/>
                </a:solidFill>
                <a:latin typeface="Calibri"/>
                <a:ea typeface="Calibri"/>
                <a:cs typeface="Calibri"/>
                <a:sym typeface="Calibri"/>
              </a:rPr>
              <a:t>B</a:t>
            </a:r>
            <a:endParaRPr b="1" sz="3600" cap="none">
              <a:solidFill>
                <a:srgbClr val="FFA15D"/>
              </a:solidFill>
              <a:latin typeface="Calibri"/>
              <a:ea typeface="Calibri"/>
              <a:cs typeface="Calibri"/>
              <a:sym typeface="Calibri"/>
            </a:endParaRPr>
          </a:p>
        </p:txBody>
      </p:sp>
      <p:sp>
        <p:nvSpPr>
          <p:cNvPr id="433" name="Google Shape;433;p21"/>
          <p:cNvSpPr/>
          <p:nvPr/>
        </p:nvSpPr>
        <p:spPr>
          <a:xfrm>
            <a:off x="243381" y="3810000"/>
            <a:ext cx="42832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FA15D"/>
                </a:solidFill>
                <a:latin typeface="Calibri"/>
                <a:ea typeface="Calibri"/>
                <a:cs typeface="Calibri"/>
                <a:sym typeface="Calibri"/>
              </a:rPr>
              <a:t>C</a:t>
            </a:r>
            <a:endParaRPr b="1" sz="3600" cap="none">
              <a:solidFill>
                <a:srgbClr val="FFA15D"/>
              </a:solidFill>
              <a:latin typeface="Calibri"/>
              <a:ea typeface="Calibri"/>
              <a:cs typeface="Calibri"/>
              <a:sym typeface="Calibri"/>
            </a:endParaRPr>
          </a:p>
        </p:txBody>
      </p:sp>
      <p:sp>
        <p:nvSpPr>
          <p:cNvPr id="434" name="Google Shape;434;p21"/>
          <p:cNvSpPr/>
          <p:nvPr/>
        </p:nvSpPr>
        <p:spPr>
          <a:xfrm>
            <a:off x="4552788" y="3810000"/>
            <a:ext cx="47641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FA15D"/>
                </a:solidFill>
                <a:latin typeface="Calibri"/>
                <a:ea typeface="Calibri"/>
                <a:cs typeface="Calibri"/>
                <a:sym typeface="Calibri"/>
              </a:rPr>
              <a:t>D</a:t>
            </a:r>
            <a:endParaRPr b="1" sz="3600" cap="none">
              <a:solidFill>
                <a:srgbClr val="FFA15D"/>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descr="https://encrypted-tbn3.gstatic.com/images?q=tbn:ANd9GcSYDKwPS-kW4Iqmh8xbIroWpLbtUqo2Kg7IwWBRDDzQ0FoiAb0f" id="440" name="Google Shape;440;p22"/>
          <p:cNvPicPr preferRelativeResize="0"/>
          <p:nvPr/>
        </p:nvPicPr>
        <p:blipFill rotWithShape="1">
          <a:blip r:embed="rId3">
            <a:alphaModFix/>
          </a:blip>
          <a:srcRect b="0" l="0" r="0" t="0"/>
          <a:stretch/>
        </p:blipFill>
        <p:spPr>
          <a:xfrm>
            <a:off x="1289304" y="3352800"/>
            <a:ext cx="6382136" cy="2743200"/>
          </a:xfrm>
          <a:prstGeom prst="rect">
            <a:avLst/>
          </a:prstGeom>
          <a:noFill/>
          <a:ln>
            <a:noFill/>
          </a:ln>
        </p:spPr>
      </p:pic>
      <p:sp>
        <p:nvSpPr>
          <p:cNvPr id="441" name="Google Shape;441;p22"/>
          <p:cNvSpPr/>
          <p:nvPr/>
        </p:nvSpPr>
        <p:spPr>
          <a:xfrm>
            <a:off x="1295400" y="0"/>
            <a:ext cx="7848600" cy="838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descr="http://studio-creator.com/blog/public/html5.jpg" id="442" name="Google Shape;442;p2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443" name="Google Shape;443;p2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hQSERQUEhQWFBUVGBYYGBcXFRgcGxcXFhcWHBcYGBgaHyYfGBojHBcYIC8gIycpLC0sGB4xNTAqNSYrLCkBCQoKDgwOGA8PGikkHCUwKS0uNS01NSwsKS0pNCwsKSwpLSwpKSwpLCwpKi40KSwsKiwpLCwyKS8sKSwpLzQsKf/AABEIAKoBKAMBIgACEQEDEQH/xAAcAAEAAgMBAQEAAAAAAAAAAAAABQYDBAcCAQj/xABKEAACAQMCBAMFBAcDCQcFAAABAgMABBESIQUGEzEiQVEHMmFxgSNCkaEUM1JicrHBFUPRFlOSorLC0uHwFySCg5OjswglVGN0/8QAGgEBAQEBAQEBAAAAAAAAAAAAAAEDAgQFBv/EADARAQACAgAEBAMHBQEAAAAAAAABAgMRBBIhMRNBUXEFImEVgaHR4fDxM0KRscEU/9oADAMBAAIRAxEAPwDsvFOJrAhYgscEhV7nFUHivtZkhhM4tw6qRlB1MhSxGrqadAGnfesHNXFpJOMLZqwXWigBmwrDQz4PzYflW9DxBuHs4uE19ZRpCMrDClgdQbH7Q/OtaY+aJ1PX09WV8nJMb7evotPK/NMd9EHRXjbClopBh0DjKkjzUjsw2O/mCBNVwjkHjTf5Q9OIt0HjkURk5EaaeoFGNsB+38Vd3rKY00id9SlKUUpSozjnMlvZpruJVjB7A7s38KjLN9BQSdK53de260X9XDcSfHQqj/WbP5Vpf9u0Z92znb5Mn9KDqNK5afb1Cvv2V0v0U/4VOcB9rtldByOpEIxqcyIAFXfckE7bUF2pXiKUMoZTkMAQfUHcV7oFKUoFK8ythSfQGvooPtfFYHsc9x+Heq5zhxGWLo6GljibqdSSCDrSBlXMa6NL4VjqydJ3CjbVkVA8XuooXjhFxEepxF/s7Nnd53uXe2j8SFFRkkDlsYOCNQINB1OvLOBjJAzsPia5hfc4XbSMYnuGjbolenbuPCUB6al7VgJXfJ1EshXK/ZnerbxS2X9NSSaJpU6QWL7MuEl1ktsAdLEafEcY0neu6V5p04vbljayUqmWd7eySRL1HUNjqloB9nIY5mdBlR4VKxgHf3u57V6l4tetCNCN1DGZgRHt4U0mLBHvdXxY76dq2nhp3rcMf/RGt6lca8NMoIBIBPYEjJ2J2HnsD+BqscBkuZmcNO4VACCYQNTM0mVJkiQtpAXsq9x6eKHkinT9E2k8CW7GRYCzgmO6zGcKdQB0jB7GTJIzmuo4brMTaNwk8R0iYidOghs1hvr+OFDJK6xouMs7AAZOBufUkD61RI7+7RCuHhdpZXmYQswVmEZjwFSTUp8XbvpwWHep/mq4INnqCiI3EWt2OCrDJiwpGMFwoJJyM7A+WWXDOPXVpiyxk30WOlKVi2KUpQKUpQKUpQKUpQc89qfs5kvjFc2b6LuDGnfTrUHUoDfddTkg9tyD8ObcUm45cMsctnIZFGjUIyAcnuSDo+oIFfoylWJmJ3CTWJjUuceyj2ZvYa7m6Ia6lGMA5Eak5I1ebEgZI22AFdHrxJKFGWIA9ScVoycdjHukv/CNv9I4H51FSNfCag5uYj91VH8TZ/Jf8ajOJcTaZGRpSisMHpDS2PgxJIqbGnzP7TUjzFafaSk6dePCp/d/bP5evpVG/Q2kcy3LGSQ99Rz8s+vyGw9KsEXK1mpBAlJHY9Vsj8KT8twN964X5XDD6+tNqiZYAwKsoKnuMbGoiSxt7Ul1wsmCVDOc+hwCe29T1xydAf7+5H/n6v8AaWou49ncTHK3E5PxCN/uimxH23NB1aTh2OyqvdmPugfM/h38qleWruAXMkcp6rwaZXUISk1yTsGYDAjhAGFPc47la88J5HEDs5l8ZGiNiEHS1bFwCd2x2zWPlvlQWk8g6xeFgDk6WLOPM4Ukd27H50FwvPaNMjDUFjUnbKkZ33ILHetu49q0QGkALIuA5fZCf3Dnxf0qEuuF2suBL1ZFXJCaTpBPc4wN/jXqSyswuDaSOoGMM2Bj0xqxUE5w/wBqsBbExAUrqDpkrnONJ774371M2HtCsZnCJcIWPYHI/piqPYfo2AYuHWw/iKNj4HCkfTNTdnfznwxQ28Y9FU/0wKuxc7y+URkhlPYe8O7MFH5mtyqLeW8pXMvRKgg7RggFSCp3J3BAIPwqw8pcWa5tlkcYYNIjfExuy5+uAabNJaaYIpZjhVBJJ8gBkmsEV+GZF0sGZNZBG6DbGvfYkkgD91vQ15vrEytGCfs1Opl82ZSDGCf2QcsR5kL5ZBcOsSgZnOqSQ6nYdvRVX0VRsPqe5NVGpd8zwxy9JtXULxxqoGS7SDPhAOcKoLMTgADNbkPF4XYqs0bMCVKiRSQwGSCAcggb4qvX/KUpvWvYZEWXMaANqw0GnEsTYzg6sOrAZBAB2zVeh5Lm4eiyIRI0XhUxwzSvKpjmH2kfUGjBfICHGWbOzbBfLvjAXo6MSdY7EMAojCl2k1YOVCjbHcso2zkZk4tCy6hLGVHmHXA2zuc+m9V5bOWK0svsmaSO36LqBkqXgA8v/wBkaKSO2rPYGsXL/KBC20k2jwRxZi6WkDTE4GoHOqTVISWOPkK5mZ3qHpxY8dqTa9ta7fVaYL0MoY+DJ04YqCCTgA4JGTkED4isU/GIlRn1qQpCtpIbDMQADjtuagV5JbQsfVAXQ+rCneXEixyDfyEhyP3E9K+23Kj4dZFt9LGAqEQgJ0WGQFOc5TO+R3xjFc7t6NfCwd+f+N/km77jCRq5BV2jAZ0DDUqZGpiO+ykt8cY86257dZFKuqupxkMAQcHI2O3eqnJyu8Rn0BX6/VRSA+pBcOC22dCqi5OQMnQo+dvAruN+bzZa0rbVJ3D7SlKrIpSlApSlApSlApSlAqG5r44bW3Mi41ZCjPYEgnOPPYHb5VM1SOfuLwa0tp9WMLKMZ3OWAyV3GMH8aCv8R9pUInMTxyswYKW1IRk47Antv8Kj77n+JXdS0jaWK7RjHhJB31HO/ngVBcV5ft2m6izTMSVPhjVgNOMDdlPl6VqX/KaGRiJ2AJztA7DJ3OGUkHeoq3R8aLxCVdRRjgHTgk5IwAfkfwNff0ubCHoHD9md1C9s5J3CjAzvitKz4UqwRxq76UyR4AMlveJBOcn6VsvI5RY+qWj06WUoV1bY1FlJ8Q27YGwqCTitLtxkRjH7sqHb1xkZ+lYxC2cMSDscHI7/AJH6Gt6w4g2gRoQihdOynOB+83Y/HGah+b+YFs4vCNUj7KD5k+bHv2GSfQfEUEtBoi3lKqPiR/WpyGSKRdirL3+nqK/Pslm10WkmkBIGoly2y+qouyL6V64NxWbh1wi6iYnI2DZUhuzof+vMGrodlmEKMSB3I7/P8qwy8UQdgKr1y8kudI+f4714PCJj3zUEzLx5R6Vpy8yVpry4575rJ/YCr77AfMigxnmA9l/Af4VK2HMi28Tyy+Qxj1J7AVGN0I/VvkMD8WxVY5jvhNLHEPAp3Pnj0z29KCRPtbmMumSNVgkONs5UHsdxv9PzrrXs94gJIZEUHEb9/i41EfT+tcK4nYZglU6iVRGQEdtOQzlic7k6cfLPau1eyWwdLHW4IMzswBGPAMKp+ukn5EVUWviV90kyBqdiERf2nOcD5DBJPkqsfKsNjcs8hUNqWIaHbSB1JcDIHoF88ebY+6a3HtlLq5GWUMFPoGxqx89Ir5awoiqqABfIA9/MnPmTuSfPOao0uYnmEP8A3fVqLIGKBC6x6h1GRX8JfTnAOe+cHGDV4vaQI9QlQyxwLCJ7kaI9LTMyAGBjqDh1IZB2w3bYVceIcOSZdMgOAdQKuyEEZGQyEMNiRsfM1XrH2f2sVxNcMkbowj0K65EWhGDtqYnUW1MxY75ZiScmgjo/anqWPFlOXlJZE/ajCxEsDjdsyqukbagRq2zUxwrjrXF42gSLCLdWUOFAk1ysFkQZLYIRsasZBBxX08iWIwvSxk4X7WUMPDuiHXkJhfcXw+HttW5wvlu1tnboxqjMuCAzElNROMEnCgscAbDJAxmg9299JPaiRVa2dwSFlVWZACdyqtpJwMjfG4z6VTJuabrRazSyTRWzWVvPLNDBE69STeTWXB0qBpOFBO52q7Q8AhS3W3jUxwqMBUd1wM5xqVg2Mk+e9RcvIPD2EZaFSsQULmSTSBGxKqV16WVTnAbIG4oI3lfj07XIS7edHkNwYongiWJ1jfYxyAa2whU+IjOfOtq45pNtrkkSabW90wVNGIobNtLHDMvcAttkktj0xI8M5Ts7e4MsUSrMysM62JCFgWCKzEIucbKAK+/2JC3WaUpIjdYDO3SWVVE6awezFcnsRmgrk/PrSXltDF1IWM3TlhkjjO3hYnqBm3KuhAU9ic7jFZ7P2miQBltpFjeSNEldgqEOZBlnI0q3gGFyc9SPcE7Tk/Jlo7tI0I1syuXDOra1CBWDKwKkBF7Y7Vh/yBstWejjfOkSShO+dPTD6AhPdMaT5igk7+8OpIoz9o++cZ0RqRqcj6hR8WHkDVcfnpYJL0T626VwsUIWMgMWggZYhJgJrLux8TZwfQVbEtlDM4HibAJ8yFzgfIZO3xPrWhc8sW0gcPEGEkhlfJbeQxiPV32IQADHbAI33oIW09oSvI8bW8iMkkETZZSNU1xLAcHsVVoyfUg9hg1tWPML3AgmWN4o3kCqGZD1kdW8QAJK4KhhnBx8yBnfkizPTzD+rOVPUkzq1l9RbVlnDszBmyQSSCM1upwdVMAXwxwA6EA2zp0KcnfCqWGP3s+VBIUpSgUpSg+Zrlntc4eXubZk3zFMr4O4xvE2O5AfI2/a3711ImozjPCYLhcSjsCA4OGXPmreX8qK/MC81yxkhkRsHH3h/WtyHn4j3ofwk/xWp/nvkeO1OuOWG6BJyrZjlH/pnQ/xOAfhVKhmgVgXtWbBzpMzYPz8OcfWiOhXPExHbC4dWAKq2nbPjxgZ7Z3qHT2iQ+ccv4p/xVs3nPFjJGFmt2l7Ej3QCB5ZO+PXao0cw8I//Acfgf8AeqKs/AOZkuAxjLDSRqDAZGex2JBGx/CqxzpeGa+CE7KqD5azuf8ARArLac52MTEw20kQbGdKrvjt96oLinFFlu3mQHSxQqGxnCBRvj5Ggs54bHiXosXEqgH3WChQSVU7DfbGryBqK5jtY2gthACFV+iCc5ZgwycnvufIAb7VK27ukdmltGZw7u0rBSQAWHhJwQmkBdj5pntUXzRxVFkijt1BS3dnxuVMjMGbz3AIHn61UdHSVkDBcDOc753+q1kXiMrfeUfMgflpz+Vcvk5uv5OzBc/sRqPzIJrGljfz93mbP7zAfgMCppdunXV0AMyT4H1/m7AflUNc8y2Sf3iMfjJn8ogP51WLT2WXcu5Q/Nv+dWCw9hsx99gtNDVuedrfB0f6kap/rtlvzqo3fFVmuNZUovhUjVltIzqOfMnJrrFl7CYB+sdj8tqm7T2L8PXvEz/OR/6EVUUnle5We6jSRocPIXbSQdFvHIJER/LLMqrg74JzXcYrhSPCQR8KieE8n2tsMQwRpnuQMk/MnJNTCwgUVp8Ud20xR5BkzqcdkjGNZB/bOQq/Ek9lNY+E22T1CmhQNEKYwUiGNyPul8A48lVBsc1vzyqiszHCqCSfQDvWOK/DMqaWDMmtgceAHsHwdiTkDGfdb0ojZYZGKofDVu5Fis5ISLdQsbOVI1CzOJc520TN0lX1QSN51b+K8UEATwM5kcRqF0+8wY7liABhTXuDiSHZiqPvlC6FhtnfB/Zw3yNdcs6255o3pzC24lxRgpcSPKGLOGtcG2+ym19CSSNI9bAhQAXHh3Y68VscL4ndm/uJUWSRbePpfbR/aMrPA+jMYAEmGYjIJAxkVfbjilvMpQmOWJwySHXGUAYY0vlt9WrAAznNeOGR2doiRwmKJZWJUBx9oxwCQScudgPPsBTln0Oevq0uWbFore467yOGmuidSYOkzS5KhAGOobjHqNOBiqkloSkKdFo7dLu+kZWtJnjw0jta5gUKWUqSwxkAhcjOK6aLpNZj1rrADFNQ1BScBtPfGds1E8P5pWW4MHSlRtLupdVGURwuoqGLxhifDrC6gCR2rl0pt2k8sMgFtKl68jylhGRph6RwqTEaRmMiIJnIcnIGC1Sd9EHs+Im2t3SJrYRxx9BkLyKkgYrCQGOA0aZxuY8bgCrGnMQN0LfpSDUH0yEKFYx6dYUateBqA16dOds9s7fCeJi4iEiqVBaRcHGfs5GQ9ttyufrQc9vb/iFtBIZXuMxR3DBkWIr1UCshLuupoNBzkgHVrU4IVa6XE+VB9QD+NUrmTitrOjyXNk80cDlInOjEjmdIHQHUNGZCow+AwXPYVPx8xgCPrRNA0jlQrPEcKMfaMyOVC6mVO+dTqMbigmaVpXfFFikVZMIrAnqM6KurKhU3YEsck7DHh+Izpf5UxmSVFUsIugWcPGE0TBm6mosPCqqSfPtjNBNUqPn5gtkTqPPCqZ06zKgXURnTnOM43x6V84txxIBH4WleVtMcceCznBY4yQoUKCSxIAA+VBI0r4p+lfaBSlKDGyVrXFgHGDvW7SgqHEvZ7DL6iq1eexZG92THzWuqUoOKz+wl/uyL+BrSf2DT+Tp+dd3pQcEPsFuf84g/GvaewG5/z8Q+jH+Vd4pQcasfYPKNpL3Sp7iONt/nqYD8qs/DfZHZwgBg0h9XI3PyFX6obiHivrVf2EuJfkQI4wf/AHWoMdryfbR+7Cg+lSMXDUXsoHyArcpQYRAK9CMVkpQedNfcV9pQKUpQad7Y9Ro8t4EOor+06kGPJ/ZU5bHmQvpguHWPTDFjqkdtTtjGT2AA8lUAAD4Z7kkx/OJdbcSRF+pHLCyKjleoxlRem2CAVcMVw3hGrJ7ZEzExKgkaSQCRkHB9MjY4oI7mDg/6QsYxGdEgfTImpGwrrgjPq2fpULc8iiRJQ4iDSNB+rjxoSIBWWMn3cpqA8hqNW6la1y2rGoZWw0tO5hz6DliW8kZptaKiwqBLCE1FSC2EDEYAXGdwS58hUo3I5Fw0yNGAz6hGyPpUZjbYI6gtrQtg5GSDjI3ttK7niL+TiOGp59ZQ9lahryadXiYFEi0iJRIpVmJ1y+8ynIwp2GMio6w5XmS4kuQ1tHK6lT04XxJqkVmeYl9UjAKQoyNGo7sNqmuIcM1kPGdEy+6/qP2XH3lPp5dxXrhnEeqCGGiRDh0/ZPkQfNT3BrzvQjeF8KuEu5ppTC6ynAI160jX9VGM+HA3Y9ss7H0FfeXeEXFsOm8sLwgykBYnRwXkZxluoVb3iPdHlU9SgpvFOTJpnkYtaeJSCptmKXH2iOpuU1+Iro2IOcsT56ajv+zBxblQ0PWedZWKrLFCkavG4hiijcYTMY775Zm7710OlBV+Y+SRd3FvKzLph0DpsmoNpmikPn5iPTuD3+FQR9lj5uVE0awzzCYIIyNGl5SkYwwGjTIPkV2710WlBzu+9lGZInieJOnbxwmPpuElZUkR3fpSI26so77gEHIO03xPkvqGFwyu0ZYmOZWkhOtNJ0Rlvswu2kA9sjzyLTSg1eF2ZihjjZy5RQpY/eIHfGTgfMn5nvW1SlApSlApSlApSlApSlApSlAqFxniX8Nr/tzb/wCwKmqhkH/3Fv8A+ZP/AJZKCZpSlApSlApSlApSlBpcS4WJ+nqd1WORJNKkAOYzqQPtkqGAbAIyVGcjat2lKBSlKBSlKBUZxa0YETxDMkY3X/OR/eQ/HzHx+dSdeJXIUkAsQOwxk/AZ2oMdtepIiOrAhxlfjtnGPXvt8Kz1U7lguZIt4lkSX0MUmsLMhHdcq5OPXPrVsoFKUoFKUoFKUoFKUoFKUoFKUoFKUoFKUoFKUoFVOy4tI3FpITCQRCup8nSIg8xjZTjdmLqMeWh/QVbKjOOcwwWia53C57KN2bHkqjc/yoJOlco4p7U7qQMbaFYoxkhnGtyB8AQM/AavnVYs+deK3blY7hlx6IoHyyE7/CrpzzQ79SuIW/F7773EZAwOMCPIJ+HqPoK3OFe0W+S6jgDLe62C6QgVjncgMAukqMkkggAd6k9HdYm06iHY6VRecParFYXHQ6TTMFDPhwunVuAMg5ON/LuK2+T/AGiJfSdMwtC5jEqamVg8ZOMgjz3G3z9DRFvpSo3mMy/os/6OcTdNun2zqxtjOwPkCds4zQbn6YnU6etepp16MjVozjVjvjO2azVzO4tLsSs9vDerqtzEryyRvKCJ0kl3d2Cloy4TUcagBsMVjb9PGFSK/AWd3RXkDHpMkOgtN1hkqRK3TYuhJ0sB4SA6Td3qRLqkYKCcZPrvt+RrLHIGAKkEEZBByCD2IPmKp3DLK5eytlYSxyrPku5LyBB1AJWEryac5B0FmxnA27Yksb1AqRrIjKoCEOOnqXrdVnUnB1toYZB2YAacGs5tMT2cTaYnsvFYIb1HjEisNBGQ3YY+tVO1e6Usui70t0iSzRs+yyBypYlEzJoyNvDkgCtW04RcPG0UizgBLcbvgBlMQZVAcqw2dy4VW9c7VOefROefRfaVSY+G3ZnId7jS0pBIfCdHWSuGEmzaAB4UU7tknY1952sLsvbCBrjoorBzA2ZOpqj0Fsyx6hpD7sXXJ8Snau6235OqzvyTfH+BiRJGRxCzIQ7H3GXH94Ph3Ddx8qmI+w3zsN/WubS8F4hMLxZ/0noyQ3JtkE6EqWY5inA98vkaN2Cplc53rFxvgvERcSrFLeadUYgaNwU6QEWrqEygatQkP6osdvFpyK6dOk318kMbSSNpRBlm32HrtvWWSUKCzEAAEkk4AA7kk9hXOeK2XED1rci6mgEn2bAwZkjJgZ1lZsMVAMqrpGTgg5wK3+HcNuZuH3McySmQy6lEzENMFMblSvUdYlYhk0owTzAUHFdUiJtES5tMxWZhcrO9SVA8Tq6nsykEbd9xWeqnxJbmR0MUc8KkRhAGRdLCX7VpVViCDEMKDnz2zisNpBexJE2ZZmEMcjo7LvLurx528mzv5oN++d/AiY3FoY+NO9TWVyrDPeInvsq4x3I+82lfxbYfGqU3C71ZCpkuD7iq6MNGkiISMSX2OeqQOnntvjapG94JKkrvA0rHTaqCzhsgTsZBl++EJO521Gr4FYmPmhPGtO/llYYeJRsIyrqeqNUe/vgDJIHc7HNbNc74Xwu9iFv4JcRxyIoZkJSZ4yAwwTiIHSBk+ROADVi5XgnWGQSGXq7YM41KG0AHSBIxZdQJPiUb7BRTLgrSJmton+TFmtadTWYS/DuKRzhjESwR2jJ0sAWQ4bSWA1gHI1LkZBGdjSozkefVZoCftEaRJfLEwdupsdwNRJAPkRSvK9KepSsdxcLGpd2CqoJLMcAAdySewoMlKoHGPa/bptAOp+8TpUj1Udz9dNU/iftVnlzpYKD5Kf8AD+ua4m8Q92LgM2Ty17u1TXSJ7zKvzIH860Lnmi1j9+ZB9a4DdczSNu0jfj/hWmb/AMyr/Mqf6/8AW1Tnme0PT9n46f1LxH7+rutx7SrFe0pb+GNj+eMVrD2qWfpL/oD/AIq4l/ao9MfxZ/5V7HGJPuuF/hCj8wM1zzy9Nfh2C0fLO/v/ACh2DintI1oRaLhj2eRWIHqQqg5Pz2rnl3b3DyGSRo5XP3pHl3+YEXb4DaoS8SQIHuJTGrbr1JGyw9VTOcfSoxZ4mOEmUn4grn8avPZxPAcPvU26+67W1wwP2iR4H7Ex/k0Y/nUieao0GEVRsdywP1wMVz79DNfDakVPFl39lYfWf39yd4jxdUUdM+L128OPMY8/QVDcu83S2c7yxAa2jZBqQto1OpJHqx09/j51g07d818kiB7qKnO0r8PrSNVn335/Ty6PHFeKPcyPNJqaSTBZ9OAcADt8gOw8qzcv82PZXUU8cWRGSNBYgFGUgjODhjqYk9s4223wmD4EV5KH1NWMmnGX4bGSd7iPaP1d24F7aOHXJCmRoGONpkKjPprGV/EirfdXSmPUpDAlACDkHU6gbj51+XYVb/o19e8aMg9VkPl42G4+Rq+J9GFvhcRG+f8AD9X6tpXNPZNzzLdared+oyrqjkzuyggMrHzIyDnv3zXS60idvlZsVsVuWxSlKrIpSlApSlApSlApSlApSlApSlApSlApSlArn/tkvStpFEP72Xf0IjRnAI8xqCfhXQKpfta4GLjh0jZw1v8AbDbvpBDL9VJ+oFSezbBqckRbs/Pc8k3QVwzmXOHOMsAdWPXbYflWGwmmZvtGYLgnxKNz5AEjI38x8a8f2mo75H0r6OIIfvfzrPc61p9auLDOSL+J2109vvT3BbxImZnUO+MKSoYKPPCl1wT67+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QA30DsB8hWMMvnnPqCP5V57xqX6X4fknJh+by6Ng3uAdlGRjAUADtuBvg7d/ifWsTXvy/CvhRD96vLJH6muO73VrFY1B+l0W4zXgsnoTXwXAHYD60dbScUgVCx8hUPa2rTLNJ0zI+F0DBOSzbKqj3jj09a+3d14Dnz2/E1LcCgEVk1y/vSP0olIBDYRdTemxOk5yO4IxmtsUeb4fxXJO60j3Svs7tntOMW8fYSb4DBgNSuHXIJBwR+QzvX6KeQKCSQABkk7AAdyT5CuQcj8uB+I2ksfjS3tBJI/b7W41lEI76gu+PLb4V1+SMMCrAEEYIIyCD3BB7itHyrW5q1+kf9lBjiDyY0lla4/VjH6qBe8zA9mOrIB82jBGzVOgYHyrBHPGSrKVJkHhIxl1XJ2PmBkn03+NbFGbnF3zJPZMAziWa4kTSJJs27I8rDqRsBqhCq8YKkacAEajk1jf2tSYdkt0kjgQtM6ykK364BoWZQCh6SkEglupsPCSbNxPlexkjSXTFHGkiXLOiRhZBGrEdQ4w6EOT+dSV7YWpkhMscJkzohLxoWBCs2mMkZHhVjgehoKdd85TzQGJ40ikLwAss+nTHNPGkbKvvlidY0nGyg58QFXFOKsbxrfEelYVk1dZeplnK4MOMhMD384ztWCPgVikixrb2yyaWkVRDGDpygZgAu2+jJ+A9Kko0iLtIoQuBoZxp1YXcIzDfbVnB7Z+NBTeOcZnglvUjmZnIsRGGCYja6uJY2KAgKMJpxqJGpQT3qI49x1431PJP0LWHTMovYklE2vOW0n7YlMaQMb5GxyBcT/ZojabFn03JjaTEOlmJ3QtjDEn7vmaxaOFvJAmi0dwMwYjiOAcuOmQMLnBYAEZwTQfeYb/QVlwWSC3uLkIWK63jEegN8gzdwcFgcZFQXFefpUPSntzHmaOEPBc5bqE2zhRmMeApOoLDfIcYAIarQtzbXbao5Q/Q1BgpBBSRSCrggho2xnI7lNjsa2orO3mVJVjicPplV9CnJKrpkBx30qm/oq+goKLwfn+cRWkaxCci1t5p5HlCk9USbBmwoYGPux3JxjNWvhHMvUsxPIBrJZOmgfJlDFREBIAwfVscjHc5xvW1JyrZsAGtbcgFiAYIyAW94jK7E+frW5a8OijREjjRETOhVQALnOdIAwPePb1PrQVnjfFJraexB6kpc3LSpGV8WmItgByo0qTsCc7Dua0l9ozu0TJChimkCodZ1iNbmKBndCoCkmUMBnbGDvV1ms0chmRWZQwBKgkBhhgCewIAB9a1v7AtvH/3eH7QBX+yTxqOwfbxAehoIDgfM8t8dAijERjzI4mfOHluogI8JufsA2crjUcdqsPBZy9vC7HUzRoSfXKg5+vf615/sOERyRxosIkGljEqocb+YHfc7+WTW7HGFACjAAAAHYAdgKD1SlKBUXzPwlrq0mgRghlQqGIyBn1A+FSlY54tSkZIz5jyosTMTuHCuJ+wOQDULmDP7xZP6Guf8wcqfocmmSVG/eiYSL8iV3B+Yru3HfZjJOSRcvv5MTVPvfYhc/dkVq5028bfesT+H+tOdcLlQqY+pkdx4T8iPlXibhGD97FWq69hl8CSoU/8AiqOn9kXEl7QsfkanLPlL1xxmOaxXJjiddv31Q+MeWMfA1Ezy/at+H4VZj7K+JedvJ+BrHN7LeJLubWQ/IZpWupccTxcZqRSI1EJPlm1QK17qXMcaxMu+RI/hMjD9joh2B9du4r5weCa/mEhiPSDqXbTpjWNO2p/dVkQadTHdQATsDWvwjk7i9vIHhtp0btqAAyPQg7EfAgirc/J3HuIII7lxDFnJViign1McIGo/OtHz1G545kjueIySxj7JcJHt9xF0qcfHdv8AxVDtxUeQP5V2ThP/ANOkQ3ubl3PpGqqPxbJNWO19h3DU7pI/8Uh/3QK4msS9eLismKvLR+dDxQ+S/nXz9Pc9l/nX6ltvZnw2P3bSI/xAt/tE1LW/LlqnuW8K/KJB/SnLCzxmef7n5JghuZNo43c+iIWP4DNStryPxSXdLS4x8Y9I/wBbFfq2G1RPcVV/hUD+VZauoZTnyz3tP+X5Yf2V8XI3tXx6a4/5aqleBcn8YgIAsRIAxZRMqMiORgsBqAzjvnIOBtX6SpVZWtNusue8j8l8Qt0dp7tUkmcyOqor7kAAEnA2CgYAwAABtVxvoJGVIgThv1smw8AxlQB2Z84yOw1HOQMyNRPNHEnt7czppxEVaQMpOYtQEmCCNLBSSDv7vbeiMvDbVtTSSDST4Y02+ziHYbbamI1HH7o+7kyNY4Jw6qynKsAwPqCMg/hWSgo/DuDXpaO3lAFohCblclLWTVG23frZUafJYd92qu/2ZxVA5eSdGzK00jzIsIjVLhh05DK5jzmNdSpGFABKkgmutV8ZQRg7g+VByrghupby5mtdXTgjZIwZVnBZhaydEyM5znDE6T4c96unLvBjbpdFxI/UmlbS7ayy+RAO3iH47ZqbtLKOJdMSJGuc6UUKMnucAYrPQUKO0m/R5Va2uUdrm4kjeFbYyIkpfSUZ3IiYodGrAI7fGtaz5YnWKG3WB48m2ecB4v0dugIy2Ccv1WCBCBgEjUdtz0alBUeXeGTLK8mmZY47dYI0nMRdijMf7vuoGFDMcnJ+Zqdlwi6sreEXTto0LlTe9AGQ240qMP3iMcmoKxDBlYDw6R1qsF3ZRyrplRJF76XUMMjscEYoNLle5aSytXclmeCFmJ7lmjUknPnk1KV8VQBgbAdhX2gUpSgUpSgUpSgUpSgUpSgUpSgUpSgUpSgUpSgUpSgUpSgUpSgVGcesJJkRIygHVhaQvn3I5FchQO7HQBuQBknfGKk6UClKUClKUClKUClKUClKUClKUClKUClKUClKUH//2Q==" id="444" name="Google Shape;444;p22"/>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hQSERQUEhQWFBUVGBYYGBcXFRgcGxcXFhcWHBcYGBgaHyYfGBojHBcYIC8gIycpLC0sGB4xNTAqNSYrLCkBCQoKDgwOGA8PGikkHCUwKS0uNS01NSwsKS0pNCwsKSwpLSwpKSwpLCwpKi40KSwsKiwpLCwyKS8sKSwpLzQsKf/AABEIAKoBKAMBIgACEQEDEQH/xAAcAAEAAgMBAQEAAAAAAAAAAAAABQYDBAcCAQj/xABKEAACAQMCBAMFBAcDCQcFAAABAgMABBESIQUGEzEiQVEHMmFxgSNCkaEUM1JicrHBFUPRFlOSorLC0uHwFySCg5OjswglVGN0/8QAGgEBAQEBAQEBAAAAAAAAAAAAAAEDAgQFBv/EADARAQACAgAEBAMHBQEAAAAAAAABAgMRBBIhMRNBUXEFImEVgaHR4fDxM0KRscEU/9oADAMBAAIRAxEAPwDsvFOJrAhYgscEhV7nFUHivtZkhhM4tw6qRlB1MhSxGrqadAGnfesHNXFpJOMLZqwXWigBmwrDQz4PzYflW9DxBuHs4uE19ZRpCMrDClgdQbH7Q/OtaY+aJ1PX09WV8nJMb7evotPK/NMd9EHRXjbClopBh0DjKkjzUjsw2O/mCBNVwjkHjTf5Q9OIt0HjkURk5EaaeoFGNsB+38Vd3rKY00id9SlKUUpSozjnMlvZpruJVjB7A7s38KjLN9BQSdK53de260X9XDcSfHQqj/WbP5Vpf9u0Z92znb5Mn9KDqNK5afb1Cvv2V0v0U/4VOcB9rtldByOpEIxqcyIAFXfckE7bUF2pXiKUMoZTkMAQfUHcV7oFKUoFK8ythSfQGvooPtfFYHsc9x+Heq5zhxGWLo6GljibqdSSCDrSBlXMa6NL4VjqydJ3CjbVkVA8XuooXjhFxEepxF/s7Nnd53uXe2j8SFFRkkDlsYOCNQINB1OvLOBjJAzsPia5hfc4XbSMYnuGjbolenbuPCUB6al7VgJXfJ1EshXK/ZnerbxS2X9NSSaJpU6QWL7MuEl1ktsAdLEafEcY0neu6V5p04vbljayUqmWd7eySRL1HUNjqloB9nIY5mdBlR4VKxgHf3u57V6l4tetCNCN1DGZgRHt4U0mLBHvdXxY76dq2nhp3rcMf/RGt6lca8NMoIBIBPYEjJ2J2HnsD+BqscBkuZmcNO4VACCYQNTM0mVJkiQtpAXsq9x6eKHkinT9E2k8CW7GRYCzgmO6zGcKdQB0jB7GTJIzmuo4brMTaNwk8R0iYidOghs1hvr+OFDJK6xouMs7AAZOBufUkD61RI7+7RCuHhdpZXmYQswVmEZjwFSTUp8XbvpwWHep/mq4INnqCiI3EWt2OCrDJiwpGMFwoJJyM7A+WWXDOPXVpiyxk30WOlKVi2KUpQKUpQKUpQKUpQc89qfs5kvjFc2b6LuDGnfTrUHUoDfddTkg9tyD8ObcUm45cMsctnIZFGjUIyAcnuSDo+oIFfoylWJmJ3CTWJjUuceyj2ZvYa7m6Ia6lGMA5Eak5I1ebEgZI22AFdHrxJKFGWIA9ScVoycdjHukv/CNv9I4H51FSNfCag5uYj91VH8TZ/Jf8ajOJcTaZGRpSisMHpDS2PgxJIqbGnzP7TUjzFafaSk6dePCp/d/bP5evpVG/Q2kcy3LGSQ99Rz8s+vyGw9KsEXK1mpBAlJHY9Vsj8KT8twN964X5XDD6+tNqiZYAwKsoKnuMbGoiSxt7Ul1wsmCVDOc+hwCe29T1xydAf7+5H/n6v8AaWou49ncTHK3E5PxCN/uimxH23NB1aTh2OyqvdmPugfM/h38qleWruAXMkcp6rwaZXUISk1yTsGYDAjhAGFPc47la88J5HEDs5l8ZGiNiEHS1bFwCd2x2zWPlvlQWk8g6xeFgDk6WLOPM4Ukd27H50FwvPaNMjDUFjUnbKkZ33ILHetu49q0QGkALIuA5fZCf3Dnxf0qEuuF2suBL1ZFXJCaTpBPc4wN/jXqSyswuDaSOoGMM2Bj0xqxUE5w/wBqsBbExAUrqDpkrnONJ774371M2HtCsZnCJcIWPYHI/piqPYfo2AYuHWw/iKNj4HCkfTNTdnfznwxQ28Y9FU/0wKuxc7y+URkhlPYe8O7MFH5mtyqLeW8pXMvRKgg7RggFSCp3J3BAIPwqw8pcWa5tlkcYYNIjfExuy5+uAabNJaaYIpZjhVBJJ8gBkmsEV+GZF0sGZNZBG6DbGvfYkkgD91vQ15vrEytGCfs1Opl82ZSDGCf2QcsR5kL5ZBcOsSgZnOqSQ6nYdvRVX0VRsPqe5NVGpd8zwxy9JtXULxxqoGS7SDPhAOcKoLMTgADNbkPF4XYqs0bMCVKiRSQwGSCAcggb4qvX/KUpvWvYZEWXMaANqw0GnEsTYzg6sOrAZBAB2zVeh5Lm4eiyIRI0XhUxwzSvKpjmH2kfUGjBfICHGWbOzbBfLvjAXo6MSdY7EMAojCl2k1YOVCjbHcso2zkZk4tCy6hLGVHmHXA2zuc+m9V5bOWK0svsmaSO36LqBkqXgA8v/wBkaKSO2rPYGsXL/KBC20k2jwRxZi6WkDTE4GoHOqTVISWOPkK5mZ3qHpxY8dqTa9ta7fVaYL0MoY+DJ04YqCCTgA4JGTkED4isU/GIlRn1qQpCtpIbDMQADjtuagV5JbQsfVAXQ+rCneXEixyDfyEhyP3E9K+23Kj4dZFt9LGAqEQgJ0WGQFOc5TO+R3xjFc7t6NfCwd+f+N/km77jCRq5BV2jAZ0DDUqZGpiO+ykt8cY86257dZFKuqupxkMAQcHI2O3eqnJyu8Rn0BX6/VRSA+pBcOC22dCqi5OQMnQo+dvAruN+bzZa0rbVJ3D7SlKrIpSlApSlApSlApSlAqG5r44bW3Mi41ZCjPYEgnOPPYHb5VM1SOfuLwa0tp9WMLKMZ3OWAyV3GMH8aCv8R9pUInMTxyswYKW1IRk47Antv8Kj77n+JXdS0jaWK7RjHhJB31HO/ngVBcV5ft2m6izTMSVPhjVgNOMDdlPl6VqX/KaGRiJ2AJztA7DJ3OGUkHeoq3R8aLxCVdRRjgHTgk5IwAfkfwNff0ubCHoHD9md1C9s5J3CjAzvitKz4UqwRxq76UyR4AMlveJBOcn6VsvI5RY+qWj06WUoV1bY1FlJ8Q27YGwqCTitLtxkRjH7sqHb1xkZ+lYxC2cMSDscHI7/AJH6Gt6w4g2gRoQihdOynOB+83Y/HGah+b+YFs4vCNUj7KD5k+bHv2GSfQfEUEtBoi3lKqPiR/WpyGSKRdirL3+nqK/Pslm10WkmkBIGoly2y+qouyL6V64NxWbh1wi6iYnI2DZUhuzof+vMGrodlmEKMSB3I7/P8qwy8UQdgKr1y8kudI+f4714PCJj3zUEzLx5R6Vpy8yVpry4575rJ/YCr77AfMigxnmA9l/Af4VK2HMi28Tyy+Qxj1J7AVGN0I/VvkMD8WxVY5jvhNLHEPAp3Pnj0z29KCRPtbmMumSNVgkONs5UHsdxv9PzrrXs94gJIZEUHEb9/i41EfT+tcK4nYZglU6iVRGQEdtOQzlic7k6cfLPau1eyWwdLHW4IMzswBGPAMKp+ukn5EVUWviV90kyBqdiERf2nOcD5DBJPkqsfKsNjcs8hUNqWIaHbSB1JcDIHoF88ebY+6a3HtlLq5GWUMFPoGxqx89Ir5awoiqqABfIA9/MnPmTuSfPOao0uYnmEP8A3fVqLIGKBC6x6h1GRX8JfTnAOe+cHGDV4vaQI9QlQyxwLCJ7kaI9LTMyAGBjqDh1IZB2w3bYVceIcOSZdMgOAdQKuyEEZGQyEMNiRsfM1XrH2f2sVxNcMkbowj0K65EWhGDtqYnUW1MxY75ZiScmgjo/anqWPFlOXlJZE/ajCxEsDjdsyqukbagRq2zUxwrjrXF42gSLCLdWUOFAk1ysFkQZLYIRsasZBBxX08iWIwvSxk4X7WUMPDuiHXkJhfcXw+HttW5wvlu1tnboxqjMuCAzElNROMEnCgscAbDJAxmg9299JPaiRVa2dwSFlVWZACdyqtpJwMjfG4z6VTJuabrRazSyTRWzWVvPLNDBE69STeTWXB0qBpOFBO52q7Q8AhS3W3jUxwqMBUd1wM5xqVg2Mk+e9RcvIPD2EZaFSsQULmSTSBGxKqV16WVTnAbIG4oI3lfj07XIS7edHkNwYongiWJ1jfYxyAa2whU+IjOfOtq45pNtrkkSabW90wVNGIobNtLHDMvcAttkktj0xI8M5Ts7e4MsUSrMysM62JCFgWCKzEIucbKAK+/2JC3WaUpIjdYDO3SWVVE6awezFcnsRmgrk/PrSXltDF1IWM3TlhkjjO3hYnqBm3KuhAU9ic7jFZ7P2miQBltpFjeSNEldgqEOZBlnI0q3gGFyc9SPcE7Tk/Jlo7tI0I1syuXDOra1CBWDKwKkBF7Y7Vh/yBstWejjfOkSShO+dPTD6AhPdMaT5igk7+8OpIoz9o++cZ0RqRqcj6hR8WHkDVcfnpYJL0T626VwsUIWMgMWggZYhJgJrLux8TZwfQVbEtlDM4HibAJ8yFzgfIZO3xPrWhc8sW0gcPEGEkhlfJbeQxiPV32IQADHbAI33oIW09oSvI8bW8iMkkETZZSNU1xLAcHsVVoyfUg9hg1tWPML3AgmWN4o3kCqGZD1kdW8QAJK4KhhnBx8yBnfkizPTzD+rOVPUkzq1l9RbVlnDszBmyQSSCM1upwdVMAXwxwA6EA2zp0KcnfCqWGP3s+VBIUpSgUpSg+Zrlntc4eXubZk3zFMr4O4xvE2O5AfI2/a3711ImozjPCYLhcSjsCA4OGXPmreX8qK/MC81yxkhkRsHH3h/WtyHn4j3ofwk/xWp/nvkeO1OuOWG6BJyrZjlH/pnQ/xOAfhVKhmgVgXtWbBzpMzYPz8OcfWiOhXPExHbC4dWAKq2nbPjxgZ7Z3qHT2iQ+ccv4p/xVs3nPFjJGFmt2l7Ej3QCB5ZO+PXao0cw8I//Acfgf8AeqKs/AOZkuAxjLDSRqDAZGex2JBGx/CqxzpeGa+CE7KqD5azuf8ARArLac52MTEw20kQbGdKrvjt96oLinFFlu3mQHSxQqGxnCBRvj5Ggs54bHiXosXEqgH3WChQSVU7DfbGryBqK5jtY2gthACFV+iCc5ZgwycnvufIAb7VK27ukdmltGZw7u0rBSQAWHhJwQmkBdj5pntUXzRxVFkijt1BS3dnxuVMjMGbz3AIHn61UdHSVkDBcDOc753+q1kXiMrfeUfMgflpz+Vcvk5uv5OzBc/sRqPzIJrGljfz93mbP7zAfgMCppdunXV0AMyT4H1/m7AflUNc8y2Sf3iMfjJn8ogP51WLT2WXcu5Q/Nv+dWCw9hsx99gtNDVuedrfB0f6kap/rtlvzqo3fFVmuNZUovhUjVltIzqOfMnJrrFl7CYB+sdj8tqm7T2L8PXvEz/OR/6EVUUnle5We6jSRocPIXbSQdFvHIJER/LLMqrg74JzXcYrhSPCQR8KieE8n2tsMQwRpnuQMk/MnJNTCwgUVp8Ud20xR5BkzqcdkjGNZB/bOQq/Ek9lNY+E22T1CmhQNEKYwUiGNyPul8A48lVBsc1vzyqiszHCqCSfQDvWOK/DMqaWDMmtgceAHsHwdiTkDGfdb0ojZYZGKofDVu5Fis5ISLdQsbOVI1CzOJc520TN0lX1QSN51b+K8UEATwM5kcRqF0+8wY7liABhTXuDiSHZiqPvlC6FhtnfB/Zw3yNdcs6255o3pzC24lxRgpcSPKGLOGtcG2+ym19CSSNI9bAhQAXHh3Y68VscL4ndm/uJUWSRbePpfbR/aMrPA+jMYAEmGYjIJAxkVfbjilvMpQmOWJwySHXGUAYY0vlt9WrAAznNeOGR2doiRwmKJZWJUBx9oxwCQScudgPPsBTln0Oevq0uWbFore467yOGmuidSYOkzS5KhAGOobjHqNOBiqkloSkKdFo7dLu+kZWtJnjw0jta5gUKWUqSwxkAhcjOK6aLpNZj1rrADFNQ1BScBtPfGds1E8P5pWW4MHSlRtLupdVGURwuoqGLxhifDrC6gCR2rl0pt2k8sMgFtKl68jylhGRph6RwqTEaRmMiIJnIcnIGC1Sd9EHs+Im2t3SJrYRxx9BkLyKkgYrCQGOA0aZxuY8bgCrGnMQN0LfpSDUH0yEKFYx6dYUateBqA16dOds9s7fCeJi4iEiqVBaRcHGfs5GQ9ttyufrQc9vb/iFtBIZXuMxR3DBkWIr1UCshLuupoNBzkgHVrU4IVa6XE+VB9QD+NUrmTitrOjyXNk80cDlInOjEjmdIHQHUNGZCow+AwXPYVPx8xgCPrRNA0jlQrPEcKMfaMyOVC6mVO+dTqMbigmaVpXfFFikVZMIrAnqM6KurKhU3YEsck7DHh+Izpf5UxmSVFUsIugWcPGE0TBm6mosPCqqSfPtjNBNUqPn5gtkTqPPCqZ06zKgXURnTnOM43x6V84txxIBH4WleVtMcceCznBY4yQoUKCSxIAA+VBI0r4p+lfaBSlKDGyVrXFgHGDvW7SgqHEvZ7DL6iq1eexZG92THzWuqUoOKz+wl/uyL+BrSf2DT+Tp+dd3pQcEPsFuf84g/GvaewG5/z8Q+jH+Vd4pQcasfYPKNpL3Sp7iONt/nqYD8qs/DfZHZwgBg0h9XI3PyFX6obiHivrVf2EuJfkQI4wf/AHWoMdryfbR+7Cg+lSMXDUXsoHyArcpQYRAK9CMVkpQedNfcV9pQKUpQad7Y9Ro8t4EOor+06kGPJ/ZU5bHmQvpguHWPTDFjqkdtTtjGT2AA8lUAAD4Z7kkx/OJdbcSRF+pHLCyKjleoxlRem2CAVcMVw3hGrJ7ZEzExKgkaSQCRkHB9MjY4oI7mDg/6QsYxGdEgfTImpGwrrgjPq2fpULc8iiRJQ4iDSNB+rjxoSIBWWMn3cpqA8hqNW6la1y2rGoZWw0tO5hz6DliW8kZptaKiwqBLCE1FSC2EDEYAXGdwS58hUo3I5Fw0yNGAz6hGyPpUZjbYI6gtrQtg5GSDjI3ttK7niL+TiOGp59ZQ9lahryadXiYFEi0iJRIpVmJ1y+8ynIwp2GMio6w5XmS4kuQ1tHK6lT04XxJqkVmeYl9UjAKQoyNGo7sNqmuIcM1kPGdEy+6/qP2XH3lPp5dxXrhnEeqCGGiRDh0/ZPkQfNT3BrzvQjeF8KuEu5ppTC6ynAI160jX9VGM+HA3Y9ss7H0FfeXeEXFsOm8sLwgykBYnRwXkZxluoVb3iPdHlU9SgpvFOTJpnkYtaeJSCptmKXH2iOpuU1+Iro2IOcsT56ajv+zBxblQ0PWedZWKrLFCkavG4hiijcYTMY775Zm7710OlBV+Y+SRd3FvKzLph0DpsmoNpmikPn5iPTuD3+FQR9lj5uVE0awzzCYIIyNGl5SkYwwGjTIPkV2710WlBzu+9lGZInieJOnbxwmPpuElZUkR3fpSI26so77gEHIO03xPkvqGFwyu0ZYmOZWkhOtNJ0Rlvswu2kA9sjzyLTSg1eF2ZihjjZy5RQpY/eIHfGTgfMn5nvW1SlApSlApSlApSlApSlApSlAqFxniX8Nr/tzb/wCwKmqhkH/3Fv8A+ZP/AJZKCZpSlApSlApSlApSlBpcS4WJ+nqd1WORJNKkAOYzqQPtkqGAbAIyVGcjat2lKBSlKBSlKBUZxa0YETxDMkY3X/OR/eQ/HzHx+dSdeJXIUkAsQOwxk/AZ2oMdtepIiOrAhxlfjtnGPXvt8Kz1U7lguZIt4lkSX0MUmsLMhHdcq5OPXPrVsoFKUoFKUoFKUoFKUoFKUoFKUoFKUoFKUoFKUoFVOy4tI3FpITCQRCup8nSIg8xjZTjdmLqMeWh/QVbKjOOcwwWia53C57KN2bHkqjc/yoJOlco4p7U7qQMbaFYoxkhnGtyB8AQM/AavnVYs+deK3blY7hlx6IoHyyE7/CrpzzQ79SuIW/F7773EZAwOMCPIJ+HqPoK3OFe0W+S6jgDLe62C6QgVjncgMAukqMkkggAd6k9HdYm06iHY6VRecParFYXHQ6TTMFDPhwunVuAMg5ON/LuK2+T/AGiJfSdMwtC5jEqamVg8ZOMgjz3G3z9DRFvpSo3mMy/os/6OcTdNun2zqxtjOwPkCds4zQbn6YnU6etepp16MjVozjVjvjO2azVzO4tLsSs9vDerqtzEryyRvKCJ0kl3d2Cloy4TUcagBsMVjb9PGFSK/AWd3RXkDHpMkOgtN1hkqRK3TYuhJ0sB4SA6Td3qRLqkYKCcZPrvt+RrLHIGAKkEEZBByCD2IPmKp3DLK5eytlYSxyrPku5LyBB1AJWEryac5B0FmxnA27Yksb1AqRrIjKoCEOOnqXrdVnUnB1toYZB2YAacGs5tMT2cTaYnsvFYIb1HjEisNBGQ3YY+tVO1e6Usui70t0iSzRs+yyBypYlEzJoyNvDkgCtW04RcPG0UizgBLcbvgBlMQZVAcqw2dy4VW9c7VOefROefRfaVSY+G3ZnId7jS0pBIfCdHWSuGEmzaAB4UU7tknY1952sLsvbCBrjoorBzA2ZOpqj0Fsyx6hpD7sXXJ8Snau6235OqzvyTfH+BiRJGRxCzIQ7H3GXH94Ph3Ddx8qmI+w3zsN/WubS8F4hMLxZ/0noyQ3JtkE6EqWY5inA98vkaN2Cplc53rFxvgvERcSrFLeadUYgaNwU6QEWrqEygatQkP6osdvFpyK6dOk318kMbSSNpRBlm32HrtvWWSUKCzEAAEkk4AA7kk9hXOeK2XED1rci6mgEn2bAwZkjJgZ1lZsMVAMqrpGTgg5wK3+HcNuZuH3McySmQy6lEzENMFMblSvUdYlYhk0owTzAUHFdUiJtES5tMxWZhcrO9SVA8Tq6nsykEbd9xWeqnxJbmR0MUc8KkRhAGRdLCX7VpVViCDEMKDnz2zisNpBexJE2ZZmEMcjo7LvLurx528mzv5oN++d/AiY3FoY+NO9TWVyrDPeInvsq4x3I+82lfxbYfGqU3C71ZCpkuD7iq6MNGkiISMSX2OeqQOnntvjapG94JKkrvA0rHTaqCzhsgTsZBl++EJO521Gr4FYmPmhPGtO/llYYeJRsIyrqeqNUe/vgDJIHc7HNbNc74Xwu9iFv4JcRxyIoZkJSZ4yAwwTiIHSBk+ROADVi5XgnWGQSGXq7YM41KG0AHSBIxZdQJPiUb7BRTLgrSJmton+TFmtadTWYS/DuKRzhjESwR2jJ0sAWQ4bSWA1gHI1LkZBGdjSozkefVZoCftEaRJfLEwdupsdwNRJAPkRSvK9KepSsdxcLGpd2CqoJLMcAAdySewoMlKoHGPa/bptAOp+8TpUj1Udz9dNU/iftVnlzpYKD5Kf8AD+ua4m8Q92LgM2Ty17u1TXSJ7zKvzIH860Lnmi1j9+ZB9a4DdczSNu0jfj/hWmb/AMyr/Mqf6/8AW1Tnme0PT9n46f1LxH7+rutx7SrFe0pb+GNj+eMVrD2qWfpL/oD/AIq4l/ao9MfxZ/5V7HGJPuuF/hCj8wM1zzy9Nfh2C0fLO/v/ACh2DintI1oRaLhj2eRWIHqQqg5Pz2rnl3b3DyGSRo5XP3pHl3+YEXb4DaoS8SQIHuJTGrbr1JGyw9VTOcfSoxZ4mOEmUn4grn8avPZxPAcPvU26+67W1wwP2iR4H7Ex/k0Y/nUieao0GEVRsdywP1wMVz79DNfDakVPFl39lYfWf39yd4jxdUUdM+L128OPMY8/QVDcu83S2c7yxAa2jZBqQto1OpJHqx09/j51g07d818kiB7qKnO0r8PrSNVn335/Ty6PHFeKPcyPNJqaSTBZ9OAcADt8gOw8qzcv82PZXUU8cWRGSNBYgFGUgjODhjqYk9s4223wmD4EV5KH1NWMmnGX4bGSd7iPaP1d24F7aOHXJCmRoGONpkKjPprGV/EirfdXSmPUpDAlACDkHU6gbj51+XYVb/o19e8aMg9VkPl42G4+Rq+J9GFvhcRG+f8AD9X6tpXNPZNzzLdared+oyrqjkzuyggMrHzIyDnv3zXS60idvlZsVsVuWxSlKrIpSlApSlApSlApSlApSlApSlApSlApSlArn/tkvStpFEP72Xf0IjRnAI8xqCfhXQKpfta4GLjh0jZw1v8AbDbvpBDL9VJ+oFSezbBqckRbs/Pc8k3QVwzmXOHOMsAdWPXbYflWGwmmZvtGYLgnxKNz5AEjI38x8a8f2mo75H0r6OIIfvfzrPc61p9auLDOSL+J2109vvT3BbxImZnUO+MKSoYKPPCl1wT67+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QA30DsB8hWMMvnnPqCP5V57xqX6X4fknJh+by6Ng3uAdlGRjAUADtuBvg7d/ifWsTXvy/CvhRD96vLJH6muO73VrFY1B+l0W4zXgsnoTXwXAHYD60dbScUgVCx8hUPa2rTLNJ0zI+F0DBOSzbKqj3jj09a+3d14Dnz2/E1LcCgEVk1y/vSP0olIBDYRdTemxOk5yO4IxmtsUeb4fxXJO60j3Svs7tntOMW8fYSb4DBgNSuHXIJBwR+QzvX6KeQKCSQABkk7AAdyT5CuQcj8uB+I2ksfjS3tBJI/b7W41lEI76gu+PLb4V1+SMMCrAEEYIIyCD3BB7itHyrW5q1+kf9lBjiDyY0lla4/VjH6qBe8zA9mOrIB82jBGzVOgYHyrBHPGSrKVJkHhIxl1XJ2PmBkn03+NbFGbnF3zJPZMAziWa4kTSJJs27I8rDqRsBqhCq8YKkacAEajk1jf2tSYdkt0kjgQtM6ykK364BoWZQCh6SkEglupsPCSbNxPlexkjSXTFHGkiXLOiRhZBGrEdQ4w6EOT+dSV7YWpkhMscJkzohLxoWBCs2mMkZHhVjgehoKdd85TzQGJ40ikLwAss+nTHNPGkbKvvlidY0nGyg58QFXFOKsbxrfEelYVk1dZeplnK4MOMhMD384ztWCPgVikixrb2yyaWkVRDGDpygZgAu2+jJ+A9Kko0iLtIoQuBoZxp1YXcIzDfbVnB7Z+NBTeOcZnglvUjmZnIsRGGCYja6uJY2KAgKMJpxqJGpQT3qI49x1431PJP0LWHTMovYklE2vOW0n7YlMaQMb5GxyBcT/ZojabFn03JjaTEOlmJ3QtjDEn7vmaxaOFvJAmi0dwMwYjiOAcuOmQMLnBYAEZwTQfeYb/QVlwWSC3uLkIWK63jEegN8gzdwcFgcZFQXFefpUPSntzHmaOEPBc5bqE2zhRmMeApOoLDfIcYAIarQtzbXbao5Q/Q1BgpBBSRSCrggho2xnI7lNjsa2orO3mVJVjicPplV9CnJKrpkBx30qm/oq+goKLwfn+cRWkaxCci1t5p5HlCk9USbBmwoYGPux3JxjNWvhHMvUsxPIBrJZOmgfJlDFREBIAwfVscjHc5xvW1JyrZsAGtbcgFiAYIyAW94jK7E+frW5a8OijREjjRETOhVQALnOdIAwPePb1PrQVnjfFJraexB6kpc3LSpGV8WmItgByo0qTsCc7Dua0l9ozu0TJChimkCodZ1iNbmKBndCoCkmUMBnbGDvV1ms0chmRWZQwBKgkBhhgCewIAB9a1v7AtvH/3eH7QBX+yTxqOwfbxAehoIDgfM8t8dAijERjzI4mfOHluogI8JufsA2crjUcdqsPBZy9vC7HUzRoSfXKg5+vf615/sOERyRxosIkGljEqocb+YHfc7+WTW7HGFACjAAAAHYAdgKD1SlKBUXzPwlrq0mgRghlQqGIyBn1A+FSlY54tSkZIz5jyosTMTuHCuJ+wOQDULmDP7xZP6Guf8wcqfocmmSVG/eiYSL8iV3B+Yru3HfZjJOSRcvv5MTVPvfYhc/dkVq5028bfesT+H+tOdcLlQqY+pkdx4T8iPlXibhGD97FWq69hl8CSoU/8AiqOn9kXEl7QsfkanLPlL1xxmOaxXJjiddv31Q+MeWMfA1Ezy/at+H4VZj7K+JedvJ+BrHN7LeJLubWQ/IZpWupccTxcZqRSI1EJPlm1QK17qXMcaxMu+RI/hMjD9joh2B9du4r5weCa/mEhiPSDqXbTpjWNO2p/dVkQadTHdQATsDWvwjk7i9vIHhtp0btqAAyPQg7EfAgirc/J3HuIII7lxDFnJViign1McIGo/OtHz1G545kjueIySxj7JcJHt9xF0qcfHdv8AxVDtxUeQP5V2ThP/ANOkQ3ubl3PpGqqPxbJNWO19h3DU7pI/8Uh/3QK4msS9eLismKvLR+dDxQ+S/nXz9Pc9l/nX6ltvZnw2P3bSI/xAt/tE1LW/LlqnuW8K/KJB/SnLCzxmef7n5JghuZNo43c+iIWP4DNStryPxSXdLS4x8Y9I/wBbFfq2G1RPcVV/hUD+VZauoZTnyz3tP+X5Yf2V8XI3tXx6a4/5aqleBcn8YgIAsRIAxZRMqMiORgsBqAzjvnIOBtX6SpVZWtNusue8j8l8Qt0dp7tUkmcyOqor7kAAEnA2CgYAwAABtVxvoJGVIgThv1smw8AxlQB2Z84yOw1HOQMyNRPNHEnt7czppxEVaQMpOYtQEmCCNLBSSDv7vbeiMvDbVtTSSDST4Y02+ziHYbbamI1HH7o+7kyNY4Jw6qynKsAwPqCMg/hWSgo/DuDXpaO3lAFohCblclLWTVG23frZUafJYd92qu/2ZxVA5eSdGzK00jzIsIjVLhh05DK5jzmNdSpGFABKkgmutV8ZQRg7g+VByrghupby5mtdXTgjZIwZVnBZhaydEyM5znDE6T4c96unLvBjbpdFxI/UmlbS7ayy+RAO3iH47ZqbtLKOJdMSJGuc6UUKMnucAYrPQUKO0m/R5Va2uUdrm4kjeFbYyIkpfSUZ3IiYodGrAI7fGtaz5YnWKG3WB48m2ecB4v0dugIy2Ccv1WCBCBgEjUdtz0alBUeXeGTLK8mmZY47dYI0nMRdijMf7vuoGFDMcnJ+Zqdlwi6sreEXTto0LlTe9AGQ240qMP3iMcmoKxDBlYDw6R1qsF3ZRyrplRJF76XUMMjscEYoNLle5aSytXclmeCFmJ7lmjUknPnk1KV8VQBgbAdhX2gUpSgUpSgUpSgUpSgUpSgUpSgUpSgUpSgUpSgUpSgUpSgUpSgVGcesJJkRIygHVhaQvn3I5FchQO7HQBuQBknfGKk6UClKUClKUClKUClKUClKUClKUClKUClKUClKUH//2Q==" id="445" name="Google Shape;445;p22"/>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hQSERQUEhQWFBUVGBYYGBcXFRgcGxcXFhcWHBcYGBgaHyYfGBojHBcYIC8gIycpLC0sGB4xNTAqNSYrLCkBCQoKDgwOGA8PGikkHCUwKS0uNS01NSwsKS0pNCwsKSwpLSwpKSwpLCwpKi40KSwsKiwpLCwyKS8sKSwpLzQsKf/AABEIAKoBKAMBIgACEQEDEQH/xAAcAAEAAgMBAQEAAAAAAAAAAAAABQYDBAcCAQj/xABKEAACAQMCBAMFBAcDCQcFAAABAgMABBESIQUGEzEiQVEHMmFxgSNCkaEUM1JicrHBFUPRFlOSorLC0uHwFySCg5OjswglVGN0/8QAGgEBAQEBAQEBAAAAAAAAAAAAAAEDAgQFBv/EADARAQACAgAEBAMHBQEAAAAAAAABAgMRBBIhMRNBUXEFImEVgaHR4fDxM0KRscEU/9oADAMBAAIRAxEAPwDsvFOJrAhYgscEhV7nFUHivtZkhhM4tw6qRlB1MhSxGrqadAGnfesHNXFpJOMLZqwXWigBmwrDQz4PzYflW9DxBuHs4uE19ZRpCMrDClgdQbH7Q/OtaY+aJ1PX09WV8nJMb7evotPK/NMd9EHRXjbClopBh0DjKkjzUjsw2O/mCBNVwjkHjTf5Q9OIt0HjkURk5EaaeoFGNsB+38Vd3rKY00id9SlKUUpSozjnMlvZpruJVjB7A7s38KjLN9BQSdK53de260X9XDcSfHQqj/WbP5Vpf9u0Z92znb5Mn9KDqNK5afb1Cvv2V0v0U/4VOcB9rtldByOpEIxqcyIAFXfckE7bUF2pXiKUMoZTkMAQfUHcV7oFKUoFK8ythSfQGvooPtfFYHsc9x+Heq5zhxGWLo6GljibqdSSCDrSBlXMa6NL4VjqydJ3CjbVkVA8XuooXjhFxEepxF/s7Nnd53uXe2j8SFFRkkDlsYOCNQINB1OvLOBjJAzsPia5hfc4XbSMYnuGjbolenbuPCUB6al7VgJXfJ1EshXK/ZnerbxS2X9NSSaJpU6QWL7MuEl1ktsAdLEafEcY0neu6V5p04vbljayUqmWd7eySRL1HUNjqloB9nIY5mdBlR4VKxgHf3u57V6l4tetCNCN1DGZgRHt4U0mLBHvdXxY76dq2nhp3rcMf/RGt6lca8NMoIBIBPYEjJ2J2HnsD+BqscBkuZmcNO4VACCYQNTM0mVJkiQtpAXsq9x6eKHkinT9E2k8CW7GRYCzgmO6zGcKdQB0jB7GTJIzmuo4brMTaNwk8R0iYidOghs1hvr+OFDJK6xouMs7AAZOBufUkD61RI7+7RCuHhdpZXmYQswVmEZjwFSTUp8XbvpwWHep/mq4INnqCiI3EWt2OCrDJiwpGMFwoJJyM7A+WWXDOPXVpiyxk30WOlKVi2KUpQKUpQKUpQKUpQc89qfs5kvjFc2b6LuDGnfTrUHUoDfddTkg9tyD8ObcUm45cMsctnIZFGjUIyAcnuSDo+oIFfoylWJmJ3CTWJjUuceyj2ZvYa7m6Ia6lGMA5Eak5I1ebEgZI22AFdHrxJKFGWIA9ScVoycdjHukv/CNv9I4H51FSNfCag5uYj91VH8TZ/Jf8ajOJcTaZGRpSisMHpDS2PgxJIqbGnzP7TUjzFafaSk6dePCp/d/bP5evpVG/Q2kcy3LGSQ99Rz8s+vyGw9KsEXK1mpBAlJHY9Vsj8KT8twN964X5XDD6+tNqiZYAwKsoKnuMbGoiSxt7Ul1wsmCVDOc+hwCe29T1xydAf7+5H/n6v8AaWou49ncTHK3E5PxCN/uimxH23NB1aTh2OyqvdmPugfM/h38qleWruAXMkcp6rwaZXUISk1yTsGYDAjhAGFPc47la88J5HEDs5l8ZGiNiEHS1bFwCd2x2zWPlvlQWk8g6xeFgDk6WLOPM4Ukd27H50FwvPaNMjDUFjUnbKkZ33ILHetu49q0QGkALIuA5fZCf3Dnxf0qEuuF2suBL1ZFXJCaTpBPc4wN/jXqSyswuDaSOoGMM2Bj0xqxUE5w/wBqsBbExAUrqDpkrnONJ774371M2HtCsZnCJcIWPYHI/piqPYfo2AYuHWw/iKNj4HCkfTNTdnfznwxQ28Y9FU/0wKuxc7y+URkhlPYe8O7MFH5mtyqLeW8pXMvRKgg7RggFSCp3J3BAIPwqw8pcWa5tlkcYYNIjfExuy5+uAabNJaaYIpZjhVBJJ8gBkmsEV+GZF0sGZNZBG6DbGvfYkkgD91vQ15vrEytGCfs1Opl82ZSDGCf2QcsR5kL5ZBcOsSgZnOqSQ6nYdvRVX0VRsPqe5NVGpd8zwxy9JtXULxxqoGS7SDPhAOcKoLMTgADNbkPF4XYqs0bMCVKiRSQwGSCAcggb4qvX/KUpvWvYZEWXMaANqw0GnEsTYzg6sOrAZBAB2zVeh5Lm4eiyIRI0XhUxwzSvKpjmH2kfUGjBfICHGWbOzbBfLvjAXo6MSdY7EMAojCl2k1YOVCjbHcso2zkZk4tCy6hLGVHmHXA2zuc+m9V5bOWK0svsmaSO36LqBkqXgA8v/wBkaKSO2rPYGsXL/KBC20k2jwRxZi6WkDTE4GoHOqTVISWOPkK5mZ3qHpxY8dqTa9ta7fVaYL0MoY+DJ04YqCCTgA4JGTkED4isU/GIlRn1qQpCtpIbDMQADjtuagV5JbQsfVAXQ+rCneXEixyDfyEhyP3E9K+23Kj4dZFt9LGAqEQgJ0WGQFOc5TO+R3xjFc7t6NfCwd+f+N/km77jCRq5BV2jAZ0DDUqZGpiO+ykt8cY86257dZFKuqupxkMAQcHI2O3eqnJyu8Rn0BX6/VRSA+pBcOC22dCqi5OQMnQo+dvAruN+bzZa0rbVJ3D7SlKrIpSlApSlApSlApSlAqG5r44bW3Mi41ZCjPYEgnOPPYHb5VM1SOfuLwa0tp9WMLKMZ3OWAyV3GMH8aCv8R9pUInMTxyswYKW1IRk47Antv8Kj77n+JXdS0jaWK7RjHhJB31HO/ngVBcV5ft2m6izTMSVPhjVgNOMDdlPl6VqX/KaGRiJ2AJztA7DJ3OGUkHeoq3R8aLxCVdRRjgHTgk5IwAfkfwNff0ubCHoHD9md1C9s5J3CjAzvitKz4UqwRxq76UyR4AMlveJBOcn6VsvI5RY+qWj06WUoV1bY1FlJ8Q27YGwqCTitLtxkRjH7sqHb1xkZ+lYxC2cMSDscHI7/AJH6Gt6w4g2gRoQihdOynOB+83Y/HGah+b+YFs4vCNUj7KD5k+bHv2GSfQfEUEtBoi3lKqPiR/WpyGSKRdirL3+nqK/Pslm10WkmkBIGoly2y+qouyL6V64NxWbh1wi6iYnI2DZUhuzof+vMGrodlmEKMSB3I7/P8qwy8UQdgKr1y8kudI+f4714PCJj3zUEzLx5R6Vpy8yVpry4575rJ/YCr77AfMigxnmA9l/Af4VK2HMi28Tyy+Qxj1J7AVGN0I/VvkMD8WxVY5jvhNLHEPAp3Pnj0z29KCRPtbmMumSNVgkONs5UHsdxv9PzrrXs94gJIZEUHEb9/i41EfT+tcK4nYZglU6iVRGQEdtOQzlic7k6cfLPau1eyWwdLHW4IMzswBGPAMKp+ukn5EVUWviV90kyBqdiERf2nOcD5DBJPkqsfKsNjcs8hUNqWIaHbSB1JcDIHoF88ebY+6a3HtlLq5GWUMFPoGxqx89Ir5awoiqqABfIA9/MnPmTuSfPOao0uYnmEP8A3fVqLIGKBC6x6h1GRX8JfTnAOe+cHGDV4vaQI9QlQyxwLCJ7kaI9LTMyAGBjqDh1IZB2w3bYVceIcOSZdMgOAdQKuyEEZGQyEMNiRsfM1XrH2f2sVxNcMkbowj0K65EWhGDtqYnUW1MxY75ZiScmgjo/anqWPFlOXlJZE/ajCxEsDjdsyqukbagRq2zUxwrjrXF42gSLCLdWUOFAk1ysFkQZLYIRsasZBBxX08iWIwvSxk4X7WUMPDuiHXkJhfcXw+HttW5wvlu1tnboxqjMuCAzElNROMEnCgscAbDJAxmg9299JPaiRVa2dwSFlVWZACdyqtpJwMjfG4z6VTJuabrRazSyTRWzWVvPLNDBE69STeTWXB0qBpOFBO52q7Q8AhS3W3jUxwqMBUd1wM5xqVg2Mk+e9RcvIPD2EZaFSsQULmSTSBGxKqV16WVTnAbIG4oI3lfj07XIS7edHkNwYongiWJ1jfYxyAa2whU+IjOfOtq45pNtrkkSabW90wVNGIobNtLHDMvcAttkktj0xI8M5Ts7e4MsUSrMysM62JCFgWCKzEIucbKAK+/2JC3WaUpIjdYDO3SWVVE6awezFcnsRmgrk/PrSXltDF1IWM3TlhkjjO3hYnqBm3KuhAU9ic7jFZ7P2miQBltpFjeSNEldgqEOZBlnI0q3gGFyc9SPcE7Tk/Jlo7tI0I1syuXDOra1CBWDKwKkBF7Y7Vh/yBstWejjfOkSShO+dPTD6AhPdMaT5igk7+8OpIoz9o++cZ0RqRqcj6hR8WHkDVcfnpYJL0T626VwsUIWMgMWggZYhJgJrLux8TZwfQVbEtlDM4HibAJ8yFzgfIZO3xPrWhc8sW0gcPEGEkhlfJbeQxiPV32IQADHbAI33oIW09oSvI8bW8iMkkETZZSNU1xLAcHsVVoyfUg9hg1tWPML3AgmWN4o3kCqGZD1kdW8QAJK4KhhnBx8yBnfkizPTzD+rOVPUkzq1l9RbVlnDszBmyQSSCM1upwdVMAXwxwA6EA2zp0KcnfCqWGP3s+VBIUpSgUpSg+Zrlntc4eXubZk3zFMr4O4xvE2O5AfI2/a3711ImozjPCYLhcSjsCA4OGXPmreX8qK/MC81yxkhkRsHH3h/WtyHn4j3ofwk/xWp/nvkeO1OuOWG6BJyrZjlH/pnQ/xOAfhVKhmgVgXtWbBzpMzYPz8OcfWiOhXPExHbC4dWAKq2nbPjxgZ7Z3qHT2iQ+ccv4p/xVs3nPFjJGFmt2l7Ej3QCB5ZO+PXao0cw8I//Acfgf8AeqKs/AOZkuAxjLDSRqDAZGex2JBGx/CqxzpeGa+CE7KqD5azuf8ARArLac52MTEw20kQbGdKrvjt96oLinFFlu3mQHSxQqGxnCBRvj5Ggs54bHiXosXEqgH3WChQSVU7DfbGryBqK5jtY2gthACFV+iCc5ZgwycnvufIAb7VK27ukdmltGZw7u0rBSQAWHhJwQmkBdj5pntUXzRxVFkijt1BS3dnxuVMjMGbz3AIHn61UdHSVkDBcDOc753+q1kXiMrfeUfMgflpz+Vcvk5uv5OzBc/sRqPzIJrGljfz93mbP7zAfgMCppdunXV0AMyT4H1/m7AflUNc8y2Sf3iMfjJn8ogP51WLT2WXcu5Q/Nv+dWCw9hsx99gtNDVuedrfB0f6kap/rtlvzqo3fFVmuNZUovhUjVltIzqOfMnJrrFl7CYB+sdj8tqm7T2L8PXvEz/OR/6EVUUnle5We6jSRocPIXbSQdFvHIJER/LLMqrg74JzXcYrhSPCQR8KieE8n2tsMQwRpnuQMk/MnJNTCwgUVp8Ud20xR5BkzqcdkjGNZB/bOQq/Ek9lNY+E22T1CmhQNEKYwUiGNyPul8A48lVBsc1vzyqiszHCqCSfQDvWOK/DMqaWDMmtgceAHsHwdiTkDGfdb0ojZYZGKofDVu5Fis5ISLdQsbOVI1CzOJc520TN0lX1QSN51b+K8UEATwM5kcRqF0+8wY7liABhTXuDiSHZiqPvlC6FhtnfB/Zw3yNdcs6255o3pzC24lxRgpcSPKGLOGtcG2+ym19CSSNI9bAhQAXHh3Y68VscL4ndm/uJUWSRbePpfbR/aMrPA+jMYAEmGYjIJAxkVfbjilvMpQmOWJwySHXGUAYY0vlt9WrAAznNeOGR2doiRwmKJZWJUBx9oxwCQScudgPPsBTln0Oevq0uWbFore467yOGmuidSYOkzS5KhAGOobjHqNOBiqkloSkKdFo7dLu+kZWtJnjw0jta5gUKWUqSwxkAhcjOK6aLpNZj1rrADFNQ1BScBtPfGds1E8P5pWW4MHSlRtLupdVGURwuoqGLxhifDrC6gCR2rl0pt2k8sMgFtKl68jylhGRph6RwqTEaRmMiIJnIcnIGC1Sd9EHs+Im2t3SJrYRxx9BkLyKkgYrCQGOA0aZxuY8bgCrGnMQN0LfpSDUH0yEKFYx6dYUateBqA16dOds9s7fCeJi4iEiqVBaRcHGfs5GQ9ttyufrQc9vb/iFtBIZXuMxR3DBkWIr1UCshLuupoNBzkgHVrU4IVa6XE+VB9QD+NUrmTitrOjyXNk80cDlInOjEjmdIHQHUNGZCow+AwXPYVPx8xgCPrRNA0jlQrPEcKMfaMyOVC6mVO+dTqMbigmaVpXfFFikVZMIrAnqM6KurKhU3YEsck7DHh+Izpf5UxmSVFUsIugWcPGE0TBm6mosPCqqSfPtjNBNUqPn5gtkTqPPCqZ06zKgXURnTnOM43x6V84txxIBH4WleVtMcceCznBY4yQoUKCSxIAA+VBI0r4p+lfaBSlKDGyVrXFgHGDvW7SgqHEvZ7DL6iq1eexZG92THzWuqUoOKz+wl/uyL+BrSf2DT+Tp+dd3pQcEPsFuf84g/GvaewG5/z8Q+jH+Vd4pQcasfYPKNpL3Sp7iONt/nqYD8qs/DfZHZwgBg0h9XI3PyFX6obiHivrVf2EuJfkQI4wf/AHWoMdryfbR+7Cg+lSMXDUXsoHyArcpQYRAK9CMVkpQedNfcV9pQKUpQad7Y9Ro8t4EOor+06kGPJ/ZU5bHmQvpguHWPTDFjqkdtTtjGT2AA8lUAAD4Z7kkx/OJdbcSRF+pHLCyKjleoxlRem2CAVcMVw3hGrJ7ZEzExKgkaSQCRkHB9MjY4oI7mDg/6QsYxGdEgfTImpGwrrgjPq2fpULc8iiRJQ4iDSNB+rjxoSIBWWMn3cpqA8hqNW6la1y2rGoZWw0tO5hz6DliW8kZptaKiwqBLCE1FSC2EDEYAXGdwS58hUo3I5Fw0yNGAz6hGyPpUZjbYI6gtrQtg5GSDjI3ttK7niL+TiOGp59ZQ9lahryadXiYFEi0iJRIpVmJ1y+8ynIwp2GMio6w5XmS4kuQ1tHK6lT04XxJqkVmeYl9UjAKQoyNGo7sNqmuIcM1kPGdEy+6/qP2XH3lPp5dxXrhnEeqCGGiRDh0/ZPkQfNT3BrzvQjeF8KuEu5ppTC6ynAI160jX9VGM+HA3Y9ss7H0FfeXeEXFsOm8sLwgykBYnRwXkZxluoVb3iPdHlU9SgpvFOTJpnkYtaeJSCptmKXH2iOpuU1+Iro2IOcsT56ajv+zBxblQ0PWedZWKrLFCkavG4hiijcYTMY775Zm7710OlBV+Y+SRd3FvKzLph0DpsmoNpmikPn5iPTuD3+FQR9lj5uVE0awzzCYIIyNGl5SkYwwGjTIPkV2710WlBzu+9lGZInieJOnbxwmPpuElZUkR3fpSI26so77gEHIO03xPkvqGFwyu0ZYmOZWkhOtNJ0Rlvswu2kA9sjzyLTSg1eF2ZihjjZy5RQpY/eIHfGTgfMn5nvW1SlApSlApSlApSlApSlApSlAqFxniX8Nr/tzb/wCwKmqhkH/3Fv8A+ZP/AJZKCZpSlApSlApSlApSlBpcS4WJ+nqd1WORJNKkAOYzqQPtkqGAbAIyVGcjat2lKBSlKBSlKBUZxa0YETxDMkY3X/OR/eQ/HzHx+dSdeJXIUkAsQOwxk/AZ2oMdtepIiOrAhxlfjtnGPXvt8Kz1U7lguZIt4lkSX0MUmsLMhHdcq5OPXPrVsoFKUoFKUoFKUoFKUoFKUoFKUoFKUoFKUoFKUoFVOy4tI3FpITCQRCup8nSIg8xjZTjdmLqMeWh/QVbKjOOcwwWia53C57KN2bHkqjc/yoJOlco4p7U7qQMbaFYoxkhnGtyB8AQM/AavnVYs+deK3blY7hlx6IoHyyE7/CrpzzQ79SuIW/F7773EZAwOMCPIJ+HqPoK3OFe0W+S6jgDLe62C6QgVjncgMAukqMkkggAd6k9HdYm06iHY6VRecParFYXHQ6TTMFDPhwunVuAMg5ON/LuK2+T/AGiJfSdMwtC5jEqamVg8ZOMgjz3G3z9DRFvpSo3mMy/os/6OcTdNun2zqxtjOwPkCds4zQbn6YnU6etepp16MjVozjVjvjO2azVzO4tLsSs9vDerqtzEryyRvKCJ0kl3d2Cloy4TUcagBsMVjb9PGFSK/AWd3RXkDHpMkOgtN1hkqRK3TYuhJ0sB4SA6Td3qRLqkYKCcZPrvt+RrLHIGAKkEEZBByCD2IPmKp3DLK5eytlYSxyrPku5LyBB1AJWEryac5B0FmxnA27Yksb1AqRrIjKoCEOOnqXrdVnUnB1toYZB2YAacGs5tMT2cTaYnsvFYIb1HjEisNBGQ3YY+tVO1e6Usui70t0iSzRs+yyBypYlEzJoyNvDkgCtW04RcPG0UizgBLcbvgBlMQZVAcqw2dy4VW9c7VOefROefRfaVSY+G3ZnId7jS0pBIfCdHWSuGEmzaAB4UU7tknY1952sLsvbCBrjoorBzA2ZOpqj0Fsyx6hpD7sXXJ8Snau6235OqzvyTfH+BiRJGRxCzIQ7H3GXH94Ph3Ddx8qmI+w3zsN/WubS8F4hMLxZ/0noyQ3JtkE6EqWY5inA98vkaN2Cplc53rFxvgvERcSrFLeadUYgaNwU6QEWrqEygatQkP6osdvFpyK6dOk318kMbSSNpRBlm32HrtvWWSUKCzEAAEkk4AA7kk9hXOeK2XED1rci6mgEn2bAwZkjJgZ1lZsMVAMqrpGTgg5wK3+HcNuZuH3McySmQy6lEzENMFMblSvUdYlYhk0owTzAUHFdUiJtES5tMxWZhcrO9SVA8Tq6nsykEbd9xWeqnxJbmR0MUc8KkRhAGRdLCX7VpVViCDEMKDnz2zisNpBexJE2ZZmEMcjo7LvLurx528mzv5oN++d/AiY3FoY+NO9TWVyrDPeInvsq4x3I+82lfxbYfGqU3C71ZCpkuD7iq6MNGkiISMSX2OeqQOnntvjapG94JKkrvA0rHTaqCzhsgTsZBl++EJO521Gr4FYmPmhPGtO/llYYeJRsIyrqeqNUe/vgDJIHc7HNbNc74Xwu9iFv4JcRxyIoZkJSZ4yAwwTiIHSBk+ROADVi5XgnWGQSGXq7YM41KG0AHSBIxZdQJPiUb7BRTLgrSJmton+TFmtadTWYS/DuKRzhjESwR2jJ0sAWQ4bSWA1gHI1LkZBGdjSozkefVZoCftEaRJfLEwdupsdwNRJAPkRSvK9KepSsdxcLGpd2CqoJLMcAAdySewoMlKoHGPa/bptAOp+8TpUj1Udz9dNU/iftVnlzpYKD5Kf8AD+ua4m8Q92LgM2Ty17u1TXSJ7zKvzIH860Lnmi1j9+ZB9a4DdczSNu0jfj/hWmb/AMyr/Mqf6/8AW1Tnme0PT9n46f1LxH7+rutx7SrFe0pb+GNj+eMVrD2qWfpL/oD/AIq4l/ao9MfxZ/5V7HGJPuuF/hCj8wM1zzy9Nfh2C0fLO/v/ACh2DintI1oRaLhj2eRWIHqQqg5Pz2rnl3b3DyGSRo5XP3pHl3+YEXb4DaoS8SQIHuJTGrbr1JGyw9VTOcfSoxZ4mOEmUn4grn8avPZxPAcPvU26+67W1wwP2iR4H7Ex/k0Y/nUieao0GEVRsdywP1wMVz79DNfDakVPFl39lYfWf39yd4jxdUUdM+L128OPMY8/QVDcu83S2c7yxAa2jZBqQto1OpJHqx09/j51g07d818kiB7qKnO0r8PrSNVn335/Ty6PHFeKPcyPNJqaSTBZ9OAcADt8gOw8qzcv82PZXUU8cWRGSNBYgFGUgjODhjqYk9s4223wmD4EV5KH1NWMmnGX4bGSd7iPaP1d24F7aOHXJCmRoGONpkKjPprGV/EirfdXSmPUpDAlACDkHU6gbj51+XYVb/o19e8aMg9VkPl42G4+Rq+J9GFvhcRG+f8AD9X6tpXNPZNzzLdared+oyrqjkzuyggMrHzIyDnv3zXS60idvlZsVsVuWxSlKrIpSlApSlApSlApSlApSlApSlApSlApSlArn/tkvStpFEP72Xf0IjRnAI8xqCfhXQKpfta4GLjh0jZw1v8AbDbvpBDL9VJ+oFSezbBqckRbs/Pc8k3QVwzmXOHOMsAdWPXbYflWGwmmZvtGYLgnxKNz5AEjI38x8a8f2mo75H0r6OIIfvfzrPc61p9auLDOSL+J2109vvT3BbxImZnUO+MKSoYKPPCl1wT67+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QA30DsB8hWMMvnnPqCP5V57xqX6X4fknJh+by6Ng3uAdlGRjAUADtuBvg7d/ifWsTXvy/CvhRD96vLJH6muO73VrFY1B+l0W4zXgsnoTXwXAHYD60dbScUgVCx8hUPa2rTLNJ0zI+F0DBOSzbKqj3jj09a+3d14Dnz2/E1LcCgEVk1y/vSP0olIBDYRdTemxOk5yO4IxmtsUeb4fxXJO60j3Svs7tntOMW8fYSb4DBgNSuHXIJBwR+QzvX6KeQKCSQABkk7AAdyT5CuQcj8uB+I2ksfjS3tBJI/b7W41lEI76gu+PLb4V1+SMMCrAEEYIIyCD3BB7itHyrW5q1+kf9lBjiDyY0lla4/VjH6qBe8zA9mOrIB82jBGzVOgYHyrBHPGSrKVJkHhIxl1XJ2PmBkn03+NbFGbnF3zJPZMAziWa4kTSJJs27I8rDqRsBqhCq8YKkacAEajk1jf2tSYdkt0kjgQtM6ykK364BoWZQCh6SkEglupsPCSbNxPlexkjSXTFHGkiXLOiRhZBGrEdQ4w6EOT+dSV7YWpkhMscJkzohLxoWBCs2mMkZHhVjgehoKdd85TzQGJ40ikLwAss+nTHNPGkbKvvlidY0nGyg58QFXFOKsbxrfEelYVk1dZeplnK4MOMhMD384ztWCPgVikixrb2yyaWkVRDGDpygZgAu2+jJ+A9Kko0iLtIoQuBoZxp1YXcIzDfbVnB7Z+NBTeOcZnglvUjmZnIsRGGCYja6uJY2KAgKMJpxqJGpQT3qI49x1431PJP0LWHTMovYklE2vOW0n7YlMaQMb5GxyBcT/ZojabFn03JjaTEOlmJ3QtjDEn7vmaxaOFvJAmi0dwMwYjiOAcuOmQMLnBYAEZwTQfeYb/QVlwWSC3uLkIWK63jEegN8gzdwcFgcZFQXFefpUPSntzHmaOEPBc5bqE2zhRmMeApOoLDfIcYAIarQtzbXbao5Q/Q1BgpBBSRSCrggho2xnI7lNjsa2orO3mVJVjicPplV9CnJKrpkBx30qm/oq+goKLwfn+cRWkaxCci1t5p5HlCk9USbBmwoYGPux3JxjNWvhHMvUsxPIBrJZOmgfJlDFREBIAwfVscjHc5xvW1JyrZsAGtbcgFiAYIyAW94jK7E+frW5a8OijREjjRETOhVQALnOdIAwPePb1PrQVnjfFJraexB6kpc3LSpGV8WmItgByo0qTsCc7Dua0l9ozu0TJChimkCodZ1iNbmKBndCoCkmUMBnbGDvV1ms0chmRWZQwBKgkBhhgCewIAB9a1v7AtvH/3eH7QBX+yTxqOwfbxAehoIDgfM8t8dAijERjzI4mfOHluogI8JufsA2crjUcdqsPBZy9vC7HUzRoSfXKg5+vf615/sOERyRxosIkGljEqocb+YHfc7+WTW7HGFACjAAAAHYAdgKD1SlKBUXzPwlrq0mgRghlQqGIyBn1A+FSlY54tSkZIz5jyosTMTuHCuJ+wOQDULmDP7xZP6Guf8wcqfocmmSVG/eiYSL8iV3B+Yru3HfZjJOSRcvv5MTVPvfYhc/dkVq5028bfesT+H+tOdcLlQqY+pkdx4T8iPlXibhGD97FWq69hl8CSoU/8AiqOn9kXEl7QsfkanLPlL1xxmOaxXJjiddv31Q+MeWMfA1Ezy/at+H4VZj7K+JedvJ+BrHN7LeJLubWQ/IZpWupccTxcZqRSI1EJPlm1QK17qXMcaxMu+RI/hMjD9joh2B9du4r5weCa/mEhiPSDqXbTpjWNO2p/dVkQadTHdQATsDWvwjk7i9vIHhtp0btqAAyPQg7EfAgirc/J3HuIII7lxDFnJViign1McIGo/OtHz1G545kjueIySxj7JcJHt9xF0qcfHdv8AxVDtxUeQP5V2ThP/ANOkQ3ubl3PpGqqPxbJNWO19h3DU7pI/8Uh/3QK4msS9eLismKvLR+dDxQ+S/nXz9Pc9l/nX6ltvZnw2P3bSI/xAt/tE1LW/LlqnuW8K/KJB/SnLCzxmef7n5JghuZNo43c+iIWP4DNStryPxSXdLS4x8Y9I/wBbFfq2G1RPcVV/hUD+VZauoZTnyz3tP+X5Yf2V8XI3tXx6a4/5aqleBcn8YgIAsRIAxZRMqMiORgsBqAzjvnIOBtX6SpVZWtNusue8j8l8Qt0dp7tUkmcyOqor7kAAEnA2CgYAwAABtVxvoJGVIgThv1smw8AxlQB2Z84yOw1HOQMyNRPNHEnt7czppxEVaQMpOYtQEmCCNLBSSDv7vbeiMvDbVtTSSDST4Y02+ziHYbbamI1HH7o+7kyNY4Jw6qynKsAwPqCMg/hWSgo/DuDXpaO3lAFohCblclLWTVG23frZUafJYd92qu/2ZxVA5eSdGzK00jzIsIjVLhh05DK5jzmNdSpGFABKkgmutV8ZQRg7g+VByrghupby5mtdXTgjZIwZVnBZhaydEyM5znDE6T4c96unLvBjbpdFxI/UmlbS7ayy+RAO3iH47ZqbtLKOJdMSJGuc6UUKMnucAYrPQUKO0m/R5Va2uUdrm4kjeFbYyIkpfSUZ3IiYodGrAI7fGtaz5YnWKG3WB48m2ecB4v0dugIy2Ccv1WCBCBgEjUdtz0alBUeXeGTLK8mmZY47dYI0nMRdijMf7vuoGFDMcnJ+Zqdlwi6sreEXTto0LlTe9AGQ240qMP3iMcmoKxDBlYDw6R1qsF3ZRyrplRJF76XUMMjscEYoNLle5aSytXclmeCFmJ7lmjUknPnk1KV8VQBgbAdhX2gUpSgUpSgUpSgUpSgUpSgUpSgUpSgUpSgUpSgUpSgUpSgUpSgVGcesJJkRIygHVhaQvn3I5FchQO7HQBuQBknfGKk6UClKUClKUClKUClKUClKUClKUClKUClKUClKUH//2Q==" id="446" name="Google Shape;446;p22"/>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coursera-course-photos.s3.amazonaws.com/dc/261d8c0297d7c389293662854a1162/Intro-Java-final.jpg" id="447" name="Google Shape;447;p22"/>
          <p:cNvSpPr/>
          <p:nvPr/>
        </p:nvSpPr>
        <p:spPr>
          <a:xfrm>
            <a:off x="765175" y="4651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22"/>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Lớp Object</a:t>
            </a:r>
            <a:endParaRPr/>
          </a:p>
        </p:txBody>
      </p:sp>
      <p:sp>
        <p:nvSpPr>
          <p:cNvPr id="449" name="Google Shape;449;p22"/>
          <p:cNvSpPr txBox="1"/>
          <p:nvPr>
            <p:ph idx="1" type="body"/>
          </p:nvPr>
        </p:nvSpPr>
        <p:spPr>
          <a:xfrm>
            <a:off x="457200" y="1066800"/>
            <a:ext cx="8229600" cy="1981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Khi định nghĩa một lớp mà không kế thừa từ một lớp khác thì mặc định kế thừa lớp Object</a:t>
            </a:r>
            <a:endParaRPr/>
          </a:p>
          <a:p>
            <a:pPr indent="-342900" lvl="0" marL="342900" rtl="0" algn="l">
              <a:spcBef>
                <a:spcPts val="560"/>
              </a:spcBef>
              <a:spcAft>
                <a:spcPts val="0"/>
              </a:spcAft>
              <a:buClr>
                <a:srgbClr val="FF5A33"/>
              </a:buClr>
              <a:buSzPts val="2800"/>
              <a:buFont typeface="Noto Sans Symbols"/>
              <a:buChar char="❑"/>
            </a:pPr>
            <a:r>
              <a:rPr lang="en-US"/>
              <a:t>Như vậy mọi lớp đều có lớp cha chỉ duy nhất một lớp không có cha là Object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descr="http://studio-creator.com/blog/public/html5.jpg" id="455" name="Google Shape;455;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456" name="Google Shape;456;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xQTEhUUExQWFhQXGR8aGRcYGBcdGBUbHRgaHRwfHBccHyggHyAlHRgXITEiJSkrLi4vIB8zODMsNygtLisBCgoKDg0OGxAQGywkICY0LDAsLjAsLCwsLCwsLCwsLCwsLCwsLCwsLCwsLCwsLC4sLCwsNS0sLCwsLCwsLCwsLP/AABEIALcBEwMBIgACEQEDEQH/xAAcAAACAgMBAQAAAAAAAAAAAAAEBQMGAAECBwj/xABGEAACAQEGAwUECQIFAwIHAQABAhEDAAQSITFBBRNRBiIyYXFCUoGRBxQjYqGxwdHwM+FDU3KC8RUkkrLSJTRjoqOz4hb/xAAaAQADAQEBAQAAAAAAAAAAAAAAAQIDBAUG/8QAMhEAAgIABQIEAwgCAwAAAAAAAAECEQMSITFBBFETImHwBXHRFDJSgZGhseEjwTNCYv/aAAwDAQACEQMRAD8ApvFuz1e7nvocOzDNT+1lVvoo0gQQQCCDr6WqPHfo/o1QWpfZv5eEmdxbhngNbH0nT/F4vTFVep5XcL61JpEEHJlPhdehFjOH3Om7Vajlku1ODlm7Fz3KSzq5MiToATYniXZG80W76gJqahIFNRqSzHQfwTaJL1FNqV2JaDjNQiGc4SrcldVhC2Z7xBMRNjDjektjXqsaKWfBfmfbt3fauGD3jiTOQMKrSUyKIkqOhYnN207zT5AWZXW+o/kehshUW6i2/T/EcXAlpquxXU/Aum6iHZ9/e5aqZgyLdPRAGJfCdvcPT0Ox+Fq/duIOnmOh/ezq4cTVjkRJyKtuNwRuLe5gfEMLHacdJdnz6HynWfBep6S8yzQ7rj1okw2wJbd5rAOEVWOJSygZ5qGZlk9FBaSdNdMyuEOKyShallmxjnGZHdGlNDBGOSxzgrFurE6zDgvXt9Ty4dNOWvHcgb7MxAaqPY9mmdQahG+/LGek4RaAKcTF2xM2YYgDEuwgZDDOHCMhl1Nm44MQITCRsNP7fjYetc2XJ1IGsxoeoOnw3slOMmsRSTa49PRA4teVql73A8FswWI5ex1/D1HlbeC3ZGSkrRztNOmRUwNDofmPMedsug+zDunfJIWmZwnCQGdiM+WCQABBY5ZAE2nWlkSSFUZsx0X1/QDM7TaOtULFMsNMAKJydiGYqanQS74V2JzljlzYzqSUXV1fy/0+DaGqeZbbEQpmSzHEx1JjbQADJVGyjIW7CbHQ/h0I8xafBbeC3R4ccuWtDHO7zcg4Trr+B8xbMFiGXI5ZwY9Y/I27omKaMVIquMQRgDylkgFhoWJVsK6QMR2Bz8Vw8st+PX3yVkzarb+AZhh2BdgYU6BWBBZ/KCYXVvISRHTQ54jLT3j1PX00iMogZRFilpa7kmSTmWPUnc22aU5jUfiOn7f3snFxl4kvz9F6fLkpSUlkX5eoPy7dYciP5OxtOEt0tLUkwo1OwzgepJyAGZNtZ5XHzbGcW09NyGipWmrMsVmExkVog4gD0LtgYqNABiM5C0IpR+eZJJO5JOZPmbFVCSwkQugG4MASx3YqAOgiB1OYLZYCbTct/wDRpitJpLYFNP8AnT+1uCljVEZ21dlZEYtHMklSNKdPEFUkH/EZiwAzACM3Szc/C0e3H0BLPrzz9QKupTTx6x7nQn7+cgHTU7Wg5eWWljeV/P7/AK2jNOzSySzS539P6HeZUuAQ07dXZIDFgCZPLGwUASzz0LBQvtE9AbELRkx/wBuSdh52hr7YfDvlm/megE5D466T1HFb8/IrCff2yDBrOc5mdT5k2xV2+VpwtuK9HEpGIqfeHs+drlGvNHj+CE70ZqLZZrd7zCgY6NPorU0LRsSWzkiD8bZbk+3L8LNvA9T0bhl/WssrkRkyHxIY0P6Hf8huJ8ZFNhSpo1auwypJqBPidjki/eaPnlZb2mui0Ga/U25dcIaZlopVJnCaq+1gJLCMzpnlZh2RogXdX5bI9TvOXB5lRsUY3nMYgAwU+EECBFvDPTOLt2caowq35hWqAytID/t6O/dU+Nh77D0C2Vce7BUqjB7ueTU1kaE66WvFQZfH9LQvtaJQUtzbCxp4TuDo8Y7T9l61DvlBB8WHwzqWXoDuNrVyLfRtW6rUUq4lTkR/N7UTifZCji5dUYcX9KuMv9r7ZbE/tbmxenb1R7XQfGFhrJirTh9v6PLDbQtauMdhL1RPdTmrMSmvxH62V4qd28OCrXG+TUqJ8tqjjr4Qfei3MsN86HuS63ClFPDeZvZLf+l6sM4e700Za3eNZCtOiTDuCQZZvYRgpTPNgxA6201CpUo02pwrSSQoCYcTEuqhYwifZ2gdLIqlVmYsxLMxksT3iepNvQq1xNJgTnIBbzyzb1G/UZ6gz2YeNneW38z5z4n0ngtYjq5XaWiXvlhvCFIpIHPfAE+ZszVLA0FnSxaErrbuSpHht2wLiXDZUlR3gCQNM4y+BOR+etgbjdUqURUIqIScIQgYmcEgooMZiDJJgASYtZaTA6a2R3mqK15phZFNQV5sd1mDYmSn5tChnOUU8AzJtUMbEhpF6Eyw4y1aIrxwKpAZikLmtNScKHcyQMb7YzHQBRlYNrqdCpIOREaj4WsNSqYwzI62y7U5YR1t1Q6qUY5ZJMwl08W7TorhpEa/A7nyPmPx1t1gtceIXAVBmM+tq/c6K/aisjoabBRp9oWnBgJyOIAnosNMRbfB+IRSqaMcTpHdxF4p5Ekwo1YzlOggaknIAZm0bMS8kYVMYRvIUL39sWBViMgAQNy1hfs+zAMXWRogBwJOsNqxjIuRJ2AGVl9S4tOGJ9P087aePDEalatbL3yR4UoaVvuwLl23gsQ1Igwwz9In+ft5W1gt2wmpq4nLJOLpgjA8xSYFKGNV90CrixBdWmCsDMkr52krLiOa4QpMJIOA6HERkX1BO2gy1JcFZUeP0kU9CCQdX0IXbInYGGimUbjXOc+snWdZ8885tzwV4lf9ePnzXv5G0m1DXfk4wW0F2/hsRgtFeaLMpCNhbKGiQCDlI6bHyJttJNPMjOMrWVmkpTOgAEknRR1NoKwzBAhRsRmdsR8+g2BI1JJPvDgwqiFXMdWMkB29YYqNljcm0RS2a/zLN+n1Zo34by/r/QGUtwUsUUjLb8rYaUDEdCYA3cjYemUnb1gHVYicbf6EZWpaANNcNIU5kTmT4qhBJzPuIMCjq0k5gRGUsRWQziOu8aAbADoNvjuTbkraenjlTi9/9F4sraaAqjhPEYBMSep0sW9EoASO8RKgjQbMR06Df0ttackAqHzHdOhgzbTVS5LE4ifE3vtJLH0kwPIC0u1NYa23/LsUqcc/IG92JJMnPO2WLi2WPs0PX9RePMuZ7JiuGa+vzqrKQAJFK7yP8Jeo99szthmLF9nL64Ju15M1kHdf/PQHJv8AVHi669QHYH62D4lwwVkGeGonepuNVYaZ9LfNnsjSpp/Oloagy+dgeGcSLzSqjDXTxDQOAPGvlmJG0jUEEsqoy+dgRJdv1/a0V+uaVqbU6i4kYEEeojXY+dpLt/PwsmvfF6lV3oXMBnXJ6zCaVHyy8b74AekwDNmIS0qT06tDh1arUr0u8SzGKlVcyiNhEmlTVRjYkYiyLJEpZpxvsXdrzqgRoADJCx8Bll0tFV4Mbm63qkXqtGG8YjL1kJBxDYFSJAEDbKSbWW7V1dVdCGVhII31/kbZ2mUIyVM0w8aeHLNB0zxjjvYG8UCSg5lPqPEB5j9rWm7DHTpqdQBB30G9vQLxkrf6W/K1H4PRlU8gPytlDAUbOrquvxOoUc/F/uRVaPKzJhOugQk/gs/L08LGlXEHHChRLM2QAGpJOli71dFdSrAFWEEHQg62RpdiKq3YSadFQQCSSDBIqVGnrhp01IkYajCABboTOBk1S6PXEwadE+yZFSsPvb00+74jvhGR8/7Y8Vr0L/Ro0gzoaazQAybvOO7HhIAEEaQLeo3e8GcL5Hr1t5n9ItVaXFbnUYhVCCSdhjcfrZsEFXbjtaneEp1lmjW/pVSpVgfcqKdG20HXfIy/9vKN0rmk6VJWO8ApUyJ6gj8bAcc7V0GqUKQw1ldhJQgtTIZeW6/eDbbibCcQ4StbjfLqUsavTHdzhmCDwxnYzPYR6F2d7WXa+AijUBYaoQQwHWDqPMWj4reUqVVUHuU2K1HBEU8USAPegBS/sKzbnKkcSul1uF6u/wBVpMDeHFI1OYSKYxKKnKzJk4wMcxrh3Nh7rdmTi9+pUjh+xygZDu0iJXcSRaRnp9RzTyBkHQbiwdNZYetq/wBlOJreKGNJAlpRiSabjvMknYTK/dMZYYtH9HPHK95pPUqQWDkLA2ABz6620tUTqXPifDsaHDAeO6ToDGUjpZfdB3Up1FVKurEAHl6woeILsFLDWFg5yLA8F7eJXvFeg1Jk5GKakypwuFiIkEk5DOTkMzbTcXorXqtXIUBQxXOaQaFDPEgllRVJGSYQu5JmMmuRtJjPiHC6aAYJGekkzvJJzJk5mc7CVOGHBjUyRqIz9P5+9o7vxqlWyp1UcDSGBI+RtZuG0xg9c7dH2jEjFa7GXgwb2KtQurOJUT+fytzVQoYK97ZTPzbov/qiBuQ5vVz5NU1kfxLh5bZU8cyHY6hVXGWA1Ci3FSuhpDCDL95sQ7xJGrZDPTLKAIAAEW3XxCctGjH7HBaoQhSCZJOIzJ1xfwCOmnQW7K2M4hVAFKlyyWrEqrhckgTLEZ+g38tQLgKQlQjESwEkSwU7iBnEHTfLeOjpeshOTw6qtvp9DLqOmlFKe9kF5u4dWVswRB9D525ZiTn7Iwx7gHhT1CwWM5sW3mxtZCpw6Puf8v8A/vy211gWC5IQ5DI6jz626JO5rE4XPvhGMdIuHLI2SwdY4SowswZgowiYLZDLoTA+IsyZbRmRmGwwPEBJXYEDczoOsW2xNsy3RGHvl7g15pQSoIMZOQZBOhUHoNCd9NJkcphM7HWxFEyMhAHdC+6FyAy8s/ibdFbTCLlBS539+hUpZZZeCHDbLQV7tVLHDUCrsMOmVss88vwv9vqLLHuj1KjxBDvFiKN4UjUadbR1EGA5DawguSFhI3/S3y9nu0T8VuQqhWBw1FMo41Gu/TM/M9SCHw/tErvUoVvsrxRBZ1aAHp5fapnGHPPofLOxH/TxORYehtXe3V7SmopBi790uoJBFMNP2lVc6dPGFLHfCQBNmhNDnk1r5kS9C6mNCRWvA9dadM9fGdsORs/ud2Smgp00VEUEKqiAB5CyS4Negi42SowABbMYiBmfic7MKN5rRLUxpORs7FQ0jumyF0N1cuoJu7nvKMzTYnxKOnUb+ohijxkAQyMJ8rbXidNhBO2YIsCC67hqbMpBBRiCDIIKmCDalcPxFUKjYaenSzare2utRAiGrdqrYGVc3ou5AVgDqhJOL59cShlyw0mPIko1RWhqmElWVCPCoIKl/ESDEDMi3BhFfiLseXTgNMVKsStLqFGjVPLwrq0+Ew/V0oMKlHPaqCSXrAmcRJ1qAkkE9SuQOTq7U0wBUChAICgQFHSNrDXy4br8rVRJzVvFNlmQwIkEW8n+kW7CtxC6U3JwuoSRqAahG/rb0emqq0icB8Q3U+8BvO4+OuqTtR2TarerteUqACkVMROIBw2RBjMWfFABdmPo0pUq61zUZwhlVIEYhoSRrGu1mPFaZW+V27wR0oU5EguGZ+bTptIwu6hFLAjArMxIAtYReCuEgS7ThRdXjXyCjKWOQ9YBp3FrnejxW7vWV3u/LZWwj7JSyVAVA6eDNsyfkJaGmVZOE1rpxO7C+yyF5o/aM6iD3RLZwpK7Da1o4bVX/wD0F4Oz3fP/AMaX/tsL9I9Rg1wqmWWhWzqH3S1MjEevciTrrubcVav/AMdBAjFR237v9rNIGCcKvYud44nSZcSAGstMmJEE5HbxoJ8rWnsYlGjQxUSyUQOdiqA5U3PUakH7ONSQImcqZ9JyGheBUAyr0Gpn4EZ+eRX5Wvl7Z7vw+lTooalajRVsGUKeWVDNOpksVXUkToLLZhwU6hxRQ11vFEFLo19ZHBjFWZlX7aoRv36sLouERqSbl2k4FSpl71gmotJgDiMMApOB08JUzByn5W8br8SrC5Ld2olaePmLUwsM5OY2PiIyt7QOKi93JH9+jn/qKQ34zZrUCk8C7LUWAvl2dwjpU+zYDIMrIQGyPdaRvMA75L+x3Z/idW7rXud6KrJXl82oua5eGCh1tc/ovu3N4UqzhYNUCtE4TiJBjfM6WTU7veblcuVcZqs7q1bHh+yxUlqctKc5jCyY2n2lEa2ncZcbqbxVoU6dVsTqg5jqR9q41wnQqCM8oY5ZqDi7V2LHH4573n5jyP8AbaxVwvLvdKFSsuCsVGIARhO4A2GWlp7xdTVQVB4xl62taC3CaN4AADrEaGDFlPE4NUumGVBZGMRTcIQHMiBhOdnHCr6tVCpiVkMDG2s+n97KL+gLQoIp6idXzyy2QHMdcjoBbfpVc3Fcpowx3UU+wAgBEicJ8Mklo6sTmWOpnc20y2kw4T90/gf7/nbsrb2sJ+Wu2h5eJ96+4uAYVFWByyGLVCYFLCMUsOkA6bwN7dVlk5AhQcgdZ95h73lsMupM94Xu/EQoMYyDMemQJPT1FoaJlZ1JmeszJ/G0w/5MvC2+f9GkvuZuWB1acHEPiOtulz0sSVsNSpCmzlZBqd4zJCBRngGzOSi/OMzasSXhXJbdvUmCz6M4qVQCQQxI1hSRPqOmlstOEFstWSf4v2Qs8ex6C/gPwtxTyIO02Q8Nvt4o1Wu14QtSILUbyPCEUSVqknJlGhzJA3zNpRdmvjKWLJdTmqgkPeBGRYjNKZ2A7x+7ofl6PdslrcSeu5p3QiBIe8ETTpxqEH+I/kMhudiTdeDUqSmmoLYxNRnMvVY6s7bnpoAMgAMrMEoqgVEUKqrCqoAVQNgBkBbDmw9LMBLw1zdGFBz9iTFFz7HRGOw6dNNIixq3dPpYW8XdaiMjiVJ0suud6ajFKqZQiKdQ/wDpY/kfgdiQBjR8Q/m1jaCicwLB0fEP5taG+cTKvyqKipXIBCzC0xJ71RhOFem52BsMRz2hvCJKgMatSVprTjmEkHNSchGpY5DeyXsvQAosjDC6thalELSAARFUbrgRTiOZMzBlVe3LhnLZmd+ZWfx1SIn7qr7KDZfiZOdkd4vRLiqi4XjMHRh0b99vzfNA9g1qDUziXMbiyftx2ha73GpWokCopWAwkZuoMj0JsyPF8Q7qkHQg6g/z562pf0kEm4Vv9n/7UtdaEFPu30l3gEGpSpkH3cSkjykkW9I4PxQGh9YVudRrleTQJAcVmJBp4yYVZDMekNERLJOyN1pVuHUqdRQ+KmVA1My0ZDMGy/hNBaHDqtI1+5TeK1VAG5dSpgQrTJ9hA4LsPFLAZTMsY14X9IVzSqxeowdiA7NTIiDkowYlVFkwAY3kklj6LQrJWphlKujAEEQVIOhBt5vwv6OrlVuyioCK+GGqI7Zts4BJUg5MMswbLPo+47UutwvmYcXZmwgnKSDAHkWH42LAvvGBTRuWWXvZhSRiHmAc9bR/UqNV1fBTF5VTBCqGZBkSu+UwRtPmLeQ8J7J3i/03vbVu+7EgsCS5BzJYHLPIZHS12+jzijPRq06yK97uRYpzDHssBiY7AiGPSDrYsCy8T4DRvPKSpSD1VPMUNOBB71RQQWB2T242WTaTtD2fqtd2p0azIxZXNSAXLKytiOknugdAIAEAC3nV77Q8RFavWuRqXi7o5BqNTVpcKpcnCAYk5dFgbWuI+kQNww31KYNRGCvSLQAcSgw2ZjvAj1sNoAk3Jno8ioylXQoYEKGIhhh2BJJA206WWdiOE17vdzd66jErMFwmQQc/zLZWrzfSrTcy12ZZ1CurD8QLXyjxEGpDnDgpLW5hIP2ZOHMalsWQAktIGuZpMTFf0Y0ql0udWneab0sFViMSmWDBMOEbkmQAJk2W3PtoqG8/9uWNElGo4hjWkpjGpiGkgY/Rc4AAuPZ7j12vpZ0qK5TSmcjSU5SVOeJtC2g8Iyktxeat3JDU2pVEb3WVo9GHlaRibsz2hS+oXpqyhWK4WjIwDlBOWdrtw8rgAU+vW1Zutwp0v6aKqnPuqFD7Zge1Ajz/ADfYKXL5majykmTkABuSYAA1NqbtC5AOL01pszIoU1fEcvtWUfZoQfZ1Zo1CAG0FasXYsbT1uHcw/akq0QgkEKNdffkAkjcADICQ6CkMUbxDXz8xbfo2liox6lXhsxkmw1JyGYOrYABhYQeYWMBANcW5JyCyxORswK2Ev/dhhOIAnL2VMqX9YxBfOT7NvUx3SzR3ODCVunscYZOIxJ6aKNgPLedSc+gAtanhOIabjr5+tmCqIEaRlGkbRblltvkWVJEZndsDQYtM50sJeKZcd0wAZU++Rv8A6dh116Wl5S0y6oCOZLvqQxyUKuy4mMtGsetiWW0J+K3GXH89ymlBJrkXpelIzOE7g7G27FNd1JkgTbVr/wAvp+4v8fqN+1t+VqL3ZFarVYBmpIfYGZ5jeyhiDucwM7Hdj8P1WiVfmAyxOHCAzMWZQnsBSSoXYAWJ4bwynQplaYzYhnc5vUb3nbc/gBkABlZdeKBulU16QJpMZq0h199R7wHzGR2I+Y0PbLBXOfwNuEMt8LR/WFcK6HErAkEb/wA6baW7o6/CzBk+x9bDvQWpTKOJUrn8trT7H1sLUvaUqZeowVQup/AeZ8rAFdoVq1zVbu9bmFmPKqFQWoXdcIZ6ksA5VnVABqSDn4Ra+FXBKMqgOZxMxMu7bs7e02mewgCAALVa/wB3r1DTvLIMFJ1ZbsQMdRVk4nOzg99V0UgE55C18OvS1AHQyrCQfiZBGxBkEbEEWbEie8DvH+bWVcSugbPQ9bNq47xtWL7xBmJWIwsV9YYj9LCVsHsAc4q2IAFumz65H46Hb5ghdoaCcSuFT6t4yACrQppsCCRUnJcMEk6QJkjOzOhdC5/Wwva66fYmioIFcPiWmypUvFQKoRZMd32mOU8tQZmLUyEUThfZZ+Q1Ph9SiXeUq3pywNQDJkowpw05BEmGeCTAgWdcS7H/AFThFemHxNgL1DszCCYHkFAz6Wb/AEf8Bq0rilOshp1VZ5BI0LkjMEjex3aqsTcb0j+LkVI8/s2ixWgzzfsW18qXXl4mSmysKNdWXFTIJGB1mShMxGa5xqY7uvA3o8LvqMCKqE80HqCpBHVSuc+trD9HhB4XRG4aoP8A8jH9bLeyVe8Xo3m6SrCmTRIaZai5dYxdacSp8yM8hY2QDv6OGBuNCBnhPTUO0zPnNhLvf6A4o1IJlWXmVahB+1wquAKP8rulvvtB0AFhbjf7tw9FuVSo2ALj5zIRTvRxnEEgTylZTE+MyTlAMXZLiP8A1DjdS8AfZpSIEjUQEGXmSxiw3oA07C9p7utKu7AUyGx1wqkhXAClwqgnA4UHLwtiB1BtR7m4fh3ESqwhrB08hiUxHphs57FcGVr7f3BZXu9YqADkyM9UMrKcmBwDI2sXGeH3ehw680kRUDJUZfN4LR65ZeQjbNJAIOz/ABrhb0qFO88sOqKrF6JOYUA97Cems2uXaCvSpVrvhcBqioKKKe8TTLMjf6VBJCmAz4ASADaodkOxtzrXW71atImpUHdUuyq5VyCzDamIzIidBmcp/pY4MyvcuW55j1CgfwwzYAsR4QIAAGgFj1Aj41wqnw+/3G8XRmi8VCjhmJnEygkznnjzB0IGlqz2r7FLdjRwVCRVqCn3gO4TvIOYtZ/+jVDVujXtga9F9mOGqogloIEVEycgeMKdSLEfStQKXem3uVUYEaEQ2hs6VBeoDxXs3euHXDmc4vy6ssFZgDScIIIOhDqpB2mRnaw8c4rWW83BKFXCjVWBp4FNSqid16zMwMYsNULAyUgg942tHEKeKg1OsvMWopXCD3nBGkjMADMtt6xbzrspfjWvlSpVpYbxdsSd0dxaZJRVA25Y7qjdfMZoD0riN6DlcNp+I3Saavo4jP12NllAHFoS2oHWzetfJQqylSeumttYqpxM5fdYnut4lAzIVckqKbHNmWMRn3BIOIagiMzba0okkyTmSQO8chpsIAAGwAG1uK7xVAJOeFSdlgsyrPViwJ9F96xZW3q4TzNuWtHBiaUkLAOWYP8ATOh9wnY+ViCn82+fS070wRBEg2W3emtMclJKKRIYksSxJVQx9hFUmM5y6Cac3h6LZ7en9CSU9WR3miXAIywmU1Enqw8wSANh5nLdCriE6HQjobGsLBXyiwBemAXA8JMB/Kdj521Ucmq/P6kXm0f5HeG2W0L3RAHMrJScgE02nEkgGDAImD1tlj7XhfiDwZ9i4P4fiLdAZj1/S3D6fEW6HiHrb5o9sSXiibs5emC1JpLUx7Omazvp66HY2b3GqrgMpkFcj8wfMEHIja3FXxfA2QvdTcqtS8UmZqdQAfVR/iV2IVMBPhk6n5yNK4EPuJcRSivekszQiKJeo0aKN+pOgEkwBNhOHcNZ2Fe8QXUHl0wZSh5j3qnV9tFjMt3wikrLzycdVxBcx3RuigEhVBEQCZiSWyNmV28PwsAdbr/NjZY6G7VDURZpP/UQeydMSjr5biBqBZm2q+o/K3a+L4GwIk5ivDKQykAgjMERqLVGqv2tQRMux/8AJiR+BFj+MXg3AGqqM92xTVVc2ogjOoo3AOo6Gds4OLkKwen33dVYLBAUEABqh1AyyXxNnpBIqLpiexyb41KFwlmYHBT9po1M+ygkSx0yGZIFo2oU2VucS1V4xPBGCMwKe6qpzG5OZM6F8JCgFpxVGjG58TRoPJRnCjIeskl16CuM9etmyQO4cVyw1D9oN4yqD3h+o2PkRbm+3pXER8bAXhYMHVTKsIkH9RZrcqiVARADgZgdPeHl/wAerWgMXpRJ2NpLvcbvQmslNTWqdyUVRUqsc8IOWfdkkmAASYAtqueXm0xMADxOdQFHWM50AkmBYu78OYnms/2kQIzWmpjurudBLHNiNgAASEis37sRQvYFK8gpVpACm1JjAoqAqKmMEEIAFMiSe9ligOuCdj6Fzp4buCG1LMZZyOp0+QA8rT38VMix8JlXAzU/wnI6ibdUL1VqAjKRqB+Y8j/aySGIeE8AW7Vr1VV2LXl8bqQIU4nbukbd82b0OGLVEOoK5HMTmDqAdxbboVbvWlas/wDTSRpjYa0lO0++w0Gw7x2Bb2EULtF2X4heqi1rtUNJsOCogqlKaFWbDTphVChaaMqHbEHEnM254rwy/vc7rTro1S9UL0HJLqS1MYiDimD7I62vtGulBjywRSPiQDwECMS/AAEfHbPq+3zHoMutklY7opn0rXepUp06l3VjUp1VYYAS2jCQBnkStmvH+B/WLuy1qkXV+XUWFitTYsg5SAwDzCYXF4WYzkALO7myggtn+lieLVwwCoRzPGpJgJh9s/HIDc+QNhrUEzjgVaQC6lHKgAEyUUaJO8HU+0ZPQCkXF+Vxy/IBk6I8bHupP4u1ro96pGkoQEFQBG6EDQnfrO+tgrtw+ma3PZBjIwmpHeIyyJ6ZCzqwuibiLC7hKhJFOQA21OdAx2Wcp2kbaNq95LoAijGwkYhkgHtHqMiAPaOWgJBZCkRkVI+BFq+LyQzti+0BIfOZJJhQNgqBBA3Mag2UW7B7Ev1UYcJzB1J1JOZJPUnO0VByDgfXZvfH79f+bHxYXiFzFVChLLOjKYZCMwQeoIB+FvXqtYnlp8Mw6EkwBmSdgNSbL69NjFVZkeFDlKnXEPeMA+UAdZKpMSBTY4sEKz5Dm1AoYygyCiVP+o+QkhhYi/F1KksmgHSqB1DLofmPI+dtFbQcRpvTmpRTGdWpgwXG5WcsUbb6Wkqtj7imMgX95QRIHUMQR6A+Ytr4rWj3/knJythZSd0lUSpUXExDzT70sSdTOpIne2WcBAMgBA/C2rZ/Zv8A0/1K8f0RYDp8bdA94eptyxy/3fvblqgBkmAJJJ0FvDPXI6p73wNkt/L30PSu5wIkhrwRPfAIw0Z1IkgvouYzOmmqm9+Asl2M98SHvA+4dVpn39W9nI4rWO60lRQqqFVVACgAAAaAAWYhZ2cvatR5WAUnowjUhosCAV+4YMehBzFnF1Hd+FlPEuHlmFakcNZCYOzAxKsNwYGXpoQCDOC30VUOWF1EOh1U/qDnB/UEAAMfUeo/K2x4vnbVTUeots+L5/pYAnqHMzplal8Cqh614IcMJJY5xUxP3CoOWCnTQUwRkTiOW7qqxvZKqSLsMncZGsRkUQ+57zDXQbkC9ouFFsD04QomFQANicoHsxAjyyiAQXQqsGrrgOJW+E2pY7TVzer4uM4XVlpCf6T0qSThH3i7H1W1nUSs7jJl3U/qOh3tWqfZKmKgqj+tzTUL595WY4kidMLET6HyttVozvuQPfbzX5YpVcLPdlqglFaSCMWR64h6WL4PejzLk95rAFqL11dBhZwOUzUo9oGmz5dQNpBK7PcBr0KwLsHpU6bUqS4YYIzKe+25ARRYm68NFNbopINehRNPwyqBuWOYZ3HKIUe0SdlNodlA9941eGc1zSpcqmiGr3m5tAVIbAqwFHLUqXBzYyZyAGXftrVomoKt3+zU1lputQd96Ic4SMMriCNBzjLrYC93O8JTq00VXF8ULUJcfYVGUq7FiJcEHLeQBnNt33gA5pqhGZjXcHvEqaVSiy4gswCGYZgA5HaxqLQf8Q7Z8tmWrdqipgqVEcNTYVEpriJAxSJBXWMyLI7x2uwqHWnXpPiOEPSJ8IVjiVSSUIMSPwIBsnoLXbFTrXesxN1WgjBZRPspeTMgmpkYHsixnAHVDd2FO+NhrQ61adRmHMouBgykrjRR5SOtjYZceL9qKFOjQeqy03rIrgw9RKQZcQLFVIzhsMwDhY6DPvhPae6o7XdqyCooLHEcz3cbMWOpw96bIq12vKrdaVAqgLgNUIx08S3U0YABBwAIqA7sWOmGVj8MSjXe7NeqafZU0FN0GOuTdxSBV5kZouWf42LCi9Xvil1ekay16OEHDjFRMOL3S0xOemthLpxalTBp1WUIdzHckxJ+5J19n08PmuJ6iKav1dWZbvUQYTyKk066DmDZyHYFtJFOzHhN2pGm9ZwBVXkcsMQx5RK0igJ8asVrL5zNkKj0hW5JMhWxZU5OTnrMGFAMs22WpIBKPCwVzM1DmzxGI9MM5KNAuw6mSaJ2ovBeryw+G8Ao1MYiVp0heqVKgCugLCqWbchs9gFvB+JVTXRj9ZdYbBgqlFpgXitPNpkjFCuikRIwWd2FF7QANOEEjJl94DpOjD5fO3VNFDiTNNtDmPn0g5EWrl1r1WuCVA5FTAgapqVJKqzZ7gFjn0tNcGNCtWSqxqAMEXGwAq1G5ApFgq5EiqUYrEimMiWFhugqy2XmhEJSJxkT91B7x89lG58lMLDw8RKYsSzKkiSN89zOcnf1Mp17T1aV2eu8NgrVRUIXxqrOilYOWGKZ/wBIPkbPuz+Ophd/FhBaNMRGcD1mwAXd3BUEdPy1ttzAJOQGZJ0A62h4hRqJUDUVDKzAVEmDByxr5jcbj0Fu3KuYBBRTmRo7A6eagj/cR0He9GGLaXc8+UKbfAuqOVfmkRTbIiIKAxDneTAnoAo2sc1p3WcjmD+NlNa9Ldiq1DFJmCq50QnRWOwOgJ3gb20j5PkQ3n+YYwsouB+0ZC0lSxmCMZZ5Oe+EQD/azO9hj3VyJGbe6vX1O39rQXm5AquDusngPT16g72tvM7XALyqnySxbLBf9VQZPKuNVjQ/tvbLaePDuT4cuxvh98vF3qVKF6WbugarTvcjCtNdVqyZxLiAGpPnmbHU7sbywaqIoHNKJ9sahqvXqKeg9qTkFPbziAwCigNWorc1qSgFcK6Gp0UNBjeIs37MYBd6ApvzEFOA+mKImV9kzIw7abW8A9kYN4vhYsH8rBE974fvYonP4WQzpDkfWwdbh5OGrSOGqo+DjKQw3B/kGCC00PraW6+H4fpZiFnB+O07wXQdytSYrVpNkyQT3s9UMSG6awZFtyb0d1u3XRrx6brS89X2hYLKO2sKFwhVasQhIKh67jKhSJIzTG8tOWEEHIxa1mcQnXOY65WBE6IBAAAAAAAEAAaADpYHiSnFTI0h5+aR+tjjr8LR3vwT6/mLSxorF8upnEvi/AjofL8dxYCnUDFsJzUwyyJQxIB9RmDv84dVKgspvF3SlVN4WmWrFRTVe9gdndFUuo1CzJPug65RqnRDVjL62QFRQDVYSAZhV0xv5dBqx0ykialcFCkGWJMs58Tt1J+QjQAADIWSC8AJzi8ySWc+2Zw4/QgAgbAgDKzC58XVltVMkjvV2CyGGJT+Vu+HhJCPn7rZ97yP3vz9Ztq8V8Zt3R4fzEZWkKwIkGCJGoOxGxsth7nF4uuFvLa0wuvMLIhIUd2o+4nVEPXZm2EgZmV3ReoqpQqVC9X264UDArMVpjX+o4BzAyidwTJd/sCFjubRYu0KiK+3RguEwaeWg0A0yGkeVhqdDmthcqzDNWIzYD4eIb/PqA/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RtzTpmqsjxrlPvD3W/nS2cGv4V2pk6GCN0YiQD6iM9/nDvgQwauHnVYGc5Rrn5RZZwZ5BBmVCqoIgmmF7jR5ksTpEgbWYXuKjlR4Rk598j2PMCe98BuYiv92LQ6ZVF0PUbqfI268G8qfY4sbSTj3JWFoqqAgggEHY6H1tl0vIcTEEZMp1U9D+9ub5UIEL42yX9SfIa/8AIt05lRzJPNQv4W7NixeLLmSZ+1IlgM8gFKQNAIG1jSLB1bpyoemCYEON6g97/VmT8TYulUDAMpkHQ2eF5VlHiPM8xqLZbu2W3M8zIrjwpLvShZZmaalRoL1W6sfjkBkBkBZXyGudU1aQLUGM1aQ9k6Y0Gk6ZaHTWDaw3s91fW0NAyc9INvnke8apV1cB0YMrLII3Gf8AI1BkWPB/IfpasVaDXd2ekJpnN6fn7yzofwOh2If3K8rUXGhDKdx5ZEEbEHIg5g2bAKXT42GvXEhRRci7v3Upr4naNugjMkwAJJItHfr+KYCBS9VycFMamNST7KjdjkPUgHrhFxwzUc46zLBbZR7iDZfxJzOwAJgo4GKit9aipUqCG92mvuU52GUk5sRJygCfhl5enUF3rMWYSKdQ/wCKOhPvgDfxesyxfb4Wh4hc1rAo3nBGqnKCDYAZb/AWX9pFP1VyBJXvR5KwZv8A7Q1ouHX11cUa/wDUiEfaqNv9357ZyA3Ph+dk0CPMOa71UNHBqSSWaXBAAXKRAOYaCRJ62nul9+s02FMMinEru2WKCVKUyNVMGamWRAABxYWH/RKVSpU+rKaVPNalVGbMnxLQBlVzkM4EDMLnJVncOzNOmgp06lVUQQommYGfVJso2ipZWtCsXdioCMZjJT1gaHow6bjMbwwoKOlmtXsfTcljUqTERkASNCSoGYOhg/G0fCOEguabVStVDmpTxDqO90ifmMjbWOJpUjOUOUc0e6dCR5j9bNKF5U5DI9LGLwhv8wf+B/8AdZb9RN4xKpHKBKtUgjm7FF+4D4m38I3sNkpC2pe1NUVlUGkDmROKpCsoqKBqqhmAHtSzD2JZV7+hGXeB+R+NiqXZ9h7aH/aRFgr7wo0dcPLc5tnFM9dJg6n4nrZJobQEHJyGnSbF3Gims97odrE3bgLgyWpsPVv2tu+3TlwMKtUYwiBm7x8zGSjUnYedqkxJC7i1RVq02LNkuFo8NKmzoxZumI0lUHYY29mxV9ZNZ73lbun2cqySWRixljJGI+Qw5AAAAbACwNTh/LhNjkpnJc/CctOnTTpYiuwm0tzGrs8Scuu1m91oBVyOu9l1K4lJ5gn/AEn97S3pBTXF3ugWR3zGQkaDcnYTapQfYmOJF7ME4ghZqiF+W5XusCDgpAAU4pnKTULt8M9QLImu17PdF6JQRrSSYAg6HrnZ+/Cyy4jPNJxYu7BY+QOQiABsIFo7pd2Zj3YAMMJEr+sef9xYjBrgHiR7m+G8MvKp3b0hkDM0RrGejdc/wsXxC7orioFArPFPmgAsikyWg5GIyJmJk5Ai0zXDLu4gfUfvYCvdWdWQA4sJDnIwCMk9W1IE93LLGLRKL3opTi+UQ8Hvpd1iSqyucyNYkHOTkc+tnxFqP2TulZLy6VabpL415rSWACjusTLRhgfdjYWvcW6+mlcTi6yNTFHE7oqsLzjamaQJfDpUSM1ZTkdAQdR8TaW6sWLMwAfQgHEEyDBQYE5EEnc+UWn4gwCEFcWLuhfeJyj+bTYHh7Gmxo1IxGWRgIFScyI2K6R0A6W1WkzHV4fvYMNlV5oPTqCpTZRSz5qNIER4kI0YdNx5gWcEWC4vSRqLhzClTmNR0I85ttLYzg9QB75JnmCn9x0bEvrnkd420tlldTCSTXp1+bPewxH3dD7sT5zbduXN7tnXS9pFrvx7qetorsc/9tu+IHJP50tDdjmf9P7289bHpHR8R9P3smq3MXGrVr0S7Ctkt0BGGrXaMJBPhEYixyjrGQcp4j8LK+Nq15LUaBAZJxVj/hMUICp/9QgnP2QZ3EsTG3BVU0hWBLPWAZnaMRyyWBkqrMBQSBmZJJJZXbw/7bJuzt/V6XKKCnUpQrUhooGQK/cMQOmh83FDwf7bAG6m3wt2fF87Rvt8LbJ7/wA7AEfG+FJeaZpPIBAIZTDIwMqynqCAbKbveqjMlyq1GcqIrV1AUVKmHEKQIMhigLsRmBAmWDGxNUAkkgALJJ2tVCxSuL4aUXZ2YyJxhmVUFZl6FFwga4STqYK1EWUUwqYVACgAAAAAAaAAaC0tDU+luAQVkEEEAgjQ+htJRGfwNmMlpfqbBdouCfWaYwVGo11hqdZNUYGQCPaWdV8zpJkukfz/AEsVjhZ2iwIr9zvb1it1rMBUVR9YamGCO8SadNtsiGY5GDkBJw2BECjCoAUCAAIAAyAAGlqbcb6tK9rVZGW7Vy5o1SxK8x2GJiPZVlUBT0k6MSLo2p/m9kgaO1/nztqsoIIIkHUWxTbb2Yit0ubc2ql3FS6eKkoBNZHJjlKB4wT4QOpGUDE04dd/8ViGqOBmPCqnMKnloSdWOeQgADtNJFPlgtXVmakoOU8t1Zm+6oefM4RqRY/g9VGo0+XOFVCw3iXCAIbzH466EWYhnR1Fq/xBBLBhIzs9pHMWVcSTvn1t0dNu0zn6nZMR3S91E5y3nCKCQUrzmVYkBGU+2DCj3sS694ginTL99vERhUa4F90eZgFjufICFvEnemQ4OaPKLlFSoUdVBnYYy56YbHcFZTTQKxIUAA7mBGfnlmOs26Iffa7bGMlULXIfdMwJ2ytBxOi+b0ApqhTAYwtT7rHaYidvgLT3czI87FXdNza5pcmF0wOhfWemhCFKjj+nUiUiAxaDmFJGmuQ3yJu9AIsAk7knVicyT5k/2yAssY4b5DMuJziUxmEFMqKc+blmA8ns5AtjB3qysRVSWwBxThy1lgkqynEjjxU22I/UbiwPC+JuXaheEwVkGKQDyqqf5iPpHvKYKmzwrZL2oEU1Zo5KsWrAmJphHOvk4ptG+ECxPy+ZBh+aoSJ6NIs3Mb0RfdB3I6n8B6kW1f7mKq4TIIMqw1RhoRYm6A8tMRxNhWSDIJgSZ3nrvbthbWKVGUm7sS3Lif2n1etC1wMQ2WsumJDvnquo9DaTAaryf6aHIe+439F/P0t3xsEU5VSSGUEjxqrMFcodmwk5j9Ld8Kk0lO2eHqVBIU/FYNhN5srLdZcyJotu2G2W2MaBeInwfG0V1OZ9P3tq2W8VbHvgN4vTVKrXeicLAA1Kn+UpMDCD4nYgxsIJOwLi6XZaS8tBCjQanPMknUknMk5k2y2WGJAvFOGlwtWkcFdCYbYjcMNwen7AgrgvERVptlhdBhddQDE5HcEZjfrnbVssIA1jp/NrdN4vnbLZZgLkP1t8/wD5dDEf57qYIYbU1M5HxEZ90d55VUMhBzBmR1tlssmJFfRzdThOd3eI60iT+KknTaZGpFn1MZ/A/pbLZYQzdI/n+lgaxN5dqI/o04FY71GIBFMDpBBY9IUTJK5bLMljO+3NKtM06igo23ToR0I2sp4beXu9QXas2MHKlU3IzhWH+05+UdCdWy0vcpbFhX+fhYfid+Wij1H8KiTAm2Wy1ckg3DLoylqtX+tU1GopqPDTU+WpO7SdMIA/EaJu7m8UxKN/Vp9c8mWcsQn46ea5bLMQ1u1YMFZTKsAQeoMEa+UWB4rWhyP5pbdsttgum2ZYytJPuVp6fNqI50YYqY91TBk/ebInoIGxntSaDu3+HPfj2T7wH5jp5iDlst0PSNnPzQxu7ksybzM+VjLzeRTploJiAANSSYA+JIGdstlnN+UzpOaQOeHg0itTN3OJmGz7FTqAuQHp1Jt1wy9ElqVT+qgBJGjqdG8j1H/Ay2Wh6VQrzJ2HkWWOvOqwc6dI5gjJ6kSJHRQQfUr0NtWyzfYmPLF91/7OotA53eoYoHU0m1NMjUr7p20PWzwi2WyzwuV2DF1Sly/qLeJNiK0QYLyWPRB4vidPjYCm31WotPWhUMU+tJj7Hmp2O3pbLZan3HHhDQ1BbLZbLdJlR//Z" id="457" name="Google Shape;457;p23"/>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23"/>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Lớp nội</a:t>
            </a:r>
            <a:endParaRPr/>
          </a:p>
        </p:txBody>
      </p:sp>
      <p:sp>
        <p:nvSpPr>
          <p:cNvPr id="459" name="Google Shape;459;p23"/>
          <p:cNvSpPr txBox="1"/>
          <p:nvPr>
            <p:ph idx="1" type="body"/>
          </p:nvPr>
        </p:nvSpPr>
        <p:spPr>
          <a:xfrm>
            <a:off x="457200" y="1066800"/>
            <a:ext cx="8229600" cy="2438400"/>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rgbClr val="FF5A33"/>
              </a:buClr>
              <a:buSzPct val="100000"/>
              <a:buFont typeface="Noto Sans Symbols"/>
              <a:buChar char="❑"/>
            </a:pPr>
            <a:r>
              <a:rPr lang="en-US"/>
              <a:t>Lớp nội là lớp được khai báo bên trong một lớp khác</a:t>
            </a:r>
            <a:endParaRPr/>
          </a:p>
          <a:p>
            <a:pPr indent="-342900" lvl="0" marL="342900" rtl="0" algn="l">
              <a:spcBef>
                <a:spcPts val="518"/>
              </a:spcBef>
              <a:spcAft>
                <a:spcPts val="0"/>
              </a:spcAft>
              <a:buClr>
                <a:srgbClr val="FF5A33"/>
              </a:buClr>
              <a:buSzPct val="100000"/>
              <a:buFont typeface="Noto Sans Symbols"/>
              <a:buChar char="❑"/>
            </a:pPr>
            <a:r>
              <a:rPr lang="en-US"/>
              <a:t>Có hai loại: lớp nội tĩnh và lớp nội thông thường</a:t>
            </a:r>
            <a:endParaRPr/>
          </a:p>
          <a:p>
            <a:pPr indent="-342900" lvl="0" marL="342900" rtl="0" algn="l">
              <a:spcBef>
                <a:spcPts val="518"/>
              </a:spcBef>
              <a:spcAft>
                <a:spcPts val="0"/>
              </a:spcAft>
              <a:buClr>
                <a:srgbClr val="FF5A33"/>
              </a:buClr>
              <a:buSzPct val="100000"/>
              <a:buFont typeface="Noto Sans Symbols"/>
              <a:buChar char="❑"/>
            </a:pPr>
            <a:r>
              <a:rPr lang="en-US"/>
              <a:t>Lớp bên trong chỉ có thể xác định trong phạm vi lớp ngoài cùng và có thể truy cập các thành viên của lớp bao nó</a:t>
            </a:r>
            <a:endParaRPr/>
          </a:p>
          <a:p>
            <a:pPr indent="-178435" lvl="0" marL="342900" rtl="0" algn="l">
              <a:spcBef>
                <a:spcPts val="518"/>
              </a:spcBef>
              <a:spcAft>
                <a:spcPts val="0"/>
              </a:spcAft>
              <a:buClr>
                <a:srgbClr val="FF5A33"/>
              </a:buClr>
              <a:buSzPct val="100000"/>
              <a:buFont typeface="Noto Sans Symbols"/>
              <a:buNone/>
            </a:pPr>
            <a:r>
              <a:t/>
            </a:r>
            <a:endParaRPr/>
          </a:p>
        </p:txBody>
      </p:sp>
      <p:sp>
        <p:nvSpPr>
          <p:cNvPr id="460" name="Google Shape;460;p23"/>
          <p:cNvSpPr txBox="1"/>
          <p:nvPr/>
        </p:nvSpPr>
        <p:spPr>
          <a:xfrm>
            <a:off x="2068126" y="3429000"/>
            <a:ext cx="4485074" cy="1323439"/>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public class MyClass{</a:t>
            </a:r>
            <a:endParaRPr/>
          </a:p>
          <a:p>
            <a:pPr indent="0" lvl="0" marL="0" marR="0" rtl="0" algn="l">
              <a:spcBef>
                <a:spcPts val="0"/>
              </a:spcBef>
              <a:spcAft>
                <a:spcPts val="0"/>
              </a:spcAft>
              <a:buNone/>
            </a:pPr>
            <a:r>
              <a:rPr b="1" lang="en-US" sz="2000">
                <a:solidFill>
                  <a:srgbClr val="FF0000"/>
                </a:solidFill>
                <a:latin typeface="Calibri"/>
                <a:ea typeface="Calibri"/>
                <a:cs typeface="Calibri"/>
                <a:sym typeface="Calibri"/>
              </a:rPr>
              <a:t>     static</a:t>
            </a:r>
            <a:r>
              <a:rPr lang="en-US" sz="2000">
                <a:solidFill>
                  <a:schemeClr val="dk1"/>
                </a:solidFill>
                <a:latin typeface="Calibri"/>
                <a:ea typeface="Calibri"/>
                <a:cs typeface="Calibri"/>
                <a:sym typeface="Calibri"/>
              </a:rPr>
              <a:t> public class MyInnerStaticClass{}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class MyInnerClass{}</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461" name="Google Shape;461;p23"/>
          <p:cNvSpPr txBox="1"/>
          <p:nvPr/>
        </p:nvSpPr>
        <p:spPr>
          <a:xfrm>
            <a:off x="1004994" y="5715000"/>
            <a:ext cx="7224606" cy="707886"/>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MyClass.MyInnerStaticClass x = </a:t>
            </a:r>
            <a:r>
              <a:rPr b="1" lang="en-US" sz="2000">
                <a:solidFill>
                  <a:srgbClr val="FF0000"/>
                </a:solidFill>
                <a:latin typeface="Calibri"/>
                <a:ea typeface="Calibri"/>
                <a:cs typeface="Calibri"/>
                <a:sym typeface="Calibri"/>
              </a:rPr>
              <a:t>new MyClass.MyInnerStaticClass()</a:t>
            </a: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MyClass.MyInnerClass y = </a:t>
            </a:r>
            <a:r>
              <a:rPr b="1" lang="en-US" sz="2000">
                <a:solidFill>
                  <a:srgbClr val="0000FF"/>
                </a:solidFill>
                <a:latin typeface="Calibri"/>
                <a:ea typeface="Calibri"/>
                <a:cs typeface="Calibri"/>
                <a:sym typeface="Calibri"/>
              </a:rPr>
              <a:t>new MyClass().new MyInnerClass()</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cxnSp>
        <p:nvCxnSpPr>
          <p:cNvPr id="462" name="Google Shape;462;p23"/>
          <p:cNvCxnSpPr>
            <a:stCxn id="460" idx="2"/>
            <a:endCxn id="461" idx="1"/>
          </p:cNvCxnSpPr>
          <p:nvPr/>
        </p:nvCxnSpPr>
        <p:spPr>
          <a:xfrm rot="5400000">
            <a:off x="1999613" y="3757789"/>
            <a:ext cx="1316400" cy="3305700"/>
          </a:xfrm>
          <a:prstGeom prst="bentConnector4">
            <a:avLst>
              <a:gd fmla="val 36560" name="adj1"/>
              <a:gd fmla="val 106914" name="adj2"/>
            </a:avLst>
          </a:prstGeom>
          <a:noFill/>
          <a:ln cap="flat" cmpd="sng" w="9525">
            <a:solidFill>
              <a:srgbClr val="4A7DBA"/>
            </a:solidFill>
            <a:prstDash val="solid"/>
            <a:round/>
            <a:headEnd len="sm" w="sm" type="none"/>
            <a:tailEnd len="med" w="med" type="stealth"/>
          </a:ln>
        </p:spPr>
      </p:cxnSp>
      <p:sp>
        <p:nvSpPr>
          <p:cNvPr id="463" name="Google Shape;463;p23"/>
          <p:cNvSpPr txBox="1"/>
          <p:nvPr/>
        </p:nvSpPr>
        <p:spPr>
          <a:xfrm>
            <a:off x="1685356" y="5029200"/>
            <a:ext cx="1667444" cy="369332"/>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Sử dụng lớp nội</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descr="http://studio-creator.com/blog/public/html5.jpg" id="469" name="Google Shape;469;p2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470" name="Google Shape;470;p2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xQTEhUUExQWFhQXGR8aGRcYGBcdGBUbHRgaHRwfHBccHyggHyAlHRgXITEiJSkrLi4vIB8zODMsNygtLisBCgoKDg0OGxAQGywkICY0LDAsLjAsLCwsLCwsLCwsLCwsLCwsLCwsLCwsLCwsLC4sLCwsNS0sLCwsLCwsLCwsLP/AABEIALcBEwMBIgACEQEDEQH/xAAcAAACAgMBAQAAAAAAAAAAAAAEBQMGAAECBwj/xABGEAACAQEGAwUECQIFAwIHAQABAhEDAAQSITFBBRNRBiIyYXFCUoGRBxQjYqGxwdHwM+FDU3KC8RUkkrLSJTRjoqOz4hb/xAAaAQADAQEBAQAAAAAAAAAAAAAAAQIDBAUG/8QAMhEAAgIABQIEAwgCAwAAAAAAAAECEQMSITFBBFETImHwBXHRFDJSgZGhseEjwTNCYv/aAAwDAQACEQMRAD8ApvFuz1e7nvocOzDNT+1lVvoo0gQQQCCDr6WqPHfo/o1QWpfZv5eEmdxbhngNbH0nT/F4vTFVep5XcL61JpEEHJlPhdehFjOH3Om7Vajlku1ODlm7Fz3KSzq5MiToATYniXZG80W76gJqahIFNRqSzHQfwTaJL1FNqV2JaDjNQiGc4SrcldVhC2Z7xBMRNjDjektjXqsaKWfBfmfbt3fauGD3jiTOQMKrSUyKIkqOhYnN207zT5AWZXW+o/kehshUW6i2/T/EcXAlpquxXU/Aum6iHZ9/e5aqZgyLdPRAGJfCdvcPT0Ox+Fq/duIOnmOh/ezq4cTVjkRJyKtuNwRuLe5gfEMLHacdJdnz6HynWfBep6S8yzQ7rj1okw2wJbd5rAOEVWOJSygZ5qGZlk9FBaSdNdMyuEOKyShallmxjnGZHdGlNDBGOSxzgrFurE6zDgvXt9Ty4dNOWvHcgb7MxAaqPY9mmdQahG+/LGek4RaAKcTF2xM2YYgDEuwgZDDOHCMhl1Nm44MQITCRsNP7fjYetc2XJ1IGsxoeoOnw3slOMmsRSTa49PRA4teVql73A8FswWI5ex1/D1HlbeC3ZGSkrRztNOmRUwNDofmPMedsug+zDunfJIWmZwnCQGdiM+WCQABBY5ZAE2nWlkSSFUZsx0X1/QDM7TaOtULFMsNMAKJydiGYqanQS74V2JzljlzYzqSUXV1fy/0+DaGqeZbbEQpmSzHEx1JjbQADJVGyjIW7CbHQ/h0I8xafBbeC3R4ccuWtDHO7zcg4Trr+B8xbMFiGXI5ZwY9Y/I27omKaMVIquMQRgDylkgFhoWJVsK6QMR2Bz8Vw8st+PX3yVkzarb+AZhh2BdgYU6BWBBZ/KCYXVvISRHTQ54jLT3j1PX00iMogZRFilpa7kmSTmWPUnc22aU5jUfiOn7f3snFxl4kvz9F6fLkpSUlkX5eoPy7dYciP5OxtOEt0tLUkwo1OwzgepJyAGZNtZ5XHzbGcW09NyGipWmrMsVmExkVog4gD0LtgYqNABiM5C0IpR+eZJJO5JOZPmbFVCSwkQugG4MASx3YqAOgiB1OYLZYCbTct/wDRpitJpLYFNP8AnT+1uCljVEZ21dlZEYtHMklSNKdPEFUkH/EZiwAzACM3Szc/C0e3H0BLPrzz9QKupTTx6x7nQn7+cgHTU7Wg5eWWljeV/P7/AK2jNOzSySzS539P6HeZUuAQ07dXZIDFgCZPLGwUASzz0LBQvtE9AbELRkx/wBuSdh52hr7YfDvlm/megE5D466T1HFb8/IrCff2yDBrOc5mdT5k2xV2+VpwtuK9HEpGIqfeHs+drlGvNHj+CE70ZqLZZrd7zCgY6NPorU0LRsSWzkiD8bZbk+3L8LNvA9T0bhl/WssrkRkyHxIY0P6Hf8huJ8ZFNhSpo1auwypJqBPidjki/eaPnlZb2mui0Ga/U25dcIaZlopVJnCaq+1gJLCMzpnlZh2RogXdX5bI9TvOXB5lRsUY3nMYgAwU+EECBFvDPTOLt2caowq35hWqAytID/t6O/dU+Nh77D0C2Vce7BUqjB7ueTU1kaE66WvFQZfH9LQvtaJQUtzbCxp4TuDo8Y7T9l61DvlBB8WHwzqWXoDuNrVyLfRtW6rUUq4lTkR/N7UTifZCji5dUYcX9KuMv9r7ZbE/tbmxenb1R7XQfGFhrJirTh9v6PLDbQtauMdhL1RPdTmrMSmvxH62V4qd28OCrXG+TUqJ8tqjjr4Qfei3MsN86HuS63ClFPDeZvZLf+l6sM4e700Za3eNZCtOiTDuCQZZvYRgpTPNgxA6201CpUo02pwrSSQoCYcTEuqhYwifZ2gdLIqlVmYsxLMxksT3iepNvQq1xNJgTnIBbzyzb1G/UZ6gz2YeNneW38z5z4n0ngtYjq5XaWiXvlhvCFIpIHPfAE+ZszVLA0FnSxaErrbuSpHht2wLiXDZUlR3gCQNM4y+BOR+etgbjdUqURUIqIScIQgYmcEgooMZiDJJgASYtZaTA6a2R3mqK15phZFNQV5sd1mDYmSn5tChnOUU8AzJtUMbEhpF6Eyw4y1aIrxwKpAZikLmtNScKHcyQMb7YzHQBRlYNrqdCpIOREaj4WsNSqYwzI62y7U5YR1t1Q6qUY5ZJMwl08W7TorhpEa/A7nyPmPx1t1gtceIXAVBmM+tq/c6K/aisjoabBRp9oWnBgJyOIAnosNMRbfB+IRSqaMcTpHdxF4p5Ekwo1YzlOggaknIAZm0bMS8kYVMYRvIUL39sWBViMgAQNy1hfs+zAMXWRogBwJOsNqxjIuRJ2AGVl9S4tOGJ9P087aePDEalatbL3yR4UoaVvuwLl23gsQ1Igwwz9In+ft5W1gt2wmpq4nLJOLpgjA8xSYFKGNV90CrixBdWmCsDMkr52krLiOa4QpMJIOA6HERkX1BO2gy1JcFZUeP0kU9CCQdX0IXbInYGGimUbjXOc+snWdZ8885tzwV4lf9ePnzXv5G0m1DXfk4wW0F2/hsRgtFeaLMpCNhbKGiQCDlI6bHyJttJNPMjOMrWVmkpTOgAEknRR1NoKwzBAhRsRmdsR8+g2BI1JJPvDgwqiFXMdWMkB29YYqNljcm0RS2a/zLN+n1Zo34by/r/QGUtwUsUUjLb8rYaUDEdCYA3cjYemUnb1gHVYicbf6EZWpaANNcNIU5kTmT4qhBJzPuIMCjq0k5gRGUsRWQziOu8aAbADoNvjuTbkraenjlTi9/9F4sraaAqjhPEYBMSep0sW9EoASO8RKgjQbMR06Df0ttackAqHzHdOhgzbTVS5LE4ifE3vtJLH0kwPIC0u1NYa23/LsUqcc/IG92JJMnPO2WLi2WPs0PX9RePMuZ7JiuGa+vzqrKQAJFK7yP8Jeo99szthmLF9nL64Ju15M1kHdf/PQHJv8AVHi669QHYH62D4lwwVkGeGonepuNVYaZ9LfNnsjSpp/Oloagy+dgeGcSLzSqjDXTxDQOAPGvlmJG0jUEEsqoy+dgRJdv1/a0V+uaVqbU6i4kYEEeojXY+dpLt/PwsmvfF6lV3oXMBnXJ6zCaVHyy8b74AekwDNmIS0qT06tDh1arUr0u8SzGKlVcyiNhEmlTVRjYkYiyLJEpZpxvsXdrzqgRoADJCx8Bll0tFV4Mbm63qkXqtGG8YjL1kJBxDYFSJAEDbKSbWW7V1dVdCGVhII31/kbZ2mUIyVM0w8aeHLNB0zxjjvYG8UCSg5lPqPEB5j9rWm7DHTpqdQBB30G9vQLxkrf6W/K1H4PRlU8gPytlDAUbOrquvxOoUc/F/uRVaPKzJhOugQk/gs/L08LGlXEHHChRLM2QAGpJOli71dFdSrAFWEEHQg62RpdiKq3YSadFQQCSSDBIqVGnrhp01IkYajCABboTOBk1S6PXEwadE+yZFSsPvb00+74jvhGR8/7Y8Vr0L/Ro0gzoaazQAybvOO7HhIAEEaQLeo3e8GcL5Hr1t5n9ItVaXFbnUYhVCCSdhjcfrZsEFXbjtaneEp1lmjW/pVSpVgfcqKdG20HXfIy/9vKN0rmk6VJWO8ApUyJ6gj8bAcc7V0GqUKQw1ldhJQgtTIZeW6/eDbbibCcQ4StbjfLqUsavTHdzhmCDwxnYzPYR6F2d7WXa+AijUBYaoQQwHWDqPMWj4reUqVVUHuU2K1HBEU8USAPegBS/sKzbnKkcSul1uF6u/wBVpMDeHFI1OYSKYxKKnKzJk4wMcxrh3Nh7rdmTi9+pUjh+xygZDu0iJXcSRaRnp9RzTyBkHQbiwdNZYetq/wBlOJreKGNJAlpRiSabjvMknYTK/dMZYYtH9HPHK95pPUqQWDkLA2ABz6620tUTqXPifDsaHDAeO6ToDGUjpZfdB3Up1FVKurEAHl6woeILsFLDWFg5yLA8F7eJXvFeg1Jk5GKakypwuFiIkEk5DOTkMzbTcXorXqtXIUBQxXOaQaFDPEgllRVJGSYQu5JmMmuRtJjPiHC6aAYJGekkzvJJzJk5mc7CVOGHBjUyRqIz9P5+9o7vxqlWyp1UcDSGBI+RtZuG0xg9c7dH2jEjFa7GXgwb2KtQurOJUT+fytzVQoYK97ZTPzbov/qiBuQ5vVz5NU1kfxLh5bZU8cyHY6hVXGWA1Ci3FSuhpDCDL95sQ7xJGrZDPTLKAIAAEW3XxCctGjH7HBaoQhSCZJOIzJ1xfwCOmnQW7K2M4hVAFKlyyWrEqrhckgTLEZ+g38tQLgKQlQjESwEkSwU7iBnEHTfLeOjpeshOTw6qtvp9DLqOmlFKe9kF5u4dWVswRB9D525ZiTn7Iwx7gHhT1CwWM5sW3mxtZCpw6Puf8v8A/vy211gWC5IQ5DI6jz626JO5rE4XPvhGMdIuHLI2SwdY4SowswZgowiYLZDLoTA+IsyZbRmRmGwwPEBJXYEDczoOsW2xNsy3RGHvl7g15pQSoIMZOQZBOhUHoNCd9NJkcphM7HWxFEyMhAHdC+6FyAy8s/ibdFbTCLlBS539+hUpZZZeCHDbLQV7tVLHDUCrsMOmVss88vwv9vqLLHuj1KjxBDvFiKN4UjUadbR1EGA5DawguSFhI3/S3y9nu0T8VuQqhWBw1FMo41Gu/TM/M9SCHw/tErvUoVvsrxRBZ1aAHp5fapnGHPPofLOxH/TxORYehtXe3V7SmopBi790uoJBFMNP2lVc6dPGFLHfCQBNmhNDnk1r5kS9C6mNCRWvA9dadM9fGdsORs/ud2Smgp00VEUEKqiAB5CyS4Negi42SowABbMYiBmfic7MKN5rRLUxpORs7FQ0jumyF0N1cuoJu7nvKMzTYnxKOnUb+ohijxkAQyMJ8rbXidNhBO2YIsCC67hqbMpBBRiCDIIKmCDalcPxFUKjYaenSzare2utRAiGrdqrYGVc3ou5AVgDqhJOL59cShlyw0mPIko1RWhqmElWVCPCoIKl/ESDEDMi3BhFfiLseXTgNMVKsStLqFGjVPLwrq0+Ew/V0oMKlHPaqCSXrAmcRJ1qAkkE9SuQOTq7U0wBUChAICgQFHSNrDXy4br8rVRJzVvFNlmQwIkEW8n+kW7CtxC6U3JwuoSRqAahG/rb0emqq0icB8Q3U+8BvO4+OuqTtR2TarerteUqACkVMROIBw2RBjMWfFABdmPo0pUq61zUZwhlVIEYhoSRrGu1mPFaZW+V27wR0oU5EguGZ+bTptIwu6hFLAjArMxIAtYReCuEgS7ThRdXjXyCjKWOQ9YBp3FrnejxW7vWV3u/LZWwj7JSyVAVA6eDNsyfkJaGmVZOE1rpxO7C+yyF5o/aM6iD3RLZwpK7Da1o4bVX/wD0F4Oz3fP/AMaX/tsL9I9Rg1wqmWWhWzqH3S1MjEevciTrrubcVav/AMdBAjFR237v9rNIGCcKvYud44nSZcSAGstMmJEE5HbxoJ8rWnsYlGjQxUSyUQOdiqA5U3PUakH7ONSQImcqZ9JyGheBUAyr0Gpn4EZ+eRX5Wvl7Z7vw+lTooalajRVsGUKeWVDNOpksVXUkToLLZhwU6hxRQ11vFEFLo19ZHBjFWZlX7aoRv36sLouERqSbl2k4FSpl71gmotJgDiMMApOB08JUzByn5W8br8SrC5Ld2olaePmLUwsM5OY2PiIyt7QOKi93JH9+jn/qKQ34zZrUCk8C7LUWAvl2dwjpU+zYDIMrIQGyPdaRvMA75L+x3Z/idW7rXud6KrJXl82oua5eGCh1tc/ovu3N4UqzhYNUCtE4TiJBjfM6WTU7veblcuVcZqs7q1bHh+yxUlqctKc5jCyY2n2lEa2ncZcbqbxVoU6dVsTqg5jqR9q41wnQqCM8oY5ZqDi7V2LHH4573n5jyP8AbaxVwvLvdKFSsuCsVGIARhO4A2GWlp7xdTVQVB4xl62taC3CaN4AADrEaGDFlPE4NUumGVBZGMRTcIQHMiBhOdnHCr6tVCpiVkMDG2s+n97KL+gLQoIp6idXzyy2QHMdcjoBbfpVc3Fcpowx3UU+wAgBEicJ8Mklo6sTmWOpnc20y2kw4T90/gf7/nbsrb2sJ+Wu2h5eJ96+4uAYVFWByyGLVCYFLCMUsOkA6bwN7dVlk5AhQcgdZ95h73lsMupM94Xu/EQoMYyDMemQJPT1FoaJlZ1JmeszJ/G0w/5MvC2+f9GkvuZuWB1acHEPiOtulz0sSVsNSpCmzlZBqd4zJCBRngGzOSi/OMzasSXhXJbdvUmCz6M4qVQCQQxI1hSRPqOmlstOEFstWSf4v2Qs8ex6C/gPwtxTyIO02Q8Nvt4o1Wu14QtSILUbyPCEUSVqknJlGhzJA3zNpRdmvjKWLJdTmqgkPeBGRYjNKZ2A7x+7ofl6PdslrcSeu5p3QiBIe8ETTpxqEH+I/kMhudiTdeDUqSmmoLYxNRnMvVY6s7bnpoAMgAMrMEoqgVEUKqrCqoAVQNgBkBbDmw9LMBLw1zdGFBz9iTFFz7HRGOw6dNNIixq3dPpYW8XdaiMjiVJ0suud6ajFKqZQiKdQ/wDpY/kfgdiQBjR8Q/m1jaCicwLB0fEP5taG+cTKvyqKipXIBCzC0xJ71RhOFem52BsMRz2hvCJKgMatSVprTjmEkHNSchGpY5DeyXsvQAosjDC6thalELSAARFUbrgRTiOZMzBlVe3LhnLZmd+ZWfx1SIn7qr7KDZfiZOdkd4vRLiqi4XjMHRh0b99vzfNA9g1qDUziXMbiyftx2ha73GpWokCopWAwkZuoMj0JsyPF8Q7qkHQg6g/z562pf0kEm4Vv9n/7UtdaEFPu30l3gEGpSpkH3cSkjykkW9I4PxQGh9YVudRrleTQJAcVmJBp4yYVZDMekNERLJOyN1pVuHUqdRQ+KmVA1My0ZDMGy/hNBaHDqtI1+5TeK1VAG5dSpgQrTJ9hA4LsPFLAZTMsY14X9IVzSqxeowdiA7NTIiDkowYlVFkwAY3kklj6LQrJWphlKujAEEQVIOhBt5vwv6OrlVuyioCK+GGqI7Zts4BJUg5MMswbLPo+47UutwvmYcXZmwgnKSDAHkWH42LAvvGBTRuWWXvZhSRiHmAc9bR/UqNV1fBTF5VTBCqGZBkSu+UwRtPmLeQ8J7J3i/03vbVu+7EgsCS5BzJYHLPIZHS12+jzijPRq06yK97uRYpzDHssBiY7AiGPSDrYsCy8T4DRvPKSpSD1VPMUNOBB71RQQWB2T242WTaTtD2fqtd2p0azIxZXNSAXLKytiOknugdAIAEAC3nV77Q8RFavWuRqXi7o5BqNTVpcKpcnCAYk5dFgbWuI+kQNww31KYNRGCvSLQAcSgw2ZjvAj1sNoAk3Jno8ioylXQoYEKGIhhh2BJJA206WWdiOE17vdzd66jErMFwmQQc/zLZWrzfSrTcy12ZZ1CurD8QLXyjxEGpDnDgpLW5hIP2ZOHMalsWQAktIGuZpMTFf0Y0ql0udWneab0sFViMSmWDBMOEbkmQAJk2W3PtoqG8/9uWNElGo4hjWkpjGpiGkgY/Rc4AAuPZ7j12vpZ0qK5TSmcjSU5SVOeJtC2g8Iyktxeat3JDU2pVEb3WVo9GHlaRibsz2hS+oXpqyhWK4WjIwDlBOWdrtw8rgAU+vW1Zutwp0v6aKqnPuqFD7Zge1Ajz/ADfYKXL5majykmTkABuSYAA1NqbtC5AOL01pszIoU1fEcvtWUfZoQfZ1Zo1CAG0FasXYsbT1uHcw/akq0QgkEKNdffkAkjcADICQ6CkMUbxDXz8xbfo2liox6lXhsxkmw1JyGYOrYABhYQeYWMBANcW5JyCyxORswK2Ev/dhhOIAnL2VMqX9YxBfOT7NvUx3SzR3ODCVunscYZOIxJ6aKNgPLedSc+gAtanhOIabjr5+tmCqIEaRlGkbRblltvkWVJEZndsDQYtM50sJeKZcd0wAZU++Rv8A6dh116Wl5S0y6oCOZLvqQxyUKuy4mMtGsetiWW0J+K3GXH89ymlBJrkXpelIzOE7g7G27FNd1JkgTbVr/wAvp+4v8fqN+1t+VqL3ZFarVYBmpIfYGZ5jeyhiDucwM7Hdj8P1WiVfmAyxOHCAzMWZQnsBSSoXYAWJ4bwynQplaYzYhnc5vUb3nbc/gBkABlZdeKBulU16QJpMZq0h199R7wHzGR2I+Y0PbLBXOfwNuEMt8LR/WFcK6HErAkEb/wA6baW7o6/CzBk+x9bDvQWpTKOJUrn8trT7H1sLUvaUqZeowVQup/AeZ8rAFdoVq1zVbu9bmFmPKqFQWoXdcIZ6ksA5VnVABqSDn4Ra+FXBKMqgOZxMxMu7bs7e02mewgCAALVa/wB3r1DTvLIMFJ1ZbsQMdRVk4nOzg99V0UgE55C18OvS1AHQyrCQfiZBGxBkEbEEWbEie8DvH+bWVcSugbPQ9bNq47xtWL7xBmJWIwsV9YYj9LCVsHsAc4q2IAFumz65H46Hb5ghdoaCcSuFT6t4yACrQppsCCRUnJcMEk6QJkjOzOhdC5/Wwva66fYmioIFcPiWmypUvFQKoRZMd32mOU8tQZmLUyEUThfZZ+Q1Ph9SiXeUq3pywNQDJkowpw05BEmGeCTAgWdcS7H/AFThFemHxNgL1DszCCYHkFAz6Wb/AEf8Bq0rilOshp1VZ5BI0LkjMEjex3aqsTcb0j+LkVI8/s2ixWgzzfsW18qXXl4mSmysKNdWXFTIJGB1mShMxGa5xqY7uvA3o8LvqMCKqE80HqCpBHVSuc+trD9HhB4XRG4aoP8A8jH9bLeyVe8Xo3m6SrCmTRIaZai5dYxdacSp8yM8hY2QDv6OGBuNCBnhPTUO0zPnNhLvf6A4o1IJlWXmVahB+1wquAKP8rulvvtB0AFhbjf7tw9FuVSo2ALj5zIRTvRxnEEgTylZTE+MyTlAMXZLiP8A1DjdS8AfZpSIEjUQEGXmSxiw3oA07C9p7utKu7AUyGx1wqkhXAClwqgnA4UHLwtiB1BtR7m4fh3ESqwhrB08hiUxHphs57FcGVr7f3BZXu9YqADkyM9UMrKcmBwDI2sXGeH3ehw680kRUDJUZfN4LR65ZeQjbNJAIOz/ABrhb0qFO88sOqKrF6JOYUA97Cems2uXaCvSpVrvhcBqioKKKe8TTLMjf6VBJCmAz4ASADaodkOxtzrXW71atImpUHdUuyq5VyCzDamIzIidBmcp/pY4MyvcuW55j1CgfwwzYAsR4QIAAGgFj1Aj41wqnw+/3G8XRmi8VCjhmJnEygkznnjzB0IGlqz2r7FLdjRwVCRVqCn3gO4TvIOYtZ/+jVDVujXtga9F9mOGqogloIEVEycgeMKdSLEfStQKXem3uVUYEaEQ2hs6VBeoDxXs3euHXDmc4vy6ssFZgDScIIIOhDqpB2mRnaw8c4rWW83BKFXCjVWBp4FNSqid16zMwMYsNULAyUgg942tHEKeKg1OsvMWopXCD3nBGkjMADMtt6xbzrspfjWvlSpVpYbxdsSd0dxaZJRVA25Y7qjdfMZoD0riN6DlcNp+I3Saavo4jP12NllAHFoS2oHWzetfJQqylSeumttYqpxM5fdYnut4lAzIVckqKbHNmWMRn3BIOIagiMzba0okkyTmSQO8chpsIAAGwAG1uK7xVAJOeFSdlgsyrPViwJ9F96xZW3q4TzNuWtHBiaUkLAOWYP8ATOh9wnY+ViCn82+fS070wRBEg2W3emtMclJKKRIYksSxJVQx9hFUmM5y6Cac3h6LZ7en9CSU9WR3miXAIywmU1Enqw8wSANh5nLdCriE6HQjobGsLBXyiwBemAXA8JMB/Kdj521Ucmq/P6kXm0f5HeG2W0L3RAHMrJScgE02nEkgGDAImD1tlj7XhfiDwZ9i4P4fiLdAZj1/S3D6fEW6HiHrb5o9sSXiibs5emC1JpLUx7Omazvp66HY2b3GqrgMpkFcj8wfMEHIja3FXxfA2QvdTcqtS8UmZqdQAfVR/iV2IVMBPhk6n5yNK4EPuJcRSivekszQiKJeo0aKN+pOgEkwBNhOHcNZ2Fe8QXUHl0wZSh5j3qnV9tFjMt3wikrLzycdVxBcx3RuigEhVBEQCZiSWyNmV28PwsAdbr/NjZY6G7VDURZpP/UQeydMSjr5biBqBZm2q+o/K3a+L4GwIk5ivDKQykAgjMERqLVGqv2tQRMux/8AJiR+BFj+MXg3AGqqM92xTVVc2ogjOoo3AOo6Gds4OLkKwen33dVYLBAUEABqh1AyyXxNnpBIqLpiexyb41KFwlmYHBT9po1M+ygkSx0yGZIFo2oU2VucS1V4xPBGCMwKe6qpzG5OZM6F8JCgFpxVGjG58TRoPJRnCjIeskl16CuM9etmyQO4cVyw1D9oN4yqD3h+o2PkRbm+3pXER8bAXhYMHVTKsIkH9RZrcqiVARADgZgdPeHl/wAerWgMXpRJ2NpLvcbvQmslNTWqdyUVRUqsc8IOWfdkkmAASYAtqueXm0xMADxOdQFHWM50AkmBYu78OYnms/2kQIzWmpjurudBLHNiNgAASEis37sRQvYFK8gpVpACm1JjAoqAqKmMEEIAFMiSe9ligOuCdj6Fzp4buCG1LMZZyOp0+QA8rT38VMix8JlXAzU/wnI6ibdUL1VqAjKRqB+Y8j/aySGIeE8AW7Vr1VV2LXl8bqQIU4nbukbd82b0OGLVEOoK5HMTmDqAdxbboVbvWlas/wDTSRpjYa0lO0++w0Gw7x2Bb2EULtF2X4heqi1rtUNJsOCogqlKaFWbDTphVChaaMqHbEHEnM254rwy/vc7rTro1S9UL0HJLqS1MYiDimD7I62vtGulBjywRSPiQDwECMS/AAEfHbPq+3zHoMutklY7opn0rXepUp06l3VjUp1VYYAS2jCQBnkStmvH+B/WLuy1qkXV+XUWFitTYsg5SAwDzCYXF4WYzkALO7myggtn+lieLVwwCoRzPGpJgJh9s/HIDc+QNhrUEzjgVaQC6lHKgAEyUUaJO8HU+0ZPQCkXF+Vxy/IBk6I8bHupP4u1ro96pGkoQEFQBG6EDQnfrO+tgrtw+ma3PZBjIwmpHeIyyJ6ZCzqwuibiLC7hKhJFOQA21OdAx2Wcp2kbaNq95LoAijGwkYhkgHtHqMiAPaOWgJBZCkRkVI+BFq+LyQzti+0BIfOZJJhQNgqBBA3Mag2UW7B7Ev1UYcJzB1J1JOZJPUnO0VByDgfXZvfH79f+bHxYXiFzFVChLLOjKYZCMwQeoIB+FvXqtYnlp8Mw6EkwBmSdgNSbL69NjFVZkeFDlKnXEPeMA+UAdZKpMSBTY4sEKz5Dm1AoYygyCiVP+o+QkhhYi/F1KksmgHSqB1DLofmPI+dtFbQcRpvTmpRTGdWpgwXG5WcsUbb6Wkqtj7imMgX95QRIHUMQR6A+Ytr4rWj3/knJythZSd0lUSpUXExDzT70sSdTOpIne2WcBAMgBA/C2rZ/Zv8A0/1K8f0RYDp8bdA94eptyxy/3fvblqgBkmAJJJ0FvDPXI6p73wNkt/L30PSu5wIkhrwRPfAIw0Z1IkgvouYzOmmqm9+Asl2M98SHvA+4dVpn39W9nI4rWO60lRQqqFVVACgAAAaAAWYhZ2cvatR5WAUnowjUhosCAV+4YMehBzFnF1Hd+FlPEuHlmFakcNZCYOzAxKsNwYGXpoQCDOC30VUOWF1EOh1U/qDnB/UEAAMfUeo/K2x4vnbVTUeots+L5/pYAnqHMzplal8Cqh614IcMJJY5xUxP3CoOWCnTQUwRkTiOW7qqxvZKqSLsMncZGsRkUQ+57zDXQbkC9ouFFsD04QomFQANicoHsxAjyyiAQXQqsGrrgOJW+E2pY7TVzer4uM4XVlpCf6T0qSThH3i7H1W1nUSs7jJl3U/qOh3tWqfZKmKgqj+tzTUL595WY4kidMLET6HyttVozvuQPfbzX5YpVcLPdlqglFaSCMWR64h6WL4PejzLk95rAFqL11dBhZwOUzUo9oGmz5dQNpBK7PcBr0KwLsHpU6bUqS4YYIzKe+25ARRYm68NFNbopINehRNPwyqBuWOYZ3HKIUe0SdlNodlA9941eGc1zSpcqmiGr3m5tAVIbAqwFHLUqXBzYyZyAGXftrVomoKt3+zU1lputQd96Ic4SMMriCNBzjLrYC93O8JTq00VXF8ULUJcfYVGUq7FiJcEHLeQBnNt33gA5pqhGZjXcHvEqaVSiy4gswCGYZgA5HaxqLQf8Q7Z8tmWrdqipgqVEcNTYVEpriJAxSJBXWMyLI7x2uwqHWnXpPiOEPSJ8IVjiVSSUIMSPwIBsnoLXbFTrXesxN1WgjBZRPspeTMgmpkYHsixnAHVDd2FO+NhrQ61adRmHMouBgykrjRR5SOtjYZceL9qKFOjQeqy03rIrgw9RKQZcQLFVIzhsMwDhY6DPvhPae6o7XdqyCooLHEcz3cbMWOpw96bIq12vKrdaVAqgLgNUIx08S3U0YABBwAIqA7sWOmGVj8MSjXe7NeqafZU0FN0GOuTdxSBV5kZouWf42LCi9Xvil1ekay16OEHDjFRMOL3S0xOemthLpxalTBp1WUIdzHckxJ+5J19n08PmuJ6iKav1dWZbvUQYTyKk066DmDZyHYFtJFOzHhN2pGm9ZwBVXkcsMQx5RK0igJ8asVrL5zNkKj0hW5JMhWxZU5OTnrMGFAMs22WpIBKPCwVzM1DmzxGI9MM5KNAuw6mSaJ2ovBeryw+G8Ao1MYiVp0heqVKgCugLCqWbchs9gFvB+JVTXRj9ZdYbBgqlFpgXitPNpkjFCuikRIwWd2FF7QANOEEjJl94DpOjD5fO3VNFDiTNNtDmPn0g5EWrl1r1WuCVA5FTAgapqVJKqzZ7gFjn0tNcGNCtWSqxqAMEXGwAq1G5ApFgq5EiqUYrEimMiWFhugqy2XmhEJSJxkT91B7x89lG58lMLDw8RKYsSzKkiSN89zOcnf1Mp17T1aV2eu8NgrVRUIXxqrOilYOWGKZ/wBIPkbPuz+Ophd/FhBaNMRGcD1mwAXd3BUEdPy1ttzAJOQGZJ0A62h4hRqJUDUVDKzAVEmDByxr5jcbj0Fu3KuYBBRTmRo7A6eagj/cR0He9GGLaXc8+UKbfAuqOVfmkRTbIiIKAxDneTAnoAo2sc1p3WcjmD+NlNa9Ldiq1DFJmCq50QnRWOwOgJ3gb20j5PkQ3n+YYwsouB+0ZC0lSxmCMZZ5Oe+EQD/azO9hj3VyJGbe6vX1O39rQXm5AquDusngPT16g72tvM7XALyqnySxbLBf9VQZPKuNVjQ/tvbLaePDuT4cuxvh98vF3qVKF6WbugarTvcjCtNdVqyZxLiAGpPnmbHU7sbywaqIoHNKJ9sahqvXqKeg9qTkFPbziAwCigNWorc1qSgFcK6Gp0UNBjeIs37MYBd6ApvzEFOA+mKImV9kzIw7abW8A9kYN4vhYsH8rBE974fvYonP4WQzpDkfWwdbh5OGrSOGqo+DjKQw3B/kGCC00PraW6+H4fpZiFnB+O07wXQdytSYrVpNkyQT3s9UMSG6awZFtyb0d1u3XRrx6brS89X2hYLKO2sKFwhVasQhIKh67jKhSJIzTG8tOWEEHIxa1mcQnXOY65WBE6IBAAAAAAAEAAaADpYHiSnFTI0h5+aR+tjjr8LR3vwT6/mLSxorF8upnEvi/AjofL8dxYCnUDFsJzUwyyJQxIB9RmDv84dVKgspvF3SlVN4WmWrFRTVe9gdndFUuo1CzJPug65RqnRDVjL62QFRQDVYSAZhV0xv5dBqx0ykialcFCkGWJMs58Tt1J+QjQAADIWSC8AJzi8ySWc+2Zw4/QgAgbAgDKzC58XVltVMkjvV2CyGGJT+Vu+HhJCPn7rZ97yP3vz9Ztq8V8Zt3R4fzEZWkKwIkGCJGoOxGxsth7nF4uuFvLa0wuvMLIhIUd2o+4nVEPXZm2EgZmV3ReoqpQqVC9X264UDArMVpjX+o4BzAyidwTJd/sCFjubRYu0KiK+3RguEwaeWg0A0yGkeVhqdDmthcqzDNWIzYD4eIb/PqA/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RtzTpmqsjxrlPvD3W/nS2cGv4V2pk6GCN0YiQD6iM9/nDvgQwauHnVYGc5Rrn5RZZwZ5BBmVCqoIgmmF7jR5ksTpEgbWYXuKjlR4Rk598j2PMCe98BuYiv92LQ6ZVF0PUbqfI268G8qfY4sbSTj3JWFoqqAgggEHY6H1tl0vIcTEEZMp1U9D+9ub5UIEL42yX9SfIa/8AIt05lRzJPNQv4W7NixeLLmSZ+1IlgM8gFKQNAIG1jSLB1bpyoemCYEON6g97/VmT8TYulUDAMpkHQ2eF5VlHiPM8xqLZbu2W3M8zIrjwpLvShZZmaalRoL1W6sfjkBkBkBZXyGudU1aQLUGM1aQ9k6Y0Gk6ZaHTWDaw3s91fW0NAyc9INvnke8apV1cB0YMrLII3Gf8AI1BkWPB/IfpasVaDXd2ekJpnN6fn7yzofwOh2If3K8rUXGhDKdx5ZEEbEHIg5g2bAKXT42GvXEhRRci7v3Upr4naNugjMkwAJJItHfr+KYCBS9VycFMamNST7KjdjkPUgHrhFxwzUc46zLBbZR7iDZfxJzOwAJgo4GKit9aipUqCG92mvuU52GUk5sRJygCfhl5enUF3rMWYSKdQ/wCKOhPvgDfxesyxfb4Wh4hc1rAo3nBGqnKCDYAZb/AWX9pFP1VyBJXvR5KwZv8A7Q1ouHX11cUa/wDUiEfaqNv9357ZyA3Ph+dk0CPMOa71UNHBqSSWaXBAAXKRAOYaCRJ62nul9+s02FMMinEru2WKCVKUyNVMGamWRAABxYWH/RKVSpU+rKaVPNalVGbMnxLQBlVzkM4EDMLnJVncOzNOmgp06lVUQQommYGfVJso2ipZWtCsXdioCMZjJT1gaHow6bjMbwwoKOlmtXsfTcljUqTERkASNCSoGYOhg/G0fCOEguabVStVDmpTxDqO90ifmMjbWOJpUjOUOUc0e6dCR5j9bNKF5U5DI9LGLwhv8wf+B/8AdZb9RN4xKpHKBKtUgjm7FF+4D4m38I3sNkpC2pe1NUVlUGkDmROKpCsoqKBqqhmAHtSzD2JZV7+hGXeB+R+NiqXZ9h7aH/aRFgr7wo0dcPLc5tnFM9dJg6n4nrZJobQEHJyGnSbF3Gims97odrE3bgLgyWpsPVv2tu+3TlwMKtUYwiBm7x8zGSjUnYedqkxJC7i1RVq02LNkuFo8NKmzoxZumI0lUHYY29mxV9ZNZ73lbun2cqySWRixljJGI+Qw5AAAAbACwNTh/LhNjkpnJc/CctOnTTpYiuwm0tzGrs8Scuu1m91oBVyOu9l1K4lJ5gn/AEn97S3pBTXF3ugWR3zGQkaDcnYTapQfYmOJF7ME4ghZqiF+W5XusCDgpAAU4pnKTULt8M9QLImu17PdF6JQRrSSYAg6HrnZ+/Cyy4jPNJxYu7BY+QOQiABsIFo7pd2Zj3YAMMJEr+sef9xYjBrgHiR7m+G8MvKp3b0hkDM0RrGejdc/wsXxC7orioFArPFPmgAsikyWg5GIyJmJk5Ai0zXDLu4gfUfvYCvdWdWQA4sJDnIwCMk9W1IE93LLGLRKL3opTi+UQ8Hvpd1iSqyucyNYkHOTkc+tnxFqP2TulZLy6VabpL415rSWACjusTLRhgfdjYWvcW6+mlcTi6yNTFHE7oqsLzjamaQJfDpUSM1ZTkdAQdR8TaW6sWLMwAfQgHEEyDBQYE5EEnc+UWn4gwCEFcWLuhfeJyj+bTYHh7Gmxo1IxGWRgIFScyI2K6R0A6W1WkzHV4fvYMNlV5oPTqCpTZRSz5qNIER4kI0YdNx5gWcEWC4vSRqLhzClTmNR0I85ttLYzg9QB75JnmCn9x0bEvrnkd420tlldTCSTXp1+bPewxH3dD7sT5zbduXN7tnXS9pFrvx7qetorsc/9tu+IHJP50tDdjmf9P7289bHpHR8R9P3smq3MXGrVr0S7Ctkt0BGGrXaMJBPhEYixyjrGQcp4j8LK+Nq15LUaBAZJxVj/hMUICp/9QgnP2QZ3EsTG3BVU0hWBLPWAZnaMRyyWBkqrMBQSBmZJJJZXbw/7bJuzt/V6XKKCnUpQrUhooGQK/cMQOmh83FDwf7bAG6m3wt2fF87Rvt8LbJ7/wA7AEfG+FJeaZpPIBAIZTDIwMqynqCAbKbveqjMlyq1GcqIrV1AUVKmHEKQIMhigLsRmBAmWDGxNUAkkgALJJ2tVCxSuL4aUXZ2YyJxhmVUFZl6FFwga4STqYK1EWUUwqYVACgAAAAAAaAAaC0tDU+luAQVkEEEAgjQ+htJRGfwNmMlpfqbBdouCfWaYwVGo11hqdZNUYGQCPaWdV8zpJkukfz/AEsVjhZ2iwIr9zvb1it1rMBUVR9YamGCO8SadNtsiGY5GDkBJw2BECjCoAUCAAIAAyAAGlqbcb6tK9rVZGW7Vy5o1SxK8x2GJiPZVlUBT0k6MSLo2p/m9kgaO1/nztqsoIIIkHUWxTbb2Yit0ubc2ql3FS6eKkoBNZHJjlKB4wT4QOpGUDE04dd/8ViGqOBmPCqnMKnloSdWOeQgADtNJFPlgtXVmakoOU8t1Zm+6oefM4RqRY/g9VGo0+XOFVCw3iXCAIbzH466EWYhnR1Fq/xBBLBhIzs9pHMWVcSTvn1t0dNu0zn6nZMR3S91E5y3nCKCQUrzmVYkBGU+2DCj3sS694ginTL99vERhUa4F90eZgFjufICFvEnemQ4OaPKLlFSoUdVBnYYy56YbHcFZTTQKxIUAA7mBGfnlmOs26Iffa7bGMlULXIfdMwJ2ytBxOi+b0ApqhTAYwtT7rHaYidvgLT3czI87FXdNza5pcmF0wOhfWemhCFKjj+nUiUiAxaDmFJGmuQ3yJu9AIsAk7knVicyT5k/2yAssY4b5DMuJziUxmEFMqKc+blmA8ns5AtjB3qysRVSWwBxThy1lgkqynEjjxU22I/UbiwPC+JuXaheEwVkGKQDyqqf5iPpHvKYKmzwrZL2oEU1Zo5KsWrAmJphHOvk4ptG+ECxPy+ZBh+aoSJ6NIs3Mb0RfdB3I6n8B6kW1f7mKq4TIIMqw1RhoRYm6A8tMRxNhWSDIJgSZ3nrvbthbWKVGUm7sS3Lif2n1etC1wMQ2WsumJDvnquo9DaTAaryf6aHIe+439F/P0t3xsEU5VSSGUEjxqrMFcodmwk5j9Ld8Kk0lO2eHqVBIU/FYNhN5srLdZcyJotu2G2W2MaBeInwfG0V1OZ9P3tq2W8VbHvgN4vTVKrXeicLAA1Kn+UpMDCD4nYgxsIJOwLi6XZaS8tBCjQanPMknUknMk5k2y2WGJAvFOGlwtWkcFdCYbYjcMNwen7AgrgvERVptlhdBhddQDE5HcEZjfrnbVssIA1jp/NrdN4vnbLZZgLkP1t8/wD5dDEf57qYIYbU1M5HxEZ90d55VUMhBzBmR1tlssmJFfRzdThOd3eI60iT+KknTaZGpFn1MZ/A/pbLZYQzdI/n+lgaxN5dqI/o04FY71GIBFMDpBBY9IUTJK5bLMljO+3NKtM06igo23ToR0I2sp4beXu9QXas2MHKlU3IzhWH+05+UdCdWy0vcpbFhX+fhYfid+Wij1H8KiTAm2Wy1ckg3DLoylqtX+tU1GopqPDTU+WpO7SdMIA/EaJu7m8UxKN/Vp9c8mWcsQn46ea5bLMQ1u1YMFZTKsAQeoMEa+UWB4rWhyP5pbdsttgum2ZYytJPuVp6fNqI50YYqY91TBk/ebInoIGxntSaDu3+HPfj2T7wH5jp5iDlst0PSNnPzQxu7ksybzM+VjLzeRTploJiAANSSYA+JIGdstlnN+UzpOaQOeHg0itTN3OJmGz7FTqAuQHp1Jt1wy9ElqVT+qgBJGjqdG8j1H/Ay2Wh6VQrzJ2HkWWOvOqwc6dI5gjJ6kSJHRQQfUr0NtWyzfYmPLF91/7OotA53eoYoHU0m1NMjUr7p20PWzwi2WyzwuV2DF1Sly/qLeJNiK0QYLyWPRB4vidPjYCm31WotPWhUMU+tJj7Hmp2O3pbLZan3HHhDQ1BbLZbLdJlR//Z" id="471" name="Google Shape;471;p24"/>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s://www.simple-talk.com/iwritefor/articlefiles/901-DA1.JPG" id="472" name="Google Shape;472;p24"/>
          <p:cNvPicPr preferRelativeResize="0"/>
          <p:nvPr/>
        </p:nvPicPr>
        <p:blipFill rotWithShape="1">
          <a:blip r:embed="rId3">
            <a:alphaModFix/>
          </a:blip>
          <a:srcRect b="0" l="0" r="0" t="0"/>
          <a:stretch/>
        </p:blipFill>
        <p:spPr>
          <a:xfrm>
            <a:off x="762000" y="3012281"/>
            <a:ext cx="3950940" cy="2975106"/>
          </a:xfrm>
          <a:prstGeom prst="rect">
            <a:avLst/>
          </a:prstGeom>
          <a:noFill/>
          <a:ln>
            <a:noFill/>
          </a:ln>
        </p:spPr>
      </p:pic>
      <p:sp>
        <p:nvSpPr>
          <p:cNvPr id="473" name="Google Shape;473;p24"/>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Đệ quy</a:t>
            </a:r>
            <a:endParaRPr/>
          </a:p>
        </p:txBody>
      </p:sp>
      <p:sp>
        <p:nvSpPr>
          <p:cNvPr id="474" name="Google Shape;474;p24"/>
          <p:cNvSpPr txBox="1"/>
          <p:nvPr>
            <p:ph idx="1" type="body"/>
          </p:nvPr>
        </p:nvSpPr>
        <p:spPr>
          <a:xfrm>
            <a:off x="457200" y="1066799"/>
            <a:ext cx="8229600" cy="1945481"/>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FF5A33"/>
              </a:buClr>
              <a:buSzPts val="2800"/>
              <a:buFont typeface="Noto Sans Symbols"/>
              <a:buChar char="❑"/>
            </a:pPr>
            <a:r>
              <a:rPr lang="en-US"/>
              <a:t>Một phương thức gọi chính nó</a:t>
            </a:r>
            <a:endParaRPr/>
          </a:p>
          <a:p>
            <a:pPr indent="-342900" lvl="0" marL="342900" rtl="0" algn="l">
              <a:spcBef>
                <a:spcPts val="560"/>
              </a:spcBef>
              <a:spcAft>
                <a:spcPts val="0"/>
              </a:spcAft>
              <a:buClr>
                <a:srgbClr val="FF5A33"/>
              </a:buClr>
              <a:buSzPts val="2800"/>
              <a:buFont typeface="Noto Sans Symbols"/>
              <a:buChar char="❑"/>
            </a:pPr>
            <a:r>
              <a:rPr lang="en-US"/>
              <a:t>Phải có lệnh dừng đệ quy trong phương thức để tránh vòng lặp vô hạn</a:t>
            </a:r>
            <a:endParaRPr/>
          </a:p>
          <a:p>
            <a:pPr indent="-342900" lvl="0" marL="342900" rtl="0" algn="l">
              <a:spcBef>
                <a:spcPts val="560"/>
              </a:spcBef>
              <a:spcAft>
                <a:spcPts val="0"/>
              </a:spcAft>
              <a:buClr>
                <a:srgbClr val="FF5A33"/>
              </a:buClr>
              <a:buSzPts val="2800"/>
              <a:buFont typeface="Noto Sans Symbols"/>
              <a:buChar char="❑"/>
            </a:pPr>
            <a:r>
              <a:rPr lang="en-US"/>
              <a:t>Đệ qui dễ hiểu nhưng rất tốn tài nguyên</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p:txBody>
      </p:sp>
      <p:sp>
        <p:nvSpPr>
          <p:cNvPr id="475" name="Google Shape;475;p24"/>
          <p:cNvSpPr txBox="1"/>
          <p:nvPr/>
        </p:nvSpPr>
        <p:spPr>
          <a:xfrm>
            <a:off x="4953000" y="3012281"/>
            <a:ext cx="3652795" cy="3693319"/>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public void sort(int[] a, int i){</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if(i &gt;= a.length){</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return;</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for(int j = i + 1; j &lt; a.length; j++){</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if(a[i] &lt; a[j]){</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int tmp = a[i];</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a[i] = a[j];</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a[j] = tmp;</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1" marL="457200" marR="0" rtl="0" algn="l">
              <a:spcBef>
                <a:spcPts val="0"/>
              </a:spcBef>
              <a:spcAft>
                <a:spcPts val="0"/>
              </a:spcAft>
              <a:buNone/>
            </a:pPr>
            <a:r>
              <a:rPr b="1" i="0" lang="en-US" sz="1800" u="none" cap="none" strike="noStrike">
                <a:solidFill>
                  <a:srgbClr val="FF3300"/>
                </a:solidFill>
                <a:latin typeface="Calibri"/>
                <a:ea typeface="Calibri"/>
                <a:cs typeface="Calibri"/>
                <a:sym typeface="Calibri"/>
              </a:rPr>
              <a:t>sort(a, i + 1);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5"/>
          <p:cNvSpPr txBox="1"/>
          <p:nvPr/>
        </p:nvSpPr>
        <p:spPr>
          <a:xfrm>
            <a:off x="1600200" y="5334000"/>
            <a:ext cx="33666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Hiện thực hóa phương thức sort()</a:t>
            </a:r>
            <a:endParaRPr sz="1800">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pic>
        <p:nvPicPr>
          <p:cNvPr descr="D:\Compressed\PSD Collection 2011\WP-201 copy.png" id="487" name="Google Shape;487;p26"/>
          <p:cNvPicPr preferRelativeResize="0"/>
          <p:nvPr/>
        </p:nvPicPr>
        <p:blipFill rotWithShape="1">
          <a:blip r:embed="rId3">
            <a:alphaModFix/>
          </a:blip>
          <a:srcRect b="0" l="0" r="0" t="0"/>
          <a:stretch/>
        </p:blipFill>
        <p:spPr>
          <a:xfrm flipH="1">
            <a:off x="6519025" y="2438400"/>
            <a:ext cx="2624974" cy="4419600"/>
          </a:xfrm>
          <a:prstGeom prst="rect">
            <a:avLst/>
          </a:prstGeom>
          <a:noFill/>
          <a:ln>
            <a:noFill/>
          </a:ln>
        </p:spPr>
      </p:pic>
      <p:sp>
        <p:nvSpPr>
          <p:cNvPr id="488" name="Google Shape;488;p26"/>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Tổng kết nội dung bài học</a:t>
            </a:r>
            <a:endParaRPr/>
          </a:p>
        </p:txBody>
      </p:sp>
      <p:sp>
        <p:nvSpPr>
          <p:cNvPr id="489" name="Google Shape;489;p26"/>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Tìm hiểu sâu về constructor</a:t>
            </a:r>
            <a:endParaRPr/>
          </a:p>
          <a:p>
            <a:pPr indent="-342900" lvl="0" marL="342900" rtl="0" algn="l">
              <a:spcBef>
                <a:spcPts val="560"/>
              </a:spcBef>
              <a:spcAft>
                <a:spcPts val="0"/>
              </a:spcAft>
              <a:buClr>
                <a:srgbClr val="FF5A33"/>
              </a:buClr>
              <a:buSzPts val="2800"/>
              <a:buFont typeface="Noto Sans Symbols"/>
              <a:buChar char="❑"/>
            </a:pPr>
            <a:r>
              <a:rPr lang="en-US"/>
              <a:t>Phân loại tham số</a:t>
            </a:r>
            <a:endParaRPr/>
          </a:p>
          <a:p>
            <a:pPr indent="-342900" lvl="0" marL="342900" rtl="0" algn="l">
              <a:spcBef>
                <a:spcPts val="560"/>
              </a:spcBef>
              <a:spcAft>
                <a:spcPts val="0"/>
              </a:spcAft>
              <a:buClr>
                <a:srgbClr val="FF5A33"/>
              </a:buClr>
              <a:buSzPts val="2800"/>
              <a:buFont typeface="Noto Sans Symbols"/>
              <a:buChar char="❑"/>
            </a:pPr>
            <a:r>
              <a:rPr lang="en-US"/>
              <a:t>Tham số biến đổi</a:t>
            </a:r>
            <a:endParaRPr/>
          </a:p>
          <a:p>
            <a:pPr indent="-342900" lvl="0" marL="342900" rtl="0" algn="l">
              <a:spcBef>
                <a:spcPts val="560"/>
              </a:spcBef>
              <a:spcAft>
                <a:spcPts val="0"/>
              </a:spcAft>
              <a:buClr>
                <a:srgbClr val="FF5A33"/>
              </a:buClr>
              <a:buSzPts val="2800"/>
              <a:buFont typeface="Noto Sans Symbols"/>
              <a:buChar char="❑"/>
            </a:pPr>
            <a:r>
              <a:rPr lang="en-US"/>
              <a:t>Sử dụng static</a:t>
            </a:r>
            <a:endParaRPr/>
          </a:p>
          <a:p>
            <a:pPr indent="-342900" lvl="0" marL="342900" rtl="0" algn="l">
              <a:spcBef>
                <a:spcPts val="560"/>
              </a:spcBef>
              <a:spcAft>
                <a:spcPts val="0"/>
              </a:spcAft>
              <a:buClr>
                <a:srgbClr val="FF5A33"/>
              </a:buClr>
              <a:buSzPts val="2800"/>
              <a:buFont typeface="Noto Sans Symbols"/>
              <a:buChar char="❑"/>
            </a:pPr>
            <a:r>
              <a:rPr lang="en-US"/>
              <a:t>Định nghĩa hằng</a:t>
            </a:r>
            <a:endParaRPr/>
          </a:p>
          <a:p>
            <a:pPr indent="-342900" lvl="0" marL="342900" rtl="0" algn="l">
              <a:spcBef>
                <a:spcPts val="560"/>
              </a:spcBef>
              <a:spcAft>
                <a:spcPts val="0"/>
              </a:spcAft>
              <a:buClr>
                <a:srgbClr val="FF5A33"/>
              </a:buClr>
              <a:buSzPts val="2800"/>
              <a:buFont typeface="Noto Sans Symbols"/>
              <a:buChar char="❑"/>
            </a:pPr>
            <a:r>
              <a:rPr lang="en-US"/>
              <a:t>Lớp nội</a:t>
            </a:r>
            <a:endParaRPr/>
          </a:p>
          <a:p>
            <a:pPr indent="-342900" lvl="0" marL="342900" rtl="0" algn="l">
              <a:spcBef>
                <a:spcPts val="560"/>
              </a:spcBef>
              <a:spcAft>
                <a:spcPts val="0"/>
              </a:spcAft>
              <a:buClr>
                <a:srgbClr val="FF5A33"/>
              </a:buClr>
              <a:buSzPts val="2800"/>
              <a:buFont typeface="Noto Sans Symbols"/>
              <a:buChar char="❑"/>
            </a:pPr>
            <a:r>
              <a:rPr lang="en-US"/>
              <a:t>Đệ quy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7"/>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Lab 8 buổi 2</a:t>
            </a:r>
            <a:endParaRPr/>
          </a:p>
        </p:txBody>
      </p:sp>
      <p:sp>
        <p:nvSpPr>
          <p:cNvPr id="495" name="Google Shape;495;p27"/>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Lab 8 – bài 3</a:t>
            </a:r>
            <a:endParaRPr/>
          </a:p>
          <a:p>
            <a:pPr indent="-342900" lvl="0" marL="342900" rtl="0" algn="l">
              <a:spcBef>
                <a:spcPts val="560"/>
              </a:spcBef>
              <a:spcAft>
                <a:spcPts val="0"/>
              </a:spcAft>
              <a:buClr>
                <a:srgbClr val="FF5A33"/>
              </a:buClr>
              <a:buSzPts val="2800"/>
              <a:buFont typeface="Noto Sans Symbols"/>
              <a:buChar char="❑"/>
            </a:pPr>
            <a:r>
              <a:rPr lang="en-US"/>
              <a:t>Lab 8 – bài 4</a:t>
            </a:r>
            <a:endParaRPr/>
          </a:p>
          <a:p>
            <a:pPr indent="-342900" lvl="0" marL="342900" rtl="0" algn="l">
              <a:spcBef>
                <a:spcPts val="560"/>
              </a:spcBef>
              <a:spcAft>
                <a:spcPts val="0"/>
              </a:spcAft>
              <a:buClr>
                <a:srgbClr val="FF5A33"/>
              </a:buClr>
              <a:buSzPts val="2800"/>
              <a:buFont typeface="Noto Sans Symbols"/>
              <a:buChar char="❑"/>
            </a:pPr>
            <a:r>
              <a:rPr lang="en-US"/>
              <a:t>Lab 8 – bài 5 (giảng viên cho thêm)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Vấn đề về Constructor</a:t>
            </a:r>
            <a:endParaRPr/>
          </a:p>
        </p:txBody>
      </p:sp>
      <p:sp>
        <p:nvSpPr>
          <p:cNvPr id="237" name="Google Shape;237;p3"/>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fontScale="92500" lnSpcReduction="20000"/>
          </a:bodyPr>
          <a:lstStyle/>
          <a:p>
            <a:pPr indent="-514350" lvl="0" marL="514350" rtl="0" algn="l">
              <a:spcBef>
                <a:spcPts val="0"/>
              </a:spcBef>
              <a:spcAft>
                <a:spcPts val="0"/>
              </a:spcAft>
              <a:buSzPct val="100000"/>
              <a:buFont typeface="Calibri"/>
              <a:buAutoNum type="arabicParenR"/>
            </a:pPr>
            <a:r>
              <a:rPr lang="en-US"/>
              <a:t>Nếu một lớp không định nghĩa constructor thì Java tự động cung cấp </a:t>
            </a:r>
            <a:r>
              <a:rPr b="1" lang="en-US"/>
              <a:t>constructor mặc định </a:t>
            </a:r>
            <a:r>
              <a:rPr lang="en-US"/>
              <a:t>(không tham số) cho lớp.</a:t>
            </a:r>
            <a:endParaRPr/>
          </a:p>
          <a:p>
            <a:pPr indent="-514350" lvl="0" marL="514350" rtl="0" algn="l">
              <a:spcBef>
                <a:spcPts val="518"/>
              </a:spcBef>
              <a:spcAft>
                <a:spcPts val="0"/>
              </a:spcAft>
              <a:buSzPct val="100000"/>
              <a:buFont typeface="Calibri"/>
              <a:buAutoNum type="arabicParenR"/>
            </a:pPr>
            <a:r>
              <a:rPr lang="en-US"/>
              <a:t>Trong một constructor muốn gọi constructor khác cùng lớp thì sử dụng </a:t>
            </a:r>
            <a:r>
              <a:rPr b="1" lang="en-US"/>
              <a:t>this(tham số)</a:t>
            </a:r>
            <a:r>
              <a:rPr lang="en-US"/>
              <a:t>, muốn gọi constructor của lớp cha thì sử dụng </a:t>
            </a:r>
            <a:r>
              <a:rPr b="1" lang="en-US"/>
              <a:t>super(tham số)</a:t>
            </a:r>
            <a:endParaRPr/>
          </a:p>
          <a:p>
            <a:pPr indent="-514350" lvl="0" marL="514350" rtl="0" algn="l">
              <a:spcBef>
                <a:spcPts val="518"/>
              </a:spcBef>
              <a:spcAft>
                <a:spcPts val="0"/>
              </a:spcAft>
              <a:buSzPct val="100000"/>
              <a:buFont typeface="Calibri"/>
              <a:buAutoNum type="arabicParenR"/>
            </a:pPr>
            <a:r>
              <a:rPr lang="en-US"/>
              <a:t>Nếu trong constructor không gọi constructor khác thì nó tự gọi constructor không tham số của lớp cha </a:t>
            </a:r>
            <a:r>
              <a:rPr b="1" lang="en-US"/>
              <a:t>super()</a:t>
            </a:r>
            <a:endParaRPr/>
          </a:p>
          <a:p>
            <a:pPr indent="-514350" lvl="0" marL="514350" rtl="0" algn="l">
              <a:spcBef>
                <a:spcPts val="518"/>
              </a:spcBef>
              <a:spcAft>
                <a:spcPts val="0"/>
              </a:spcAft>
              <a:buSzPct val="100000"/>
              <a:buFont typeface="Calibri"/>
              <a:buAutoNum type="arabicParenR"/>
            </a:pPr>
            <a:r>
              <a:rPr lang="en-US"/>
              <a:t>Lời gọi constructor (super() hoặc this()) khác phải là lệnh đầu tiên</a:t>
            </a:r>
            <a:endParaRPr/>
          </a:p>
          <a:p>
            <a:pPr indent="-514350" lvl="0" marL="514350" rtl="0" algn="l">
              <a:spcBef>
                <a:spcPts val="518"/>
              </a:spcBef>
              <a:spcAft>
                <a:spcPts val="0"/>
              </a:spcAft>
              <a:buSzPct val="100000"/>
              <a:buFont typeface="Calibri"/>
              <a:buAutoNum type="arabicParenR"/>
            </a:pPr>
            <a:r>
              <a:rPr lang="en-US"/>
              <a:t>Khi đã định nghĩa các constructor cho một lớp thì chỉ được phép sử dụng các constructor này để tạo đối tượng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Trắc nghiệm</a:t>
            </a:r>
            <a:endParaRPr/>
          </a:p>
        </p:txBody>
      </p:sp>
      <p:sp>
        <p:nvSpPr>
          <p:cNvPr id="243" name="Google Shape;243;p4"/>
          <p:cNvSpPr txBox="1"/>
          <p:nvPr>
            <p:ph idx="1" type="body"/>
          </p:nvPr>
        </p:nvSpPr>
        <p:spPr>
          <a:xfrm>
            <a:off x="457200" y="1066800"/>
            <a:ext cx="8229600" cy="685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Hãy cho biết đoạn mã lệnh sau sai ở đâu? vì sao?</a:t>
            </a:r>
            <a:endParaRPr/>
          </a:p>
        </p:txBody>
      </p:sp>
      <p:sp>
        <p:nvSpPr>
          <p:cNvPr id="244" name="Google Shape;244;p4"/>
          <p:cNvSpPr txBox="1"/>
          <p:nvPr/>
        </p:nvSpPr>
        <p:spPr>
          <a:xfrm>
            <a:off x="2121407" y="2286000"/>
            <a:ext cx="5722850" cy="156966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public class Parent{</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public Parent(int x){}</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p:txBody>
      </p:sp>
      <p:sp>
        <p:nvSpPr>
          <p:cNvPr id="245" name="Google Shape;245;p4"/>
          <p:cNvSpPr txBox="1"/>
          <p:nvPr/>
        </p:nvSpPr>
        <p:spPr>
          <a:xfrm>
            <a:off x="2121408" y="4713982"/>
            <a:ext cx="5722849" cy="1077218"/>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public class Child extends Parent{</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p:txBody>
      </p:sp>
      <p:cxnSp>
        <p:nvCxnSpPr>
          <p:cNvPr id="246" name="Google Shape;246;p4"/>
          <p:cNvCxnSpPr>
            <a:stCxn id="245" idx="0"/>
            <a:endCxn id="244" idx="2"/>
          </p:cNvCxnSpPr>
          <p:nvPr/>
        </p:nvCxnSpPr>
        <p:spPr>
          <a:xfrm rot="10800000">
            <a:off x="4982833" y="3855682"/>
            <a:ext cx="0" cy="85830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5"/>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Giải thích</a:t>
            </a:r>
            <a:endParaRPr/>
          </a:p>
        </p:txBody>
      </p:sp>
      <p:sp>
        <p:nvSpPr>
          <p:cNvPr id="252" name="Google Shape;252;p5"/>
          <p:cNvSpPr txBox="1"/>
          <p:nvPr>
            <p:ph idx="1" type="body"/>
          </p:nvPr>
        </p:nvSpPr>
        <p:spPr>
          <a:xfrm>
            <a:off x="457200" y="1066800"/>
            <a:ext cx="8229600" cy="1143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Chiếu theo điều 1) và điều 3) slide trước ta có sơ đồ tương đương</a:t>
            </a:r>
            <a:endParaRPr/>
          </a:p>
        </p:txBody>
      </p:sp>
      <p:cxnSp>
        <p:nvCxnSpPr>
          <p:cNvPr id="253" name="Google Shape;253;p5"/>
          <p:cNvCxnSpPr>
            <a:stCxn id="254" idx="0"/>
            <a:endCxn id="255" idx="2"/>
          </p:cNvCxnSpPr>
          <p:nvPr/>
        </p:nvCxnSpPr>
        <p:spPr>
          <a:xfrm rot="10800000">
            <a:off x="3169690" y="3257700"/>
            <a:ext cx="0" cy="476100"/>
          </a:xfrm>
          <a:prstGeom prst="straightConnector1">
            <a:avLst/>
          </a:prstGeom>
          <a:noFill/>
          <a:ln cap="flat" cmpd="sng" w="9525">
            <a:solidFill>
              <a:srgbClr val="4A7DBA"/>
            </a:solidFill>
            <a:prstDash val="solid"/>
            <a:round/>
            <a:headEnd len="sm" w="sm" type="none"/>
            <a:tailEnd len="med" w="med" type="stealth"/>
          </a:ln>
        </p:spPr>
      </p:cxnSp>
      <p:sp>
        <p:nvSpPr>
          <p:cNvPr id="255" name="Google Shape;255;p5"/>
          <p:cNvSpPr txBox="1"/>
          <p:nvPr/>
        </p:nvSpPr>
        <p:spPr>
          <a:xfrm>
            <a:off x="1005379" y="2057400"/>
            <a:ext cx="4328622" cy="1200329"/>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public class Parent{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public Parent(int x){}</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254" name="Google Shape;254;p5"/>
          <p:cNvSpPr txBox="1"/>
          <p:nvPr/>
        </p:nvSpPr>
        <p:spPr>
          <a:xfrm>
            <a:off x="1005379" y="3733800"/>
            <a:ext cx="4328621" cy="193899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public class Child extends Parent{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public Child(){</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super()</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256" name="Google Shape;256;p5"/>
          <p:cNvSpPr/>
          <p:nvPr/>
        </p:nvSpPr>
        <p:spPr>
          <a:xfrm>
            <a:off x="2895600" y="3962400"/>
            <a:ext cx="5867400" cy="2667000"/>
          </a:xfrm>
          <a:prstGeom prst="irregularSeal2">
            <a:avLst/>
          </a:prstGeom>
          <a:solidFill>
            <a:srgbClr val="FFFF00"/>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Chiếu theo điều 4 thì Parent không có constructor không tham số nên gây lỗi lúc dịch</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6"/>
          <p:cNvSpPr txBox="1"/>
          <p:nvPr/>
        </p:nvSpPr>
        <p:spPr>
          <a:xfrm>
            <a:off x="1600200" y="5334000"/>
            <a:ext cx="27510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Hiện thực hóa 2 slide trước</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7"/>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Tham số phương thức</a:t>
            </a:r>
            <a:endParaRPr/>
          </a:p>
        </p:txBody>
      </p:sp>
      <p:sp>
        <p:nvSpPr>
          <p:cNvPr id="268" name="Google Shape;268;p7"/>
          <p:cNvSpPr txBox="1"/>
          <p:nvPr>
            <p:ph idx="1" type="body"/>
          </p:nvPr>
        </p:nvSpPr>
        <p:spPr>
          <a:xfrm>
            <a:off x="457200" y="1066800"/>
            <a:ext cx="8229600" cy="1905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Khi truyền tham số vào một phương thức, nếu phương thức có làm thay đổi giá trị của tham số thì giá trị của tham số sau khi gọi phương thức có bị thay đổi hay không?</a:t>
            </a:r>
            <a:endParaRPr/>
          </a:p>
        </p:txBody>
      </p:sp>
      <p:sp>
        <p:nvSpPr>
          <p:cNvPr id="269" name="Google Shape;269;p7"/>
          <p:cNvSpPr/>
          <p:nvPr/>
        </p:nvSpPr>
        <p:spPr>
          <a:xfrm>
            <a:off x="3124200" y="3238500"/>
            <a:ext cx="2438400" cy="11430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void m(int x){</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x+=5;</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270" name="Google Shape;270;p7"/>
          <p:cNvSpPr txBox="1"/>
          <p:nvPr/>
        </p:nvSpPr>
        <p:spPr>
          <a:xfrm>
            <a:off x="1695591" y="3579168"/>
            <a:ext cx="7411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x=3</a:t>
            </a:r>
            <a:endParaRPr sz="2400">
              <a:solidFill>
                <a:schemeClr val="dk1"/>
              </a:solidFill>
              <a:latin typeface="Calibri"/>
              <a:ea typeface="Calibri"/>
              <a:cs typeface="Calibri"/>
              <a:sym typeface="Calibri"/>
            </a:endParaRPr>
          </a:p>
        </p:txBody>
      </p:sp>
      <p:sp>
        <p:nvSpPr>
          <p:cNvPr id="271" name="Google Shape;271;p7"/>
          <p:cNvSpPr txBox="1"/>
          <p:nvPr/>
        </p:nvSpPr>
        <p:spPr>
          <a:xfrm>
            <a:off x="6172200" y="3579168"/>
            <a:ext cx="6142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x=?</a:t>
            </a:r>
            <a:endParaRPr sz="2400">
              <a:solidFill>
                <a:schemeClr val="dk1"/>
              </a:solidFill>
              <a:latin typeface="Calibri"/>
              <a:ea typeface="Calibri"/>
              <a:cs typeface="Calibri"/>
              <a:sym typeface="Calibri"/>
            </a:endParaRPr>
          </a:p>
        </p:txBody>
      </p:sp>
      <p:cxnSp>
        <p:nvCxnSpPr>
          <p:cNvPr id="272" name="Google Shape;272;p7"/>
          <p:cNvCxnSpPr>
            <a:stCxn id="269" idx="3"/>
            <a:endCxn id="271" idx="1"/>
          </p:cNvCxnSpPr>
          <p:nvPr/>
        </p:nvCxnSpPr>
        <p:spPr>
          <a:xfrm>
            <a:off x="5562600" y="3810000"/>
            <a:ext cx="609600" cy="0"/>
          </a:xfrm>
          <a:prstGeom prst="straightConnector1">
            <a:avLst/>
          </a:prstGeom>
          <a:noFill/>
          <a:ln cap="flat" cmpd="sng" w="9525">
            <a:solidFill>
              <a:srgbClr val="4A7DBA"/>
            </a:solidFill>
            <a:prstDash val="solid"/>
            <a:round/>
            <a:headEnd len="sm" w="sm" type="none"/>
            <a:tailEnd len="med" w="med" type="stealth"/>
          </a:ln>
        </p:spPr>
      </p:cxnSp>
      <p:cxnSp>
        <p:nvCxnSpPr>
          <p:cNvPr id="273" name="Google Shape;273;p7"/>
          <p:cNvCxnSpPr>
            <a:stCxn id="270" idx="3"/>
            <a:endCxn id="269" idx="1"/>
          </p:cNvCxnSpPr>
          <p:nvPr/>
        </p:nvCxnSpPr>
        <p:spPr>
          <a:xfrm>
            <a:off x="2436705" y="3810001"/>
            <a:ext cx="687600" cy="0"/>
          </a:xfrm>
          <a:prstGeom prst="straightConnector1">
            <a:avLst/>
          </a:prstGeom>
          <a:noFill/>
          <a:ln cap="flat" cmpd="sng" w="9525">
            <a:solidFill>
              <a:srgbClr val="4A7DBA"/>
            </a:solidFill>
            <a:prstDash val="solid"/>
            <a:round/>
            <a:headEnd len="sm" w="sm" type="none"/>
            <a:tailEnd len="med" w="med" type="stealth"/>
          </a:ln>
        </p:spPr>
      </p:cxnSp>
      <p:sp>
        <p:nvSpPr>
          <p:cNvPr id="274" name="Google Shape;274;p7"/>
          <p:cNvSpPr/>
          <p:nvPr/>
        </p:nvSpPr>
        <p:spPr>
          <a:xfrm>
            <a:off x="3124200" y="4648200"/>
            <a:ext cx="2438400" cy="11430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void m(int[] x){</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x[0]+=5;</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275" name="Google Shape;275;p7"/>
          <p:cNvSpPr txBox="1"/>
          <p:nvPr/>
        </p:nvSpPr>
        <p:spPr>
          <a:xfrm>
            <a:off x="1447800" y="4988868"/>
            <a:ext cx="10307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X[0]=3</a:t>
            </a:r>
            <a:endParaRPr sz="2400">
              <a:solidFill>
                <a:schemeClr val="dk1"/>
              </a:solidFill>
              <a:latin typeface="Calibri"/>
              <a:ea typeface="Calibri"/>
              <a:cs typeface="Calibri"/>
              <a:sym typeface="Calibri"/>
            </a:endParaRPr>
          </a:p>
        </p:txBody>
      </p:sp>
      <p:sp>
        <p:nvSpPr>
          <p:cNvPr id="276" name="Google Shape;276;p7"/>
          <p:cNvSpPr txBox="1"/>
          <p:nvPr/>
        </p:nvSpPr>
        <p:spPr>
          <a:xfrm>
            <a:off x="6172200" y="4988868"/>
            <a:ext cx="13716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X[0]=?</a:t>
            </a:r>
            <a:endParaRPr sz="2400">
              <a:solidFill>
                <a:schemeClr val="dk1"/>
              </a:solidFill>
              <a:latin typeface="Calibri"/>
              <a:ea typeface="Calibri"/>
              <a:cs typeface="Calibri"/>
              <a:sym typeface="Calibri"/>
            </a:endParaRPr>
          </a:p>
        </p:txBody>
      </p:sp>
      <p:cxnSp>
        <p:nvCxnSpPr>
          <p:cNvPr id="277" name="Google Shape;277;p7"/>
          <p:cNvCxnSpPr>
            <a:stCxn id="274" idx="3"/>
            <a:endCxn id="276" idx="1"/>
          </p:cNvCxnSpPr>
          <p:nvPr/>
        </p:nvCxnSpPr>
        <p:spPr>
          <a:xfrm>
            <a:off x="5562600" y="5219700"/>
            <a:ext cx="609600" cy="0"/>
          </a:xfrm>
          <a:prstGeom prst="straightConnector1">
            <a:avLst/>
          </a:prstGeom>
          <a:noFill/>
          <a:ln cap="flat" cmpd="sng" w="9525">
            <a:solidFill>
              <a:srgbClr val="4A7DBA"/>
            </a:solidFill>
            <a:prstDash val="solid"/>
            <a:round/>
            <a:headEnd len="sm" w="sm" type="none"/>
            <a:tailEnd len="med" w="med" type="stealth"/>
          </a:ln>
        </p:spPr>
      </p:cxnSp>
      <p:cxnSp>
        <p:nvCxnSpPr>
          <p:cNvPr id="278" name="Google Shape;278;p7"/>
          <p:cNvCxnSpPr>
            <a:stCxn id="275" idx="3"/>
            <a:endCxn id="274" idx="1"/>
          </p:cNvCxnSpPr>
          <p:nvPr/>
        </p:nvCxnSpPr>
        <p:spPr>
          <a:xfrm>
            <a:off x="2478571" y="5219701"/>
            <a:ext cx="645600" cy="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8"/>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Phân loại tham số</a:t>
            </a:r>
            <a:endParaRPr/>
          </a:p>
        </p:txBody>
      </p:sp>
      <p:sp>
        <p:nvSpPr>
          <p:cNvPr id="284" name="Google Shape;284;p8"/>
          <p:cNvSpPr/>
          <p:nvPr/>
        </p:nvSpPr>
        <p:spPr>
          <a:xfrm>
            <a:off x="3886200" y="1524000"/>
            <a:ext cx="1752600" cy="685800"/>
          </a:xfrm>
          <a:prstGeom prst="rect">
            <a:avLst/>
          </a:prstGeom>
          <a:solidFill>
            <a:schemeClr val="accent1"/>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Tham số</a:t>
            </a:r>
            <a:endParaRPr sz="1800">
              <a:solidFill>
                <a:schemeClr val="lt1"/>
              </a:solidFill>
              <a:latin typeface="Calibri"/>
              <a:ea typeface="Calibri"/>
              <a:cs typeface="Calibri"/>
              <a:sym typeface="Calibri"/>
            </a:endParaRPr>
          </a:p>
        </p:txBody>
      </p:sp>
      <p:sp>
        <p:nvSpPr>
          <p:cNvPr id="285" name="Google Shape;285;p8"/>
          <p:cNvSpPr/>
          <p:nvPr/>
        </p:nvSpPr>
        <p:spPr>
          <a:xfrm>
            <a:off x="1828800" y="3429000"/>
            <a:ext cx="1752600" cy="685800"/>
          </a:xfrm>
          <a:prstGeom prst="rect">
            <a:avLst/>
          </a:prstGeom>
          <a:solidFill>
            <a:schemeClr val="accent1"/>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Tham biến</a:t>
            </a:r>
            <a:endParaRPr sz="1800">
              <a:solidFill>
                <a:schemeClr val="lt1"/>
              </a:solidFill>
              <a:latin typeface="Calibri"/>
              <a:ea typeface="Calibri"/>
              <a:cs typeface="Calibri"/>
              <a:sym typeface="Calibri"/>
            </a:endParaRPr>
          </a:p>
        </p:txBody>
      </p:sp>
      <p:sp>
        <p:nvSpPr>
          <p:cNvPr id="286" name="Google Shape;286;p8"/>
          <p:cNvSpPr/>
          <p:nvPr/>
        </p:nvSpPr>
        <p:spPr>
          <a:xfrm>
            <a:off x="6019800" y="3429000"/>
            <a:ext cx="1752600" cy="685800"/>
          </a:xfrm>
          <a:prstGeom prst="rect">
            <a:avLst/>
          </a:prstGeom>
          <a:solidFill>
            <a:schemeClr val="accent1"/>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Tham trị</a:t>
            </a:r>
            <a:endParaRPr sz="1800">
              <a:solidFill>
                <a:schemeClr val="lt1"/>
              </a:solidFill>
              <a:latin typeface="Calibri"/>
              <a:ea typeface="Calibri"/>
              <a:cs typeface="Calibri"/>
              <a:sym typeface="Calibri"/>
            </a:endParaRPr>
          </a:p>
        </p:txBody>
      </p:sp>
      <p:sp>
        <p:nvSpPr>
          <p:cNvPr id="287" name="Google Shape;287;p8"/>
          <p:cNvSpPr/>
          <p:nvPr/>
        </p:nvSpPr>
        <p:spPr>
          <a:xfrm>
            <a:off x="1828800" y="4114800"/>
            <a:ext cx="1752600" cy="1143000"/>
          </a:xfrm>
          <a:prstGeom prst="foldedCorner">
            <a:avLst>
              <a:gd fmla="val 16667" name="adj"/>
            </a:avLst>
          </a:prstGeom>
          <a:solidFill>
            <a:schemeClr val="lt1"/>
          </a:solidFill>
          <a:ln cap="flat" cmpd="sng" w="25400">
            <a:solidFill>
              <a:schemeClr val="accent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Mảng</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Class</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Interface</a:t>
            </a:r>
            <a:endParaRPr sz="1800">
              <a:solidFill>
                <a:schemeClr val="dk1"/>
              </a:solidFill>
              <a:latin typeface="Calibri"/>
              <a:ea typeface="Calibri"/>
              <a:cs typeface="Calibri"/>
              <a:sym typeface="Calibri"/>
            </a:endParaRPr>
          </a:p>
        </p:txBody>
      </p:sp>
      <p:sp>
        <p:nvSpPr>
          <p:cNvPr id="288" name="Google Shape;288;p8"/>
          <p:cNvSpPr/>
          <p:nvPr/>
        </p:nvSpPr>
        <p:spPr>
          <a:xfrm>
            <a:off x="6019800" y="4114800"/>
            <a:ext cx="1752600" cy="1143000"/>
          </a:xfrm>
          <a:prstGeom prst="foldedCorner">
            <a:avLst>
              <a:gd fmla="val 16667" name="adj"/>
            </a:avLst>
          </a:prstGeom>
          <a:solidFill>
            <a:schemeClr val="lt1"/>
          </a:solidFill>
          <a:ln cap="flat" cmpd="sng" w="25400">
            <a:solidFill>
              <a:schemeClr val="accent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Các kiểu nguyên thủy</a:t>
            </a:r>
            <a:endParaRPr sz="1800">
              <a:solidFill>
                <a:schemeClr val="dk1"/>
              </a:solidFill>
              <a:latin typeface="Calibri"/>
              <a:ea typeface="Calibri"/>
              <a:cs typeface="Calibri"/>
              <a:sym typeface="Calibri"/>
            </a:endParaRPr>
          </a:p>
        </p:txBody>
      </p:sp>
      <p:cxnSp>
        <p:nvCxnSpPr>
          <p:cNvPr id="289" name="Google Shape;289;p8"/>
          <p:cNvCxnSpPr>
            <a:stCxn id="284" idx="2"/>
            <a:endCxn id="285" idx="0"/>
          </p:cNvCxnSpPr>
          <p:nvPr/>
        </p:nvCxnSpPr>
        <p:spPr>
          <a:xfrm rot="5400000">
            <a:off x="3124200" y="1790700"/>
            <a:ext cx="1219200" cy="2057400"/>
          </a:xfrm>
          <a:prstGeom prst="bentConnector3">
            <a:avLst>
              <a:gd fmla="val 50000" name="adj1"/>
            </a:avLst>
          </a:prstGeom>
          <a:noFill/>
          <a:ln cap="flat" cmpd="sng" w="9525">
            <a:solidFill>
              <a:srgbClr val="4A7DBA"/>
            </a:solidFill>
            <a:prstDash val="solid"/>
            <a:round/>
            <a:headEnd len="sm" w="sm" type="none"/>
            <a:tailEnd len="med" w="med" type="stealth"/>
          </a:ln>
        </p:spPr>
      </p:cxnSp>
      <p:cxnSp>
        <p:nvCxnSpPr>
          <p:cNvPr id="290" name="Google Shape;290;p8"/>
          <p:cNvCxnSpPr>
            <a:stCxn id="284" idx="2"/>
            <a:endCxn id="286" idx="0"/>
          </p:cNvCxnSpPr>
          <p:nvPr/>
        </p:nvCxnSpPr>
        <p:spPr>
          <a:xfrm flipH="1" rot="-5400000">
            <a:off x="5219700" y="1752600"/>
            <a:ext cx="1219200" cy="2133600"/>
          </a:xfrm>
          <a:prstGeom prst="bentConnector3">
            <a:avLst>
              <a:gd fmla="val 50000" name="adj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descr="http://studio-creator.com/blog/public/html5.jpg" id="296" name="Google Shape;296;p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297" name="Google Shape;297;p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xQTEhUUExQWFhQXGR8aGRcYGBcdGBUbHRgaHRwfHBccHyggHyAlHRgXITEiJSkrLi4vIB8zODMsNygtLisBCgoKDg0OGxAQGywkICY0LDAsLjAsLCwsLCwsLCwsLCwsLCwsLCwsLCwsLCwsLC4sLCwsNS0sLCwsLCwsLCwsLP/AABEIALcBEwMBIgACEQEDEQH/xAAcAAACAgMBAQAAAAAAAAAAAAAEBQMGAAECBwj/xABGEAACAQEGAwUECQIFAwIHAQABAhEDAAQSITFBBRNRBiIyYXFCUoGRBxQjYqGxwdHwM+FDU3KC8RUkkrLSJTRjoqOz4hb/xAAaAQADAQEBAQAAAAAAAAAAAAAAAQIDBAUG/8QAMhEAAgIABQIEAwgCAwAAAAAAAAECEQMSITFBBFETImHwBXHRFDJSgZGhseEjwTNCYv/aAAwDAQACEQMRAD8ApvFuz1e7nvocOzDNT+1lVvoo0gQQQCCDr6WqPHfo/o1QWpfZv5eEmdxbhngNbH0nT/F4vTFVep5XcL61JpEEHJlPhdehFjOH3Om7Vajlku1ODlm7Fz3KSzq5MiToATYniXZG80W76gJqahIFNRqSzHQfwTaJL1FNqV2JaDjNQiGc4SrcldVhC2Z7xBMRNjDjektjXqsaKWfBfmfbt3fauGD3jiTOQMKrSUyKIkqOhYnN207zT5AWZXW+o/kehshUW6i2/T/EcXAlpquxXU/Aum6iHZ9/e5aqZgyLdPRAGJfCdvcPT0Ox+Fq/duIOnmOh/ezq4cTVjkRJyKtuNwRuLe5gfEMLHacdJdnz6HynWfBep6S8yzQ7rj1okw2wJbd5rAOEVWOJSygZ5qGZlk9FBaSdNdMyuEOKyShallmxjnGZHdGlNDBGOSxzgrFurE6zDgvXt9Ty4dNOWvHcgb7MxAaqPY9mmdQahG+/LGek4RaAKcTF2xM2YYgDEuwgZDDOHCMhl1Nm44MQITCRsNP7fjYetc2XJ1IGsxoeoOnw3slOMmsRSTa49PRA4teVql73A8FswWI5ex1/D1HlbeC3ZGSkrRztNOmRUwNDofmPMedsug+zDunfJIWmZwnCQGdiM+WCQABBY5ZAE2nWlkSSFUZsx0X1/QDM7TaOtULFMsNMAKJydiGYqanQS74V2JzljlzYzqSUXV1fy/0+DaGqeZbbEQpmSzHEx1JjbQADJVGyjIW7CbHQ/h0I8xafBbeC3R4ccuWtDHO7zcg4Trr+B8xbMFiGXI5ZwY9Y/I27omKaMVIquMQRgDylkgFhoWJVsK6QMR2Bz8Vw8st+PX3yVkzarb+AZhh2BdgYU6BWBBZ/KCYXVvISRHTQ54jLT3j1PX00iMogZRFilpa7kmSTmWPUnc22aU5jUfiOn7f3snFxl4kvz9F6fLkpSUlkX5eoPy7dYciP5OxtOEt0tLUkwo1OwzgepJyAGZNtZ5XHzbGcW09NyGipWmrMsVmExkVog4gD0LtgYqNABiM5C0IpR+eZJJO5JOZPmbFVCSwkQugG4MASx3YqAOgiB1OYLZYCbTct/wDRpitJpLYFNP8AnT+1uCljVEZ21dlZEYtHMklSNKdPEFUkH/EZiwAzACM3Szc/C0e3H0BLPrzz9QKupTTx6x7nQn7+cgHTU7Wg5eWWljeV/P7/AK2jNOzSySzS539P6HeZUuAQ07dXZIDFgCZPLGwUASzz0LBQvtE9AbELRkx/wBuSdh52hr7YfDvlm/megE5D466T1HFb8/IrCff2yDBrOc5mdT5k2xV2+VpwtuK9HEpGIqfeHs+drlGvNHj+CE70ZqLZZrd7zCgY6NPorU0LRsSWzkiD8bZbk+3L8LNvA9T0bhl/WssrkRkyHxIY0P6Hf8huJ8ZFNhSpo1auwypJqBPidjki/eaPnlZb2mui0Ga/U25dcIaZlopVJnCaq+1gJLCMzpnlZh2RogXdX5bI9TvOXB5lRsUY3nMYgAwU+EECBFvDPTOLt2caowq35hWqAytID/t6O/dU+Nh77D0C2Vce7BUqjB7ueTU1kaE66WvFQZfH9LQvtaJQUtzbCxp4TuDo8Y7T9l61DvlBB8WHwzqWXoDuNrVyLfRtW6rUUq4lTkR/N7UTifZCji5dUYcX9KuMv9r7ZbE/tbmxenb1R7XQfGFhrJirTh9v6PLDbQtauMdhL1RPdTmrMSmvxH62V4qd28OCrXG+TUqJ8tqjjr4Qfei3MsN86HuS63ClFPDeZvZLf+l6sM4e700Za3eNZCtOiTDuCQZZvYRgpTPNgxA6201CpUo02pwrSSQoCYcTEuqhYwifZ2gdLIqlVmYsxLMxksT3iepNvQq1xNJgTnIBbzyzb1G/UZ6gz2YeNneW38z5z4n0ngtYjq5XaWiXvlhvCFIpIHPfAE+ZszVLA0FnSxaErrbuSpHht2wLiXDZUlR3gCQNM4y+BOR+etgbjdUqURUIqIScIQgYmcEgooMZiDJJgASYtZaTA6a2R3mqK15phZFNQV5sd1mDYmSn5tChnOUU8AzJtUMbEhpF6Eyw4y1aIrxwKpAZikLmtNScKHcyQMb7YzHQBRlYNrqdCpIOREaj4WsNSqYwzI62y7U5YR1t1Q6qUY5ZJMwl08W7TorhpEa/A7nyPmPx1t1gtceIXAVBmM+tq/c6K/aisjoabBRp9oWnBgJyOIAnosNMRbfB+IRSqaMcTpHdxF4p5Ekwo1YzlOggaknIAZm0bMS8kYVMYRvIUL39sWBViMgAQNy1hfs+zAMXWRogBwJOsNqxjIuRJ2AGVl9S4tOGJ9P087aePDEalatbL3yR4UoaVvuwLl23gsQ1Igwwz9In+ft5W1gt2wmpq4nLJOLpgjA8xSYFKGNV90CrixBdWmCsDMkr52krLiOa4QpMJIOA6HERkX1BO2gy1JcFZUeP0kU9CCQdX0IXbInYGGimUbjXOc+snWdZ8885tzwV4lf9ePnzXv5G0m1DXfk4wW0F2/hsRgtFeaLMpCNhbKGiQCDlI6bHyJttJNPMjOMrWVmkpTOgAEknRR1NoKwzBAhRsRmdsR8+g2BI1JJPvDgwqiFXMdWMkB29YYqNljcm0RS2a/zLN+n1Zo34by/r/QGUtwUsUUjLb8rYaUDEdCYA3cjYemUnb1gHVYicbf6EZWpaANNcNIU5kTmT4qhBJzPuIMCjq0k5gRGUsRWQziOu8aAbADoNvjuTbkraenjlTi9/9F4sraaAqjhPEYBMSep0sW9EoASO8RKgjQbMR06Df0ttackAqHzHdOhgzbTVS5LE4ifE3vtJLH0kwPIC0u1NYa23/LsUqcc/IG92JJMnPO2WLi2WPs0PX9RePMuZ7JiuGa+vzqrKQAJFK7yP8Jeo99szthmLF9nL64Ju15M1kHdf/PQHJv8AVHi669QHYH62D4lwwVkGeGonepuNVYaZ9LfNnsjSpp/Oloagy+dgeGcSLzSqjDXTxDQOAPGvlmJG0jUEEsqoy+dgRJdv1/a0V+uaVqbU6i4kYEEeojXY+dpLt/PwsmvfF6lV3oXMBnXJ6zCaVHyy8b74AekwDNmIS0qT06tDh1arUr0u8SzGKlVcyiNhEmlTVRjYkYiyLJEpZpxvsXdrzqgRoADJCx8Bll0tFV4Mbm63qkXqtGG8YjL1kJBxDYFSJAEDbKSbWW7V1dVdCGVhII31/kbZ2mUIyVM0w8aeHLNB0zxjjvYG8UCSg5lPqPEB5j9rWm7DHTpqdQBB30G9vQLxkrf6W/K1H4PRlU8gPytlDAUbOrquvxOoUc/F/uRVaPKzJhOugQk/gs/L08LGlXEHHChRLM2QAGpJOli71dFdSrAFWEEHQg62RpdiKq3YSadFQQCSSDBIqVGnrhp01IkYajCABboTOBk1S6PXEwadE+yZFSsPvb00+74jvhGR8/7Y8Vr0L/Ro0gzoaazQAybvOO7HhIAEEaQLeo3e8GcL5Hr1t5n9ItVaXFbnUYhVCCSdhjcfrZsEFXbjtaneEp1lmjW/pVSpVgfcqKdG20HXfIy/9vKN0rmk6VJWO8ApUyJ6gj8bAcc7V0GqUKQw1ldhJQgtTIZeW6/eDbbibCcQ4StbjfLqUsavTHdzhmCDwxnYzPYR6F2d7WXa+AijUBYaoQQwHWDqPMWj4reUqVVUHuU2K1HBEU8USAPegBS/sKzbnKkcSul1uF6u/wBVpMDeHFI1OYSKYxKKnKzJk4wMcxrh3Nh7rdmTi9+pUjh+xygZDu0iJXcSRaRnp9RzTyBkHQbiwdNZYetq/wBlOJreKGNJAlpRiSabjvMknYTK/dMZYYtH9HPHK95pPUqQWDkLA2ABz6620tUTqXPifDsaHDAeO6ToDGUjpZfdB3Up1FVKurEAHl6woeILsFLDWFg5yLA8F7eJXvFeg1Jk5GKakypwuFiIkEk5DOTkMzbTcXorXqtXIUBQxXOaQaFDPEgllRVJGSYQu5JmMmuRtJjPiHC6aAYJGekkzvJJzJk5mc7CVOGHBjUyRqIz9P5+9o7vxqlWyp1UcDSGBI+RtZuG0xg9c7dH2jEjFa7GXgwb2KtQurOJUT+fytzVQoYK97ZTPzbov/qiBuQ5vVz5NU1kfxLh5bZU8cyHY6hVXGWA1Ci3FSuhpDCDL95sQ7xJGrZDPTLKAIAAEW3XxCctGjH7HBaoQhSCZJOIzJ1xfwCOmnQW7K2M4hVAFKlyyWrEqrhckgTLEZ+g38tQLgKQlQjESwEkSwU7iBnEHTfLeOjpeshOTw6qtvp9DLqOmlFKe9kF5u4dWVswRB9D525ZiTn7Iwx7gHhT1CwWM5sW3mxtZCpw6Puf8v8A/vy211gWC5IQ5DI6jz626JO5rE4XPvhGMdIuHLI2SwdY4SowswZgowiYLZDLoTA+IsyZbRmRmGwwPEBJXYEDczoOsW2xNsy3RGHvl7g15pQSoIMZOQZBOhUHoNCd9NJkcphM7HWxFEyMhAHdC+6FyAy8s/ibdFbTCLlBS539+hUpZZZeCHDbLQV7tVLHDUCrsMOmVss88vwv9vqLLHuj1KjxBDvFiKN4UjUadbR1EGA5DawguSFhI3/S3y9nu0T8VuQqhWBw1FMo41Gu/TM/M9SCHw/tErvUoVvsrxRBZ1aAHp5fapnGHPPofLOxH/TxORYehtXe3V7SmopBi790uoJBFMNP2lVc6dPGFLHfCQBNmhNDnk1r5kS9C6mNCRWvA9dadM9fGdsORs/ud2Smgp00VEUEKqiAB5CyS4Negi42SowABbMYiBmfic7MKN5rRLUxpORs7FQ0jumyF0N1cuoJu7nvKMzTYnxKOnUb+ohijxkAQyMJ8rbXidNhBO2YIsCC67hqbMpBBRiCDIIKmCDalcPxFUKjYaenSzare2utRAiGrdqrYGVc3ou5AVgDqhJOL59cShlyw0mPIko1RWhqmElWVCPCoIKl/ESDEDMi3BhFfiLseXTgNMVKsStLqFGjVPLwrq0+Ew/V0oMKlHPaqCSXrAmcRJ1qAkkE9SuQOTq7U0wBUChAICgQFHSNrDXy4br8rVRJzVvFNlmQwIkEW8n+kW7CtxC6U3JwuoSRqAahG/rb0emqq0icB8Q3U+8BvO4+OuqTtR2TarerteUqACkVMROIBw2RBjMWfFABdmPo0pUq61zUZwhlVIEYhoSRrGu1mPFaZW+V27wR0oU5EguGZ+bTptIwu6hFLAjArMxIAtYReCuEgS7ThRdXjXyCjKWOQ9YBp3FrnejxW7vWV3u/LZWwj7JSyVAVA6eDNsyfkJaGmVZOE1rpxO7C+yyF5o/aM6iD3RLZwpK7Da1o4bVX/wD0F4Oz3fP/AMaX/tsL9I9Rg1wqmWWhWzqH3S1MjEevciTrrubcVav/AMdBAjFR237v9rNIGCcKvYud44nSZcSAGstMmJEE5HbxoJ8rWnsYlGjQxUSyUQOdiqA5U3PUakH7ONSQImcqZ9JyGheBUAyr0Gpn4EZ+eRX5Wvl7Z7vw+lTooalajRVsGUKeWVDNOpksVXUkToLLZhwU6hxRQ11vFEFLo19ZHBjFWZlX7aoRv36sLouERqSbl2k4FSpl71gmotJgDiMMApOB08JUzByn5W8br8SrC5Ld2olaePmLUwsM5OY2PiIyt7QOKi93JH9+jn/qKQ34zZrUCk8C7LUWAvl2dwjpU+zYDIMrIQGyPdaRvMA75L+x3Z/idW7rXud6KrJXl82oua5eGCh1tc/ovu3N4UqzhYNUCtE4TiJBjfM6WTU7veblcuVcZqs7q1bHh+yxUlqctKc5jCyY2n2lEa2ncZcbqbxVoU6dVsTqg5jqR9q41wnQqCM8oY5ZqDi7V2LHH4573n5jyP8AbaxVwvLvdKFSsuCsVGIARhO4A2GWlp7xdTVQVB4xl62taC3CaN4AADrEaGDFlPE4NUumGVBZGMRTcIQHMiBhOdnHCr6tVCpiVkMDG2s+n97KL+gLQoIp6idXzyy2QHMdcjoBbfpVc3Fcpowx3UU+wAgBEicJ8Mklo6sTmWOpnc20y2kw4T90/gf7/nbsrb2sJ+Wu2h5eJ96+4uAYVFWByyGLVCYFLCMUsOkA6bwN7dVlk5AhQcgdZ95h73lsMupM94Xu/EQoMYyDMemQJPT1FoaJlZ1JmeszJ/G0w/5MvC2+f9GkvuZuWB1acHEPiOtulz0sSVsNSpCmzlZBqd4zJCBRngGzOSi/OMzasSXhXJbdvUmCz6M4qVQCQQxI1hSRPqOmlstOEFstWSf4v2Qs8ex6C/gPwtxTyIO02Q8Nvt4o1Wu14QtSILUbyPCEUSVqknJlGhzJA3zNpRdmvjKWLJdTmqgkPeBGRYjNKZ2A7x+7ofl6PdslrcSeu5p3QiBIe8ETTpxqEH+I/kMhudiTdeDUqSmmoLYxNRnMvVY6s7bnpoAMgAMrMEoqgVEUKqrCqoAVQNgBkBbDmw9LMBLw1zdGFBz9iTFFz7HRGOw6dNNIixq3dPpYW8XdaiMjiVJ0suud6ajFKqZQiKdQ/wDpY/kfgdiQBjR8Q/m1jaCicwLB0fEP5taG+cTKvyqKipXIBCzC0xJ71RhOFem52BsMRz2hvCJKgMatSVprTjmEkHNSchGpY5DeyXsvQAosjDC6thalELSAARFUbrgRTiOZMzBlVe3LhnLZmd+ZWfx1SIn7qr7KDZfiZOdkd4vRLiqi4XjMHRh0b99vzfNA9g1qDUziXMbiyftx2ha73GpWokCopWAwkZuoMj0JsyPF8Q7qkHQg6g/z562pf0kEm4Vv9n/7UtdaEFPu30l3gEGpSpkH3cSkjykkW9I4PxQGh9YVudRrleTQJAcVmJBp4yYVZDMekNERLJOyN1pVuHUqdRQ+KmVA1My0ZDMGy/hNBaHDqtI1+5TeK1VAG5dSpgQrTJ9hA4LsPFLAZTMsY14X9IVzSqxeowdiA7NTIiDkowYlVFkwAY3kklj6LQrJWphlKujAEEQVIOhBt5vwv6OrlVuyioCK+GGqI7Zts4BJUg5MMswbLPo+47UutwvmYcXZmwgnKSDAHkWH42LAvvGBTRuWWXvZhSRiHmAc9bR/UqNV1fBTF5VTBCqGZBkSu+UwRtPmLeQ8J7J3i/03vbVu+7EgsCS5BzJYHLPIZHS12+jzijPRq06yK97uRYpzDHssBiY7AiGPSDrYsCy8T4DRvPKSpSD1VPMUNOBB71RQQWB2T242WTaTtD2fqtd2p0azIxZXNSAXLKytiOknugdAIAEAC3nV77Q8RFavWuRqXi7o5BqNTVpcKpcnCAYk5dFgbWuI+kQNww31KYNRGCvSLQAcSgw2ZjvAj1sNoAk3Jno8ioylXQoYEKGIhhh2BJJA206WWdiOE17vdzd66jErMFwmQQc/zLZWrzfSrTcy12ZZ1CurD8QLXyjxEGpDnDgpLW5hIP2ZOHMalsWQAktIGuZpMTFf0Y0ql0udWneab0sFViMSmWDBMOEbkmQAJk2W3PtoqG8/9uWNElGo4hjWkpjGpiGkgY/Rc4AAuPZ7j12vpZ0qK5TSmcjSU5SVOeJtC2g8Iyktxeat3JDU2pVEb3WVo9GHlaRibsz2hS+oXpqyhWK4WjIwDlBOWdrtw8rgAU+vW1Zutwp0v6aKqnPuqFD7Zge1Ajz/ADfYKXL5majykmTkABuSYAA1NqbtC5AOL01pszIoU1fEcvtWUfZoQfZ1Zo1CAG0FasXYsbT1uHcw/akq0QgkEKNdffkAkjcADICQ6CkMUbxDXz8xbfo2liox6lXhsxkmw1JyGYOrYABhYQeYWMBANcW5JyCyxORswK2Ev/dhhOIAnL2VMqX9YxBfOT7NvUx3SzR3ODCVunscYZOIxJ6aKNgPLedSc+gAtanhOIabjr5+tmCqIEaRlGkbRblltvkWVJEZndsDQYtM50sJeKZcd0wAZU++Rv8A6dh116Wl5S0y6oCOZLvqQxyUKuy4mMtGsetiWW0J+K3GXH89ymlBJrkXpelIzOE7g7G27FNd1JkgTbVr/wAvp+4v8fqN+1t+VqL3ZFarVYBmpIfYGZ5jeyhiDucwM7Hdj8P1WiVfmAyxOHCAzMWZQnsBSSoXYAWJ4bwynQplaYzYhnc5vUb3nbc/gBkABlZdeKBulU16QJpMZq0h199R7wHzGR2I+Y0PbLBXOfwNuEMt8LR/WFcK6HErAkEb/wA6baW7o6/CzBk+x9bDvQWpTKOJUrn8trT7H1sLUvaUqZeowVQup/AeZ8rAFdoVq1zVbu9bmFmPKqFQWoXdcIZ6ksA5VnVABqSDn4Ra+FXBKMqgOZxMxMu7bs7e02mewgCAALVa/wB3r1DTvLIMFJ1ZbsQMdRVk4nOzg99V0UgE55C18OvS1AHQyrCQfiZBGxBkEbEEWbEie8DvH+bWVcSugbPQ9bNq47xtWL7xBmJWIwsV9YYj9LCVsHsAc4q2IAFumz65H46Hb5ghdoaCcSuFT6t4yACrQppsCCRUnJcMEk6QJkjOzOhdC5/Wwva66fYmioIFcPiWmypUvFQKoRZMd32mOU8tQZmLUyEUThfZZ+Q1Ph9SiXeUq3pywNQDJkowpw05BEmGeCTAgWdcS7H/AFThFemHxNgL1DszCCYHkFAz6Wb/AEf8Bq0rilOshp1VZ5BI0LkjMEjex3aqsTcb0j+LkVI8/s2ixWgzzfsW18qXXl4mSmysKNdWXFTIJGB1mShMxGa5xqY7uvA3o8LvqMCKqE80HqCpBHVSuc+trD9HhB4XRG4aoP8A8jH9bLeyVe8Xo3m6SrCmTRIaZai5dYxdacSp8yM8hY2QDv6OGBuNCBnhPTUO0zPnNhLvf6A4o1IJlWXmVahB+1wquAKP8rulvvtB0AFhbjf7tw9FuVSo2ALj5zIRTvRxnEEgTylZTE+MyTlAMXZLiP8A1DjdS8AfZpSIEjUQEGXmSxiw3oA07C9p7utKu7AUyGx1wqkhXAClwqgnA4UHLwtiB1BtR7m4fh3ESqwhrB08hiUxHphs57FcGVr7f3BZXu9YqADkyM9UMrKcmBwDI2sXGeH3ehw680kRUDJUZfN4LR65ZeQjbNJAIOz/ABrhb0qFO88sOqKrF6JOYUA97Cems2uXaCvSpVrvhcBqioKKKe8TTLMjf6VBJCmAz4ASADaodkOxtzrXW71atImpUHdUuyq5VyCzDamIzIidBmcp/pY4MyvcuW55j1CgfwwzYAsR4QIAAGgFj1Aj41wqnw+/3G8XRmi8VCjhmJnEygkznnjzB0IGlqz2r7FLdjRwVCRVqCn3gO4TvIOYtZ/+jVDVujXtga9F9mOGqogloIEVEycgeMKdSLEfStQKXem3uVUYEaEQ2hs6VBeoDxXs3euHXDmc4vy6ssFZgDScIIIOhDqpB2mRnaw8c4rWW83BKFXCjVWBp4FNSqid16zMwMYsNULAyUgg942tHEKeKg1OsvMWopXCD3nBGkjMADMtt6xbzrspfjWvlSpVpYbxdsSd0dxaZJRVA25Y7qjdfMZoD0riN6DlcNp+I3Saavo4jP12NllAHFoS2oHWzetfJQqylSeumttYqpxM5fdYnut4lAzIVckqKbHNmWMRn3BIOIagiMzba0okkyTmSQO8chpsIAAGwAG1uK7xVAJOeFSdlgsyrPViwJ9F96xZW3q4TzNuWtHBiaUkLAOWYP8ATOh9wnY+ViCn82+fS070wRBEg2W3emtMclJKKRIYksSxJVQx9hFUmM5y6Cac3h6LZ7en9CSU9WR3miXAIywmU1Enqw8wSANh5nLdCriE6HQjobGsLBXyiwBemAXA8JMB/Kdj521Ucmq/P6kXm0f5HeG2W0L3RAHMrJScgE02nEkgGDAImD1tlj7XhfiDwZ9i4P4fiLdAZj1/S3D6fEW6HiHrb5o9sSXiibs5emC1JpLUx7Omazvp66HY2b3GqrgMpkFcj8wfMEHIja3FXxfA2QvdTcqtS8UmZqdQAfVR/iV2IVMBPhk6n5yNK4EPuJcRSivekszQiKJeo0aKN+pOgEkwBNhOHcNZ2Fe8QXUHl0wZSh5j3qnV9tFjMt3wikrLzycdVxBcx3RuigEhVBEQCZiSWyNmV28PwsAdbr/NjZY6G7VDURZpP/UQeydMSjr5biBqBZm2q+o/K3a+L4GwIk5ivDKQykAgjMERqLVGqv2tQRMux/8AJiR+BFj+MXg3AGqqM92xTVVc2ogjOoo3AOo6Gds4OLkKwen33dVYLBAUEABqh1AyyXxNnpBIqLpiexyb41KFwlmYHBT9po1M+ygkSx0yGZIFo2oU2VucS1V4xPBGCMwKe6qpzG5OZM6F8JCgFpxVGjG58TRoPJRnCjIeskl16CuM9etmyQO4cVyw1D9oN4yqD3h+o2PkRbm+3pXER8bAXhYMHVTKsIkH9RZrcqiVARADgZgdPeHl/wAerWgMXpRJ2NpLvcbvQmslNTWqdyUVRUqsc8IOWfdkkmAASYAtqueXm0xMADxOdQFHWM50AkmBYu78OYnms/2kQIzWmpjurudBLHNiNgAASEis37sRQvYFK8gpVpACm1JjAoqAqKmMEEIAFMiSe9ligOuCdj6Fzp4buCG1LMZZyOp0+QA8rT38VMix8JlXAzU/wnI6ibdUL1VqAjKRqB+Y8j/aySGIeE8AW7Vr1VV2LXl8bqQIU4nbukbd82b0OGLVEOoK5HMTmDqAdxbboVbvWlas/wDTSRpjYa0lO0++w0Gw7x2Bb2EULtF2X4heqi1rtUNJsOCogqlKaFWbDTphVChaaMqHbEHEnM254rwy/vc7rTro1S9UL0HJLqS1MYiDimD7I62vtGulBjywRSPiQDwECMS/AAEfHbPq+3zHoMutklY7opn0rXepUp06l3VjUp1VYYAS2jCQBnkStmvH+B/WLuy1qkXV+XUWFitTYsg5SAwDzCYXF4WYzkALO7myggtn+lieLVwwCoRzPGpJgJh9s/HIDc+QNhrUEzjgVaQC6lHKgAEyUUaJO8HU+0ZPQCkXF+Vxy/IBk6I8bHupP4u1ro96pGkoQEFQBG6EDQnfrO+tgrtw+ma3PZBjIwmpHeIyyJ6ZCzqwuibiLC7hKhJFOQA21OdAx2Wcp2kbaNq95LoAijGwkYhkgHtHqMiAPaOWgJBZCkRkVI+BFq+LyQzti+0BIfOZJJhQNgqBBA3Mag2UW7B7Ev1UYcJzB1J1JOZJPUnO0VByDgfXZvfH79f+bHxYXiFzFVChLLOjKYZCMwQeoIB+FvXqtYnlp8Mw6EkwBmSdgNSbL69NjFVZkeFDlKnXEPeMA+UAdZKpMSBTY4sEKz5Dm1AoYygyCiVP+o+QkhhYi/F1KksmgHSqB1DLofmPI+dtFbQcRpvTmpRTGdWpgwXG5WcsUbb6Wkqtj7imMgX95QRIHUMQR6A+Ytr4rWj3/knJythZSd0lUSpUXExDzT70sSdTOpIne2WcBAMgBA/C2rZ/Zv8A0/1K8f0RYDp8bdA94eptyxy/3fvblqgBkmAJJJ0FvDPXI6p73wNkt/L30PSu5wIkhrwRPfAIw0Z1IkgvouYzOmmqm9+Asl2M98SHvA+4dVpn39W9nI4rWO60lRQqqFVVACgAAAaAAWYhZ2cvatR5WAUnowjUhosCAV+4YMehBzFnF1Hd+FlPEuHlmFakcNZCYOzAxKsNwYGXpoQCDOC30VUOWF1EOh1U/qDnB/UEAAMfUeo/K2x4vnbVTUeots+L5/pYAnqHMzplal8Cqh614IcMJJY5xUxP3CoOWCnTQUwRkTiOW7qqxvZKqSLsMncZGsRkUQ+57zDXQbkC9ouFFsD04QomFQANicoHsxAjyyiAQXQqsGrrgOJW+E2pY7TVzer4uM4XVlpCf6T0qSThH3i7H1W1nUSs7jJl3U/qOh3tWqfZKmKgqj+tzTUL595WY4kidMLET6HyttVozvuQPfbzX5YpVcLPdlqglFaSCMWR64h6WL4PejzLk95rAFqL11dBhZwOUzUo9oGmz5dQNpBK7PcBr0KwLsHpU6bUqS4YYIzKe+25ARRYm68NFNbopINehRNPwyqBuWOYZ3HKIUe0SdlNodlA9941eGc1zSpcqmiGr3m5tAVIbAqwFHLUqXBzYyZyAGXftrVomoKt3+zU1lputQd96Ic4SMMriCNBzjLrYC93O8JTq00VXF8ULUJcfYVGUq7FiJcEHLeQBnNt33gA5pqhGZjXcHvEqaVSiy4gswCGYZgA5HaxqLQf8Q7Z8tmWrdqipgqVEcNTYVEpriJAxSJBXWMyLI7x2uwqHWnXpPiOEPSJ8IVjiVSSUIMSPwIBsnoLXbFTrXesxN1WgjBZRPspeTMgmpkYHsixnAHVDd2FO+NhrQ61adRmHMouBgykrjRR5SOtjYZceL9qKFOjQeqy03rIrgw9RKQZcQLFVIzhsMwDhY6DPvhPae6o7XdqyCooLHEcz3cbMWOpw96bIq12vKrdaVAqgLgNUIx08S3U0YABBwAIqA7sWOmGVj8MSjXe7NeqafZU0FN0GOuTdxSBV5kZouWf42LCi9Xvil1ekay16OEHDjFRMOL3S0xOemthLpxalTBp1WUIdzHckxJ+5J19n08PmuJ6iKav1dWZbvUQYTyKk066DmDZyHYFtJFOzHhN2pGm9ZwBVXkcsMQx5RK0igJ8asVrL5zNkKj0hW5JMhWxZU5OTnrMGFAMs22WpIBKPCwVzM1DmzxGI9MM5KNAuw6mSaJ2ovBeryw+G8Ao1MYiVp0heqVKgCugLCqWbchs9gFvB+JVTXRj9ZdYbBgqlFpgXitPNpkjFCuikRIwWd2FF7QANOEEjJl94DpOjD5fO3VNFDiTNNtDmPn0g5EWrl1r1WuCVA5FTAgapqVJKqzZ7gFjn0tNcGNCtWSqxqAMEXGwAq1G5ApFgq5EiqUYrEimMiWFhugqy2XmhEJSJxkT91B7x89lG58lMLDw8RKYsSzKkiSN89zOcnf1Mp17T1aV2eu8NgrVRUIXxqrOilYOWGKZ/wBIPkbPuz+Ophd/FhBaNMRGcD1mwAXd3BUEdPy1ttzAJOQGZJ0A62h4hRqJUDUVDKzAVEmDByxr5jcbj0Fu3KuYBBRTmRo7A6eagj/cR0He9GGLaXc8+UKbfAuqOVfmkRTbIiIKAxDneTAnoAo2sc1p3WcjmD+NlNa9Ldiq1DFJmCq50QnRWOwOgJ3gb20j5PkQ3n+YYwsouB+0ZC0lSxmCMZZ5Oe+EQD/azO9hj3VyJGbe6vX1O39rQXm5AquDusngPT16g72tvM7XALyqnySxbLBf9VQZPKuNVjQ/tvbLaePDuT4cuxvh98vF3qVKF6WbugarTvcjCtNdVqyZxLiAGpPnmbHU7sbywaqIoHNKJ9sahqvXqKeg9qTkFPbziAwCigNWorc1qSgFcK6Gp0UNBjeIs37MYBd6ApvzEFOA+mKImV9kzIw7abW8A9kYN4vhYsH8rBE974fvYonP4WQzpDkfWwdbh5OGrSOGqo+DjKQw3B/kGCC00PraW6+H4fpZiFnB+O07wXQdytSYrVpNkyQT3s9UMSG6awZFtyb0d1u3XRrx6brS89X2hYLKO2sKFwhVasQhIKh67jKhSJIzTG8tOWEEHIxa1mcQnXOY65WBE6IBAAAAAAAEAAaADpYHiSnFTI0h5+aR+tjjr8LR3vwT6/mLSxorF8upnEvi/AjofL8dxYCnUDFsJzUwyyJQxIB9RmDv84dVKgspvF3SlVN4WmWrFRTVe9gdndFUuo1CzJPug65RqnRDVjL62QFRQDVYSAZhV0xv5dBqx0ykialcFCkGWJMs58Tt1J+QjQAADIWSC8AJzi8ySWc+2Zw4/QgAgbAgDKzC58XVltVMkjvV2CyGGJT+Vu+HhJCPn7rZ97yP3vz9Ztq8V8Zt3R4fzEZWkKwIkGCJGoOxGxsth7nF4uuFvLa0wuvMLIhIUd2o+4nVEPXZm2EgZmV3ReoqpQqVC9X264UDArMVpjX+o4BzAyidwTJd/sCFjubRYu0KiK+3RguEwaeWg0A0yGkeVhqdDmthcqzDNWIzYD4eIb/PqA/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RtzTpmqsjxrlPvD3W/nS2cGv4V2pk6GCN0YiQD6iM9/nDvgQwauHnVYGc5Rrn5RZZwZ5BBmVCqoIgmmF7jR5ksTpEgbWYXuKjlR4Rk598j2PMCe98BuYiv92LQ6ZVF0PUbqfI268G8qfY4sbSTj3JWFoqqAgggEHY6H1tl0vIcTEEZMp1U9D+9ub5UIEL42yX9SfIa/8AIt05lRzJPNQv4W7NixeLLmSZ+1IlgM8gFKQNAIG1jSLB1bpyoemCYEON6g97/VmT8TYulUDAMpkHQ2eF5VlHiPM8xqLZbu2W3M8zIrjwpLvShZZmaalRoL1W6sfjkBkBkBZXyGudU1aQLUGM1aQ9k6Y0Gk6ZaHTWDaw3s91fW0NAyc9INvnke8apV1cB0YMrLII3Gf8AI1BkWPB/IfpasVaDXd2ekJpnN6fn7yzofwOh2If3K8rUXGhDKdx5ZEEbEHIg5g2bAKXT42GvXEhRRci7v3Upr4naNugjMkwAJJItHfr+KYCBS9VycFMamNST7KjdjkPUgHrhFxwzUc46zLBbZR7iDZfxJzOwAJgo4GKit9aipUqCG92mvuU52GUk5sRJygCfhl5enUF3rMWYSKdQ/wCKOhPvgDfxesyxfb4Wh4hc1rAo3nBGqnKCDYAZb/AWX9pFP1VyBJXvR5KwZv8A7Q1ouHX11cUa/wDUiEfaqNv9357ZyA3Ph+dk0CPMOa71UNHBqSSWaXBAAXKRAOYaCRJ62nul9+s02FMMinEru2WKCVKUyNVMGamWRAABxYWH/RKVSpU+rKaVPNalVGbMnxLQBlVzkM4EDMLnJVncOzNOmgp06lVUQQommYGfVJso2ipZWtCsXdioCMZjJT1gaHow6bjMbwwoKOlmtXsfTcljUqTERkASNCSoGYOhg/G0fCOEguabVStVDmpTxDqO90ifmMjbWOJpUjOUOUc0e6dCR5j9bNKF5U5DI9LGLwhv8wf+B/8AdZb9RN4xKpHKBKtUgjm7FF+4D4m38I3sNkpC2pe1NUVlUGkDmROKpCsoqKBqqhmAHtSzD2JZV7+hGXeB+R+NiqXZ9h7aH/aRFgr7wo0dcPLc5tnFM9dJg6n4nrZJobQEHJyGnSbF3Gims97odrE3bgLgyWpsPVv2tu+3TlwMKtUYwiBm7x8zGSjUnYedqkxJC7i1RVq02LNkuFo8NKmzoxZumI0lUHYY29mxV9ZNZ73lbun2cqySWRixljJGI+Qw5AAAAbACwNTh/LhNjkpnJc/CctOnTTpYiuwm0tzGrs8Scuu1m91oBVyOu9l1K4lJ5gn/AEn97S3pBTXF3ugWR3zGQkaDcnYTapQfYmOJF7ME4ghZqiF+W5XusCDgpAAU4pnKTULt8M9QLImu17PdF6JQRrSSYAg6HrnZ+/Cyy4jPNJxYu7BY+QOQiABsIFo7pd2Zj3YAMMJEr+sef9xYjBrgHiR7m+G8MvKp3b0hkDM0RrGejdc/wsXxC7orioFArPFPmgAsikyWg5GIyJmJk5Ai0zXDLu4gfUfvYCvdWdWQA4sJDnIwCMk9W1IE93LLGLRKL3opTi+UQ8Hvpd1iSqyucyNYkHOTkc+tnxFqP2TulZLy6VabpL415rSWACjusTLRhgfdjYWvcW6+mlcTi6yNTFHE7oqsLzjamaQJfDpUSM1ZTkdAQdR8TaW6sWLMwAfQgHEEyDBQYE5EEnc+UWn4gwCEFcWLuhfeJyj+bTYHh7Gmxo1IxGWRgIFScyI2K6R0A6W1WkzHV4fvYMNlV5oPTqCpTZRSz5qNIER4kI0YdNx5gWcEWC4vSRqLhzClTmNR0I85ttLYzg9QB75JnmCn9x0bEvrnkd420tlldTCSTXp1+bPewxH3dD7sT5zbduXN7tnXS9pFrvx7qetorsc/9tu+IHJP50tDdjmf9P7289bHpHR8R9P3smq3MXGrVr0S7Ctkt0BGGrXaMJBPhEYixyjrGQcp4j8LK+Nq15LUaBAZJxVj/hMUICp/9QgnP2QZ3EsTG3BVU0hWBLPWAZnaMRyyWBkqrMBQSBmZJJJZXbw/7bJuzt/V6XKKCnUpQrUhooGQK/cMQOmh83FDwf7bAG6m3wt2fF87Rvt8LbJ7/wA7AEfG+FJeaZpPIBAIZTDIwMqynqCAbKbveqjMlyq1GcqIrV1AUVKmHEKQIMhigLsRmBAmWDGxNUAkkgALJJ2tVCxSuL4aUXZ2YyJxhmVUFZl6FFwga4STqYK1EWUUwqYVACgAAAAAAaAAaC0tDU+luAQVkEEEAgjQ+htJRGfwNmMlpfqbBdouCfWaYwVGo11hqdZNUYGQCPaWdV8zpJkukfz/AEsVjhZ2iwIr9zvb1it1rMBUVR9YamGCO8SadNtsiGY5GDkBJw2BECjCoAUCAAIAAyAAGlqbcb6tK9rVZGW7Vy5o1SxK8x2GJiPZVlUBT0k6MSLo2p/m9kgaO1/nztqsoIIIkHUWxTbb2Yit0ubc2ql3FS6eKkoBNZHJjlKB4wT4QOpGUDE04dd/8ViGqOBmPCqnMKnloSdWOeQgADtNJFPlgtXVmakoOU8t1Zm+6oefM4RqRY/g9VGo0+XOFVCw3iXCAIbzH466EWYhnR1Fq/xBBLBhIzs9pHMWVcSTvn1t0dNu0zn6nZMR3S91E5y3nCKCQUrzmVYkBGU+2DCj3sS694ginTL99vERhUa4F90eZgFjufICFvEnemQ4OaPKLlFSoUdVBnYYy56YbHcFZTTQKxIUAA7mBGfnlmOs26Iffa7bGMlULXIfdMwJ2ytBxOi+b0ApqhTAYwtT7rHaYidvgLT3czI87FXdNza5pcmF0wOhfWemhCFKjj+nUiUiAxaDmFJGmuQ3yJu9AIsAk7knVicyT5k/2yAssY4b5DMuJziUxmEFMqKc+blmA8ns5AtjB3qysRVSWwBxThy1lgkqynEjjxU22I/UbiwPC+JuXaheEwVkGKQDyqqf5iPpHvKYKmzwrZL2oEU1Zo5KsWrAmJphHOvk4ptG+ECxPy+ZBh+aoSJ6NIs3Mb0RfdB3I6n8B6kW1f7mKq4TIIMqw1RhoRYm6A8tMRxNhWSDIJgSZ3nrvbthbWKVGUm7sS3Lif2n1etC1wMQ2WsumJDvnquo9DaTAaryf6aHIe+439F/P0t3xsEU5VSSGUEjxqrMFcodmwk5j9Ld8Kk0lO2eHqVBIU/FYNhN5srLdZcyJotu2G2W2MaBeInwfG0V1OZ9P3tq2W8VbHvgN4vTVKrXeicLAA1Kn+UpMDCD4nYgxsIJOwLi6XZaS8tBCjQanPMknUknMk5k2y2WGJAvFOGlwtWkcFdCYbYjcMNwen7AgrgvERVptlhdBhddQDE5HcEZjfrnbVssIA1jp/NrdN4vnbLZZgLkP1t8/wD5dDEf57qYIYbU1M5HxEZ90d55VUMhBzBmR1tlssmJFfRzdThOd3eI60iT+KknTaZGpFn1MZ/A/pbLZYQzdI/n+lgaxN5dqI/o04FY71GIBFMDpBBY9IUTJK5bLMljO+3NKtM06igo23ToR0I2sp4beXu9QXas2MHKlU3IzhWH+05+UdCdWy0vcpbFhX+fhYfid+Wij1H8KiTAm2Wy1ckg3DLoylqtX+tU1GopqPDTU+WpO7SdMIA/EaJu7m8UxKN/Vp9c8mWcsQn46ea5bLMQ1u1YMFZTKsAQeoMEa+UWB4rWhyP5pbdsttgum2ZYytJPuVp6fNqI50YYqY91TBk/ebInoIGxntSaDu3+HPfj2T7wH5jp5iDlst0PSNnPzQxu7ksybzM+VjLzeRTploJiAANSSYA+JIGdstlnN+UzpOaQOeHg0itTN3OJmGz7FTqAuQHp1Jt1wy9ElqVT+qgBJGjqdG8j1H/Ay2Wh6VQrzJ2HkWWOvOqwc6dI5gjJ6kSJHRQQfUr0NtWyzfYmPLF91/7OotA53eoYoHU0m1NMjUr7p20PWzwi2WyzwuV2DF1Sly/qLeJNiK0QYLyWPRB4vidPjYCm31WotPWhUMU+tJj7Hmp2O3pbLZan3HHhDQ1BbLZbLdJlR//Z" id="298" name="Google Shape;298;p9"/>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9"/>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Truyền tham số cho phương thức</a:t>
            </a:r>
            <a:endParaRPr/>
          </a:p>
        </p:txBody>
      </p:sp>
      <p:sp>
        <p:nvSpPr>
          <p:cNvPr id="300" name="Google Shape;300;p9"/>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Khi phương thức làm thay đổi giá trị của tham số thì</a:t>
            </a:r>
            <a:endParaRPr/>
          </a:p>
          <a:p>
            <a:pPr indent="-285750" lvl="1" marL="742950" rtl="0" algn="l">
              <a:spcBef>
                <a:spcPts val="480"/>
              </a:spcBef>
              <a:spcAft>
                <a:spcPts val="0"/>
              </a:spcAft>
              <a:buSzPts val="2400"/>
              <a:buChar char="❖"/>
            </a:pPr>
            <a:r>
              <a:rPr lang="en-US"/>
              <a:t>Nếu là tham trị: giá trị của tham số sẽ không bị thay đổi</a:t>
            </a:r>
            <a:endParaRPr/>
          </a:p>
          <a:p>
            <a:pPr indent="-285750" lvl="1" marL="742950" rtl="0" algn="l">
              <a:spcBef>
                <a:spcPts val="480"/>
              </a:spcBef>
              <a:spcAft>
                <a:spcPts val="0"/>
              </a:spcAft>
              <a:buSzPts val="2400"/>
              <a:buChar char="❖"/>
            </a:pPr>
            <a:r>
              <a:rPr lang="en-US"/>
              <a:t>Nếu là tham biến: giá trị của tham số sẽ bị thay đổi theo</a:t>
            </a:r>
            <a:endParaRPr/>
          </a:p>
        </p:txBody>
      </p:sp>
      <p:sp>
        <p:nvSpPr>
          <p:cNvPr id="301" name="Google Shape;301;p9"/>
          <p:cNvSpPr/>
          <p:nvPr/>
        </p:nvSpPr>
        <p:spPr>
          <a:xfrm>
            <a:off x="3124200" y="3695700"/>
            <a:ext cx="2438400" cy="1143000"/>
          </a:xfrm>
          <a:prstGeom prst="rect">
            <a:avLst/>
          </a:prstGeom>
          <a:solidFill>
            <a:schemeClr val="lt1"/>
          </a:solidFill>
          <a:ln cap="flat" cmpd="sng" w="25400">
            <a:solidFill>
              <a:schemeClr val="accent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void m(int x){</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x+=5;</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302" name="Google Shape;302;p9"/>
          <p:cNvSpPr txBox="1"/>
          <p:nvPr/>
        </p:nvSpPr>
        <p:spPr>
          <a:xfrm>
            <a:off x="1695591" y="4036368"/>
            <a:ext cx="7411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x=3</a:t>
            </a:r>
            <a:endParaRPr sz="2400">
              <a:solidFill>
                <a:schemeClr val="dk1"/>
              </a:solidFill>
              <a:latin typeface="Calibri"/>
              <a:ea typeface="Calibri"/>
              <a:cs typeface="Calibri"/>
              <a:sym typeface="Calibri"/>
            </a:endParaRPr>
          </a:p>
        </p:txBody>
      </p:sp>
      <p:sp>
        <p:nvSpPr>
          <p:cNvPr id="303" name="Google Shape;303;p9"/>
          <p:cNvSpPr txBox="1"/>
          <p:nvPr/>
        </p:nvSpPr>
        <p:spPr>
          <a:xfrm>
            <a:off x="6172200" y="4036368"/>
            <a:ext cx="62709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x=3</a:t>
            </a:r>
            <a:endParaRPr sz="2400">
              <a:solidFill>
                <a:schemeClr val="dk1"/>
              </a:solidFill>
              <a:latin typeface="Calibri"/>
              <a:ea typeface="Calibri"/>
              <a:cs typeface="Calibri"/>
              <a:sym typeface="Calibri"/>
            </a:endParaRPr>
          </a:p>
        </p:txBody>
      </p:sp>
      <p:cxnSp>
        <p:nvCxnSpPr>
          <p:cNvPr id="304" name="Google Shape;304;p9"/>
          <p:cNvCxnSpPr>
            <a:stCxn id="301" idx="3"/>
            <a:endCxn id="303" idx="1"/>
          </p:cNvCxnSpPr>
          <p:nvPr/>
        </p:nvCxnSpPr>
        <p:spPr>
          <a:xfrm>
            <a:off x="5562600" y="4267200"/>
            <a:ext cx="609600" cy="0"/>
          </a:xfrm>
          <a:prstGeom prst="straightConnector1">
            <a:avLst/>
          </a:prstGeom>
          <a:noFill/>
          <a:ln cap="flat" cmpd="sng" w="9525">
            <a:solidFill>
              <a:srgbClr val="4A7DBA"/>
            </a:solidFill>
            <a:prstDash val="solid"/>
            <a:round/>
            <a:headEnd len="sm" w="sm" type="none"/>
            <a:tailEnd len="med" w="med" type="stealth"/>
          </a:ln>
        </p:spPr>
      </p:cxnSp>
      <p:cxnSp>
        <p:nvCxnSpPr>
          <p:cNvPr id="305" name="Google Shape;305;p9"/>
          <p:cNvCxnSpPr>
            <a:stCxn id="302" idx="3"/>
            <a:endCxn id="301" idx="1"/>
          </p:cNvCxnSpPr>
          <p:nvPr/>
        </p:nvCxnSpPr>
        <p:spPr>
          <a:xfrm>
            <a:off x="2436705" y="4267201"/>
            <a:ext cx="687600" cy="0"/>
          </a:xfrm>
          <a:prstGeom prst="straightConnector1">
            <a:avLst/>
          </a:prstGeom>
          <a:noFill/>
          <a:ln cap="flat" cmpd="sng" w="9525">
            <a:solidFill>
              <a:srgbClr val="4A7DBA"/>
            </a:solidFill>
            <a:prstDash val="solid"/>
            <a:round/>
            <a:headEnd len="sm" w="sm" type="none"/>
            <a:tailEnd len="med" w="med" type="stealth"/>
          </a:ln>
        </p:spPr>
      </p:cxnSp>
      <p:sp>
        <p:nvSpPr>
          <p:cNvPr id="306" name="Google Shape;306;p9"/>
          <p:cNvSpPr/>
          <p:nvPr/>
        </p:nvSpPr>
        <p:spPr>
          <a:xfrm>
            <a:off x="3124200" y="5105400"/>
            <a:ext cx="2438400" cy="1143000"/>
          </a:xfrm>
          <a:prstGeom prst="rect">
            <a:avLst/>
          </a:prstGeom>
          <a:solidFill>
            <a:schemeClr val="lt1"/>
          </a:solidFill>
          <a:ln cap="flat" cmpd="sng" w="25400">
            <a:solidFill>
              <a:schemeClr val="accent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void m(int[] x){</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x[0]+=5;</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307" name="Google Shape;307;p9"/>
          <p:cNvSpPr txBox="1"/>
          <p:nvPr/>
        </p:nvSpPr>
        <p:spPr>
          <a:xfrm>
            <a:off x="1447800" y="5446068"/>
            <a:ext cx="10307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X[0]=3</a:t>
            </a:r>
            <a:endParaRPr sz="2400">
              <a:solidFill>
                <a:schemeClr val="dk1"/>
              </a:solidFill>
              <a:latin typeface="Calibri"/>
              <a:ea typeface="Calibri"/>
              <a:cs typeface="Calibri"/>
              <a:sym typeface="Calibri"/>
            </a:endParaRPr>
          </a:p>
        </p:txBody>
      </p:sp>
      <p:sp>
        <p:nvSpPr>
          <p:cNvPr id="308" name="Google Shape;308;p9"/>
          <p:cNvSpPr txBox="1"/>
          <p:nvPr/>
        </p:nvSpPr>
        <p:spPr>
          <a:xfrm>
            <a:off x="6172200" y="5446068"/>
            <a:ext cx="13716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X[0]=8</a:t>
            </a:r>
            <a:endParaRPr sz="2400">
              <a:solidFill>
                <a:schemeClr val="dk1"/>
              </a:solidFill>
              <a:latin typeface="Calibri"/>
              <a:ea typeface="Calibri"/>
              <a:cs typeface="Calibri"/>
              <a:sym typeface="Calibri"/>
            </a:endParaRPr>
          </a:p>
        </p:txBody>
      </p:sp>
      <p:cxnSp>
        <p:nvCxnSpPr>
          <p:cNvPr id="309" name="Google Shape;309;p9"/>
          <p:cNvCxnSpPr>
            <a:stCxn id="306" idx="3"/>
            <a:endCxn id="308" idx="1"/>
          </p:cNvCxnSpPr>
          <p:nvPr/>
        </p:nvCxnSpPr>
        <p:spPr>
          <a:xfrm>
            <a:off x="5562600" y="5676900"/>
            <a:ext cx="609600" cy="0"/>
          </a:xfrm>
          <a:prstGeom prst="straightConnector1">
            <a:avLst/>
          </a:prstGeom>
          <a:noFill/>
          <a:ln cap="flat" cmpd="sng" w="9525">
            <a:solidFill>
              <a:srgbClr val="4A7DBA"/>
            </a:solidFill>
            <a:prstDash val="solid"/>
            <a:round/>
            <a:headEnd len="sm" w="sm" type="none"/>
            <a:tailEnd len="med" w="med" type="stealth"/>
          </a:ln>
        </p:spPr>
      </p:cxnSp>
      <p:cxnSp>
        <p:nvCxnSpPr>
          <p:cNvPr id="310" name="Google Shape;310;p9"/>
          <p:cNvCxnSpPr>
            <a:stCxn id="307" idx="3"/>
            <a:endCxn id="306" idx="1"/>
          </p:cNvCxnSpPr>
          <p:nvPr/>
        </p:nvCxnSpPr>
        <p:spPr>
          <a:xfrm>
            <a:off x="2478571" y="5676901"/>
            <a:ext cx="645600" cy="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2013-04-23T08:05:33Z</dcterms:created>
  <dc:creator>Hans</dc:creator>
</cp:coreProperties>
</file>