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32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Nguyễn Tuấn" initials="NT" lastIdx="2" clrIdx="1">
    <p:extLst>
      <p:ext uri="{19B8F6BF-5375-455C-9EA6-DF929625EA0E}">
        <p15:presenceInfo xmlns:p15="http://schemas.microsoft.com/office/powerpoint/2012/main" userId="43ffb0b7f2dd7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Nhóm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0D45-F320-4C82-A690-9B819FC4BAC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Phần mềm quản lý bất động sản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FB006-EC85-4EDD-A9B9-E3F4352B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90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Nhóm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B70A-580E-4BBD-89A6-C0ED9B51E0D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Phần mềm quản lý bất động sản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7220-82EE-4DE5-88AF-254704F5F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98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AE4-E376-4522-9EE1-3F5FEC7942B5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9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5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26210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631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680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180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113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56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08D-7FDB-405D-9F56-D8F0E4B5E789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23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705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2DB3-5A6C-4C37-83E0-5FF5B06556A0}" type="datetime1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5EC4-973F-47C0-8827-36BFDDA78FFE}" type="datetime1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2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9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410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18DD-92FA-40B6-80B7-A9D0185426AB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Phần mềm quản lý bất động sản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4800600"/>
            <a:ext cx="3923151" cy="840615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 marR="3810">
              <a:lnSpc>
                <a:spcPct val="100000"/>
              </a:lnSpc>
              <a:spcBef>
                <a:spcPts val="75"/>
              </a:spcBef>
            </a:pPr>
            <a:r>
              <a:rPr lang="en-US" sz="1800" spc="-26">
                <a:solidFill>
                  <a:srgbClr val="FF6600"/>
                </a:solidFill>
              </a:rPr>
              <a:t>PHẦN MỀM QUẢN LÝ BẤT ĐỘNG SẢN</a:t>
            </a:r>
            <a:br>
              <a:rPr lang="en-US" sz="1800" spc="-26">
                <a:solidFill>
                  <a:srgbClr val="FF6600"/>
                </a:solidFill>
              </a:rPr>
            </a:br>
            <a:br>
              <a:rPr lang="en-US" sz="1800" spc="-26">
                <a:solidFill>
                  <a:srgbClr val="FF6600"/>
                </a:solidFill>
              </a:rPr>
            </a:br>
            <a:r>
              <a:rPr lang="en-US" sz="1800" spc="-26">
                <a:solidFill>
                  <a:srgbClr val="FF6600"/>
                </a:solidFill>
              </a:rPr>
              <a:t>Giảng Viên : Hoàng Quốc Việt </a:t>
            </a:r>
            <a:endParaRPr sz="1800"/>
          </a:p>
        </p:txBody>
      </p:sp>
      <p:sp>
        <p:nvSpPr>
          <p:cNvPr id="4" name="TextBox 3"/>
          <p:cNvSpPr txBox="1"/>
          <p:nvPr/>
        </p:nvSpPr>
        <p:spPr>
          <a:xfrm>
            <a:off x="762000" y="239426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26">
                <a:solidFill>
                  <a:schemeClr val="bg1"/>
                </a:solidFill>
              </a:rPr>
              <a:t>Quản Lý Dự Án Bằng    Phương Pháp Agile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4" y="1360885"/>
            <a:ext cx="4979194" cy="413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1" y="1083885"/>
            <a:ext cx="2071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5. Quản lý khách hàng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B0CC6-5044-4309-A1BA-0AD883F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ACB5D-6AC3-45BF-9663-D5E2E020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4" y="1360885"/>
            <a:ext cx="4979194" cy="413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1" y="1083885"/>
            <a:ext cx="18517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6. Quản lý hợp đồng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83C020-4463-48E2-A9D9-335747CF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423C5-F2B5-488A-8694-6F650FA8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8B2360-5E0C-4FC7-8430-F95A7041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7568A-8718-4DCC-A1AF-C1C868E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267C3-B5B6-4494-81C3-DDFE351AF321}"/>
              </a:ext>
            </a:extLst>
          </p:cNvPr>
          <p:cNvSpPr txBox="1"/>
          <p:nvPr/>
        </p:nvSpPr>
        <p:spPr>
          <a:xfrm>
            <a:off x="0" y="2362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13354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1367577"/>
            <a:ext cx="6858000" cy="4229100"/>
            <a:chOff x="0" y="685800"/>
            <a:chExt cx="9144000" cy="5638800"/>
          </a:xfrm>
        </p:grpSpPr>
        <p:sp>
          <p:nvSpPr>
            <p:cNvPr id="3" name="object 3"/>
            <p:cNvSpPr/>
            <p:nvPr/>
          </p:nvSpPr>
          <p:spPr>
            <a:xfrm>
              <a:off x="0" y="1033779"/>
              <a:ext cx="9144000" cy="5290820"/>
            </a:xfrm>
            <a:custGeom>
              <a:avLst/>
              <a:gdLst/>
              <a:ahLst/>
              <a:cxnLst/>
              <a:rect l="l" t="t" r="r" b="b"/>
              <a:pathLst>
                <a:path w="9144000" h="5290820">
                  <a:moveTo>
                    <a:pt x="9144000" y="0"/>
                  </a:moveTo>
                  <a:lnTo>
                    <a:pt x="0" y="0"/>
                  </a:lnTo>
                  <a:lnTo>
                    <a:pt x="0" y="5290820"/>
                  </a:lnTo>
                  <a:lnTo>
                    <a:pt x="9144000" y="52908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5800"/>
              <a:ext cx="3276600" cy="695960"/>
            </a:xfrm>
            <a:custGeom>
              <a:avLst/>
              <a:gdLst/>
              <a:ahLst/>
              <a:cxnLst/>
              <a:rect l="l" t="t" r="r" b="b"/>
              <a:pathLst>
                <a:path w="3276600" h="695960">
                  <a:moveTo>
                    <a:pt x="2928620" y="0"/>
                  </a:moveTo>
                  <a:lnTo>
                    <a:pt x="0" y="0"/>
                  </a:lnTo>
                  <a:lnTo>
                    <a:pt x="0" y="695960"/>
                  </a:lnTo>
                  <a:lnTo>
                    <a:pt x="2928620" y="695960"/>
                  </a:lnTo>
                  <a:lnTo>
                    <a:pt x="3276600" y="347980"/>
                  </a:lnTo>
                  <a:lnTo>
                    <a:pt x="2928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276" y="1480185"/>
            <a:ext cx="1866424" cy="286617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800" spc="41">
                <a:solidFill>
                  <a:srgbClr val="F16521"/>
                </a:solidFill>
              </a:rPr>
              <a:t>Nhóm 2</a:t>
            </a:r>
            <a:endParaRPr lang="en-US" sz="180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8F7946-32AB-4178-9D55-C15163B1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4209" y="2971801"/>
            <a:ext cx="4632484" cy="16587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err="1">
                <a:latin typeface="Arial"/>
                <a:cs typeface="Arial"/>
              </a:rPr>
              <a:t>Trương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Đức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Thắng</a:t>
            </a:r>
            <a:r>
              <a:rPr lang="en-US">
                <a:latin typeface="Arial"/>
                <a:cs typeface="Arial"/>
              </a:rPr>
              <a:t>    PH11960</a:t>
            </a:r>
          </a:p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err="1">
                <a:latin typeface="Arial"/>
                <a:cs typeface="Arial"/>
              </a:rPr>
              <a:t>Nguyễn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Ngọc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Tuấn</a:t>
            </a:r>
            <a:r>
              <a:rPr lang="en-US">
                <a:latin typeface="Arial"/>
                <a:cs typeface="Arial"/>
              </a:rPr>
              <a:t>    PH12028</a:t>
            </a:r>
          </a:p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err="1">
                <a:latin typeface="Arial"/>
                <a:cs typeface="Arial"/>
              </a:rPr>
              <a:t>Hồ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Ngọc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Thăng</a:t>
            </a:r>
            <a:r>
              <a:rPr lang="en-US">
                <a:latin typeface="Arial"/>
                <a:cs typeface="Arial"/>
              </a:rPr>
              <a:t>          PH12105 </a:t>
            </a:r>
          </a:p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err="1">
                <a:latin typeface="Arial"/>
                <a:cs typeface="Arial"/>
              </a:rPr>
              <a:t>Hoàng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Tú</a:t>
            </a:r>
            <a:r>
              <a:rPr lang="en-US">
                <a:latin typeface="Arial"/>
                <a:cs typeface="Arial"/>
              </a:rPr>
              <a:t> 	          PH11969</a:t>
            </a:r>
            <a:endParaRPr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8276" y="2285196"/>
            <a:ext cx="254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Thành viên: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D1D7C0-0EF6-4F42-961F-D6A37C1B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200150"/>
            <a:ext cx="685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>
                <a:solidFill>
                  <a:schemeClr val="accent6">
                    <a:lumMod val="75000"/>
                  </a:schemeClr>
                </a:solidFill>
              </a:rPr>
              <a:t>I.Lý do </a:t>
            </a:r>
            <a:r>
              <a:rPr lang="en-US" sz="2100" err="1">
                <a:solidFill>
                  <a:schemeClr val="accent6">
                    <a:lumMod val="75000"/>
                  </a:schemeClr>
                </a:solidFill>
              </a:rPr>
              <a:t>chọn</a:t>
            </a:r>
            <a:r>
              <a:rPr lang="en-US" sz="21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100" err="1">
                <a:solidFill>
                  <a:schemeClr val="accent6">
                    <a:lumMod val="75000"/>
                  </a:schemeClr>
                </a:solidFill>
              </a:rPr>
              <a:t>đề</a:t>
            </a:r>
            <a:r>
              <a:rPr lang="en-US" sz="21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10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endParaRPr lang="en-US" sz="2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300" y="2559522"/>
            <a:ext cx="3429000" cy="677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sz="1350" err="1">
                <a:latin typeface="Arial"/>
                <a:cs typeface="Arial"/>
              </a:rPr>
              <a:t>Hiện</a:t>
            </a:r>
            <a:r>
              <a:rPr lang="en-US" sz="1350">
                <a:latin typeface="Arial"/>
                <a:cs typeface="Arial"/>
              </a:rPr>
              <a:t> nay </a:t>
            </a:r>
            <a:r>
              <a:rPr lang="en-US" sz="1350" err="1">
                <a:latin typeface="Arial"/>
                <a:cs typeface="Arial"/>
              </a:rPr>
              <a:t>việc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quản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lý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bất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động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sản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còn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gặp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nhiều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khó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khăn</a:t>
            </a:r>
            <a:endParaRPr lang="vi-VN" sz="135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300" y="3429000"/>
            <a:ext cx="3429000" cy="13131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 marL="266700" indent="-25717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buFont typeface="Wingdings"/>
              <a:buChar char=""/>
              <a:tabLst>
                <a:tab pos="266700" algn="l"/>
              </a:tabLst>
            </a:pPr>
            <a:r>
              <a:rPr lang="en-US" sz="1350" err="1">
                <a:latin typeface="Arial"/>
                <a:cs typeface="Arial"/>
              </a:rPr>
              <a:t>Nhiều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công</a:t>
            </a:r>
            <a:r>
              <a:rPr lang="en-US" sz="1350">
                <a:latin typeface="Arial"/>
                <a:cs typeface="Arial"/>
              </a:rPr>
              <a:t> ty </a:t>
            </a:r>
            <a:r>
              <a:rPr lang="en-US" sz="1350" err="1">
                <a:latin typeface="Arial"/>
                <a:cs typeface="Arial"/>
              </a:rPr>
              <a:t>vẫn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còn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sử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dụng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giấy</a:t>
            </a:r>
            <a:r>
              <a:rPr lang="en-US" sz="1350">
                <a:latin typeface="Arial"/>
                <a:cs typeface="Arial"/>
              </a:rPr>
              <a:t> </a:t>
            </a:r>
            <a:r>
              <a:rPr lang="en-US" sz="1350" err="1">
                <a:latin typeface="Arial"/>
                <a:cs typeface="Arial"/>
              </a:rPr>
              <a:t>tờ</a:t>
            </a:r>
            <a:r>
              <a:rPr lang="en-US" sz="1350">
                <a:latin typeface="Arial"/>
                <a:cs typeface="Arial"/>
              </a:rPr>
              <a:t>,</a:t>
            </a:r>
          </a:p>
          <a:p>
            <a:pPr marL="9525">
              <a:lnSpc>
                <a:spcPct val="150000"/>
              </a:lnSpc>
              <a:spcBef>
                <a:spcPts val="75"/>
              </a:spcBef>
              <a:buClr>
                <a:srgbClr val="F16521"/>
              </a:buClr>
              <a:tabLst>
                <a:tab pos="266700" algn="l"/>
              </a:tabLst>
            </a:pPr>
            <a:r>
              <a:rPr lang="en-US" sz="1350">
                <a:latin typeface="Arial"/>
                <a:cs typeface="Arial"/>
              </a:rPr>
              <a:t>	Excel hoặc các phần mềm thô sơ 	không đủ tính bảo mật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CE139-79FF-4FBA-9817-0B4A7A3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961C-BF23-4C13-9FCC-1AE3A942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F2F023-3FD7-45D1-A904-99BE60FBC09A}"/>
              </a:ext>
            </a:extLst>
          </p:cNvPr>
          <p:cNvCxnSpPr>
            <a:cxnSpLocks/>
          </p:cNvCxnSpPr>
          <p:nvPr/>
        </p:nvCxnSpPr>
        <p:spPr>
          <a:xfrm>
            <a:off x="1096206" y="19050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7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7300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II.ĐẶC TẢ YÊU CẦU</a:t>
            </a:r>
          </a:p>
        </p:txBody>
      </p:sp>
      <p:sp>
        <p:nvSpPr>
          <p:cNvPr id="5" name="Oval 4"/>
          <p:cNvSpPr/>
          <p:nvPr/>
        </p:nvSpPr>
        <p:spPr>
          <a:xfrm>
            <a:off x="2114550" y="3589978"/>
            <a:ext cx="2057400" cy="6286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 bộ quản lý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232" y="2400300"/>
            <a:ext cx="2000250" cy="62865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Người dùng hệ thống</a:t>
            </a:r>
          </a:p>
        </p:txBody>
      </p:sp>
      <p:sp>
        <p:nvSpPr>
          <p:cNvPr id="7" name="Oval 6"/>
          <p:cNvSpPr/>
          <p:nvPr/>
        </p:nvSpPr>
        <p:spPr>
          <a:xfrm>
            <a:off x="4972050" y="3609621"/>
            <a:ext cx="2057400" cy="6286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trong cơ quan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 flipH="1">
            <a:off x="3143250" y="3028950"/>
            <a:ext cx="1422107" cy="5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4565356" y="3028950"/>
            <a:ext cx="1435394" cy="58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5646A3-5B5A-4AA9-AF2C-33D4932C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593DCE-2E27-4983-8662-BF04C58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D421BD-67CD-4343-AFDF-D1DEB5A8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6E9C2-5B5F-4191-BB77-7F02F1C8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13540"/>
              </p:ext>
            </p:extLst>
          </p:nvPr>
        </p:nvGraphicFramePr>
        <p:xfrm>
          <a:off x="482600" y="1197639"/>
          <a:ext cx="8178801" cy="444440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2666">
                  <a:extLst>
                    <a:ext uri="{9D8B030D-6E8A-4147-A177-3AD203B41FA5}">
                      <a16:colId xmlns:a16="http://schemas.microsoft.com/office/drawing/2014/main" val="423083047"/>
                    </a:ext>
                  </a:extLst>
                </a:gridCol>
                <a:gridCol w="3634332">
                  <a:extLst>
                    <a:ext uri="{9D8B030D-6E8A-4147-A177-3AD203B41FA5}">
                      <a16:colId xmlns:a16="http://schemas.microsoft.com/office/drawing/2014/main" val="4218304100"/>
                    </a:ext>
                  </a:extLst>
                </a:gridCol>
                <a:gridCol w="2871803">
                  <a:extLst>
                    <a:ext uri="{9D8B030D-6E8A-4147-A177-3AD203B41FA5}">
                      <a16:colId xmlns:a16="http://schemas.microsoft.com/office/drawing/2014/main" val="149743424"/>
                    </a:ext>
                  </a:extLst>
                </a:gridCol>
              </a:tblGrid>
              <a:tr h="523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sz="1800" b="0" cap="none" spc="0" baseline="0">
                          <a:solidFill>
                            <a:schemeClr val="tx1"/>
                          </a:solidFill>
                        </a:rPr>
                        <a:t> Vụ</a:t>
                      </a:r>
                      <a:endParaRPr lang="en-US" sz="18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20523" marB="10261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sz="1800" b="0" cap="none" spc="0" baseline="0">
                          <a:solidFill>
                            <a:schemeClr val="tx1"/>
                          </a:solidFill>
                        </a:rPr>
                        <a:t> Năng</a:t>
                      </a:r>
                      <a:endParaRPr lang="en-US" sz="18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20523" marB="10261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800" b="0" cap="none" spc="0" baseline="0">
                          <a:solidFill>
                            <a:schemeClr val="tx1"/>
                          </a:solidFill>
                        </a:rPr>
                        <a:t>  tả</a:t>
                      </a:r>
                      <a:endParaRPr lang="en-US" sz="18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20523" marB="10261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09302"/>
                  </a:ext>
                </a:extLst>
              </a:tr>
              <a:tr h="444306">
                <a:tc rowSpan="4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nhập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nhập, đăng xuất, đổi mật khẩu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11538"/>
                  </a:ext>
                </a:extLst>
              </a:tr>
              <a:tr h="752148">
                <a:tc vMerge="1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nhân viên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thông tin nhân viên của công ty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35885"/>
                  </a:ext>
                </a:extLst>
              </a:tr>
              <a:tr h="4443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bất động sản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thông tin bất động sản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998374"/>
                  </a:ext>
                </a:extLst>
              </a:tr>
              <a:tr h="4443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kê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kê bất động sản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6286"/>
                  </a:ext>
                </a:extLst>
              </a:tr>
              <a:tr h="44430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Viên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nhập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nhập, đăng xuất, đổi mật khẩu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51438"/>
                  </a:ext>
                </a:extLst>
              </a:tr>
              <a:tr h="44430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khách hàng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thông tin khách hàng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47243"/>
                  </a:ext>
                </a:extLst>
              </a:tr>
              <a:tr h="4443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hợp đồng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lý thông tin hợp đồng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6961" marT="30784" marB="102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8791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609DF3-E351-4A64-98B5-1DCE72EC5230}"/>
              </a:ext>
            </a:extLst>
          </p:cNvPr>
          <p:cNvCxnSpPr/>
          <p:nvPr/>
        </p:nvCxnSpPr>
        <p:spPr>
          <a:xfrm>
            <a:off x="838200" y="4038600"/>
            <a:ext cx="782320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8850" y="1485900"/>
            <a:ext cx="18902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1. Chức năng đăng nhập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1" y="1362850"/>
            <a:ext cx="4979194" cy="41362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0250" y="1085850"/>
            <a:ext cx="1114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1. Đăng nhập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7F8ED4-D661-4AF6-8125-3E72212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7BE49-4EEA-4BDF-B9CD-89EA8AA4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4" y="1360885"/>
            <a:ext cx="4979194" cy="413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1" y="1083885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2. Quản lý nhân viên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AF1E32-9384-4DBE-9793-0F948CA4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C1691-C2FA-4E1A-8A1F-803616C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4" y="1360885"/>
            <a:ext cx="4979194" cy="413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1" y="1083885"/>
            <a:ext cx="1843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3. Quản lý bất động sản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7D0F7-F29A-4853-925B-FAE15AF4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C1507-A5A5-4CF6-AE09-672A37D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4" y="1360885"/>
            <a:ext cx="4979194" cy="4136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0" y="1083885"/>
            <a:ext cx="1117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4. Thống kê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9D6BB-3FA1-402B-92BB-9CB93753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Phần mềm quản lý bất động sản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6ACEA-7901-4D72-8700-2DFADBFF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323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PHẦN MỀM QUẢN LÝ BẤT ĐỘNG SẢN  Giảng Viên : Hoàng Quốc Việt </vt:lpstr>
      <vt:lpstr>Nhóm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BẤT ĐỘNG SẢN   Giảng Viên: Hoàng Quốc Việt </dc:title>
  <dc:creator>Nguyễn Tuấn</dc:creator>
  <cp:lastModifiedBy>Nguyễn Tuấn</cp:lastModifiedBy>
  <cp:revision>9</cp:revision>
  <dcterms:created xsi:type="dcterms:W3CDTF">2020-08-13T15:56:36Z</dcterms:created>
  <dcterms:modified xsi:type="dcterms:W3CDTF">2020-08-14T02:31:09Z</dcterms:modified>
</cp:coreProperties>
</file>