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35"/>
  </p:notesMasterIdLst>
  <p:sldIdLst>
    <p:sldId id="256" r:id="rId4"/>
    <p:sldId id="289" r:id="rId5"/>
    <p:sldId id="257" r:id="rId6"/>
    <p:sldId id="258" r:id="rId7"/>
    <p:sldId id="298" r:id="rId8"/>
    <p:sldId id="299" r:id="rId9"/>
    <p:sldId id="295" r:id="rId10"/>
    <p:sldId id="266" r:id="rId11"/>
    <p:sldId id="269" r:id="rId12"/>
    <p:sldId id="270" r:id="rId13"/>
    <p:sldId id="300" r:id="rId14"/>
    <p:sldId id="306" r:id="rId15"/>
    <p:sldId id="307" r:id="rId16"/>
    <p:sldId id="301" r:id="rId17"/>
    <p:sldId id="302" r:id="rId18"/>
    <p:sldId id="303" r:id="rId19"/>
    <p:sldId id="304" r:id="rId20"/>
    <p:sldId id="305" r:id="rId21"/>
    <p:sldId id="272" r:id="rId22"/>
    <p:sldId id="273" r:id="rId23"/>
    <p:sldId id="274" r:id="rId24"/>
    <p:sldId id="296" r:id="rId25"/>
    <p:sldId id="276" r:id="rId26"/>
    <p:sldId id="277" r:id="rId27"/>
    <p:sldId id="278" r:id="rId28"/>
    <p:sldId id="290" r:id="rId29"/>
    <p:sldId id="281" r:id="rId30"/>
    <p:sldId id="282" r:id="rId31"/>
    <p:sldId id="286" r:id="rId32"/>
    <p:sldId id="297" r:id="rId33"/>
    <p:sldId id="28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30" autoAdjust="0"/>
    <p:restoredTop sz="94660" autoAdjust="0"/>
  </p:normalViewPr>
  <p:slideViewPr>
    <p:cSldViewPr>
      <p:cViewPr>
        <p:scale>
          <a:sx n="100" d="100"/>
          <a:sy n="100" d="100"/>
        </p:scale>
        <p:origin x="-342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95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E5B42-5080-4D17-85C6-83084C3E5E4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E61FA-EDF6-4AE3-929A-BE660380C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37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2B73-F525-4F42-B7B6-4669C4C3298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5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2B73-F525-4F42-B7B6-4669C4C3298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5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2B73-F525-4F42-B7B6-4669C4C3298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8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958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601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582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499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609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715000" cy="86836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610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001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36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2B73-F525-4F42-B7B6-4669C4C3298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2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98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189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B5DB-9295-4949-A390-3C9471BDC6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46B-6D48-4B75-9907-817D8C5E4C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641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4252913" y="0"/>
          <a:ext cx="4891087" cy="443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Image" r:id="rId3" imgW="8228571" imgH="8711111" progId="Photoshop.Image.6">
                  <p:embed/>
                </p:oleObj>
              </mc:Choice>
              <mc:Fallback>
                <p:oleObj name="Image" r:id="rId3" imgW="8228571" imgH="8711111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4252913" y="0"/>
                        <a:ext cx="4891087" cy="443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chemeClr val="accent1">
                                    <a:gamma/>
                                    <a:tint val="72941"/>
                                    <a:invGamma/>
                                    <a:alpha val="39999"/>
                                  </a:schemeClr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Rectangle 18" descr="Light horizontal"/>
          <p:cNvSpPr>
            <a:spLocks noChangeArrowheads="1"/>
          </p:cNvSpPr>
          <p:nvPr/>
        </p:nvSpPr>
        <p:spPr bwMode="gray">
          <a:xfrm>
            <a:off x="0" y="9525"/>
            <a:ext cx="1476375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ltGray">
          <a:xfrm flipV="1">
            <a:off x="0" y="4267200"/>
            <a:ext cx="9144000" cy="11064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AutoShape 21"/>
          <p:cNvSpPr>
            <a:spLocks noChangeArrowheads="1"/>
          </p:cNvSpPr>
          <p:nvPr/>
        </p:nvSpPr>
        <p:spPr bwMode="ltGray">
          <a:xfrm>
            <a:off x="1474788" y="5156200"/>
            <a:ext cx="7129462" cy="5048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447800" y="3548063"/>
            <a:ext cx="7239000" cy="1371600"/>
          </a:xfrm>
        </p:spPr>
        <p:txBody>
          <a:bodyPr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614488" y="5224463"/>
            <a:ext cx="68580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88" name="Group 16"/>
          <p:cNvGrpSpPr>
            <a:grpSpLocks/>
          </p:cNvGrpSpPr>
          <p:nvPr/>
        </p:nvGrpSpPr>
        <p:grpSpPr bwMode="auto">
          <a:xfrm>
            <a:off x="4254500" y="6088063"/>
            <a:ext cx="1079500" cy="603250"/>
            <a:chOff x="2680" y="3678"/>
            <a:chExt cx="680" cy="380"/>
          </a:xfrm>
        </p:grpSpPr>
        <p:sp>
          <p:nvSpPr>
            <p:cNvPr id="3086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200" b="1">
                  <a:solidFill>
                    <a:schemeClr val="tx2"/>
                  </a:solidFill>
                  <a:latin typeface="Verdana" pitchFamily="34" charset="0"/>
                </a:rPr>
                <a:t>LOGO</a:t>
              </a:r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E02B73-F525-4F42-B7B6-4669C4C3298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148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E02B73-F525-4F42-B7B6-4669C4C3298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220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E02B73-F525-4F42-B7B6-4669C4C3298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977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E02B73-F525-4F42-B7B6-4669C4C3298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612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E02B73-F525-4F42-B7B6-4669C4C3298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107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E02B73-F525-4F42-B7B6-4669C4C3298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4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2B73-F525-4F42-B7B6-4669C4C3298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720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E02B73-F525-4F42-B7B6-4669C4C3298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374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E02B73-F525-4F42-B7B6-4669C4C3298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325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E02B73-F525-4F42-B7B6-4669C4C3298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590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E02B73-F525-4F42-B7B6-4669C4C3298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525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8" y="319088"/>
            <a:ext cx="71628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667000" cy="255588"/>
          </a:xfrm>
        </p:spPr>
        <p:txBody>
          <a:bodyPr/>
          <a:lstStyle>
            <a:lvl1pPr>
              <a:defRPr/>
            </a:lvl1pPr>
          </a:lstStyle>
          <a:p>
            <a:fld id="{5EE02B73-F525-4F42-B7B6-4669C4C3298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4008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0" y="6386513"/>
            <a:ext cx="2133600" cy="211137"/>
          </a:xfrm>
        </p:spPr>
        <p:txBody>
          <a:bodyPr/>
          <a:lstStyle>
            <a:lvl1pPr>
              <a:defRPr/>
            </a:lvl1pPr>
          </a:lstStyle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8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2B73-F525-4F42-B7B6-4669C4C3298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9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2B73-F525-4F42-B7B6-4669C4C3298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2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 lIns="9144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2B73-F525-4F42-B7B6-4669C4C3298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2B73-F525-4F42-B7B6-4669C4C3298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3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2B73-F525-4F42-B7B6-4669C4C3298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2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2B73-F525-4F42-B7B6-4669C4C3298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9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02B73-F525-4F42-B7B6-4669C4C3298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9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66000">
              <a:schemeClr val="bg1">
                <a:lumMod val="95000"/>
              </a:schemeClr>
            </a:gs>
            <a:gs pos="38000">
              <a:schemeClr val="bg1"/>
            </a:gs>
            <a:gs pos="93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DB5DB-9295-4949-A390-3C9471BDC6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DC46B-6D48-4B75-9907-817D8C5E4C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16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 descr="Light horizontal"/>
          <p:cNvSpPr>
            <a:spLocks noChangeArrowheads="1"/>
          </p:cNvSpPr>
          <p:nvPr/>
        </p:nvSpPr>
        <p:spPr bwMode="gray">
          <a:xfrm>
            <a:off x="0" y="0"/>
            <a:ext cx="4683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invGray">
          <a:xfrm>
            <a:off x="0" y="-26988"/>
            <a:ext cx="9144000" cy="6921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gray">
          <a:xfrm>
            <a:off x="468313" y="6410325"/>
            <a:ext cx="8424862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2" name="AutoShape 18"/>
          <p:cNvSpPr>
            <a:spLocks noChangeArrowheads="1"/>
          </p:cNvSpPr>
          <p:nvPr/>
        </p:nvSpPr>
        <p:spPr bwMode="blackWhite">
          <a:xfrm>
            <a:off x="468313" y="233363"/>
            <a:ext cx="7488237" cy="7207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667000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n-lt"/>
              </a:defRPr>
            </a:lvl1pPr>
          </a:lstStyle>
          <a:p>
            <a:fld id="{5EE02B73-F525-4F42-B7B6-4669C4C3298B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4008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386513"/>
            <a:ext cx="2133600" cy="21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n-lt"/>
              </a:defRPr>
            </a:lvl1pPr>
          </a:lstStyle>
          <a:p>
            <a:fld id="{E179E9C1-EC73-46C5-9255-C90D54C3B706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547688" y="319088"/>
            <a:ext cx="71628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8153400" y="261938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ltGray">
          <a:xfrm rot="5400000">
            <a:off x="8397876" y="-136525"/>
            <a:ext cx="284162" cy="750887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2.jpeg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5" Type="http://schemas.openxmlformats.org/officeDocument/2006/relationships/image" Target="../media/image2.jpeg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5" Type="http://schemas.openxmlformats.org/officeDocument/2006/relationships/image" Target="../media/image2.jpeg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jpeg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png"/><Relationship Id="rId5" Type="http://schemas.openxmlformats.org/officeDocument/2006/relationships/image" Target="../media/image2.jpeg"/><Relationship Id="rId4" Type="http://schemas.openxmlformats.org/officeDocument/2006/relationships/image" Target="../media/image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2296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cs typeface="Times New Roman" pitchFamily="18" charset="0"/>
              </a:rPr>
              <a:t>PHẦN MỀM MÔ PHỎNG CAN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038600"/>
            <a:ext cx="8001000" cy="1752600"/>
          </a:xfrm>
        </p:spPr>
        <p:txBody>
          <a:bodyPr>
            <a:normAutofit/>
          </a:bodyPr>
          <a:lstStyle/>
          <a:p>
            <a:r>
              <a:rPr lang="en-US" cap="none" dirty="0" err="1" smtClean="0"/>
              <a:t>Sinh</a:t>
            </a:r>
            <a:r>
              <a:rPr lang="en-US" cap="none" dirty="0" smtClean="0"/>
              <a:t> </a:t>
            </a:r>
            <a:r>
              <a:rPr lang="en-US" cap="none" dirty="0" err="1" smtClean="0"/>
              <a:t>viên</a:t>
            </a:r>
            <a:r>
              <a:rPr lang="en-US" cap="none" dirty="0" smtClean="0"/>
              <a:t> </a:t>
            </a:r>
            <a:r>
              <a:rPr lang="en-US" cap="none" dirty="0" err="1" smtClean="0"/>
              <a:t>thực</a:t>
            </a:r>
            <a:r>
              <a:rPr lang="en-US" cap="none" dirty="0" smtClean="0"/>
              <a:t> </a:t>
            </a:r>
            <a:r>
              <a:rPr lang="en-US" cap="none" dirty="0" err="1" smtClean="0"/>
              <a:t>hiện</a:t>
            </a:r>
            <a:r>
              <a:rPr lang="en-US" dirty="0" smtClean="0"/>
              <a:t>:   NGUYỄN ĐỨC TUẤN      – LỚP 12DT3</a:t>
            </a:r>
          </a:p>
          <a:p>
            <a:r>
              <a:rPr lang="en-US" cap="none" dirty="0" smtClean="0"/>
              <a:t>		   VÕ THANH BAN	              </a:t>
            </a:r>
            <a:r>
              <a:rPr lang="en-US" dirty="0" smtClean="0"/>
              <a:t>–</a:t>
            </a:r>
            <a:r>
              <a:rPr lang="en-US" cap="none" dirty="0" smtClean="0"/>
              <a:t> LỚP 12DT1</a:t>
            </a:r>
          </a:p>
          <a:p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smtClean="0"/>
              <a:t>     TRƯƠNG CÔNG ĐÔNG  – LỚP 12DT4</a:t>
            </a:r>
            <a:endParaRPr lang="en-US" cap="none" dirty="0" smtClean="0"/>
          </a:p>
        </p:txBody>
      </p:sp>
      <p:pic>
        <p:nvPicPr>
          <p:cNvPr id="4" name="Picture 3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2128520"/>
            <a:ext cx="1400577" cy="128386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0" y="3810000"/>
            <a:ext cx="9144000" cy="281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fontAlgn="base">
              <a:spcBef>
                <a:spcPct val="20000"/>
              </a:spcBef>
              <a:spcAft>
                <a:spcPct val="0"/>
              </a:spcAft>
              <a:buClr>
                <a:srgbClr val="96B1E6"/>
              </a:buClr>
            </a:pPr>
            <a:r>
              <a:rPr lang="en-US" sz="1600" b="1" kern="0" dirty="0" smtClean="0">
                <a:solidFill>
                  <a:srgbClr val="FFFFFF"/>
                </a:solidFill>
                <a:cs typeface="Times New Roman" panose="02020603050405020304" pitchFamily="18" charset="0"/>
              </a:rPr>
              <a:t>             </a:t>
            </a:r>
            <a:r>
              <a:rPr lang="en-US" sz="1600" b="1" kern="0" dirty="0" err="1" smtClean="0">
                <a:solidFill>
                  <a:srgbClr val="FFFFFF"/>
                </a:solidFill>
                <a:cs typeface="Times New Roman" panose="02020603050405020304" pitchFamily="18" charset="0"/>
              </a:rPr>
              <a:t>Sinh</a:t>
            </a:r>
            <a:r>
              <a:rPr lang="en-US" sz="1600" b="1" kern="0" dirty="0" smtClean="0">
                <a:solidFill>
                  <a:srgbClr val="FFFFFF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solidFill>
                  <a:srgbClr val="FFFFFF"/>
                </a:solidFill>
                <a:cs typeface="Times New Roman" panose="02020603050405020304" pitchFamily="18" charset="0"/>
              </a:rPr>
              <a:t>viên</a:t>
            </a:r>
            <a:r>
              <a:rPr lang="en-US" sz="1600" b="1" kern="0" dirty="0">
                <a:solidFill>
                  <a:srgbClr val="FFFFFF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solidFill>
                  <a:srgbClr val="FFFFFF"/>
                </a:solidFill>
                <a:cs typeface="Times New Roman" panose="02020603050405020304" pitchFamily="18" charset="0"/>
              </a:rPr>
              <a:t>thực</a:t>
            </a:r>
            <a:r>
              <a:rPr lang="en-US" sz="1600" b="1" kern="0" dirty="0">
                <a:solidFill>
                  <a:srgbClr val="FFFFFF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kern="0" dirty="0" err="1" smtClean="0">
                <a:solidFill>
                  <a:srgbClr val="FFFFFF"/>
                </a:solidFill>
                <a:cs typeface="Times New Roman" panose="02020603050405020304" pitchFamily="18" charset="0"/>
              </a:rPr>
              <a:t>hiện</a:t>
            </a:r>
            <a:r>
              <a:rPr lang="en-US" sz="1600" b="1" kern="0" dirty="0">
                <a:solidFill>
                  <a:srgbClr val="FFFFFF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kern="0" dirty="0" smtClean="0">
                <a:solidFill>
                  <a:srgbClr val="FFFFFF"/>
                </a:solidFill>
                <a:cs typeface="Times New Roman" panose="02020603050405020304" pitchFamily="18" charset="0"/>
              </a:rPr>
              <a:t>    :  NGUYỄN </a:t>
            </a:r>
            <a:r>
              <a:rPr lang="en-US" sz="1600" b="1" kern="0" dirty="0">
                <a:solidFill>
                  <a:srgbClr val="FFFFFF"/>
                </a:solidFill>
                <a:cs typeface="Times New Roman" panose="02020603050405020304" pitchFamily="18" charset="0"/>
              </a:rPr>
              <a:t>ĐỨC TUẤN   </a:t>
            </a:r>
            <a:r>
              <a:rPr lang="en-US" sz="1600" b="1" kern="0" dirty="0" smtClean="0">
                <a:solidFill>
                  <a:srgbClr val="FFFFFF"/>
                </a:solidFill>
                <a:cs typeface="Times New Roman" panose="02020603050405020304" pitchFamily="18" charset="0"/>
              </a:rPr>
              <a:t>    –  LỚP </a:t>
            </a:r>
            <a:r>
              <a:rPr lang="en-US" sz="1600" b="1" kern="0" dirty="0">
                <a:solidFill>
                  <a:srgbClr val="FFFFFF"/>
                </a:solidFill>
                <a:cs typeface="Times New Roman" panose="02020603050405020304" pitchFamily="18" charset="0"/>
              </a:rPr>
              <a:t>12DT3</a:t>
            </a:r>
          </a:p>
          <a:p>
            <a:pPr lvl="0" algn="just" fontAlgn="base">
              <a:spcBef>
                <a:spcPct val="20000"/>
              </a:spcBef>
              <a:spcAft>
                <a:spcPct val="0"/>
              </a:spcAft>
              <a:buClr>
                <a:srgbClr val="96B1E6"/>
              </a:buClr>
            </a:pPr>
            <a:r>
              <a:rPr lang="en-US" sz="1600" b="1" kern="0" dirty="0">
                <a:solidFill>
                  <a:srgbClr val="FFFFFF"/>
                </a:solidFill>
                <a:cs typeface="Times New Roman" panose="02020603050405020304" pitchFamily="18" charset="0"/>
              </a:rPr>
              <a:t>				VÕ THANH BAN	</a:t>
            </a:r>
            <a:r>
              <a:rPr lang="en-US" sz="1600" b="1" kern="0" dirty="0" smtClean="0">
                <a:solidFill>
                  <a:srgbClr val="FFFFFF"/>
                </a:solidFill>
                <a:cs typeface="Times New Roman" panose="02020603050405020304" pitchFamily="18" charset="0"/>
              </a:rPr>
              <a:t>             –  </a:t>
            </a:r>
            <a:r>
              <a:rPr lang="en-US" sz="1600" b="1" kern="0" dirty="0">
                <a:solidFill>
                  <a:srgbClr val="FFFFFF"/>
                </a:solidFill>
                <a:cs typeface="Times New Roman" panose="02020603050405020304" pitchFamily="18" charset="0"/>
              </a:rPr>
              <a:t>LỚP 12DT1</a:t>
            </a:r>
          </a:p>
          <a:p>
            <a:pPr lvl="0" algn="just" fontAlgn="base">
              <a:spcBef>
                <a:spcPct val="20000"/>
              </a:spcBef>
              <a:spcAft>
                <a:spcPct val="0"/>
              </a:spcAft>
              <a:buClr>
                <a:srgbClr val="96B1E6"/>
              </a:buClr>
            </a:pPr>
            <a:r>
              <a:rPr lang="en-US" sz="1600" b="1" kern="0" dirty="0">
                <a:solidFill>
                  <a:srgbClr val="FFFFFF"/>
                </a:solidFill>
                <a:cs typeface="Times New Roman" panose="02020603050405020304" pitchFamily="18" charset="0"/>
              </a:rPr>
              <a:t>				TRƯƠNG CÔNG ĐÔNG  </a:t>
            </a:r>
            <a:r>
              <a:rPr lang="en-US" sz="1600" b="1" kern="0" dirty="0" smtClean="0">
                <a:solidFill>
                  <a:srgbClr val="FFFFFF"/>
                </a:solidFill>
                <a:cs typeface="Times New Roman" panose="02020603050405020304" pitchFamily="18" charset="0"/>
              </a:rPr>
              <a:t>  –  </a:t>
            </a:r>
            <a:r>
              <a:rPr lang="en-US" sz="1600" b="1" kern="0" dirty="0">
                <a:solidFill>
                  <a:srgbClr val="FFFFFF"/>
                </a:solidFill>
                <a:cs typeface="Times New Roman" panose="02020603050405020304" pitchFamily="18" charset="0"/>
              </a:rPr>
              <a:t>LỚP 12DT4</a:t>
            </a:r>
          </a:p>
          <a:p>
            <a:pPr lvl="0" algn="just" fontAlgn="base">
              <a:spcBef>
                <a:spcPct val="20000"/>
              </a:spcBef>
              <a:spcAft>
                <a:spcPct val="0"/>
              </a:spcAft>
              <a:buClr>
                <a:srgbClr val="96B1E6"/>
              </a:buClr>
            </a:pPr>
            <a:endParaRPr lang="en-US" sz="1600" b="1" kern="0" dirty="0" smtClean="0">
              <a:solidFill>
                <a:srgbClr val="FFFFFF"/>
              </a:solidFill>
              <a:cs typeface="Times New Roman" panose="02020603050405020304" pitchFamily="18" charset="0"/>
            </a:endParaRPr>
          </a:p>
          <a:p>
            <a:pPr lvl="0" algn="just" fontAlgn="base">
              <a:spcBef>
                <a:spcPct val="20000"/>
              </a:spcBef>
              <a:spcAft>
                <a:spcPct val="0"/>
              </a:spcAft>
              <a:buClr>
                <a:srgbClr val="96B1E6"/>
              </a:buClr>
            </a:pPr>
            <a:r>
              <a:rPr lang="en-US" sz="1600" b="1" kern="0" dirty="0" smtClean="0">
                <a:solidFill>
                  <a:srgbClr val="FFFFFF"/>
                </a:solidFill>
                <a:cs typeface="Times New Roman" panose="02020603050405020304" pitchFamily="18" charset="0"/>
              </a:rPr>
              <a:t>             </a:t>
            </a:r>
            <a:r>
              <a:rPr lang="en-US" sz="1600" b="1" kern="0" dirty="0" err="1" smtClean="0">
                <a:solidFill>
                  <a:srgbClr val="FFFFFF"/>
                </a:solidFill>
                <a:cs typeface="Times New Roman" panose="02020603050405020304" pitchFamily="18" charset="0"/>
              </a:rPr>
              <a:t>Người</a:t>
            </a:r>
            <a:r>
              <a:rPr lang="en-US" sz="1600" b="1" kern="0" dirty="0" smtClean="0">
                <a:solidFill>
                  <a:srgbClr val="FFFFFF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solidFill>
                  <a:srgbClr val="FFFFFF"/>
                </a:solidFill>
                <a:cs typeface="Times New Roman" panose="02020603050405020304" pitchFamily="18" charset="0"/>
              </a:rPr>
              <a:t>hướng</a:t>
            </a:r>
            <a:r>
              <a:rPr lang="en-US" sz="1600" b="1" kern="0" dirty="0">
                <a:solidFill>
                  <a:srgbClr val="FFFFFF"/>
                </a:solidFill>
                <a:cs typeface="Times New Roman" panose="02020603050405020304" pitchFamily="18" charset="0"/>
              </a:rPr>
              <a:t> </a:t>
            </a:r>
            <a:r>
              <a:rPr lang="en-US" sz="1600" b="1" kern="0" dirty="0" err="1" smtClean="0">
                <a:solidFill>
                  <a:srgbClr val="FFFFFF"/>
                </a:solidFill>
                <a:cs typeface="Times New Roman" panose="02020603050405020304" pitchFamily="18" charset="0"/>
              </a:rPr>
              <a:t>dẫn</a:t>
            </a:r>
            <a:r>
              <a:rPr lang="en-US" sz="1600" b="1" kern="0" dirty="0" smtClean="0">
                <a:solidFill>
                  <a:srgbClr val="FFFFFF"/>
                </a:solidFill>
                <a:cs typeface="Times New Roman" panose="02020603050405020304" pitchFamily="18" charset="0"/>
              </a:rPr>
              <a:t>        :  TS. TRẦN THỊ HƯƠNG</a:t>
            </a:r>
          </a:p>
          <a:p>
            <a:pPr lvl="0" algn="just" fontAlgn="base">
              <a:spcBef>
                <a:spcPct val="20000"/>
              </a:spcBef>
              <a:spcAft>
                <a:spcPct val="0"/>
              </a:spcAft>
              <a:buClr>
                <a:srgbClr val="96B1E6"/>
              </a:buClr>
            </a:pPr>
            <a:r>
              <a:rPr lang="en-US" sz="1600" b="1" kern="0" dirty="0">
                <a:solidFill>
                  <a:srgbClr val="FFFFFF"/>
                </a:solidFill>
                <a:cs typeface="Times New Roman" panose="02020603050405020304" pitchFamily="18" charset="0"/>
              </a:rPr>
              <a:t>	</a:t>
            </a:r>
            <a:r>
              <a:rPr lang="en-US" sz="1600" b="1" kern="0" dirty="0" smtClean="0">
                <a:solidFill>
                  <a:srgbClr val="FFFFFF"/>
                </a:solidFill>
                <a:cs typeface="Times New Roman" panose="02020603050405020304" pitchFamily="18" charset="0"/>
              </a:rPr>
              <a:t>			TS. HUỲNH VIỆT THẮNG</a:t>
            </a:r>
          </a:p>
          <a:p>
            <a:pPr lvl="0" algn="just" fontAlgn="base">
              <a:spcBef>
                <a:spcPct val="20000"/>
              </a:spcBef>
              <a:spcAft>
                <a:spcPct val="0"/>
              </a:spcAft>
              <a:buClr>
                <a:srgbClr val="96B1E6"/>
              </a:buClr>
            </a:pPr>
            <a:r>
              <a:rPr lang="en-US" sz="1600" b="1" kern="0" dirty="0">
                <a:solidFill>
                  <a:srgbClr val="FFFFFF"/>
                </a:solidFill>
                <a:cs typeface="Times New Roman" panose="02020603050405020304" pitchFamily="18" charset="0"/>
              </a:rPr>
              <a:t>	</a:t>
            </a:r>
            <a:r>
              <a:rPr lang="en-US" sz="1600" b="1" kern="0" dirty="0" smtClean="0">
                <a:solidFill>
                  <a:srgbClr val="FFFFFF"/>
                </a:solidFill>
                <a:cs typeface="Times New Roman" panose="02020603050405020304" pitchFamily="18" charset="0"/>
              </a:rPr>
              <a:t>			TS. HỒ PHƯỚC TIẾN</a:t>
            </a:r>
          </a:p>
          <a:p>
            <a:pPr lvl="0" algn="just" fontAlgn="base">
              <a:spcBef>
                <a:spcPct val="20000"/>
              </a:spcBef>
              <a:spcAft>
                <a:spcPct val="0"/>
              </a:spcAft>
              <a:buClr>
                <a:srgbClr val="96B1E6"/>
              </a:buClr>
            </a:pPr>
            <a:r>
              <a:rPr lang="en-US" sz="1600" b="1" kern="0" dirty="0">
                <a:solidFill>
                  <a:srgbClr val="FFFFFF"/>
                </a:solidFill>
                <a:cs typeface="Times New Roman" panose="02020603050405020304" pitchFamily="18" charset="0"/>
              </a:rPr>
              <a:t>	</a:t>
            </a:r>
            <a:r>
              <a:rPr lang="en-US" sz="1600" b="1" kern="0" dirty="0" smtClean="0">
                <a:solidFill>
                  <a:srgbClr val="FFFFFF"/>
                </a:solidFill>
                <a:cs typeface="Times New Roman" panose="02020603050405020304" pitchFamily="18" charset="0"/>
              </a:rPr>
              <a:t>			KS. NGUYỄN VĂN THÀNH – FPT Software</a:t>
            </a:r>
          </a:p>
        </p:txBody>
      </p:sp>
      <p:pic>
        <p:nvPicPr>
          <p:cNvPr id="18435" name="Picture 3" descr="C:\Users\HCD-fresher048\Desktop\e3b94cc43cc4fa23f63c80e42a22071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2057400"/>
            <a:ext cx="1523999" cy="141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08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33" y="228600"/>
            <a:ext cx="7162800" cy="6858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QT |Framework,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QJson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962" y="1219200"/>
            <a:ext cx="8537448" cy="5080565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Qt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Qjson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8" name="Picture 37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5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cs typeface="Times New Roman" pitchFamily="18" charset="0"/>
              </a:rPr>
              <a:t>PHẦN MỀM MÔ PHỎNG CAN</a:t>
            </a:r>
            <a:endParaRPr lang="en-US" altLang="en-US" sz="2800" dirty="0"/>
          </a:p>
        </p:txBody>
      </p:sp>
      <p:sp>
        <p:nvSpPr>
          <p:cNvPr id="76803" name="AutoShape 3"/>
          <p:cNvSpPr>
            <a:spLocks noChangeArrowheads="1"/>
          </p:cNvSpPr>
          <p:nvPr/>
        </p:nvSpPr>
        <p:spPr bwMode="ltGray">
          <a:xfrm>
            <a:off x="381000" y="1600200"/>
            <a:ext cx="5880100" cy="4495800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AutoShape 4"/>
          <p:cNvSpPr>
            <a:spLocks noChangeArrowheads="1"/>
          </p:cNvSpPr>
          <p:nvPr/>
        </p:nvSpPr>
        <p:spPr bwMode="blackWhite">
          <a:xfrm>
            <a:off x="772160" y="3352800"/>
            <a:ext cx="4038600" cy="9144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kern="0" dirty="0" smtClean="0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0" dirty="0" err="1" smtClean="0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400" kern="0" dirty="0" smtClean="0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0" dirty="0" err="1" smtClean="0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400" kern="0" dirty="0" smtClean="0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0" dirty="0" err="1" smtClean="0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400" kern="0" dirty="0" smtClean="0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0" dirty="0" err="1" smtClean="0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endParaRPr lang="en-US" sz="2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806" name="AutoShape 6"/>
          <p:cNvSpPr>
            <a:spLocks noChangeArrowheads="1"/>
          </p:cNvSpPr>
          <p:nvPr/>
        </p:nvSpPr>
        <p:spPr bwMode="blackWhite">
          <a:xfrm>
            <a:off x="762000" y="4419600"/>
            <a:ext cx="4038600" cy="10668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rgbClr val="4972BB"/>
              </a:buClr>
              <a:buFont typeface="Wingdings" pitchFamily="2" charset="2"/>
              <a:buChar char="Ø"/>
            </a:pPr>
            <a:r>
              <a:rPr lang="en-US" sz="2400" kern="0" dirty="0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0" dirty="0" err="1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sz="2400" kern="0" dirty="0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0" dirty="0" err="1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400" kern="0" dirty="0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0" dirty="0" err="1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400" kern="0" dirty="0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0" dirty="0" err="1" smtClean="0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400" kern="0" dirty="0" smtClean="0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0" dirty="0" err="1" smtClean="0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400" kern="0" dirty="0" smtClean="0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4972BB"/>
              </a:buClr>
            </a:pPr>
            <a:r>
              <a:rPr lang="en-US" sz="2400" kern="0" dirty="0" err="1" smtClean="0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2400" kern="0" dirty="0" smtClean="0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0" dirty="0" err="1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en-US" sz="2400" kern="0" dirty="0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0" dirty="0" err="1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Json</a:t>
            </a:r>
            <a:endParaRPr lang="en-US" sz="2400" kern="0" dirty="0">
              <a:solidFill>
                <a:srgbClr val="23387D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807" name="AutoShape 7"/>
          <p:cNvSpPr>
            <a:spLocks noChangeArrowheads="1"/>
          </p:cNvSpPr>
          <p:nvPr/>
        </p:nvSpPr>
        <p:spPr bwMode="auto">
          <a:xfrm>
            <a:off x="6096000" y="3200400"/>
            <a:ext cx="2286000" cy="1447800"/>
          </a:xfrm>
          <a:prstGeom prst="roundRect">
            <a:avLst>
              <a:gd name="adj" fmla="val 910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ACDD4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400" i="1" dirty="0" err="1"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400" i="1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400" i="1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2400" i="1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ea typeface="Tahoma" panose="020B0604030504040204" pitchFamily="34" charset="0"/>
                <a:cs typeface="Tahoma" panose="020B0604030504040204" pitchFamily="34" charset="0"/>
              </a:rPr>
              <a:t>phỏng</a:t>
            </a:r>
            <a:r>
              <a:rPr lang="en-US" sz="2400" i="1" dirty="0">
                <a:ea typeface="Tahoma" panose="020B0604030504040204" pitchFamily="34" charset="0"/>
                <a:cs typeface="Tahoma" panose="020B0604030504040204" pitchFamily="34" charset="0"/>
              </a:rPr>
              <a:t> CAN</a:t>
            </a:r>
          </a:p>
        </p:txBody>
      </p:sp>
      <p:pic>
        <p:nvPicPr>
          <p:cNvPr id="10" name="Picture 9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  <p:sp>
        <p:nvSpPr>
          <p:cNvPr id="12" name="AutoShape 4"/>
          <p:cNvSpPr>
            <a:spLocks noChangeArrowheads="1"/>
          </p:cNvSpPr>
          <p:nvPr/>
        </p:nvSpPr>
        <p:spPr bwMode="blackWhite">
          <a:xfrm>
            <a:off x="772160" y="22098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kern="0" dirty="0" smtClean="0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0" dirty="0" err="1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400" kern="0" dirty="0" err="1" smtClean="0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iao</a:t>
            </a:r>
            <a:r>
              <a:rPr lang="en-US" sz="2400" kern="0" dirty="0" smtClean="0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0" dirty="0" err="1" smtClean="0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sz="2400" kern="0" dirty="0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0" dirty="0" err="1" smtClean="0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kern="0" dirty="0" smtClean="0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0" dirty="0" err="1" smtClean="0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khối</a:t>
            </a:r>
            <a:r>
              <a:rPr lang="en-US" sz="2400" kern="0" dirty="0" smtClean="0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0" dirty="0" err="1" smtClean="0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kern="0" dirty="0" smtClean="0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sz="2400" kern="0" dirty="0" err="1" smtClean="0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luồng</a:t>
            </a:r>
            <a:r>
              <a:rPr lang="en-US" sz="2400" kern="0" dirty="0" smtClean="0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0" dirty="0" err="1" smtClean="0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400" kern="0" dirty="0" smtClean="0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0" dirty="0" err="1" smtClean="0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400" kern="0" dirty="0" smtClean="0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0" dirty="0" err="1" smtClean="0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400" kern="0" dirty="0" smtClean="0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0" dirty="0" err="1" smtClean="0">
                <a:solidFill>
                  <a:srgbClr val="23387D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endParaRPr lang="en-US" sz="2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66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Giao</a:t>
            </a:r>
            <a:r>
              <a:rPr lang="en-US" sz="2800" dirty="0" smtClean="0"/>
              <a:t> </a:t>
            </a:r>
            <a:r>
              <a:rPr lang="en-US" sz="2800" dirty="0" err="1" smtClean="0"/>
              <a:t>tiếp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khối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859930"/>
              </p:ext>
            </p:extLst>
          </p:nvPr>
        </p:nvGraphicFramePr>
        <p:xfrm>
          <a:off x="2260600" y="22352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3" imgW="914400" imgH="216000" progId="Equation.DSMT4">
                  <p:embed/>
                </p:oleObj>
              </mc:Choice>
              <mc:Fallback>
                <p:oleObj name="Equation" r:id="rId3" imgW="914400" imgH="216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0600" y="22352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logo_DU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3625" y="1110734"/>
            <a:ext cx="417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(Parent – Child)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3625" y="3897868"/>
            <a:ext cx="217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Nhánh</a:t>
            </a:r>
            <a:r>
              <a:rPr lang="en-US" dirty="0" smtClean="0"/>
              <a:t> Generator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2971800" y="1402715"/>
            <a:ext cx="4419600" cy="2447925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7"/>
          <a:stretch>
            <a:fillRect/>
          </a:stretch>
        </p:blipFill>
        <p:spPr>
          <a:xfrm>
            <a:off x="2895600" y="4191000"/>
            <a:ext cx="45466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7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597897"/>
              </p:ext>
            </p:extLst>
          </p:nvPr>
        </p:nvGraphicFramePr>
        <p:xfrm>
          <a:off x="2260600" y="22352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3" imgW="914400" imgH="216000" progId="Equation.DSMT4">
                  <p:embed/>
                </p:oleObj>
              </mc:Choice>
              <mc:Fallback>
                <p:oleObj name="Equation" r:id="rId3" imgW="914400" imgH="216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0600" y="22352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logo_DU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00" y="1154668"/>
            <a:ext cx="212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Nhánh</a:t>
            </a:r>
            <a:r>
              <a:rPr lang="en-US" dirty="0" smtClean="0"/>
              <a:t> Hardware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8705" y="373380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Nhánh</a:t>
            </a:r>
            <a:r>
              <a:rPr lang="en-US" dirty="0" smtClean="0"/>
              <a:t> View</a:t>
            </a: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6"/>
          <a:stretch>
            <a:fillRect/>
          </a:stretch>
        </p:blipFill>
        <p:spPr>
          <a:xfrm>
            <a:off x="1600200" y="1600200"/>
            <a:ext cx="6172200" cy="2057400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7"/>
          <a:stretch>
            <a:fillRect/>
          </a:stretch>
        </p:blipFill>
        <p:spPr>
          <a:xfrm>
            <a:off x="1524000" y="4103132"/>
            <a:ext cx="6217920" cy="229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6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cs typeface="Times New Roman" pitchFamily="18" charset="0"/>
              </a:rPr>
              <a:t>Luồng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dữ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liệu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hệ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thống</a:t>
            </a:r>
            <a:r>
              <a:rPr lang="en-US" dirty="0" smtClean="0">
                <a:cs typeface="Times New Roman" pitchFamily="18" charset="0"/>
              </a:rPr>
              <a:t> 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cs typeface="Times New Roman" pitchFamily="18" charset="0"/>
              </a:rPr>
              <a:t>Luồng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dữ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liệu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hệ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thống</a:t>
            </a:r>
            <a:r>
              <a:rPr lang="en-US" sz="2400" dirty="0">
                <a:cs typeface="Times New Roman" pitchFamily="18" charset="0"/>
              </a:rPr>
              <a:t> </a:t>
            </a:r>
            <a:endParaRPr lang="en-US" sz="24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6719522" cy="2038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188" y="1893392"/>
            <a:ext cx="6727612" cy="206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94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IG</a:t>
            </a:r>
            <a:endParaRPr lang="en-US" dirty="0"/>
          </a:p>
        </p:txBody>
      </p:sp>
      <p:pic>
        <p:nvPicPr>
          <p:cNvPr id="9" name="Picture 8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7371819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95400" y="1905000"/>
            <a:ext cx="51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smtClean="0"/>
              <a:t>Interactive Generator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761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Filter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170049"/>
              </p:ext>
            </p:extLst>
          </p:nvPr>
        </p:nvGraphicFramePr>
        <p:xfrm>
          <a:off x="2260600" y="22352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3" imgW="914400" imgH="216000" progId="Equation.DSMT4">
                  <p:embed/>
                </p:oleObj>
              </mc:Choice>
              <mc:Fallback>
                <p:oleObj name="Equation" r:id="rId3" imgW="914400" imgH="216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0600" y="22352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logo_DU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  <p:pic>
        <p:nvPicPr>
          <p:cNvPr id="9355" name="Picture 13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2206232"/>
            <a:ext cx="7529512" cy="183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1840468"/>
            <a:ext cx="69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</a:t>
            </a:r>
            <a:endParaRPr lang="en-US" dirty="0"/>
          </a:p>
        </p:txBody>
      </p:sp>
      <p:pic>
        <p:nvPicPr>
          <p:cNvPr id="9356" name="Picture 140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4572000"/>
            <a:ext cx="7529512" cy="1788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62000" y="4202668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Ignore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143000"/>
            <a:ext cx="328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Filter</a:t>
            </a:r>
          </a:p>
        </p:txBody>
      </p:sp>
    </p:spTree>
    <p:extLst>
      <p:ext uri="{BB962C8B-B14F-4D97-AF65-F5344CB8AC3E}">
        <p14:creationId xmlns:p14="http://schemas.microsoft.com/office/powerpoint/2010/main" val="36506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Hardware</a:t>
            </a:r>
            <a:endParaRPr lang="en-US" dirty="0"/>
          </a:p>
        </p:txBody>
      </p:sp>
      <p:pic>
        <p:nvPicPr>
          <p:cNvPr id="7" name="Picture 6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7" y="2138680"/>
            <a:ext cx="7619999" cy="174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4906" y="1764268"/>
            <a:ext cx="540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 OK (Not RTR - Request to transmit)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7" y="4648200"/>
            <a:ext cx="7619999" cy="175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5800" y="4278868"/>
            <a:ext cx="540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 NG (Not RTR - Request to transmit)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1154668"/>
            <a:ext cx="381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Hardware</a:t>
            </a:r>
          </a:p>
        </p:txBody>
      </p:sp>
    </p:spTree>
    <p:extLst>
      <p:ext uri="{BB962C8B-B14F-4D97-AF65-F5344CB8AC3E}">
        <p14:creationId xmlns:p14="http://schemas.microsoft.com/office/powerpoint/2010/main" val="150819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Trace</a:t>
            </a:r>
            <a:endParaRPr lang="en-US" dirty="0"/>
          </a:p>
        </p:txBody>
      </p:sp>
      <p:pic>
        <p:nvPicPr>
          <p:cNvPr id="4" name="Picture 3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56" y="2819400"/>
            <a:ext cx="7877227" cy="191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87428" y="1981200"/>
            <a:ext cx="330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Trace</a:t>
            </a:r>
          </a:p>
        </p:txBody>
      </p:sp>
    </p:spTree>
    <p:extLst>
      <p:ext uri="{BB962C8B-B14F-4D97-AF65-F5344CB8AC3E}">
        <p14:creationId xmlns:p14="http://schemas.microsoft.com/office/powerpoint/2010/main" val="267389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>
                <a:cs typeface="Times New Roman" pitchFamily="18" charset="0"/>
              </a:rPr>
              <a:t>Giao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diện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phần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mềm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mô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phỏng</a:t>
            </a:r>
            <a:r>
              <a:rPr lang="en-US" sz="2800" dirty="0" smtClean="0">
                <a:cs typeface="Times New Roman" pitchFamily="18" charset="0"/>
              </a:rPr>
              <a:t> CAN</a:t>
            </a:r>
            <a:endParaRPr lang="en-US" sz="2800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8001000" cy="3352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chính</a:t>
            </a:r>
            <a:r>
              <a:rPr lang="en-US" sz="2400" dirty="0" smtClean="0"/>
              <a:t> (</a:t>
            </a:r>
            <a:r>
              <a:rPr lang="en-US" sz="2400" dirty="0" err="1" smtClean="0"/>
              <a:t>MesureSetup</a:t>
            </a:r>
            <a:r>
              <a:rPr lang="en-US" sz="2400" dirty="0" smtClean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khối</a:t>
            </a:r>
            <a:r>
              <a:rPr lang="en-US" sz="2400" dirty="0" smtClean="0"/>
              <a:t> IG (Interactive Generator)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khối</a:t>
            </a:r>
            <a:r>
              <a:rPr lang="en-US" sz="2400" dirty="0" smtClean="0"/>
              <a:t> Filter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khối</a:t>
            </a:r>
            <a:r>
              <a:rPr lang="en-US" sz="2400" dirty="0" smtClean="0"/>
              <a:t> Hardware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khối</a:t>
            </a:r>
            <a:r>
              <a:rPr lang="en-US" sz="2400" dirty="0" smtClean="0"/>
              <a:t> Trace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  <p:pic>
        <p:nvPicPr>
          <p:cNvPr id="62" name="Picture 61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295400"/>
            <a:ext cx="619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cs typeface="Times New Roman" pitchFamily="18" charset="0"/>
              </a:rPr>
              <a:t>Giao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diện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phần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mềm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mô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phỏng</a:t>
            </a:r>
            <a:r>
              <a:rPr lang="en-US" sz="2400" dirty="0">
                <a:cs typeface="Times New Roman" pitchFamily="18" charset="0"/>
              </a:rPr>
              <a:t> CAN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304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cs typeface="Times New Roman" pitchFamily="18" charset="0"/>
              </a:rPr>
              <a:t>Nội</a:t>
            </a:r>
            <a:r>
              <a:rPr lang="en-US" dirty="0" smtClean="0">
                <a:cs typeface="Times New Roman" pitchFamily="18" charset="0"/>
              </a:rPr>
              <a:t> dung </a:t>
            </a:r>
            <a:endParaRPr lang="en-US" dirty="0">
              <a:solidFill>
                <a:schemeClr val="accent1"/>
              </a:solidFill>
              <a:cs typeface="Times New Roman" pitchFamily="18" charset="0"/>
            </a:endParaRPr>
          </a:p>
        </p:txBody>
      </p:sp>
      <p:sp>
        <p:nvSpPr>
          <p:cNvPr id="88125" name="Line 61"/>
          <p:cNvSpPr>
            <a:spLocks noChangeShapeType="1"/>
          </p:cNvSpPr>
          <p:nvPr/>
        </p:nvSpPr>
        <p:spPr bwMode="auto">
          <a:xfrm flipV="1">
            <a:off x="2209799" y="2343944"/>
            <a:ext cx="3796347" cy="15079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126" name="Group 62"/>
          <p:cNvGrpSpPr>
            <a:grpSpLocks/>
          </p:cNvGrpSpPr>
          <p:nvPr/>
        </p:nvGrpSpPr>
        <p:grpSpPr bwMode="auto">
          <a:xfrm>
            <a:off x="1966913" y="2252663"/>
            <a:ext cx="182562" cy="182562"/>
            <a:chOff x="1239" y="1515"/>
            <a:chExt cx="115" cy="115"/>
          </a:xfrm>
        </p:grpSpPr>
        <p:sp>
          <p:nvSpPr>
            <p:cNvPr id="88127" name="AutoShape 63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28" name="AutoShape 64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129" name="Text Box 6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362200" y="1905000"/>
            <a:ext cx="36439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/>
              <a:t>1</a:t>
            </a:r>
            <a:r>
              <a:rPr lang="en-US" sz="2000" dirty="0" smtClean="0"/>
              <a:t>. </a:t>
            </a:r>
            <a:r>
              <a:rPr lang="en-US" sz="2000" dirty="0" err="1" smtClean="0"/>
              <a:t>Tổng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CAN BUS </a:t>
            </a:r>
            <a:endParaRPr lang="en-US" sz="2000" dirty="0"/>
          </a:p>
        </p:txBody>
      </p:sp>
      <p:grpSp>
        <p:nvGrpSpPr>
          <p:cNvPr id="88130" name="Group 66"/>
          <p:cNvGrpSpPr>
            <a:grpSpLocks/>
          </p:cNvGrpSpPr>
          <p:nvPr/>
        </p:nvGrpSpPr>
        <p:grpSpPr bwMode="auto">
          <a:xfrm>
            <a:off x="1969900" y="2811464"/>
            <a:ext cx="6184033" cy="544513"/>
            <a:chOff x="1239" y="1291"/>
            <a:chExt cx="3607" cy="343"/>
          </a:xfrm>
        </p:grpSpPr>
        <p:sp>
          <p:nvSpPr>
            <p:cNvPr id="88131" name="Line 67"/>
            <p:cNvSpPr>
              <a:spLocks noChangeShapeType="1"/>
            </p:cNvSpPr>
            <p:nvPr/>
          </p:nvSpPr>
          <p:spPr bwMode="auto">
            <a:xfrm>
              <a:off x="1392" y="1582"/>
              <a:ext cx="345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8132" name="Group 68"/>
            <p:cNvGrpSpPr>
              <a:grpSpLocks/>
            </p:cNvGrpSpPr>
            <p:nvPr/>
          </p:nvGrpSpPr>
          <p:grpSpPr bwMode="auto">
            <a:xfrm>
              <a:off x="1239" y="1510"/>
              <a:ext cx="115" cy="124"/>
              <a:chOff x="1239" y="1510"/>
              <a:chExt cx="115" cy="124"/>
            </a:xfrm>
          </p:grpSpPr>
          <p:sp>
            <p:nvSpPr>
              <p:cNvPr id="88133" name="AutoShape 69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34" name="AutoShape 70"/>
              <p:cNvSpPr>
                <a:spLocks noChangeArrowheads="1"/>
              </p:cNvSpPr>
              <p:nvPr/>
            </p:nvSpPr>
            <p:spPr bwMode="gray">
              <a:xfrm rot="19144989" flipH="1">
                <a:off x="1243" y="1510"/>
                <a:ext cx="106" cy="124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8135" name="Text Box 71"/>
            <p:cNvSpPr txBox="1">
              <a:spLocks noChangeArrowheads="1"/>
            </p:cNvSpPr>
            <p:nvPr/>
          </p:nvSpPr>
          <p:spPr bwMode="auto">
            <a:xfrm>
              <a:off x="1468" y="1291"/>
              <a:ext cx="331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dirty="0"/>
                <a:t>2. </a:t>
              </a:r>
              <a:r>
                <a:rPr lang="en-US" sz="2000" dirty="0" err="1" smtClean="0"/>
                <a:t>Cơ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sở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lý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thuyết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và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môi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trường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thực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hiện</a:t>
              </a:r>
              <a:endParaRPr lang="en-US" sz="2000" dirty="0"/>
            </a:p>
          </p:txBody>
        </p:sp>
      </p:grpSp>
      <p:grpSp>
        <p:nvGrpSpPr>
          <p:cNvPr id="88136" name="Group 72"/>
          <p:cNvGrpSpPr>
            <a:grpSpLocks/>
          </p:cNvGrpSpPr>
          <p:nvPr/>
        </p:nvGrpSpPr>
        <p:grpSpPr bwMode="auto">
          <a:xfrm>
            <a:off x="1966913" y="3733808"/>
            <a:ext cx="4424545" cy="533402"/>
            <a:chOff x="1239" y="1294"/>
            <a:chExt cx="2584" cy="336"/>
          </a:xfrm>
        </p:grpSpPr>
        <p:sp>
          <p:nvSpPr>
            <p:cNvPr id="88137" name="Line 73"/>
            <p:cNvSpPr>
              <a:spLocks noChangeShapeType="1"/>
            </p:cNvSpPr>
            <p:nvPr/>
          </p:nvSpPr>
          <p:spPr bwMode="auto">
            <a:xfrm>
              <a:off x="1392" y="1582"/>
              <a:ext cx="2431" cy="1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39" name="AutoShape 75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41" name="Text Box 77"/>
            <p:cNvSpPr txBox="1">
              <a:spLocks noChangeArrowheads="1"/>
            </p:cNvSpPr>
            <p:nvPr/>
          </p:nvSpPr>
          <p:spPr bwMode="auto">
            <a:xfrm>
              <a:off x="1470" y="1294"/>
              <a:ext cx="229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dirty="0" smtClean="0"/>
                <a:t>3. </a:t>
              </a:r>
              <a:r>
                <a:rPr lang="en-US" sz="2000" dirty="0" err="1" smtClean="0"/>
                <a:t>Phần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mềm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mô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phỏng</a:t>
              </a:r>
              <a:r>
                <a:rPr lang="en-US" sz="2000" dirty="0" smtClean="0"/>
                <a:t> CAN</a:t>
              </a:r>
              <a:endParaRPr lang="en-US" sz="2000" dirty="0"/>
            </a:p>
          </p:txBody>
        </p:sp>
      </p:grpSp>
      <p:grpSp>
        <p:nvGrpSpPr>
          <p:cNvPr id="88142" name="Group 78"/>
          <p:cNvGrpSpPr>
            <a:grpSpLocks/>
          </p:cNvGrpSpPr>
          <p:nvPr/>
        </p:nvGrpSpPr>
        <p:grpSpPr bwMode="auto">
          <a:xfrm>
            <a:off x="2186858" y="4751824"/>
            <a:ext cx="1921489" cy="478902"/>
            <a:chOff x="1371" y="1322"/>
            <a:chExt cx="1154" cy="454"/>
          </a:xfrm>
        </p:grpSpPr>
        <p:sp>
          <p:nvSpPr>
            <p:cNvPr id="88143" name="Line 79"/>
            <p:cNvSpPr>
              <a:spLocks noChangeShapeType="1"/>
            </p:cNvSpPr>
            <p:nvPr/>
          </p:nvSpPr>
          <p:spPr bwMode="auto">
            <a:xfrm>
              <a:off x="1371" y="1776"/>
              <a:ext cx="115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47" name="Text Box 83"/>
            <p:cNvSpPr txBox="1">
              <a:spLocks noChangeArrowheads="1"/>
            </p:cNvSpPr>
            <p:nvPr/>
          </p:nvSpPr>
          <p:spPr bwMode="auto">
            <a:xfrm>
              <a:off x="1476" y="1322"/>
              <a:ext cx="972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dirty="0"/>
                <a:t>4. </a:t>
              </a:r>
              <a:r>
                <a:rPr lang="en-US" sz="2000" dirty="0" err="1" smtClean="0"/>
                <a:t>Kết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quả</a:t>
              </a:r>
              <a:r>
                <a:rPr lang="en-US" sz="2000" dirty="0" smtClean="0"/>
                <a:t> </a:t>
              </a:r>
              <a:endParaRPr lang="en-US" sz="2000" dirty="0"/>
            </a:p>
          </p:txBody>
        </p:sp>
      </p:grpSp>
      <p:sp>
        <p:nvSpPr>
          <p:cNvPr id="32" name="AutoShape 69"/>
          <p:cNvSpPr>
            <a:spLocks noChangeArrowheads="1"/>
          </p:cNvSpPr>
          <p:nvPr/>
        </p:nvSpPr>
        <p:spPr bwMode="gray">
          <a:xfrm rot="2700000">
            <a:off x="1966812" y="5094457"/>
            <a:ext cx="182563" cy="197162"/>
          </a:xfrm>
          <a:prstGeom prst="rtTriangle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70"/>
          <p:cNvSpPr>
            <a:spLocks noChangeArrowheads="1"/>
          </p:cNvSpPr>
          <p:nvPr/>
        </p:nvSpPr>
        <p:spPr bwMode="gray">
          <a:xfrm rot="19163072" flipH="1">
            <a:off x="1967273" y="5094864"/>
            <a:ext cx="182563" cy="197162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AutoShape 70"/>
          <p:cNvSpPr>
            <a:spLocks noChangeArrowheads="1"/>
          </p:cNvSpPr>
          <p:nvPr/>
        </p:nvSpPr>
        <p:spPr bwMode="gray">
          <a:xfrm rot="19144989" flipH="1">
            <a:off x="1976490" y="4077228"/>
            <a:ext cx="181732" cy="19685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7" name="Picture 26" descr="logo_DU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8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pic>
        <p:nvPicPr>
          <p:cNvPr id="4" name="Picture 3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209801"/>
            <a:ext cx="8229600" cy="259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3693" y="1371600"/>
            <a:ext cx="762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Measurement Setup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CAN </a:t>
            </a:r>
          </a:p>
        </p:txBody>
      </p:sp>
    </p:spTree>
    <p:extLst>
      <p:ext uri="{BB962C8B-B14F-4D97-AF65-F5344CB8AC3E}">
        <p14:creationId xmlns:p14="http://schemas.microsoft.com/office/powerpoint/2010/main" val="45566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447800" y="1905000"/>
            <a:ext cx="6421120" cy="403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83363" y="1334869"/>
            <a:ext cx="47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smtClean="0"/>
              <a:t>Interactive Generator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Waveform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7" y="1981200"/>
            <a:ext cx="6005513" cy="39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66800" y="1383268"/>
            <a:ext cx="726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Waveform </a:t>
            </a:r>
            <a:r>
              <a:rPr lang="en-US" dirty="0" err="1" smtClean="0"/>
              <a:t>trong</a:t>
            </a:r>
            <a:r>
              <a:rPr lang="en-US" dirty="0" smtClean="0"/>
              <a:t> Interactive Generator</a:t>
            </a:r>
            <a:endParaRPr lang="en-US" dirty="0"/>
          </a:p>
        </p:txBody>
      </p:sp>
      <p:pic>
        <p:nvPicPr>
          <p:cNvPr id="7" name="Picture 6" descr="logo_DU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7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Filter</a:t>
            </a:r>
            <a:endParaRPr lang="en-US" dirty="0"/>
          </a:p>
        </p:txBody>
      </p:sp>
      <p:pic>
        <p:nvPicPr>
          <p:cNvPr id="5" name="Picture 4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056640" y="2038350"/>
            <a:ext cx="7438050" cy="3371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83363" y="1411069"/>
            <a:ext cx="2805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7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err="1" smtClean="0">
                <a:cs typeface="Times New Roman" pitchFamily="18" charset="0"/>
              </a:rPr>
              <a:t>Giao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diện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hộp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thoại</a:t>
            </a:r>
            <a:r>
              <a:rPr lang="en-US" sz="2000" dirty="0" smtClean="0">
                <a:cs typeface="Times New Roman" pitchFamily="18" charset="0"/>
              </a:rPr>
              <a:t> Insert Filter </a:t>
            </a:r>
            <a:r>
              <a:rPr lang="en-US" sz="2000" dirty="0" err="1" smtClean="0">
                <a:cs typeface="Times New Roman" pitchFamily="18" charset="0"/>
              </a:rPr>
              <a:t>và</a:t>
            </a:r>
            <a:r>
              <a:rPr lang="en-US" sz="2000" dirty="0" smtClean="0">
                <a:cs typeface="Times New Roman" pitchFamily="18" charset="0"/>
              </a:rPr>
              <a:t> CAN </a:t>
            </a:r>
            <a:r>
              <a:rPr lang="en-US" sz="2000" dirty="0" err="1" smtClean="0">
                <a:cs typeface="Times New Roman" pitchFamily="18" charset="0"/>
              </a:rPr>
              <a:t>mesage</a:t>
            </a:r>
            <a:endParaRPr lang="en-US" sz="2000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00B05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865903" y="1524000"/>
            <a:ext cx="3239134" cy="14477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" y="1066800"/>
            <a:ext cx="4182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Insert Filter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3212068"/>
            <a:ext cx="5218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Insert CAN message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92" y="3576392"/>
            <a:ext cx="5094708" cy="282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244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Hardware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371380"/>
              </p:ext>
            </p:extLst>
          </p:nvPr>
        </p:nvGraphicFramePr>
        <p:xfrm>
          <a:off x="2260600" y="22352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3" name="Equation" r:id="rId3" imgW="914400" imgH="216000" progId="Equation.DSMT4">
                  <p:embed/>
                </p:oleObj>
              </mc:Choice>
              <mc:Fallback>
                <p:oleObj name="Equation" r:id="rId3" imgW="914400" imgH="216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0600" y="22352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625838"/>
              </p:ext>
            </p:extLst>
          </p:nvPr>
        </p:nvGraphicFramePr>
        <p:xfrm>
          <a:off x="4394200" y="23622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" name="Equation" r:id="rId5" imgW="914400" imgH="216000" progId="Equation.DSMT4">
                  <p:embed/>
                </p:oleObj>
              </mc:Choice>
              <mc:Fallback>
                <p:oleObj name="Equation" r:id="rId5" imgW="914400" imgH="216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logo_DUT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4322" y="1182469"/>
            <a:ext cx="5572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Hardware Configuration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9087" y="4038600"/>
            <a:ext cx="414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baud </a:t>
            </a:r>
            <a:r>
              <a:rPr lang="en-US" dirty="0" err="1" smtClean="0"/>
              <a:t>cổng</a:t>
            </a:r>
            <a:r>
              <a:rPr lang="en-US" dirty="0" smtClean="0"/>
              <a:t> CAN</a:t>
            </a: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7"/>
          <a:stretch>
            <a:fillRect/>
          </a:stretch>
        </p:blipFill>
        <p:spPr>
          <a:xfrm>
            <a:off x="2707640" y="1676400"/>
            <a:ext cx="4381500" cy="1911350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640" y="4453255"/>
            <a:ext cx="4417060" cy="1947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802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Trace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587744"/>
              </p:ext>
            </p:extLst>
          </p:nvPr>
        </p:nvGraphicFramePr>
        <p:xfrm>
          <a:off x="2260600" y="22352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" name="Equation" r:id="rId3" imgW="914400" imgH="216000" progId="Equation.DSMT4">
                  <p:embed/>
                </p:oleObj>
              </mc:Choice>
              <mc:Fallback>
                <p:oleObj name="Equation" r:id="rId3" imgW="914400" imgH="216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0600" y="22352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logo_DU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6"/>
          <a:stretch>
            <a:fillRect/>
          </a:stretch>
        </p:blipFill>
        <p:spPr>
          <a:xfrm>
            <a:off x="1371600" y="2525712"/>
            <a:ext cx="6345850" cy="33416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83363" y="1944469"/>
            <a:ext cx="2827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smtClean="0"/>
              <a:t>Trace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9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dưới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Json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4" name="Picture 3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789" y="1507859"/>
            <a:ext cx="5053211" cy="489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89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cs typeface="Times New Roman" pitchFamily="18" charset="0"/>
              </a:rPr>
              <a:t>Kết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quả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hoạt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động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phần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mềm</a:t>
            </a:r>
            <a:endParaRPr lang="en-US" dirty="0">
              <a:cs typeface="Times New Roman" pitchFamily="18" charset="0"/>
            </a:endParaRPr>
          </a:p>
        </p:txBody>
      </p:sp>
      <p:pic>
        <p:nvPicPr>
          <p:cNvPr id="5" name="Picture 4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2590800"/>
            <a:ext cx="8229600" cy="25951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1727874"/>
            <a:ext cx="36134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 err="1" smtClean="0">
                <a:cs typeface="Times New Roman" pitchFamily="18" charset="0"/>
              </a:rPr>
              <a:t>Hoạt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động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phần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mềm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1214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mềm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đáp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message/signal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sở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qua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khối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Interative</a:t>
            </a:r>
            <a:r>
              <a:rPr lang="en-US" sz="2000" dirty="0"/>
              <a:t> Generator, Filter, Hardware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, </a:t>
            </a:r>
            <a:r>
              <a:rPr lang="en-US" sz="2000" dirty="0" err="1"/>
              <a:t>hiển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hộp</a:t>
            </a:r>
            <a:r>
              <a:rPr lang="en-US" sz="2000" dirty="0"/>
              <a:t> </a:t>
            </a:r>
            <a:r>
              <a:rPr lang="en-US" sz="2000" dirty="0" err="1"/>
              <a:t>thoại</a:t>
            </a:r>
            <a:r>
              <a:rPr lang="en-US" sz="2000" dirty="0"/>
              <a:t> Trace. </a:t>
            </a:r>
            <a:r>
              <a:rPr lang="en-US" sz="2000" dirty="0" err="1"/>
              <a:t>Giúp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dễ</a:t>
            </a:r>
            <a:r>
              <a:rPr lang="en-US" sz="2000" dirty="0"/>
              <a:t> </a:t>
            </a:r>
            <a:r>
              <a:rPr lang="en-US" sz="2000" dirty="0" err="1"/>
              <a:t>dàng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,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xét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lên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(CAN Device). </a:t>
            </a:r>
          </a:p>
          <a:p>
            <a:pPr lvl="0"/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/>
              <a:t>mềm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phỏng</a:t>
            </a:r>
            <a:r>
              <a:rPr lang="en-US" sz="2000" dirty="0"/>
              <a:t> CAN </a:t>
            </a:r>
            <a:r>
              <a:rPr lang="en-US" sz="2000" dirty="0" err="1"/>
              <a:t>đóng</a:t>
            </a:r>
            <a:r>
              <a:rPr lang="en-US" sz="2000" dirty="0"/>
              <a:t> </a:t>
            </a:r>
            <a:r>
              <a:rPr lang="en-US" sz="2000" dirty="0" err="1"/>
              <a:t>vai</a:t>
            </a:r>
            <a:r>
              <a:rPr lang="en-US" sz="2000" dirty="0"/>
              <a:t> </a:t>
            </a:r>
            <a:r>
              <a:rPr lang="en-US" sz="2000" dirty="0" err="1"/>
              <a:t>trò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mắc</a:t>
            </a:r>
            <a:r>
              <a:rPr lang="en-US" sz="2000" dirty="0"/>
              <a:t> </a:t>
            </a:r>
            <a:r>
              <a:rPr lang="en-US" sz="2000" dirty="0" err="1"/>
              <a:t>xích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trọng</a:t>
            </a:r>
            <a:r>
              <a:rPr lang="en-US" sz="2000" dirty="0"/>
              <a:t> </a:t>
            </a:r>
            <a:r>
              <a:rPr lang="en-US" sz="2000" dirty="0" err="1"/>
              <a:t>giúp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mềm</a:t>
            </a:r>
            <a:r>
              <a:rPr lang="en-US" sz="2000" dirty="0"/>
              <a:t>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sở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CAN, CAN Device </a:t>
            </a:r>
            <a:r>
              <a:rPr lang="en-US" sz="2000" dirty="0" err="1"/>
              <a:t>và</a:t>
            </a:r>
            <a:r>
              <a:rPr lang="en-US" sz="2000" dirty="0"/>
              <a:t> PC Driver </a:t>
            </a:r>
            <a:r>
              <a:rPr lang="en-US" sz="2000" dirty="0" err="1"/>
              <a:t>trong</a:t>
            </a:r>
            <a:r>
              <a:rPr lang="en-US" sz="2000" dirty="0"/>
              <a:t> “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phỏng</a:t>
            </a:r>
            <a:r>
              <a:rPr lang="en-US" sz="2000" dirty="0"/>
              <a:t> CAN BUS”. </a:t>
            </a:r>
            <a:r>
              <a:rPr lang="en-US" sz="2000" dirty="0" err="1"/>
              <a:t>Nhờ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mềm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phỏng</a:t>
            </a:r>
            <a:r>
              <a:rPr lang="en-US" sz="2000" dirty="0"/>
              <a:t> CAN,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message </a:t>
            </a:r>
            <a:r>
              <a:rPr lang="en-US" sz="2000" dirty="0" err="1"/>
              <a:t>đúng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dạng</a:t>
            </a:r>
            <a:r>
              <a:rPr lang="en-US" sz="2000" dirty="0"/>
              <a:t> (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mềm</a:t>
            </a:r>
            <a:r>
              <a:rPr lang="en-US" sz="2000" dirty="0"/>
              <a:t>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sở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CAN) </a:t>
            </a:r>
            <a:r>
              <a:rPr lang="en-US" sz="2000" dirty="0" err="1"/>
              <a:t>xuống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(PC Device),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hiển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message </a:t>
            </a:r>
            <a:r>
              <a:rPr lang="en-US" sz="2000" dirty="0" err="1"/>
              <a:t>phản</a:t>
            </a:r>
            <a:r>
              <a:rPr lang="en-US" sz="2000" dirty="0"/>
              <a:t> </a:t>
            </a:r>
            <a:r>
              <a:rPr lang="en-US" sz="2000" dirty="0" err="1"/>
              <a:t>hồi</a:t>
            </a:r>
            <a:r>
              <a:rPr lang="en-US" sz="2000" dirty="0"/>
              <a:t> </a:t>
            </a:r>
            <a:r>
              <a:rPr lang="en-US" sz="2000" dirty="0" err="1"/>
              <a:t>thuận</a:t>
            </a:r>
            <a:r>
              <a:rPr lang="en-US" sz="2000" dirty="0"/>
              <a:t> </a:t>
            </a:r>
            <a:r>
              <a:rPr lang="en-US" sz="2000" dirty="0" err="1"/>
              <a:t>tiện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,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 smtClean="0"/>
              <a:t>.</a:t>
            </a:r>
          </a:p>
          <a:p>
            <a:r>
              <a:rPr lang="en-US" sz="2000" dirty="0" err="1"/>
              <a:t>Tuy</a:t>
            </a:r>
            <a:r>
              <a:rPr lang="en-US" sz="2000" dirty="0"/>
              <a:t> </a:t>
            </a:r>
            <a:r>
              <a:rPr lang="en-US" sz="2000" dirty="0" err="1"/>
              <a:t>chưa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nổi</a:t>
            </a:r>
            <a:r>
              <a:rPr lang="en-US" sz="2000" dirty="0"/>
              <a:t> </a:t>
            </a:r>
            <a:r>
              <a:rPr lang="en-US" sz="2000" dirty="0" err="1"/>
              <a:t>bật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bắt</a:t>
            </a:r>
            <a:r>
              <a:rPr lang="en-US" sz="2000" dirty="0"/>
              <a:t> </a:t>
            </a:r>
            <a:r>
              <a:rPr lang="en-US" sz="2000" dirty="0" err="1"/>
              <a:t>mắt</a:t>
            </a:r>
            <a:r>
              <a:rPr lang="en-US" sz="2000" dirty="0"/>
              <a:t>, </a:t>
            </a:r>
            <a:r>
              <a:rPr lang="en-US" sz="2000" dirty="0" err="1"/>
              <a:t>nhưng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mềm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dễ</a:t>
            </a:r>
            <a:r>
              <a:rPr lang="en-US" sz="2000" dirty="0"/>
              <a:t> </a:t>
            </a:r>
            <a:r>
              <a:rPr lang="en-US" sz="2000" dirty="0" err="1"/>
              <a:t>nhìn</a:t>
            </a:r>
            <a:r>
              <a:rPr lang="en-US" sz="2000" dirty="0"/>
              <a:t>, </a:t>
            </a:r>
            <a:r>
              <a:rPr lang="en-US" sz="2000" dirty="0" err="1"/>
              <a:t>dễ</a:t>
            </a:r>
            <a:r>
              <a:rPr lang="en-US" sz="2000" dirty="0"/>
              <a:t> </a:t>
            </a:r>
            <a:r>
              <a:rPr lang="en-US" sz="2000" dirty="0" err="1"/>
              <a:t>thao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dung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.</a:t>
            </a:r>
          </a:p>
          <a:p>
            <a:pPr lvl="0"/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cs typeface="Times New Roman" pitchFamily="18" charset="0"/>
              </a:rPr>
              <a:t>TỔNG QUAN VỀ CAN BUS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CAN BUS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gì</a:t>
            </a:r>
            <a:r>
              <a:rPr lang="en-US" sz="2000" dirty="0" smtClean="0"/>
              <a:t>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sz="2000" dirty="0" smtClean="0">
              <a:latin typeface="+mn-lt"/>
            </a:endParaRPr>
          </a:p>
          <a:p>
            <a:pPr lvl="1"/>
            <a:r>
              <a:rPr lang="en-US" sz="2000" dirty="0" err="1" smtClean="0">
                <a:latin typeface="+mn-lt"/>
              </a:rPr>
              <a:t>Mạng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khu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vực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điều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khiển</a:t>
            </a:r>
            <a:r>
              <a:rPr lang="en-US" sz="2000" dirty="0">
                <a:latin typeface="+mn-lt"/>
              </a:rPr>
              <a:t> CAN – Controller Area Network </a:t>
            </a:r>
          </a:p>
        </p:txBody>
      </p:sp>
      <p:pic>
        <p:nvPicPr>
          <p:cNvPr id="6" name="Picture 5" descr="C:\Users\SONY\Desktop\M2\M2\diag_canbus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18640"/>
            <a:ext cx="4800600" cy="3319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logo_DU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8189890" cy="42672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[1]</a:t>
            </a:r>
            <a:r>
              <a:rPr lang="en-US" sz="1400" dirty="0"/>
              <a:t> “</a:t>
            </a:r>
            <a:r>
              <a:rPr lang="en-US" sz="1400" dirty="0" err="1"/>
              <a:t>Qt</a:t>
            </a:r>
            <a:r>
              <a:rPr lang="en-US" sz="1400" dirty="0"/>
              <a:t> Documentation”. [Online]. http://doc.qt.io/qt-5/(Accessed March and April 2017)</a:t>
            </a:r>
          </a:p>
          <a:p>
            <a:pPr marL="0" indent="0">
              <a:buNone/>
            </a:pPr>
            <a:r>
              <a:rPr lang="en-US" sz="1400" b="1" dirty="0"/>
              <a:t>[2]</a:t>
            </a:r>
            <a:r>
              <a:rPr lang="en-US" sz="1400" dirty="0"/>
              <a:t> Texas Instruments, “Introduction to the Controller Area Network (CAN)”, SLOA101B–August 2002–Revised May 2016</a:t>
            </a:r>
          </a:p>
          <a:p>
            <a:pPr marL="0" indent="0">
              <a:buNone/>
            </a:pPr>
            <a:r>
              <a:rPr lang="en-US" sz="1400" b="1" dirty="0"/>
              <a:t>[3]</a:t>
            </a:r>
            <a:r>
              <a:rPr lang="en-US" sz="1400" dirty="0"/>
              <a:t> Mark Mitchell, Jeffrey Oldham, Alex Samuel, “Advanced Linux Programming” Copyright © 2001 by New Riders Publishing, FIRST EDITION: June, 2001</a:t>
            </a:r>
          </a:p>
          <a:p>
            <a:pPr marL="0" indent="0">
              <a:buNone/>
            </a:pPr>
            <a:r>
              <a:rPr lang="en-US" sz="1400" b="1" dirty="0"/>
              <a:t>[4]</a:t>
            </a:r>
            <a:r>
              <a:rPr lang="en-US" sz="1400" dirty="0"/>
              <a:t> Vector, “User Manual </a:t>
            </a:r>
            <a:r>
              <a:rPr lang="en-US" sz="1400" dirty="0" err="1"/>
              <a:t>CANoe</a:t>
            </a:r>
            <a:r>
              <a:rPr lang="en-US" sz="1400" dirty="0"/>
              <a:t> Version 7.5”. © Copyright 2010, Vector </a:t>
            </a:r>
            <a:r>
              <a:rPr lang="en-US" sz="1400" dirty="0" err="1"/>
              <a:t>Informatik</a:t>
            </a:r>
            <a:r>
              <a:rPr lang="en-US" sz="1400" dirty="0"/>
              <a:t> GmbH. Printed in Germany.</a:t>
            </a:r>
          </a:p>
          <a:p>
            <a:pPr marL="0" indent="0">
              <a:buNone/>
            </a:pPr>
            <a:r>
              <a:rPr lang="en-US" sz="1400" b="1" dirty="0"/>
              <a:t>[5]</a:t>
            </a:r>
            <a:r>
              <a:rPr lang="en-US" sz="1400" dirty="0"/>
              <a:t> </a:t>
            </a:r>
            <a:r>
              <a:rPr lang="en-US" sz="1400" dirty="0" err="1"/>
              <a:t>Nguyễn</a:t>
            </a:r>
            <a:r>
              <a:rPr lang="en-US" sz="1400" dirty="0"/>
              <a:t> </a:t>
            </a:r>
            <a:r>
              <a:rPr lang="en-US" sz="1400" dirty="0" err="1"/>
              <a:t>Mạnh</a:t>
            </a:r>
            <a:r>
              <a:rPr lang="en-US" sz="1400" dirty="0"/>
              <a:t> </a:t>
            </a:r>
            <a:r>
              <a:rPr lang="en-US" sz="1400" dirty="0" err="1"/>
              <a:t>Hùng</a:t>
            </a:r>
            <a:r>
              <a:rPr lang="en-US" sz="1400" dirty="0"/>
              <a:t>, “</a:t>
            </a:r>
            <a:r>
              <a:rPr lang="en-US" sz="1400" dirty="0" err="1"/>
              <a:t>Bài</a:t>
            </a:r>
            <a:r>
              <a:rPr lang="en-US" sz="1400" dirty="0"/>
              <a:t> </a:t>
            </a:r>
            <a:r>
              <a:rPr lang="en-US" sz="1400" dirty="0" err="1"/>
              <a:t>giảng</a:t>
            </a:r>
            <a:r>
              <a:rPr lang="en-US" sz="1400" dirty="0"/>
              <a:t> </a:t>
            </a:r>
            <a:r>
              <a:rPr lang="en-US" sz="1400" dirty="0" err="1"/>
              <a:t>ngôn</a:t>
            </a:r>
            <a:r>
              <a:rPr lang="en-US" sz="1400" dirty="0"/>
              <a:t> </a:t>
            </a:r>
            <a:r>
              <a:rPr lang="en-US" sz="1400" dirty="0" err="1"/>
              <a:t>ngữ</a:t>
            </a:r>
            <a:r>
              <a:rPr lang="en-US" sz="1400" dirty="0"/>
              <a:t> </a:t>
            </a:r>
            <a:r>
              <a:rPr lang="en-US" sz="1400" dirty="0" err="1"/>
              <a:t>lập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C++”. [Online]. </a:t>
            </a:r>
            <a:r>
              <a:rPr lang="en-US" sz="1400" dirty="0" err="1"/>
              <a:t>Xem</a:t>
            </a:r>
            <a:r>
              <a:rPr lang="en-US" sz="1400" dirty="0"/>
              <a:t> </a:t>
            </a:r>
            <a:r>
              <a:rPr lang="en-US" sz="1400" dirty="0" err="1"/>
              <a:t>tại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/>
              <a:t>http://www.e-ptit.edu.vn/hoctap/hoclieu/LTHDT.pdf (Accessed February 2017)</a:t>
            </a:r>
          </a:p>
          <a:p>
            <a:pPr marL="0" indent="0">
              <a:buNone/>
            </a:pPr>
            <a:r>
              <a:rPr lang="en-US" sz="1400" b="1" dirty="0"/>
              <a:t>[6] </a:t>
            </a:r>
            <a:r>
              <a:rPr lang="en-US" sz="1400" dirty="0"/>
              <a:t>“Introduction to Model/View Programming”.[online]. http://doc.qt.io/qt-4.8/model-view-programming.html (Accessed March 2017).</a:t>
            </a:r>
          </a:p>
          <a:p>
            <a:pPr marL="0" indent="0">
              <a:buNone/>
            </a:pPr>
            <a:r>
              <a:rPr lang="en-US" sz="1400" b="1" dirty="0"/>
              <a:t>[7] </a:t>
            </a:r>
            <a:r>
              <a:rPr lang="en-US" sz="1400" dirty="0"/>
              <a:t>“Introduction Signal and Slots”.[online].http://doc.qt.io/qt-5/signalsandslots.html (Accessed  March 2017).</a:t>
            </a:r>
          </a:p>
          <a:p>
            <a:pPr marL="0" indent="0">
              <a:buNone/>
            </a:pPr>
            <a:r>
              <a:rPr lang="en-US" sz="1400" b="1" dirty="0"/>
              <a:t>[8]</a:t>
            </a:r>
            <a:r>
              <a:rPr lang="en-US" sz="1400" dirty="0"/>
              <a:t> “Introduction </a:t>
            </a:r>
            <a:r>
              <a:rPr lang="en-US" sz="1400" dirty="0" err="1"/>
              <a:t>Json</a:t>
            </a:r>
            <a:r>
              <a:rPr lang="en-US" sz="1400" dirty="0"/>
              <a:t>”.[Online]. http://www.json.org/ ( Accessed February and March 2017).</a:t>
            </a:r>
          </a:p>
          <a:p>
            <a:pPr marL="0" indent="0">
              <a:buNone/>
            </a:pPr>
            <a:r>
              <a:rPr lang="en-US" sz="1400" b="1" dirty="0"/>
              <a:t>[9]</a:t>
            </a:r>
            <a:r>
              <a:rPr lang="en-US" sz="1400" dirty="0"/>
              <a:t> </a:t>
            </a:r>
            <a:r>
              <a:rPr lang="en-US" sz="1400" dirty="0" err="1"/>
              <a:t>Lê</a:t>
            </a:r>
            <a:r>
              <a:rPr lang="en-US" sz="1400" dirty="0"/>
              <a:t> </a:t>
            </a:r>
            <a:r>
              <a:rPr lang="en-US" sz="1400" dirty="0" err="1"/>
              <a:t>Thị</a:t>
            </a:r>
            <a:r>
              <a:rPr lang="en-US" sz="1400" dirty="0"/>
              <a:t> </a:t>
            </a:r>
            <a:r>
              <a:rPr lang="en-US" sz="1400" dirty="0" err="1"/>
              <a:t>Mỹ</a:t>
            </a:r>
            <a:r>
              <a:rPr lang="en-US" sz="1400" dirty="0"/>
              <a:t> </a:t>
            </a:r>
            <a:r>
              <a:rPr lang="en-US" sz="1400" dirty="0" err="1"/>
              <a:t>Hạnh</a:t>
            </a:r>
            <a:r>
              <a:rPr lang="en-US" sz="1400" dirty="0"/>
              <a:t>, “</a:t>
            </a:r>
            <a:r>
              <a:rPr lang="en-US" sz="1400" dirty="0" err="1"/>
              <a:t>Lập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Hướng</a:t>
            </a:r>
            <a:r>
              <a:rPr lang="en-US" sz="1400" dirty="0"/>
              <a:t> </a:t>
            </a:r>
            <a:r>
              <a:rPr lang="en-US" sz="1400" dirty="0" err="1"/>
              <a:t>Đối</a:t>
            </a:r>
            <a:r>
              <a:rPr lang="en-US" sz="1400" dirty="0"/>
              <a:t> </a:t>
            </a:r>
            <a:r>
              <a:rPr lang="en-US" sz="1400" dirty="0" err="1"/>
              <a:t>Tượng</a:t>
            </a:r>
            <a:r>
              <a:rPr lang="en-US" sz="1400" dirty="0"/>
              <a:t>”, </a:t>
            </a:r>
            <a:r>
              <a:rPr lang="en-US" sz="1400" dirty="0" err="1"/>
              <a:t>Đà</a:t>
            </a:r>
            <a:r>
              <a:rPr lang="en-US" sz="1400" dirty="0"/>
              <a:t> </a:t>
            </a:r>
            <a:r>
              <a:rPr lang="en-US" sz="1400" dirty="0" err="1"/>
              <a:t>Nẵng</a:t>
            </a:r>
            <a:r>
              <a:rPr lang="en-US" sz="1400" dirty="0"/>
              <a:t>, 2002.</a:t>
            </a:r>
          </a:p>
          <a:p>
            <a:endParaRPr lang="en-US" sz="1400" dirty="0"/>
          </a:p>
        </p:txBody>
      </p:sp>
      <p:pic>
        <p:nvPicPr>
          <p:cNvPr id="4" name="Picture 3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0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en-US" sz="44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44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Cảm</a:t>
            </a:r>
            <a:r>
              <a:rPr lang="en-US" sz="44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ơn</a:t>
            </a:r>
            <a:r>
              <a:rPr lang="en-US" sz="44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quý</a:t>
            </a:r>
            <a:r>
              <a:rPr lang="en-US" sz="44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thầy</a:t>
            </a:r>
            <a:r>
              <a:rPr lang="en-US" sz="44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cô</a:t>
            </a:r>
            <a:r>
              <a:rPr lang="en-US" sz="44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44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44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44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44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44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44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dõi</a:t>
            </a:r>
            <a:r>
              <a:rPr lang="en-US" sz="4400" dirty="0" smtClean="0"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  <a:endParaRPr lang="en-US" sz="4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0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>
                <a:cs typeface="Times New Roman" pitchFamily="18" charset="0"/>
              </a:rPr>
              <a:t>Hệ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thống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mô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phỏng</a:t>
            </a:r>
            <a:r>
              <a:rPr lang="en-US" dirty="0" smtClean="0">
                <a:cs typeface="Times New Roman" pitchFamily="18" charset="0"/>
              </a:rPr>
              <a:t> CAN BUS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847" y="1676400"/>
            <a:ext cx="8686800" cy="73355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phỏng</a:t>
            </a:r>
            <a:r>
              <a:rPr lang="en-US" sz="2400" dirty="0" smtClean="0"/>
              <a:t> CAN BUS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761999" y="3185160"/>
            <a:ext cx="184912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software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402256" y="3185160"/>
            <a:ext cx="1626943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 Driver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943599" y="3185160"/>
            <a:ext cx="179832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Device</a:t>
            </a:r>
            <a:endParaRPr lang="en-US" dirty="0"/>
          </a:p>
        </p:txBody>
      </p:sp>
      <p:sp>
        <p:nvSpPr>
          <p:cNvPr id="9" name="Left-Right Arrow 8"/>
          <p:cNvSpPr/>
          <p:nvPr/>
        </p:nvSpPr>
        <p:spPr>
          <a:xfrm>
            <a:off x="2656839" y="3566160"/>
            <a:ext cx="695960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>
            <a:off x="5064759" y="3566160"/>
            <a:ext cx="838200" cy="533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USB</a:t>
            </a:r>
            <a:endParaRPr lang="en-US" sz="1400" dirty="0"/>
          </a:p>
        </p:txBody>
      </p:sp>
      <p:sp>
        <p:nvSpPr>
          <p:cNvPr id="11" name="Left-Right Arrow 10"/>
          <p:cNvSpPr/>
          <p:nvPr/>
        </p:nvSpPr>
        <p:spPr>
          <a:xfrm>
            <a:off x="7785697" y="3566160"/>
            <a:ext cx="901102" cy="533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CAN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782981" y="4632960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TM4C123G Board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32736" y="4632960"/>
            <a:ext cx="1596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Linux Driver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" y="4632960"/>
            <a:ext cx="187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QT Framework</a:t>
            </a:r>
            <a:endParaRPr lang="en-US" dirty="0"/>
          </a:p>
        </p:txBody>
      </p:sp>
      <p:pic>
        <p:nvPicPr>
          <p:cNvPr id="17" name="Picture 16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CAN Software</a:t>
            </a:r>
            <a:endParaRPr lang="en-US" altLang="en-US" dirty="0"/>
          </a:p>
        </p:txBody>
      </p:sp>
      <p:sp>
        <p:nvSpPr>
          <p:cNvPr id="71683" name="AutoShape 3"/>
          <p:cNvSpPr>
            <a:spLocks noChangeArrowheads="1"/>
          </p:cNvSpPr>
          <p:nvPr/>
        </p:nvSpPr>
        <p:spPr bwMode="auto">
          <a:xfrm>
            <a:off x="5029200" y="3163888"/>
            <a:ext cx="3389289" cy="255111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99CCFF">
                        <a:gamma/>
                        <a:tint val="27451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>
              <a:latin typeface="Verdana" pitchFamily="34" charset="0"/>
            </a:endParaRPr>
          </a:p>
        </p:txBody>
      </p:sp>
      <p:sp>
        <p:nvSpPr>
          <p:cNvPr id="71685" name="AutoShape 5"/>
          <p:cNvSpPr>
            <a:spLocks noChangeArrowheads="1"/>
          </p:cNvSpPr>
          <p:nvPr/>
        </p:nvSpPr>
        <p:spPr bwMode="auto">
          <a:xfrm>
            <a:off x="838200" y="3163888"/>
            <a:ext cx="3048000" cy="255111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99CCFF">
                        <a:gamma/>
                        <a:tint val="27451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>
              <a:latin typeface="Verdana" pitchFamily="34" charset="0"/>
            </a:endParaRP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838200" y="3309878"/>
            <a:ext cx="289560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buFont typeface="Wingdings" panose="05000000000000000000" pitchFamily="2" charset="2"/>
              <a:buChar char="v"/>
            </a:pPr>
            <a:r>
              <a:rPr lang="en-US" b="1" kern="0" dirty="0" err="1"/>
              <a:t>Phần</a:t>
            </a:r>
            <a:r>
              <a:rPr lang="en-US" b="1" kern="0" dirty="0"/>
              <a:t> </a:t>
            </a:r>
            <a:r>
              <a:rPr lang="en-US" b="1" kern="0" dirty="0" err="1"/>
              <a:t>mềm</a:t>
            </a:r>
            <a:r>
              <a:rPr lang="en-US" b="1" kern="0" dirty="0"/>
              <a:t> </a:t>
            </a:r>
            <a:r>
              <a:rPr lang="en-US" b="1" kern="0" dirty="0" err="1"/>
              <a:t>cơ</a:t>
            </a:r>
            <a:r>
              <a:rPr lang="en-US" b="1" kern="0" dirty="0"/>
              <a:t> </a:t>
            </a:r>
            <a:r>
              <a:rPr lang="en-US" b="1" kern="0" dirty="0" err="1"/>
              <a:t>sở</a:t>
            </a:r>
            <a:r>
              <a:rPr lang="en-US" b="1" kern="0" dirty="0"/>
              <a:t> </a:t>
            </a:r>
            <a:r>
              <a:rPr lang="en-US" b="1" kern="0" dirty="0" err="1"/>
              <a:t>dữ</a:t>
            </a:r>
            <a:r>
              <a:rPr lang="en-US" b="1" kern="0" dirty="0"/>
              <a:t> </a:t>
            </a:r>
            <a:r>
              <a:rPr lang="en-US" b="1" kern="0" dirty="0" err="1"/>
              <a:t>liệu</a:t>
            </a:r>
            <a:r>
              <a:rPr lang="en-US" b="1" kern="0" dirty="0"/>
              <a:t> CAN</a:t>
            </a:r>
            <a:endParaRPr lang="en-US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message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smtClean="0"/>
              <a:t>signal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CAN</a:t>
            </a:r>
            <a:endParaRPr lang="en-US" kern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687" name="Freeform 7"/>
          <p:cNvSpPr>
            <a:spLocks/>
          </p:cNvSpPr>
          <p:nvPr/>
        </p:nvSpPr>
        <p:spPr bwMode="gray">
          <a:xfrm>
            <a:off x="3597772" y="3015662"/>
            <a:ext cx="860289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8" name="AutoShape 8"/>
          <p:cNvSpPr>
            <a:spLocks noChangeAspect="1" noChangeArrowheads="1" noTextEdit="1"/>
          </p:cNvSpPr>
          <p:nvPr/>
        </p:nvSpPr>
        <p:spPr bwMode="gray">
          <a:xfrm flipH="1">
            <a:off x="4819333" y="3063876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9" name="Freeform 9"/>
          <p:cNvSpPr>
            <a:spLocks/>
          </p:cNvSpPr>
          <p:nvPr/>
        </p:nvSpPr>
        <p:spPr bwMode="gray">
          <a:xfrm flipH="1">
            <a:off x="4495799" y="3041651"/>
            <a:ext cx="778351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690" name="Group 10"/>
          <p:cNvGrpSpPr>
            <a:grpSpLocks/>
          </p:cNvGrpSpPr>
          <p:nvPr/>
        </p:nvGrpSpPr>
        <p:grpSpPr bwMode="auto">
          <a:xfrm>
            <a:off x="2944088" y="1439863"/>
            <a:ext cx="2998788" cy="1601788"/>
            <a:chOff x="1997" y="1314"/>
            <a:chExt cx="1889" cy="1009"/>
          </a:xfrm>
        </p:grpSpPr>
        <p:grpSp>
          <p:nvGrpSpPr>
            <p:cNvPr id="71691" name="Group 11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71692" name="Oval 12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93" name="Oval 13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694" name="Oval 14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695" name="Oval 15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696" name="Oval 16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697" name="Oval 17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3340192" y="1782733"/>
            <a:ext cx="21804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/>
              <a:t>CAN Software</a:t>
            </a:r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5105400" y="3309878"/>
            <a:ext cx="327338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mềm</a:t>
            </a:r>
            <a:r>
              <a:rPr lang="en-US" b="1" dirty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phỏng</a:t>
            </a:r>
            <a:r>
              <a:rPr lang="en-US" b="1" dirty="0" smtClean="0"/>
              <a:t> </a:t>
            </a:r>
            <a:r>
              <a:rPr lang="en-US" b="1" dirty="0"/>
              <a:t>CAN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Truyền</a:t>
            </a:r>
            <a:r>
              <a:rPr lang="en-US" dirty="0" smtClean="0"/>
              <a:t>,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vi-VN" dirty="0" smtClean="0"/>
              <a:t>Cấu </a:t>
            </a:r>
            <a:r>
              <a:rPr lang="vi-VN" dirty="0"/>
              <a:t>hình</a:t>
            </a:r>
            <a:r>
              <a:rPr lang="en-US" dirty="0"/>
              <a:t> </a:t>
            </a:r>
            <a:r>
              <a:rPr lang="vi-VN" dirty="0"/>
              <a:t>tốc độ </a:t>
            </a:r>
            <a:r>
              <a:rPr lang="vi-VN" dirty="0" smtClean="0"/>
              <a:t>Baud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cổng</a:t>
            </a:r>
            <a:r>
              <a:rPr lang="en-US" dirty="0" smtClean="0"/>
              <a:t> CAN.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/>
              <a:t>message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smtClean="0"/>
              <a:t>signal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CAN</a:t>
            </a:r>
            <a:endParaRPr lang="en-US" dirty="0"/>
          </a:p>
        </p:txBody>
      </p:sp>
      <p:pic>
        <p:nvPicPr>
          <p:cNvPr id="23" name="Picture 22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5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animBg="1"/>
      <p:bldP spid="71685" grpId="0" animBg="1"/>
      <p:bldP spid="71686" grpId="0"/>
      <p:bldP spid="71687" grpId="0" animBg="1"/>
      <p:bldP spid="71688" grpId="0"/>
      <p:bldP spid="71689" grpId="0" animBg="1"/>
      <p:bldP spid="71698" grpId="0"/>
      <p:bldP spid="716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CAN Device</a:t>
            </a:r>
            <a:endParaRPr lang="en-US" altLang="en-US" sz="1800" dirty="0"/>
          </a:p>
        </p:txBody>
      </p:sp>
      <p:grpSp>
        <p:nvGrpSpPr>
          <p:cNvPr id="74756" name="Group 4"/>
          <p:cNvGrpSpPr>
            <a:grpSpLocks/>
          </p:cNvGrpSpPr>
          <p:nvPr/>
        </p:nvGrpSpPr>
        <p:grpSpPr bwMode="auto">
          <a:xfrm>
            <a:off x="3047780" y="2209800"/>
            <a:ext cx="2900575" cy="2706316"/>
            <a:chOff x="1872" y="1824"/>
            <a:chExt cx="2014" cy="1821"/>
          </a:xfrm>
        </p:grpSpPr>
        <p:sp>
          <p:nvSpPr>
            <p:cNvPr id="74757" name="AutoShape 5"/>
            <p:cNvSpPr>
              <a:spLocks noChangeArrowheads="1"/>
            </p:cNvSpPr>
            <p:nvPr/>
          </p:nvSpPr>
          <p:spPr bwMode="gray">
            <a:xfrm rot="16200000" flipH="1">
              <a:off x="1820" y="2528"/>
              <a:ext cx="309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58" name="AutoShape 6"/>
            <p:cNvSpPr>
              <a:spLocks noChangeArrowheads="1"/>
            </p:cNvSpPr>
            <p:nvPr/>
          </p:nvSpPr>
          <p:spPr bwMode="gray">
            <a:xfrm rot="5400000" flipH="1">
              <a:off x="3628" y="2494"/>
              <a:ext cx="309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59" name="AutoShape 7"/>
            <p:cNvSpPr>
              <a:spLocks noChangeArrowheads="1"/>
            </p:cNvSpPr>
            <p:nvPr/>
          </p:nvSpPr>
          <p:spPr bwMode="gray">
            <a:xfrm rot="10800000" flipH="1">
              <a:off x="2725" y="3439"/>
              <a:ext cx="308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0" name="Oval 8"/>
            <p:cNvSpPr>
              <a:spLocks noChangeArrowheads="1"/>
            </p:cNvSpPr>
            <p:nvPr/>
          </p:nvSpPr>
          <p:spPr bwMode="gray">
            <a:xfrm>
              <a:off x="2078" y="1824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2" name="Oval 10"/>
            <p:cNvSpPr>
              <a:spLocks noChangeArrowheads="1"/>
            </p:cNvSpPr>
            <p:nvPr/>
          </p:nvSpPr>
          <p:spPr bwMode="gray">
            <a:xfrm>
              <a:off x="2254" y="2000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4764" name="Oval 12"/>
            <p:cNvSpPr>
              <a:spLocks noChangeArrowheads="1"/>
            </p:cNvSpPr>
            <p:nvPr/>
          </p:nvSpPr>
          <p:spPr bwMode="gray">
            <a:xfrm>
              <a:off x="2254" y="2000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4770" name="AutoShape 18"/>
          <p:cNvSpPr>
            <a:spLocks noChangeArrowheads="1"/>
          </p:cNvSpPr>
          <p:nvPr/>
        </p:nvSpPr>
        <p:spPr bwMode="gray">
          <a:xfrm>
            <a:off x="6005964" y="2995984"/>
            <a:ext cx="1804578" cy="830769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2" name="Text Box 20"/>
          <p:cNvSpPr txBox="1">
            <a:spLocks noChangeArrowheads="1"/>
          </p:cNvSpPr>
          <p:nvPr/>
        </p:nvSpPr>
        <p:spPr bwMode="gray">
          <a:xfrm>
            <a:off x="3547532" y="2995984"/>
            <a:ext cx="1919795" cy="830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CAN </a:t>
            </a:r>
            <a:r>
              <a:rPr lang="en-US" sz="2400" b="1" dirty="0" smtClean="0">
                <a:solidFill>
                  <a:schemeClr val="bg1"/>
                </a:solidFill>
              </a:rPr>
              <a:t>Device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4773" name="AutoShape 21"/>
          <p:cNvSpPr>
            <a:spLocks noChangeArrowheads="1"/>
          </p:cNvSpPr>
          <p:nvPr/>
        </p:nvSpPr>
        <p:spPr bwMode="auto">
          <a:xfrm>
            <a:off x="3047060" y="5087026"/>
            <a:ext cx="3048940" cy="499353"/>
          </a:xfrm>
          <a:prstGeom prst="roundRect">
            <a:avLst>
              <a:gd name="adj" fmla="val 23841"/>
            </a:avLst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1"/>
            <a:endParaRPr lang="en-US" sz="2400" dirty="0"/>
          </a:p>
        </p:txBody>
      </p:sp>
      <p:sp>
        <p:nvSpPr>
          <p:cNvPr id="74778" name="Text Box 26"/>
          <p:cNvSpPr txBox="1">
            <a:spLocks noChangeArrowheads="1"/>
          </p:cNvSpPr>
          <p:nvPr/>
        </p:nvSpPr>
        <p:spPr bwMode="gray">
          <a:xfrm>
            <a:off x="6043409" y="3276600"/>
            <a:ext cx="1767133" cy="338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1600" b="1" dirty="0" err="1">
                <a:solidFill>
                  <a:schemeClr val="bg1"/>
                </a:solidFill>
              </a:rPr>
              <a:t>Giao</a:t>
            </a:r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b="1" dirty="0" err="1">
                <a:solidFill>
                  <a:schemeClr val="bg1"/>
                </a:solidFill>
              </a:rPr>
              <a:t>tiếp</a:t>
            </a:r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CAN</a:t>
            </a:r>
            <a:endParaRPr lang="en-US" altLang="en-US" sz="1600" b="1" dirty="0">
              <a:solidFill>
                <a:schemeClr val="bg1"/>
              </a:solidFill>
            </a:endParaRPr>
          </a:p>
        </p:txBody>
      </p:sp>
      <p:pic>
        <p:nvPicPr>
          <p:cNvPr id="30" name="Picture 29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15805" y="5103882"/>
            <a:ext cx="34563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dirty="0" smtClean="0"/>
              <a:t>TM4C123G Board </a:t>
            </a:r>
            <a:endParaRPr lang="en-US" sz="2400" dirty="0"/>
          </a:p>
        </p:txBody>
      </p:sp>
      <p:sp>
        <p:nvSpPr>
          <p:cNvPr id="35" name="AutoShape 18"/>
          <p:cNvSpPr>
            <a:spLocks noChangeArrowheads="1"/>
          </p:cNvSpPr>
          <p:nvPr/>
        </p:nvSpPr>
        <p:spPr bwMode="gray">
          <a:xfrm>
            <a:off x="1219200" y="2995984"/>
            <a:ext cx="1790873" cy="83077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6"/>
          <p:cNvSpPr txBox="1">
            <a:spLocks noChangeArrowheads="1"/>
          </p:cNvSpPr>
          <p:nvPr/>
        </p:nvSpPr>
        <p:spPr bwMode="gray">
          <a:xfrm>
            <a:off x="1254464" y="3319046"/>
            <a:ext cx="175560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1600" b="1" dirty="0" err="1">
                <a:solidFill>
                  <a:schemeClr val="bg1"/>
                </a:solidFill>
              </a:rPr>
              <a:t>Giao</a:t>
            </a:r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b="1" dirty="0" err="1">
                <a:solidFill>
                  <a:schemeClr val="bg1"/>
                </a:solidFill>
              </a:rPr>
              <a:t>tiếp</a:t>
            </a:r>
            <a:r>
              <a:rPr lang="en-US" altLang="en-US" sz="1600" b="1" dirty="0">
                <a:solidFill>
                  <a:schemeClr val="bg1"/>
                </a:solidFill>
              </a:rPr>
              <a:t> 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USB</a:t>
            </a:r>
            <a:endParaRPr lang="en-US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8644" y="1295400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b="1" dirty="0"/>
              <a:t>CAN Device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127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0" grpId="0" animBg="1"/>
      <p:bldP spid="74772" grpId="0"/>
      <p:bldP spid="74773" grpId="0" animBg="1"/>
      <p:bldP spid="4" grpId="0"/>
      <p:bldP spid="3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PC Driver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r>
              <a:rPr lang="en-US" b="1" dirty="0"/>
              <a:t>PC </a:t>
            </a:r>
            <a:r>
              <a:rPr lang="en-US" b="1" dirty="0" smtClean="0"/>
              <a:t>Driver</a:t>
            </a:r>
          </a:p>
          <a:p>
            <a:pPr marL="0" indent="0">
              <a:buNone/>
            </a:pPr>
            <a:endParaRPr lang="en-US" dirty="0" smtClean="0"/>
          </a:p>
          <a:p>
            <a:pPr lvl="0">
              <a:buFont typeface="Wingdings" pitchFamily="2" charset="2"/>
              <a:buChar char="Ø"/>
            </a:pP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 smtClean="0"/>
              <a:t>được</a:t>
            </a:r>
            <a:r>
              <a:rPr lang="en-US" dirty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 smtClean="0"/>
              <a:t>bị</a:t>
            </a:r>
            <a:r>
              <a:rPr lang="en-US" dirty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cổng</a:t>
            </a:r>
            <a:r>
              <a:rPr lang="en-US" dirty="0" smtClean="0"/>
              <a:t> USB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CAN </a:t>
            </a:r>
            <a:r>
              <a:rPr lang="en-US" dirty="0"/>
              <a:t>software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baud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/>
              <a:t>qua file </a:t>
            </a:r>
            <a:r>
              <a:rPr lang="en-US" dirty="0" smtClean="0"/>
              <a:t>descriptor.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CAN </a:t>
            </a:r>
            <a:r>
              <a:rPr lang="en-US" dirty="0"/>
              <a:t>software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/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/>
              <a:t>message </a:t>
            </a:r>
            <a:r>
              <a:rPr lang="en-US" dirty="0" err="1"/>
              <a:t>thông</a:t>
            </a:r>
            <a:r>
              <a:rPr lang="en-US" dirty="0"/>
              <a:t> qua file descriptor</a:t>
            </a:r>
          </a:p>
          <a:p>
            <a:pPr marL="0" lv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pic>
        <p:nvPicPr>
          <p:cNvPr id="4" name="Picture 3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8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phỏng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CAN BUS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7" name="Picture 16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914400" y="2565400"/>
            <a:ext cx="7924800" cy="1066800"/>
            <a:chOff x="761999" y="3185160"/>
            <a:chExt cx="7924800" cy="1066800"/>
          </a:xfrm>
        </p:grpSpPr>
        <p:sp>
          <p:nvSpPr>
            <p:cNvPr id="18" name="Rounded Rectangle 17"/>
            <p:cNvSpPr/>
            <p:nvPr/>
          </p:nvSpPr>
          <p:spPr>
            <a:xfrm>
              <a:off x="761999" y="3185160"/>
              <a:ext cx="184912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 software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02256" y="3185160"/>
              <a:ext cx="1626943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PC Driver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943599" y="3185160"/>
              <a:ext cx="179832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 Device</a:t>
              </a:r>
              <a:endParaRPr lang="en-US" dirty="0"/>
            </a:p>
          </p:txBody>
        </p:sp>
        <p:sp>
          <p:nvSpPr>
            <p:cNvPr id="21" name="Left-Right Arrow 20"/>
            <p:cNvSpPr/>
            <p:nvPr/>
          </p:nvSpPr>
          <p:spPr>
            <a:xfrm>
              <a:off x="2656839" y="3566160"/>
              <a:ext cx="695960" cy="4572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-Right Arrow 21"/>
            <p:cNvSpPr/>
            <p:nvPr/>
          </p:nvSpPr>
          <p:spPr>
            <a:xfrm>
              <a:off x="5064759" y="3566160"/>
              <a:ext cx="838200" cy="5334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USB</a:t>
              </a:r>
              <a:endParaRPr lang="en-US" sz="1400" dirty="0"/>
            </a:p>
          </p:txBody>
        </p:sp>
        <p:sp>
          <p:nvSpPr>
            <p:cNvPr id="23" name="Left-Right Arrow 22"/>
            <p:cNvSpPr/>
            <p:nvPr/>
          </p:nvSpPr>
          <p:spPr>
            <a:xfrm>
              <a:off x="7785697" y="3566160"/>
              <a:ext cx="901102" cy="5334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CAN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475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CƠ SỞ LÝ THUYẾT VÀ MÔI TRƯỜNG THỰC HIỆN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r>
              <a:rPr lang="en-US" dirty="0" smtClean="0"/>
              <a:t>Signal &amp; slot ….MVC</a:t>
            </a:r>
          </a:p>
        </p:txBody>
      </p:sp>
      <p:pic>
        <p:nvPicPr>
          <p:cNvPr id="4" name="Picture 3" descr="logo_D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7490" y="101422"/>
            <a:ext cx="914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0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37-windows-8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alpha val="54000"/>
          </a:schemeClr>
        </a:solidFill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34TGp_report_diagram">
  <a:themeElements>
    <a:clrScheme name="134TGp_report_diagram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34TGp_report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4TGp_report_diagram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37-windows-8-powerpoint-template</Template>
  <TotalTime>2352</TotalTime>
  <Words>1015</Words>
  <Application>Microsoft Office PowerPoint</Application>
  <PresentationFormat>On-screen Show (4:3)</PresentationFormat>
  <Paragraphs>158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37-windows-8-powerpoint-template</vt:lpstr>
      <vt:lpstr>1_Office Theme</vt:lpstr>
      <vt:lpstr>134TGp_report_diagram</vt:lpstr>
      <vt:lpstr>Image</vt:lpstr>
      <vt:lpstr>Equation</vt:lpstr>
      <vt:lpstr>PHẦN MỀM MÔ PHỎNG CAN</vt:lpstr>
      <vt:lpstr>Nội dung </vt:lpstr>
      <vt:lpstr>TỔNG QUAN VỀ CAN BUS</vt:lpstr>
      <vt:lpstr>Hệ thống mô phỏng CAN BUS</vt:lpstr>
      <vt:lpstr>CAN Software</vt:lpstr>
      <vt:lpstr>CAN Device</vt:lpstr>
      <vt:lpstr>PC Driver</vt:lpstr>
      <vt:lpstr>Hoạt động hệ thống mô phỏng CAN BUS</vt:lpstr>
      <vt:lpstr>CƠ SỞ LÝ THUYẾT VÀ MÔI TRƯỜNG THỰC HIỆN</vt:lpstr>
      <vt:lpstr>QT |Framework, QJson</vt:lpstr>
      <vt:lpstr>PHẦN MỀM MÔ PHỎNG CAN</vt:lpstr>
      <vt:lpstr>Giao tiếp các khối</vt:lpstr>
      <vt:lpstr>Mô hình giao tiếp</vt:lpstr>
      <vt:lpstr>Luồng dữ liệu hệ thống </vt:lpstr>
      <vt:lpstr>Luồng dữ liệu khối IG</vt:lpstr>
      <vt:lpstr>Luồng dữ liệu khối Filter</vt:lpstr>
      <vt:lpstr>Luồng dữ liệu khối Hardware</vt:lpstr>
      <vt:lpstr>Luồng dữ liệu khối Trace</vt:lpstr>
      <vt:lpstr>Giao diện phần mềm mô phỏng CAN</vt:lpstr>
      <vt:lpstr>Giao diện chính</vt:lpstr>
      <vt:lpstr>Giao diện khối IG</vt:lpstr>
      <vt:lpstr>Giao diện hộp thoại Waveform</vt:lpstr>
      <vt:lpstr>Giao diện khối Filter</vt:lpstr>
      <vt:lpstr>Giao diện hộp thoại Insert Filter và CAN mesage</vt:lpstr>
      <vt:lpstr>Giao diện khối Hardware</vt:lpstr>
      <vt:lpstr>Giao diện khối Trace</vt:lpstr>
      <vt:lpstr>Cấu hình dữ liệu</vt:lpstr>
      <vt:lpstr>Kết quả hoạt động phần mềm</vt:lpstr>
      <vt:lpstr>Kết luận và hướng phát triển</vt:lpstr>
      <vt:lpstr>Tài liệu tham khảo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ƯỚC LƯỢNG KÊNH TRUYỀN TRONG HỆ THỐNG TRUYỀN THÔNG FULL-DUPLEX</dc:title>
  <dc:creator>USER</dc:creator>
  <cp:lastModifiedBy>HCD-Fresher048 (FHO.CTC)</cp:lastModifiedBy>
  <cp:revision>125</cp:revision>
  <dcterms:created xsi:type="dcterms:W3CDTF">2015-05-18T16:11:23Z</dcterms:created>
  <dcterms:modified xsi:type="dcterms:W3CDTF">2017-05-27T09:43:22Z</dcterms:modified>
</cp:coreProperties>
</file>