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</p:sldMasterIdLst>
  <p:sldIdLst>
    <p:sldId id="256" r:id="rId4"/>
    <p:sldId id="289" r:id="rId5"/>
    <p:sldId id="257" r:id="rId6"/>
    <p:sldId id="258" r:id="rId7"/>
    <p:sldId id="263" r:id="rId8"/>
    <p:sldId id="265" r:id="rId9"/>
    <p:sldId id="295" r:id="rId10"/>
    <p:sldId id="266" r:id="rId11"/>
    <p:sldId id="269" r:id="rId12"/>
    <p:sldId id="270" r:id="rId13"/>
    <p:sldId id="271" r:id="rId14"/>
    <p:sldId id="272" r:id="rId15"/>
    <p:sldId id="273" r:id="rId16"/>
    <p:sldId id="274" r:id="rId17"/>
    <p:sldId id="296" r:id="rId18"/>
    <p:sldId id="276" r:id="rId19"/>
    <p:sldId id="277" r:id="rId20"/>
    <p:sldId id="278" r:id="rId21"/>
    <p:sldId id="290" r:id="rId22"/>
    <p:sldId id="279" r:id="rId23"/>
    <p:sldId id="280" r:id="rId24"/>
    <p:sldId id="292" r:id="rId25"/>
    <p:sldId id="293" r:id="rId26"/>
    <p:sldId id="294" r:id="rId27"/>
    <p:sldId id="281" r:id="rId28"/>
    <p:sldId id="282" r:id="rId29"/>
    <p:sldId id="286" r:id="rId30"/>
    <p:sldId id="297" r:id="rId31"/>
    <p:sldId id="28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30" autoAdjust="0"/>
    <p:restoredTop sz="94660" autoAdjust="0"/>
  </p:normalViewPr>
  <p:slideViewPr>
    <p:cSldViewPr>
      <p:cViewPr>
        <p:scale>
          <a:sx n="100" d="100"/>
          <a:sy n="100" d="100"/>
        </p:scale>
        <p:origin x="-66" y="-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95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2B73-F525-4F42-B7B6-4669C4C3298B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E9C1-EC73-46C5-9255-C90D54C3B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5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2B73-F525-4F42-B7B6-4669C4C3298B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E9C1-EC73-46C5-9255-C90D54C3B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5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2B73-F525-4F42-B7B6-4669C4C3298B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E9C1-EC73-46C5-9255-C90D54C3B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84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B5DB-9295-4949-A390-3C9471BDC6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C46B-6D48-4B75-9907-817D8C5E4C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958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B5DB-9295-4949-A390-3C9471BDC6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C46B-6D48-4B75-9907-817D8C5E4C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601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B5DB-9295-4949-A390-3C9471BDC6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C46B-6D48-4B75-9907-817D8C5E4C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582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B5DB-9295-4949-A390-3C9471BDC6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C46B-6D48-4B75-9907-817D8C5E4C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499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B5DB-9295-4949-A390-3C9471BDC6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C46B-6D48-4B75-9907-817D8C5E4C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609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715000" cy="868362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B5DB-9295-4949-A390-3C9471BDC6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C46B-6D48-4B75-9907-817D8C5E4C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6107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B5DB-9295-4949-A390-3C9471BDC6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C46B-6D48-4B75-9907-817D8C5E4C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0013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B5DB-9295-4949-A390-3C9471BDC6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C46B-6D48-4B75-9907-817D8C5E4C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36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2B73-F525-4F42-B7B6-4669C4C3298B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E9C1-EC73-46C5-9255-C90D54C3B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028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B5DB-9295-4949-A390-3C9471BDC6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C46B-6D48-4B75-9907-817D8C5E4C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982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B5DB-9295-4949-A390-3C9471BDC6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C46B-6D48-4B75-9907-817D8C5E4C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189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B5DB-9295-4949-A390-3C9471BDC6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C46B-6D48-4B75-9907-817D8C5E4C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6417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89" name="Object 17"/>
          <p:cNvGraphicFramePr>
            <a:graphicFrameLocks noChangeAspect="1"/>
          </p:cNvGraphicFramePr>
          <p:nvPr/>
        </p:nvGraphicFramePr>
        <p:xfrm>
          <a:off x="4252913" y="0"/>
          <a:ext cx="4891087" cy="443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Image" r:id="rId3" imgW="8228571" imgH="8711111" progId="Photoshop.Image.6">
                  <p:embed/>
                </p:oleObj>
              </mc:Choice>
              <mc:Fallback>
                <p:oleObj name="Image" r:id="rId3" imgW="8228571" imgH="8711111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4252913" y="0"/>
                        <a:ext cx="4891087" cy="443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chemeClr val="accent1">
                                    <a:gamma/>
                                    <a:tint val="72941"/>
                                    <a:invGamma/>
                                    <a:alpha val="39999"/>
                                  </a:schemeClr>
                                </a:gs>
                                <a:gs pos="100000">
                                  <a:schemeClr val="accent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0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0" name="Rectangle 18" descr="Light horizontal"/>
          <p:cNvSpPr>
            <a:spLocks noChangeArrowheads="1"/>
          </p:cNvSpPr>
          <p:nvPr/>
        </p:nvSpPr>
        <p:spPr bwMode="gray">
          <a:xfrm>
            <a:off x="0" y="9525"/>
            <a:ext cx="1476375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ltGray">
          <a:xfrm flipV="1">
            <a:off x="0" y="4267200"/>
            <a:ext cx="9144000" cy="11064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AutoShape 21"/>
          <p:cNvSpPr>
            <a:spLocks noChangeArrowheads="1"/>
          </p:cNvSpPr>
          <p:nvPr/>
        </p:nvSpPr>
        <p:spPr bwMode="ltGray">
          <a:xfrm>
            <a:off x="1474788" y="5156200"/>
            <a:ext cx="7129462" cy="50482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381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1447800" y="3548063"/>
            <a:ext cx="7239000" cy="1371600"/>
          </a:xfrm>
        </p:spPr>
        <p:txBody>
          <a:bodyPr/>
          <a:lstStyle>
            <a:lvl1pPr algn="l">
              <a:defRPr sz="4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614488" y="5224463"/>
            <a:ext cx="68580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grpSp>
        <p:nvGrpSpPr>
          <p:cNvPr id="3088" name="Group 16"/>
          <p:cNvGrpSpPr>
            <a:grpSpLocks/>
          </p:cNvGrpSpPr>
          <p:nvPr/>
        </p:nvGrpSpPr>
        <p:grpSpPr bwMode="auto">
          <a:xfrm>
            <a:off x="4254500" y="6088063"/>
            <a:ext cx="1079500" cy="603250"/>
            <a:chOff x="2680" y="3678"/>
            <a:chExt cx="680" cy="380"/>
          </a:xfrm>
        </p:grpSpPr>
        <p:sp>
          <p:nvSpPr>
            <p:cNvPr id="3086" name="Text Box 14"/>
            <p:cNvSpPr txBox="1">
              <a:spLocks noChangeArrowheads="1"/>
            </p:cNvSpPr>
            <p:nvPr/>
          </p:nvSpPr>
          <p:spPr bwMode="gray">
            <a:xfrm>
              <a:off x="2680" y="3789"/>
              <a:ext cx="68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200" b="1">
                  <a:solidFill>
                    <a:schemeClr val="tx2"/>
                  </a:solidFill>
                  <a:latin typeface="Verdana" pitchFamily="34" charset="0"/>
                </a:rPr>
                <a:t>LOGO</a:t>
              </a:r>
            </a:p>
          </p:txBody>
        </p:sp>
        <p:sp>
          <p:nvSpPr>
            <p:cNvPr id="3087" name="AutoShape 15"/>
            <p:cNvSpPr>
              <a:spLocks noChangeArrowheads="1"/>
            </p:cNvSpPr>
            <p:nvPr/>
          </p:nvSpPr>
          <p:spPr bwMode="gray">
            <a:xfrm rot="5400000">
              <a:off x="2928" y="3493"/>
              <a:ext cx="172" cy="542"/>
            </a:xfrm>
            <a:prstGeom prst="moon">
              <a:avLst>
                <a:gd name="adj" fmla="val 21208"/>
              </a:avLst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E02B73-F525-4F42-B7B6-4669C4C3298B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79E9C1-EC73-46C5-9255-C90D54C3B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148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E02B73-F525-4F42-B7B6-4669C4C3298B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79E9C1-EC73-46C5-9255-C90D54C3B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220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E02B73-F525-4F42-B7B6-4669C4C3298B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79E9C1-EC73-46C5-9255-C90D54C3B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977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E02B73-F525-4F42-B7B6-4669C4C3298B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79E9C1-EC73-46C5-9255-C90D54C3B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612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E02B73-F525-4F42-B7B6-4669C4C3298B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79E9C1-EC73-46C5-9255-C90D54C3B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107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E02B73-F525-4F42-B7B6-4669C4C3298B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79E9C1-EC73-46C5-9255-C90D54C3B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94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2B73-F525-4F42-B7B6-4669C4C3298B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E9C1-EC73-46C5-9255-C90D54C3B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720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E02B73-F525-4F42-B7B6-4669C4C3298B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79E9C1-EC73-46C5-9255-C90D54C3B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374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E02B73-F525-4F42-B7B6-4669C4C3298B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79E9C1-EC73-46C5-9255-C90D54C3B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325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E02B73-F525-4F42-B7B6-4669C4C3298B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79E9C1-EC73-46C5-9255-C90D54C3B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590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0055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E02B73-F525-4F42-B7B6-4669C4C3298B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79E9C1-EC73-46C5-9255-C90D54C3B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525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688" y="319088"/>
            <a:ext cx="71628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667000" cy="255588"/>
          </a:xfrm>
        </p:spPr>
        <p:txBody>
          <a:bodyPr/>
          <a:lstStyle>
            <a:lvl1pPr>
              <a:defRPr/>
            </a:lvl1pPr>
          </a:lstStyle>
          <a:p>
            <a:fld id="{5EE02B73-F525-4F42-B7B6-4669C4C3298B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4008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0" y="6386513"/>
            <a:ext cx="2133600" cy="211137"/>
          </a:xfrm>
        </p:spPr>
        <p:txBody>
          <a:bodyPr/>
          <a:lstStyle>
            <a:lvl1pPr>
              <a:defRPr/>
            </a:lvl1pPr>
          </a:lstStyle>
          <a:p>
            <a:fld id="{E179E9C1-EC73-46C5-9255-C90D54C3B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86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2B73-F525-4F42-B7B6-4669C4C3298B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E9C1-EC73-46C5-9255-C90D54C3B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9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2B73-F525-4F42-B7B6-4669C4C3298B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E9C1-EC73-46C5-9255-C90D54C3B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29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 lIns="91440">
            <a:normAutofit/>
          </a:bodyPr>
          <a:lstStyle>
            <a:lvl1pPr algn="l">
              <a:defRPr sz="440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2B73-F525-4F42-B7B6-4669C4C3298B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E9C1-EC73-46C5-9255-C90D54C3B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2B73-F525-4F42-B7B6-4669C4C3298B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E9C1-EC73-46C5-9255-C90D54C3B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3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2B73-F525-4F42-B7B6-4669C4C3298B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E9C1-EC73-46C5-9255-C90D54C3B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2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2B73-F525-4F42-B7B6-4669C4C3298B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E9C1-EC73-46C5-9255-C90D54C3B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9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02B73-F525-4F42-B7B6-4669C4C3298B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9E9C1-EC73-46C5-9255-C90D54C3B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9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66000">
              <a:schemeClr val="bg1">
                <a:lumMod val="95000"/>
              </a:schemeClr>
            </a:gs>
            <a:gs pos="38000">
              <a:schemeClr val="bg1"/>
            </a:gs>
            <a:gs pos="93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DB5DB-9295-4949-A390-3C9471BDC6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DC46B-6D48-4B75-9907-817D8C5E4C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163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 descr="Light horizontal"/>
          <p:cNvSpPr>
            <a:spLocks noChangeArrowheads="1"/>
          </p:cNvSpPr>
          <p:nvPr/>
        </p:nvSpPr>
        <p:spPr bwMode="gray">
          <a:xfrm>
            <a:off x="0" y="0"/>
            <a:ext cx="4683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invGray">
          <a:xfrm>
            <a:off x="0" y="-26988"/>
            <a:ext cx="9144000" cy="69215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gray">
          <a:xfrm>
            <a:off x="468313" y="6410325"/>
            <a:ext cx="8424862" cy="0"/>
          </a:xfrm>
          <a:prstGeom prst="line">
            <a:avLst/>
          </a:prstGeom>
          <a:noFill/>
          <a:ln w="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2" name="AutoShape 18"/>
          <p:cNvSpPr>
            <a:spLocks noChangeArrowheads="1"/>
          </p:cNvSpPr>
          <p:nvPr/>
        </p:nvSpPr>
        <p:spPr bwMode="blackWhite">
          <a:xfrm>
            <a:off x="468313" y="233363"/>
            <a:ext cx="7488237" cy="72072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381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667000" cy="25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+mn-lt"/>
              </a:defRPr>
            </a:lvl1pPr>
          </a:lstStyle>
          <a:p>
            <a:fld id="{5EE02B73-F525-4F42-B7B6-4669C4C3298B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4008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386513"/>
            <a:ext cx="2133600" cy="21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latin typeface="+mn-lt"/>
              </a:defRPr>
            </a:lvl1pPr>
          </a:lstStyle>
          <a:p>
            <a:fld id="{E179E9C1-EC73-46C5-9255-C90D54C3B706}" type="slidenum">
              <a:rPr lang="en-US" smtClean="0"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547688" y="319088"/>
            <a:ext cx="71628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white">
          <a:xfrm>
            <a:off x="8153400" y="261938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Verdana" pitchFamily="34" charset="0"/>
              </a:rPr>
              <a:t>LOGO</a:t>
            </a:r>
          </a:p>
        </p:txBody>
      </p:sp>
      <p:sp>
        <p:nvSpPr>
          <p:cNvPr id="1038" name="AutoShape 14"/>
          <p:cNvSpPr>
            <a:spLocks noChangeArrowheads="1"/>
          </p:cNvSpPr>
          <p:nvPr/>
        </p:nvSpPr>
        <p:spPr bwMode="ltGray">
          <a:xfrm rot="5400000">
            <a:off x="8397876" y="-136525"/>
            <a:ext cx="284162" cy="750887"/>
          </a:xfrm>
          <a:prstGeom prst="moon">
            <a:avLst>
              <a:gd name="adj" fmla="val 21208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jpeg"/><Relationship Id="rId5" Type="http://schemas.openxmlformats.org/officeDocument/2006/relationships/oleObject" Target="../embeddings/oleObject3.bin"/><Relationship Id="rId4" Type="http://schemas.openxmlformats.org/officeDocument/2006/relationships/image" Target="../media/image11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png"/><Relationship Id="rId5" Type="http://schemas.openxmlformats.org/officeDocument/2006/relationships/image" Target="../media/image2.jpeg"/><Relationship Id="rId4" Type="http://schemas.openxmlformats.org/officeDocument/2006/relationships/image" Target="../media/image1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" Target="slide3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png"/><Relationship Id="rId5" Type="http://schemas.openxmlformats.org/officeDocument/2006/relationships/image" Target="../media/image2.jpeg"/><Relationship Id="rId4" Type="http://schemas.openxmlformats.org/officeDocument/2006/relationships/image" Target="../media/image11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09600"/>
            <a:ext cx="82296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PHẦN MỀM MÔ PHỎNG CAN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038600"/>
            <a:ext cx="8001000" cy="1752600"/>
          </a:xfrm>
        </p:spPr>
        <p:txBody>
          <a:bodyPr>
            <a:normAutofit/>
          </a:bodyPr>
          <a:lstStyle/>
          <a:p>
            <a:r>
              <a:rPr lang="en-US" cap="none" dirty="0" err="1" smtClean="0"/>
              <a:t>Sinh</a:t>
            </a:r>
            <a:r>
              <a:rPr lang="en-US" cap="none" dirty="0" smtClean="0"/>
              <a:t> </a:t>
            </a:r>
            <a:r>
              <a:rPr lang="en-US" cap="none" dirty="0" err="1" smtClean="0"/>
              <a:t>viên</a:t>
            </a:r>
            <a:r>
              <a:rPr lang="en-US" cap="none" dirty="0" smtClean="0"/>
              <a:t> </a:t>
            </a:r>
            <a:r>
              <a:rPr lang="en-US" cap="none" dirty="0" err="1" smtClean="0"/>
              <a:t>thực</a:t>
            </a:r>
            <a:r>
              <a:rPr lang="en-US" cap="none" dirty="0" smtClean="0"/>
              <a:t> </a:t>
            </a:r>
            <a:r>
              <a:rPr lang="en-US" cap="none" dirty="0" err="1" smtClean="0"/>
              <a:t>hiện</a:t>
            </a:r>
            <a:r>
              <a:rPr lang="en-US" dirty="0" smtClean="0"/>
              <a:t>:   NGUYỄN ĐỨC TUẤN      – LỚP 12DT3</a:t>
            </a:r>
          </a:p>
          <a:p>
            <a:r>
              <a:rPr lang="en-US" cap="none" dirty="0" smtClean="0"/>
              <a:t>		   VÕ THANH BAN	              </a:t>
            </a:r>
            <a:r>
              <a:rPr lang="en-US" dirty="0" smtClean="0"/>
              <a:t>–</a:t>
            </a:r>
            <a:r>
              <a:rPr lang="en-US" cap="none" dirty="0" smtClean="0"/>
              <a:t> LỚP 12DT1</a:t>
            </a:r>
          </a:p>
          <a:p>
            <a:r>
              <a:rPr lang="en-US" dirty="0" smtClean="0"/>
              <a:t>		</a:t>
            </a:r>
            <a:r>
              <a:rPr lang="en-US" dirty="0"/>
              <a:t> </a:t>
            </a:r>
            <a:r>
              <a:rPr lang="en-US" dirty="0" smtClean="0"/>
              <a:t>     TRƯƠNG CÔNG ĐÔNG  – LỚP 12DT4</a:t>
            </a:r>
            <a:endParaRPr lang="en-US" cap="none" dirty="0" smtClean="0"/>
          </a:p>
        </p:txBody>
      </p:sp>
      <p:pic>
        <p:nvPicPr>
          <p:cNvPr id="4" name="Picture 3" descr="logo_DU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62400" y="2133600"/>
            <a:ext cx="1400577" cy="1283862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4488" y="3810000"/>
            <a:ext cx="9144000" cy="2819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 fontAlgn="base">
              <a:spcBef>
                <a:spcPct val="20000"/>
              </a:spcBef>
              <a:spcAft>
                <a:spcPct val="0"/>
              </a:spcAft>
              <a:buClr>
                <a:srgbClr val="96B1E6"/>
              </a:buClr>
            </a:pPr>
            <a:r>
              <a:rPr lang="en-US" sz="1600" b="1" kern="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1600" b="1" kern="0" dirty="0" err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600" b="1" kern="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600" b="1" kern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600" b="1" kern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0" dirty="0" err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600" b="1" kern="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:</a:t>
            </a:r>
            <a:r>
              <a:rPr lang="en-US" sz="1600" b="1" kern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NGUYỄN ĐỨC TUẤN   </a:t>
            </a:r>
            <a:r>
              <a:rPr lang="en-US" sz="1600" b="1" kern="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–  LỚP </a:t>
            </a:r>
            <a:r>
              <a:rPr lang="en-US" sz="1600" b="1" kern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12DT3</a:t>
            </a:r>
          </a:p>
          <a:p>
            <a:pPr lvl="0" algn="just" fontAlgn="base">
              <a:spcBef>
                <a:spcPct val="20000"/>
              </a:spcBef>
              <a:spcAft>
                <a:spcPct val="0"/>
              </a:spcAft>
              <a:buClr>
                <a:srgbClr val="96B1E6"/>
              </a:buClr>
            </a:pPr>
            <a:r>
              <a:rPr lang="en-US" sz="1600" b="1" kern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VÕ THANH BAN	</a:t>
            </a:r>
            <a:r>
              <a:rPr lang="en-US" sz="1600" b="1" kern="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–  </a:t>
            </a:r>
            <a:r>
              <a:rPr lang="en-US" sz="1600" b="1" kern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 12DT1</a:t>
            </a:r>
          </a:p>
          <a:p>
            <a:pPr lvl="0" algn="just" fontAlgn="base">
              <a:spcBef>
                <a:spcPct val="20000"/>
              </a:spcBef>
              <a:spcAft>
                <a:spcPct val="0"/>
              </a:spcAft>
              <a:buClr>
                <a:srgbClr val="96B1E6"/>
              </a:buClr>
            </a:pPr>
            <a:r>
              <a:rPr lang="en-US" sz="1600" b="1" kern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TRƯƠNG CÔNG ĐÔNG  </a:t>
            </a:r>
            <a:r>
              <a:rPr lang="en-US" sz="1600" b="1" kern="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–  </a:t>
            </a:r>
            <a:r>
              <a:rPr lang="en-US" sz="1600" b="1" kern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 12DT4</a:t>
            </a:r>
          </a:p>
          <a:p>
            <a:pPr lvl="0" algn="just" fontAlgn="base">
              <a:spcBef>
                <a:spcPct val="20000"/>
              </a:spcBef>
              <a:spcAft>
                <a:spcPct val="0"/>
              </a:spcAft>
              <a:buClr>
                <a:srgbClr val="96B1E6"/>
              </a:buClr>
            </a:pPr>
            <a:endParaRPr lang="en-US" sz="1600" b="1" kern="0" dirty="0" smtClean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fontAlgn="base">
              <a:spcBef>
                <a:spcPct val="20000"/>
              </a:spcBef>
              <a:spcAft>
                <a:spcPct val="0"/>
              </a:spcAft>
              <a:buClr>
                <a:srgbClr val="96B1E6"/>
              </a:buClr>
            </a:pPr>
            <a:r>
              <a:rPr lang="en-US" sz="1600" b="1" kern="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1600" b="1" kern="0" dirty="0" err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600" b="1" kern="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1600" b="1" kern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1600" b="1" kern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1600" b="1" kern="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:</a:t>
            </a:r>
            <a:r>
              <a:rPr lang="en-US" sz="1600" b="1" kern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kern="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THỊ HƯƠNG</a:t>
            </a:r>
          </a:p>
          <a:p>
            <a:pPr lvl="0" algn="just" fontAlgn="base">
              <a:spcBef>
                <a:spcPct val="20000"/>
              </a:spcBef>
              <a:spcAft>
                <a:spcPct val="0"/>
              </a:spcAft>
              <a:buClr>
                <a:srgbClr val="96B1E6"/>
              </a:buClr>
            </a:pPr>
            <a:r>
              <a:rPr lang="en-US" sz="1600" b="1" kern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kern="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TS. HUỲNH VIỆT THẮNG</a:t>
            </a:r>
          </a:p>
          <a:p>
            <a:pPr lvl="0" algn="just" fontAlgn="base">
              <a:spcBef>
                <a:spcPct val="20000"/>
              </a:spcBef>
              <a:spcAft>
                <a:spcPct val="0"/>
              </a:spcAft>
              <a:buClr>
                <a:srgbClr val="96B1E6"/>
              </a:buClr>
            </a:pPr>
            <a:r>
              <a:rPr lang="en-US" sz="1600" b="1" kern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kern="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TS. HỒ PHƯỚC TIẾN</a:t>
            </a:r>
            <a:endParaRPr lang="en-US" sz="1600" b="1" kern="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087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233" y="228600"/>
            <a:ext cx="7162800" cy="68580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QT |Framework,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QJson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527047"/>
            <a:ext cx="8537448" cy="5080565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Qt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Qjson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8" name="Picture 37" descr="logo_DU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37490" y="101422"/>
            <a:ext cx="9144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95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PHẦN MỀM MÔ PHỎNG CAN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Luồng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dạng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Json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 descr="logo_DU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37490" y="101422"/>
            <a:ext cx="9144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59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phỏng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CAN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(</a:t>
            </a:r>
            <a:r>
              <a:rPr lang="en-US" dirty="0" err="1" smtClean="0"/>
              <a:t>MesureSetup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IG (Interactive Generator)</a:t>
            </a:r>
          </a:p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Filter.</a:t>
            </a:r>
          </a:p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Hardware</a:t>
            </a:r>
          </a:p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Trace</a:t>
            </a:r>
          </a:p>
          <a:p>
            <a:endParaRPr lang="en-US" dirty="0"/>
          </a:p>
        </p:txBody>
      </p:sp>
      <p:pic>
        <p:nvPicPr>
          <p:cNvPr id="62" name="Picture 61" descr="logo_DU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37490" y="101422"/>
            <a:ext cx="9144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04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/>
          </a:p>
        </p:txBody>
      </p:sp>
      <p:pic>
        <p:nvPicPr>
          <p:cNvPr id="4" name="Picture 3" descr="logo_DU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37490" y="101422"/>
            <a:ext cx="914400" cy="83820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2402865"/>
            <a:ext cx="8229600" cy="259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66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 descr="logo_DU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37490" y="101422"/>
            <a:ext cx="914400" cy="838200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6800" y="1295400"/>
            <a:ext cx="70485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85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Waveform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513" y="1076325"/>
            <a:ext cx="4718974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897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Filter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62924" y="5257800"/>
            <a:ext cx="7318248" cy="454152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Dung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HD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công suất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nhau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logo_DU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37490" y="101422"/>
            <a:ext cx="914400" cy="83820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1825625" y="1600200"/>
            <a:ext cx="5543550" cy="334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67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Draw Data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rgbClr val="00B050"/>
              </a:solidFill>
            </a:endParaRPr>
          </a:p>
          <a:p>
            <a:endParaRPr lang="en-US" dirty="0" smtClean="0">
              <a:solidFill>
                <a:srgbClr val="00B050"/>
              </a:solidFill>
            </a:endParaRP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 descr="logo_DU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37490" y="101422"/>
            <a:ext cx="914400" cy="8382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828800" y="1066800"/>
            <a:ext cx="5262245" cy="172402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1828800" y="3048000"/>
            <a:ext cx="570166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44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Hardware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3371380"/>
              </p:ext>
            </p:extLst>
          </p:nvPr>
        </p:nvGraphicFramePr>
        <p:xfrm>
          <a:off x="2260600" y="223520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9" name="Equation" r:id="rId3" imgW="914400" imgH="216000" progId="Equation.DSMT4">
                  <p:embed/>
                </p:oleObj>
              </mc:Choice>
              <mc:Fallback>
                <p:oleObj name="Equation" r:id="rId3" imgW="914400" imgH="216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60600" y="223520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3625838"/>
              </p:ext>
            </p:extLst>
          </p:nvPr>
        </p:nvGraphicFramePr>
        <p:xfrm>
          <a:off x="4394200" y="236220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" name="Equation" r:id="rId5" imgW="914400" imgH="216000" progId="Equation.DSMT4">
                  <p:embed/>
                </p:oleObj>
              </mc:Choice>
              <mc:Fallback>
                <p:oleObj name="Equation" r:id="rId5" imgW="914400" imgH="216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 descr="logo_DUT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037490" y="101422"/>
            <a:ext cx="914400" cy="838200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7"/>
          <a:stretch>
            <a:fillRect/>
          </a:stretch>
        </p:blipFill>
        <p:spPr>
          <a:xfrm>
            <a:off x="2133600" y="1676400"/>
            <a:ext cx="4419600" cy="2027098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Grp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2252662" y="4038600"/>
            <a:ext cx="418147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02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7587744"/>
              </p:ext>
            </p:extLst>
          </p:nvPr>
        </p:nvGraphicFramePr>
        <p:xfrm>
          <a:off x="2260600" y="223520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" name="Equation" r:id="rId3" imgW="914400" imgH="216000" progId="Equation.DSMT4">
                  <p:embed/>
                </p:oleObj>
              </mc:Choice>
              <mc:Fallback>
                <p:oleObj name="Equation" r:id="rId3" imgW="914400" imgH="216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60600" y="223520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 descr="logo_DUT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37490" y="101422"/>
            <a:ext cx="914400" cy="838200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6"/>
          <a:stretch>
            <a:fillRect/>
          </a:stretch>
        </p:blipFill>
        <p:spPr>
          <a:xfrm>
            <a:off x="1638300" y="2105342"/>
            <a:ext cx="5867400" cy="264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59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dung </a:t>
            </a:r>
            <a:endParaRPr lang="en-US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125" name="Line 61"/>
          <p:cNvSpPr>
            <a:spLocks noChangeShapeType="1"/>
          </p:cNvSpPr>
          <p:nvPr/>
        </p:nvSpPr>
        <p:spPr bwMode="auto">
          <a:xfrm flipV="1">
            <a:off x="2209800" y="2354579"/>
            <a:ext cx="2575560" cy="4444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8126" name="Group 62"/>
          <p:cNvGrpSpPr>
            <a:grpSpLocks/>
          </p:cNvGrpSpPr>
          <p:nvPr/>
        </p:nvGrpSpPr>
        <p:grpSpPr bwMode="auto">
          <a:xfrm>
            <a:off x="1966913" y="2252663"/>
            <a:ext cx="182562" cy="182562"/>
            <a:chOff x="1239" y="1515"/>
            <a:chExt cx="115" cy="115"/>
          </a:xfrm>
        </p:grpSpPr>
        <p:sp>
          <p:nvSpPr>
            <p:cNvPr id="88127" name="AutoShape 63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28" name="AutoShape 64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8129" name="Text Box 65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362200" y="1905000"/>
            <a:ext cx="23519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/>
              <a:t>1. </a:t>
            </a:r>
            <a:r>
              <a:rPr lang="en-US" sz="2400" dirty="0" err="1" smtClean="0"/>
              <a:t>Tổng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grpSp>
        <p:nvGrpSpPr>
          <p:cNvPr id="88130" name="Group 66"/>
          <p:cNvGrpSpPr>
            <a:grpSpLocks/>
          </p:cNvGrpSpPr>
          <p:nvPr/>
        </p:nvGrpSpPr>
        <p:grpSpPr bwMode="auto">
          <a:xfrm>
            <a:off x="1969900" y="2811464"/>
            <a:ext cx="6057159" cy="544513"/>
            <a:chOff x="1239" y="1291"/>
            <a:chExt cx="3533" cy="343"/>
          </a:xfrm>
        </p:grpSpPr>
        <p:sp>
          <p:nvSpPr>
            <p:cNvPr id="88131" name="Line 67"/>
            <p:cNvSpPr>
              <a:spLocks noChangeShapeType="1"/>
            </p:cNvSpPr>
            <p:nvPr/>
          </p:nvSpPr>
          <p:spPr bwMode="auto">
            <a:xfrm>
              <a:off x="1392" y="1582"/>
              <a:ext cx="3187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8132" name="Group 68"/>
            <p:cNvGrpSpPr>
              <a:grpSpLocks/>
            </p:cNvGrpSpPr>
            <p:nvPr/>
          </p:nvGrpSpPr>
          <p:grpSpPr bwMode="auto">
            <a:xfrm>
              <a:off x="1239" y="1510"/>
              <a:ext cx="115" cy="124"/>
              <a:chOff x="1239" y="1510"/>
              <a:chExt cx="115" cy="124"/>
            </a:xfrm>
          </p:grpSpPr>
          <p:sp>
            <p:nvSpPr>
              <p:cNvPr id="88133" name="AutoShape 69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134" name="AutoShape 70"/>
              <p:cNvSpPr>
                <a:spLocks noChangeArrowheads="1"/>
              </p:cNvSpPr>
              <p:nvPr/>
            </p:nvSpPr>
            <p:spPr bwMode="gray">
              <a:xfrm rot="19144989" flipH="1">
                <a:off x="1243" y="1510"/>
                <a:ext cx="106" cy="124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8135" name="Text Box 71"/>
            <p:cNvSpPr txBox="1">
              <a:spLocks noChangeArrowheads="1"/>
            </p:cNvSpPr>
            <p:nvPr/>
          </p:nvSpPr>
          <p:spPr bwMode="auto">
            <a:xfrm>
              <a:off x="1468" y="1291"/>
              <a:ext cx="330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/>
                <a:t>2. </a:t>
              </a:r>
              <a:r>
                <a:rPr lang="en-US" sz="2400" dirty="0" err="1" smtClean="0"/>
                <a:t>Cơ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sở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lý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thuyết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và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môi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trường</a:t>
              </a:r>
              <a:endParaRPr lang="en-US" sz="2400" dirty="0"/>
            </a:p>
          </p:txBody>
        </p:sp>
      </p:grpSp>
      <p:grpSp>
        <p:nvGrpSpPr>
          <p:cNvPr id="88136" name="Group 72"/>
          <p:cNvGrpSpPr>
            <a:grpSpLocks/>
          </p:cNvGrpSpPr>
          <p:nvPr/>
        </p:nvGrpSpPr>
        <p:grpSpPr bwMode="auto">
          <a:xfrm>
            <a:off x="1966913" y="3733810"/>
            <a:ext cx="5195073" cy="541340"/>
            <a:chOff x="1239" y="1294"/>
            <a:chExt cx="3034" cy="341"/>
          </a:xfrm>
        </p:grpSpPr>
        <p:sp>
          <p:nvSpPr>
            <p:cNvPr id="88137" name="Line 73"/>
            <p:cNvSpPr>
              <a:spLocks noChangeShapeType="1"/>
            </p:cNvSpPr>
            <p:nvPr/>
          </p:nvSpPr>
          <p:spPr bwMode="auto">
            <a:xfrm>
              <a:off x="1392" y="1582"/>
              <a:ext cx="2881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8138" name="Group 74"/>
            <p:cNvGrpSpPr>
              <a:grpSpLocks/>
            </p:cNvGrpSpPr>
            <p:nvPr/>
          </p:nvGrpSpPr>
          <p:grpSpPr bwMode="auto">
            <a:xfrm>
              <a:off x="1239" y="1511"/>
              <a:ext cx="115" cy="124"/>
              <a:chOff x="1239" y="1511"/>
              <a:chExt cx="115" cy="124"/>
            </a:xfrm>
          </p:grpSpPr>
          <p:sp>
            <p:nvSpPr>
              <p:cNvPr id="88139" name="AutoShape 75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140" name="AutoShape 76"/>
              <p:cNvSpPr>
                <a:spLocks noChangeArrowheads="1"/>
              </p:cNvSpPr>
              <p:nvPr/>
            </p:nvSpPr>
            <p:spPr bwMode="gray">
              <a:xfrm rot="19110665" flipH="1">
                <a:off x="1239" y="1511"/>
                <a:ext cx="107" cy="124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8141" name="Text Box 77"/>
            <p:cNvSpPr txBox="1">
              <a:spLocks noChangeArrowheads="1"/>
            </p:cNvSpPr>
            <p:nvPr/>
          </p:nvSpPr>
          <p:spPr bwMode="auto">
            <a:xfrm>
              <a:off x="1470" y="1294"/>
              <a:ext cx="273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smtClean="0"/>
                <a:t>3. </a:t>
              </a:r>
              <a:r>
                <a:rPr lang="en-US" sz="2400" dirty="0" err="1" smtClean="0"/>
                <a:t>Phần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mềm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mô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phỏng</a:t>
              </a:r>
              <a:r>
                <a:rPr lang="en-US" sz="2400" dirty="0" smtClean="0"/>
                <a:t> CAN</a:t>
              </a:r>
              <a:endParaRPr lang="en-US" sz="2400" dirty="0"/>
            </a:p>
          </p:txBody>
        </p:sp>
      </p:grpSp>
      <p:grpSp>
        <p:nvGrpSpPr>
          <p:cNvPr id="88142" name="Group 78"/>
          <p:cNvGrpSpPr>
            <a:grpSpLocks/>
          </p:cNvGrpSpPr>
          <p:nvPr/>
        </p:nvGrpSpPr>
        <p:grpSpPr bwMode="auto">
          <a:xfrm>
            <a:off x="2186857" y="4751824"/>
            <a:ext cx="2177909" cy="478902"/>
            <a:chOff x="1371" y="1322"/>
            <a:chExt cx="1308" cy="454"/>
          </a:xfrm>
        </p:grpSpPr>
        <p:sp>
          <p:nvSpPr>
            <p:cNvPr id="88143" name="Line 79"/>
            <p:cNvSpPr>
              <a:spLocks noChangeShapeType="1"/>
            </p:cNvSpPr>
            <p:nvPr/>
          </p:nvSpPr>
          <p:spPr bwMode="auto">
            <a:xfrm>
              <a:off x="1371" y="1776"/>
              <a:ext cx="1249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47" name="Text Box 83"/>
            <p:cNvSpPr txBox="1">
              <a:spLocks noChangeArrowheads="1"/>
            </p:cNvSpPr>
            <p:nvPr/>
          </p:nvSpPr>
          <p:spPr bwMode="auto">
            <a:xfrm>
              <a:off x="1476" y="1322"/>
              <a:ext cx="120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/>
                <a:t>4. </a:t>
              </a:r>
              <a:r>
                <a:rPr lang="en-US" sz="2400" dirty="0" err="1" smtClean="0"/>
                <a:t>Kết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quả</a:t>
              </a:r>
              <a:r>
                <a:rPr lang="en-US" sz="2400" dirty="0" smtClean="0"/>
                <a:t> </a:t>
              </a:r>
              <a:endParaRPr lang="en-US" sz="2400" dirty="0"/>
            </a:p>
          </p:txBody>
        </p:sp>
      </p:grpSp>
      <p:pic>
        <p:nvPicPr>
          <p:cNvPr id="28" name="Picture 27" descr="logo_DU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37490" y="101422"/>
            <a:ext cx="914400" cy="838200"/>
          </a:xfrm>
          <a:prstGeom prst="rect">
            <a:avLst/>
          </a:prstGeom>
        </p:spPr>
      </p:pic>
      <p:sp>
        <p:nvSpPr>
          <p:cNvPr id="32" name="AutoShape 69"/>
          <p:cNvSpPr>
            <a:spLocks noChangeArrowheads="1"/>
          </p:cNvSpPr>
          <p:nvPr/>
        </p:nvSpPr>
        <p:spPr bwMode="gray">
          <a:xfrm rot="2700000">
            <a:off x="1966812" y="5094457"/>
            <a:ext cx="182563" cy="197162"/>
          </a:xfrm>
          <a:prstGeom prst="rtTriangle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AutoShape 70"/>
          <p:cNvSpPr>
            <a:spLocks noChangeArrowheads="1"/>
          </p:cNvSpPr>
          <p:nvPr/>
        </p:nvSpPr>
        <p:spPr bwMode="gray">
          <a:xfrm rot="19163072" flipH="1">
            <a:off x="1967273" y="5094864"/>
            <a:ext cx="182563" cy="197162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88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Luồng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logo_DU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37490" y="101422"/>
            <a:ext cx="914400" cy="83820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1524000" y="1473834"/>
            <a:ext cx="5610225" cy="1955165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1676400" y="3733800"/>
            <a:ext cx="5791200" cy="193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14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IG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1871662" y="2655570"/>
            <a:ext cx="5400675" cy="1546860"/>
          </a:xfrm>
          <a:prstGeom prst="rect">
            <a:avLst/>
          </a:prstGeom>
        </p:spPr>
      </p:pic>
      <p:pic>
        <p:nvPicPr>
          <p:cNvPr id="9" name="Picture 8" descr="logo_DU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37490" y="101422"/>
            <a:ext cx="9144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0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Filter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799542"/>
              </p:ext>
            </p:extLst>
          </p:nvPr>
        </p:nvGraphicFramePr>
        <p:xfrm>
          <a:off x="2260600" y="223520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0" name="Equation" r:id="rId3" imgW="914400" imgH="216000" progId="Equation.DSMT4">
                  <p:embed/>
                </p:oleObj>
              </mc:Choice>
              <mc:Fallback>
                <p:oleObj name="Equation" r:id="rId3" imgW="914400" imgH="216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60600" y="223520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 descr="logo_DUT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37490" y="101422"/>
            <a:ext cx="914400" cy="838200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6"/>
          <a:stretch>
            <a:fillRect/>
          </a:stretch>
        </p:blipFill>
        <p:spPr>
          <a:xfrm>
            <a:off x="1447800" y="1295400"/>
            <a:ext cx="6742090" cy="1905000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Grp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094060" y="3810000"/>
            <a:ext cx="694343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1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Lucida Fax" pitchFamily="18" charset="0"/>
            </a:endParaRPr>
          </a:p>
          <a:p>
            <a:endParaRPr lang="en-US" dirty="0" smtClean="0">
              <a:latin typeface="Lucida Fax" pitchFamily="18" charset="0"/>
            </a:endParaRPr>
          </a:p>
          <a:p>
            <a:endParaRPr lang="en-US" dirty="0" smtClean="0"/>
          </a:p>
        </p:txBody>
      </p:sp>
      <p:pic>
        <p:nvPicPr>
          <p:cNvPr id="7" name="Picture 6" descr="logo_DU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37490" y="101422"/>
            <a:ext cx="914400" cy="83820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1710372" y="1431290"/>
            <a:ext cx="5713095" cy="196215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1723072" y="3733800"/>
            <a:ext cx="571119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00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logo_DU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37490" y="101422"/>
            <a:ext cx="914400" cy="8382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755455" y="2133600"/>
            <a:ext cx="5663565" cy="177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39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Json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logo_DU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37490" y="101422"/>
            <a:ext cx="9144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89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mềm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logo_DU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37490" y="101422"/>
            <a:ext cx="914400" cy="8382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4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triển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logo_DU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37490" y="101422"/>
            <a:ext cx="9144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96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logo_DU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37490" y="101422"/>
            <a:ext cx="9144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00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sz="4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Cảm</a:t>
            </a:r>
            <a:r>
              <a:rPr lang="en-US" sz="4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ơn</a:t>
            </a:r>
            <a:r>
              <a:rPr lang="en-US" sz="4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quý</a:t>
            </a:r>
            <a:r>
              <a:rPr lang="en-US" sz="4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thầy</a:t>
            </a:r>
            <a:r>
              <a:rPr lang="en-US" sz="4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</a:t>
            </a:r>
            <a:r>
              <a:rPr lang="en-US" sz="4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US" sz="4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4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4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en-US" sz="4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4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4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dõi</a:t>
            </a:r>
            <a:r>
              <a:rPr lang="en-US" sz="4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</a:t>
            </a:r>
            <a:endParaRPr lang="en-US" sz="4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 descr="logo_DU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37490" y="101422"/>
            <a:ext cx="9144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40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TỔNG QUAN VỀ CAN BUS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sz="2000" dirty="0" err="1"/>
              <a:t>Mạng</a:t>
            </a:r>
            <a:r>
              <a:rPr lang="en-US" sz="2000" dirty="0"/>
              <a:t> </a:t>
            </a:r>
            <a:r>
              <a:rPr lang="en-US" sz="2000" dirty="0" err="1"/>
              <a:t>khu</a:t>
            </a:r>
            <a:r>
              <a:rPr lang="en-US" sz="2000" dirty="0"/>
              <a:t> </a:t>
            </a:r>
            <a:r>
              <a:rPr lang="en-US" sz="2000" dirty="0" err="1"/>
              <a:t>vực</a:t>
            </a:r>
            <a:r>
              <a:rPr lang="en-US" sz="2000" dirty="0"/>
              <a:t> </a:t>
            </a:r>
            <a:r>
              <a:rPr lang="en-US" sz="2000" dirty="0" err="1"/>
              <a:t>điều</a:t>
            </a:r>
            <a:r>
              <a:rPr lang="en-US" sz="2000" dirty="0"/>
              <a:t> </a:t>
            </a:r>
            <a:r>
              <a:rPr lang="en-US" sz="2000" dirty="0" err="1"/>
              <a:t>khiển</a:t>
            </a:r>
            <a:r>
              <a:rPr lang="en-US" sz="2000" dirty="0"/>
              <a:t> CAN – Controller Area Network </a:t>
            </a:r>
            <a:endParaRPr lang="en-US" sz="2000" dirty="0"/>
          </a:p>
        </p:txBody>
      </p:sp>
      <p:pic>
        <p:nvPicPr>
          <p:cNvPr id="5" name="Picture 4" descr="logo_DU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37490" y="101422"/>
            <a:ext cx="914400" cy="838200"/>
          </a:xfrm>
          <a:prstGeom prst="rect">
            <a:avLst/>
          </a:prstGeom>
        </p:spPr>
      </p:pic>
      <p:pic>
        <p:nvPicPr>
          <p:cNvPr id="6" name="Picture 5" descr="C:\Users\SONY\Desktop\M2\M2\diag_canbus2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04937"/>
            <a:ext cx="5334000" cy="4048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15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phỏng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CAN BUS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527048"/>
            <a:ext cx="8503920" cy="3273552"/>
          </a:xfrm>
        </p:spPr>
        <p:txBody>
          <a:bodyPr>
            <a:normAutofit/>
          </a:bodyPr>
          <a:lstStyle/>
          <a:p>
            <a:r>
              <a:rPr lang="en-US" dirty="0" smtClean="0"/>
              <a:t> CAN software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/>
              <a:t> CAN Device</a:t>
            </a:r>
          </a:p>
          <a:p>
            <a:r>
              <a:rPr lang="en-US" dirty="0" smtClean="0"/>
              <a:t> PC </a:t>
            </a:r>
            <a:r>
              <a:rPr lang="en-US" dirty="0"/>
              <a:t>Driver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 descr="logo_DU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37490" y="76200"/>
            <a:ext cx="9144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Software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527048"/>
            <a:ext cx="8503920" cy="4111752"/>
          </a:xfrm>
        </p:spPr>
        <p:txBody>
          <a:bodyPr>
            <a:normAutofit/>
          </a:bodyPr>
          <a:lstStyle/>
          <a:p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phỏng</a:t>
            </a:r>
            <a:r>
              <a:rPr lang="en-US" dirty="0"/>
              <a:t> </a:t>
            </a:r>
            <a:r>
              <a:rPr lang="en-US" dirty="0" smtClean="0"/>
              <a:t>CAN</a:t>
            </a:r>
          </a:p>
          <a:p>
            <a:r>
              <a:rPr lang="en-US" dirty="0" err="1"/>
              <a:t>P</a:t>
            </a:r>
            <a:r>
              <a:rPr lang="en-US" dirty="0" err="1" smtClean="0"/>
              <a:t>hần</a:t>
            </a:r>
            <a:r>
              <a:rPr lang="en-US" dirty="0" smtClean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CAN.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 descr="logo_DU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37490" y="101422"/>
            <a:ext cx="9144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34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Device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: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CAN Device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node CAN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node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CAN BUS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CAN_Frame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CAN BUS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gởi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PC.</a:t>
            </a:r>
          </a:p>
          <a:p>
            <a:pPr marL="274320" lvl="1" indent="0">
              <a:buNone/>
            </a:pPr>
            <a:endParaRPr lang="en-US" dirty="0" smtClean="0"/>
          </a:p>
        </p:txBody>
      </p:sp>
      <p:pic>
        <p:nvPicPr>
          <p:cNvPr id="4" name="Picture 3" descr="logo_DU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37490" y="101422"/>
            <a:ext cx="9144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92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PC Driver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PC Driver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hardware </a:t>
            </a:r>
            <a:r>
              <a:rPr lang="en-US" dirty="0" err="1"/>
              <a:t>và</a:t>
            </a:r>
            <a:r>
              <a:rPr lang="en-US" dirty="0"/>
              <a:t> software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818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phỏng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CAN BUS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00B050"/>
                </a:solidFill>
              </a:rPr>
              <a:t>Mô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hình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hoạt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động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883116" y="2579396"/>
            <a:ext cx="6953602" cy="2253069"/>
            <a:chOff x="1300402" y="1105122"/>
            <a:chExt cx="6953602" cy="225306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0402" y="1160992"/>
              <a:ext cx="6953602" cy="1698322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1790700" y="2184400"/>
              <a:ext cx="5962650" cy="355601"/>
              <a:chOff x="1790700" y="2184400"/>
              <a:chExt cx="5962650" cy="355601"/>
            </a:xfrm>
          </p:grpSpPr>
          <p:cxnSp>
            <p:nvCxnSpPr>
              <p:cNvPr id="11" name="Straight Arrow Connector 10"/>
              <p:cNvCxnSpPr/>
              <p:nvPr/>
            </p:nvCxnSpPr>
            <p:spPr>
              <a:xfrm flipV="1">
                <a:off x="1790700" y="2197100"/>
                <a:ext cx="431800" cy="241300"/>
              </a:xfrm>
              <a:prstGeom prst="straightConnector1">
                <a:avLst/>
              </a:prstGeom>
              <a:ln w="12700" cmpd="sng">
                <a:headEnd w="lg" len="lg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4940300" y="2197100"/>
                <a:ext cx="508000" cy="241300"/>
              </a:xfrm>
              <a:prstGeom prst="straightConnector1">
                <a:avLst/>
              </a:prstGeom>
              <a:ln w="12700" cmpd="sng">
                <a:headEnd w="lg" len="lg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flipV="1">
                <a:off x="6419352" y="2184400"/>
                <a:ext cx="431800" cy="241300"/>
              </a:xfrm>
              <a:prstGeom prst="straightConnector1">
                <a:avLst/>
              </a:prstGeom>
              <a:ln w="12700" cmpd="sng">
                <a:headEnd w="lg" len="lg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7245350" y="2197100"/>
                <a:ext cx="508000" cy="241300"/>
              </a:xfrm>
              <a:prstGeom prst="straightConnector1">
                <a:avLst/>
              </a:prstGeom>
              <a:ln w="12700" cmpd="sng">
                <a:headEnd w="lg" len="lg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V="1">
                <a:off x="6419353" y="2521859"/>
                <a:ext cx="1333997" cy="18142"/>
              </a:xfrm>
              <a:prstGeom prst="straightConnector1">
                <a:avLst/>
              </a:prstGeom>
              <a:ln w="12700" cmpd="sng">
                <a:solidFill>
                  <a:srgbClr val="FF0000"/>
                </a:solidFill>
                <a:headEnd w="lg" len="lg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Arc 15"/>
              <p:cNvSpPr/>
              <p:nvPr/>
            </p:nvSpPr>
            <p:spPr>
              <a:xfrm rot="2814710">
                <a:off x="6962526" y="2254245"/>
                <a:ext cx="171450" cy="171450"/>
              </a:xfrm>
              <a:prstGeom prst="arc">
                <a:avLst>
                  <a:gd name="adj1" fmla="val 16200000"/>
                  <a:gd name="adj2" fmla="val 10600208"/>
                </a:avLst>
              </a:prstGeom>
              <a:ln w="12700">
                <a:solidFill>
                  <a:srgbClr val="FF0000"/>
                </a:solidFill>
                <a:headEnd type="none" w="lg" len="sm"/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2900042" y="2988859"/>
              <a:ext cx="37352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ctr">
                <a:buAutoNum type="alphaLcParenBoth"/>
              </a:pP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Relay topology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85916" y="1105123"/>
              <a:ext cx="18531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B050"/>
                  </a:solidFill>
                </a:rPr>
                <a:t>Full Duplex: </a:t>
              </a:r>
            </a:p>
            <a:p>
              <a:pPr algn="ctr"/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Mỗi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khe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thời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gian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91356" y="1105123"/>
              <a:ext cx="17678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Half Duplex: </a:t>
              </a:r>
            </a:p>
            <a:p>
              <a:pPr algn="r"/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Khe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thời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gian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chẵn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91996" y="1105122"/>
              <a:ext cx="18044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Half Duplex: </a:t>
              </a:r>
            </a:p>
            <a:p>
              <a:pPr algn="ctr"/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Khe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thời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gian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lẻ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17" name="Picture 16" descr="logo_DU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37490" y="101422"/>
            <a:ext cx="9144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75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thuyết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môi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00B050"/>
                </a:solidFill>
              </a:rPr>
              <a:t>Cơ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sở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lý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thuyết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err="1" smtClean="0">
                <a:solidFill>
                  <a:srgbClr val="00B050"/>
                </a:solidFill>
              </a:rPr>
              <a:t>Môi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trường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thực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hiện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Signal &amp; slot ….MVC</a:t>
            </a:r>
            <a:endParaRPr lang="en-US" dirty="0" smtClean="0">
              <a:solidFill>
                <a:srgbClr val="00B050"/>
              </a:solidFill>
            </a:endParaRPr>
          </a:p>
        </p:txBody>
      </p:sp>
      <p:pic>
        <p:nvPicPr>
          <p:cNvPr id="4" name="Picture 3" descr="logo_DU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37490" y="101422"/>
            <a:ext cx="9144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90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37-windows-8-powerpoint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alpha val="54000"/>
          </a:schemeClr>
        </a:solidFill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134TGp_report_diagram">
  <a:themeElements>
    <a:clrScheme name="134TGp_report_diagram 2">
      <a:dk1>
        <a:srgbClr val="23387D"/>
      </a:dk1>
      <a:lt1>
        <a:srgbClr val="FFFFFF"/>
      </a:lt1>
      <a:dk2>
        <a:srgbClr val="1A3D97"/>
      </a:dk2>
      <a:lt2>
        <a:srgbClr val="DDDDDD"/>
      </a:lt2>
      <a:accent1>
        <a:srgbClr val="4972BB"/>
      </a:accent1>
      <a:accent2>
        <a:srgbClr val="6A99D8"/>
      </a:accent2>
      <a:accent3>
        <a:srgbClr val="FFFFFF"/>
      </a:accent3>
      <a:accent4>
        <a:srgbClr val="1C2E6A"/>
      </a:accent4>
      <a:accent5>
        <a:srgbClr val="B1BCDA"/>
      </a:accent5>
      <a:accent6>
        <a:srgbClr val="5F8AC4"/>
      </a:accent6>
      <a:hlink>
        <a:srgbClr val="96B1E6"/>
      </a:hlink>
      <a:folHlink>
        <a:srgbClr val="99C25C"/>
      </a:folHlink>
    </a:clrScheme>
    <a:fontScheme name="134TGp_report_diagram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34TGp_report_diagram 1">
        <a:dk1>
          <a:srgbClr val="1D4940"/>
        </a:dk1>
        <a:lt1>
          <a:srgbClr val="FFFFFF"/>
        </a:lt1>
        <a:dk2>
          <a:srgbClr val="3F716F"/>
        </a:dk2>
        <a:lt2>
          <a:srgbClr val="DDDDDD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4TGp_report_diagram 2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4972BB"/>
        </a:accent1>
        <a:accent2>
          <a:srgbClr val="6A99D8"/>
        </a:accent2>
        <a:accent3>
          <a:srgbClr val="FFFFFF"/>
        </a:accent3>
        <a:accent4>
          <a:srgbClr val="1C2E6A"/>
        </a:accent4>
        <a:accent5>
          <a:srgbClr val="B1BCDA"/>
        </a:accent5>
        <a:accent6>
          <a:srgbClr val="5F8AC4"/>
        </a:accent6>
        <a:hlink>
          <a:srgbClr val="96B1E6"/>
        </a:hlink>
        <a:folHlink>
          <a:srgbClr val="99C25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4TGp_report_diagram 3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6E51A7"/>
        </a:accent1>
        <a:accent2>
          <a:srgbClr val="8C8EE0"/>
        </a:accent2>
        <a:accent3>
          <a:srgbClr val="FFFFFF"/>
        </a:accent3>
        <a:accent4>
          <a:srgbClr val="1C2E6A"/>
        </a:accent4>
        <a:accent5>
          <a:srgbClr val="BAB3D0"/>
        </a:accent5>
        <a:accent6>
          <a:srgbClr val="7E80CB"/>
        </a:accent6>
        <a:hlink>
          <a:srgbClr val="96B1E6"/>
        </a:hlink>
        <a:folHlink>
          <a:srgbClr val="7BB32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37-windows-8-powerpoint-template</Template>
  <TotalTime>1081</TotalTime>
  <Words>378</Words>
  <Application>Microsoft Office PowerPoint</Application>
  <PresentationFormat>On-screen Show (4:3)</PresentationFormat>
  <Paragraphs>101</Paragraphs>
  <Slides>29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37-windows-8-powerpoint-template</vt:lpstr>
      <vt:lpstr>1_Office Theme</vt:lpstr>
      <vt:lpstr>134TGp_report_diagram</vt:lpstr>
      <vt:lpstr>Image</vt:lpstr>
      <vt:lpstr>Equation</vt:lpstr>
      <vt:lpstr>PHẦN MỀM MÔ PHỎNG CAN</vt:lpstr>
      <vt:lpstr>Nội dung </vt:lpstr>
      <vt:lpstr>TỔNG QUAN VỀ CAN BUS</vt:lpstr>
      <vt:lpstr>Hệ thống mô phỏng CAN BUS</vt:lpstr>
      <vt:lpstr>CAN Software</vt:lpstr>
      <vt:lpstr>CAN Device</vt:lpstr>
      <vt:lpstr>PC Driver</vt:lpstr>
      <vt:lpstr>Hoạt động hệ thống mô phỏng CAN BUS</vt:lpstr>
      <vt:lpstr>Cơ sở lý thuyết và môi trường thực hiện</vt:lpstr>
      <vt:lpstr>QT |Framework, QJson</vt:lpstr>
      <vt:lpstr>PHẦN MỀM MÔ PHỎNG CAN</vt:lpstr>
      <vt:lpstr>Giao diện phần mềm mô phỏng CAN</vt:lpstr>
      <vt:lpstr>Giao diện chính</vt:lpstr>
      <vt:lpstr>Giao diện khối IG</vt:lpstr>
      <vt:lpstr>Giao diện Waveform</vt:lpstr>
      <vt:lpstr>Giao diện khối Filter</vt:lpstr>
      <vt:lpstr>Giao diện khối Draw Data</vt:lpstr>
      <vt:lpstr>Giao diện khối Hardware</vt:lpstr>
      <vt:lpstr>Giao diện khối Trace</vt:lpstr>
      <vt:lpstr>Luồng dữ liệu hệ thống </vt:lpstr>
      <vt:lpstr>Luồng dữ liệu khối IG</vt:lpstr>
      <vt:lpstr>Luồng dữ liệu khối Filter</vt:lpstr>
      <vt:lpstr>Luồng dữ liệu khối Hardware</vt:lpstr>
      <vt:lpstr>Luồng dữ liệu khối Trace</vt:lpstr>
      <vt:lpstr>Cấu hình dữ liệu</vt:lpstr>
      <vt:lpstr>Kết quả hoạt động phần mềm</vt:lpstr>
      <vt:lpstr>Kết luận và hướng phát triển</vt:lpstr>
      <vt:lpstr>Tài liệu tham khảo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ƯỚC LƯỢNG KÊNH TRUYỀN TRONG HỆ THỐNG TRUYỀN THÔNG FULL-DUPLEX</dc:title>
  <dc:creator>USER</dc:creator>
  <cp:lastModifiedBy>HCD-Fresher048 (FHO.CTC)</cp:lastModifiedBy>
  <cp:revision>75</cp:revision>
  <dcterms:created xsi:type="dcterms:W3CDTF">2015-05-18T16:11:23Z</dcterms:created>
  <dcterms:modified xsi:type="dcterms:W3CDTF">2017-05-24T08:24:07Z</dcterms:modified>
</cp:coreProperties>
</file>