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6" r:id="rId3"/>
  </p:sldMasterIdLst>
  <p:sldIdLst>
    <p:sldId id="256" r:id="rId4"/>
    <p:sldId id="289" r:id="rId5"/>
    <p:sldId id="257" r:id="rId6"/>
    <p:sldId id="258" r:id="rId7"/>
    <p:sldId id="263" r:id="rId8"/>
    <p:sldId id="265" r:id="rId9"/>
    <p:sldId id="295" r:id="rId10"/>
    <p:sldId id="266" r:id="rId11"/>
    <p:sldId id="267" r:id="rId12"/>
    <p:sldId id="268" r:id="rId13"/>
    <p:sldId id="269" r:id="rId14"/>
    <p:sldId id="270" r:id="rId15"/>
    <p:sldId id="271" r:id="rId16"/>
    <p:sldId id="272" r:id="rId17"/>
    <p:sldId id="273" r:id="rId18"/>
    <p:sldId id="274" r:id="rId19"/>
    <p:sldId id="276" r:id="rId20"/>
    <p:sldId id="277" r:id="rId21"/>
    <p:sldId id="278" r:id="rId22"/>
    <p:sldId id="290" r:id="rId23"/>
    <p:sldId id="279" r:id="rId24"/>
    <p:sldId id="280" r:id="rId25"/>
    <p:sldId id="292" r:id="rId26"/>
    <p:sldId id="293" r:id="rId27"/>
    <p:sldId id="294" r:id="rId28"/>
    <p:sldId id="281" r:id="rId29"/>
    <p:sldId id="282" r:id="rId30"/>
    <p:sldId id="283" r:id="rId31"/>
    <p:sldId id="284" r:id="rId32"/>
    <p:sldId id="285" r:id="rId33"/>
    <p:sldId id="286" r:id="rId34"/>
    <p:sldId id="287" r:id="rId35"/>
    <p:sldId id="260" r:id="rId36"/>
    <p:sldId id="261" r:id="rId37"/>
    <p:sldId id="26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59" autoAdjust="0"/>
    <p:restoredTop sz="94660" autoAdjust="0"/>
  </p:normalViewPr>
  <p:slideViewPr>
    <p:cSldViewPr>
      <p:cViewPr varScale="1">
        <p:scale>
          <a:sx n="74" d="100"/>
          <a:sy n="74" d="100"/>
        </p:scale>
        <p:origin x="-828" y="-90"/>
      </p:cViewPr>
      <p:guideLst>
        <p:guide orient="horz" pos="2160"/>
        <p:guide pos="2880"/>
      </p:guideLst>
    </p:cSldViewPr>
  </p:slideViewPr>
  <p:outlineViewPr>
    <p:cViewPr>
      <p:scale>
        <a:sx n="33" d="100"/>
        <a:sy n="33" d="100"/>
      </p:scale>
      <p:origin x="0" y="1295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6.wmf"/><Relationship Id="rId4"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3.xml"/><Relationship Id="rId1" Type="http://schemas.openxmlformats.org/officeDocument/2006/relationships/vmlDrawing" Target="../drawings/vmlDrawing1.vml"/><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E02B73-F525-4F42-B7B6-4669C4C3298B}"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9E9C1-EC73-46C5-9255-C90D54C3B706}" type="slidenum">
              <a:rPr lang="en-US" smtClean="0"/>
              <a:t>‹#›</a:t>
            </a:fld>
            <a:endParaRPr lang="en-US"/>
          </a:p>
        </p:txBody>
      </p:sp>
    </p:spTree>
    <p:extLst>
      <p:ext uri="{BB962C8B-B14F-4D97-AF65-F5344CB8AC3E}">
        <p14:creationId xmlns:p14="http://schemas.microsoft.com/office/powerpoint/2010/main" val="49305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E02B73-F525-4F42-B7B6-4669C4C3298B}"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9E9C1-EC73-46C5-9255-C90D54C3B706}" type="slidenum">
              <a:rPr lang="en-US" smtClean="0"/>
              <a:t>‹#›</a:t>
            </a:fld>
            <a:endParaRPr lang="en-US"/>
          </a:p>
        </p:txBody>
      </p:sp>
    </p:spTree>
    <p:extLst>
      <p:ext uri="{BB962C8B-B14F-4D97-AF65-F5344CB8AC3E}">
        <p14:creationId xmlns:p14="http://schemas.microsoft.com/office/powerpoint/2010/main" val="133575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E02B73-F525-4F42-B7B6-4669C4C3298B}"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9E9C1-EC73-46C5-9255-C90D54C3B706}" type="slidenum">
              <a:rPr lang="en-US" smtClean="0"/>
              <a:t>‹#›</a:t>
            </a:fld>
            <a:endParaRPr lang="en-US"/>
          </a:p>
        </p:txBody>
      </p:sp>
    </p:spTree>
    <p:extLst>
      <p:ext uri="{BB962C8B-B14F-4D97-AF65-F5344CB8AC3E}">
        <p14:creationId xmlns:p14="http://schemas.microsoft.com/office/powerpoint/2010/main" val="842784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0DB5DB-9295-4949-A390-3C9471BDC6BE}" type="datetimeFigureOut">
              <a:rPr lang="en-US" smtClean="0">
                <a:solidFill>
                  <a:prstClr val="black">
                    <a:tint val="75000"/>
                  </a:prstClr>
                </a:solidFill>
              </a:rPr>
              <a:pPr/>
              <a:t>6/1/2015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46DC46B-6D48-4B75-9907-817D8C5E4C9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3958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0DB5DB-9295-4949-A390-3C9471BDC6BE}" type="datetimeFigureOut">
              <a:rPr lang="en-US" smtClean="0">
                <a:solidFill>
                  <a:prstClr val="black">
                    <a:tint val="75000"/>
                  </a:prstClr>
                </a:solidFill>
              </a:rPr>
              <a:pPr/>
              <a:t>6/1/2015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46DC46B-6D48-4B75-9907-817D8C5E4C9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05601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0DB5DB-9295-4949-A390-3C9471BDC6BE}" type="datetimeFigureOut">
              <a:rPr lang="en-US" smtClean="0">
                <a:solidFill>
                  <a:prstClr val="black">
                    <a:tint val="75000"/>
                  </a:prstClr>
                </a:solidFill>
              </a:rPr>
              <a:pPr/>
              <a:t>6/1/2015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46DC46B-6D48-4B75-9907-817D8C5E4C9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5582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0DB5DB-9295-4949-A390-3C9471BDC6BE}" type="datetimeFigureOut">
              <a:rPr lang="en-US" smtClean="0">
                <a:solidFill>
                  <a:prstClr val="black">
                    <a:tint val="75000"/>
                  </a:prstClr>
                </a:solidFill>
              </a:rPr>
              <a:pPr/>
              <a:t>6/1/2015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46DC46B-6D48-4B75-9907-817D8C5E4C9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32499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0DB5DB-9295-4949-A390-3C9471BDC6BE}" type="datetimeFigureOut">
              <a:rPr lang="en-US" smtClean="0">
                <a:solidFill>
                  <a:prstClr val="black">
                    <a:tint val="75000"/>
                  </a:prstClr>
                </a:solidFill>
              </a:rPr>
              <a:pPr/>
              <a:t>6/1/2015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46DC46B-6D48-4B75-9907-817D8C5E4C9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14609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5715000" cy="868362"/>
          </a:xfrm>
        </p:spPr>
        <p:txBody>
          <a:bodyPr>
            <a:noAutofit/>
          </a:bodyPr>
          <a:lstStyle>
            <a:lvl1pPr algn="l">
              <a:defRPr sz="360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0DB5DB-9295-4949-A390-3C9471BDC6BE}" type="datetimeFigureOut">
              <a:rPr lang="en-US" smtClean="0">
                <a:solidFill>
                  <a:prstClr val="black">
                    <a:tint val="75000"/>
                  </a:prstClr>
                </a:solidFill>
              </a:rPr>
              <a:pPr/>
              <a:t>6/1/2015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46DC46B-6D48-4B75-9907-817D8C5E4C9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56107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0DB5DB-9295-4949-A390-3C9471BDC6BE}" type="datetimeFigureOut">
              <a:rPr lang="en-US" smtClean="0">
                <a:solidFill>
                  <a:prstClr val="black">
                    <a:tint val="75000"/>
                  </a:prstClr>
                </a:solidFill>
              </a:rPr>
              <a:pPr/>
              <a:t>6/1/2015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46DC46B-6D48-4B75-9907-817D8C5E4C9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950013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0DB5DB-9295-4949-A390-3C9471BDC6BE}" type="datetimeFigureOut">
              <a:rPr lang="en-US" smtClean="0">
                <a:solidFill>
                  <a:prstClr val="black">
                    <a:tint val="75000"/>
                  </a:prstClr>
                </a:solidFill>
              </a:rPr>
              <a:pPr/>
              <a:t>6/1/2015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46DC46B-6D48-4B75-9907-817D8C5E4C9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7362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E02B73-F525-4F42-B7B6-4669C4C3298B}"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9E9C1-EC73-46C5-9255-C90D54C3B706}" type="slidenum">
              <a:rPr lang="en-US" smtClean="0"/>
              <a:t>‹#›</a:t>
            </a:fld>
            <a:endParaRPr lang="en-US"/>
          </a:p>
        </p:txBody>
      </p:sp>
    </p:spTree>
    <p:extLst>
      <p:ext uri="{BB962C8B-B14F-4D97-AF65-F5344CB8AC3E}">
        <p14:creationId xmlns:p14="http://schemas.microsoft.com/office/powerpoint/2010/main" val="22565028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0DB5DB-9295-4949-A390-3C9471BDC6BE}" type="datetimeFigureOut">
              <a:rPr lang="en-US" smtClean="0">
                <a:solidFill>
                  <a:prstClr val="black">
                    <a:tint val="75000"/>
                  </a:prstClr>
                </a:solidFill>
              </a:rPr>
              <a:pPr/>
              <a:t>6/1/2015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46DC46B-6D48-4B75-9907-817D8C5E4C9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64982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0DB5DB-9295-4949-A390-3C9471BDC6BE}" type="datetimeFigureOut">
              <a:rPr lang="en-US" smtClean="0">
                <a:solidFill>
                  <a:prstClr val="black">
                    <a:tint val="75000"/>
                  </a:prstClr>
                </a:solidFill>
              </a:rPr>
              <a:pPr/>
              <a:t>6/1/2015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46DC46B-6D48-4B75-9907-817D8C5E4C9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13189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0DB5DB-9295-4949-A390-3C9471BDC6BE}" type="datetimeFigureOut">
              <a:rPr lang="en-US" smtClean="0">
                <a:solidFill>
                  <a:prstClr val="black">
                    <a:tint val="75000"/>
                  </a:prstClr>
                </a:solidFill>
              </a:rPr>
              <a:pPr/>
              <a:t>6/1/2015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46DC46B-6D48-4B75-9907-817D8C5E4C9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676417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3089" name="Object 17"/>
          <p:cNvGraphicFramePr>
            <a:graphicFrameLocks noChangeAspect="1"/>
          </p:cNvGraphicFramePr>
          <p:nvPr/>
        </p:nvGraphicFramePr>
        <p:xfrm>
          <a:off x="4252913" y="0"/>
          <a:ext cx="4891087" cy="4437063"/>
        </p:xfrm>
        <a:graphic>
          <a:graphicData uri="http://schemas.openxmlformats.org/presentationml/2006/ole">
            <mc:AlternateContent xmlns:mc="http://schemas.openxmlformats.org/markup-compatibility/2006">
              <mc:Choice xmlns:v="urn:schemas-microsoft-com:vml" Requires="v">
                <p:oleObj spid="_x0000_s3091" name="Image" r:id="rId3" imgW="8228571" imgH="8711111" progId="Photoshop.Image.6">
                  <p:embed/>
                </p:oleObj>
              </mc:Choice>
              <mc:Fallback>
                <p:oleObj name="Image" r:id="rId3" imgW="8228571" imgH="8711111" progId="Photoshop.Image.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252913" y="0"/>
                        <a:ext cx="4891087" cy="4437063"/>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0" name="Rectangle 18" descr="Light horizontal"/>
          <p:cNvSpPr>
            <a:spLocks noChangeArrowheads="1"/>
          </p:cNvSpPr>
          <p:nvPr/>
        </p:nvSpPr>
        <p:spPr bwMode="gray">
          <a:xfrm>
            <a:off x="0" y="9525"/>
            <a:ext cx="1476375" cy="6848475"/>
          </a:xfrm>
          <a:prstGeom prst="rect">
            <a:avLst/>
          </a:prstGeom>
          <a:pattFill prst="ltHorz">
            <a:fgClr>
              <a:schemeClr val="bg2"/>
            </a:fgClr>
            <a:bgClr>
              <a:srgbClr val="FFFFFF"/>
            </a:bgClr>
          </a:patt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91" name="Rectangle 19"/>
          <p:cNvSpPr>
            <a:spLocks noChangeArrowheads="1"/>
          </p:cNvSpPr>
          <p:nvPr/>
        </p:nvSpPr>
        <p:spPr bwMode="ltGray">
          <a:xfrm flipV="1">
            <a:off x="0" y="4267200"/>
            <a:ext cx="9144000" cy="1106488"/>
          </a:xfrm>
          <a:prstGeom prst="rect">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93" name="AutoShape 21"/>
          <p:cNvSpPr>
            <a:spLocks noChangeArrowheads="1"/>
          </p:cNvSpPr>
          <p:nvPr/>
        </p:nvSpPr>
        <p:spPr bwMode="ltGray">
          <a:xfrm>
            <a:off x="1474788" y="5156200"/>
            <a:ext cx="7129462" cy="504825"/>
          </a:xfrm>
          <a:prstGeom prst="roundRect">
            <a:avLst>
              <a:gd name="adj" fmla="val 16667"/>
            </a:avLst>
          </a:prstGeom>
          <a:solidFill>
            <a:schemeClr val="tx1"/>
          </a:solidFill>
          <a:ln w="38100" algn="ctr">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Rectangle 2"/>
          <p:cNvSpPr>
            <a:spLocks noGrp="1" noChangeArrowheads="1"/>
          </p:cNvSpPr>
          <p:nvPr>
            <p:ph type="ctrTitle"/>
          </p:nvPr>
        </p:nvSpPr>
        <p:spPr bwMode="auto">
          <a:xfrm>
            <a:off x="1447800" y="3548063"/>
            <a:ext cx="7239000" cy="1371600"/>
          </a:xfrm>
        </p:spPr>
        <p:txBody>
          <a:bodyPr/>
          <a:lstStyle>
            <a:lvl1pPr algn="l">
              <a:defRPr sz="4000" b="1">
                <a:solidFill>
                  <a:schemeClr val="tx1"/>
                </a:solidFill>
              </a:defRPr>
            </a:lvl1pPr>
          </a:lstStyle>
          <a:p>
            <a:pPr lvl="0"/>
            <a:r>
              <a:rPr lang="en-US" noProof="0" smtClean="0"/>
              <a:t>Click to edit Master title style</a:t>
            </a:r>
          </a:p>
        </p:txBody>
      </p:sp>
      <p:sp>
        <p:nvSpPr>
          <p:cNvPr id="3075" name="Rectangle 3"/>
          <p:cNvSpPr>
            <a:spLocks noGrp="1" noChangeArrowheads="1"/>
          </p:cNvSpPr>
          <p:nvPr>
            <p:ph type="subTitle" idx="1"/>
          </p:nvPr>
        </p:nvSpPr>
        <p:spPr bwMode="white">
          <a:xfrm>
            <a:off x="1614488" y="5224463"/>
            <a:ext cx="6858000" cy="381000"/>
          </a:xfrm>
        </p:spPr>
        <p:txBody>
          <a:bodyPr/>
          <a:lstStyle>
            <a:lvl1pPr marL="0" indent="0">
              <a:buFont typeface="Wingdings" pitchFamily="2" charset="2"/>
              <a:buNone/>
              <a:defRPr sz="1400" b="1">
                <a:solidFill>
                  <a:schemeClr val="bg1"/>
                </a:solidFill>
              </a:defRPr>
            </a:lvl1pPr>
          </a:lstStyle>
          <a:p>
            <a:pPr lvl="0"/>
            <a:r>
              <a:rPr lang="en-US" noProof="0" smtClean="0"/>
              <a:t>Click to edit Master subtitle style</a:t>
            </a:r>
          </a:p>
        </p:txBody>
      </p:sp>
      <p:grpSp>
        <p:nvGrpSpPr>
          <p:cNvPr id="3088" name="Group 16"/>
          <p:cNvGrpSpPr>
            <a:grpSpLocks/>
          </p:cNvGrpSpPr>
          <p:nvPr/>
        </p:nvGrpSpPr>
        <p:grpSpPr bwMode="auto">
          <a:xfrm>
            <a:off x="4254500" y="6088063"/>
            <a:ext cx="1079500" cy="603250"/>
            <a:chOff x="2680" y="3678"/>
            <a:chExt cx="680" cy="380"/>
          </a:xfrm>
        </p:grpSpPr>
        <p:sp>
          <p:nvSpPr>
            <p:cNvPr id="3086" name="Text Box 14"/>
            <p:cNvSpPr txBox="1">
              <a:spLocks noChangeArrowheads="1"/>
            </p:cNvSpPr>
            <p:nvPr/>
          </p:nvSpPr>
          <p:spPr bwMode="gray">
            <a:xfrm>
              <a:off x="2680" y="3789"/>
              <a:ext cx="68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b="1">
                  <a:solidFill>
                    <a:schemeClr val="tx2"/>
                  </a:solidFill>
                  <a:latin typeface="Verdana" pitchFamily="34" charset="0"/>
                </a:rPr>
                <a:t>LOGO</a:t>
              </a:r>
            </a:p>
          </p:txBody>
        </p:sp>
        <p:sp>
          <p:nvSpPr>
            <p:cNvPr id="3087" name="AutoShape 15"/>
            <p:cNvSpPr>
              <a:spLocks noChangeArrowheads="1"/>
            </p:cNvSpPr>
            <p:nvPr/>
          </p:nvSpPr>
          <p:spPr bwMode="gray">
            <a:xfrm rot="5400000">
              <a:off x="2928" y="3493"/>
              <a:ext cx="172" cy="542"/>
            </a:xfrm>
            <a:prstGeom prst="moon">
              <a:avLst>
                <a:gd name="adj" fmla="val 21208"/>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EE02B73-F525-4F42-B7B6-4669C4C3298B}" type="datetimeFigureOut">
              <a:rPr lang="en-US" smtClean="0"/>
              <a:t>6/1/2015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179E9C1-EC73-46C5-9255-C90D54C3B706}" type="slidenum">
              <a:rPr lang="en-US" smtClean="0"/>
              <a:t>‹#›</a:t>
            </a:fld>
            <a:endParaRPr lang="en-US"/>
          </a:p>
        </p:txBody>
      </p:sp>
    </p:spTree>
    <p:extLst>
      <p:ext uri="{BB962C8B-B14F-4D97-AF65-F5344CB8AC3E}">
        <p14:creationId xmlns:p14="http://schemas.microsoft.com/office/powerpoint/2010/main" val="33278148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EE02B73-F525-4F42-B7B6-4669C4C3298B}" type="datetimeFigureOut">
              <a:rPr lang="en-US" smtClean="0"/>
              <a:t>6/1/2015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179E9C1-EC73-46C5-9255-C90D54C3B706}" type="slidenum">
              <a:rPr lang="en-US" smtClean="0"/>
              <a:t>‹#›</a:t>
            </a:fld>
            <a:endParaRPr lang="en-US"/>
          </a:p>
        </p:txBody>
      </p:sp>
    </p:spTree>
    <p:extLst>
      <p:ext uri="{BB962C8B-B14F-4D97-AF65-F5344CB8AC3E}">
        <p14:creationId xmlns:p14="http://schemas.microsoft.com/office/powerpoint/2010/main" val="18136220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5EE02B73-F525-4F42-B7B6-4669C4C3298B}" type="datetimeFigureOut">
              <a:rPr lang="en-US" smtClean="0"/>
              <a:t>6/1/2015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79E9C1-EC73-46C5-9255-C90D54C3B706}" type="slidenum">
              <a:rPr lang="en-US" smtClean="0"/>
              <a:t>‹#›</a:t>
            </a:fld>
            <a:endParaRPr lang="en-US"/>
          </a:p>
        </p:txBody>
      </p:sp>
    </p:spTree>
    <p:extLst>
      <p:ext uri="{BB962C8B-B14F-4D97-AF65-F5344CB8AC3E}">
        <p14:creationId xmlns:p14="http://schemas.microsoft.com/office/powerpoint/2010/main" val="5816977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5EE02B73-F525-4F42-B7B6-4669C4C3298B}" type="datetimeFigureOut">
              <a:rPr lang="en-US" smtClean="0"/>
              <a:t>6/1/2015</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179E9C1-EC73-46C5-9255-C90D54C3B706}" type="slidenum">
              <a:rPr lang="en-US" smtClean="0"/>
              <a:t>‹#›</a:t>
            </a:fld>
            <a:endParaRPr lang="en-US"/>
          </a:p>
        </p:txBody>
      </p:sp>
    </p:spTree>
    <p:extLst>
      <p:ext uri="{BB962C8B-B14F-4D97-AF65-F5344CB8AC3E}">
        <p14:creationId xmlns:p14="http://schemas.microsoft.com/office/powerpoint/2010/main" val="6241612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5EE02B73-F525-4F42-B7B6-4669C4C3298B}" type="datetimeFigureOut">
              <a:rPr lang="en-US" smtClean="0"/>
              <a:t>6/1/2015</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179E9C1-EC73-46C5-9255-C90D54C3B706}" type="slidenum">
              <a:rPr lang="en-US" smtClean="0"/>
              <a:t>‹#›</a:t>
            </a:fld>
            <a:endParaRPr lang="en-US"/>
          </a:p>
        </p:txBody>
      </p:sp>
    </p:spTree>
    <p:extLst>
      <p:ext uri="{BB962C8B-B14F-4D97-AF65-F5344CB8AC3E}">
        <p14:creationId xmlns:p14="http://schemas.microsoft.com/office/powerpoint/2010/main" val="12721107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EE02B73-F525-4F42-B7B6-4669C4C3298B}" type="datetimeFigureOut">
              <a:rPr lang="en-US" smtClean="0"/>
              <a:t>6/1/2015</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179E9C1-EC73-46C5-9255-C90D54C3B706}" type="slidenum">
              <a:rPr lang="en-US" smtClean="0"/>
              <a:t>‹#›</a:t>
            </a:fld>
            <a:endParaRPr lang="en-US"/>
          </a:p>
        </p:txBody>
      </p:sp>
    </p:spTree>
    <p:extLst>
      <p:ext uri="{BB962C8B-B14F-4D97-AF65-F5344CB8AC3E}">
        <p14:creationId xmlns:p14="http://schemas.microsoft.com/office/powerpoint/2010/main" val="1545940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E02B73-F525-4F42-B7B6-4669C4C3298B}"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9E9C1-EC73-46C5-9255-C90D54C3B706}" type="slidenum">
              <a:rPr lang="en-US" smtClean="0"/>
              <a:t>‹#›</a:t>
            </a:fld>
            <a:endParaRPr lang="en-US"/>
          </a:p>
        </p:txBody>
      </p:sp>
    </p:spTree>
    <p:extLst>
      <p:ext uri="{BB962C8B-B14F-4D97-AF65-F5344CB8AC3E}">
        <p14:creationId xmlns:p14="http://schemas.microsoft.com/office/powerpoint/2010/main" val="19556720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5EE02B73-F525-4F42-B7B6-4669C4C3298B}" type="datetimeFigureOut">
              <a:rPr lang="en-US" smtClean="0"/>
              <a:t>6/1/2015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79E9C1-EC73-46C5-9255-C90D54C3B706}" type="slidenum">
              <a:rPr lang="en-US" smtClean="0"/>
              <a:t>‹#›</a:t>
            </a:fld>
            <a:endParaRPr lang="en-US"/>
          </a:p>
        </p:txBody>
      </p:sp>
    </p:spTree>
    <p:extLst>
      <p:ext uri="{BB962C8B-B14F-4D97-AF65-F5344CB8AC3E}">
        <p14:creationId xmlns:p14="http://schemas.microsoft.com/office/powerpoint/2010/main" val="21764374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5EE02B73-F525-4F42-B7B6-4669C4C3298B}" type="datetimeFigureOut">
              <a:rPr lang="en-US" smtClean="0"/>
              <a:t>6/1/2015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79E9C1-EC73-46C5-9255-C90D54C3B706}" type="slidenum">
              <a:rPr lang="en-US" smtClean="0"/>
              <a:t>‹#›</a:t>
            </a:fld>
            <a:endParaRPr lang="en-US"/>
          </a:p>
        </p:txBody>
      </p:sp>
    </p:spTree>
    <p:extLst>
      <p:ext uri="{BB962C8B-B14F-4D97-AF65-F5344CB8AC3E}">
        <p14:creationId xmlns:p14="http://schemas.microsoft.com/office/powerpoint/2010/main" val="25581325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EE02B73-F525-4F42-B7B6-4669C4C3298B}" type="datetimeFigureOut">
              <a:rPr lang="en-US" smtClean="0"/>
              <a:t>6/1/2015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179E9C1-EC73-46C5-9255-C90D54C3B706}" type="slidenum">
              <a:rPr lang="en-US" smtClean="0"/>
              <a:t>‹#›</a:t>
            </a:fld>
            <a:endParaRPr lang="en-US"/>
          </a:p>
        </p:txBody>
      </p:sp>
    </p:spTree>
    <p:extLst>
      <p:ext uri="{BB962C8B-B14F-4D97-AF65-F5344CB8AC3E}">
        <p14:creationId xmlns:p14="http://schemas.microsoft.com/office/powerpoint/2010/main" val="33483590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EE02B73-F525-4F42-B7B6-4669C4C3298B}" type="datetimeFigureOut">
              <a:rPr lang="en-US" smtClean="0"/>
              <a:t>6/1/2015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179E9C1-EC73-46C5-9255-C90D54C3B706}" type="slidenum">
              <a:rPr lang="en-US" smtClean="0"/>
              <a:t>‹#›</a:t>
            </a:fld>
            <a:endParaRPr lang="en-US"/>
          </a:p>
        </p:txBody>
      </p:sp>
    </p:spTree>
    <p:extLst>
      <p:ext uri="{BB962C8B-B14F-4D97-AF65-F5344CB8AC3E}">
        <p14:creationId xmlns:p14="http://schemas.microsoft.com/office/powerpoint/2010/main" val="34049525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47688" y="319088"/>
            <a:ext cx="7162800"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400800"/>
            <a:ext cx="2667000" cy="255588"/>
          </a:xfrm>
        </p:spPr>
        <p:txBody>
          <a:bodyPr/>
          <a:lstStyle>
            <a:lvl1pPr>
              <a:defRPr/>
            </a:lvl1pPr>
          </a:lstStyle>
          <a:p>
            <a:fld id="{5EE02B73-F525-4F42-B7B6-4669C4C3298B}" type="datetimeFigureOut">
              <a:rPr lang="en-US" smtClean="0"/>
              <a:t>6/1/2015</a:t>
            </a:fld>
            <a:endParaRPr lang="en-US"/>
          </a:p>
        </p:txBody>
      </p:sp>
      <p:sp>
        <p:nvSpPr>
          <p:cNvPr id="5" name="Footer Placeholder 4"/>
          <p:cNvSpPr>
            <a:spLocks noGrp="1"/>
          </p:cNvSpPr>
          <p:nvPr>
            <p:ph type="ftr" sz="quarter" idx="11"/>
          </p:nvPr>
        </p:nvSpPr>
        <p:spPr>
          <a:xfrm>
            <a:off x="5943600" y="6400800"/>
            <a:ext cx="2895600" cy="228600"/>
          </a:xfrm>
        </p:spPr>
        <p:txBody>
          <a:bodyPr/>
          <a:lstStyle>
            <a:lvl1pPr>
              <a:defRPr/>
            </a:lvl1pPr>
          </a:lstStyle>
          <a:p>
            <a:endParaRPr lang="en-US"/>
          </a:p>
        </p:txBody>
      </p:sp>
      <p:sp>
        <p:nvSpPr>
          <p:cNvPr id="6" name="Slide Number Placeholder 5"/>
          <p:cNvSpPr>
            <a:spLocks noGrp="1"/>
          </p:cNvSpPr>
          <p:nvPr>
            <p:ph type="sldNum" sz="quarter" idx="12"/>
          </p:nvPr>
        </p:nvSpPr>
        <p:spPr>
          <a:xfrm>
            <a:off x="3657600" y="6386513"/>
            <a:ext cx="2133600" cy="211137"/>
          </a:xfrm>
        </p:spPr>
        <p:txBody>
          <a:bodyPr/>
          <a:lstStyle>
            <a:lvl1pPr>
              <a:defRPr/>
            </a:lvl1pPr>
          </a:lstStyle>
          <a:p>
            <a:fld id="{E179E9C1-EC73-46C5-9255-C90D54C3B706}" type="slidenum">
              <a:rPr lang="en-US" smtClean="0"/>
              <a:t>‹#›</a:t>
            </a:fld>
            <a:endParaRPr lang="en-US"/>
          </a:p>
        </p:txBody>
      </p:sp>
    </p:spTree>
    <p:extLst>
      <p:ext uri="{BB962C8B-B14F-4D97-AF65-F5344CB8AC3E}">
        <p14:creationId xmlns:p14="http://schemas.microsoft.com/office/powerpoint/2010/main" val="493086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E02B73-F525-4F42-B7B6-4669C4C3298B}" type="datetimeFigureOut">
              <a:rPr lang="en-US" smtClean="0"/>
              <a:t>6/1/2015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9E9C1-EC73-46C5-9255-C90D54C3B706}" type="slidenum">
              <a:rPr lang="en-US" smtClean="0"/>
              <a:t>‹#›</a:t>
            </a:fld>
            <a:endParaRPr lang="en-US"/>
          </a:p>
        </p:txBody>
      </p:sp>
    </p:spTree>
    <p:extLst>
      <p:ext uri="{BB962C8B-B14F-4D97-AF65-F5344CB8AC3E}">
        <p14:creationId xmlns:p14="http://schemas.microsoft.com/office/powerpoint/2010/main" val="14458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E02B73-F525-4F42-B7B6-4669C4C3298B}" type="datetimeFigureOut">
              <a:rPr lang="en-US" smtClean="0"/>
              <a:t>6/1/2015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79E9C1-EC73-46C5-9255-C90D54C3B706}" type="slidenum">
              <a:rPr lang="en-US" smtClean="0"/>
              <a:t>‹#›</a:t>
            </a:fld>
            <a:endParaRPr lang="en-US"/>
          </a:p>
        </p:txBody>
      </p:sp>
    </p:spTree>
    <p:extLst>
      <p:ext uri="{BB962C8B-B14F-4D97-AF65-F5344CB8AC3E}">
        <p14:creationId xmlns:p14="http://schemas.microsoft.com/office/powerpoint/2010/main" val="393052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lIns="91440">
            <a:normAutofit/>
          </a:bodyPr>
          <a:lstStyle>
            <a:lvl1pPr algn="l">
              <a:defRPr sz="4400">
                <a:solidFill>
                  <a:schemeClr val="bg1"/>
                </a:solidFill>
                <a:latin typeface="Segoe UI Semilight" pitchFamily="34" charset="0"/>
                <a:cs typeface="Segoe UI Semilight"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E02B73-F525-4F42-B7B6-4669C4C3298B}" type="datetimeFigureOut">
              <a:rPr lang="en-US" smtClean="0"/>
              <a:t>6/1/2015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79E9C1-EC73-46C5-9255-C90D54C3B706}" type="slidenum">
              <a:rPr lang="en-US" smtClean="0"/>
              <a:t>‹#›</a:t>
            </a:fld>
            <a:endParaRPr lang="en-US"/>
          </a:p>
        </p:txBody>
      </p:sp>
    </p:spTree>
    <p:extLst>
      <p:ext uri="{BB962C8B-B14F-4D97-AF65-F5344CB8AC3E}">
        <p14:creationId xmlns:p14="http://schemas.microsoft.com/office/powerpoint/2010/main" val="4094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02B73-F525-4F42-B7B6-4669C4C3298B}" type="datetimeFigureOut">
              <a:rPr lang="en-US" smtClean="0"/>
              <a:t>6/1/2015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79E9C1-EC73-46C5-9255-C90D54C3B706}" type="slidenum">
              <a:rPr lang="en-US" smtClean="0"/>
              <a:t>‹#›</a:t>
            </a:fld>
            <a:endParaRPr lang="en-US"/>
          </a:p>
        </p:txBody>
      </p:sp>
    </p:spTree>
    <p:extLst>
      <p:ext uri="{BB962C8B-B14F-4D97-AF65-F5344CB8AC3E}">
        <p14:creationId xmlns:p14="http://schemas.microsoft.com/office/powerpoint/2010/main" val="54903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E02B73-F525-4F42-B7B6-4669C4C3298B}" type="datetimeFigureOut">
              <a:rPr lang="en-US" smtClean="0"/>
              <a:t>6/1/2015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9E9C1-EC73-46C5-9255-C90D54C3B706}" type="slidenum">
              <a:rPr lang="en-US" smtClean="0"/>
              <a:t>‹#›</a:t>
            </a:fld>
            <a:endParaRPr lang="en-US"/>
          </a:p>
        </p:txBody>
      </p:sp>
    </p:spTree>
    <p:extLst>
      <p:ext uri="{BB962C8B-B14F-4D97-AF65-F5344CB8AC3E}">
        <p14:creationId xmlns:p14="http://schemas.microsoft.com/office/powerpoint/2010/main" val="425682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E02B73-F525-4F42-B7B6-4669C4C3298B}" type="datetimeFigureOut">
              <a:rPr lang="en-US" smtClean="0"/>
              <a:t>6/1/2015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9E9C1-EC73-46C5-9255-C90D54C3B706}" type="slidenum">
              <a:rPr lang="en-US" smtClean="0"/>
              <a:t>‹#›</a:t>
            </a:fld>
            <a:endParaRPr lang="en-US"/>
          </a:p>
        </p:txBody>
      </p:sp>
    </p:spTree>
    <p:extLst>
      <p:ext uri="{BB962C8B-B14F-4D97-AF65-F5344CB8AC3E}">
        <p14:creationId xmlns:p14="http://schemas.microsoft.com/office/powerpoint/2010/main" val="362959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E02B73-F525-4F42-B7B6-4669C4C3298B}" type="datetimeFigureOut">
              <a:rPr lang="en-US" smtClean="0"/>
              <a:t>6/1/2015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9E9C1-EC73-46C5-9255-C90D54C3B706}" type="slidenum">
              <a:rPr lang="en-US" smtClean="0"/>
              <a:t>‹#›</a:t>
            </a:fld>
            <a:endParaRPr lang="en-US"/>
          </a:p>
        </p:txBody>
      </p:sp>
    </p:spTree>
    <p:extLst>
      <p:ext uri="{BB962C8B-B14F-4D97-AF65-F5344CB8AC3E}">
        <p14:creationId xmlns:p14="http://schemas.microsoft.com/office/powerpoint/2010/main" val="16795998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66000">
              <a:schemeClr val="bg1">
                <a:lumMod val="95000"/>
              </a:schemeClr>
            </a:gs>
            <a:gs pos="38000">
              <a:schemeClr val="bg1"/>
            </a:gs>
            <a:gs pos="93000">
              <a:schemeClr val="bg1"/>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0DB5DB-9295-4949-A390-3C9471BDC6BE}" type="datetimeFigureOut">
              <a:rPr lang="en-US" smtClean="0">
                <a:solidFill>
                  <a:prstClr val="black">
                    <a:tint val="75000"/>
                  </a:prstClr>
                </a:solidFill>
              </a:rPr>
              <a:pPr/>
              <a:t>6/1/2015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6DC46B-6D48-4B75-9907-817D8C5E4C9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111636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descr="Light horizontal"/>
          <p:cNvSpPr>
            <a:spLocks noChangeArrowheads="1"/>
          </p:cNvSpPr>
          <p:nvPr/>
        </p:nvSpPr>
        <p:spPr bwMode="gray">
          <a:xfrm>
            <a:off x="0" y="0"/>
            <a:ext cx="468313" cy="6858000"/>
          </a:xfrm>
          <a:prstGeom prst="rect">
            <a:avLst/>
          </a:prstGeom>
          <a:pattFill prst="ltHorz">
            <a:fgClr>
              <a:schemeClr val="bg2"/>
            </a:fgClr>
            <a:bgClr>
              <a:srgbClr val="FFFFFF"/>
            </a:bgClr>
          </a:patt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0" name="Rectangle 16"/>
          <p:cNvSpPr>
            <a:spLocks noChangeArrowheads="1"/>
          </p:cNvSpPr>
          <p:nvPr/>
        </p:nvSpPr>
        <p:spPr bwMode="invGray">
          <a:xfrm>
            <a:off x="0" y="-26988"/>
            <a:ext cx="9144000" cy="692151"/>
          </a:xfrm>
          <a:prstGeom prst="rect">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1" name="Line 17"/>
          <p:cNvSpPr>
            <a:spLocks noChangeShapeType="1"/>
          </p:cNvSpPr>
          <p:nvPr/>
        </p:nvSpPr>
        <p:spPr bwMode="gray">
          <a:xfrm>
            <a:off x="468313" y="6410325"/>
            <a:ext cx="8424862" cy="0"/>
          </a:xfrm>
          <a:prstGeom prst="line">
            <a:avLst/>
          </a:prstGeom>
          <a:noFill/>
          <a:ln w="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42" name="AutoShape 18"/>
          <p:cNvSpPr>
            <a:spLocks noChangeArrowheads="1"/>
          </p:cNvSpPr>
          <p:nvPr/>
        </p:nvSpPr>
        <p:spPr bwMode="blackWhite">
          <a:xfrm>
            <a:off x="468313" y="233363"/>
            <a:ext cx="7488237" cy="720725"/>
          </a:xfrm>
          <a:prstGeom prst="roundRect">
            <a:avLst>
              <a:gd name="adj" fmla="val 16667"/>
            </a:avLst>
          </a:prstGeom>
          <a:solidFill>
            <a:schemeClr val="tx1"/>
          </a:solidFill>
          <a:ln w="38100" algn="ctr">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auto">
          <a:xfrm>
            <a:off x="457200" y="10763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400800"/>
            <a:ext cx="26670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a:latin typeface="+mn-lt"/>
              </a:defRPr>
            </a:lvl1pPr>
          </a:lstStyle>
          <a:p>
            <a:fld id="{5EE02B73-F525-4F42-B7B6-4669C4C3298B}" type="datetimeFigureOut">
              <a:rPr lang="en-US" smtClean="0"/>
              <a:t>6/1/2015</a:t>
            </a:fld>
            <a:endParaRPr lang="en-US"/>
          </a:p>
        </p:txBody>
      </p:sp>
      <p:sp>
        <p:nvSpPr>
          <p:cNvPr id="1029" name="Rectangle 5"/>
          <p:cNvSpPr>
            <a:spLocks noGrp="1" noChangeArrowheads="1"/>
          </p:cNvSpPr>
          <p:nvPr>
            <p:ph type="ftr" sz="quarter" idx="3"/>
          </p:nvPr>
        </p:nvSpPr>
        <p:spPr bwMode="auto">
          <a:xfrm>
            <a:off x="5943600" y="6400800"/>
            <a:ext cx="2895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1">
                <a:latin typeface="+mn-lt"/>
              </a:defRPr>
            </a:lvl1pPr>
          </a:lstStyle>
          <a:p>
            <a:endParaRPr lang="en-US"/>
          </a:p>
        </p:txBody>
      </p:sp>
      <p:sp>
        <p:nvSpPr>
          <p:cNvPr id="1030" name="Rectangle 6"/>
          <p:cNvSpPr>
            <a:spLocks noGrp="1" noChangeArrowheads="1"/>
          </p:cNvSpPr>
          <p:nvPr>
            <p:ph type="sldNum" sz="quarter" idx="4"/>
          </p:nvPr>
        </p:nvSpPr>
        <p:spPr bwMode="auto">
          <a:xfrm>
            <a:off x="3657600" y="6386513"/>
            <a:ext cx="2133600" cy="21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1">
                <a:latin typeface="+mn-lt"/>
              </a:defRPr>
            </a:lvl1pPr>
          </a:lstStyle>
          <a:p>
            <a:fld id="{E179E9C1-EC73-46C5-9255-C90D54C3B706}" type="slidenum">
              <a:rPr lang="en-US" smtClean="0"/>
              <a:t>‹#›</a:t>
            </a:fld>
            <a:endParaRPr lang="en-US"/>
          </a:p>
        </p:txBody>
      </p:sp>
      <p:sp>
        <p:nvSpPr>
          <p:cNvPr id="1026" name="Rectangle 2"/>
          <p:cNvSpPr>
            <a:spLocks noGrp="1" noChangeArrowheads="1"/>
          </p:cNvSpPr>
          <p:nvPr>
            <p:ph type="title"/>
          </p:nvPr>
        </p:nvSpPr>
        <p:spPr bwMode="black">
          <a:xfrm>
            <a:off x="547688" y="319088"/>
            <a:ext cx="7162800"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7" name="Text Box 13"/>
          <p:cNvSpPr txBox="1">
            <a:spLocks noChangeArrowheads="1"/>
          </p:cNvSpPr>
          <p:nvPr/>
        </p:nvSpPr>
        <p:spPr bwMode="white">
          <a:xfrm>
            <a:off x="8153400" y="261938"/>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solidFill>
                  <a:schemeClr val="bg1"/>
                </a:solidFill>
                <a:latin typeface="Verdana" pitchFamily="34" charset="0"/>
              </a:rPr>
              <a:t>LOGO</a:t>
            </a:r>
          </a:p>
        </p:txBody>
      </p:sp>
      <p:sp>
        <p:nvSpPr>
          <p:cNvPr id="1038" name="AutoShape 14"/>
          <p:cNvSpPr>
            <a:spLocks noChangeArrowheads="1"/>
          </p:cNvSpPr>
          <p:nvPr/>
        </p:nvSpPr>
        <p:spPr bwMode="ltGray">
          <a:xfrm rot="5400000">
            <a:off x="8397876" y="-136525"/>
            <a:ext cx="284162" cy="750887"/>
          </a:xfrm>
          <a:prstGeom prst="moon">
            <a:avLst>
              <a:gd name="adj" fmla="val 21208"/>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ctr" rtl="0" eaLnBrk="1" fontAlgn="base" hangingPunct="1">
        <a:spcBef>
          <a:spcPct val="0"/>
        </a:spcBef>
        <a:spcAft>
          <a:spcPct val="0"/>
        </a:spcAft>
        <a:defRPr sz="3200">
          <a:solidFill>
            <a:schemeClr val="bg1"/>
          </a:solidFill>
          <a:latin typeface="+mj-lt"/>
          <a:ea typeface="+mj-ea"/>
          <a:cs typeface="+mj-cs"/>
        </a:defRPr>
      </a:lvl1pPr>
      <a:lvl2pPr algn="ctr" rtl="0" eaLnBrk="1" fontAlgn="base" hangingPunct="1">
        <a:spcBef>
          <a:spcPct val="0"/>
        </a:spcBef>
        <a:spcAft>
          <a:spcPct val="0"/>
        </a:spcAft>
        <a:defRPr sz="3200">
          <a:solidFill>
            <a:schemeClr val="bg1"/>
          </a:solidFill>
          <a:latin typeface="Verdana" pitchFamily="34" charset="0"/>
        </a:defRPr>
      </a:lvl2pPr>
      <a:lvl3pPr algn="ctr" rtl="0" eaLnBrk="1" fontAlgn="base" hangingPunct="1">
        <a:spcBef>
          <a:spcPct val="0"/>
        </a:spcBef>
        <a:spcAft>
          <a:spcPct val="0"/>
        </a:spcAft>
        <a:defRPr sz="3200">
          <a:solidFill>
            <a:schemeClr val="bg1"/>
          </a:solidFill>
          <a:latin typeface="Verdana" pitchFamily="34" charset="0"/>
        </a:defRPr>
      </a:lvl3pPr>
      <a:lvl4pPr algn="ctr" rtl="0" eaLnBrk="1" fontAlgn="base" hangingPunct="1">
        <a:spcBef>
          <a:spcPct val="0"/>
        </a:spcBef>
        <a:spcAft>
          <a:spcPct val="0"/>
        </a:spcAft>
        <a:defRPr sz="3200">
          <a:solidFill>
            <a:schemeClr val="bg1"/>
          </a:solidFill>
          <a:latin typeface="Verdana" pitchFamily="34" charset="0"/>
        </a:defRPr>
      </a:lvl4pPr>
      <a:lvl5pPr algn="ctr" rtl="0" eaLnBrk="1" fontAlgn="base" hangingPunct="1">
        <a:spcBef>
          <a:spcPct val="0"/>
        </a:spcBef>
        <a:spcAft>
          <a:spcPct val="0"/>
        </a:spcAft>
        <a:defRPr sz="3200">
          <a:solidFill>
            <a:schemeClr val="bg1"/>
          </a:solidFill>
          <a:latin typeface="Verdana" pitchFamily="34" charset="0"/>
        </a:defRPr>
      </a:lvl5pPr>
      <a:lvl6pPr marL="457200" algn="ctr" rtl="0" eaLnBrk="1" fontAlgn="base" hangingPunct="1">
        <a:spcBef>
          <a:spcPct val="0"/>
        </a:spcBef>
        <a:spcAft>
          <a:spcPct val="0"/>
        </a:spcAft>
        <a:defRPr sz="3200">
          <a:solidFill>
            <a:schemeClr val="bg1"/>
          </a:solidFill>
          <a:latin typeface="Verdana" pitchFamily="34" charset="0"/>
        </a:defRPr>
      </a:lvl6pPr>
      <a:lvl7pPr marL="914400" algn="ctr" rtl="0" eaLnBrk="1" fontAlgn="base" hangingPunct="1">
        <a:spcBef>
          <a:spcPct val="0"/>
        </a:spcBef>
        <a:spcAft>
          <a:spcPct val="0"/>
        </a:spcAft>
        <a:defRPr sz="3200">
          <a:solidFill>
            <a:schemeClr val="bg1"/>
          </a:solidFill>
          <a:latin typeface="Verdana" pitchFamily="34" charset="0"/>
        </a:defRPr>
      </a:lvl7pPr>
      <a:lvl8pPr marL="1371600" algn="ctr" rtl="0" eaLnBrk="1" fontAlgn="base" hangingPunct="1">
        <a:spcBef>
          <a:spcPct val="0"/>
        </a:spcBef>
        <a:spcAft>
          <a:spcPct val="0"/>
        </a:spcAft>
        <a:defRPr sz="3200">
          <a:solidFill>
            <a:schemeClr val="bg1"/>
          </a:solidFill>
          <a:latin typeface="Verdana" pitchFamily="34" charset="0"/>
        </a:defRPr>
      </a:lvl8pPr>
      <a:lvl9pPr marL="1828800" algn="ctr"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jpe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11.png"/><Relationship Id="rId7" Type="http://schemas.openxmlformats.org/officeDocument/2006/relationships/image" Target="../media/image10.wmf"/><Relationship Id="rId2" Type="http://schemas.openxmlformats.org/officeDocument/2006/relationships/slideLayout" Target="../slideLayouts/slideLayout2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9.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2.jpeg"/><Relationship Id="rId2" Type="http://schemas.openxmlformats.org/officeDocument/2006/relationships/slideLayout" Target="../slideLayouts/slideLayout24.xml"/><Relationship Id="rId1" Type="http://schemas.openxmlformats.org/officeDocument/2006/relationships/vmlDrawing" Target="../drawings/vmlDrawing3.vml"/><Relationship Id="rId6" Type="http://schemas.openxmlformats.org/officeDocument/2006/relationships/image" Target="../media/image14.wmf"/><Relationship Id="rId11" Type="http://schemas.openxmlformats.org/officeDocument/2006/relationships/image" Target="../media/image16.wmf"/><Relationship Id="rId5" Type="http://schemas.openxmlformats.org/officeDocument/2006/relationships/oleObject" Target="../embeddings/oleObject5.bin"/><Relationship Id="rId10" Type="http://schemas.openxmlformats.org/officeDocument/2006/relationships/oleObject" Target="../embeddings/oleObject8.bin"/><Relationship Id="rId4" Type="http://schemas.openxmlformats.org/officeDocument/2006/relationships/image" Target="../media/image13.wmf"/><Relationship Id="rId9"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4.xml"/><Relationship Id="rId6" Type="http://schemas.openxmlformats.org/officeDocument/2006/relationships/image" Target="../media/image2.jpeg"/><Relationship Id="rId5" Type="http://schemas.openxmlformats.org/officeDocument/2006/relationships/slide" Target="slide26.xml"/><Relationship Id="rId4" Type="http://schemas.openxmlformats.org/officeDocument/2006/relationships/slide" Target="slide19.xml"/></Relationships>
</file>

<file path=ppt/slides/_rels/slide20.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4.xml"/><Relationship Id="rId1" Type="http://schemas.openxmlformats.org/officeDocument/2006/relationships/vmlDrawing" Target="../drawings/vmlDrawing4.vml"/><Relationship Id="rId6" Type="http://schemas.openxmlformats.org/officeDocument/2006/relationships/image" Target="../media/image18.wmf"/><Relationship Id="rId11" Type="http://schemas.openxmlformats.org/officeDocument/2006/relationships/image" Target="../media/image2.jpeg"/><Relationship Id="rId5" Type="http://schemas.openxmlformats.org/officeDocument/2006/relationships/oleObject" Target="../embeddings/oleObject10.bin"/><Relationship Id="rId10" Type="http://schemas.openxmlformats.org/officeDocument/2006/relationships/image" Target="../media/image19.wmf"/><Relationship Id="rId4" Type="http://schemas.openxmlformats.org/officeDocument/2006/relationships/image" Target="../media/image17.wmf"/><Relationship Id="rId9" Type="http://schemas.openxmlformats.org/officeDocument/2006/relationships/oleObject" Target="../embeddings/oleObject12.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2.jpeg"/><Relationship Id="rId2" Type="http://schemas.openxmlformats.org/officeDocument/2006/relationships/slideLayout" Target="../slideLayouts/slideLayout24.xml"/><Relationship Id="rId1" Type="http://schemas.openxmlformats.org/officeDocument/2006/relationships/vmlDrawing" Target="../drawings/vmlDrawing5.vml"/><Relationship Id="rId6" Type="http://schemas.openxmlformats.org/officeDocument/2006/relationships/image" Target="../media/image21.wmf"/><Relationship Id="rId5" Type="http://schemas.openxmlformats.org/officeDocument/2006/relationships/oleObject" Target="../embeddings/oleObject14.bin"/><Relationship Id="rId4" Type="http://schemas.openxmlformats.org/officeDocument/2006/relationships/image" Target="../media/image20.wmf"/></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image" Target="../media/image2.jpeg"/><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26.wmf"/><Relationship Id="rId2" Type="http://schemas.openxmlformats.org/officeDocument/2006/relationships/slideLayout" Target="../slideLayouts/slideLayout24.xml"/><Relationship Id="rId1" Type="http://schemas.openxmlformats.org/officeDocument/2006/relationships/vmlDrawing" Target="../drawings/vmlDrawing6.vml"/><Relationship Id="rId6" Type="http://schemas.openxmlformats.org/officeDocument/2006/relationships/image" Target="../media/image24.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13.wmf"/><Relationship Id="rId4" Type="http://schemas.openxmlformats.org/officeDocument/2006/relationships/image" Target="../media/image23.wmf"/><Relationship Id="rId9" Type="http://schemas.openxmlformats.org/officeDocument/2006/relationships/oleObject" Target="../embeddings/oleObject18.bin"/></Relationships>
</file>

<file path=ppt/slides/_rels/slide24.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4.xml"/><Relationship Id="rId1" Type="http://schemas.openxmlformats.org/officeDocument/2006/relationships/vmlDrawing" Target="../drawings/vmlDrawing7.vml"/><Relationship Id="rId6" Type="http://schemas.openxmlformats.org/officeDocument/2006/relationships/image" Target="../media/image28.wmf"/><Relationship Id="rId5" Type="http://schemas.openxmlformats.org/officeDocument/2006/relationships/oleObject" Target="../embeddings/oleObject21.bin"/><Relationship Id="rId4" Type="http://schemas.openxmlformats.org/officeDocument/2006/relationships/image" Target="../media/image27.wmf"/><Relationship Id="rId9" Type="http://schemas.openxmlformats.org/officeDocument/2006/relationships/image" Target="../media/image2.jpeg"/></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eg"/><Relationship Id="rId1" Type="http://schemas.openxmlformats.org/officeDocument/2006/relationships/slideLayout" Target="../slideLayouts/slideLayout24.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jpeg"/><Relationship Id="rId1" Type="http://schemas.openxmlformats.org/officeDocument/2006/relationships/slideLayout" Target="../slideLayouts/slideLayout24.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762000"/>
            <a:ext cx="8229600" cy="1371600"/>
          </a:xfrm>
        </p:spPr>
        <p:txBody>
          <a:bodyPr>
            <a:normAutofit fontScale="90000"/>
          </a:bodyPr>
          <a:lstStyle/>
          <a:p>
            <a:pPr algn="ctr"/>
            <a:r>
              <a:rPr lang="en-US" dirty="0" smtClean="0">
                <a:latin typeface="Times New Roman" pitchFamily="18" charset="0"/>
                <a:cs typeface="Times New Roman" pitchFamily="18" charset="0"/>
              </a:rPr>
              <a:t>ƯỚC LƯỢNG KÊNH TRUYỀN TRONG HỆ </a:t>
            </a:r>
            <a:r>
              <a:rPr lang="en-US" smtClean="0">
                <a:latin typeface="Times New Roman" pitchFamily="18" charset="0"/>
                <a:cs typeface="Times New Roman" pitchFamily="18" charset="0"/>
              </a:rPr>
              <a:t>THỐNG </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TRUYỀN </a:t>
            </a:r>
            <a:r>
              <a:rPr lang="en-US" dirty="0" smtClean="0">
                <a:latin typeface="Times New Roman" pitchFamily="18" charset="0"/>
                <a:cs typeface="Times New Roman" pitchFamily="18" charset="0"/>
              </a:rPr>
              <a:t>THÔNG FULL-DUPLEX</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1143000" y="4267200"/>
            <a:ext cx="8001000" cy="1752600"/>
          </a:xfrm>
        </p:spPr>
        <p:txBody>
          <a:bodyPr>
            <a:normAutofit/>
          </a:bodyPr>
          <a:lstStyle/>
          <a:p>
            <a:pPr algn="l"/>
            <a:r>
              <a:rPr lang="en-US" cap="none" smtClean="0"/>
              <a:t>Sinh </a:t>
            </a:r>
            <a:r>
              <a:rPr lang="en-US" cap="none" dirty="0" err="1" smtClean="0"/>
              <a:t>viên</a:t>
            </a:r>
            <a:r>
              <a:rPr lang="en-US" cap="none" dirty="0" smtClean="0"/>
              <a:t> </a:t>
            </a:r>
            <a:r>
              <a:rPr lang="en-US" cap="none" dirty="0" err="1" smtClean="0"/>
              <a:t>thực</a:t>
            </a:r>
            <a:r>
              <a:rPr lang="en-US" cap="none" dirty="0" smtClean="0"/>
              <a:t> </a:t>
            </a:r>
            <a:r>
              <a:rPr lang="en-US" cap="none" dirty="0" err="1" smtClean="0"/>
              <a:t>hiện</a:t>
            </a:r>
            <a:r>
              <a:rPr lang="en-US" smtClean="0"/>
              <a:t>	:	NGUYỄN ĐỨC ANH MINH 	</a:t>
            </a:r>
          </a:p>
          <a:p>
            <a:pPr algn="l"/>
            <a:r>
              <a:rPr lang="en-US" cap="none" smtClean="0"/>
              <a:t>Lớp </a:t>
            </a:r>
            <a:r>
              <a:rPr lang="en-US" dirty="0" smtClean="0"/>
              <a:t>			: 	10DT2</a:t>
            </a:r>
          </a:p>
          <a:p>
            <a:pPr algn="l"/>
            <a:r>
              <a:rPr lang="en-US" cap="none" dirty="0" err="1" smtClean="0"/>
              <a:t>Người</a:t>
            </a:r>
            <a:r>
              <a:rPr lang="en-US" cap="none" dirty="0" smtClean="0"/>
              <a:t> </a:t>
            </a:r>
            <a:r>
              <a:rPr lang="en-US" cap="none" err="1" smtClean="0"/>
              <a:t>hướng</a:t>
            </a:r>
            <a:r>
              <a:rPr lang="en-US" cap="none" smtClean="0"/>
              <a:t> dẫn	 </a:t>
            </a:r>
            <a:r>
              <a:rPr lang="en-US" dirty="0" smtClean="0"/>
              <a:t>	:</a:t>
            </a:r>
            <a:r>
              <a:rPr lang="en-US" smtClean="0"/>
              <a:t>	PGS.TS</a:t>
            </a:r>
            <a:r>
              <a:rPr lang="en-US"/>
              <a:t> </a:t>
            </a:r>
            <a:r>
              <a:rPr lang="en-US" smtClean="0"/>
              <a:t> </a:t>
            </a:r>
            <a:r>
              <a:rPr lang="en-US" smtClean="0"/>
              <a:t>NGUYỄN LÊ HÙNG  </a:t>
            </a:r>
            <a:endParaRPr lang="en-US" dirty="0"/>
          </a:p>
        </p:txBody>
      </p:sp>
      <p:pic>
        <p:nvPicPr>
          <p:cNvPr id="4" name="Picture 3" descr="logo_DUT.jpg"/>
          <p:cNvPicPr>
            <a:picLocks noChangeAspect="1"/>
          </p:cNvPicPr>
          <p:nvPr/>
        </p:nvPicPr>
        <p:blipFill>
          <a:blip r:embed="rId2" cstate="print"/>
          <a:stretch>
            <a:fillRect/>
          </a:stretch>
        </p:blipFill>
        <p:spPr>
          <a:xfrm>
            <a:off x="4191000" y="2667000"/>
            <a:ext cx="1400577" cy="1283862"/>
          </a:xfrm>
          <a:prstGeom prst="rect">
            <a:avLst/>
          </a:prstGeom>
        </p:spPr>
      </p:pic>
    </p:spTree>
    <p:extLst>
      <p:ext uri="{BB962C8B-B14F-4D97-AF65-F5344CB8AC3E}">
        <p14:creationId xmlns:p14="http://schemas.microsoft.com/office/powerpoint/2010/main" val="251308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6"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arn(inVertical)">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pPr marL="0" indent="0">
              <a:buNone/>
            </a:pPr>
            <a:r>
              <a:rPr lang="en-US" smtClean="0"/>
              <a:t> </a:t>
            </a:r>
            <a:endParaRPr lang="en-US" dirty="0"/>
          </a:p>
        </p:txBody>
      </p:sp>
      <p:grpSp>
        <p:nvGrpSpPr>
          <p:cNvPr id="4" name="Group 3"/>
          <p:cNvGrpSpPr/>
          <p:nvPr/>
        </p:nvGrpSpPr>
        <p:grpSpPr>
          <a:xfrm>
            <a:off x="680671" y="1874021"/>
            <a:ext cx="7841380" cy="2469379"/>
            <a:chOff x="1349423" y="1598469"/>
            <a:chExt cx="8087018" cy="3073911"/>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9423" y="1617591"/>
              <a:ext cx="8087018" cy="2303080"/>
            </a:xfrm>
            <a:prstGeom prst="rect">
              <a:avLst/>
            </a:prstGeom>
          </p:spPr>
        </p:pic>
        <p:grpSp>
          <p:nvGrpSpPr>
            <p:cNvPr id="6" name="Group 5"/>
            <p:cNvGrpSpPr/>
            <p:nvPr/>
          </p:nvGrpSpPr>
          <p:grpSpPr>
            <a:xfrm>
              <a:off x="2207419" y="2755035"/>
              <a:ext cx="6460331" cy="843488"/>
              <a:chOff x="2207419" y="4917664"/>
              <a:chExt cx="6460331" cy="843488"/>
            </a:xfrm>
          </p:grpSpPr>
          <p:cxnSp>
            <p:nvCxnSpPr>
              <p:cNvPr id="11" name="Straight Arrow Connector 10"/>
              <p:cNvCxnSpPr/>
              <p:nvPr/>
            </p:nvCxnSpPr>
            <p:spPr>
              <a:xfrm flipV="1">
                <a:off x="2207419" y="5017294"/>
                <a:ext cx="276225" cy="609600"/>
              </a:xfrm>
              <a:prstGeom prst="straightConnector1">
                <a:avLst/>
              </a:prstGeom>
              <a:ln w="12700" cmpd="sng">
                <a:headEnd w="lg" len="lg"/>
                <a:tailEnd type="stealth" w="lg" len="lg"/>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5516562" y="4917664"/>
                <a:ext cx="462757" cy="344899"/>
              </a:xfrm>
              <a:prstGeom prst="straightConnector1">
                <a:avLst/>
              </a:prstGeom>
              <a:ln w="12700" cmpd="sng">
                <a:headEnd w="lg" len="lg"/>
                <a:tailEnd type="stealth" w="lg" len="lg"/>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7550717" y="5017294"/>
                <a:ext cx="276225" cy="609600"/>
              </a:xfrm>
              <a:prstGeom prst="straightConnector1">
                <a:avLst/>
              </a:prstGeom>
              <a:ln w="12700" cmpd="sng">
                <a:headEnd w="lg" len="lg"/>
                <a:tailEnd type="stealth" w="lg" len="lg"/>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8204993" y="4917664"/>
                <a:ext cx="462757" cy="344899"/>
              </a:xfrm>
              <a:prstGeom prst="straightConnector1">
                <a:avLst/>
              </a:prstGeom>
              <a:ln w="12700" cmpd="sng">
                <a:headEnd w="lg" len="lg"/>
                <a:tailEnd type="stealth" w="lg" len="lg"/>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V="1">
                <a:off x="7643586" y="5407025"/>
                <a:ext cx="1024164" cy="354127"/>
              </a:xfrm>
              <a:prstGeom prst="straightConnector1">
                <a:avLst/>
              </a:prstGeom>
              <a:ln w="12700" cmpd="sng">
                <a:solidFill>
                  <a:srgbClr val="FF0000"/>
                </a:solidFill>
                <a:headEnd w="lg" len="lg"/>
                <a:tailEnd type="stealth" w="lg" len="lg"/>
              </a:ln>
            </p:spPr>
            <p:style>
              <a:lnRef idx="1">
                <a:schemeClr val="dk1"/>
              </a:lnRef>
              <a:fillRef idx="0">
                <a:schemeClr val="dk1"/>
              </a:fillRef>
              <a:effectRef idx="0">
                <a:schemeClr val="dk1"/>
              </a:effectRef>
              <a:fontRef idx="minor">
                <a:schemeClr val="tx1"/>
              </a:fontRef>
            </p:style>
          </p:cxnSp>
          <p:sp>
            <p:nvSpPr>
              <p:cNvPr id="16" name="Arc 15"/>
              <p:cNvSpPr/>
              <p:nvPr/>
            </p:nvSpPr>
            <p:spPr>
              <a:xfrm rot="2814710">
                <a:off x="7921576" y="4990954"/>
                <a:ext cx="236767" cy="236767"/>
              </a:xfrm>
              <a:prstGeom prst="arc">
                <a:avLst>
                  <a:gd name="adj1" fmla="val 16200000"/>
                  <a:gd name="adj2" fmla="val 10600208"/>
                </a:avLst>
              </a:prstGeom>
              <a:ln w="12700">
                <a:solidFill>
                  <a:srgbClr val="FF0000"/>
                </a:solidFill>
                <a:headEnd type="none" w="lg" len="sm"/>
                <a:tailEnd type="stealth"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 name="TextBox 6"/>
            <p:cNvSpPr txBox="1"/>
            <p:nvPr/>
          </p:nvSpPr>
          <p:spPr>
            <a:xfrm>
              <a:off x="3486393" y="4303048"/>
              <a:ext cx="3735210" cy="369332"/>
            </a:xfrm>
            <a:prstGeom prst="rect">
              <a:avLst/>
            </a:prstGeom>
            <a:noFill/>
          </p:spPr>
          <p:txBody>
            <a:bodyPr wrap="square" rtlCol="0">
              <a:spAutoFit/>
            </a:bodyPr>
            <a:lstStyle/>
            <a:p>
              <a:pPr algn="ctr"/>
              <a:r>
                <a:rPr lang="en-US" dirty="0" smtClean="0"/>
                <a:t>(c</a:t>
              </a:r>
              <a:r>
                <a:rPr lang="en-US" dirty="0" smtClean="0">
                  <a:latin typeface="Times New Roman" pitchFamily="18" charset="0"/>
                  <a:cs typeface="Times New Roman" pitchFamily="18" charset="0"/>
                </a:rPr>
                <a:t>) Base station topology </a:t>
              </a:r>
            </a:p>
          </p:txBody>
        </p:sp>
        <p:sp>
          <p:nvSpPr>
            <p:cNvPr id="8" name="TextBox 7"/>
            <p:cNvSpPr txBox="1"/>
            <p:nvPr/>
          </p:nvSpPr>
          <p:spPr>
            <a:xfrm>
              <a:off x="7221603" y="1598469"/>
              <a:ext cx="1979076" cy="603896"/>
            </a:xfrm>
            <a:prstGeom prst="rect">
              <a:avLst/>
            </a:prstGeom>
            <a:noFill/>
          </p:spPr>
          <p:txBody>
            <a:bodyPr wrap="square" rtlCol="0">
              <a:spAutoFit/>
            </a:bodyPr>
            <a:lstStyle/>
            <a:p>
              <a:pPr algn="ctr"/>
              <a:r>
                <a:rPr lang="en-US" sz="1600" b="1" dirty="0" smtClean="0">
                  <a:solidFill>
                    <a:srgbClr val="00B050"/>
                  </a:solidFill>
                </a:rPr>
                <a:t>Full Duplex: </a:t>
              </a:r>
            </a:p>
            <a:p>
              <a:pPr algn="ctr"/>
              <a:r>
                <a:rPr lang="en-US" sz="1600" dirty="0" err="1" smtClean="0">
                  <a:latin typeface="Times New Roman" pitchFamily="18" charset="0"/>
                  <a:cs typeface="Times New Roman" pitchFamily="18" charset="0"/>
                </a:rPr>
                <a:t>Mỗi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thời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gian</a:t>
              </a:r>
              <a:endParaRPr lang="en-US" sz="1600" dirty="0">
                <a:latin typeface="Times New Roman" pitchFamily="18" charset="0"/>
                <a:cs typeface="Times New Roman" pitchFamily="18" charset="0"/>
              </a:endParaRPr>
            </a:p>
          </p:txBody>
        </p:sp>
        <p:sp>
          <p:nvSpPr>
            <p:cNvPr id="9" name="TextBox 8"/>
            <p:cNvSpPr txBox="1"/>
            <p:nvPr/>
          </p:nvSpPr>
          <p:spPr>
            <a:xfrm>
              <a:off x="4494784" y="1617591"/>
              <a:ext cx="1938528" cy="584775"/>
            </a:xfrm>
            <a:prstGeom prst="rect">
              <a:avLst/>
            </a:prstGeom>
            <a:noFill/>
          </p:spPr>
          <p:txBody>
            <a:bodyPr wrap="square" rtlCol="0">
              <a:spAutoFit/>
            </a:bodyPr>
            <a:lstStyle/>
            <a:p>
              <a:pPr algn="ctr"/>
              <a:r>
                <a:rPr lang="en-US" sz="1600" b="1" dirty="0" smtClean="0"/>
                <a:t>Half Duplex: </a:t>
              </a:r>
            </a:p>
            <a:p>
              <a:pPr algn="ctr"/>
              <a:r>
                <a:rPr lang="en-US" sz="1600" dirty="0" err="1" smtClean="0">
                  <a:latin typeface="Times New Roman" pitchFamily="18" charset="0"/>
                  <a:cs typeface="Times New Roman" pitchFamily="18" charset="0"/>
                </a:rPr>
                <a:t>Khe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thời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chẵn</a:t>
              </a:r>
              <a:endParaRPr lang="en-US" sz="1600" dirty="0">
                <a:latin typeface="Times New Roman" pitchFamily="18" charset="0"/>
                <a:cs typeface="Times New Roman" pitchFamily="18" charset="0"/>
              </a:endParaRPr>
            </a:p>
          </p:txBody>
        </p:sp>
        <p:sp>
          <p:nvSpPr>
            <p:cNvPr id="10" name="TextBox 9"/>
            <p:cNvSpPr txBox="1"/>
            <p:nvPr/>
          </p:nvSpPr>
          <p:spPr>
            <a:xfrm>
              <a:off x="1788160" y="1617590"/>
              <a:ext cx="1698233" cy="584775"/>
            </a:xfrm>
            <a:prstGeom prst="rect">
              <a:avLst/>
            </a:prstGeom>
            <a:noFill/>
          </p:spPr>
          <p:txBody>
            <a:bodyPr wrap="square" rtlCol="0">
              <a:spAutoFit/>
            </a:bodyPr>
            <a:lstStyle/>
            <a:p>
              <a:pPr algn="ctr"/>
              <a:r>
                <a:rPr lang="en-US" sz="1600" b="1" dirty="0" smtClean="0"/>
                <a:t>Half Duplex: </a:t>
              </a:r>
            </a:p>
            <a:p>
              <a:pPr algn="ctr"/>
              <a:r>
                <a:rPr lang="en-US" sz="1600" dirty="0" err="1" smtClean="0">
                  <a:latin typeface="Times New Roman" pitchFamily="18" charset="0"/>
                  <a:cs typeface="Times New Roman" pitchFamily="18" charset="0"/>
                </a:rPr>
                <a:t>Khe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thời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lẻ</a:t>
              </a:r>
              <a:endParaRPr lang="en-US" sz="1600" dirty="0">
                <a:latin typeface="Times New Roman" pitchFamily="18" charset="0"/>
                <a:cs typeface="Times New Roman" pitchFamily="18" charset="0"/>
              </a:endParaRPr>
            </a:p>
          </p:txBody>
        </p:sp>
      </p:grpSp>
      <p:pic>
        <p:nvPicPr>
          <p:cNvPr id="17" name="Picture 16" descr="logo_DUT.jpg"/>
          <p:cNvPicPr>
            <a:picLocks noChangeAspect="1"/>
          </p:cNvPicPr>
          <p:nvPr/>
        </p:nvPicPr>
        <p:blipFill>
          <a:blip r:embed="rId3" cstate="print"/>
          <a:stretch>
            <a:fillRect/>
          </a:stretch>
        </p:blipFill>
        <p:spPr>
          <a:xfrm>
            <a:off x="8037490" y="101422"/>
            <a:ext cx="914400" cy="838200"/>
          </a:xfrm>
          <a:prstGeom prst="rect">
            <a:avLst/>
          </a:prstGeom>
        </p:spPr>
      </p:pic>
    </p:spTree>
    <p:extLst>
      <p:ext uri="{BB962C8B-B14F-4D97-AF65-F5344CB8AC3E}">
        <p14:creationId xmlns:p14="http://schemas.microsoft.com/office/powerpoint/2010/main" val="290771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err="1" smtClean="0">
                <a:latin typeface="Times New Roman" pitchFamily="18" charset="0"/>
                <a:cs typeface="Times New Roman" pitchFamily="18" charset="0"/>
              </a:rPr>
              <a:t>Sự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thoa</a:t>
            </a:r>
            <a:r>
              <a:rPr lang="en-US" dirty="0" smtClean="0">
                <a:latin typeface="Times New Roman" pitchFamily="18" charset="0"/>
                <a:cs typeface="Times New Roman" pitchFamily="18" charset="0"/>
              </a:rPr>
              <a:t> (SI)</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err="1" smtClean="0">
                <a:latin typeface="Lucida Fax" pitchFamily="18" charset="0"/>
              </a:rPr>
              <a:t>Nguyên</a:t>
            </a:r>
            <a:r>
              <a:rPr lang="en-US" dirty="0" smtClean="0">
                <a:latin typeface="Lucida Fax" pitchFamily="18" charset="0"/>
              </a:rPr>
              <a:t> </a:t>
            </a:r>
            <a:r>
              <a:rPr lang="en-US" dirty="0" err="1" smtClean="0">
                <a:latin typeface="Lucida Fax" pitchFamily="18" charset="0"/>
              </a:rPr>
              <a:t>lý</a:t>
            </a:r>
            <a:r>
              <a:rPr lang="en-US" dirty="0" smtClean="0">
                <a:latin typeface="Lucida Fax" pitchFamily="18" charset="0"/>
              </a:rPr>
              <a:t> </a:t>
            </a:r>
            <a:r>
              <a:rPr lang="en-US" dirty="0" err="1" smtClean="0">
                <a:latin typeface="Lucida Fax" pitchFamily="18" charset="0"/>
              </a:rPr>
              <a:t>trong</a:t>
            </a:r>
            <a:r>
              <a:rPr lang="en-US" dirty="0" smtClean="0">
                <a:latin typeface="Lucida Fax" pitchFamily="18" charset="0"/>
              </a:rPr>
              <a:t> </a:t>
            </a:r>
            <a:r>
              <a:rPr lang="en-US" dirty="0" err="1" smtClean="0">
                <a:latin typeface="Lucida Fax" pitchFamily="18" charset="0"/>
              </a:rPr>
              <a:t>mạng</a:t>
            </a:r>
            <a:r>
              <a:rPr lang="en-US" dirty="0" smtClean="0">
                <a:latin typeface="Lucida Fax" pitchFamily="18" charset="0"/>
              </a:rPr>
              <a:t> </a:t>
            </a:r>
            <a:r>
              <a:rPr lang="en-US" dirty="0" err="1" smtClean="0">
                <a:latin typeface="Lucida Fax" pitchFamily="18" charset="0"/>
              </a:rPr>
              <a:t>truyền</a:t>
            </a:r>
            <a:r>
              <a:rPr lang="en-US" dirty="0" smtClean="0">
                <a:latin typeface="Lucida Fax" pitchFamily="18" charset="0"/>
              </a:rPr>
              <a:t> </a:t>
            </a:r>
            <a:r>
              <a:rPr lang="en-US" dirty="0" err="1" smtClean="0">
                <a:latin typeface="Lucida Fax" pitchFamily="18" charset="0"/>
              </a:rPr>
              <a:t>thông</a:t>
            </a:r>
            <a:r>
              <a:rPr lang="en-US" dirty="0" smtClean="0">
                <a:latin typeface="Lucida Fax" pitchFamily="18" charset="0"/>
              </a:rPr>
              <a:t> </a:t>
            </a:r>
            <a:r>
              <a:rPr lang="en-US" dirty="0" err="1" smtClean="0">
                <a:latin typeface="Lucida Fax" pitchFamily="18" charset="0"/>
              </a:rPr>
              <a:t>không</a:t>
            </a:r>
            <a:r>
              <a:rPr lang="en-US" dirty="0" smtClean="0">
                <a:latin typeface="Lucida Fax" pitchFamily="18" charset="0"/>
              </a:rPr>
              <a:t> </a:t>
            </a:r>
            <a:r>
              <a:rPr lang="en-US" dirty="0" err="1" smtClean="0">
                <a:latin typeface="Lucida Fax" pitchFamily="18" charset="0"/>
              </a:rPr>
              <a:t>dây</a:t>
            </a:r>
            <a:r>
              <a:rPr lang="en-US" dirty="0" smtClean="0">
                <a:latin typeface="Lucida Fax" pitchFamily="18" charset="0"/>
              </a:rPr>
              <a:t>.</a:t>
            </a:r>
          </a:p>
          <a:p>
            <a:r>
              <a:rPr lang="en-US" dirty="0" err="1" smtClean="0">
                <a:latin typeface="Lucida Fax" pitchFamily="18" charset="0"/>
              </a:rPr>
              <a:t>Ngoài</a:t>
            </a:r>
            <a:r>
              <a:rPr lang="en-US" dirty="0" smtClean="0">
                <a:latin typeface="Lucida Fax" pitchFamily="18" charset="0"/>
              </a:rPr>
              <a:t> </a:t>
            </a:r>
            <a:r>
              <a:rPr lang="en-US" dirty="0" err="1" smtClean="0">
                <a:latin typeface="Lucida Fax" pitchFamily="18" charset="0"/>
              </a:rPr>
              <a:t>tín</a:t>
            </a:r>
            <a:r>
              <a:rPr lang="en-US" dirty="0" smtClean="0">
                <a:latin typeface="Lucida Fax" pitchFamily="18" charset="0"/>
              </a:rPr>
              <a:t> </a:t>
            </a:r>
            <a:r>
              <a:rPr lang="en-US" dirty="0" err="1" smtClean="0">
                <a:latin typeface="Lucida Fax" pitchFamily="18" charset="0"/>
              </a:rPr>
              <a:t>hiệu</a:t>
            </a:r>
            <a:r>
              <a:rPr lang="en-US" dirty="0" smtClean="0">
                <a:latin typeface="Lucida Fax" pitchFamily="18" charset="0"/>
              </a:rPr>
              <a:t> </a:t>
            </a:r>
            <a:r>
              <a:rPr lang="en-US" dirty="0" err="1" smtClean="0">
                <a:latin typeface="Lucida Fax" pitchFamily="18" charset="0"/>
              </a:rPr>
              <a:t>mong</a:t>
            </a:r>
            <a:r>
              <a:rPr lang="en-US" dirty="0" smtClean="0">
                <a:latin typeface="Lucida Fax" pitchFamily="18" charset="0"/>
              </a:rPr>
              <a:t> </a:t>
            </a:r>
            <a:r>
              <a:rPr lang="en-US" dirty="0" err="1" smtClean="0">
                <a:latin typeface="Lucida Fax" pitchFamily="18" charset="0"/>
              </a:rPr>
              <a:t>muốn</a:t>
            </a:r>
            <a:r>
              <a:rPr lang="en-US" dirty="0" smtClean="0">
                <a:latin typeface="Lucida Fax" pitchFamily="18" charset="0"/>
              </a:rPr>
              <a:t>, </a:t>
            </a:r>
            <a:r>
              <a:rPr lang="en-US" dirty="0" err="1" smtClean="0">
                <a:latin typeface="Lucida Fax" pitchFamily="18" charset="0"/>
              </a:rPr>
              <a:t>máy</a:t>
            </a:r>
            <a:r>
              <a:rPr lang="en-US" dirty="0" smtClean="0">
                <a:latin typeface="Lucida Fax" pitchFamily="18" charset="0"/>
              </a:rPr>
              <a:t> </a:t>
            </a:r>
            <a:r>
              <a:rPr lang="en-US" dirty="0" err="1" smtClean="0">
                <a:latin typeface="Lucida Fax" pitchFamily="18" charset="0"/>
              </a:rPr>
              <a:t>thu</a:t>
            </a:r>
            <a:r>
              <a:rPr lang="en-US" dirty="0" smtClean="0">
                <a:latin typeface="Lucida Fax" pitchFamily="18" charset="0"/>
              </a:rPr>
              <a:t> </a:t>
            </a:r>
            <a:r>
              <a:rPr lang="en-US" dirty="0" err="1" smtClean="0">
                <a:latin typeface="Lucida Fax" pitchFamily="18" charset="0"/>
              </a:rPr>
              <a:t>còn</a:t>
            </a:r>
            <a:r>
              <a:rPr lang="en-US" dirty="0" smtClean="0">
                <a:latin typeface="Lucida Fax" pitchFamily="18" charset="0"/>
              </a:rPr>
              <a:t> </a:t>
            </a:r>
            <a:r>
              <a:rPr lang="en-US" dirty="0" err="1" smtClean="0">
                <a:latin typeface="Lucida Fax" pitchFamily="18" charset="0"/>
              </a:rPr>
              <a:t>nhận</a:t>
            </a:r>
            <a:r>
              <a:rPr lang="en-US" dirty="0" smtClean="0">
                <a:latin typeface="Lucida Fax" pitchFamily="18" charset="0"/>
              </a:rPr>
              <a:t> </a:t>
            </a:r>
            <a:r>
              <a:rPr lang="en-US" dirty="0" err="1" smtClean="0">
                <a:latin typeface="Lucida Fax" pitchFamily="18" charset="0"/>
              </a:rPr>
              <a:t>được</a:t>
            </a:r>
            <a:r>
              <a:rPr lang="en-US" dirty="0" smtClean="0">
                <a:latin typeface="Lucida Fax" pitchFamily="18" charset="0"/>
              </a:rPr>
              <a:t> </a:t>
            </a:r>
            <a:r>
              <a:rPr lang="en-US" dirty="0" err="1" smtClean="0">
                <a:latin typeface="Lucida Fax" pitchFamily="18" charset="0"/>
              </a:rPr>
              <a:t>thành</a:t>
            </a:r>
            <a:r>
              <a:rPr lang="en-US" dirty="0" smtClean="0">
                <a:latin typeface="Lucida Fax" pitchFamily="18" charset="0"/>
              </a:rPr>
              <a:t> </a:t>
            </a:r>
            <a:r>
              <a:rPr lang="en-US" dirty="0" err="1" smtClean="0">
                <a:latin typeface="Lucida Fax" pitchFamily="18" charset="0"/>
              </a:rPr>
              <a:t>phần</a:t>
            </a:r>
            <a:r>
              <a:rPr lang="en-US" dirty="0" smtClean="0">
                <a:latin typeface="Lucida Fax" pitchFamily="18" charset="0"/>
              </a:rPr>
              <a:t> </a:t>
            </a:r>
            <a:r>
              <a:rPr lang="en-US" dirty="0" err="1" smtClean="0">
                <a:latin typeface="Lucida Fax" pitchFamily="18" charset="0"/>
              </a:rPr>
              <a:t>tự</a:t>
            </a:r>
            <a:r>
              <a:rPr lang="en-US" dirty="0" smtClean="0">
                <a:latin typeface="Lucida Fax" pitchFamily="18" charset="0"/>
              </a:rPr>
              <a:t> </a:t>
            </a:r>
            <a:r>
              <a:rPr lang="en-US" dirty="0" err="1" smtClean="0">
                <a:latin typeface="Lucida Fax" pitchFamily="18" charset="0"/>
              </a:rPr>
              <a:t>giao</a:t>
            </a:r>
            <a:r>
              <a:rPr lang="en-US" dirty="0" smtClean="0">
                <a:latin typeface="Lucida Fax" pitchFamily="18" charset="0"/>
              </a:rPr>
              <a:t> </a:t>
            </a:r>
            <a:r>
              <a:rPr lang="en-US" dirty="0" err="1" smtClean="0">
                <a:latin typeface="Lucida Fax" pitchFamily="18" charset="0"/>
              </a:rPr>
              <a:t>thoa</a:t>
            </a:r>
            <a:r>
              <a:rPr lang="en-US" dirty="0" smtClean="0">
                <a:latin typeface="Lucida Fax" pitchFamily="18" charset="0"/>
              </a:rPr>
              <a:t>, </a:t>
            </a:r>
            <a:r>
              <a:rPr lang="en-US" dirty="0" err="1" smtClean="0">
                <a:latin typeface="Lucida Fax" pitchFamily="18" charset="0"/>
              </a:rPr>
              <a:t>gây</a:t>
            </a:r>
            <a:r>
              <a:rPr lang="en-US" dirty="0" smtClean="0">
                <a:latin typeface="Lucida Fax" pitchFamily="18" charset="0"/>
              </a:rPr>
              <a:t> </a:t>
            </a:r>
            <a:r>
              <a:rPr lang="en-US" dirty="0" err="1" smtClean="0">
                <a:latin typeface="Lucida Fax" pitchFamily="18" charset="0"/>
              </a:rPr>
              <a:t>nhiễu</a:t>
            </a:r>
            <a:r>
              <a:rPr lang="en-US" dirty="0" smtClean="0">
                <a:latin typeface="Lucida Fax" pitchFamily="18" charset="0"/>
              </a:rPr>
              <a:t> </a:t>
            </a:r>
            <a:r>
              <a:rPr lang="en-US" dirty="0" err="1" smtClean="0">
                <a:latin typeface="Lucida Fax" pitchFamily="18" charset="0"/>
              </a:rPr>
              <a:t>tín</a:t>
            </a:r>
            <a:r>
              <a:rPr lang="en-US" dirty="0" smtClean="0">
                <a:latin typeface="Lucida Fax" pitchFamily="18" charset="0"/>
              </a:rPr>
              <a:t> </a:t>
            </a:r>
            <a:r>
              <a:rPr lang="en-US" dirty="0" err="1" smtClean="0">
                <a:latin typeface="Lucida Fax" pitchFamily="18" charset="0"/>
              </a:rPr>
              <a:t>hiệu</a:t>
            </a:r>
            <a:r>
              <a:rPr lang="en-US" dirty="0" smtClean="0">
                <a:latin typeface="Lucida Fax" pitchFamily="18" charset="0"/>
              </a:rPr>
              <a:t> </a:t>
            </a:r>
            <a:r>
              <a:rPr lang="en-US" dirty="0" err="1" smtClean="0">
                <a:latin typeface="Lucida Fax" pitchFamily="18" charset="0"/>
              </a:rPr>
              <a:t>và</a:t>
            </a:r>
            <a:r>
              <a:rPr lang="en-US" dirty="0" smtClean="0">
                <a:latin typeface="Lucida Fax" pitchFamily="18" charset="0"/>
              </a:rPr>
              <a:t> </a:t>
            </a:r>
            <a:r>
              <a:rPr lang="en-US" dirty="0" err="1" smtClean="0">
                <a:latin typeface="Lucida Fax" pitchFamily="18" charset="0"/>
              </a:rPr>
              <a:t>giảm</a:t>
            </a:r>
            <a:r>
              <a:rPr lang="en-US" dirty="0" smtClean="0">
                <a:latin typeface="Lucida Fax" pitchFamily="18" charset="0"/>
              </a:rPr>
              <a:t> </a:t>
            </a:r>
            <a:r>
              <a:rPr lang="en-US" dirty="0" err="1" smtClean="0">
                <a:latin typeface="Lucida Fax" pitchFamily="18" charset="0"/>
              </a:rPr>
              <a:t>hiệu</a:t>
            </a:r>
            <a:r>
              <a:rPr lang="en-US" dirty="0" smtClean="0">
                <a:latin typeface="Lucida Fax" pitchFamily="18" charset="0"/>
              </a:rPr>
              <a:t> </a:t>
            </a:r>
            <a:r>
              <a:rPr lang="en-US" dirty="0" err="1" smtClean="0">
                <a:latin typeface="Lucida Fax" pitchFamily="18" charset="0"/>
              </a:rPr>
              <a:t>suất</a:t>
            </a:r>
            <a:r>
              <a:rPr lang="en-US" dirty="0">
                <a:latin typeface="Lucida Fax" pitchFamily="18" charset="0"/>
              </a:rPr>
              <a:t> </a:t>
            </a:r>
            <a:r>
              <a:rPr lang="en-US" dirty="0" err="1" smtClean="0">
                <a:latin typeface="Lucida Fax" pitchFamily="18" charset="0"/>
              </a:rPr>
              <a:t>quang</a:t>
            </a:r>
            <a:r>
              <a:rPr lang="en-US" dirty="0" smtClean="0">
                <a:latin typeface="Lucida Fax" pitchFamily="18" charset="0"/>
              </a:rPr>
              <a:t> </a:t>
            </a:r>
            <a:r>
              <a:rPr lang="en-US" dirty="0" err="1" smtClean="0">
                <a:latin typeface="Lucida Fax" pitchFamily="18" charset="0"/>
              </a:rPr>
              <a:t>phổ</a:t>
            </a:r>
            <a:r>
              <a:rPr lang="en-US" dirty="0" smtClean="0">
                <a:latin typeface="Lucida Fax" pitchFamily="18" charset="0"/>
              </a:rPr>
              <a:t>.</a:t>
            </a:r>
          </a:p>
          <a:p>
            <a:r>
              <a:rPr lang="en-US" dirty="0" err="1" smtClean="0">
                <a:solidFill>
                  <a:srgbClr val="00B050"/>
                </a:solidFill>
              </a:rPr>
              <a:t>Có</a:t>
            </a:r>
            <a:r>
              <a:rPr lang="en-US" dirty="0" smtClean="0">
                <a:solidFill>
                  <a:srgbClr val="00B050"/>
                </a:solidFill>
              </a:rPr>
              <a:t> 2 </a:t>
            </a:r>
            <a:r>
              <a:rPr lang="en-US" dirty="0" err="1" smtClean="0">
                <a:solidFill>
                  <a:srgbClr val="00B050"/>
                </a:solidFill>
              </a:rPr>
              <a:t>dạng</a:t>
            </a:r>
            <a:r>
              <a:rPr lang="en-US" dirty="0" smtClean="0">
                <a:solidFill>
                  <a:srgbClr val="00B050"/>
                </a:solidFill>
              </a:rPr>
              <a:t> </a:t>
            </a:r>
          </a:p>
          <a:p>
            <a:pPr lvl="1"/>
            <a:r>
              <a:rPr lang="en-US" dirty="0" smtClean="0"/>
              <a:t> </a:t>
            </a:r>
            <a:r>
              <a:rPr lang="en-US" dirty="0" err="1">
                <a:latin typeface="Lucida Fax" pitchFamily="18" charset="0"/>
              </a:rPr>
              <a:t>T</a:t>
            </a:r>
            <a:r>
              <a:rPr lang="en-US" dirty="0" err="1" smtClean="0">
                <a:latin typeface="Lucida Fax" pitchFamily="18" charset="0"/>
              </a:rPr>
              <a:t>ự</a:t>
            </a:r>
            <a:r>
              <a:rPr lang="en-US" dirty="0" smtClean="0">
                <a:latin typeface="Lucida Fax" pitchFamily="18" charset="0"/>
              </a:rPr>
              <a:t> </a:t>
            </a:r>
            <a:r>
              <a:rPr lang="en-US" dirty="0" err="1" smtClean="0">
                <a:latin typeface="Lucida Fax" pitchFamily="18" charset="0"/>
              </a:rPr>
              <a:t>giao</a:t>
            </a:r>
            <a:r>
              <a:rPr lang="en-US" dirty="0" smtClean="0">
                <a:latin typeface="Lucida Fax" pitchFamily="18" charset="0"/>
              </a:rPr>
              <a:t> </a:t>
            </a:r>
            <a:r>
              <a:rPr lang="en-US" dirty="0" err="1" smtClean="0">
                <a:latin typeface="Lucida Fax" pitchFamily="18" charset="0"/>
              </a:rPr>
              <a:t>thoa</a:t>
            </a:r>
            <a:r>
              <a:rPr lang="en-US" dirty="0" smtClean="0">
                <a:latin typeface="Lucida Fax" pitchFamily="18" charset="0"/>
              </a:rPr>
              <a:t> ( self-interference _SI</a:t>
            </a:r>
            <a:r>
              <a:rPr lang="en-US" smtClean="0">
                <a:latin typeface="Lucida Fax" pitchFamily="18" charset="0"/>
              </a:rPr>
              <a:t>). </a:t>
            </a:r>
          </a:p>
          <a:p>
            <a:pPr lvl="1"/>
            <a:r>
              <a:rPr lang="en-US" smtClean="0">
                <a:latin typeface="Lucida Fax" pitchFamily="18" charset="0"/>
              </a:rPr>
              <a:t>Giao </a:t>
            </a:r>
            <a:r>
              <a:rPr lang="en-US" dirty="0" err="1" smtClean="0">
                <a:latin typeface="Lucida Fax" pitchFamily="18" charset="0"/>
              </a:rPr>
              <a:t>thoa</a:t>
            </a:r>
            <a:r>
              <a:rPr lang="en-US" dirty="0" smtClean="0">
                <a:latin typeface="Lucida Fax" pitchFamily="18" charset="0"/>
              </a:rPr>
              <a:t> </a:t>
            </a:r>
            <a:r>
              <a:rPr lang="en-US" dirty="0" err="1" smtClean="0">
                <a:latin typeface="Lucida Fax" pitchFamily="18" charset="0"/>
              </a:rPr>
              <a:t>liên</a:t>
            </a:r>
            <a:r>
              <a:rPr lang="en-US" dirty="0" smtClean="0">
                <a:latin typeface="Lucida Fax" pitchFamily="18" charset="0"/>
              </a:rPr>
              <a:t> </a:t>
            </a:r>
            <a:r>
              <a:rPr lang="en-US" dirty="0" err="1" smtClean="0">
                <a:latin typeface="Lucida Fax" pitchFamily="18" charset="0"/>
              </a:rPr>
              <a:t>đầu</a:t>
            </a:r>
            <a:r>
              <a:rPr lang="en-US" dirty="0" smtClean="0">
                <a:latin typeface="Lucida Fax" pitchFamily="18" charset="0"/>
              </a:rPr>
              <a:t> </a:t>
            </a:r>
            <a:r>
              <a:rPr lang="en-US" dirty="0" err="1" smtClean="0">
                <a:latin typeface="Lucida Fax" pitchFamily="18" charset="0"/>
              </a:rPr>
              <a:t>cuối</a:t>
            </a:r>
            <a:r>
              <a:rPr lang="en-US" dirty="0" smtClean="0">
                <a:latin typeface="Lucida Fax" pitchFamily="18" charset="0"/>
              </a:rPr>
              <a:t> (inter-terminal </a:t>
            </a:r>
            <a:r>
              <a:rPr lang="en-US" smtClean="0">
                <a:latin typeface="Lucida Fax" pitchFamily="18" charset="0"/>
              </a:rPr>
              <a:t>interference).</a:t>
            </a:r>
            <a:endParaRPr lang="en-US" dirty="0">
              <a:latin typeface="Lucida Fax" pitchFamily="18" charset="0"/>
            </a:endParaRPr>
          </a:p>
        </p:txBody>
      </p:sp>
      <p:pic>
        <p:nvPicPr>
          <p:cNvPr id="4" name="Picture 3" descr="logo_DUT.jpg"/>
          <p:cNvPicPr>
            <a:picLocks noChangeAspect="1"/>
          </p:cNvPicPr>
          <p:nvPr/>
        </p:nvPicPr>
        <p:blipFill>
          <a:blip r:embed="rId2" cstate="print"/>
          <a:stretch>
            <a:fillRect/>
          </a:stretch>
        </p:blipFill>
        <p:spPr>
          <a:xfrm>
            <a:off x="8037490" y="101422"/>
            <a:ext cx="914400" cy="838200"/>
          </a:xfrm>
          <a:prstGeom prst="rect">
            <a:avLst/>
          </a:prstGeom>
        </p:spPr>
      </p:pic>
    </p:spTree>
    <p:extLst>
      <p:ext uri="{BB962C8B-B14F-4D97-AF65-F5344CB8AC3E}">
        <p14:creationId xmlns:p14="http://schemas.microsoft.com/office/powerpoint/2010/main" val="70190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233" y="228600"/>
            <a:ext cx="7162800" cy="685800"/>
          </a:xfrm>
        </p:spPr>
        <p:txBody>
          <a:bodyPr>
            <a:noAutofit/>
          </a:bodyPr>
          <a:lstStyle/>
          <a:p>
            <a:r>
              <a:rPr lang="en-US" dirty="0" err="1" smtClean="0">
                <a:latin typeface="Times New Roman" pitchFamily="18" charset="0"/>
                <a:cs typeface="Times New Roman" pitchFamily="18" charset="0"/>
              </a:rPr>
              <a:t>Cấu</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trúc</a:t>
            </a:r>
            <a:r>
              <a:rPr lang="en-US" smtClean="0">
                <a:latin typeface="Times New Roman" pitchFamily="18" charset="0"/>
                <a:cs typeface="Times New Roman" pitchFamily="18" charset="0"/>
              </a:rPr>
              <a:t> anten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1752" y="1527047"/>
            <a:ext cx="8537448" cy="5080565"/>
          </a:xfrm>
        </p:spPr>
        <p:txBody>
          <a:bodyPr/>
          <a:lstStyle/>
          <a:p>
            <a:endParaRPr lang="en-US" dirty="0"/>
          </a:p>
        </p:txBody>
      </p:sp>
      <p:grpSp>
        <p:nvGrpSpPr>
          <p:cNvPr id="4" name="Group 3"/>
          <p:cNvGrpSpPr/>
          <p:nvPr/>
        </p:nvGrpSpPr>
        <p:grpSpPr>
          <a:xfrm>
            <a:off x="1409245" y="1629433"/>
            <a:ext cx="6480048" cy="4619122"/>
            <a:chOff x="1712685" y="246323"/>
            <a:chExt cx="6480048" cy="4988454"/>
          </a:xfrm>
        </p:grpSpPr>
        <p:grpSp>
          <p:nvGrpSpPr>
            <p:cNvPr id="5" name="Group 4"/>
            <p:cNvGrpSpPr/>
            <p:nvPr/>
          </p:nvGrpSpPr>
          <p:grpSpPr>
            <a:xfrm>
              <a:off x="1712685" y="246323"/>
              <a:ext cx="6480048" cy="4572000"/>
              <a:chOff x="1712685" y="246323"/>
              <a:chExt cx="6480048" cy="4572000"/>
            </a:xfrm>
          </p:grpSpPr>
          <p:grpSp>
            <p:nvGrpSpPr>
              <p:cNvPr id="19" name="Group 18"/>
              <p:cNvGrpSpPr/>
              <p:nvPr/>
            </p:nvGrpSpPr>
            <p:grpSpPr>
              <a:xfrm>
                <a:off x="1712685" y="246323"/>
                <a:ext cx="6480048" cy="4572000"/>
                <a:chOff x="1712685" y="264417"/>
                <a:chExt cx="6480048" cy="4572000"/>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2685" y="264417"/>
                  <a:ext cx="6480048" cy="4572000"/>
                </a:xfrm>
                <a:prstGeom prst="rect">
                  <a:avLst/>
                </a:prstGeom>
              </p:spPr>
            </p:pic>
            <p:sp>
              <p:nvSpPr>
                <p:cNvPr id="26" name="Arc 25"/>
                <p:cNvSpPr/>
                <p:nvPr/>
              </p:nvSpPr>
              <p:spPr>
                <a:xfrm rot="21540000">
                  <a:off x="3046606" y="3585749"/>
                  <a:ext cx="410452" cy="558720"/>
                </a:xfrm>
                <a:prstGeom prst="arc">
                  <a:avLst>
                    <a:gd name="adj1" fmla="val 16478508"/>
                    <a:gd name="adj2" fmla="val 4944321"/>
                  </a:avLst>
                </a:prstGeom>
                <a:noFill/>
                <a:ln w="12700">
                  <a:solidFill>
                    <a:srgbClr val="FF0000"/>
                  </a:solidFill>
                  <a:prstDash val="dash"/>
                  <a:headEnd type="none" w="lg" len="lg"/>
                  <a:tailEnd type="stealth" w="lg" len="lg"/>
                </a:ln>
                <a:effectLst>
                  <a:outerShdw blurRad="88900" dist="76200" dir="5400000" sx="1000" sy="1000" algn="ctr" rotWithShape="0">
                    <a:srgbClr val="000000">
                      <a:alpha val="43137"/>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Straight Arrow Connector 26"/>
                <p:cNvCxnSpPr/>
                <p:nvPr/>
              </p:nvCxnSpPr>
              <p:spPr>
                <a:xfrm>
                  <a:off x="5045121" y="3645886"/>
                  <a:ext cx="1244600" cy="0"/>
                </a:xfrm>
                <a:prstGeom prst="straightConnector1">
                  <a:avLst/>
                </a:prstGeom>
                <a:ln w="12700">
                  <a:headEnd w="lg" len="lg"/>
                  <a:tailEnd type="stealth" w="lg" len="lg"/>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H="1">
                  <a:off x="5032912" y="3785586"/>
                  <a:ext cx="1269018" cy="0"/>
                </a:xfrm>
                <a:prstGeom prst="straightConnector1">
                  <a:avLst/>
                </a:prstGeom>
                <a:ln w="12700">
                  <a:solidFill>
                    <a:srgbClr val="FF0000"/>
                  </a:solidFill>
                  <a:prstDash val="dash"/>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5045121" y="4071336"/>
                  <a:ext cx="2082800" cy="247650"/>
                </a:xfrm>
                <a:prstGeom prst="straightConnector1">
                  <a:avLst/>
                </a:prstGeom>
                <a:ln w="12700">
                  <a:solidFill>
                    <a:schemeClr val="accent1">
                      <a:lumMod val="75000"/>
                    </a:schemeClr>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987720" y="3412009"/>
                  <a:ext cx="48053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2990895" y="4380897"/>
                  <a:ext cx="48053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3468253" y="3412008"/>
                  <a:ext cx="171930" cy="241815"/>
                </a:xfrm>
                <a:prstGeom prst="line">
                  <a:avLst/>
                </a:prstGeom>
                <a:ln w="12700"/>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flipV="1">
                  <a:off x="3468253" y="4105017"/>
                  <a:ext cx="171930" cy="275880"/>
                </a:xfrm>
                <a:prstGeom prst="line">
                  <a:avLst/>
                </a:prstGeom>
                <a:ln w="12700"/>
              </p:spPr>
              <p:style>
                <a:lnRef idx="1">
                  <a:schemeClr val="dk1"/>
                </a:lnRef>
                <a:fillRef idx="0">
                  <a:schemeClr val="dk1"/>
                </a:fillRef>
                <a:effectRef idx="0">
                  <a:schemeClr val="dk1"/>
                </a:effectRef>
                <a:fontRef idx="minor">
                  <a:schemeClr val="tx1"/>
                </a:fontRef>
              </p:style>
            </p:cxnSp>
            <p:sp>
              <p:nvSpPr>
                <p:cNvPr id="34" name="Arc 33"/>
                <p:cNvSpPr/>
                <p:nvPr/>
              </p:nvSpPr>
              <p:spPr>
                <a:xfrm rot="900000">
                  <a:off x="3524655" y="3598252"/>
                  <a:ext cx="516143" cy="583837"/>
                </a:xfrm>
                <a:prstGeom prst="arc">
                  <a:avLst>
                    <a:gd name="adj1" fmla="val 13377281"/>
                    <a:gd name="adj2" fmla="val 19977686"/>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5" name="Arc 34"/>
                <p:cNvSpPr/>
                <p:nvPr/>
              </p:nvSpPr>
              <p:spPr>
                <a:xfrm rot="8878145">
                  <a:off x="3514386" y="3616639"/>
                  <a:ext cx="520378" cy="519815"/>
                </a:xfrm>
                <a:prstGeom prst="arc">
                  <a:avLst>
                    <a:gd name="adj1" fmla="val 13377281"/>
                    <a:gd name="adj2" fmla="val 19977686"/>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36" name="Straight Connector 35"/>
                <p:cNvCxnSpPr>
                  <a:stCxn id="35" idx="0"/>
                </p:cNvCxnSpPr>
                <p:nvPr/>
              </p:nvCxnSpPr>
              <p:spPr>
                <a:xfrm flipV="1">
                  <a:off x="4029921" y="3923697"/>
                  <a:ext cx="303205" cy="2131"/>
                </a:xfrm>
                <a:prstGeom prst="line">
                  <a:avLst/>
                </a:prstGeom>
                <a:ln w="12700"/>
              </p:spPr>
              <p:style>
                <a:lnRef idx="1">
                  <a:schemeClr val="dk1"/>
                </a:lnRef>
                <a:fillRef idx="0">
                  <a:schemeClr val="dk1"/>
                </a:fillRef>
                <a:effectRef idx="0">
                  <a:schemeClr val="dk1"/>
                </a:effectRef>
                <a:fontRef idx="minor">
                  <a:schemeClr val="tx1"/>
                </a:fontRef>
              </p:style>
            </p:cxnSp>
            <p:cxnSp>
              <p:nvCxnSpPr>
                <p:cNvPr id="37" name="Straight Arrow Connector 36"/>
                <p:cNvCxnSpPr>
                  <a:stCxn id="34" idx="2"/>
                </p:cNvCxnSpPr>
                <p:nvPr/>
              </p:nvCxnSpPr>
              <p:spPr>
                <a:xfrm flipV="1">
                  <a:off x="4041020" y="3830184"/>
                  <a:ext cx="292106" cy="4903"/>
                </a:xfrm>
                <a:prstGeom prst="straightConnector1">
                  <a:avLst/>
                </a:prstGeom>
                <a:ln w="12700">
                  <a:headEnd w="lg" len="lg"/>
                  <a:tailEnd type="stealth" w="lg" len="lg"/>
                </a:ln>
              </p:spPr>
              <p:style>
                <a:lnRef idx="1">
                  <a:schemeClr val="dk1"/>
                </a:lnRef>
                <a:fillRef idx="0">
                  <a:schemeClr val="dk1"/>
                </a:fillRef>
                <a:effectRef idx="0">
                  <a:schemeClr val="dk1"/>
                </a:effectRef>
                <a:fontRef idx="minor">
                  <a:schemeClr val="tx1"/>
                </a:fontRef>
              </p:style>
            </p:cxnSp>
          </p:grpSp>
          <p:grpSp>
            <p:nvGrpSpPr>
              <p:cNvPr id="20" name="Group 19"/>
              <p:cNvGrpSpPr/>
              <p:nvPr/>
            </p:nvGrpSpPr>
            <p:grpSpPr>
              <a:xfrm>
                <a:off x="4392708" y="625929"/>
                <a:ext cx="2145977" cy="1346200"/>
                <a:chOff x="2680023" y="393700"/>
                <a:chExt cx="2145977" cy="1346200"/>
              </a:xfrm>
            </p:grpSpPr>
            <p:sp>
              <p:nvSpPr>
                <p:cNvPr id="21" name="Arc 20"/>
                <p:cNvSpPr/>
                <p:nvPr/>
              </p:nvSpPr>
              <p:spPr>
                <a:xfrm rot="420000">
                  <a:off x="2680023" y="793052"/>
                  <a:ext cx="373138" cy="570122"/>
                </a:xfrm>
                <a:prstGeom prst="arc">
                  <a:avLst>
                    <a:gd name="adj1" fmla="val 16478508"/>
                    <a:gd name="adj2" fmla="val 4944321"/>
                  </a:avLst>
                </a:prstGeom>
                <a:noFill/>
                <a:ln w="12700">
                  <a:solidFill>
                    <a:srgbClr val="FF0000"/>
                  </a:solidFill>
                  <a:prstDash val="dash"/>
                  <a:headEnd type="none" w="lg" len="lg"/>
                  <a:tailEnd type="stealth" w="lg" len="lg"/>
                </a:ln>
                <a:effectLst>
                  <a:outerShdw blurRad="88900" dist="76200" dir="5400000" sx="1000" sy="1000" algn="ctr" rotWithShape="0">
                    <a:srgbClr val="000000">
                      <a:alpha val="43137"/>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p:nvPr/>
              </p:nvCxnSpPr>
              <p:spPr>
                <a:xfrm>
                  <a:off x="3086511" y="393700"/>
                  <a:ext cx="1104489" cy="378739"/>
                </a:xfrm>
                <a:prstGeom prst="straightConnector1">
                  <a:avLst/>
                </a:prstGeom>
                <a:ln w="12700">
                  <a:headEnd w="lg" len="lg"/>
                  <a:tailEnd type="stealth" w="lg" len="lg"/>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a:off x="3175411" y="963813"/>
                  <a:ext cx="952089" cy="305674"/>
                </a:xfrm>
                <a:prstGeom prst="straightConnector1">
                  <a:avLst/>
                </a:prstGeom>
                <a:ln w="12700">
                  <a:solidFill>
                    <a:srgbClr val="FF0000"/>
                  </a:solidFill>
                  <a:prstDash val="dash"/>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3022600" y="1536700"/>
                  <a:ext cx="1803400" cy="203200"/>
                </a:xfrm>
                <a:prstGeom prst="straightConnector1">
                  <a:avLst/>
                </a:prstGeom>
                <a:ln w="12700">
                  <a:solidFill>
                    <a:schemeClr val="accent1">
                      <a:lumMod val="75000"/>
                    </a:schemeClr>
                  </a:solidFill>
                  <a:headEnd w="lg" len="lg"/>
                  <a:tailEnd type="stealth" w="lg" len="lg"/>
                </a:ln>
              </p:spPr>
              <p:style>
                <a:lnRef idx="1">
                  <a:schemeClr val="accent1"/>
                </a:lnRef>
                <a:fillRef idx="0">
                  <a:schemeClr val="accent1"/>
                </a:fillRef>
                <a:effectRef idx="0">
                  <a:schemeClr val="accent1"/>
                </a:effectRef>
                <a:fontRef idx="minor">
                  <a:schemeClr val="tx1"/>
                </a:fontRef>
              </p:style>
            </p:cxnSp>
          </p:grpSp>
        </p:grpSp>
        <p:sp>
          <p:nvSpPr>
            <p:cNvPr id="6" name="TextBox 5"/>
            <p:cNvSpPr txBox="1"/>
            <p:nvPr/>
          </p:nvSpPr>
          <p:spPr>
            <a:xfrm>
              <a:off x="6444466" y="996240"/>
              <a:ext cx="868696" cy="461665"/>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Nearby</a:t>
              </a:r>
              <a:br>
                <a:rPr lang="en-US" sz="1200" dirty="0" smtClean="0">
                  <a:latin typeface="Times New Roman" pitchFamily="18" charset="0"/>
                  <a:cs typeface="Times New Roman" pitchFamily="18" charset="0"/>
                </a:rPr>
              </a:br>
              <a:r>
                <a:rPr lang="en-US" sz="1200" dirty="0" err="1" smtClean="0">
                  <a:latin typeface="Times New Roman" pitchFamily="18" charset="0"/>
                  <a:cs typeface="Times New Roman" pitchFamily="18" charset="0"/>
                </a:rPr>
                <a:t>Scatterers</a:t>
              </a:r>
              <a:endParaRPr lang="en-US" sz="1200" dirty="0">
                <a:latin typeface="Times New Roman" pitchFamily="18" charset="0"/>
                <a:cs typeface="Times New Roman" pitchFamily="18" charset="0"/>
              </a:endParaRPr>
            </a:p>
          </p:txBody>
        </p:sp>
        <p:sp>
          <p:nvSpPr>
            <p:cNvPr id="7" name="TextBox 6"/>
            <p:cNvSpPr txBox="1"/>
            <p:nvPr/>
          </p:nvSpPr>
          <p:spPr>
            <a:xfrm>
              <a:off x="6822730" y="3580872"/>
              <a:ext cx="868696" cy="461665"/>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Nearby </a:t>
              </a:r>
              <a:r>
                <a:rPr lang="en-US" sz="1200" dirty="0" err="1" smtClean="0">
                  <a:latin typeface="Times New Roman" pitchFamily="18" charset="0"/>
                  <a:cs typeface="Times New Roman" pitchFamily="18" charset="0"/>
                </a:rPr>
                <a:t>Scatterers</a:t>
              </a:r>
              <a:endParaRPr lang="en-US" sz="1200" dirty="0">
                <a:latin typeface="Times New Roman" pitchFamily="18" charset="0"/>
                <a:cs typeface="Times New Roman" pitchFamily="18" charset="0"/>
              </a:endParaRPr>
            </a:p>
          </p:txBody>
        </p:sp>
        <p:sp>
          <p:nvSpPr>
            <p:cNvPr id="8" name="TextBox 7"/>
            <p:cNvSpPr txBox="1"/>
            <p:nvPr/>
          </p:nvSpPr>
          <p:spPr>
            <a:xfrm rot="1153115">
              <a:off x="4687999" y="503567"/>
              <a:ext cx="1491757" cy="276999"/>
            </a:xfrm>
            <a:prstGeom prst="rect">
              <a:avLst/>
            </a:prstGeom>
            <a:noFill/>
          </p:spPr>
          <p:txBody>
            <a:bodyPr wrap="square" rtlCol="0">
              <a:spAutoFit/>
            </a:bodyPr>
            <a:lstStyle/>
            <a:p>
              <a:pPr algn="ctr"/>
              <a:r>
                <a:rPr lang="en-US" sz="1200" dirty="0" err="1" smtClean="0">
                  <a:latin typeface="Times New Roman" pitchFamily="18" charset="0"/>
                  <a:cs typeface="Times New Roman" pitchFamily="18" charset="0"/>
                </a:rPr>
                <a:t>Tín</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hiệu</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phát</a:t>
              </a:r>
              <a:endParaRPr lang="en-US" sz="1200" dirty="0" smtClean="0">
                <a:latin typeface="Times New Roman" pitchFamily="18" charset="0"/>
                <a:cs typeface="Times New Roman" pitchFamily="18" charset="0"/>
              </a:endParaRPr>
            </a:p>
          </p:txBody>
        </p:sp>
        <p:sp>
          <p:nvSpPr>
            <p:cNvPr id="9" name="TextBox 8"/>
            <p:cNvSpPr txBox="1"/>
            <p:nvPr/>
          </p:nvSpPr>
          <p:spPr>
            <a:xfrm>
              <a:off x="4952709" y="3301366"/>
              <a:ext cx="1491757" cy="276999"/>
            </a:xfrm>
            <a:prstGeom prst="rect">
              <a:avLst/>
            </a:prstGeom>
            <a:noFill/>
          </p:spPr>
          <p:txBody>
            <a:bodyPr wrap="square" rtlCol="0">
              <a:spAutoFit/>
            </a:bodyPr>
            <a:lstStyle/>
            <a:p>
              <a:pPr algn="ctr"/>
              <a:r>
                <a:rPr lang="en-US" sz="1200" dirty="0" err="1" smtClean="0">
                  <a:latin typeface="Times New Roman" pitchFamily="18" charset="0"/>
                  <a:cs typeface="Times New Roman" pitchFamily="18" charset="0"/>
                </a:rPr>
                <a:t>Tín</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hiệu</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phát</a:t>
              </a:r>
              <a:r>
                <a:rPr lang="en-US" sz="1200" dirty="0" smtClean="0">
                  <a:latin typeface="Times New Roman" pitchFamily="18" charset="0"/>
                  <a:cs typeface="Times New Roman" pitchFamily="18" charset="0"/>
                </a:rPr>
                <a:t> </a:t>
              </a:r>
            </a:p>
          </p:txBody>
        </p:sp>
        <p:sp>
          <p:nvSpPr>
            <p:cNvPr id="10" name="TextBox 9"/>
            <p:cNvSpPr txBox="1"/>
            <p:nvPr/>
          </p:nvSpPr>
          <p:spPr>
            <a:xfrm>
              <a:off x="5095096" y="3750744"/>
              <a:ext cx="1491757" cy="276999"/>
            </a:xfrm>
            <a:prstGeom prst="rect">
              <a:avLst/>
            </a:prstGeom>
            <a:noFill/>
          </p:spPr>
          <p:txBody>
            <a:bodyPr wrap="square" rtlCol="0">
              <a:spAutoFit/>
            </a:bodyPr>
            <a:lstStyle/>
            <a:p>
              <a:pPr algn="ctr"/>
              <a:r>
                <a:rPr lang="en-US" sz="1200" dirty="0" err="1" smtClean="0">
                  <a:latin typeface="Times New Roman" pitchFamily="18" charset="0"/>
                  <a:cs typeface="Times New Roman" pitchFamily="18" charset="0"/>
                </a:rPr>
                <a:t>Đường</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phản</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xạ</a:t>
              </a:r>
              <a:endParaRPr lang="en-US" sz="1200" dirty="0" smtClean="0">
                <a:latin typeface="Times New Roman" pitchFamily="18" charset="0"/>
                <a:cs typeface="Times New Roman" pitchFamily="18" charset="0"/>
              </a:endParaRPr>
            </a:p>
          </p:txBody>
        </p:sp>
        <p:sp>
          <p:nvSpPr>
            <p:cNvPr id="11" name="TextBox 10"/>
            <p:cNvSpPr txBox="1"/>
            <p:nvPr/>
          </p:nvSpPr>
          <p:spPr>
            <a:xfrm>
              <a:off x="3087520" y="2347657"/>
              <a:ext cx="373521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(a) </a:t>
              </a:r>
              <a:r>
                <a:rPr lang="en-US" dirty="0" err="1" smtClean="0">
                  <a:latin typeface="Times New Roman" pitchFamily="18" charset="0"/>
                  <a:cs typeface="Times New Roman" pitchFamily="18" charset="0"/>
                </a:rPr>
                <a:t>Cấu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trúc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anten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riêng</a:t>
              </a:r>
              <a:r>
                <a:rPr lang="en-US" dirty="0" smtClean="0">
                  <a:latin typeface="Times New Roman" pitchFamily="18" charset="0"/>
                  <a:cs typeface="Times New Roman" pitchFamily="18" charset="0"/>
                </a:rPr>
                <a:t> </a:t>
              </a:r>
            </a:p>
          </p:txBody>
        </p:sp>
        <p:sp>
          <p:nvSpPr>
            <p:cNvPr id="12" name="TextBox 11"/>
            <p:cNvSpPr txBox="1"/>
            <p:nvPr/>
          </p:nvSpPr>
          <p:spPr>
            <a:xfrm>
              <a:off x="3085104" y="4865445"/>
              <a:ext cx="373521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(b) </a:t>
              </a:r>
              <a:r>
                <a:rPr lang="en-US" dirty="0" err="1" smtClean="0">
                  <a:latin typeface="Times New Roman" pitchFamily="18" charset="0"/>
                  <a:cs typeface="Times New Roman" pitchFamily="18" charset="0"/>
                </a:rPr>
                <a:t>Cấu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trúc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anten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dùng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chung</a:t>
              </a:r>
              <a:endParaRPr lang="en-US" dirty="0" smtClean="0">
                <a:latin typeface="Times New Roman" pitchFamily="18" charset="0"/>
                <a:cs typeface="Times New Roman" pitchFamily="18" charset="0"/>
              </a:endParaRPr>
            </a:p>
          </p:txBody>
        </p:sp>
        <p:sp>
          <p:nvSpPr>
            <p:cNvPr id="13" name="TextBox 12"/>
            <p:cNvSpPr txBox="1"/>
            <p:nvPr/>
          </p:nvSpPr>
          <p:spPr>
            <a:xfrm>
              <a:off x="3461903" y="3301365"/>
              <a:ext cx="998227" cy="261610"/>
            </a:xfrm>
            <a:prstGeom prst="rect">
              <a:avLst/>
            </a:prstGeom>
            <a:noFill/>
          </p:spPr>
          <p:txBody>
            <a:bodyPr wrap="square" rtlCol="0">
              <a:spAutoFit/>
            </a:bodyPr>
            <a:lstStyle/>
            <a:p>
              <a:pPr algn="ctr"/>
              <a:r>
                <a:rPr lang="en-US" sz="1100" b="1" dirty="0" smtClean="0"/>
                <a:t>Circulator</a:t>
              </a:r>
            </a:p>
          </p:txBody>
        </p:sp>
        <p:sp>
          <p:nvSpPr>
            <p:cNvPr id="14" name="TextBox 13"/>
            <p:cNvSpPr txBox="1"/>
            <p:nvPr/>
          </p:nvSpPr>
          <p:spPr>
            <a:xfrm>
              <a:off x="2290854" y="3712029"/>
              <a:ext cx="1191278" cy="261610"/>
            </a:xfrm>
            <a:prstGeom prst="rect">
              <a:avLst/>
            </a:prstGeom>
            <a:noFill/>
          </p:spPr>
          <p:txBody>
            <a:bodyPr wrap="square" rtlCol="0">
              <a:spAutoFit/>
            </a:bodyPr>
            <a:lstStyle/>
            <a:p>
              <a:pPr algn="ctr"/>
              <a:r>
                <a:rPr lang="en-US" sz="1100" b="1" dirty="0" err="1" smtClean="0">
                  <a:solidFill>
                    <a:srgbClr val="FF0000"/>
                  </a:solidFill>
                </a:rPr>
                <a:t>Đường</a:t>
              </a:r>
              <a:r>
                <a:rPr lang="en-US" sz="1100" b="1" dirty="0" smtClean="0">
                  <a:solidFill>
                    <a:srgbClr val="FF0000"/>
                  </a:solidFill>
                </a:rPr>
                <a:t> </a:t>
              </a:r>
              <a:r>
                <a:rPr lang="en-US" sz="1100" b="1" dirty="0" err="1" smtClean="0">
                  <a:solidFill>
                    <a:srgbClr val="FF0000"/>
                  </a:solidFill>
                </a:rPr>
                <a:t>trực</a:t>
              </a:r>
              <a:r>
                <a:rPr lang="en-US" sz="1100" b="1" dirty="0" smtClean="0">
                  <a:solidFill>
                    <a:srgbClr val="FF0000"/>
                  </a:solidFill>
                </a:rPr>
                <a:t> </a:t>
              </a:r>
              <a:r>
                <a:rPr lang="en-US" sz="1100" b="1" dirty="0" err="1" smtClean="0">
                  <a:solidFill>
                    <a:srgbClr val="FF0000"/>
                  </a:solidFill>
                </a:rPr>
                <a:t>tiếp</a:t>
              </a:r>
              <a:endParaRPr lang="en-US" sz="1100" b="1" dirty="0" smtClean="0">
                <a:solidFill>
                  <a:srgbClr val="FF0000"/>
                </a:solidFill>
              </a:endParaRPr>
            </a:p>
          </p:txBody>
        </p:sp>
        <p:sp>
          <p:nvSpPr>
            <p:cNvPr id="15" name="TextBox 14"/>
            <p:cNvSpPr txBox="1"/>
            <p:nvPr/>
          </p:nvSpPr>
          <p:spPr>
            <a:xfrm>
              <a:off x="4153827" y="1147513"/>
              <a:ext cx="1191278" cy="261610"/>
            </a:xfrm>
            <a:prstGeom prst="rect">
              <a:avLst/>
            </a:prstGeom>
            <a:noFill/>
          </p:spPr>
          <p:txBody>
            <a:bodyPr wrap="square" rtlCol="0">
              <a:spAutoFit/>
            </a:bodyPr>
            <a:lstStyle/>
            <a:p>
              <a:pPr algn="ctr"/>
              <a:r>
                <a:rPr lang="en-US" sz="1100" b="1" dirty="0" err="1" smtClean="0">
                  <a:solidFill>
                    <a:srgbClr val="FF0000"/>
                  </a:solidFill>
                  <a:latin typeface="Times New Roman" pitchFamily="18" charset="0"/>
                  <a:cs typeface="Times New Roman" pitchFamily="18" charset="0"/>
                </a:rPr>
                <a:t>Đường</a:t>
              </a:r>
              <a:r>
                <a:rPr lang="en-US" sz="1100" b="1" dirty="0" smtClean="0">
                  <a:solidFill>
                    <a:srgbClr val="FF0000"/>
                  </a:solidFill>
                  <a:latin typeface="Times New Roman" pitchFamily="18" charset="0"/>
                  <a:cs typeface="Times New Roman" pitchFamily="18" charset="0"/>
                </a:rPr>
                <a:t> </a:t>
              </a:r>
              <a:r>
                <a:rPr lang="en-US" sz="1100" b="1" dirty="0" err="1" smtClean="0">
                  <a:solidFill>
                    <a:srgbClr val="FF0000"/>
                  </a:solidFill>
                  <a:latin typeface="Times New Roman" pitchFamily="18" charset="0"/>
                  <a:cs typeface="Times New Roman" pitchFamily="18" charset="0"/>
                </a:rPr>
                <a:t>trực</a:t>
              </a:r>
              <a:r>
                <a:rPr lang="en-US" sz="1100" b="1" dirty="0" smtClean="0">
                  <a:solidFill>
                    <a:srgbClr val="FF0000"/>
                  </a:solidFill>
                  <a:latin typeface="Times New Roman" pitchFamily="18" charset="0"/>
                  <a:cs typeface="Times New Roman" pitchFamily="18" charset="0"/>
                </a:rPr>
                <a:t> </a:t>
              </a:r>
              <a:r>
                <a:rPr lang="en-US" sz="1100" b="1" dirty="0" err="1" smtClean="0">
                  <a:solidFill>
                    <a:srgbClr val="FF0000"/>
                  </a:solidFill>
                  <a:latin typeface="Times New Roman" pitchFamily="18" charset="0"/>
                  <a:cs typeface="Times New Roman" pitchFamily="18" charset="0"/>
                </a:rPr>
                <a:t>tiếp</a:t>
              </a:r>
              <a:endParaRPr lang="en-US" sz="1100" b="1" dirty="0" smtClean="0">
                <a:solidFill>
                  <a:srgbClr val="FF0000"/>
                </a:solidFill>
                <a:latin typeface="Times New Roman" pitchFamily="18" charset="0"/>
                <a:cs typeface="Times New Roman" pitchFamily="18" charset="0"/>
              </a:endParaRPr>
            </a:p>
          </p:txBody>
        </p:sp>
        <p:sp>
          <p:nvSpPr>
            <p:cNvPr id="16" name="TextBox 15"/>
            <p:cNvSpPr txBox="1"/>
            <p:nvPr/>
          </p:nvSpPr>
          <p:spPr>
            <a:xfrm rot="20492442">
              <a:off x="4842620" y="1336672"/>
              <a:ext cx="1191278" cy="276999"/>
            </a:xfrm>
            <a:prstGeom prst="rect">
              <a:avLst/>
            </a:prstGeom>
            <a:noFill/>
          </p:spPr>
          <p:txBody>
            <a:bodyPr wrap="square" rtlCol="0">
              <a:spAutoFit/>
            </a:bodyPr>
            <a:lstStyle/>
            <a:p>
              <a:pPr algn="ctr"/>
              <a:r>
                <a:rPr lang="en-US" sz="1200" dirty="0" err="1" smtClean="0"/>
                <a:t>Đường</a:t>
              </a:r>
              <a:r>
                <a:rPr lang="en-US" sz="1200" dirty="0" smtClean="0"/>
                <a:t> </a:t>
              </a:r>
              <a:r>
                <a:rPr lang="en-US" sz="1200" dirty="0" err="1" smtClean="0"/>
                <a:t>phản</a:t>
              </a:r>
              <a:r>
                <a:rPr lang="en-US" sz="1200" dirty="0" smtClean="0"/>
                <a:t> </a:t>
              </a:r>
              <a:r>
                <a:rPr lang="en-US" sz="1200" dirty="0" err="1" smtClean="0"/>
                <a:t>xạ</a:t>
              </a:r>
              <a:endParaRPr lang="en-US" sz="1200" dirty="0" smtClean="0"/>
            </a:p>
          </p:txBody>
        </p:sp>
        <p:sp>
          <p:nvSpPr>
            <p:cNvPr id="17" name="TextBox 16"/>
            <p:cNvSpPr txBox="1"/>
            <p:nvPr/>
          </p:nvSpPr>
          <p:spPr>
            <a:xfrm rot="382150">
              <a:off x="5035131" y="1838865"/>
              <a:ext cx="1509802" cy="430887"/>
            </a:xfrm>
            <a:prstGeom prst="rect">
              <a:avLst/>
            </a:prstGeom>
            <a:noFill/>
          </p:spPr>
          <p:txBody>
            <a:bodyPr wrap="square" rtlCol="0">
              <a:spAutoFit/>
            </a:bodyPr>
            <a:lstStyle/>
            <a:p>
              <a:pPr algn="ctr"/>
              <a:r>
                <a:rPr lang="en-US" sz="1100" b="1" dirty="0" err="1" smtClean="0">
                  <a:solidFill>
                    <a:srgbClr val="0070C0"/>
                  </a:solidFill>
                  <a:latin typeface="Times New Roman" pitchFamily="18" charset="0"/>
                  <a:cs typeface="Times New Roman" pitchFamily="18" charset="0"/>
                </a:rPr>
                <a:t>Tín</a:t>
              </a:r>
              <a:r>
                <a:rPr lang="en-US" sz="1100" b="1" dirty="0" smtClean="0">
                  <a:solidFill>
                    <a:srgbClr val="0070C0"/>
                  </a:solidFill>
                  <a:latin typeface="Times New Roman" pitchFamily="18" charset="0"/>
                  <a:cs typeface="Times New Roman" pitchFamily="18" charset="0"/>
                </a:rPr>
                <a:t> </a:t>
              </a:r>
              <a:r>
                <a:rPr lang="en-US" sz="1100" b="1" dirty="0" err="1" smtClean="0">
                  <a:solidFill>
                    <a:srgbClr val="0070C0"/>
                  </a:solidFill>
                  <a:latin typeface="Times New Roman" pitchFamily="18" charset="0"/>
                  <a:cs typeface="Times New Roman" pitchFamily="18" charset="0"/>
                </a:rPr>
                <a:t>hiệu</a:t>
              </a:r>
              <a:r>
                <a:rPr lang="en-US" sz="1100" b="1" dirty="0" smtClean="0">
                  <a:solidFill>
                    <a:srgbClr val="0070C0"/>
                  </a:solidFill>
                  <a:latin typeface="Times New Roman" pitchFamily="18" charset="0"/>
                  <a:cs typeface="Times New Roman" pitchFamily="18" charset="0"/>
                </a:rPr>
                <a:t> </a:t>
              </a:r>
              <a:r>
                <a:rPr lang="en-US" sz="1100" b="1" dirty="0" err="1" smtClean="0">
                  <a:solidFill>
                    <a:srgbClr val="0070C0"/>
                  </a:solidFill>
                  <a:latin typeface="Times New Roman" pitchFamily="18" charset="0"/>
                  <a:cs typeface="Times New Roman" pitchFamily="18" charset="0"/>
                </a:rPr>
                <a:t>mong</a:t>
              </a:r>
              <a:r>
                <a:rPr lang="en-US" sz="1100" b="1" dirty="0" smtClean="0">
                  <a:solidFill>
                    <a:srgbClr val="0070C0"/>
                  </a:solidFill>
                  <a:latin typeface="Times New Roman" pitchFamily="18" charset="0"/>
                  <a:cs typeface="Times New Roman" pitchFamily="18" charset="0"/>
                </a:rPr>
                <a:t> </a:t>
              </a:r>
              <a:r>
                <a:rPr lang="en-US" sz="1100" b="1" dirty="0" err="1" smtClean="0">
                  <a:solidFill>
                    <a:srgbClr val="0070C0"/>
                  </a:solidFill>
                  <a:latin typeface="Times New Roman" pitchFamily="18" charset="0"/>
                  <a:cs typeface="Times New Roman" pitchFamily="18" charset="0"/>
                </a:rPr>
                <a:t>muốn</a:t>
              </a:r>
              <a:r>
                <a:rPr lang="en-US" sz="1100" b="1" dirty="0" smtClean="0">
                  <a:solidFill>
                    <a:srgbClr val="0070C0"/>
                  </a:solidFill>
                  <a:latin typeface="Times New Roman" pitchFamily="18" charset="0"/>
                  <a:cs typeface="Times New Roman" pitchFamily="18" charset="0"/>
                </a:rPr>
                <a:t> </a:t>
              </a:r>
              <a:r>
                <a:rPr lang="en-US" sz="1100" b="1" dirty="0" err="1" smtClean="0">
                  <a:solidFill>
                    <a:srgbClr val="0070C0"/>
                  </a:solidFill>
                  <a:latin typeface="Times New Roman" pitchFamily="18" charset="0"/>
                  <a:cs typeface="Times New Roman" pitchFamily="18" charset="0"/>
                </a:rPr>
                <a:t>nhận</a:t>
              </a:r>
              <a:r>
                <a:rPr lang="en-US" sz="1100" b="1" dirty="0" smtClean="0">
                  <a:solidFill>
                    <a:srgbClr val="0070C0"/>
                  </a:solidFill>
                  <a:latin typeface="Times New Roman" pitchFamily="18" charset="0"/>
                  <a:cs typeface="Times New Roman" pitchFamily="18" charset="0"/>
                </a:rPr>
                <a:t> </a:t>
              </a:r>
              <a:r>
                <a:rPr lang="en-US" sz="1100" b="1" dirty="0" err="1" smtClean="0">
                  <a:solidFill>
                    <a:srgbClr val="0070C0"/>
                  </a:solidFill>
                  <a:latin typeface="Times New Roman" pitchFamily="18" charset="0"/>
                  <a:cs typeface="Times New Roman" pitchFamily="18" charset="0"/>
                </a:rPr>
                <a:t>được</a:t>
              </a:r>
              <a:r>
                <a:rPr lang="en-US" sz="1100" b="1" dirty="0" smtClean="0">
                  <a:solidFill>
                    <a:srgbClr val="0070C0"/>
                  </a:solidFill>
                  <a:latin typeface="Times New Roman" pitchFamily="18" charset="0"/>
                  <a:cs typeface="Times New Roman" pitchFamily="18" charset="0"/>
                </a:rPr>
                <a:t> </a:t>
              </a:r>
            </a:p>
          </p:txBody>
        </p:sp>
        <p:sp>
          <p:nvSpPr>
            <p:cNvPr id="18" name="TextBox 17"/>
            <p:cNvSpPr txBox="1"/>
            <p:nvPr/>
          </p:nvSpPr>
          <p:spPr>
            <a:xfrm rot="382150">
              <a:off x="5337437" y="4197193"/>
              <a:ext cx="1547406" cy="430887"/>
            </a:xfrm>
            <a:prstGeom prst="rect">
              <a:avLst/>
            </a:prstGeom>
            <a:noFill/>
          </p:spPr>
          <p:txBody>
            <a:bodyPr wrap="square" rtlCol="0">
              <a:spAutoFit/>
            </a:bodyPr>
            <a:lstStyle/>
            <a:p>
              <a:pPr algn="ctr"/>
              <a:r>
                <a:rPr lang="en-US" sz="1100" b="1" dirty="0" err="1" smtClean="0">
                  <a:solidFill>
                    <a:srgbClr val="0070C0"/>
                  </a:solidFill>
                  <a:latin typeface="Times New Roman" pitchFamily="18" charset="0"/>
                  <a:cs typeface="Times New Roman" pitchFamily="18" charset="0"/>
                </a:rPr>
                <a:t>Tín</a:t>
              </a:r>
              <a:r>
                <a:rPr lang="en-US" sz="1100" b="1" dirty="0" smtClean="0">
                  <a:solidFill>
                    <a:srgbClr val="0070C0"/>
                  </a:solidFill>
                  <a:latin typeface="Times New Roman" pitchFamily="18" charset="0"/>
                  <a:cs typeface="Times New Roman" pitchFamily="18" charset="0"/>
                </a:rPr>
                <a:t> </a:t>
              </a:r>
              <a:r>
                <a:rPr lang="en-US" sz="1100" b="1" dirty="0" err="1" smtClean="0">
                  <a:solidFill>
                    <a:srgbClr val="0070C0"/>
                  </a:solidFill>
                  <a:latin typeface="Times New Roman" pitchFamily="18" charset="0"/>
                  <a:cs typeface="Times New Roman" pitchFamily="18" charset="0"/>
                </a:rPr>
                <a:t>hiệu</a:t>
              </a:r>
              <a:r>
                <a:rPr lang="en-US" sz="1100" b="1" dirty="0" smtClean="0">
                  <a:solidFill>
                    <a:srgbClr val="0070C0"/>
                  </a:solidFill>
                  <a:latin typeface="Times New Roman" pitchFamily="18" charset="0"/>
                  <a:cs typeface="Times New Roman" pitchFamily="18" charset="0"/>
                </a:rPr>
                <a:t> </a:t>
              </a:r>
              <a:r>
                <a:rPr lang="en-US" sz="1100" b="1" dirty="0" err="1" smtClean="0">
                  <a:solidFill>
                    <a:srgbClr val="0070C0"/>
                  </a:solidFill>
                  <a:latin typeface="Times New Roman" pitchFamily="18" charset="0"/>
                  <a:cs typeface="Times New Roman" pitchFamily="18" charset="0"/>
                </a:rPr>
                <a:t>mong</a:t>
              </a:r>
              <a:r>
                <a:rPr lang="en-US" sz="1100" b="1" dirty="0" smtClean="0">
                  <a:solidFill>
                    <a:srgbClr val="0070C0"/>
                  </a:solidFill>
                  <a:latin typeface="Times New Roman" pitchFamily="18" charset="0"/>
                  <a:cs typeface="Times New Roman" pitchFamily="18" charset="0"/>
                </a:rPr>
                <a:t> </a:t>
              </a:r>
              <a:r>
                <a:rPr lang="en-US" sz="1100" b="1" dirty="0" err="1" smtClean="0">
                  <a:solidFill>
                    <a:srgbClr val="0070C0"/>
                  </a:solidFill>
                  <a:latin typeface="Times New Roman" pitchFamily="18" charset="0"/>
                  <a:cs typeface="Times New Roman" pitchFamily="18" charset="0"/>
                </a:rPr>
                <a:t>muốn</a:t>
              </a:r>
              <a:r>
                <a:rPr lang="en-US" sz="1100" b="1" dirty="0" smtClean="0">
                  <a:solidFill>
                    <a:srgbClr val="0070C0"/>
                  </a:solidFill>
                  <a:latin typeface="Times New Roman" pitchFamily="18" charset="0"/>
                  <a:cs typeface="Times New Roman" pitchFamily="18" charset="0"/>
                </a:rPr>
                <a:t> </a:t>
              </a:r>
              <a:r>
                <a:rPr lang="en-US" sz="1100" b="1" dirty="0" err="1" smtClean="0">
                  <a:solidFill>
                    <a:srgbClr val="0070C0"/>
                  </a:solidFill>
                  <a:latin typeface="Times New Roman" pitchFamily="18" charset="0"/>
                  <a:cs typeface="Times New Roman" pitchFamily="18" charset="0"/>
                </a:rPr>
                <a:t>nhân</a:t>
              </a:r>
              <a:r>
                <a:rPr lang="en-US" sz="1100" b="1" dirty="0">
                  <a:solidFill>
                    <a:srgbClr val="0070C0"/>
                  </a:solidFill>
                  <a:latin typeface="Times New Roman" pitchFamily="18" charset="0"/>
                  <a:cs typeface="Times New Roman" pitchFamily="18" charset="0"/>
                </a:rPr>
                <a:t> </a:t>
              </a:r>
              <a:r>
                <a:rPr lang="en-US" sz="1100" b="1" dirty="0" err="1" smtClean="0">
                  <a:solidFill>
                    <a:srgbClr val="0070C0"/>
                  </a:solidFill>
                  <a:latin typeface="Times New Roman" pitchFamily="18" charset="0"/>
                  <a:cs typeface="Times New Roman" pitchFamily="18" charset="0"/>
                </a:rPr>
                <a:t>được</a:t>
              </a:r>
              <a:endParaRPr lang="en-US" sz="1100" b="1" dirty="0" smtClean="0">
                <a:solidFill>
                  <a:srgbClr val="0070C0"/>
                </a:solidFill>
                <a:latin typeface="Times New Roman" pitchFamily="18" charset="0"/>
                <a:cs typeface="Times New Roman" pitchFamily="18" charset="0"/>
              </a:endParaRPr>
            </a:p>
          </p:txBody>
        </p:sp>
      </p:grpSp>
      <p:pic>
        <p:nvPicPr>
          <p:cNvPr id="38" name="Picture 37" descr="logo_DUT.jpg"/>
          <p:cNvPicPr>
            <a:picLocks noChangeAspect="1"/>
          </p:cNvPicPr>
          <p:nvPr/>
        </p:nvPicPr>
        <p:blipFill>
          <a:blip r:embed="rId3" cstate="print"/>
          <a:stretch>
            <a:fillRect/>
          </a:stretch>
        </p:blipFill>
        <p:spPr>
          <a:xfrm>
            <a:off x="8037490" y="101422"/>
            <a:ext cx="914400" cy="838200"/>
          </a:xfrm>
          <a:prstGeom prst="rect">
            <a:avLst/>
          </a:prstGeom>
        </p:spPr>
      </p:pic>
    </p:spTree>
    <p:extLst>
      <p:ext uri="{BB962C8B-B14F-4D97-AF65-F5344CB8AC3E}">
        <p14:creationId xmlns:p14="http://schemas.microsoft.com/office/powerpoint/2010/main" val="83495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giảm</a:t>
            </a:r>
            <a:r>
              <a:rPr lang="en-US" dirty="0" smtClean="0">
                <a:latin typeface="Times New Roman" pitchFamily="18" charset="0"/>
                <a:cs typeface="Times New Roman" pitchFamily="18" charset="0"/>
              </a:rPr>
              <a:t> can </a:t>
            </a:r>
            <a:r>
              <a:rPr lang="en-US" dirty="0" err="1" smtClean="0">
                <a:latin typeface="Times New Roman" pitchFamily="18" charset="0"/>
                <a:cs typeface="Times New Roman" pitchFamily="18" charset="0"/>
              </a:rPr>
              <a:t>nhiễu</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mtClean="0">
                <a:solidFill>
                  <a:srgbClr val="00B050"/>
                </a:solidFill>
              </a:rPr>
              <a:t>Yêu </a:t>
            </a:r>
            <a:r>
              <a:rPr lang="en-US" dirty="0" err="1" smtClean="0">
                <a:solidFill>
                  <a:srgbClr val="00B050"/>
                </a:solidFill>
              </a:rPr>
              <a:t>cầu</a:t>
            </a:r>
            <a:r>
              <a:rPr lang="en-US" dirty="0" smtClean="0">
                <a:solidFill>
                  <a:srgbClr val="00B050"/>
                </a:solidFill>
              </a:rPr>
              <a:t> </a:t>
            </a:r>
            <a:r>
              <a:rPr lang="en-US" dirty="0" err="1" smtClean="0">
                <a:solidFill>
                  <a:srgbClr val="00B050"/>
                </a:solidFill>
              </a:rPr>
              <a:t>của</a:t>
            </a:r>
            <a:r>
              <a:rPr lang="en-US" dirty="0" smtClean="0">
                <a:solidFill>
                  <a:srgbClr val="00B050"/>
                </a:solidFill>
              </a:rPr>
              <a:t> </a:t>
            </a:r>
            <a:r>
              <a:rPr lang="en-US" dirty="0" err="1" smtClean="0">
                <a:solidFill>
                  <a:srgbClr val="00B050"/>
                </a:solidFill>
              </a:rPr>
              <a:t>hệ</a:t>
            </a:r>
            <a:r>
              <a:rPr lang="en-US" dirty="0" smtClean="0">
                <a:solidFill>
                  <a:srgbClr val="00B050"/>
                </a:solidFill>
              </a:rPr>
              <a:t> </a:t>
            </a:r>
            <a:r>
              <a:rPr lang="en-US" dirty="0" err="1" smtClean="0">
                <a:solidFill>
                  <a:srgbClr val="00B050"/>
                </a:solidFill>
              </a:rPr>
              <a:t>thống</a:t>
            </a:r>
            <a:r>
              <a:rPr lang="en-US" dirty="0" smtClean="0">
                <a:solidFill>
                  <a:srgbClr val="00B050"/>
                </a:solidFill>
              </a:rPr>
              <a:t> IBFD </a:t>
            </a:r>
            <a:r>
              <a:rPr lang="en-US" dirty="0" err="1" smtClean="0">
                <a:solidFill>
                  <a:srgbClr val="00B050"/>
                </a:solidFill>
              </a:rPr>
              <a:t>khả</a:t>
            </a:r>
            <a:r>
              <a:rPr lang="en-US" dirty="0" smtClean="0">
                <a:solidFill>
                  <a:srgbClr val="00B050"/>
                </a:solidFill>
              </a:rPr>
              <a:t> </a:t>
            </a:r>
            <a:r>
              <a:rPr lang="en-US" dirty="0" err="1" smtClean="0">
                <a:solidFill>
                  <a:srgbClr val="00B050"/>
                </a:solidFill>
              </a:rPr>
              <a:t>thi</a:t>
            </a:r>
            <a:r>
              <a:rPr lang="en-US" dirty="0" smtClean="0">
                <a:solidFill>
                  <a:srgbClr val="00B050"/>
                </a:solidFill>
              </a:rPr>
              <a:t> </a:t>
            </a:r>
          </a:p>
          <a:p>
            <a:pPr marL="0" indent="0">
              <a:buNone/>
            </a:pPr>
            <a:r>
              <a:rPr lang="en-US" smtClean="0"/>
              <a:t>	</a:t>
            </a:r>
            <a:r>
              <a:rPr lang="en-US" smtClean="0">
                <a:latin typeface="Lucida Fax" pitchFamily="18" charset="0"/>
              </a:rPr>
              <a:t>-Khi </a:t>
            </a:r>
            <a:r>
              <a:rPr lang="en-US" dirty="0" smtClean="0">
                <a:latin typeface="Lucida Fax" pitchFamily="18" charset="0"/>
              </a:rPr>
              <a:t>1 node </a:t>
            </a:r>
            <a:r>
              <a:rPr lang="en-US" dirty="0" err="1" smtClean="0">
                <a:latin typeface="Lucida Fax" pitchFamily="18" charset="0"/>
              </a:rPr>
              <a:t>truyền</a:t>
            </a:r>
            <a:r>
              <a:rPr lang="en-US" dirty="0" smtClean="0">
                <a:latin typeface="Lucida Fax" pitchFamily="18" charset="0"/>
              </a:rPr>
              <a:t> </a:t>
            </a:r>
            <a:r>
              <a:rPr lang="en-US" dirty="0" err="1" smtClean="0">
                <a:latin typeface="Lucida Fax" pitchFamily="18" charset="0"/>
              </a:rPr>
              <a:t>và</a:t>
            </a:r>
            <a:r>
              <a:rPr lang="en-US" dirty="0" smtClean="0">
                <a:latin typeface="Lucida Fax" pitchFamily="18" charset="0"/>
              </a:rPr>
              <a:t> </a:t>
            </a:r>
            <a:r>
              <a:rPr lang="en-US" dirty="0" err="1" smtClean="0">
                <a:latin typeface="Lucida Fax" pitchFamily="18" charset="0"/>
              </a:rPr>
              <a:t>nhận</a:t>
            </a:r>
            <a:r>
              <a:rPr lang="en-US" dirty="0" smtClean="0">
                <a:latin typeface="Lucida Fax" pitchFamily="18" charset="0"/>
              </a:rPr>
              <a:t> </a:t>
            </a:r>
            <a:r>
              <a:rPr lang="en-US" dirty="0" err="1" smtClean="0">
                <a:latin typeface="Lucida Fax" pitchFamily="18" charset="0"/>
              </a:rPr>
              <a:t>cùng</a:t>
            </a:r>
            <a:r>
              <a:rPr lang="en-US" dirty="0" smtClean="0">
                <a:latin typeface="Lucida Fax" pitchFamily="18" charset="0"/>
              </a:rPr>
              <a:t> </a:t>
            </a:r>
            <a:r>
              <a:rPr lang="en-US" dirty="0" err="1" smtClean="0">
                <a:latin typeface="Lucida Fax" pitchFamily="18" charset="0"/>
              </a:rPr>
              <a:t>lúc</a:t>
            </a:r>
            <a:r>
              <a:rPr lang="en-US" dirty="0" smtClean="0">
                <a:latin typeface="Lucida Fax" pitchFamily="18" charset="0"/>
              </a:rPr>
              <a:t>, </a:t>
            </a:r>
            <a:r>
              <a:rPr lang="en-US" dirty="0" err="1" smtClean="0">
                <a:latin typeface="Lucida Fax" pitchFamily="18" charset="0"/>
              </a:rPr>
              <a:t>nó</a:t>
            </a:r>
            <a:r>
              <a:rPr lang="en-US" dirty="0" smtClean="0">
                <a:latin typeface="Lucida Fax" pitchFamily="18" charset="0"/>
              </a:rPr>
              <a:t> </a:t>
            </a:r>
            <a:r>
              <a:rPr lang="en-US" dirty="0" err="1" smtClean="0">
                <a:latin typeface="Lucida Fax" pitchFamily="18" charset="0"/>
              </a:rPr>
              <a:t>gây</a:t>
            </a:r>
            <a:r>
              <a:rPr lang="en-US" dirty="0" smtClean="0">
                <a:latin typeface="Lucida Fax" pitchFamily="18" charset="0"/>
              </a:rPr>
              <a:t> </a:t>
            </a:r>
            <a:r>
              <a:rPr lang="en-US" dirty="0" err="1" smtClean="0">
                <a:latin typeface="Lucida Fax" pitchFamily="18" charset="0"/>
              </a:rPr>
              <a:t>ra</a:t>
            </a:r>
            <a:r>
              <a:rPr lang="en-US" dirty="0" smtClean="0">
                <a:latin typeface="Lucida Fax" pitchFamily="18" charset="0"/>
              </a:rPr>
              <a:t> </a:t>
            </a:r>
            <a:r>
              <a:rPr lang="en-US" dirty="0" err="1" smtClean="0">
                <a:latin typeface="Lucida Fax" pitchFamily="18" charset="0"/>
              </a:rPr>
              <a:t>tự</a:t>
            </a:r>
            <a:r>
              <a:rPr lang="en-US" dirty="0" smtClean="0">
                <a:latin typeface="Lucida Fax" pitchFamily="18" charset="0"/>
              </a:rPr>
              <a:t> can </a:t>
            </a:r>
            <a:r>
              <a:rPr lang="en-US" dirty="0" err="1" smtClean="0">
                <a:latin typeface="Lucida Fax" pitchFamily="18" charset="0"/>
              </a:rPr>
              <a:t>nhiễu</a:t>
            </a:r>
            <a:r>
              <a:rPr lang="en-US" dirty="0" smtClean="0">
                <a:latin typeface="Lucida Fax" pitchFamily="18" charset="0"/>
              </a:rPr>
              <a:t> </a:t>
            </a:r>
            <a:r>
              <a:rPr lang="en-US" dirty="0" err="1" smtClean="0">
                <a:latin typeface="Lucida Fax" pitchFamily="18" charset="0"/>
              </a:rPr>
              <a:t>mạnh</a:t>
            </a:r>
            <a:r>
              <a:rPr lang="en-US" dirty="0" smtClean="0">
                <a:latin typeface="Lucida Fax" pitchFamily="18" charset="0"/>
              </a:rPr>
              <a:t> </a:t>
            </a:r>
            <a:r>
              <a:rPr lang="en-US" dirty="0" err="1" smtClean="0">
                <a:latin typeface="Lucida Fax" pitchFamily="18" charset="0"/>
              </a:rPr>
              <a:t>tại</a:t>
            </a:r>
            <a:r>
              <a:rPr lang="en-US" dirty="0" smtClean="0">
                <a:latin typeface="Lucida Fax" pitchFamily="18" charset="0"/>
              </a:rPr>
              <a:t> </a:t>
            </a:r>
            <a:r>
              <a:rPr lang="en-US" dirty="0" err="1" smtClean="0">
                <a:latin typeface="Lucida Fax" pitchFamily="18" charset="0"/>
              </a:rPr>
              <a:t>chính</a:t>
            </a:r>
            <a:r>
              <a:rPr lang="en-US" dirty="0" smtClean="0">
                <a:latin typeface="Lucida Fax" pitchFamily="18" charset="0"/>
              </a:rPr>
              <a:t> </a:t>
            </a:r>
            <a:r>
              <a:rPr lang="en-US" dirty="0" err="1" smtClean="0">
                <a:latin typeface="Lucida Fax" pitchFamily="18" charset="0"/>
              </a:rPr>
              <a:t>anten</a:t>
            </a:r>
            <a:r>
              <a:rPr lang="en-US" dirty="0" smtClean="0">
                <a:latin typeface="Lucida Fax" pitchFamily="18" charset="0"/>
              </a:rPr>
              <a:t> </a:t>
            </a:r>
            <a:r>
              <a:rPr lang="en-US" dirty="0" err="1" smtClean="0">
                <a:latin typeface="Lucida Fax" pitchFamily="18" charset="0"/>
              </a:rPr>
              <a:t>thu</a:t>
            </a:r>
            <a:r>
              <a:rPr lang="en-US" dirty="0" smtClean="0">
                <a:latin typeface="Lucida Fax" pitchFamily="18" charset="0"/>
              </a:rPr>
              <a:t> </a:t>
            </a:r>
            <a:r>
              <a:rPr lang="en-US" dirty="0" err="1" smtClean="0">
                <a:latin typeface="Lucida Fax" pitchFamily="18" charset="0"/>
              </a:rPr>
              <a:t>trong</a:t>
            </a:r>
            <a:r>
              <a:rPr lang="en-US" dirty="0" smtClean="0">
                <a:latin typeface="Lucida Fax" pitchFamily="18" charset="0"/>
              </a:rPr>
              <a:t> </a:t>
            </a:r>
            <a:r>
              <a:rPr lang="en-US" dirty="0" err="1" smtClean="0">
                <a:latin typeface="Lucida Fax" pitchFamily="18" charset="0"/>
              </a:rPr>
              <a:t>nó</a:t>
            </a:r>
            <a:r>
              <a:rPr lang="en-US" dirty="0" smtClean="0">
                <a:latin typeface="Lucida Fax" pitchFamily="18" charset="0"/>
              </a:rPr>
              <a:t>.</a:t>
            </a:r>
          </a:p>
          <a:p>
            <a:pPr marL="0" indent="0">
              <a:buNone/>
            </a:pPr>
            <a:r>
              <a:rPr lang="en-US" smtClean="0">
                <a:latin typeface="Lucida Fax" pitchFamily="18" charset="0"/>
              </a:rPr>
              <a:t>	-Cần </a:t>
            </a:r>
            <a:r>
              <a:rPr lang="en-US" dirty="0" err="1" smtClean="0">
                <a:latin typeface="Lucida Fax" pitchFamily="18" charset="0"/>
              </a:rPr>
              <a:t>phải</a:t>
            </a:r>
            <a:r>
              <a:rPr lang="en-US" dirty="0" smtClean="0">
                <a:latin typeface="Lucida Fax" pitchFamily="18" charset="0"/>
              </a:rPr>
              <a:t> </a:t>
            </a:r>
            <a:r>
              <a:rPr lang="en-US" dirty="0" err="1" smtClean="0">
                <a:latin typeface="Lucida Fax" pitchFamily="18" charset="0"/>
              </a:rPr>
              <a:t>suy</a:t>
            </a:r>
            <a:r>
              <a:rPr lang="en-US" dirty="0" smtClean="0">
                <a:latin typeface="Lucida Fax" pitchFamily="18" charset="0"/>
              </a:rPr>
              <a:t> </a:t>
            </a:r>
            <a:r>
              <a:rPr lang="en-US" dirty="0" err="1" smtClean="0">
                <a:latin typeface="Lucida Fax" pitchFamily="18" charset="0"/>
              </a:rPr>
              <a:t>giảm</a:t>
            </a:r>
            <a:r>
              <a:rPr lang="en-US" dirty="0" smtClean="0">
                <a:latin typeface="Lucida Fax" pitchFamily="18" charset="0"/>
              </a:rPr>
              <a:t> can </a:t>
            </a:r>
            <a:r>
              <a:rPr lang="en-US" dirty="0" err="1" smtClean="0">
                <a:latin typeface="Lucida Fax" pitchFamily="18" charset="0"/>
              </a:rPr>
              <a:t>nhiễu</a:t>
            </a:r>
            <a:r>
              <a:rPr lang="en-US" dirty="0" smtClean="0">
                <a:latin typeface="Lucida Fax" pitchFamily="18" charset="0"/>
              </a:rPr>
              <a:t> </a:t>
            </a:r>
            <a:r>
              <a:rPr lang="en-US" dirty="0" err="1" smtClean="0">
                <a:latin typeface="Lucida Fax" pitchFamily="18" charset="0"/>
              </a:rPr>
              <a:t>tới</a:t>
            </a:r>
            <a:r>
              <a:rPr lang="en-US" dirty="0" smtClean="0">
                <a:latin typeface="Lucida Fax" pitchFamily="18" charset="0"/>
              </a:rPr>
              <a:t> 110dB </a:t>
            </a:r>
            <a:r>
              <a:rPr lang="en-US" dirty="0" err="1" smtClean="0">
                <a:latin typeface="Lucida Fax" pitchFamily="18" charset="0"/>
              </a:rPr>
              <a:t>thì</a:t>
            </a:r>
            <a:r>
              <a:rPr lang="en-US" dirty="0" smtClean="0">
                <a:latin typeface="Lucida Fax" pitchFamily="18" charset="0"/>
              </a:rPr>
              <a:t> </a:t>
            </a:r>
            <a:r>
              <a:rPr lang="en-US" dirty="0" err="1" smtClean="0">
                <a:latin typeface="Lucida Fax" pitchFamily="18" charset="0"/>
              </a:rPr>
              <a:t>hệ</a:t>
            </a:r>
            <a:r>
              <a:rPr lang="en-US" dirty="0" smtClean="0">
                <a:latin typeface="Lucida Fax" pitchFamily="18" charset="0"/>
              </a:rPr>
              <a:t> </a:t>
            </a:r>
            <a:r>
              <a:rPr lang="en-US" dirty="0" err="1" smtClean="0">
                <a:latin typeface="Lucida Fax" pitchFamily="18" charset="0"/>
              </a:rPr>
              <a:t>thống</a:t>
            </a:r>
            <a:r>
              <a:rPr lang="en-US" dirty="0" smtClean="0">
                <a:latin typeface="Lucida Fax" pitchFamily="18" charset="0"/>
              </a:rPr>
              <a:t> IBFD </a:t>
            </a:r>
            <a:r>
              <a:rPr lang="en-US" dirty="0" err="1" smtClean="0">
                <a:latin typeface="Lucida Fax" pitchFamily="18" charset="0"/>
              </a:rPr>
              <a:t>mới</a:t>
            </a:r>
            <a:r>
              <a:rPr lang="en-US" dirty="0" smtClean="0">
                <a:latin typeface="Lucida Fax" pitchFamily="18" charset="0"/>
              </a:rPr>
              <a:t> </a:t>
            </a:r>
            <a:r>
              <a:rPr lang="en-US" dirty="0" err="1" smtClean="0">
                <a:latin typeface="Lucida Fax" pitchFamily="18" charset="0"/>
              </a:rPr>
              <a:t>khả</a:t>
            </a:r>
            <a:r>
              <a:rPr lang="en-US" dirty="0" smtClean="0">
                <a:latin typeface="Lucida Fax" pitchFamily="18" charset="0"/>
              </a:rPr>
              <a:t> </a:t>
            </a:r>
            <a:r>
              <a:rPr lang="en-US" dirty="0" err="1" smtClean="0">
                <a:latin typeface="Lucida Fax" pitchFamily="18" charset="0"/>
              </a:rPr>
              <a:t>thi</a:t>
            </a:r>
            <a:r>
              <a:rPr lang="en-US" dirty="0">
                <a:latin typeface="Lucida Fax" pitchFamily="18" charset="0"/>
              </a:rPr>
              <a:t>.</a:t>
            </a:r>
          </a:p>
        </p:txBody>
      </p:sp>
      <p:pic>
        <p:nvPicPr>
          <p:cNvPr id="4" name="Picture 3" descr="logo_DUT.jpg"/>
          <p:cNvPicPr>
            <a:picLocks noChangeAspect="1"/>
          </p:cNvPicPr>
          <p:nvPr/>
        </p:nvPicPr>
        <p:blipFill>
          <a:blip r:embed="rId2" cstate="print"/>
          <a:stretch>
            <a:fillRect/>
          </a:stretch>
        </p:blipFill>
        <p:spPr>
          <a:xfrm>
            <a:off x="8037490" y="101422"/>
            <a:ext cx="914400" cy="838200"/>
          </a:xfrm>
          <a:prstGeom prst="rect">
            <a:avLst/>
          </a:prstGeom>
        </p:spPr>
      </p:pic>
    </p:spTree>
    <p:extLst>
      <p:ext uri="{BB962C8B-B14F-4D97-AF65-F5344CB8AC3E}">
        <p14:creationId xmlns:p14="http://schemas.microsoft.com/office/powerpoint/2010/main" val="63159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Cấu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IBFD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770578" y="1235947"/>
            <a:ext cx="7627427" cy="5381534"/>
            <a:chOff x="2295789" y="0"/>
            <a:chExt cx="7627427" cy="5381534"/>
          </a:xfrm>
        </p:grpSpPr>
        <p:grpSp>
          <p:nvGrpSpPr>
            <p:cNvPr id="5" name="Group 4"/>
            <p:cNvGrpSpPr/>
            <p:nvPr/>
          </p:nvGrpSpPr>
          <p:grpSpPr>
            <a:xfrm>
              <a:off x="2295789" y="0"/>
              <a:ext cx="7627427" cy="5381534"/>
              <a:chOff x="174889" y="0"/>
              <a:chExt cx="7627427" cy="5381534"/>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889" y="0"/>
                <a:ext cx="7627427" cy="5381534"/>
              </a:xfrm>
              <a:prstGeom prst="rect">
                <a:avLst/>
              </a:prstGeom>
            </p:spPr>
          </p:pic>
          <p:grpSp>
            <p:nvGrpSpPr>
              <p:cNvPr id="13" name="Group 12"/>
              <p:cNvGrpSpPr/>
              <p:nvPr/>
            </p:nvGrpSpPr>
            <p:grpSpPr>
              <a:xfrm>
                <a:off x="1800976" y="1668477"/>
                <a:ext cx="3894974" cy="572280"/>
                <a:chOff x="1800976" y="1668477"/>
                <a:chExt cx="3894974" cy="572280"/>
              </a:xfrm>
            </p:grpSpPr>
            <p:cxnSp>
              <p:nvCxnSpPr>
                <p:cNvPr id="47" name="Straight Connector 46"/>
                <p:cNvCxnSpPr/>
                <p:nvPr/>
              </p:nvCxnSpPr>
              <p:spPr>
                <a:xfrm flipH="1" flipV="1">
                  <a:off x="4283031" y="2012279"/>
                  <a:ext cx="1262130" cy="1"/>
                </a:xfrm>
                <a:prstGeom prst="line">
                  <a:avLst/>
                </a:prstGeom>
                <a:ln w="12700"/>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flipH="1">
                  <a:off x="4392930" y="1852414"/>
                  <a:ext cx="122317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flipH="1">
                  <a:off x="4465635" y="1691338"/>
                  <a:ext cx="123031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H="1">
                  <a:off x="2533650" y="1692815"/>
                  <a:ext cx="52625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H="1">
                  <a:off x="2232638" y="1852413"/>
                  <a:ext cx="754403" cy="1"/>
                </a:xfrm>
                <a:prstGeom prst="line">
                  <a:avLst/>
                </a:prstGeom>
                <a:ln w="12700"/>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a:off x="1800976" y="2012279"/>
                  <a:ext cx="131369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a:off x="3505200" y="2014660"/>
                  <a:ext cx="147637"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a:xfrm>
                  <a:off x="3840966" y="2012279"/>
                  <a:ext cx="147637"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3745224" y="2107407"/>
                  <a:ext cx="0" cy="13335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p:cNvCxnSpPr/>
                <p:nvPr/>
              </p:nvCxnSpPr>
              <p:spPr>
                <a:xfrm>
                  <a:off x="4762018" y="2012279"/>
                  <a:ext cx="0" cy="20228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4911233" y="1852413"/>
                  <a:ext cx="0" cy="28356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p:cNvCxnSpPr/>
                <p:nvPr/>
              </p:nvCxnSpPr>
              <p:spPr>
                <a:xfrm>
                  <a:off x="5042202" y="1691338"/>
                  <a:ext cx="0" cy="38035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9" name="Oval 58"/>
                <p:cNvSpPr/>
                <p:nvPr/>
              </p:nvSpPr>
              <p:spPr>
                <a:xfrm>
                  <a:off x="4739158" y="1989418"/>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Oval 59"/>
                <p:cNvSpPr/>
                <p:nvPr/>
              </p:nvSpPr>
              <p:spPr>
                <a:xfrm>
                  <a:off x="4888373" y="182834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Oval 60"/>
                <p:cNvSpPr/>
                <p:nvPr/>
              </p:nvSpPr>
              <p:spPr>
                <a:xfrm>
                  <a:off x="5019342" y="166847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4" name="Group 13"/>
              <p:cNvGrpSpPr/>
              <p:nvPr/>
            </p:nvGrpSpPr>
            <p:grpSpPr>
              <a:xfrm>
                <a:off x="1800976" y="3045619"/>
                <a:ext cx="3890212" cy="802481"/>
                <a:chOff x="1800976" y="3045619"/>
                <a:chExt cx="3890212" cy="802481"/>
              </a:xfrm>
            </p:grpSpPr>
            <p:cxnSp>
              <p:nvCxnSpPr>
                <p:cNvPr id="32" name="Straight Arrow Connector 31"/>
                <p:cNvCxnSpPr/>
                <p:nvPr/>
              </p:nvCxnSpPr>
              <p:spPr>
                <a:xfrm>
                  <a:off x="5042814" y="3045619"/>
                  <a:ext cx="0" cy="18629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4901707" y="3114675"/>
                  <a:ext cx="0" cy="2794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4755667" y="3190875"/>
                  <a:ext cx="0" cy="3556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flipV="1">
                  <a:off x="3733788" y="3710940"/>
                  <a:ext cx="0" cy="13716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H="1">
                  <a:off x="3840966" y="3614860"/>
                  <a:ext cx="147637"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3505200" y="3614860"/>
                  <a:ext cx="147637"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H="1">
                  <a:off x="1800976" y="3615459"/>
                  <a:ext cx="1320366"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flipH="1">
                  <a:off x="2069921" y="3454400"/>
                  <a:ext cx="90759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flipH="1">
                  <a:off x="4468017" y="3294857"/>
                  <a:ext cx="511177"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flipH="1">
                  <a:off x="4395311" y="3454400"/>
                  <a:ext cx="43624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H="1">
                  <a:off x="4280651" y="3614860"/>
                  <a:ext cx="40564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flipH="1">
                  <a:off x="2365376" y="3294857"/>
                  <a:ext cx="685007"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a:off x="5102378" y="3294856"/>
                  <a:ext cx="588810" cy="1"/>
                </a:xfrm>
                <a:prstGeom prst="line">
                  <a:avLst/>
                </a:prstGeom>
                <a:ln w="12700"/>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flipH="1">
                  <a:off x="4956351" y="3454400"/>
                  <a:ext cx="659751"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flipH="1">
                  <a:off x="4807973" y="3613943"/>
                  <a:ext cx="737188"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5" name="Group 14"/>
              <p:cNvGrpSpPr/>
              <p:nvPr/>
            </p:nvGrpSpPr>
            <p:grpSpPr>
              <a:xfrm>
                <a:off x="5332406" y="1717218"/>
                <a:ext cx="1741494" cy="1781632"/>
                <a:chOff x="5332406" y="1717218"/>
                <a:chExt cx="1741494" cy="1781632"/>
              </a:xfrm>
            </p:grpSpPr>
            <p:sp>
              <p:nvSpPr>
                <p:cNvPr id="28" name="Arc 27"/>
                <p:cNvSpPr/>
                <p:nvPr/>
              </p:nvSpPr>
              <p:spPr>
                <a:xfrm>
                  <a:off x="5332406" y="1717218"/>
                  <a:ext cx="601836" cy="1781632"/>
                </a:xfrm>
                <a:prstGeom prst="arc">
                  <a:avLst>
                    <a:gd name="adj1" fmla="val 16948341"/>
                    <a:gd name="adj2" fmla="val 4294228"/>
                  </a:avLst>
                </a:prstGeom>
                <a:noFill/>
                <a:ln w="12700" cap="flat">
                  <a:solidFill>
                    <a:srgbClr val="FF0000"/>
                  </a:solidFill>
                  <a:prstDash val="dash"/>
                  <a:miter lim="800000"/>
                  <a:headEnd type="none" w="lg" len="sm"/>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Arrow Connector 28"/>
                <p:cNvCxnSpPr/>
                <p:nvPr/>
              </p:nvCxnSpPr>
              <p:spPr>
                <a:xfrm flipH="1">
                  <a:off x="5883442" y="2900363"/>
                  <a:ext cx="907883" cy="419893"/>
                </a:xfrm>
                <a:prstGeom prst="straightConnector1">
                  <a:avLst/>
                </a:prstGeom>
                <a:ln w="12700">
                  <a:solidFill>
                    <a:srgbClr val="FF0000"/>
                  </a:solidFill>
                  <a:prstDash val="dash"/>
                  <a:headEnd type="none"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870742" y="1752296"/>
                  <a:ext cx="936458" cy="1598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flipH="1">
                  <a:off x="5870742" y="3492500"/>
                  <a:ext cx="1203158" cy="6350"/>
                </a:xfrm>
                <a:prstGeom prst="straightConnector1">
                  <a:avLst/>
                </a:prstGeom>
                <a:ln w="127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grpSp>
          <p:sp>
            <p:nvSpPr>
              <p:cNvPr id="16" name="TextBox 15"/>
              <p:cNvSpPr txBox="1"/>
              <p:nvPr/>
            </p:nvSpPr>
            <p:spPr>
              <a:xfrm>
                <a:off x="6784348" y="2250282"/>
                <a:ext cx="868696" cy="430887"/>
              </a:xfrm>
              <a:prstGeom prst="rect">
                <a:avLst/>
              </a:prstGeom>
              <a:noFill/>
            </p:spPr>
            <p:txBody>
              <a:bodyPr wrap="square" rtlCol="0">
                <a:spAutoFit/>
              </a:bodyPr>
              <a:lstStyle/>
              <a:p>
                <a:pPr algn="ctr"/>
                <a:r>
                  <a:rPr lang="en-US" sz="1100" dirty="0" smtClean="0"/>
                  <a:t>Nearby </a:t>
                </a:r>
              </a:p>
              <a:p>
                <a:pPr algn="ctr"/>
                <a:r>
                  <a:rPr lang="en-US" sz="1100" dirty="0" err="1" smtClean="0"/>
                  <a:t>Scattlers</a:t>
                </a:r>
                <a:endParaRPr lang="en-US" sz="1100" dirty="0"/>
              </a:p>
            </p:txBody>
          </p:sp>
          <p:sp>
            <p:nvSpPr>
              <p:cNvPr id="17" name="TextBox 16"/>
              <p:cNvSpPr txBox="1"/>
              <p:nvPr/>
            </p:nvSpPr>
            <p:spPr>
              <a:xfrm rot="19928995">
                <a:off x="1415554" y="1431354"/>
                <a:ext cx="1323423" cy="430887"/>
              </a:xfrm>
              <a:prstGeom prst="rect">
                <a:avLst/>
              </a:prstGeom>
              <a:noFill/>
            </p:spPr>
            <p:txBody>
              <a:bodyPr wrap="square" rtlCol="0">
                <a:spAutoFit/>
              </a:bodyPr>
              <a:lstStyle/>
              <a:p>
                <a:pPr algn="ctr"/>
                <a:r>
                  <a:rPr lang="en-US" sz="1100" dirty="0" err="1" smtClean="0"/>
                  <a:t>Mã</a:t>
                </a:r>
                <a:r>
                  <a:rPr lang="en-US" sz="1100" dirty="0" smtClean="0"/>
                  <a:t> </a:t>
                </a:r>
                <a:r>
                  <a:rPr lang="en-US" sz="1100" dirty="0" err="1" smtClean="0"/>
                  <a:t>hóa</a:t>
                </a:r>
                <a:r>
                  <a:rPr lang="en-US" sz="1100" dirty="0" smtClean="0"/>
                  <a:t> </a:t>
                </a:r>
              </a:p>
              <a:p>
                <a:pPr algn="ctr"/>
                <a:r>
                  <a:rPr lang="en-US" sz="1100" dirty="0" err="1" smtClean="0"/>
                  <a:t>Điều</a:t>
                </a:r>
                <a:r>
                  <a:rPr lang="en-US" sz="1100" dirty="0" smtClean="0"/>
                  <a:t> </a:t>
                </a:r>
                <a:r>
                  <a:rPr lang="en-US" sz="1100" dirty="0" err="1" smtClean="0"/>
                  <a:t>chế</a:t>
                </a:r>
                <a:r>
                  <a:rPr lang="en-US" sz="1100" dirty="0" smtClean="0"/>
                  <a:t> </a:t>
                </a:r>
              </a:p>
            </p:txBody>
          </p:sp>
          <p:sp>
            <p:nvSpPr>
              <p:cNvPr id="18" name="TextBox 17"/>
              <p:cNvSpPr txBox="1"/>
              <p:nvPr/>
            </p:nvSpPr>
            <p:spPr>
              <a:xfrm>
                <a:off x="2798949" y="2531834"/>
                <a:ext cx="1453127" cy="261610"/>
              </a:xfrm>
              <a:prstGeom prst="rect">
                <a:avLst/>
              </a:prstGeom>
              <a:noFill/>
            </p:spPr>
            <p:txBody>
              <a:bodyPr wrap="square" rtlCol="0">
                <a:spAutoFit/>
              </a:bodyPr>
              <a:lstStyle/>
              <a:p>
                <a:pPr algn="ctr"/>
                <a:r>
                  <a:rPr lang="en-US" sz="1100" b="1" i="1" dirty="0" smtClean="0">
                    <a:latin typeface="Times New Roman" pitchFamily="18" charset="0"/>
                    <a:cs typeface="Times New Roman" pitchFamily="18" charset="0"/>
                  </a:rPr>
                  <a:t>Cancellation Control </a:t>
                </a:r>
                <a:endParaRPr lang="en-US" sz="1100" b="1" i="1" dirty="0">
                  <a:latin typeface="Times New Roman" pitchFamily="18" charset="0"/>
                  <a:cs typeface="Times New Roman" pitchFamily="18" charset="0"/>
                </a:endParaRPr>
              </a:p>
            </p:txBody>
          </p:sp>
          <p:sp>
            <p:nvSpPr>
              <p:cNvPr id="19" name="TextBox 18"/>
              <p:cNvSpPr txBox="1"/>
              <p:nvPr/>
            </p:nvSpPr>
            <p:spPr>
              <a:xfrm>
                <a:off x="3181350" y="1228725"/>
                <a:ext cx="1491757" cy="261610"/>
              </a:xfrm>
              <a:prstGeom prst="rect">
                <a:avLst/>
              </a:prstGeom>
              <a:noFill/>
            </p:spPr>
            <p:txBody>
              <a:bodyPr wrap="square" rtlCol="0">
                <a:spAutoFit/>
              </a:bodyPr>
              <a:lstStyle/>
              <a:p>
                <a:pPr algn="ctr"/>
                <a:r>
                  <a:rPr lang="en-US" sz="1100" dirty="0" smtClean="0"/>
                  <a:t>N </a:t>
                </a:r>
                <a:r>
                  <a:rPr lang="en-US" sz="1100" dirty="0" err="1" smtClean="0"/>
                  <a:t>chuỗi</a:t>
                </a:r>
                <a:r>
                  <a:rPr lang="en-US" sz="1100" dirty="0" smtClean="0"/>
                  <a:t> </a:t>
                </a:r>
                <a:r>
                  <a:rPr lang="en-US" sz="1100" dirty="0" err="1" smtClean="0"/>
                  <a:t>phát</a:t>
                </a:r>
                <a:r>
                  <a:rPr lang="en-US" sz="1100" dirty="0" smtClean="0"/>
                  <a:t> </a:t>
                </a:r>
              </a:p>
            </p:txBody>
          </p:sp>
          <p:sp>
            <p:nvSpPr>
              <p:cNvPr id="20" name="TextBox 19"/>
              <p:cNvSpPr txBox="1"/>
              <p:nvPr/>
            </p:nvSpPr>
            <p:spPr>
              <a:xfrm>
                <a:off x="3114675" y="2800563"/>
                <a:ext cx="1491757" cy="261610"/>
              </a:xfrm>
              <a:prstGeom prst="rect">
                <a:avLst/>
              </a:prstGeom>
              <a:noFill/>
            </p:spPr>
            <p:txBody>
              <a:bodyPr wrap="square" rtlCol="0">
                <a:spAutoFit/>
              </a:bodyPr>
              <a:lstStyle/>
              <a:p>
                <a:pPr algn="ctr"/>
                <a:r>
                  <a:rPr lang="en-US" sz="1100" dirty="0" smtClean="0"/>
                  <a:t>N </a:t>
                </a:r>
                <a:r>
                  <a:rPr lang="en-US" sz="1100" dirty="0" err="1" smtClean="0"/>
                  <a:t>chuỗi</a:t>
                </a:r>
                <a:r>
                  <a:rPr lang="en-US" sz="1100" dirty="0" smtClean="0"/>
                  <a:t> </a:t>
                </a:r>
                <a:r>
                  <a:rPr lang="en-US" sz="1100" dirty="0" err="1" smtClean="0"/>
                  <a:t>thu</a:t>
                </a:r>
                <a:r>
                  <a:rPr lang="en-US" sz="1100" dirty="0" smtClean="0"/>
                  <a:t> </a:t>
                </a:r>
              </a:p>
            </p:txBody>
          </p:sp>
          <p:sp>
            <p:nvSpPr>
              <p:cNvPr id="21" name="TextBox 20"/>
              <p:cNvSpPr txBox="1"/>
              <p:nvPr/>
            </p:nvSpPr>
            <p:spPr>
              <a:xfrm>
                <a:off x="5332405" y="4331489"/>
                <a:ext cx="1139915" cy="430887"/>
              </a:xfrm>
              <a:prstGeom prst="rect">
                <a:avLst/>
              </a:prstGeom>
              <a:noFill/>
            </p:spPr>
            <p:txBody>
              <a:bodyPr wrap="square" rtlCol="0">
                <a:spAutoFit/>
              </a:bodyPr>
              <a:lstStyle/>
              <a:p>
                <a:pPr algn="ctr"/>
                <a:r>
                  <a:rPr lang="en-US" sz="1100" b="1" dirty="0" smtClean="0">
                    <a:solidFill>
                      <a:srgbClr val="00B050"/>
                    </a:solidFill>
                    <a:latin typeface="Times New Roman" pitchFamily="18" charset="0"/>
                    <a:cs typeface="Times New Roman" pitchFamily="18" charset="0"/>
                  </a:rPr>
                  <a:t>Propagation</a:t>
                </a:r>
              </a:p>
              <a:p>
                <a:pPr algn="ctr"/>
                <a:r>
                  <a:rPr lang="en-US" sz="1100" b="1" dirty="0" smtClean="0">
                    <a:solidFill>
                      <a:srgbClr val="00B050"/>
                    </a:solidFill>
                    <a:latin typeface="Times New Roman" pitchFamily="18" charset="0"/>
                    <a:cs typeface="Times New Roman" pitchFamily="18" charset="0"/>
                  </a:rPr>
                  <a:t>domain</a:t>
                </a:r>
                <a:endParaRPr lang="en-US" sz="1100" b="1" dirty="0">
                  <a:solidFill>
                    <a:srgbClr val="00B050"/>
                  </a:solidFill>
                  <a:latin typeface="Times New Roman" pitchFamily="18" charset="0"/>
                  <a:cs typeface="Times New Roman" pitchFamily="18" charset="0"/>
                </a:endParaRPr>
              </a:p>
            </p:txBody>
          </p:sp>
          <p:sp>
            <p:nvSpPr>
              <p:cNvPr id="22" name="TextBox 21"/>
              <p:cNvSpPr txBox="1"/>
              <p:nvPr/>
            </p:nvSpPr>
            <p:spPr>
              <a:xfrm>
                <a:off x="3652837" y="4331489"/>
                <a:ext cx="1101703" cy="430887"/>
              </a:xfrm>
              <a:prstGeom prst="rect">
                <a:avLst/>
              </a:prstGeom>
              <a:noFill/>
            </p:spPr>
            <p:txBody>
              <a:bodyPr wrap="square" rtlCol="0">
                <a:spAutoFit/>
              </a:bodyPr>
              <a:lstStyle/>
              <a:p>
                <a:pPr algn="ctr"/>
                <a:r>
                  <a:rPr lang="en-US" sz="1100" b="1" dirty="0" smtClean="0">
                    <a:solidFill>
                      <a:schemeClr val="accent5">
                        <a:lumMod val="50000"/>
                      </a:schemeClr>
                    </a:solidFill>
                    <a:latin typeface="Times New Roman" pitchFamily="18" charset="0"/>
                    <a:cs typeface="Times New Roman" pitchFamily="18" charset="0"/>
                  </a:rPr>
                  <a:t>Analog-circuit domain</a:t>
                </a:r>
                <a:endParaRPr lang="en-US" sz="1100" b="1" dirty="0">
                  <a:solidFill>
                    <a:schemeClr val="accent5">
                      <a:lumMod val="50000"/>
                    </a:schemeClr>
                  </a:solidFill>
                  <a:latin typeface="Times New Roman" pitchFamily="18" charset="0"/>
                  <a:cs typeface="Times New Roman" pitchFamily="18" charset="0"/>
                </a:endParaRPr>
              </a:p>
            </p:txBody>
          </p:sp>
          <p:sp>
            <p:nvSpPr>
              <p:cNvPr id="23" name="TextBox 22"/>
              <p:cNvSpPr txBox="1"/>
              <p:nvPr/>
            </p:nvSpPr>
            <p:spPr>
              <a:xfrm>
                <a:off x="1664954" y="4331488"/>
                <a:ext cx="868696" cy="430887"/>
              </a:xfrm>
              <a:prstGeom prst="rect">
                <a:avLst/>
              </a:prstGeom>
              <a:noFill/>
            </p:spPr>
            <p:txBody>
              <a:bodyPr wrap="square" rtlCol="0">
                <a:spAutoFit/>
              </a:bodyPr>
              <a:lstStyle/>
              <a:p>
                <a:pPr algn="ctr"/>
                <a:r>
                  <a:rPr lang="en-US" sz="1100" b="1" dirty="0" err="1" smtClean="0">
                    <a:solidFill>
                      <a:schemeClr val="accent5">
                        <a:lumMod val="50000"/>
                      </a:schemeClr>
                    </a:solidFill>
                    <a:latin typeface="Times New Roman" pitchFamily="18" charset="0"/>
                    <a:cs typeface="Times New Roman" pitchFamily="18" charset="0"/>
                  </a:rPr>
                  <a:t>Digitail</a:t>
                </a:r>
                <a:r>
                  <a:rPr lang="en-US" sz="1100" b="1" dirty="0" smtClean="0">
                    <a:solidFill>
                      <a:schemeClr val="accent5">
                        <a:lumMod val="50000"/>
                      </a:schemeClr>
                    </a:solidFill>
                    <a:latin typeface="Times New Roman" pitchFamily="18" charset="0"/>
                    <a:cs typeface="Times New Roman" pitchFamily="18" charset="0"/>
                  </a:rPr>
                  <a:t> </a:t>
                </a:r>
                <a:br>
                  <a:rPr lang="en-US" sz="1100" b="1" dirty="0" smtClean="0">
                    <a:solidFill>
                      <a:schemeClr val="accent5">
                        <a:lumMod val="50000"/>
                      </a:schemeClr>
                    </a:solidFill>
                    <a:latin typeface="Times New Roman" pitchFamily="18" charset="0"/>
                    <a:cs typeface="Times New Roman" pitchFamily="18" charset="0"/>
                  </a:rPr>
                </a:br>
                <a:r>
                  <a:rPr lang="en-US" sz="1100" b="1" dirty="0" smtClean="0">
                    <a:solidFill>
                      <a:schemeClr val="accent5">
                        <a:lumMod val="50000"/>
                      </a:schemeClr>
                    </a:solidFill>
                    <a:latin typeface="Times New Roman" pitchFamily="18" charset="0"/>
                    <a:cs typeface="Times New Roman" pitchFamily="18" charset="0"/>
                  </a:rPr>
                  <a:t>domain</a:t>
                </a:r>
                <a:endParaRPr lang="en-US" sz="1100" b="1" dirty="0">
                  <a:solidFill>
                    <a:schemeClr val="accent5">
                      <a:lumMod val="50000"/>
                    </a:schemeClr>
                  </a:solidFill>
                  <a:latin typeface="Times New Roman" pitchFamily="18" charset="0"/>
                  <a:cs typeface="Times New Roman" pitchFamily="18" charset="0"/>
                </a:endParaRPr>
              </a:p>
            </p:txBody>
          </p:sp>
          <p:sp>
            <p:nvSpPr>
              <p:cNvPr id="24" name="TextBox 23"/>
              <p:cNvSpPr txBox="1"/>
              <p:nvPr/>
            </p:nvSpPr>
            <p:spPr>
              <a:xfrm>
                <a:off x="579071" y="3139156"/>
                <a:ext cx="868696" cy="261610"/>
              </a:xfrm>
              <a:prstGeom prst="rect">
                <a:avLst/>
              </a:prstGeom>
              <a:noFill/>
            </p:spPr>
            <p:txBody>
              <a:bodyPr wrap="square" rtlCol="0">
                <a:spAutoFit/>
              </a:bodyPr>
              <a:lstStyle/>
              <a:p>
                <a:pPr algn="ctr"/>
                <a:r>
                  <a:rPr lang="en-US" sz="1100" dirty="0" smtClean="0">
                    <a:latin typeface="Times New Roman" pitchFamily="18" charset="0"/>
                    <a:cs typeface="Times New Roman" pitchFamily="18" charset="0"/>
                  </a:rPr>
                  <a:t>Bit </a:t>
                </a:r>
                <a:r>
                  <a:rPr lang="en-US" sz="1100" dirty="0" err="1" smtClean="0">
                    <a:latin typeface="Times New Roman" pitchFamily="18" charset="0"/>
                    <a:cs typeface="Times New Roman" pitchFamily="18" charset="0"/>
                  </a:rPr>
                  <a:t>thu</a:t>
                </a:r>
                <a:r>
                  <a:rPr lang="en-US" sz="1100" dirty="0" smtClean="0">
                    <a:latin typeface="Times New Roman" pitchFamily="18" charset="0"/>
                    <a:cs typeface="Times New Roman" pitchFamily="18" charset="0"/>
                  </a:rPr>
                  <a:t> </a:t>
                </a:r>
                <a:endParaRPr lang="en-US" sz="1100" dirty="0">
                  <a:latin typeface="Times New Roman" pitchFamily="18" charset="0"/>
                  <a:cs typeface="Times New Roman" pitchFamily="18" charset="0"/>
                </a:endParaRPr>
              </a:p>
            </p:txBody>
          </p:sp>
          <p:sp>
            <p:nvSpPr>
              <p:cNvPr id="25" name="TextBox 24"/>
              <p:cNvSpPr txBox="1"/>
              <p:nvPr/>
            </p:nvSpPr>
            <p:spPr>
              <a:xfrm>
                <a:off x="455169" y="1955000"/>
                <a:ext cx="868696" cy="261610"/>
              </a:xfrm>
              <a:prstGeom prst="rect">
                <a:avLst/>
              </a:prstGeom>
              <a:noFill/>
            </p:spPr>
            <p:txBody>
              <a:bodyPr wrap="square" rtlCol="0">
                <a:spAutoFit/>
              </a:bodyPr>
              <a:lstStyle/>
              <a:p>
                <a:pPr algn="ctr"/>
                <a:r>
                  <a:rPr lang="en-US" sz="1100" dirty="0" smtClean="0">
                    <a:latin typeface="Times New Roman" pitchFamily="18" charset="0"/>
                    <a:cs typeface="Times New Roman" pitchFamily="18" charset="0"/>
                  </a:rPr>
                  <a:t>Bit </a:t>
                </a:r>
                <a:r>
                  <a:rPr lang="en-US" sz="1100" dirty="0" err="1" smtClean="0">
                    <a:latin typeface="Times New Roman" pitchFamily="18" charset="0"/>
                    <a:cs typeface="Times New Roman" pitchFamily="18" charset="0"/>
                  </a:rPr>
                  <a:t>phát</a:t>
                </a:r>
                <a:r>
                  <a:rPr lang="en-US" sz="1100" dirty="0" smtClean="0">
                    <a:latin typeface="Times New Roman" pitchFamily="18" charset="0"/>
                    <a:cs typeface="Times New Roman" pitchFamily="18" charset="0"/>
                  </a:rPr>
                  <a:t> </a:t>
                </a:r>
              </a:p>
            </p:txBody>
          </p:sp>
          <p:sp>
            <p:nvSpPr>
              <p:cNvPr id="26" name="TextBox 25"/>
              <p:cNvSpPr txBox="1"/>
              <p:nvPr/>
            </p:nvSpPr>
            <p:spPr>
              <a:xfrm rot="19928995">
                <a:off x="4387765" y="2425092"/>
                <a:ext cx="1013731" cy="430887"/>
              </a:xfrm>
              <a:prstGeom prst="rect">
                <a:avLst/>
              </a:prstGeom>
              <a:noFill/>
            </p:spPr>
            <p:txBody>
              <a:bodyPr wrap="square" rtlCol="0">
                <a:spAutoFit/>
              </a:bodyPr>
              <a:lstStyle/>
              <a:p>
                <a:pPr algn="ctr"/>
                <a:r>
                  <a:rPr lang="en-US" sz="1100" dirty="0"/>
                  <a:t> </a:t>
                </a:r>
                <a:r>
                  <a:rPr lang="en-US" sz="1100" dirty="0" smtClean="0"/>
                  <a:t> Canceller</a:t>
                </a:r>
              </a:p>
              <a:p>
                <a:pPr algn="ctr"/>
                <a:r>
                  <a:rPr lang="en-US" sz="1100" dirty="0" err="1" smtClean="0"/>
                  <a:t>Circiut</a:t>
                </a:r>
                <a:endParaRPr lang="en-US" sz="1100" dirty="0"/>
              </a:p>
            </p:txBody>
          </p:sp>
          <p:sp>
            <p:nvSpPr>
              <p:cNvPr id="27" name="TextBox 26"/>
              <p:cNvSpPr txBox="1"/>
              <p:nvPr/>
            </p:nvSpPr>
            <p:spPr>
              <a:xfrm rot="19928995">
                <a:off x="1282416" y="2953840"/>
                <a:ext cx="1419240" cy="600164"/>
              </a:xfrm>
              <a:prstGeom prst="rect">
                <a:avLst/>
              </a:prstGeom>
              <a:noFill/>
            </p:spPr>
            <p:txBody>
              <a:bodyPr wrap="square" rtlCol="0">
                <a:spAutoFit/>
              </a:bodyPr>
              <a:lstStyle/>
              <a:p>
                <a:pPr algn="ctr"/>
                <a:r>
                  <a:rPr lang="en-US" sz="1100" dirty="0" smtClean="0"/>
                  <a:t> </a:t>
                </a:r>
                <a:r>
                  <a:rPr lang="en-US" sz="1100" b="1" i="1" dirty="0" smtClean="0">
                    <a:latin typeface="Times New Roman" pitchFamily="18" charset="0"/>
                    <a:cs typeface="Times New Roman" pitchFamily="18" charset="0"/>
                  </a:rPr>
                  <a:t>Digital Interference</a:t>
                </a:r>
              </a:p>
              <a:p>
                <a:pPr algn="ctr"/>
                <a:r>
                  <a:rPr lang="en-US" sz="1100" dirty="0" err="1" smtClean="0"/>
                  <a:t>Giải</a:t>
                </a:r>
                <a:r>
                  <a:rPr lang="en-US" sz="1100" dirty="0" smtClean="0"/>
                  <a:t> </a:t>
                </a:r>
                <a:r>
                  <a:rPr lang="en-US" sz="1100" dirty="0" err="1" smtClean="0"/>
                  <a:t>điều</a:t>
                </a:r>
                <a:r>
                  <a:rPr lang="en-US" sz="1100" dirty="0" smtClean="0"/>
                  <a:t> </a:t>
                </a:r>
                <a:r>
                  <a:rPr lang="en-US" sz="1100" dirty="0" err="1" smtClean="0"/>
                  <a:t>chế</a:t>
                </a:r>
                <a:endParaRPr lang="en-US" sz="1100" dirty="0" smtClean="0"/>
              </a:p>
              <a:p>
                <a:pPr algn="ctr"/>
                <a:r>
                  <a:rPr lang="en-US" sz="1100" dirty="0" err="1" smtClean="0"/>
                  <a:t>Giải</a:t>
                </a:r>
                <a:r>
                  <a:rPr lang="en-US" sz="1100" dirty="0" smtClean="0"/>
                  <a:t> </a:t>
                </a:r>
                <a:r>
                  <a:rPr lang="en-US" sz="1100" dirty="0" err="1" smtClean="0"/>
                  <a:t>mã</a:t>
                </a:r>
                <a:r>
                  <a:rPr lang="en-US" sz="1100" dirty="0" smtClean="0"/>
                  <a:t> </a:t>
                </a:r>
                <a:endParaRPr lang="en-US" sz="1100" dirty="0"/>
              </a:p>
            </p:txBody>
          </p:sp>
        </p:grpSp>
        <p:sp>
          <p:nvSpPr>
            <p:cNvPr id="6" name="TextBox 5"/>
            <p:cNvSpPr txBox="1"/>
            <p:nvPr/>
          </p:nvSpPr>
          <p:spPr>
            <a:xfrm>
              <a:off x="7912328" y="1783675"/>
              <a:ext cx="739281" cy="430887"/>
            </a:xfrm>
            <a:prstGeom prst="rect">
              <a:avLst/>
            </a:prstGeom>
            <a:noFill/>
          </p:spPr>
          <p:txBody>
            <a:bodyPr wrap="square" rtlCol="0">
              <a:spAutoFit/>
            </a:bodyPr>
            <a:lstStyle/>
            <a:p>
              <a:pPr algn="ctr"/>
              <a:r>
                <a:rPr lang="en-US" sz="1100" dirty="0" err="1" smtClean="0"/>
                <a:t>Tín</a:t>
              </a:r>
              <a:r>
                <a:rPr lang="en-US" sz="1100" dirty="0" smtClean="0"/>
                <a:t> </a:t>
              </a:r>
              <a:r>
                <a:rPr lang="en-US" sz="1100" dirty="0" err="1" smtClean="0"/>
                <a:t>hiệu</a:t>
              </a:r>
              <a:r>
                <a:rPr lang="en-US" sz="1100" dirty="0" smtClean="0"/>
                <a:t> </a:t>
              </a:r>
            </a:p>
            <a:p>
              <a:pPr algn="ctr"/>
              <a:r>
                <a:rPr lang="en-US" sz="1100" dirty="0" err="1" smtClean="0"/>
                <a:t>phát</a:t>
              </a:r>
              <a:endParaRPr lang="en-US" sz="1100" dirty="0"/>
            </a:p>
          </p:txBody>
        </p:sp>
        <p:sp>
          <p:nvSpPr>
            <p:cNvPr id="7" name="TextBox 6"/>
            <p:cNvSpPr txBox="1"/>
            <p:nvPr/>
          </p:nvSpPr>
          <p:spPr>
            <a:xfrm>
              <a:off x="7842063" y="3512100"/>
              <a:ext cx="2045706" cy="261610"/>
            </a:xfrm>
            <a:prstGeom prst="rect">
              <a:avLst/>
            </a:prstGeom>
            <a:noFill/>
          </p:spPr>
          <p:txBody>
            <a:bodyPr wrap="square" rtlCol="0">
              <a:spAutoFit/>
            </a:bodyPr>
            <a:lstStyle/>
            <a:p>
              <a:pPr algn="ctr"/>
              <a:r>
                <a:rPr lang="en-US" sz="1100" i="1" dirty="0" err="1" smtClean="0">
                  <a:solidFill>
                    <a:srgbClr val="0070C0"/>
                  </a:solidFill>
                  <a:latin typeface="Times New Roman" pitchFamily="18" charset="0"/>
                  <a:cs typeface="Times New Roman" pitchFamily="18" charset="0"/>
                </a:rPr>
                <a:t>Tín</a:t>
              </a:r>
              <a:r>
                <a:rPr lang="en-US" sz="1100" i="1" dirty="0" smtClean="0">
                  <a:solidFill>
                    <a:srgbClr val="0070C0"/>
                  </a:solidFill>
                  <a:latin typeface="Times New Roman" pitchFamily="18" charset="0"/>
                  <a:cs typeface="Times New Roman" pitchFamily="18" charset="0"/>
                </a:rPr>
                <a:t> </a:t>
              </a:r>
              <a:r>
                <a:rPr lang="en-US" sz="1100" i="1" dirty="0" err="1" smtClean="0">
                  <a:solidFill>
                    <a:srgbClr val="0070C0"/>
                  </a:solidFill>
                  <a:latin typeface="Times New Roman" pitchFamily="18" charset="0"/>
                  <a:cs typeface="Times New Roman" pitchFamily="18" charset="0"/>
                </a:rPr>
                <a:t>hiệu</a:t>
              </a:r>
              <a:r>
                <a:rPr lang="en-US" sz="1100" i="1" dirty="0" smtClean="0">
                  <a:solidFill>
                    <a:srgbClr val="0070C0"/>
                  </a:solidFill>
                  <a:latin typeface="Times New Roman" pitchFamily="18" charset="0"/>
                  <a:cs typeface="Times New Roman" pitchFamily="18" charset="0"/>
                </a:rPr>
                <a:t> </a:t>
              </a:r>
              <a:r>
                <a:rPr lang="en-US" sz="1100" i="1" dirty="0" err="1" smtClean="0">
                  <a:solidFill>
                    <a:srgbClr val="0070C0"/>
                  </a:solidFill>
                  <a:latin typeface="Times New Roman" pitchFamily="18" charset="0"/>
                  <a:cs typeface="Times New Roman" pitchFamily="18" charset="0"/>
                </a:rPr>
                <a:t>mong</a:t>
              </a:r>
              <a:r>
                <a:rPr lang="en-US" sz="1100" i="1" dirty="0" smtClean="0">
                  <a:solidFill>
                    <a:srgbClr val="0070C0"/>
                  </a:solidFill>
                  <a:latin typeface="Times New Roman" pitchFamily="18" charset="0"/>
                  <a:cs typeface="Times New Roman" pitchFamily="18" charset="0"/>
                </a:rPr>
                <a:t> </a:t>
              </a:r>
              <a:r>
                <a:rPr lang="en-US" sz="1100" i="1" dirty="0" err="1" smtClean="0">
                  <a:solidFill>
                    <a:srgbClr val="0070C0"/>
                  </a:solidFill>
                  <a:latin typeface="Times New Roman" pitchFamily="18" charset="0"/>
                  <a:cs typeface="Times New Roman" pitchFamily="18" charset="0"/>
                </a:rPr>
                <a:t>muốn</a:t>
              </a:r>
              <a:r>
                <a:rPr lang="en-US" sz="1100" i="1" dirty="0" smtClean="0">
                  <a:solidFill>
                    <a:srgbClr val="0070C0"/>
                  </a:solidFill>
                  <a:latin typeface="Times New Roman" pitchFamily="18" charset="0"/>
                  <a:cs typeface="Times New Roman" pitchFamily="18" charset="0"/>
                </a:rPr>
                <a:t> </a:t>
              </a:r>
              <a:r>
                <a:rPr lang="en-US" sz="1100" i="1" dirty="0" err="1" smtClean="0">
                  <a:solidFill>
                    <a:srgbClr val="0070C0"/>
                  </a:solidFill>
                  <a:latin typeface="Times New Roman" pitchFamily="18" charset="0"/>
                  <a:cs typeface="Times New Roman" pitchFamily="18" charset="0"/>
                </a:rPr>
                <a:t>nhận</a:t>
              </a:r>
              <a:r>
                <a:rPr lang="en-US" sz="1100" i="1" dirty="0" smtClean="0">
                  <a:solidFill>
                    <a:srgbClr val="0070C0"/>
                  </a:solidFill>
                  <a:latin typeface="Times New Roman" pitchFamily="18" charset="0"/>
                  <a:cs typeface="Times New Roman" pitchFamily="18" charset="0"/>
                </a:rPr>
                <a:t> </a:t>
              </a:r>
              <a:r>
                <a:rPr lang="en-US" sz="1100" i="1" dirty="0" err="1" smtClean="0">
                  <a:solidFill>
                    <a:srgbClr val="0070C0"/>
                  </a:solidFill>
                  <a:latin typeface="Times New Roman" pitchFamily="18" charset="0"/>
                  <a:cs typeface="Times New Roman" pitchFamily="18" charset="0"/>
                </a:rPr>
                <a:t>được</a:t>
              </a:r>
              <a:r>
                <a:rPr lang="en-US" sz="1100" i="1" dirty="0" smtClean="0">
                  <a:solidFill>
                    <a:srgbClr val="0070C0"/>
                  </a:solidFill>
                  <a:latin typeface="Times New Roman" pitchFamily="18" charset="0"/>
                  <a:cs typeface="Times New Roman" pitchFamily="18" charset="0"/>
                </a:rPr>
                <a:t> </a:t>
              </a:r>
            </a:p>
          </p:txBody>
        </p:sp>
        <p:sp>
          <p:nvSpPr>
            <p:cNvPr id="8" name="TextBox 7"/>
            <p:cNvSpPr txBox="1"/>
            <p:nvPr/>
          </p:nvSpPr>
          <p:spPr>
            <a:xfrm>
              <a:off x="8092916" y="3192790"/>
              <a:ext cx="1491757" cy="261610"/>
            </a:xfrm>
            <a:prstGeom prst="rect">
              <a:avLst/>
            </a:prstGeom>
            <a:noFill/>
          </p:spPr>
          <p:txBody>
            <a:bodyPr wrap="square" rtlCol="0">
              <a:spAutoFit/>
            </a:bodyPr>
            <a:lstStyle/>
            <a:p>
              <a:pPr algn="ctr"/>
              <a:r>
                <a:rPr lang="en-US" sz="1100" b="1" dirty="0" smtClean="0">
                  <a:latin typeface="Times New Roman" pitchFamily="18" charset="0"/>
                  <a:cs typeface="Times New Roman" pitchFamily="18" charset="0"/>
                </a:rPr>
                <a:t>Can </a:t>
              </a:r>
              <a:r>
                <a:rPr lang="en-US" sz="1100" b="1" dirty="0" err="1" smtClean="0">
                  <a:latin typeface="Times New Roman" pitchFamily="18" charset="0"/>
                  <a:cs typeface="Times New Roman" pitchFamily="18" charset="0"/>
                </a:rPr>
                <a:t>nhiễu</a:t>
              </a:r>
              <a:r>
                <a:rPr lang="en-US" sz="1100" b="1" dirty="0" smtClean="0">
                  <a:latin typeface="Times New Roman" pitchFamily="18" charset="0"/>
                  <a:cs typeface="Times New Roman" pitchFamily="18" charset="0"/>
                </a:rPr>
                <a:t> </a:t>
              </a:r>
              <a:r>
                <a:rPr lang="en-US" sz="1100" b="1" dirty="0" err="1" smtClean="0">
                  <a:latin typeface="Times New Roman" pitchFamily="18" charset="0"/>
                  <a:cs typeface="Times New Roman" pitchFamily="18" charset="0"/>
                </a:rPr>
                <a:t>tổng</a:t>
              </a:r>
              <a:r>
                <a:rPr lang="en-US" sz="1100" b="1" dirty="0" smtClean="0">
                  <a:latin typeface="Times New Roman" pitchFamily="18" charset="0"/>
                  <a:cs typeface="Times New Roman" pitchFamily="18" charset="0"/>
                </a:rPr>
                <a:t> </a:t>
              </a:r>
              <a:r>
                <a:rPr lang="en-US" sz="1100" b="1" dirty="0" err="1" smtClean="0">
                  <a:latin typeface="Times New Roman" pitchFamily="18" charset="0"/>
                  <a:cs typeface="Times New Roman" pitchFamily="18" charset="0"/>
                </a:rPr>
                <a:t>cộng</a:t>
              </a:r>
              <a:endParaRPr lang="en-US" sz="1100" b="1" dirty="0" smtClean="0">
                <a:latin typeface="Times New Roman" pitchFamily="18" charset="0"/>
                <a:cs typeface="Times New Roman" pitchFamily="18" charset="0"/>
              </a:endParaRPr>
            </a:p>
          </p:txBody>
        </p:sp>
        <p:sp>
          <p:nvSpPr>
            <p:cNvPr id="9" name="TextBox 8"/>
            <p:cNvSpPr txBox="1"/>
            <p:nvPr/>
          </p:nvSpPr>
          <p:spPr>
            <a:xfrm rot="20101943">
              <a:off x="8024788" y="2896592"/>
              <a:ext cx="860679" cy="261610"/>
            </a:xfrm>
            <a:prstGeom prst="rect">
              <a:avLst/>
            </a:prstGeom>
            <a:noFill/>
          </p:spPr>
          <p:txBody>
            <a:bodyPr wrap="square" rtlCol="0">
              <a:spAutoFit/>
            </a:bodyPr>
            <a:lstStyle/>
            <a:p>
              <a:pPr algn="ctr"/>
              <a:r>
                <a:rPr lang="en-US" sz="1100" dirty="0" err="1" smtClean="0"/>
                <a:t>Phản</a:t>
              </a:r>
              <a:r>
                <a:rPr lang="en-US" sz="1100" dirty="0" smtClean="0"/>
                <a:t> </a:t>
              </a:r>
              <a:r>
                <a:rPr lang="en-US" sz="1100" dirty="0" err="1" smtClean="0"/>
                <a:t>xạ</a:t>
              </a:r>
              <a:endParaRPr lang="en-US" sz="1100" dirty="0" smtClean="0"/>
            </a:p>
          </p:txBody>
        </p:sp>
        <p:sp>
          <p:nvSpPr>
            <p:cNvPr id="10" name="TextBox 9"/>
            <p:cNvSpPr txBox="1"/>
            <p:nvPr/>
          </p:nvSpPr>
          <p:spPr>
            <a:xfrm>
              <a:off x="7737002" y="2450149"/>
              <a:ext cx="1044114" cy="430887"/>
            </a:xfrm>
            <a:prstGeom prst="rect">
              <a:avLst/>
            </a:prstGeom>
            <a:noFill/>
          </p:spPr>
          <p:txBody>
            <a:bodyPr wrap="square" rtlCol="0">
              <a:spAutoFit/>
            </a:bodyPr>
            <a:lstStyle/>
            <a:p>
              <a:pPr algn="ctr"/>
              <a:r>
                <a:rPr lang="en-US" sz="1100" dirty="0" err="1" smtClean="0">
                  <a:solidFill>
                    <a:srgbClr val="FF0000"/>
                  </a:solidFill>
                  <a:latin typeface="Times New Roman" pitchFamily="18" charset="0"/>
                  <a:cs typeface="Times New Roman" pitchFamily="18" charset="0"/>
                </a:rPr>
                <a:t>Đường</a:t>
              </a:r>
              <a:r>
                <a:rPr lang="en-US" sz="1100" dirty="0" smtClean="0">
                  <a:solidFill>
                    <a:srgbClr val="FF0000"/>
                  </a:solidFill>
                  <a:latin typeface="Times New Roman" pitchFamily="18" charset="0"/>
                  <a:cs typeface="Times New Roman" pitchFamily="18" charset="0"/>
                </a:rPr>
                <a:t> </a:t>
              </a:r>
              <a:r>
                <a:rPr lang="en-US" sz="1100" dirty="0" err="1" smtClean="0">
                  <a:solidFill>
                    <a:srgbClr val="FF0000"/>
                  </a:solidFill>
                  <a:latin typeface="Times New Roman" pitchFamily="18" charset="0"/>
                  <a:cs typeface="Times New Roman" pitchFamily="18" charset="0"/>
                </a:rPr>
                <a:t>trực</a:t>
              </a:r>
              <a:r>
                <a:rPr lang="en-US" sz="1100" dirty="0" smtClean="0">
                  <a:solidFill>
                    <a:srgbClr val="FF0000"/>
                  </a:solidFill>
                  <a:latin typeface="Times New Roman" pitchFamily="18" charset="0"/>
                  <a:cs typeface="Times New Roman" pitchFamily="18" charset="0"/>
                </a:rPr>
                <a:t> </a:t>
              </a:r>
              <a:r>
                <a:rPr lang="en-US" sz="1100" dirty="0" err="1" smtClean="0">
                  <a:solidFill>
                    <a:srgbClr val="FF0000"/>
                  </a:solidFill>
                  <a:latin typeface="Times New Roman" pitchFamily="18" charset="0"/>
                  <a:cs typeface="Times New Roman" pitchFamily="18" charset="0"/>
                </a:rPr>
                <a:t>tiếp</a:t>
              </a:r>
              <a:endParaRPr lang="en-US" sz="1100" dirty="0" smtClean="0">
                <a:solidFill>
                  <a:srgbClr val="FF0000"/>
                </a:solidFill>
                <a:latin typeface="Times New Roman" pitchFamily="18" charset="0"/>
                <a:cs typeface="Times New Roman" pitchFamily="18" charset="0"/>
              </a:endParaRPr>
            </a:p>
          </p:txBody>
        </p:sp>
        <p:sp>
          <p:nvSpPr>
            <p:cNvPr id="11" name="TextBox 10"/>
            <p:cNvSpPr txBox="1"/>
            <p:nvPr/>
          </p:nvSpPr>
          <p:spPr>
            <a:xfrm>
              <a:off x="3319782" y="652765"/>
              <a:ext cx="3735210" cy="369332"/>
            </a:xfrm>
            <a:prstGeom prst="rect">
              <a:avLst/>
            </a:prstGeom>
            <a:noFill/>
          </p:spPr>
          <p:txBody>
            <a:bodyPr wrap="square" rtlCol="0">
              <a:spAutoFit/>
            </a:bodyPr>
            <a:lstStyle/>
            <a:p>
              <a:pPr algn="ctr"/>
              <a:r>
                <a:rPr lang="en-US" dirty="0" smtClean="0"/>
                <a:t>IBFD Terminal</a:t>
              </a:r>
            </a:p>
          </p:txBody>
        </p:sp>
      </p:grpSp>
      <p:pic>
        <p:nvPicPr>
          <p:cNvPr id="62" name="Picture 61" descr="logo_DUT.jpg"/>
          <p:cNvPicPr>
            <a:picLocks noChangeAspect="1"/>
          </p:cNvPicPr>
          <p:nvPr/>
        </p:nvPicPr>
        <p:blipFill>
          <a:blip r:embed="rId3" cstate="print"/>
          <a:stretch>
            <a:fillRect/>
          </a:stretch>
        </p:blipFill>
        <p:spPr>
          <a:xfrm>
            <a:off x="8037490" y="101422"/>
            <a:ext cx="914400" cy="838200"/>
          </a:xfrm>
          <a:prstGeom prst="rect">
            <a:avLst/>
          </a:prstGeom>
        </p:spPr>
      </p:pic>
    </p:spTree>
    <p:extLst>
      <p:ext uri="{BB962C8B-B14F-4D97-AF65-F5344CB8AC3E}">
        <p14:creationId xmlns:p14="http://schemas.microsoft.com/office/powerpoint/2010/main" val="298304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mtClean="0">
                <a:solidFill>
                  <a:srgbClr val="00B050"/>
                </a:solidFill>
              </a:rPr>
              <a:t>Kỹ </a:t>
            </a:r>
            <a:r>
              <a:rPr lang="en-US" dirty="0" err="1" smtClean="0">
                <a:solidFill>
                  <a:srgbClr val="00B050"/>
                </a:solidFill>
              </a:rPr>
              <a:t>thuật</a:t>
            </a:r>
            <a:r>
              <a:rPr lang="en-US" dirty="0" smtClean="0">
                <a:solidFill>
                  <a:srgbClr val="00B050"/>
                </a:solidFill>
              </a:rPr>
              <a:t> </a:t>
            </a:r>
            <a:r>
              <a:rPr lang="en-US" dirty="0" err="1" smtClean="0">
                <a:solidFill>
                  <a:srgbClr val="00B050"/>
                </a:solidFill>
              </a:rPr>
              <a:t>cô</a:t>
            </a:r>
            <a:r>
              <a:rPr lang="en-US" dirty="0" smtClean="0">
                <a:solidFill>
                  <a:srgbClr val="00B050"/>
                </a:solidFill>
              </a:rPr>
              <a:t> </a:t>
            </a:r>
            <a:r>
              <a:rPr lang="en-US" dirty="0" err="1" smtClean="0">
                <a:solidFill>
                  <a:srgbClr val="00B050"/>
                </a:solidFill>
              </a:rPr>
              <a:t>lập</a:t>
            </a:r>
            <a:r>
              <a:rPr lang="en-US" dirty="0" smtClean="0">
                <a:solidFill>
                  <a:srgbClr val="00B050"/>
                </a:solidFill>
              </a:rPr>
              <a:t> </a:t>
            </a:r>
            <a:r>
              <a:rPr lang="en-US" dirty="0" err="1" smtClean="0">
                <a:solidFill>
                  <a:srgbClr val="00B050"/>
                </a:solidFill>
              </a:rPr>
              <a:t>truyền</a:t>
            </a:r>
            <a:r>
              <a:rPr lang="en-US" dirty="0" smtClean="0">
                <a:solidFill>
                  <a:srgbClr val="00B050"/>
                </a:solidFill>
              </a:rPr>
              <a:t> </a:t>
            </a:r>
            <a:r>
              <a:rPr lang="en-US" dirty="0" err="1" smtClean="0">
                <a:solidFill>
                  <a:srgbClr val="00B050"/>
                </a:solidFill>
              </a:rPr>
              <a:t>lan</a:t>
            </a:r>
            <a:r>
              <a:rPr lang="en-US" dirty="0" smtClean="0">
                <a:solidFill>
                  <a:srgbClr val="00B050"/>
                </a:solidFill>
              </a:rPr>
              <a:t> </a:t>
            </a:r>
            <a:r>
              <a:rPr lang="en-US" dirty="0" err="1" smtClean="0">
                <a:solidFill>
                  <a:srgbClr val="00B050"/>
                </a:solidFill>
              </a:rPr>
              <a:t>không</a:t>
            </a:r>
            <a:r>
              <a:rPr lang="en-US" dirty="0" smtClean="0">
                <a:solidFill>
                  <a:srgbClr val="00B050"/>
                </a:solidFill>
              </a:rPr>
              <a:t> </a:t>
            </a:r>
            <a:r>
              <a:rPr lang="en-US" dirty="0" err="1" smtClean="0">
                <a:solidFill>
                  <a:srgbClr val="00B050"/>
                </a:solidFill>
              </a:rPr>
              <a:t>dây</a:t>
            </a:r>
            <a:endParaRPr lang="en-US" dirty="0">
              <a:solidFill>
                <a:srgbClr val="00B050"/>
              </a:solidFill>
            </a:endParaRPr>
          </a:p>
          <a:p>
            <a:pPr marL="0" indent="0">
              <a:buNone/>
            </a:pPr>
            <a:r>
              <a:rPr lang="en-US" smtClean="0"/>
              <a:t>	</a:t>
            </a:r>
            <a:r>
              <a:rPr lang="en-US" sz="2400" smtClean="0">
                <a:solidFill>
                  <a:srgbClr val="002060"/>
                </a:solidFill>
                <a:latin typeface="Batang" pitchFamily="18" charset="-127"/>
                <a:ea typeface="Batang" pitchFamily="18" charset="-127"/>
              </a:rPr>
              <a:t>Ngăn </a:t>
            </a:r>
            <a:r>
              <a:rPr lang="en-US" sz="2400" dirty="0" err="1" smtClean="0">
                <a:solidFill>
                  <a:srgbClr val="002060"/>
                </a:solidFill>
                <a:latin typeface="Batang" pitchFamily="18" charset="-127"/>
                <a:ea typeface="Batang" pitchFamily="18" charset="-127"/>
              </a:rPr>
              <a:t>chặn</a:t>
            </a:r>
            <a:r>
              <a:rPr lang="en-US" sz="2400" dirty="0" smtClean="0">
                <a:solidFill>
                  <a:srgbClr val="002060"/>
                </a:solidFill>
                <a:latin typeface="Batang" pitchFamily="18" charset="-127"/>
                <a:ea typeface="Batang" pitchFamily="18" charset="-127"/>
              </a:rPr>
              <a:t> SI </a:t>
            </a:r>
            <a:r>
              <a:rPr lang="en-US" sz="2400" dirty="0" err="1" smtClean="0">
                <a:solidFill>
                  <a:srgbClr val="002060"/>
                </a:solidFill>
                <a:latin typeface="Batang" pitchFamily="18" charset="-127"/>
                <a:ea typeface="Batang" pitchFamily="18" charset="-127"/>
              </a:rPr>
              <a:t>trước</a:t>
            </a:r>
            <a:r>
              <a:rPr lang="en-US" sz="2400" dirty="0" smtClean="0">
                <a:solidFill>
                  <a:srgbClr val="002060"/>
                </a:solidFill>
                <a:latin typeface="Batang" pitchFamily="18" charset="-127"/>
                <a:ea typeface="Batang" pitchFamily="18" charset="-127"/>
              </a:rPr>
              <a:t> </a:t>
            </a:r>
            <a:r>
              <a:rPr lang="en-US" sz="2400" dirty="0" err="1" smtClean="0">
                <a:solidFill>
                  <a:srgbClr val="002060"/>
                </a:solidFill>
                <a:latin typeface="Batang" pitchFamily="18" charset="-127"/>
                <a:ea typeface="Batang" pitchFamily="18" charset="-127"/>
              </a:rPr>
              <a:t>khi</a:t>
            </a:r>
            <a:r>
              <a:rPr lang="en-US" sz="2400" dirty="0" smtClean="0">
                <a:solidFill>
                  <a:srgbClr val="002060"/>
                </a:solidFill>
                <a:latin typeface="Batang" pitchFamily="18" charset="-127"/>
                <a:ea typeface="Batang" pitchFamily="18" charset="-127"/>
              </a:rPr>
              <a:t> </a:t>
            </a:r>
            <a:r>
              <a:rPr lang="en-US" sz="2400" dirty="0" err="1" smtClean="0">
                <a:solidFill>
                  <a:srgbClr val="002060"/>
                </a:solidFill>
                <a:latin typeface="Batang" pitchFamily="18" charset="-127"/>
                <a:ea typeface="Batang" pitchFamily="18" charset="-127"/>
              </a:rPr>
              <a:t>nó</a:t>
            </a:r>
            <a:r>
              <a:rPr lang="en-US" sz="2400" dirty="0" smtClean="0">
                <a:solidFill>
                  <a:srgbClr val="002060"/>
                </a:solidFill>
                <a:latin typeface="Batang" pitchFamily="18" charset="-127"/>
                <a:ea typeface="Batang" pitchFamily="18" charset="-127"/>
              </a:rPr>
              <a:t> </a:t>
            </a:r>
            <a:r>
              <a:rPr lang="en-US" sz="2400" dirty="0" err="1" smtClean="0">
                <a:solidFill>
                  <a:srgbClr val="002060"/>
                </a:solidFill>
                <a:latin typeface="Batang" pitchFamily="18" charset="-127"/>
                <a:ea typeface="Batang" pitchFamily="18" charset="-127"/>
              </a:rPr>
              <a:t>xuất</a:t>
            </a:r>
            <a:r>
              <a:rPr lang="en-US" sz="2400" dirty="0" smtClean="0">
                <a:solidFill>
                  <a:srgbClr val="002060"/>
                </a:solidFill>
                <a:latin typeface="Batang" pitchFamily="18" charset="-127"/>
                <a:ea typeface="Batang" pitchFamily="18" charset="-127"/>
              </a:rPr>
              <a:t> </a:t>
            </a:r>
            <a:r>
              <a:rPr lang="en-US" sz="2400" dirty="0" err="1" smtClean="0">
                <a:solidFill>
                  <a:srgbClr val="002060"/>
                </a:solidFill>
                <a:latin typeface="Batang" pitchFamily="18" charset="-127"/>
                <a:ea typeface="Batang" pitchFamily="18" charset="-127"/>
              </a:rPr>
              <a:t>hiện</a:t>
            </a:r>
            <a:r>
              <a:rPr lang="en-US" sz="2400" dirty="0" smtClean="0">
                <a:solidFill>
                  <a:srgbClr val="002060"/>
                </a:solidFill>
                <a:latin typeface="Batang" pitchFamily="18" charset="-127"/>
                <a:ea typeface="Batang" pitchFamily="18" charset="-127"/>
              </a:rPr>
              <a:t> </a:t>
            </a:r>
            <a:r>
              <a:rPr lang="en-US" sz="2400" dirty="0" err="1" smtClean="0">
                <a:solidFill>
                  <a:srgbClr val="002060"/>
                </a:solidFill>
                <a:latin typeface="Batang" pitchFamily="18" charset="-127"/>
                <a:ea typeface="Batang" pitchFamily="18" charset="-127"/>
              </a:rPr>
              <a:t>trong</a:t>
            </a:r>
            <a:r>
              <a:rPr lang="en-US" sz="2400" dirty="0" smtClean="0">
                <a:solidFill>
                  <a:srgbClr val="002060"/>
                </a:solidFill>
                <a:latin typeface="Batang" pitchFamily="18" charset="-127"/>
                <a:ea typeface="Batang" pitchFamily="18" charset="-127"/>
              </a:rPr>
              <a:t> </a:t>
            </a:r>
            <a:r>
              <a:rPr lang="en-US" sz="2400" dirty="0" err="1" smtClean="0">
                <a:solidFill>
                  <a:srgbClr val="002060"/>
                </a:solidFill>
                <a:latin typeface="Batang" pitchFamily="18" charset="-127"/>
                <a:ea typeface="Batang" pitchFamily="18" charset="-127"/>
              </a:rPr>
              <a:t>chuỗi</a:t>
            </a:r>
            <a:r>
              <a:rPr lang="en-US" sz="2400" dirty="0" smtClean="0">
                <a:solidFill>
                  <a:srgbClr val="002060"/>
                </a:solidFill>
                <a:latin typeface="Batang" pitchFamily="18" charset="-127"/>
                <a:ea typeface="Batang" pitchFamily="18" charset="-127"/>
              </a:rPr>
              <a:t> </a:t>
            </a:r>
            <a:r>
              <a:rPr lang="en-US" sz="2400" dirty="0" err="1" smtClean="0">
                <a:solidFill>
                  <a:srgbClr val="002060"/>
                </a:solidFill>
                <a:latin typeface="Batang" pitchFamily="18" charset="-127"/>
                <a:ea typeface="Batang" pitchFamily="18" charset="-127"/>
              </a:rPr>
              <a:t>mạch</a:t>
            </a:r>
            <a:r>
              <a:rPr lang="en-US" sz="2400" dirty="0" smtClean="0">
                <a:solidFill>
                  <a:srgbClr val="002060"/>
                </a:solidFill>
                <a:latin typeface="Batang" pitchFamily="18" charset="-127"/>
                <a:ea typeface="Batang" pitchFamily="18" charset="-127"/>
              </a:rPr>
              <a:t> </a:t>
            </a:r>
            <a:r>
              <a:rPr lang="en-US" sz="2400" dirty="0" err="1" smtClean="0">
                <a:solidFill>
                  <a:srgbClr val="002060"/>
                </a:solidFill>
                <a:latin typeface="Batang" pitchFamily="18" charset="-127"/>
                <a:ea typeface="Batang" pitchFamily="18" charset="-127"/>
              </a:rPr>
              <a:t>thu</a:t>
            </a:r>
            <a:endParaRPr lang="en-US" sz="2400" dirty="0" smtClean="0">
              <a:solidFill>
                <a:srgbClr val="002060"/>
              </a:solidFill>
              <a:latin typeface="Batang" pitchFamily="18" charset="-127"/>
              <a:ea typeface="Batang" pitchFamily="18" charset="-127"/>
            </a:endParaRPr>
          </a:p>
          <a:p>
            <a:pPr marL="0" indent="0">
              <a:buNone/>
            </a:pPr>
            <a:r>
              <a:rPr lang="en-US" sz="2400" smtClean="0">
                <a:solidFill>
                  <a:srgbClr val="002060"/>
                </a:solidFill>
                <a:latin typeface="Batang" pitchFamily="18" charset="-127"/>
                <a:ea typeface="Batang" pitchFamily="18" charset="-127"/>
              </a:rPr>
              <a:t>	Ví dụ: phân </a:t>
            </a:r>
            <a:r>
              <a:rPr lang="en-US" sz="2400" dirty="0" err="1" smtClean="0">
                <a:solidFill>
                  <a:srgbClr val="002060"/>
                </a:solidFill>
                <a:latin typeface="Batang" pitchFamily="18" charset="-127"/>
                <a:ea typeface="Batang" pitchFamily="18" charset="-127"/>
              </a:rPr>
              <a:t>cực</a:t>
            </a:r>
            <a:r>
              <a:rPr lang="en-US" sz="2400" dirty="0" smtClean="0">
                <a:solidFill>
                  <a:srgbClr val="002060"/>
                </a:solidFill>
                <a:latin typeface="Batang" pitchFamily="18" charset="-127"/>
                <a:ea typeface="Batang" pitchFamily="18" charset="-127"/>
              </a:rPr>
              <a:t> </a:t>
            </a:r>
            <a:r>
              <a:rPr lang="en-US" sz="2400" dirty="0" err="1" smtClean="0">
                <a:solidFill>
                  <a:srgbClr val="002060"/>
                </a:solidFill>
                <a:latin typeface="Batang" pitchFamily="18" charset="-127"/>
                <a:ea typeface="Batang" pitchFamily="18" charset="-127"/>
              </a:rPr>
              <a:t>chéo</a:t>
            </a:r>
            <a:r>
              <a:rPr lang="en-US" sz="2400" dirty="0" smtClean="0">
                <a:solidFill>
                  <a:srgbClr val="002060"/>
                </a:solidFill>
                <a:latin typeface="Batang" pitchFamily="18" charset="-127"/>
                <a:ea typeface="Batang" pitchFamily="18" charset="-127"/>
              </a:rPr>
              <a:t>, </a:t>
            </a:r>
            <a:r>
              <a:rPr lang="en-US" sz="2400" dirty="0" err="1" smtClean="0">
                <a:solidFill>
                  <a:srgbClr val="002060"/>
                </a:solidFill>
                <a:latin typeface="Batang" pitchFamily="18" charset="-127"/>
                <a:ea typeface="Batang" pitchFamily="18" charset="-127"/>
              </a:rPr>
              <a:t>kết</a:t>
            </a:r>
            <a:r>
              <a:rPr lang="en-US" sz="2400" dirty="0" smtClean="0">
                <a:solidFill>
                  <a:srgbClr val="002060"/>
                </a:solidFill>
                <a:latin typeface="Batang" pitchFamily="18" charset="-127"/>
                <a:ea typeface="Batang" pitchFamily="18" charset="-127"/>
              </a:rPr>
              <a:t> </a:t>
            </a:r>
            <a:r>
              <a:rPr lang="en-US" sz="2400" dirty="0" err="1" smtClean="0">
                <a:solidFill>
                  <a:srgbClr val="002060"/>
                </a:solidFill>
                <a:latin typeface="Batang" pitchFamily="18" charset="-127"/>
                <a:ea typeface="Batang" pitchFamily="18" charset="-127"/>
              </a:rPr>
              <a:t>hợp</a:t>
            </a:r>
            <a:r>
              <a:rPr lang="en-US" sz="2400" dirty="0" smtClean="0">
                <a:solidFill>
                  <a:srgbClr val="002060"/>
                </a:solidFill>
                <a:latin typeface="Batang" pitchFamily="18" charset="-127"/>
                <a:ea typeface="Batang" pitchFamily="18" charset="-127"/>
              </a:rPr>
              <a:t> </a:t>
            </a:r>
            <a:r>
              <a:rPr lang="en-US" sz="2400" dirty="0" err="1" smtClean="0">
                <a:solidFill>
                  <a:srgbClr val="002060"/>
                </a:solidFill>
                <a:latin typeface="Batang" pitchFamily="18" charset="-127"/>
                <a:ea typeface="Batang" pitchFamily="18" charset="-127"/>
              </a:rPr>
              <a:t>pathloss</a:t>
            </a:r>
            <a:endParaRPr lang="en-US" sz="2400" dirty="0" smtClean="0">
              <a:solidFill>
                <a:srgbClr val="002060"/>
              </a:solidFill>
              <a:latin typeface="Batang" pitchFamily="18" charset="-127"/>
              <a:ea typeface="Batang" pitchFamily="18" charset="-127"/>
            </a:endParaRPr>
          </a:p>
          <a:p>
            <a:r>
              <a:rPr lang="en-US" smtClean="0">
                <a:solidFill>
                  <a:srgbClr val="00B050"/>
                </a:solidFill>
              </a:rPr>
              <a:t>Kỹ </a:t>
            </a:r>
            <a:r>
              <a:rPr lang="en-US" dirty="0" err="1" smtClean="0">
                <a:solidFill>
                  <a:srgbClr val="00B050"/>
                </a:solidFill>
              </a:rPr>
              <a:t>thuật</a:t>
            </a:r>
            <a:r>
              <a:rPr lang="en-US" dirty="0" smtClean="0">
                <a:solidFill>
                  <a:srgbClr val="00B050"/>
                </a:solidFill>
              </a:rPr>
              <a:t> </a:t>
            </a:r>
            <a:r>
              <a:rPr lang="en-US" dirty="0" err="1" smtClean="0">
                <a:solidFill>
                  <a:srgbClr val="00B050"/>
                </a:solidFill>
              </a:rPr>
              <a:t>hủy</a:t>
            </a:r>
            <a:r>
              <a:rPr lang="en-US" dirty="0" smtClean="0">
                <a:solidFill>
                  <a:srgbClr val="00B050"/>
                </a:solidFill>
              </a:rPr>
              <a:t> </a:t>
            </a:r>
            <a:r>
              <a:rPr lang="en-US" dirty="0" err="1" smtClean="0">
                <a:solidFill>
                  <a:srgbClr val="00B050"/>
                </a:solidFill>
              </a:rPr>
              <a:t>bỏ</a:t>
            </a:r>
            <a:r>
              <a:rPr lang="en-US" dirty="0" smtClean="0">
                <a:solidFill>
                  <a:srgbClr val="00B050"/>
                </a:solidFill>
              </a:rPr>
              <a:t> can </a:t>
            </a:r>
            <a:r>
              <a:rPr lang="en-US" dirty="0" err="1" smtClean="0">
                <a:solidFill>
                  <a:srgbClr val="00B050"/>
                </a:solidFill>
              </a:rPr>
              <a:t>nhiễu</a:t>
            </a:r>
            <a:r>
              <a:rPr lang="en-US" dirty="0" smtClean="0">
                <a:solidFill>
                  <a:srgbClr val="00B050"/>
                </a:solidFill>
              </a:rPr>
              <a:t> </a:t>
            </a:r>
            <a:r>
              <a:rPr lang="en-US" dirty="0" err="1" smtClean="0">
                <a:solidFill>
                  <a:srgbClr val="00B050"/>
                </a:solidFill>
              </a:rPr>
              <a:t>miền</a:t>
            </a:r>
            <a:r>
              <a:rPr lang="en-US" dirty="0" smtClean="0">
                <a:solidFill>
                  <a:srgbClr val="00B050"/>
                </a:solidFill>
              </a:rPr>
              <a:t> </a:t>
            </a:r>
            <a:r>
              <a:rPr lang="en-US" dirty="0" err="1" smtClean="0">
                <a:solidFill>
                  <a:srgbClr val="00B050"/>
                </a:solidFill>
              </a:rPr>
              <a:t>tương</a:t>
            </a:r>
            <a:r>
              <a:rPr lang="en-US" dirty="0" smtClean="0">
                <a:solidFill>
                  <a:srgbClr val="00B050"/>
                </a:solidFill>
              </a:rPr>
              <a:t> </a:t>
            </a:r>
            <a:r>
              <a:rPr lang="en-US" dirty="0" err="1" smtClean="0">
                <a:solidFill>
                  <a:srgbClr val="00B050"/>
                </a:solidFill>
              </a:rPr>
              <a:t>tự</a:t>
            </a:r>
            <a:endParaRPr lang="en-US" dirty="0" smtClean="0">
              <a:solidFill>
                <a:srgbClr val="00B050"/>
              </a:solidFill>
            </a:endParaRPr>
          </a:p>
          <a:p>
            <a:pPr marL="0" indent="0">
              <a:buNone/>
            </a:pPr>
            <a:r>
              <a:rPr lang="en-US" smtClean="0"/>
              <a:t>	</a:t>
            </a:r>
            <a:r>
              <a:rPr lang="en-US" sz="2400" smtClean="0">
                <a:latin typeface="Batang" pitchFamily="18" charset="-127"/>
                <a:ea typeface="Batang" pitchFamily="18" charset="-127"/>
              </a:rPr>
              <a:t>Ngăn </a:t>
            </a:r>
            <a:r>
              <a:rPr lang="en-US" sz="2400" err="1" smtClean="0">
                <a:latin typeface="Batang" pitchFamily="18" charset="-127"/>
                <a:ea typeface="Batang" pitchFamily="18" charset="-127"/>
              </a:rPr>
              <a:t>chặn</a:t>
            </a:r>
            <a:r>
              <a:rPr lang="en-US" sz="2400" smtClean="0">
                <a:latin typeface="Batang" pitchFamily="18" charset="-127"/>
                <a:ea typeface="Batang" pitchFamily="18" charset="-127"/>
              </a:rPr>
              <a:t> can </a:t>
            </a:r>
            <a:r>
              <a:rPr lang="en-US" sz="2400" dirty="0" err="1" smtClean="0">
                <a:latin typeface="Batang" pitchFamily="18" charset="-127"/>
                <a:ea typeface="Batang" pitchFamily="18" charset="-127"/>
              </a:rPr>
              <a:t>nhiễu</a:t>
            </a:r>
            <a:r>
              <a:rPr lang="en-US" sz="2400" dirty="0" smtClean="0">
                <a:latin typeface="Batang" pitchFamily="18" charset="-127"/>
                <a:ea typeface="Batang" pitchFamily="18" charset="-127"/>
              </a:rPr>
              <a:t> </a:t>
            </a:r>
            <a:r>
              <a:rPr lang="en-US" sz="2400" dirty="0" err="1" smtClean="0">
                <a:latin typeface="Batang" pitchFamily="18" charset="-127"/>
                <a:ea typeface="Batang" pitchFamily="18" charset="-127"/>
              </a:rPr>
              <a:t>trong</a:t>
            </a:r>
            <a:r>
              <a:rPr lang="en-US" sz="2400" dirty="0" smtClean="0">
                <a:latin typeface="Batang" pitchFamily="18" charset="-127"/>
                <a:ea typeface="Batang" pitchFamily="18" charset="-127"/>
              </a:rPr>
              <a:t> </a:t>
            </a:r>
            <a:r>
              <a:rPr lang="en-US" sz="2400" dirty="0" err="1" smtClean="0">
                <a:latin typeface="Batang" pitchFamily="18" charset="-127"/>
                <a:ea typeface="Batang" pitchFamily="18" charset="-127"/>
              </a:rPr>
              <a:t>chuỗi</a:t>
            </a:r>
            <a:r>
              <a:rPr lang="en-US" sz="2400" dirty="0" smtClean="0">
                <a:latin typeface="Batang" pitchFamily="18" charset="-127"/>
                <a:ea typeface="Batang" pitchFamily="18" charset="-127"/>
              </a:rPr>
              <a:t> </a:t>
            </a:r>
            <a:r>
              <a:rPr lang="en-US" sz="2400" dirty="0" err="1" smtClean="0">
                <a:latin typeface="Batang" pitchFamily="18" charset="-127"/>
                <a:ea typeface="Batang" pitchFamily="18" charset="-127"/>
              </a:rPr>
              <a:t>thu</a:t>
            </a:r>
            <a:r>
              <a:rPr lang="en-US" sz="2400" dirty="0" smtClean="0">
                <a:latin typeface="Batang" pitchFamily="18" charset="-127"/>
                <a:ea typeface="Batang" pitchFamily="18" charset="-127"/>
              </a:rPr>
              <a:t> analog, </a:t>
            </a:r>
            <a:r>
              <a:rPr lang="en-US" sz="2400" dirty="0" err="1" smtClean="0">
                <a:latin typeface="Batang" pitchFamily="18" charset="-127"/>
                <a:ea typeface="Batang" pitchFamily="18" charset="-127"/>
              </a:rPr>
              <a:t>trước</a:t>
            </a:r>
            <a:r>
              <a:rPr lang="en-US" sz="2400" dirty="0" smtClean="0">
                <a:latin typeface="Batang" pitchFamily="18" charset="-127"/>
                <a:ea typeface="Batang" pitchFamily="18" charset="-127"/>
              </a:rPr>
              <a:t> </a:t>
            </a:r>
            <a:r>
              <a:rPr lang="en-US" sz="2400" dirty="0" err="1" smtClean="0">
                <a:latin typeface="Batang" pitchFamily="18" charset="-127"/>
                <a:ea typeface="Batang" pitchFamily="18" charset="-127"/>
              </a:rPr>
              <a:t>hoặc</a:t>
            </a:r>
            <a:r>
              <a:rPr lang="en-US" sz="2400" dirty="0" smtClean="0">
                <a:latin typeface="Batang" pitchFamily="18" charset="-127"/>
                <a:ea typeface="Batang" pitchFamily="18" charset="-127"/>
              </a:rPr>
              <a:t> </a:t>
            </a:r>
            <a:r>
              <a:rPr lang="en-US" sz="2400" dirty="0" err="1" smtClean="0">
                <a:latin typeface="Batang" pitchFamily="18" charset="-127"/>
                <a:ea typeface="Batang" pitchFamily="18" charset="-127"/>
              </a:rPr>
              <a:t>sau</a:t>
            </a:r>
            <a:r>
              <a:rPr lang="en-US" sz="2400" dirty="0" smtClean="0">
                <a:latin typeface="Batang" pitchFamily="18" charset="-127"/>
                <a:ea typeface="Batang" pitchFamily="18" charset="-127"/>
              </a:rPr>
              <a:t> </a:t>
            </a:r>
            <a:r>
              <a:rPr lang="en-US" sz="2400" dirty="0" err="1" smtClean="0">
                <a:latin typeface="Batang" pitchFamily="18" charset="-127"/>
                <a:ea typeface="Batang" pitchFamily="18" charset="-127"/>
              </a:rPr>
              <a:t>bộ</a:t>
            </a:r>
            <a:r>
              <a:rPr lang="en-US" sz="2400" dirty="0" smtClean="0">
                <a:latin typeface="Batang" pitchFamily="18" charset="-127"/>
                <a:ea typeface="Batang" pitchFamily="18" charset="-127"/>
              </a:rPr>
              <a:t> </a:t>
            </a:r>
            <a:r>
              <a:rPr lang="en-US" sz="2400" dirty="0" err="1" smtClean="0">
                <a:latin typeface="Batang" pitchFamily="18" charset="-127"/>
                <a:ea typeface="Batang" pitchFamily="18" charset="-127"/>
              </a:rPr>
              <a:t>downconverter</a:t>
            </a:r>
            <a:r>
              <a:rPr lang="en-US" sz="2400" dirty="0" smtClean="0">
                <a:latin typeface="Batang" pitchFamily="18" charset="-127"/>
                <a:ea typeface="Batang" pitchFamily="18" charset="-127"/>
              </a:rPr>
              <a:t> </a:t>
            </a:r>
            <a:r>
              <a:rPr lang="en-US" sz="2400" dirty="0" err="1" smtClean="0">
                <a:latin typeface="Batang" pitchFamily="18" charset="-127"/>
                <a:ea typeface="Batang" pitchFamily="18" charset="-127"/>
              </a:rPr>
              <a:t>và</a:t>
            </a:r>
            <a:r>
              <a:rPr lang="en-US" sz="2400" dirty="0" smtClean="0">
                <a:latin typeface="Batang" pitchFamily="18" charset="-127"/>
                <a:ea typeface="Batang" pitchFamily="18" charset="-127"/>
              </a:rPr>
              <a:t> LNA.</a:t>
            </a:r>
          </a:p>
          <a:p>
            <a:r>
              <a:rPr lang="en-US" smtClean="0">
                <a:solidFill>
                  <a:srgbClr val="00B050"/>
                </a:solidFill>
              </a:rPr>
              <a:t>Kỹ </a:t>
            </a:r>
            <a:r>
              <a:rPr lang="en-US" dirty="0" err="1" smtClean="0">
                <a:solidFill>
                  <a:srgbClr val="00B050"/>
                </a:solidFill>
              </a:rPr>
              <a:t>thuật</a:t>
            </a:r>
            <a:r>
              <a:rPr lang="en-US" dirty="0" smtClean="0">
                <a:solidFill>
                  <a:srgbClr val="00B050"/>
                </a:solidFill>
              </a:rPr>
              <a:t> </a:t>
            </a:r>
            <a:r>
              <a:rPr lang="en-US" dirty="0" err="1" smtClean="0">
                <a:solidFill>
                  <a:srgbClr val="00B050"/>
                </a:solidFill>
              </a:rPr>
              <a:t>hủy</a:t>
            </a:r>
            <a:r>
              <a:rPr lang="en-US" dirty="0" smtClean="0">
                <a:solidFill>
                  <a:srgbClr val="00B050"/>
                </a:solidFill>
              </a:rPr>
              <a:t> </a:t>
            </a:r>
            <a:r>
              <a:rPr lang="en-US" dirty="0" err="1" smtClean="0">
                <a:solidFill>
                  <a:srgbClr val="00B050"/>
                </a:solidFill>
              </a:rPr>
              <a:t>bỏ</a:t>
            </a:r>
            <a:r>
              <a:rPr lang="en-US" dirty="0" smtClean="0">
                <a:solidFill>
                  <a:srgbClr val="00B050"/>
                </a:solidFill>
              </a:rPr>
              <a:t> </a:t>
            </a:r>
            <a:r>
              <a:rPr lang="en-US" dirty="0" err="1" smtClean="0">
                <a:solidFill>
                  <a:srgbClr val="00B050"/>
                </a:solidFill>
              </a:rPr>
              <a:t>miền</a:t>
            </a:r>
            <a:r>
              <a:rPr lang="en-US" dirty="0" smtClean="0">
                <a:solidFill>
                  <a:srgbClr val="00B050"/>
                </a:solidFill>
              </a:rPr>
              <a:t> </a:t>
            </a:r>
            <a:r>
              <a:rPr lang="en-US" dirty="0" err="1" smtClean="0">
                <a:solidFill>
                  <a:srgbClr val="00B050"/>
                </a:solidFill>
              </a:rPr>
              <a:t>số</a:t>
            </a:r>
            <a:endParaRPr lang="en-US" dirty="0" smtClean="0">
              <a:solidFill>
                <a:srgbClr val="00B050"/>
              </a:solidFill>
            </a:endParaRPr>
          </a:p>
          <a:p>
            <a:pPr marL="0" indent="0">
              <a:buNone/>
            </a:pPr>
            <a:r>
              <a:rPr lang="en-US" smtClean="0"/>
              <a:t>	</a:t>
            </a:r>
            <a:r>
              <a:rPr lang="en-US" sz="2400" smtClean="0">
                <a:latin typeface="Batang" pitchFamily="18" charset="-127"/>
                <a:ea typeface="Batang" pitchFamily="18" charset="-127"/>
              </a:rPr>
              <a:t>Suy </a:t>
            </a:r>
            <a:r>
              <a:rPr lang="en-US" sz="2400" dirty="0" err="1" smtClean="0">
                <a:latin typeface="Batang" pitchFamily="18" charset="-127"/>
                <a:ea typeface="Batang" pitchFamily="18" charset="-127"/>
              </a:rPr>
              <a:t>giảm</a:t>
            </a:r>
            <a:r>
              <a:rPr lang="en-US" sz="2400" dirty="0" smtClean="0">
                <a:latin typeface="Batang" pitchFamily="18" charset="-127"/>
                <a:ea typeface="Batang" pitchFamily="18" charset="-127"/>
              </a:rPr>
              <a:t> </a:t>
            </a:r>
            <a:r>
              <a:rPr lang="en-US" sz="2400" dirty="0" err="1" smtClean="0">
                <a:latin typeface="Batang" pitchFamily="18" charset="-127"/>
                <a:ea typeface="Batang" pitchFamily="18" charset="-127"/>
              </a:rPr>
              <a:t>nhiễu</a:t>
            </a:r>
            <a:r>
              <a:rPr lang="en-US" sz="2400" dirty="0" smtClean="0">
                <a:latin typeface="Batang" pitchFamily="18" charset="-127"/>
                <a:ea typeface="Batang" pitchFamily="18" charset="-127"/>
              </a:rPr>
              <a:t> </a:t>
            </a:r>
            <a:r>
              <a:rPr lang="en-US" sz="2400" dirty="0" err="1" smtClean="0">
                <a:latin typeface="Batang" pitchFamily="18" charset="-127"/>
                <a:ea typeface="Batang" pitchFamily="18" charset="-127"/>
              </a:rPr>
              <a:t>sau</a:t>
            </a:r>
            <a:r>
              <a:rPr lang="en-US" sz="2400" dirty="0" smtClean="0">
                <a:latin typeface="Batang" pitchFamily="18" charset="-127"/>
                <a:ea typeface="Batang" pitchFamily="18" charset="-127"/>
              </a:rPr>
              <a:t> </a:t>
            </a:r>
            <a:r>
              <a:rPr lang="en-US" sz="2400" dirty="0" err="1" smtClean="0">
                <a:latin typeface="Batang" pitchFamily="18" charset="-127"/>
                <a:ea typeface="Batang" pitchFamily="18" charset="-127"/>
              </a:rPr>
              <a:t>khối</a:t>
            </a:r>
            <a:r>
              <a:rPr lang="en-US" sz="2400" dirty="0" smtClean="0">
                <a:latin typeface="Batang" pitchFamily="18" charset="-127"/>
                <a:ea typeface="Batang" pitchFamily="18" charset="-127"/>
              </a:rPr>
              <a:t> ADC </a:t>
            </a:r>
            <a:r>
              <a:rPr lang="en-US" sz="2400" dirty="0" err="1" smtClean="0">
                <a:latin typeface="Batang" pitchFamily="18" charset="-127"/>
                <a:ea typeface="Batang" pitchFamily="18" charset="-127"/>
              </a:rPr>
              <a:t>bằng</a:t>
            </a:r>
            <a:r>
              <a:rPr lang="en-US" sz="2400" dirty="0" smtClean="0">
                <a:latin typeface="Batang" pitchFamily="18" charset="-127"/>
                <a:ea typeface="Batang" pitchFamily="18" charset="-127"/>
              </a:rPr>
              <a:t> </a:t>
            </a:r>
            <a:r>
              <a:rPr lang="en-US" sz="2400" dirty="0" err="1" smtClean="0">
                <a:latin typeface="Batang" pitchFamily="18" charset="-127"/>
                <a:ea typeface="Batang" pitchFamily="18" charset="-127"/>
              </a:rPr>
              <a:t>cách</a:t>
            </a:r>
            <a:r>
              <a:rPr lang="en-US" sz="2400" dirty="0" smtClean="0">
                <a:latin typeface="Batang" pitchFamily="18" charset="-127"/>
                <a:ea typeface="Batang" pitchFamily="18" charset="-127"/>
              </a:rPr>
              <a:t> </a:t>
            </a:r>
            <a:r>
              <a:rPr lang="en-US" sz="2400" dirty="0" err="1" smtClean="0">
                <a:latin typeface="Batang" pitchFamily="18" charset="-127"/>
                <a:ea typeface="Batang" pitchFamily="18" charset="-127"/>
              </a:rPr>
              <a:t>xử</a:t>
            </a:r>
            <a:r>
              <a:rPr lang="en-US" sz="2400" dirty="0" smtClean="0">
                <a:latin typeface="Batang" pitchFamily="18" charset="-127"/>
                <a:ea typeface="Batang" pitchFamily="18" charset="-127"/>
              </a:rPr>
              <a:t> </a:t>
            </a:r>
            <a:r>
              <a:rPr lang="en-US" sz="2400" dirty="0" err="1" smtClean="0">
                <a:latin typeface="Batang" pitchFamily="18" charset="-127"/>
                <a:ea typeface="Batang" pitchFamily="18" charset="-127"/>
              </a:rPr>
              <a:t>lý</a:t>
            </a:r>
            <a:r>
              <a:rPr lang="en-US" sz="2400" dirty="0" smtClean="0">
                <a:latin typeface="Batang" pitchFamily="18" charset="-127"/>
                <a:ea typeface="Batang" pitchFamily="18" charset="-127"/>
              </a:rPr>
              <a:t> </a:t>
            </a:r>
            <a:r>
              <a:rPr lang="en-US" sz="2400" dirty="0" err="1" smtClean="0">
                <a:latin typeface="Batang" pitchFamily="18" charset="-127"/>
                <a:ea typeface="Batang" pitchFamily="18" charset="-127"/>
              </a:rPr>
              <a:t>tín</a:t>
            </a:r>
            <a:r>
              <a:rPr lang="en-US" sz="2400" dirty="0" smtClean="0">
                <a:latin typeface="Batang" pitchFamily="18" charset="-127"/>
                <a:ea typeface="Batang" pitchFamily="18" charset="-127"/>
              </a:rPr>
              <a:t> </a:t>
            </a:r>
            <a:r>
              <a:rPr lang="en-US" sz="2400" dirty="0" err="1" smtClean="0">
                <a:latin typeface="Batang" pitchFamily="18" charset="-127"/>
                <a:ea typeface="Batang" pitchFamily="18" charset="-127"/>
              </a:rPr>
              <a:t>hiệu</a:t>
            </a:r>
            <a:r>
              <a:rPr lang="en-US" sz="2400" dirty="0" smtClean="0">
                <a:latin typeface="Batang" pitchFamily="18" charset="-127"/>
                <a:ea typeface="Batang" pitchFamily="18" charset="-127"/>
              </a:rPr>
              <a:t> DSP</a:t>
            </a:r>
            <a:endParaRPr lang="en-US" sz="2400" dirty="0">
              <a:latin typeface="Batang" pitchFamily="18" charset="-127"/>
              <a:ea typeface="Batang" pitchFamily="18" charset="-127"/>
            </a:endParaRPr>
          </a:p>
        </p:txBody>
      </p:sp>
      <p:pic>
        <p:nvPicPr>
          <p:cNvPr id="4" name="Picture 3" descr="logo_DUT.jpg"/>
          <p:cNvPicPr>
            <a:picLocks noChangeAspect="1"/>
          </p:cNvPicPr>
          <p:nvPr/>
        </p:nvPicPr>
        <p:blipFill>
          <a:blip r:embed="rId2" cstate="print"/>
          <a:stretch>
            <a:fillRect/>
          </a:stretch>
        </p:blipFill>
        <p:spPr>
          <a:xfrm>
            <a:off x="8037490" y="101422"/>
            <a:ext cx="914400" cy="838200"/>
          </a:xfrm>
          <a:prstGeom prst="rect">
            <a:avLst/>
          </a:prstGeom>
        </p:spPr>
      </p:pic>
    </p:spTree>
    <p:extLst>
      <p:ext uri="{BB962C8B-B14F-4D97-AF65-F5344CB8AC3E}">
        <p14:creationId xmlns:p14="http://schemas.microsoft.com/office/powerpoint/2010/main" val="45566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IBFD </a:t>
            </a:r>
            <a:r>
              <a:rPr lang="en-US" dirty="0" err="1" smtClean="0">
                <a:latin typeface="Times New Roman" pitchFamily="18" charset="0"/>
                <a:cs typeface="Times New Roman" pitchFamily="18" charset="0"/>
              </a:rPr>
              <a:t>liên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chiều</a:t>
            </a:r>
            <a:r>
              <a:rPr lang="en-US" dirty="0" smtClean="0">
                <a:latin typeface="Times New Roman" pitchFamily="18" charset="0"/>
                <a:cs typeface="Times New Roman" pitchFamily="18" charset="0"/>
              </a:rPr>
              <a:t> _BFD</a:t>
            </a:r>
            <a:endParaRPr lang="en-US" dirty="0">
              <a:latin typeface="Times New Roman" pitchFamily="18" charset="0"/>
              <a:cs typeface="Times New Roman" pitchFamily="18" charset="0"/>
            </a:endParaRPr>
          </a:p>
        </p:txBody>
      </p:sp>
      <p:sp>
        <p:nvSpPr>
          <p:cNvPr id="5" name="Content Placeholder 4"/>
          <p:cNvSpPr>
            <a:spLocks noGrp="1"/>
          </p:cNvSpPr>
          <p:nvPr>
            <p:ph idx="1"/>
          </p:nvPr>
        </p:nvSpPr>
        <p:spPr>
          <a:xfrm>
            <a:off x="533400" y="3573628"/>
            <a:ext cx="5184648" cy="606552"/>
          </a:xfrm>
        </p:spPr>
        <p:txBody>
          <a:bodyPr>
            <a:normAutofit fontScale="85000" lnSpcReduction="10000"/>
          </a:bodyPr>
          <a:lstStyle/>
          <a:p>
            <a:pPr marL="0" indent="0" algn="ctr">
              <a:buNone/>
            </a:pPr>
            <a:r>
              <a:rPr lang="en-US" dirty="0" smtClean="0">
                <a:latin typeface="Lucida Sans" pitchFamily="34" charset="0"/>
              </a:rPr>
              <a:t>Dung </a:t>
            </a:r>
            <a:r>
              <a:rPr lang="en-US" dirty="0" err="1" smtClean="0">
                <a:latin typeface="Lucida Sans" pitchFamily="34" charset="0"/>
              </a:rPr>
              <a:t>lượng</a:t>
            </a:r>
            <a:r>
              <a:rPr lang="en-US" dirty="0" smtClean="0">
                <a:latin typeface="Lucida Sans" pitchFamily="34" charset="0"/>
              </a:rPr>
              <a:t> </a:t>
            </a:r>
            <a:r>
              <a:rPr lang="en-US" dirty="0" err="1" smtClean="0">
                <a:latin typeface="Lucida Sans" pitchFamily="34" charset="0"/>
              </a:rPr>
              <a:t>của</a:t>
            </a:r>
            <a:r>
              <a:rPr lang="en-US" dirty="0" smtClean="0">
                <a:latin typeface="Lucida Sans" pitchFamily="34" charset="0"/>
              </a:rPr>
              <a:t> BFD  so </a:t>
            </a:r>
            <a:r>
              <a:rPr lang="en-US" dirty="0" err="1" smtClean="0">
                <a:latin typeface="Lucida Sans" pitchFamily="34" charset="0"/>
              </a:rPr>
              <a:t>với</a:t>
            </a:r>
            <a:r>
              <a:rPr lang="en-US" dirty="0" smtClean="0">
                <a:latin typeface="Lucida Sans" pitchFamily="34" charset="0"/>
              </a:rPr>
              <a:t> BHD </a:t>
            </a:r>
          </a:p>
          <a:p>
            <a:pPr marL="0" indent="0" algn="ctr">
              <a:buNone/>
            </a:pPr>
            <a:endParaRPr lang="en-US" dirty="0" smtClean="0"/>
          </a:p>
          <a:p>
            <a:pPr marL="0" indent="0" algn="ctr">
              <a:buNone/>
            </a:pPr>
            <a:endParaRPr lang="en-US" dirty="0" smtClean="0"/>
          </a:p>
          <a:p>
            <a:pPr marL="0" indent="0" algn="ctr">
              <a:buNone/>
            </a:pPr>
            <a:endParaRPr lang="en-US" dirty="0"/>
          </a:p>
        </p:txBody>
      </p:sp>
      <p:pic>
        <p:nvPicPr>
          <p:cNvPr id="6" name="Picture 5"/>
          <p:cNvPicPr/>
          <p:nvPr/>
        </p:nvPicPr>
        <p:blipFill>
          <a:blip r:embed="rId3"/>
          <a:stretch>
            <a:fillRect/>
          </a:stretch>
        </p:blipFill>
        <p:spPr>
          <a:xfrm>
            <a:off x="2438400" y="1371600"/>
            <a:ext cx="4419600" cy="1828800"/>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3106294"/>
              </p:ext>
            </p:extLst>
          </p:nvPr>
        </p:nvGraphicFramePr>
        <p:xfrm>
          <a:off x="546100" y="5181600"/>
          <a:ext cx="8204200" cy="762000"/>
        </p:xfrm>
        <a:graphic>
          <a:graphicData uri="http://schemas.openxmlformats.org/presentationml/2006/ole">
            <mc:AlternateContent xmlns:mc="http://schemas.openxmlformats.org/markup-compatibility/2006">
              <mc:Choice xmlns:v="urn:schemas-microsoft-com:vml" Requires="v">
                <p:oleObj spid="_x0000_s2110" name="Equation" r:id="rId4" imgW="4228920" imgH="495000" progId="Equation.DSMT4">
                  <p:embed/>
                </p:oleObj>
              </mc:Choice>
              <mc:Fallback>
                <p:oleObj name="Equation" r:id="rId4" imgW="4228920" imgH="495000" progId="Equation.DSMT4">
                  <p:embed/>
                  <p:pic>
                    <p:nvPicPr>
                      <p:cNvPr id="0" name=""/>
                      <p:cNvPicPr/>
                      <p:nvPr/>
                    </p:nvPicPr>
                    <p:blipFill>
                      <a:blip r:embed="rId5"/>
                      <a:stretch>
                        <a:fillRect/>
                      </a:stretch>
                    </p:blipFill>
                    <p:spPr>
                      <a:xfrm>
                        <a:off x="546100" y="5181600"/>
                        <a:ext cx="8204200" cy="7620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289453407"/>
              </p:ext>
            </p:extLst>
          </p:nvPr>
        </p:nvGraphicFramePr>
        <p:xfrm>
          <a:off x="533400" y="4114800"/>
          <a:ext cx="8286262" cy="838200"/>
        </p:xfrm>
        <a:graphic>
          <a:graphicData uri="http://schemas.openxmlformats.org/presentationml/2006/ole">
            <mc:AlternateContent xmlns:mc="http://schemas.openxmlformats.org/markup-compatibility/2006">
              <mc:Choice xmlns:v="urn:schemas-microsoft-com:vml" Requires="v">
                <p:oleObj spid="_x0000_s2111" name="Equation" r:id="rId6" imgW="3860640" imgH="495000" progId="Equation.DSMT4">
                  <p:embed/>
                </p:oleObj>
              </mc:Choice>
              <mc:Fallback>
                <p:oleObj name="Equation" r:id="rId6" imgW="3860640" imgH="495000" progId="Equation.DSMT4">
                  <p:embed/>
                  <p:pic>
                    <p:nvPicPr>
                      <p:cNvPr id="0" name=""/>
                      <p:cNvPicPr/>
                      <p:nvPr/>
                    </p:nvPicPr>
                    <p:blipFill>
                      <a:blip r:embed="rId7"/>
                      <a:stretch>
                        <a:fillRect/>
                      </a:stretch>
                    </p:blipFill>
                    <p:spPr>
                      <a:xfrm>
                        <a:off x="533400" y="4114800"/>
                        <a:ext cx="8286262" cy="838200"/>
                      </a:xfrm>
                      <a:prstGeom prst="rect">
                        <a:avLst/>
                      </a:prstGeom>
                    </p:spPr>
                  </p:pic>
                </p:oleObj>
              </mc:Fallback>
            </mc:AlternateContent>
          </a:graphicData>
        </a:graphic>
      </p:graphicFrame>
      <p:pic>
        <p:nvPicPr>
          <p:cNvPr id="8" name="Picture 7" descr="logo_DUT.jpg"/>
          <p:cNvPicPr>
            <a:picLocks noChangeAspect="1"/>
          </p:cNvPicPr>
          <p:nvPr/>
        </p:nvPicPr>
        <p:blipFill>
          <a:blip r:embed="rId8" cstate="print"/>
          <a:stretch>
            <a:fillRect/>
          </a:stretch>
        </p:blipFill>
        <p:spPr>
          <a:xfrm>
            <a:off x="8037490" y="101422"/>
            <a:ext cx="914400" cy="838200"/>
          </a:xfrm>
          <a:prstGeom prst="rect">
            <a:avLst/>
          </a:prstGeom>
        </p:spPr>
      </p:pic>
    </p:spTree>
    <p:extLst>
      <p:ext uri="{BB962C8B-B14F-4D97-AF65-F5344CB8AC3E}">
        <p14:creationId xmlns:p14="http://schemas.microsoft.com/office/powerpoint/2010/main" val="244885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6" name="Content Placeholder 5"/>
          <p:cNvSpPr>
            <a:spLocks noGrp="1"/>
          </p:cNvSpPr>
          <p:nvPr>
            <p:ph idx="1"/>
          </p:nvPr>
        </p:nvSpPr>
        <p:spPr>
          <a:xfrm>
            <a:off x="962924" y="5257800"/>
            <a:ext cx="7318248" cy="454152"/>
          </a:xfrm>
        </p:spPr>
        <p:txBody>
          <a:bodyPr/>
          <a:lstStyle/>
          <a:p>
            <a:pPr marL="0" indent="0" algn="ctr">
              <a:buNone/>
            </a:pPr>
            <a:r>
              <a:rPr lang="en-US" sz="2000" smtClean="0">
                <a:latin typeface="Times New Roman" pitchFamily="18" charset="0"/>
                <a:cs typeface="Times New Roman" pitchFamily="18" charset="0"/>
              </a:rPr>
              <a:t>Dung </a:t>
            </a:r>
            <a:r>
              <a:rPr lang="en-US" sz="2000" dirty="0" err="1" smtClean="0">
                <a:latin typeface="Times New Roman" pitchFamily="18" charset="0"/>
                <a:cs typeface="Times New Roman" pitchFamily="18" charset="0"/>
              </a:rPr>
              <a:t>lượng</a:t>
            </a:r>
            <a:r>
              <a:rPr lang="en-US" sz="2000" dirty="0" smtClean="0">
                <a:latin typeface="Times New Roman" pitchFamily="18" charset="0"/>
                <a:cs typeface="Times New Roman" pitchFamily="18" charset="0"/>
              </a:rPr>
              <a:t> FD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HD </a:t>
            </a:r>
            <a:r>
              <a:rPr lang="en-US" sz="2000" dirty="0" err="1" smtClean="0">
                <a:latin typeface="Times New Roman" pitchFamily="18" charset="0"/>
                <a:cs typeface="Times New Roman" pitchFamily="18" charset="0"/>
              </a:rPr>
              <a:t>đạt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được</a:t>
            </a:r>
            <a:r>
              <a:rPr lang="en-US" sz="2000" dirty="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với</a:t>
            </a:r>
            <a:r>
              <a:rPr lang="en-US" sz="2000" smtClean="0">
                <a:latin typeface="Times New Roman" pitchFamily="18" charset="0"/>
                <a:cs typeface="Times New Roman" pitchFamily="18" charset="0"/>
              </a:rPr>
              <a:t> công suất </a:t>
            </a:r>
            <a:r>
              <a:rPr lang="en-US" sz="2000" dirty="0" err="1" smtClean="0">
                <a:latin typeface="Times New Roman" pitchFamily="18" charset="0"/>
                <a:cs typeface="Times New Roman" pitchFamily="18" charset="0"/>
              </a:rPr>
              <a:t>phát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nhau</a:t>
            </a:r>
            <a:endParaRPr lang="en-US" sz="2000" dirty="0" smtClean="0">
              <a:latin typeface="Times New Roman" pitchFamily="18" charset="0"/>
              <a:cs typeface="Times New Roman" pitchFamily="18" charset="0"/>
            </a:endParaRPr>
          </a:p>
          <a:p>
            <a:endParaRPr lang="en-US" dirty="0"/>
          </a:p>
          <a:p>
            <a:endParaRPr lang="en-US" dirty="0" smtClean="0"/>
          </a:p>
          <a:p>
            <a:endParaRPr lang="en-US" dirty="0"/>
          </a:p>
          <a:p>
            <a:endParaRPr lang="en-US" dirty="0" smtClean="0"/>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1447800"/>
            <a:ext cx="8024897" cy="3306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logo_DUT.jpg"/>
          <p:cNvPicPr>
            <a:picLocks noChangeAspect="1"/>
          </p:cNvPicPr>
          <p:nvPr/>
        </p:nvPicPr>
        <p:blipFill>
          <a:blip r:embed="rId3" cstate="print"/>
          <a:stretch>
            <a:fillRect/>
          </a:stretch>
        </p:blipFill>
        <p:spPr>
          <a:xfrm>
            <a:off x="8037490" y="101422"/>
            <a:ext cx="914400" cy="838200"/>
          </a:xfrm>
          <a:prstGeom prst="rect">
            <a:avLst/>
          </a:prstGeom>
        </p:spPr>
      </p:pic>
    </p:spTree>
    <p:extLst>
      <p:ext uri="{BB962C8B-B14F-4D97-AF65-F5344CB8AC3E}">
        <p14:creationId xmlns:p14="http://schemas.microsoft.com/office/powerpoint/2010/main" val="246667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latin typeface="Times New Roman" pitchFamily="18" charset="0"/>
                <a:cs typeface="Times New Roman" pitchFamily="18" charset="0"/>
              </a:rPr>
              <a:t>Ư</a:t>
            </a:r>
            <a:r>
              <a:rPr lang="en-US" dirty="0" smtClean="0">
                <a:latin typeface="Times New Roman" pitchFamily="18" charset="0"/>
                <a:cs typeface="Times New Roman" pitchFamily="18" charset="0"/>
              </a:rPr>
              <a:t>u </a:t>
            </a:r>
            <a:r>
              <a:rPr lang="en-US" dirty="0" err="1" smtClean="0">
                <a:latin typeface="Times New Roman" pitchFamily="18" charset="0"/>
                <a:cs typeface="Times New Roman" pitchFamily="18" charset="0"/>
              </a:rPr>
              <a:t>điểm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IBFD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mtClean="0">
                <a:solidFill>
                  <a:srgbClr val="00B050"/>
                </a:solidFill>
              </a:rPr>
              <a:t>Ưu :</a:t>
            </a:r>
          </a:p>
          <a:p>
            <a:pPr lvl="1"/>
            <a:r>
              <a:rPr lang="en-US">
                <a:latin typeface="Batang" pitchFamily="18" charset="-127"/>
                <a:ea typeface="Batang" pitchFamily="18" charset="-127"/>
              </a:rPr>
              <a:t>Tăng gấp đôi dung lượng </a:t>
            </a:r>
            <a:r>
              <a:rPr lang="en-US" smtClean="0">
                <a:latin typeface="Batang" pitchFamily="18" charset="-127"/>
                <a:ea typeface="Batang" pitchFamily="18" charset="-127"/>
              </a:rPr>
              <a:t>ergodic.</a:t>
            </a:r>
            <a:endParaRPr lang="en-US">
              <a:latin typeface="Batang" pitchFamily="18" charset="-127"/>
              <a:ea typeface="Batang" pitchFamily="18" charset="-127"/>
            </a:endParaRPr>
          </a:p>
          <a:p>
            <a:pPr lvl="1"/>
            <a:r>
              <a:rPr lang="en-US">
                <a:latin typeface="Batang" pitchFamily="18" charset="-127"/>
                <a:ea typeface="Batang" pitchFamily="18" charset="-127"/>
              </a:rPr>
              <a:t>Giảm trễ giữa các đầu cuối –  ĐB là hệ thống </a:t>
            </a:r>
            <a:r>
              <a:rPr lang="en-US" smtClean="0">
                <a:latin typeface="Batang" pitchFamily="18" charset="-127"/>
                <a:ea typeface="Batang" pitchFamily="18" charset="-127"/>
              </a:rPr>
              <a:t>Relay.</a:t>
            </a:r>
            <a:endParaRPr lang="en-US">
              <a:latin typeface="Batang" pitchFamily="18" charset="-127"/>
              <a:ea typeface="Batang" pitchFamily="18" charset="-127"/>
            </a:endParaRPr>
          </a:p>
          <a:p>
            <a:pPr lvl="1"/>
            <a:r>
              <a:rPr lang="en-US">
                <a:latin typeface="Batang" pitchFamily="18" charset="-127"/>
                <a:ea typeface="Batang" pitchFamily="18" charset="-127"/>
              </a:rPr>
              <a:t>Cải thiện mạng lưới bí </a:t>
            </a:r>
            <a:r>
              <a:rPr lang="en-US" smtClean="0">
                <a:latin typeface="Batang" pitchFamily="18" charset="-127"/>
                <a:ea typeface="Batang" pitchFamily="18" charset="-127"/>
              </a:rPr>
              <a:t>mật.</a:t>
            </a:r>
            <a:endParaRPr lang="en-US">
              <a:latin typeface="Batang" pitchFamily="18" charset="-127"/>
              <a:ea typeface="Batang" pitchFamily="18" charset="-127"/>
            </a:endParaRPr>
          </a:p>
          <a:p>
            <a:pPr lvl="1"/>
            <a:r>
              <a:rPr lang="en-US">
                <a:latin typeface="Batang" pitchFamily="18" charset="-127"/>
                <a:ea typeface="Batang" pitchFamily="18" charset="-127"/>
              </a:rPr>
              <a:t>Tăng sử dụng phổ tần linh hoạt</a:t>
            </a:r>
            <a:r>
              <a:rPr lang="en-US" smtClean="0">
                <a:latin typeface="Batang" pitchFamily="18" charset="-127"/>
                <a:ea typeface="Batang" pitchFamily="18" charset="-127"/>
              </a:rPr>
              <a:t>.</a:t>
            </a:r>
            <a:endParaRPr lang="en-US" smtClean="0">
              <a:solidFill>
                <a:srgbClr val="00B050"/>
              </a:solidFill>
              <a:latin typeface="Batang" pitchFamily="18" charset="-127"/>
              <a:ea typeface="Batang" pitchFamily="18" charset="-127"/>
            </a:endParaRPr>
          </a:p>
          <a:p>
            <a:r>
              <a:rPr lang="en-US">
                <a:solidFill>
                  <a:srgbClr val="00B050"/>
                </a:solidFill>
              </a:rPr>
              <a:t>Khuyết:</a:t>
            </a:r>
          </a:p>
          <a:p>
            <a:pPr lvl="1"/>
            <a:r>
              <a:rPr lang="en-US">
                <a:latin typeface="Batang" pitchFamily="18" charset="-127"/>
                <a:ea typeface="Batang" pitchFamily="18" charset="-127"/>
              </a:rPr>
              <a:t>Suy giảm can nhiễu không hoàn toàn</a:t>
            </a:r>
          </a:p>
          <a:p>
            <a:pPr lvl="1"/>
            <a:r>
              <a:rPr lang="en-US">
                <a:latin typeface="Batang" pitchFamily="18" charset="-127"/>
                <a:ea typeface="Batang" pitchFamily="18" charset="-127"/>
              </a:rPr>
              <a:t>Tăng can thiệp giữa người dùng</a:t>
            </a:r>
          </a:p>
          <a:p>
            <a:pPr lvl="1"/>
            <a:r>
              <a:rPr lang="en-US">
                <a:latin typeface="Batang" pitchFamily="18" charset="-127"/>
                <a:ea typeface="Batang" pitchFamily="18" charset="-127"/>
              </a:rPr>
              <a:t>Yêu cầu công suất lớn và độ phức tạp cao.</a:t>
            </a:r>
          </a:p>
          <a:p>
            <a:endParaRPr lang="en-US">
              <a:solidFill>
                <a:srgbClr val="00B050"/>
              </a:solidFill>
            </a:endParaRPr>
          </a:p>
          <a:p>
            <a:endParaRPr lang="en-US" dirty="0" smtClean="0">
              <a:solidFill>
                <a:srgbClr val="00B050"/>
              </a:solidFill>
            </a:endParaRPr>
          </a:p>
          <a:p>
            <a:pPr lvl="1"/>
            <a:endParaRPr lang="en-US" dirty="0" smtClean="0"/>
          </a:p>
          <a:p>
            <a:pPr lvl="1"/>
            <a:endParaRPr lang="en-US" dirty="0"/>
          </a:p>
        </p:txBody>
      </p:sp>
      <p:pic>
        <p:nvPicPr>
          <p:cNvPr id="4" name="Picture 3" descr="logo_DUT.jpg"/>
          <p:cNvPicPr>
            <a:picLocks noChangeAspect="1"/>
          </p:cNvPicPr>
          <p:nvPr/>
        </p:nvPicPr>
        <p:blipFill>
          <a:blip r:embed="rId2" cstate="print"/>
          <a:stretch>
            <a:fillRect/>
          </a:stretch>
        </p:blipFill>
        <p:spPr>
          <a:xfrm>
            <a:off x="8037490" y="101422"/>
            <a:ext cx="914400" cy="838200"/>
          </a:xfrm>
          <a:prstGeom prst="rect">
            <a:avLst/>
          </a:prstGeom>
        </p:spPr>
      </p:pic>
    </p:spTree>
    <p:extLst>
      <p:ext uri="{BB962C8B-B14F-4D97-AF65-F5344CB8AC3E}">
        <p14:creationId xmlns:p14="http://schemas.microsoft.com/office/powerpoint/2010/main" val="173244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Ước </a:t>
            </a:r>
            <a:r>
              <a:rPr lang="en-US" dirty="0" err="1" smtClean="0"/>
              <a:t>lượng</a:t>
            </a:r>
            <a:r>
              <a:rPr lang="en-US" dirty="0" smtClean="0"/>
              <a:t> </a:t>
            </a:r>
            <a:r>
              <a:rPr lang="en-US" dirty="0" err="1" smtClean="0"/>
              <a:t>kênh</a:t>
            </a:r>
            <a:r>
              <a:rPr lang="en-US" dirty="0" smtClean="0"/>
              <a:t> </a:t>
            </a:r>
            <a:r>
              <a:rPr lang="en-US" dirty="0" err="1" smtClean="0"/>
              <a:t>truyền</a:t>
            </a:r>
            <a:r>
              <a:rPr lang="en-US" dirty="0" smtClean="0"/>
              <a:t> </a:t>
            </a:r>
            <a:r>
              <a:rPr lang="en-US" dirty="0" err="1" smtClean="0"/>
              <a:t>trong</a:t>
            </a:r>
            <a:r>
              <a:rPr lang="en-US" dirty="0" smtClean="0"/>
              <a:t> IBFD</a:t>
            </a:r>
            <a:endParaRPr lang="en-US" dirty="0"/>
          </a:p>
        </p:txBody>
      </p:sp>
      <p:sp>
        <p:nvSpPr>
          <p:cNvPr id="3" name="Content Placeholder 2"/>
          <p:cNvSpPr>
            <a:spLocks noGrp="1"/>
          </p:cNvSpPr>
          <p:nvPr>
            <p:ph idx="1"/>
          </p:nvPr>
        </p:nvSpPr>
        <p:spPr/>
        <p:txBody>
          <a:bodyPr/>
          <a:lstStyle/>
          <a:p>
            <a:r>
              <a:rPr lang="en-US" smtClean="0">
                <a:solidFill>
                  <a:srgbClr val="00B050"/>
                </a:solidFill>
                <a:latin typeface="Berlin Sans FB" pitchFamily="34" charset="0"/>
              </a:rPr>
              <a:t>KT </a:t>
            </a:r>
            <a:r>
              <a:rPr lang="en-US" dirty="0" err="1" smtClean="0">
                <a:solidFill>
                  <a:srgbClr val="00B050"/>
                </a:solidFill>
                <a:latin typeface="Berlin Sans FB" pitchFamily="34" charset="0"/>
              </a:rPr>
              <a:t>tiền</a:t>
            </a:r>
            <a:r>
              <a:rPr lang="en-US" dirty="0" smtClean="0">
                <a:solidFill>
                  <a:srgbClr val="00B050"/>
                </a:solidFill>
                <a:latin typeface="Berlin Sans FB" pitchFamily="34" charset="0"/>
              </a:rPr>
              <a:t> </a:t>
            </a:r>
            <a:r>
              <a:rPr lang="en-US" dirty="0" err="1" smtClean="0">
                <a:solidFill>
                  <a:srgbClr val="00B050"/>
                </a:solidFill>
                <a:latin typeface="Berlin Sans FB" pitchFamily="34" charset="0"/>
              </a:rPr>
              <a:t>mã</a:t>
            </a:r>
            <a:r>
              <a:rPr lang="en-US" dirty="0" smtClean="0">
                <a:solidFill>
                  <a:srgbClr val="00B050"/>
                </a:solidFill>
                <a:latin typeface="Berlin Sans FB" pitchFamily="34" charset="0"/>
              </a:rPr>
              <a:t> </a:t>
            </a:r>
            <a:r>
              <a:rPr lang="en-US" dirty="0" err="1" smtClean="0">
                <a:solidFill>
                  <a:srgbClr val="00B050"/>
                </a:solidFill>
                <a:latin typeface="Berlin Sans FB" pitchFamily="34" charset="0"/>
              </a:rPr>
              <a:t>hóa</a:t>
            </a:r>
            <a:r>
              <a:rPr lang="en-US" dirty="0" smtClean="0">
                <a:solidFill>
                  <a:srgbClr val="00B050"/>
                </a:solidFill>
                <a:latin typeface="Berlin Sans FB" pitchFamily="34" charset="0"/>
              </a:rPr>
              <a:t> </a:t>
            </a:r>
            <a:r>
              <a:rPr lang="en-US" smtClean="0">
                <a:solidFill>
                  <a:srgbClr val="00B050"/>
                </a:solidFill>
                <a:latin typeface="Berlin Sans FB" pitchFamily="34" charset="0"/>
              </a:rPr>
              <a:t>Zero Forcing</a:t>
            </a:r>
          </a:p>
          <a:p>
            <a:pPr marL="0" indent="0">
              <a:buNone/>
            </a:pPr>
            <a:r>
              <a:rPr lang="en-US" smtClean="0">
                <a:latin typeface="Batang" pitchFamily="18" charset="-127"/>
                <a:ea typeface="Batang" pitchFamily="18" charset="-127"/>
              </a:rPr>
              <a:t>Tín hiệu thu được tại anten được biễu diễn như sau</a:t>
            </a:r>
          </a:p>
          <a:p>
            <a:pPr marL="0" indent="0">
              <a:buNone/>
            </a:pPr>
            <a:endParaRPr lang="en-US" smtClean="0"/>
          </a:p>
          <a:p>
            <a:endParaRPr lang="en-US" dirty="0" smtClean="0"/>
          </a:p>
          <a:p>
            <a:pPr marL="0" indent="0">
              <a:buNone/>
            </a:pPr>
            <a:r>
              <a:rPr lang="en-US" smtClean="0">
                <a:latin typeface="Batang" pitchFamily="18" charset="-127"/>
                <a:ea typeface="Batang" pitchFamily="18" charset="-127"/>
                <a:cs typeface="Times New Roman" pitchFamily="18" charset="0"/>
              </a:rPr>
              <a:t>Mục đích của ZF là phải tìm được hệ số sao cho </a:t>
            </a:r>
          </a:p>
          <a:p>
            <a:pPr marL="0" indent="0">
              <a:buNone/>
            </a:pPr>
            <a:endParaRPr lang="en-US" smtClean="0"/>
          </a:p>
          <a:p>
            <a:pPr marL="0" indent="0">
              <a:buNone/>
            </a:pPr>
            <a:endParaRPr lang="en-US" smtClean="0">
              <a:latin typeface="Batang" pitchFamily="18" charset="-127"/>
              <a:ea typeface="Batang" pitchFamily="18" charset="-127"/>
            </a:endParaRPr>
          </a:p>
          <a:p>
            <a:pPr marL="0" indent="0">
              <a:buNone/>
            </a:pPr>
            <a:r>
              <a:rPr lang="en-US" smtClean="0">
                <a:latin typeface="Batang" pitchFamily="18" charset="-127"/>
                <a:ea typeface="Batang" pitchFamily="18" charset="-127"/>
              </a:rPr>
              <a:t>Với </a:t>
            </a:r>
            <a:endParaRPr lang="en-US" dirty="0">
              <a:latin typeface="Batang" pitchFamily="18" charset="-127"/>
              <a:ea typeface="Batang" pitchFamily="18" charset="-127"/>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333371380"/>
              </p:ext>
            </p:extLst>
          </p:nvPr>
        </p:nvGraphicFramePr>
        <p:xfrm>
          <a:off x="2260600" y="2235200"/>
          <a:ext cx="914400" cy="215900"/>
        </p:xfrm>
        <a:graphic>
          <a:graphicData uri="http://schemas.openxmlformats.org/presentationml/2006/ole">
            <mc:AlternateContent xmlns:mc="http://schemas.openxmlformats.org/markup-compatibility/2006">
              <mc:Choice xmlns:v="urn:schemas-microsoft-com:vml" Requires="v">
                <p:oleObj spid="_x0000_s4202" name="Equation" r:id="rId3" imgW="914400" imgH="216000" progId="Equation.DSMT4">
                  <p:embed/>
                </p:oleObj>
              </mc:Choice>
              <mc:Fallback>
                <p:oleObj name="Equation" r:id="rId3" imgW="914400" imgH="216000" progId="Equation.DSMT4">
                  <p:embed/>
                  <p:pic>
                    <p:nvPicPr>
                      <p:cNvPr id="0" name=""/>
                      <p:cNvPicPr/>
                      <p:nvPr/>
                    </p:nvPicPr>
                    <p:blipFill>
                      <a:blip r:embed="rId4"/>
                      <a:stretch>
                        <a:fillRect/>
                      </a:stretch>
                    </p:blipFill>
                    <p:spPr>
                      <a:xfrm>
                        <a:off x="2260600" y="2235200"/>
                        <a:ext cx="914400" cy="2159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843969783"/>
              </p:ext>
            </p:extLst>
          </p:nvPr>
        </p:nvGraphicFramePr>
        <p:xfrm>
          <a:off x="914400" y="2362200"/>
          <a:ext cx="7264400" cy="990600"/>
        </p:xfrm>
        <a:graphic>
          <a:graphicData uri="http://schemas.openxmlformats.org/presentationml/2006/ole">
            <mc:AlternateContent xmlns:mc="http://schemas.openxmlformats.org/markup-compatibility/2006">
              <mc:Choice xmlns:v="urn:schemas-microsoft-com:vml" Requires="v">
                <p:oleObj spid="_x0000_s4203" name="Equation" r:id="rId5" imgW="2768400" imgH="495000" progId="Equation.DSMT4">
                  <p:embed/>
                </p:oleObj>
              </mc:Choice>
              <mc:Fallback>
                <p:oleObj name="Equation" r:id="rId5" imgW="2768400" imgH="495000" progId="Equation.DSMT4">
                  <p:embed/>
                  <p:pic>
                    <p:nvPicPr>
                      <p:cNvPr id="0" name=""/>
                      <p:cNvPicPr/>
                      <p:nvPr/>
                    </p:nvPicPr>
                    <p:blipFill>
                      <a:blip r:embed="rId6"/>
                      <a:stretch>
                        <a:fillRect/>
                      </a:stretch>
                    </p:blipFill>
                    <p:spPr>
                      <a:xfrm>
                        <a:off x="914400" y="2362200"/>
                        <a:ext cx="7264400" cy="9906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338211775"/>
              </p:ext>
            </p:extLst>
          </p:nvPr>
        </p:nvGraphicFramePr>
        <p:xfrm>
          <a:off x="2819400" y="4038600"/>
          <a:ext cx="2260600" cy="1001857"/>
        </p:xfrm>
        <a:graphic>
          <a:graphicData uri="http://schemas.openxmlformats.org/presentationml/2006/ole">
            <mc:AlternateContent xmlns:mc="http://schemas.openxmlformats.org/markup-compatibility/2006">
              <mc:Choice xmlns:v="urn:schemas-microsoft-com:vml" Requires="v">
                <p:oleObj spid="_x0000_s4204" name="Equation" r:id="rId7" imgW="1117440" imgH="495000" progId="Equation.DSMT4">
                  <p:embed/>
                </p:oleObj>
              </mc:Choice>
              <mc:Fallback>
                <p:oleObj name="Equation" r:id="rId7" imgW="1117440" imgH="495000" progId="Equation.DSMT4">
                  <p:embed/>
                  <p:pic>
                    <p:nvPicPr>
                      <p:cNvPr id="0" name=""/>
                      <p:cNvPicPr/>
                      <p:nvPr/>
                    </p:nvPicPr>
                    <p:blipFill>
                      <a:blip r:embed="rId8"/>
                      <a:stretch>
                        <a:fillRect/>
                      </a:stretch>
                    </p:blipFill>
                    <p:spPr>
                      <a:xfrm>
                        <a:off x="2819400" y="4038600"/>
                        <a:ext cx="2260600" cy="100185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373625838"/>
              </p:ext>
            </p:extLst>
          </p:nvPr>
        </p:nvGraphicFramePr>
        <p:xfrm>
          <a:off x="4394200" y="2362200"/>
          <a:ext cx="914400" cy="215900"/>
        </p:xfrm>
        <a:graphic>
          <a:graphicData uri="http://schemas.openxmlformats.org/presentationml/2006/ole">
            <mc:AlternateContent xmlns:mc="http://schemas.openxmlformats.org/markup-compatibility/2006">
              <mc:Choice xmlns:v="urn:schemas-microsoft-com:vml" Requires="v">
                <p:oleObj spid="_x0000_s4205" name="Equation" r:id="rId9" imgW="914400" imgH="216000" progId="Equation.DSMT4">
                  <p:embed/>
                </p:oleObj>
              </mc:Choice>
              <mc:Fallback>
                <p:oleObj name="Equation" r:id="rId9" imgW="914400" imgH="216000" progId="Equation.DSMT4">
                  <p:embed/>
                  <p:pic>
                    <p:nvPicPr>
                      <p:cNvPr id="0" name=""/>
                      <p:cNvPicPr/>
                      <p:nvPr/>
                    </p:nvPicPr>
                    <p:blipFill>
                      <a:blip r:embed="rId4"/>
                      <a:stretch>
                        <a:fillRect/>
                      </a:stretch>
                    </p:blipFill>
                    <p:spPr>
                      <a:xfrm>
                        <a:off x="4394200" y="2362200"/>
                        <a:ext cx="914400" cy="2159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945247945"/>
              </p:ext>
            </p:extLst>
          </p:nvPr>
        </p:nvGraphicFramePr>
        <p:xfrm>
          <a:off x="1295400" y="5181600"/>
          <a:ext cx="1447800" cy="460664"/>
        </p:xfrm>
        <a:graphic>
          <a:graphicData uri="http://schemas.openxmlformats.org/presentationml/2006/ole">
            <mc:AlternateContent xmlns:mc="http://schemas.openxmlformats.org/markup-compatibility/2006">
              <mc:Choice xmlns:v="urn:schemas-microsoft-com:vml" Requires="v">
                <p:oleObj spid="_x0000_s4206" name="Equation" r:id="rId10" imgW="838080" imgH="266400" progId="Equation.DSMT4">
                  <p:embed/>
                </p:oleObj>
              </mc:Choice>
              <mc:Fallback>
                <p:oleObj name="Equation" r:id="rId10" imgW="838080" imgH="266400" progId="Equation.DSMT4">
                  <p:embed/>
                  <p:pic>
                    <p:nvPicPr>
                      <p:cNvPr id="0" name=""/>
                      <p:cNvPicPr/>
                      <p:nvPr/>
                    </p:nvPicPr>
                    <p:blipFill>
                      <a:blip r:embed="rId11"/>
                      <a:stretch>
                        <a:fillRect/>
                      </a:stretch>
                    </p:blipFill>
                    <p:spPr>
                      <a:xfrm>
                        <a:off x="1295400" y="5181600"/>
                        <a:ext cx="1447800" cy="460664"/>
                      </a:xfrm>
                      <a:prstGeom prst="rect">
                        <a:avLst/>
                      </a:prstGeom>
                    </p:spPr>
                  </p:pic>
                </p:oleObj>
              </mc:Fallback>
            </mc:AlternateContent>
          </a:graphicData>
        </a:graphic>
      </p:graphicFrame>
      <p:pic>
        <p:nvPicPr>
          <p:cNvPr id="10" name="Picture 9" descr="logo_DUT.jpg"/>
          <p:cNvPicPr>
            <a:picLocks noChangeAspect="1"/>
          </p:cNvPicPr>
          <p:nvPr/>
        </p:nvPicPr>
        <p:blipFill>
          <a:blip r:embed="rId12" cstate="print"/>
          <a:stretch>
            <a:fillRect/>
          </a:stretch>
        </p:blipFill>
        <p:spPr>
          <a:xfrm>
            <a:off x="8037490" y="101422"/>
            <a:ext cx="914400" cy="838200"/>
          </a:xfrm>
          <a:prstGeom prst="rect">
            <a:avLst/>
          </a:prstGeom>
        </p:spPr>
      </p:pic>
    </p:spTree>
    <p:extLst>
      <p:ext uri="{BB962C8B-B14F-4D97-AF65-F5344CB8AC3E}">
        <p14:creationId xmlns:p14="http://schemas.microsoft.com/office/powerpoint/2010/main" val="271802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barn(inVertical)">
                                      <p:cBhvr>
                                        <p:cTn id="24" dur="500"/>
                                        <p:tgtEl>
                                          <p:spTgt spid="3">
                                            <p:txEl>
                                              <p:pRg st="7" end="7"/>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Date Placeholder 3"/>
          <p:cNvSpPr>
            <a:spLocks noGrp="1"/>
          </p:cNvSpPr>
          <p:nvPr>
            <p:ph type="dt" sz="half" idx="10"/>
          </p:nvPr>
        </p:nvSpPr>
        <p:spPr/>
        <p:txBody>
          <a:bodyPr/>
          <a:lstStyle/>
          <a:p>
            <a:r>
              <a:rPr lang="en-US"/>
              <a:t>www.themegallery.com</a:t>
            </a:r>
          </a:p>
        </p:txBody>
      </p:sp>
      <p:sp>
        <p:nvSpPr>
          <p:cNvPr id="27" name="Footer Placeholder 4"/>
          <p:cNvSpPr>
            <a:spLocks noGrp="1"/>
          </p:cNvSpPr>
          <p:nvPr>
            <p:ph type="ftr" sz="quarter" idx="11"/>
          </p:nvPr>
        </p:nvSpPr>
        <p:spPr/>
        <p:txBody>
          <a:bodyPr/>
          <a:lstStyle/>
          <a:p>
            <a:r>
              <a:rPr lang="en-US"/>
              <a:t>Company Name</a:t>
            </a:r>
          </a:p>
        </p:txBody>
      </p:sp>
      <p:sp>
        <p:nvSpPr>
          <p:cNvPr id="88066" name="Rectangle 2"/>
          <p:cNvSpPr>
            <a:spLocks noGrp="1" noChangeArrowheads="1"/>
          </p:cNvSpPr>
          <p:nvPr>
            <p:ph type="title"/>
          </p:nvPr>
        </p:nvSpPr>
        <p:spPr/>
        <p:txBody>
          <a:bodyPr/>
          <a:lstStyle/>
          <a:p>
            <a:r>
              <a:rPr lang="en-US" smtClean="0">
                <a:latin typeface="Times New Roman" pitchFamily="18" charset="0"/>
                <a:cs typeface="Times New Roman" pitchFamily="18" charset="0"/>
              </a:rPr>
              <a:t>Nội dung </a:t>
            </a:r>
            <a:endParaRPr lang="en-US">
              <a:solidFill>
                <a:schemeClr val="accent1"/>
              </a:solidFill>
              <a:latin typeface="Times New Roman" pitchFamily="18" charset="0"/>
              <a:cs typeface="Times New Roman" pitchFamily="18" charset="0"/>
            </a:endParaRPr>
          </a:p>
        </p:txBody>
      </p:sp>
      <p:sp>
        <p:nvSpPr>
          <p:cNvPr id="88125" name="Line 61"/>
          <p:cNvSpPr>
            <a:spLocks noChangeShapeType="1"/>
          </p:cNvSpPr>
          <p:nvPr/>
        </p:nvSpPr>
        <p:spPr bwMode="auto">
          <a:xfrm>
            <a:off x="2209800" y="2359025"/>
            <a:ext cx="4800600" cy="0"/>
          </a:xfrm>
          <a:prstGeom prst="line">
            <a:avLst/>
          </a:prstGeom>
          <a:noFill/>
          <a:ln w="25400">
            <a:solidFill>
              <a:srgbClr val="5F5F5F"/>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8126" name="Group 62"/>
          <p:cNvGrpSpPr>
            <a:grpSpLocks/>
          </p:cNvGrpSpPr>
          <p:nvPr/>
        </p:nvGrpSpPr>
        <p:grpSpPr bwMode="auto">
          <a:xfrm>
            <a:off x="1966913" y="2252663"/>
            <a:ext cx="182562" cy="182562"/>
            <a:chOff x="1239" y="1515"/>
            <a:chExt cx="115" cy="115"/>
          </a:xfrm>
        </p:grpSpPr>
        <p:sp>
          <p:nvSpPr>
            <p:cNvPr id="88127" name="AutoShape 63"/>
            <p:cNvSpPr>
              <a:spLocks noChangeArrowheads="1"/>
            </p:cNvSpPr>
            <p:nvPr/>
          </p:nvSpPr>
          <p:spPr bwMode="gray">
            <a:xfrm rot="2700000">
              <a:off x="1239" y="1515"/>
              <a:ext cx="115" cy="115"/>
            </a:xfrm>
            <a:prstGeom prst="rtTriangle">
              <a:avLst/>
            </a:prstGeom>
            <a:solidFill>
              <a:srgbClr val="8080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28" name="AutoShape 64"/>
            <p:cNvSpPr>
              <a:spLocks noChangeArrowheads="1"/>
            </p:cNvSpPr>
            <p:nvPr/>
          </p:nvSpPr>
          <p:spPr bwMode="gray">
            <a:xfrm rot="18900000" flipH="1">
              <a:off x="1239" y="1515"/>
              <a:ext cx="115" cy="115"/>
            </a:xfrm>
            <a:prstGeom prst="rtTriangle">
              <a:avLst/>
            </a:prstGeom>
            <a:solidFill>
              <a:schemeClr val="hlink"/>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8129" name="Text Box 65">
            <a:hlinkClick r:id="rId2" action="ppaction://hlinksldjump"/>
          </p:cNvPr>
          <p:cNvSpPr txBox="1">
            <a:spLocks noChangeArrowheads="1"/>
          </p:cNvSpPr>
          <p:nvPr/>
        </p:nvSpPr>
        <p:spPr bwMode="auto">
          <a:xfrm>
            <a:off x="3014663" y="1905000"/>
            <a:ext cx="22429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a:solidFill>
                  <a:srgbClr val="000000"/>
                </a:solidFill>
                <a:hlinkClick r:id="rId2" action="ppaction://hlinksldjump"/>
              </a:rPr>
              <a:t>1. </a:t>
            </a:r>
            <a:r>
              <a:rPr lang="en-US" sz="2400" smtClean="0">
                <a:solidFill>
                  <a:srgbClr val="000000"/>
                </a:solidFill>
                <a:hlinkClick r:id="rId2" action="ppaction://hlinksldjump"/>
              </a:rPr>
              <a:t>Tổng quan</a:t>
            </a:r>
            <a:endParaRPr lang="en-US" sz="2400">
              <a:solidFill>
                <a:srgbClr val="000000"/>
              </a:solidFill>
            </a:endParaRPr>
          </a:p>
        </p:txBody>
      </p:sp>
      <p:grpSp>
        <p:nvGrpSpPr>
          <p:cNvPr id="88130" name="Group 66"/>
          <p:cNvGrpSpPr>
            <a:grpSpLocks/>
          </p:cNvGrpSpPr>
          <p:nvPr/>
        </p:nvGrpSpPr>
        <p:grpSpPr bwMode="auto">
          <a:xfrm>
            <a:off x="1966913" y="2819400"/>
            <a:ext cx="5043487" cy="530225"/>
            <a:chOff x="1239" y="1296"/>
            <a:chExt cx="3177" cy="334"/>
          </a:xfrm>
        </p:grpSpPr>
        <p:sp>
          <p:nvSpPr>
            <p:cNvPr id="88131" name="Line 67"/>
            <p:cNvSpPr>
              <a:spLocks noChangeShapeType="1"/>
            </p:cNvSpPr>
            <p:nvPr/>
          </p:nvSpPr>
          <p:spPr bwMode="auto">
            <a:xfrm>
              <a:off x="1392" y="1582"/>
              <a:ext cx="3024" cy="0"/>
            </a:xfrm>
            <a:prstGeom prst="line">
              <a:avLst/>
            </a:prstGeom>
            <a:noFill/>
            <a:ln w="25400">
              <a:solidFill>
                <a:srgbClr val="5F5F5F"/>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8132" name="Group 68"/>
            <p:cNvGrpSpPr>
              <a:grpSpLocks/>
            </p:cNvGrpSpPr>
            <p:nvPr/>
          </p:nvGrpSpPr>
          <p:grpSpPr bwMode="auto">
            <a:xfrm>
              <a:off x="1239" y="1515"/>
              <a:ext cx="115" cy="115"/>
              <a:chOff x="1239" y="1515"/>
              <a:chExt cx="115" cy="115"/>
            </a:xfrm>
          </p:grpSpPr>
          <p:sp>
            <p:nvSpPr>
              <p:cNvPr id="88133" name="AutoShape 69"/>
              <p:cNvSpPr>
                <a:spLocks noChangeArrowheads="1"/>
              </p:cNvSpPr>
              <p:nvPr/>
            </p:nvSpPr>
            <p:spPr bwMode="gray">
              <a:xfrm rot="2700000">
                <a:off x="1239" y="1515"/>
                <a:ext cx="115" cy="115"/>
              </a:xfrm>
              <a:prstGeom prst="rtTriangle">
                <a:avLst/>
              </a:prstGeom>
              <a:solidFill>
                <a:srgbClr val="8080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34" name="AutoShape 70"/>
              <p:cNvSpPr>
                <a:spLocks noChangeArrowheads="1"/>
              </p:cNvSpPr>
              <p:nvPr/>
            </p:nvSpPr>
            <p:spPr bwMode="gray">
              <a:xfrm rot="18900000" flipH="1">
                <a:off x="1239" y="1515"/>
                <a:ext cx="115" cy="115"/>
              </a:xfrm>
              <a:prstGeom prst="rtTriangle">
                <a:avLst/>
              </a:prstGeom>
              <a:solidFill>
                <a:schemeClr val="accent2"/>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8135" name="Text Box 71"/>
            <p:cNvSpPr txBox="1">
              <a:spLocks noChangeArrowheads="1"/>
            </p:cNvSpPr>
            <p:nvPr/>
          </p:nvSpPr>
          <p:spPr bwMode="auto">
            <a:xfrm>
              <a:off x="1899" y="1296"/>
              <a:ext cx="230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a:solidFill>
                    <a:srgbClr val="000000"/>
                  </a:solidFill>
                  <a:hlinkClick r:id="rId3" action="ppaction://hlinksldjump"/>
                </a:rPr>
                <a:t>2. </a:t>
              </a:r>
              <a:r>
                <a:rPr lang="en-US" sz="2400" smtClean="0">
                  <a:solidFill>
                    <a:srgbClr val="000000"/>
                  </a:solidFill>
                  <a:hlinkClick r:id="rId3" action="ppaction://hlinksldjump"/>
                </a:rPr>
                <a:t>In Band Full Duplex</a:t>
              </a:r>
              <a:endParaRPr lang="en-US" sz="2400">
                <a:solidFill>
                  <a:srgbClr val="000000"/>
                </a:solidFill>
              </a:endParaRPr>
            </a:p>
          </p:txBody>
        </p:sp>
      </p:grpSp>
      <p:grpSp>
        <p:nvGrpSpPr>
          <p:cNvPr id="88136" name="Group 72"/>
          <p:cNvGrpSpPr>
            <a:grpSpLocks/>
          </p:cNvGrpSpPr>
          <p:nvPr/>
        </p:nvGrpSpPr>
        <p:grpSpPr bwMode="auto">
          <a:xfrm>
            <a:off x="1966913" y="3736975"/>
            <a:ext cx="5186362" cy="530225"/>
            <a:chOff x="1239" y="1296"/>
            <a:chExt cx="3267" cy="334"/>
          </a:xfrm>
        </p:grpSpPr>
        <p:sp>
          <p:nvSpPr>
            <p:cNvPr id="88137" name="Line 73"/>
            <p:cNvSpPr>
              <a:spLocks noChangeShapeType="1"/>
            </p:cNvSpPr>
            <p:nvPr/>
          </p:nvSpPr>
          <p:spPr bwMode="auto">
            <a:xfrm>
              <a:off x="1392" y="1582"/>
              <a:ext cx="3024" cy="0"/>
            </a:xfrm>
            <a:prstGeom prst="line">
              <a:avLst/>
            </a:prstGeom>
            <a:noFill/>
            <a:ln w="25400">
              <a:solidFill>
                <a:srgbClr val="5F5F5F"/>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8138" name="Group 74"/>
            <p:cNvGrpSpPr>
              <a:grpSpLocks/>
            </p:cNvGrpSpPr>
            <p:nvPr/>
          </p:nvGrpSpPr>
          <p:grpSpPr bwMode="auto">
            <a:xfrm>
              <a:off x="1239" y="1515"/>
              <a:ext cx="115" cy="115"/>
              <a:chOff x="1239" y="1515"/>
              <a:chExt cx="115" cy="115"/>
            </a:xfrm>
          </p:grpSpPr>
          <p:sp>
            <p:nvSpPr>
              <p:cNvPr id="88139" name="AutoShape 75"/>
              <p:cNvSpPr>
                <a:spLocks noChangeArrowheads="1"/>
              </p:cNvSpPr>
              <p:nvPr/>
            </p:nvSpPr>
            <p:spPr bwMode="gray">
              <a:xfrm rot="2700000">
                <a:off x="1239" y="1515"/>
                <a:ext cx="115" cy="115"/>
              </a:xfrm>
              <a:prstGeom prst="rtTriangle">
                <a:avLst/>
              </a:prstGeom>
              <a:solidFill>
                <a:srgbClr val="8080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40" name="AutoShape 76"/>
              <p:cNvSpPr>
                <a:spLocks noChangeArrowheads="1"/>
              </p:cNvSpPr>
              <p:nvPr/>
            </p:nvSpPr>
            <p:spPr bwMode="gray">
              <a:xfrm rot="18900000" flipH="1">
                <a:off x="1239" y="1515"/>
                <a:ext cx="115" cy="115"/>
              </a:xfrm>
              <a:prstGeom prst="rtTriangle">
                <a:avLst/>
              </a:prstGeom>
              <a:solidFill>
                <a:schemeClr val="accent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8141" name="Text Box 77"/>
            <p:cNvSpPr txBox="1">
              <a:spLocks noChangeArrowheads="1"/>
            </p:cNvSpPr>
            <p:nvPr/>
          </p:nvSpPr>
          <p:spPr bwMode="auto">
            <a:xfrm>
              <a:off x="1899" y="1296"/>
              <a:ext cx="26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smtClean="0">
                  <a:solidFill>
                    <a:srgbClr val="000000"/>
                  </a:solidFill>
                  <a:hlinkClick r:id="rId4" action="ppaction://hlinksldjump"/>
                </a:rPr>
                <a:t>3. Ước lượng kênh truyền</a:t>
              </a:r>
              <a:endParaRPr lang="en-US" sz="2400">
                <a:solidFill>
                  <a:srgbClr val="000000"/>
                </a:solidFill>
              </a:endParaRPr>
            </a:p>
          </p:txBody>
        </p:sp>
      </p:grpSp>
      <p:grpSp>
        <p:nvGrpSpPr>
          <p:cNvPr id="88142" name="Group 78"/>
          <p:cNvGrpSpPr>
            <a:grpSpLocks/>
          </p:cNvGrpSpPr>
          <p:nvPr/>
        </p:nvGrpSpPr>
        <p:grpSpPr bwMode="auto">
          <a:xfrm>
            <a:off x="1966913" y="4648200"/>
            <a:ext cx="5186362" cy="762000"/>
            <a:chOff x="1239" y="1296"/>
            <a:chExt cx="3267" cy="480"/>
          </a:xfrm>
        </p:grpSpPr>
        <p:sp>
          <p:nvSpPr>
            <p:cNvPr id="88143" name="Line 79"/>
            <p:cNvSpPr>
              <a:spLocks noChangeShapeType="1"/>
            </p:cNvSpPr>
            <p:nvPr/>
          </p:nvSpPr>
          <p:spPr bwMode="auto">
            <a:xfrm>
              <a:off x="1482" y="1776"/>
              <a:ext cx="3024" cy="0"/>
            </a:xfrm>
            <a:prstGeom prst="line">
              <a:avLst/>
            </a:prstGeom>
            <a:noFill/>
            <a:ln w="25400">
              <a:solidFill>
                <a:srgbClr val="5F5F5F"/>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8144" name="Group 80"/>
            <p:cNvGrpSpPr>
              <a:grpSpLocks/>
            </p:cNvGrpSpPr>
            <p:nvPr/>
          </p:nvGrpSpPr>
          <p:grpSpPr bwMode="auto">
            <a:xfrm>
              <a:off x="1239" y="1515"/>
              <a:ext cx="115" cy="115"/>
              <a:chOff x="1239" y="1515"/>
              <a:chExt cx="115" cy="115"/>
            </a:xfrm>
          </p:grpSpPr>
          <p:sp>
            <p:nvSpPr>
              <p:cNvPr id="88145" name="AutoShape 81"/>
              <p:cNvSpPr>
                <a:spLocks noChangeArrowheads="1"/>
              </p:cNvSpPr>
              <p:nvPr/>
            </p:nvSpPr>
            <p:spPr bwMode="gray">
              <a:xfrm rot="2700000">
                <a:off x="1239" y="1515"/>
                <a:ext cx="115" cy="115"/>
              </a:xfrm>
              <a:prstGeom prst="rtTriangle">
                <a:avLst/>
              </a:prstGeom>
              <a:solidFill>
                <a:srgbClr val="8080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46" name="AutoShape 82"/>
              <p:cNvSpPr>
                <a:spLocks noChangeArrowheads="1"/>
              </p:cNvSpPr>
              <p:nvPr/>
            </p:nvSpPr>
            <p:spPr bwMode="gray">
              <a:xfrm rot="18900000" flipH="1">
                <a:off x="1239" y="1515"/>
                <a:ext cx="115" cy="115"/>
              </a:xfrm>
              <a:prstGeom prst="rtTriangle">
                <a:avLst/>
              </a:prstGeom>
              <a:solidFill>
                <a:schemeClr val="folHlink"/>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8147" name="Text Box 83"/>
            <p:cNvSpPr txBox="1">
              <a:spLocks noChangeArrowheads="1"/>
            </p:cNvSpPr>
            <p:nvPr/>
          </p:nvSpPr>
          <p:spPr bwMode="auto">
            <a:xfrm>
              <a:off x="1899" y="1296"/>
              <a:ext cx="13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a:solidFill>
                    <a:srgbClr val="000000"/>
                  </a:solidFill>
                  <a:hlinkClick r:id="rId5" action="ppaction://hlinksldjump"/>
                </a:rPr>
                <a:t>4. </a:t>
              </a:r>
              <a:r>
                <a:rPr lang="en-US" sz="2400" smtClean="0">
                  <a:solidFill>
                    <a:srgbClr val="000000"/>
                  </a:solidFill>
                  <a:hlinkClick r:id="rId5" action="ppaction://hlinksldjump"/>
                </a:rPr>
                <a:t>Mô phỏng</a:t>
              </a:r>
              <a:endParaRPr lang="en-US" sz="2400">
                <a:solidFill>
                  <a:srgbClr val="000000"/>
                </a:solidFill>
              </a:endParaRPr>
            </a:p>
          </p:txBody>
        </p:sp>
      </p:grpSp>
      <p:pic>
        <p:nvPicPr>
          <p:cNvPr id="28" name="Picture 27" descr="logo_DUT.jpg"/>
          <p:cNvPicPr>
            <a:picLocks noChangeAspect="1"/>
          </p:cNvPicPr>
          <p:nvPr/>
        </p:nvPicPr>
        <p:blipFill>
          <a:blip r:embed="rId6" cstate="print"/>
          <a:stretch>
            <a:fillRect/>
          </a:stretch>
        </p:blipFill>
        <p:spPr>
          <a:xfrm>
            <a:off x="8037490" y="101422"/>
            <a:ext cx="914400" cy="838200"/>
          </a:xfrm>
          <a:prstGeom prst="rect">
            <a:avLst/>
          </a:prstGeom>
        </p:spPr>
      </p:pic>
    </p:spTree>
    <p:extLst>
      <p:ext uri="{BB962C8B-B14F-4D97-AF65-F5344CB8AC3E}">
        <p14:creationId xmlns:p14="http://schemas.microsoft.com/office/powerpoint/2010/main" val="2741888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latin typeface="Lucida Fax" pitchFamily="18" charset="0"/>
              </a:rPr>
              <a:t>Trong trường hợp tổng quát, ta biểu diễn dưới dạng vector</a:t>
            </a:r>
          </a:p>
          <a:p>
            <a:endParaRPr lang="en-US"/>
          </a:p>
          <a:p>
            <a:endParaRPr lang="en-US" smtClean="0"/>
          </a:p>
          <a:p>
            <a:r>
              <a:rPr lang="en-US" smtClean="0">
                <a:latin typeface="Lucida Fax" pitchFamily="18" charset="0"/>
              </a:rPr>
              <a:t>Ma trận W có thể được xác định như sau</a:t>
            </a:r>
          </a:p>
          <a:p>
            <a:endParaRPr lang="en-US" smtClean="0"/>
          </a:p>
          <a:p>
            <a:pPr marL="0" indent="0">
              <a:buNone/>
            </a:pPr>
            <a:endParaRPr lang="en-US" smtClean="0"/>
          </a:p>
          <a:p>
            <a:pPr marL="0" indent="0">
              <a:buNone/>
            </a:pPr>
            <a:r>
              <a:rPr lang="en-US" smtClean="0"/>
              <a:t>Do đó: </a:t>
            </a: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625684430"/>
              </p:ext>
            </p:extLst>
          </p:nvPr>
        </p:nvGraphicFramePr>
        <p:xfrm>
          <a:off x="3352800" y="2209800"/>
          <a:ext cx="2163233" cy="533400"/>
        </p:xfrm>
        <a:graphic>
          <a:graphicData uri="http://schemas.openxmlformats.org/presentationml/2006/ole">
            <mc:AlternateContent xmlns:mc="http://schemas.openxmlformats.org/markup-compatibility/2006">
              <mc:Choice xmlns:v="urn:schemas-microsoft-com:vml" Requires="v">
                <p:oleObj spid="_x0000_s5198" name="Equation" r:id="rId3" imgW="927000" imgH="228600" progId="Equation.DSMT4">
                  <p:embed/>
                </p:oleObj>
              </mc:Choice>
              <mc:Fallback>
                <p:oleObj name="Equation" r:id="rId3" imgW="927000" imgH="228600" progId="Equation.DSMT4">
                  <p:embed/>
                  <p:pic>
                    <p:nvPicPr>
                      <p:cNvPr id="0" name=""/>
                      <p:cNvPicPr/>
                      <p:nvPr/>
                    </p:nvPicPr>
                    <p:blipFill>
                      <a:blip r:embed="rId4"/>
                      <a:stretch>
                        <a:fillRect/>
                      </a:stretch>
                    </p:blipFill>
                    <p:spPr>
                      <a:xfrm>
                        <a:off x="3352800" y="2209800"/>
                        <a:ext cx="2163233" cy="5334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176350383"/>
              </p:ext>
            </p:extLst>
          </p:nvPr>
        </p:nvGraphicFramePr>
        <p:xfrm>
          <a:off x="2438400" y="3809999"/>
          <a:ext cx="4648200" cy="685801"/>
        </p:xfrm>
        <a:graphic>
          <a:graphicData uri="http://schemas.openxmlformats.org/presentationml/2006/ole">
            <mc:AlternateContent xmlns:mc="http://schemas.openxmlformats.org/markup-compatibility/2006">
              <mc:Choice xmlns:v="urn:schemas-microsoft-com:vml" Requires="v">
                <p:oleObj spid="_x0000_s5199" name="Equation" r:id="rId5" imgW="1714320" imgH="355320" progId="Equation.DSMT4">
                  <p:embed/>
                </p:oleObj>
              </mc:Choice>
              <mc:Fallback>
                <p:oleObj name="Equation" r:id="rId5" imgW="1714320" imgH="355320" progId="Equation.DSMT4">
                  <p:embed/>
                  <p:pic>
                    <p:nvPicPr>
                      <p:cNvPr id="0" name=""/>
                      <p:cNvPicPr/>
                      <p:nvPr/>
                    </p:nvPicPr>
                    <p:blipFill>
                      <a:blip r:embed="rId6"/>
                      <a:stretch>
                        <a:fillRect/>
                      </a:stretch>
                    </p:blipFill>
                    <p:spPr>
                      <a:xfrm>
                        <a:off x="2438400" y="3809999"/>
                        <a:ext cx="4648200" cy="685801"/>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247587744"/>
              </p:ext>
            </p:extLst>
          </p:nvPr>
        </p:nvGraphicFramePr>
        <p:xfrm>
          <a:off x="2260600" y="2235200"/>
          <a:ext cx="914400" cy="215900"/>
        </p:xfrm>
        <a:graphic>
          <a:graphicData uri="http://schemas.openxmlformats.org/presentationml/2006/ole">
            <mc:AlternateContent xmlns:mc="http://schemas.openxmlformats.org/markup-compatibility/2006">
              <mc:Choice xmlns:v="urn:schemas-microsoft-com:vml" Requires="v">
                <p:oleObj spid="_x0000_s5200" name="Equation" r:id="rId7" imgW="914400" imgH="216000" progId="Equation.DSMT4">
                  <p:embed/>
                </p:oleObj>
              </mc:Choice>
              <mc:Fallback>
                <p:oleObj name="Equation" r:id="rId7" imgW="914400" imgH="216000" progId="Equation.DSMT4">
                  <p:embed/>
                  <p:pic>
                    <p:nvPicPr>
                      <p:cNvPr id="0" name=""/>
                      <p:cNvPicPr/>
                      <p:nvPr/>
                    </p:nvPicPr>
                    <p:blipFill>
                      <a:blip r:embed="rId8"/>
                      <a:stretch>
                        <a:fillRect/>
                      </a:stretch>
                    </p:blipFill>
                    <p:spPr>
                      <a:xfrm>
                        <a:off x="2260600" y="2235200"/>
                        <a:ext cx="914400" cy="2159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2407127"/>
              </p:ext>
            </p:extLst>
          </p:nvPr>
        </p:nvGraphicFramePr>
        <p:xfrm>
          <a:off x="3200400" y="4724399"/>
          <a:ext cx="2590800" cy="555171"/>
        </p:xfrm>
        <a:graphic>
          <a:graphicData uri="http://schemas.openxmlformats.org/presentationml/2006/ole">
            <mc:AlternateContent xmlns:mc="http://schemas.openxmlformats.org/markup-compatibility/2006">
              <mc:Choice xmlns:v="urn:schemas-microsoft-com:vml" Requires="v">
                <p:oleObj spid="_x0000_s5201" name="Equation" r:id="rId9" imgW="787320" imgH="228600" progId="Equation.DSMT4">
                  <p:embed/>
                </p:oleObj>
              </mc:Choice>
              <mc:Fallback>
                <p:oleObj name="Equation" r:id="rId9" imgW="787320" imgH="228600" progId="Equation.DSMT4">
                  <p:embed/>
                  <p:pic>
                    <p:nvPicPr>
                      <p:cNvPr id="0" name=""/>
                      <p:cNvPicPr/>
                      <p:nvPr/>
                    </p:nvPicPr>
                    <p:blipFill>
                      <a:blip r:embed="rId10"/>
                      <a:stretch>
                        <a:fillRect/>
                      </a:stretch>
                    </p:blipFill>
                    <p:spPr>
                      <a:xfrm>
                        <a:off x="3200400" y="4724399"/>
                        <a:ext cx="2590800" cy="555171"/>
                      </a:xfrm>
                      <a:prstGeom prst="rect">
                        <a:avLst/>
                      </a:prstGeom>
                    </p:spPr>
                  </p:pic>
                </p:oleObj>
              </mc:Fallback>
            </mc:AlternateContent>
          </a:graphicData>
        </a:graphic>
      </p:graphicFrame>
      <p:pic>
        <p:nvPicPr>
          <p:cNvPr id="10" name="Picture 9" descr="logo_DUT.jpg"/>
          <p:cNvPicPr>
            <a:picLocks noChangeAspect="1"/>
          </p:cNvPicPr>
          <p:nvPr/>
        </p:nvPicPr>
        <p:blipFill>
          <a:blip r:embed="rId11" cstate="print"/>
          <a:stretch>
            <a:fillRect/>
          </a:stretch>
        </p:blipFill>
        <p:spPr>
          <a:xfrm>
            <a:off x="8037490" y="101422"/>
            <a:ext cx="914400" cy="838200"/>
          </a:xfrm>
          <a:prstGeom prst="rect">
            <a:avLst/>
          </a:prstGeom>
        </p:spPr>
      </p:pic>
    </p:spTree>
    <p:extLst>
      <p:ext uri="{BB962C8B-B14F-4D97-AF65-F5344CB8AC3E}">
        <p14:creationId xmlns:p14="http://schemas.microsoft.com/office/powerpoint/2010/main" val="46759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arn(inVertical)">
                                      <p:cBhvr>
                                        <p:cTn id="21" dur="500"/>
                                        <p:tgtEl>
                                          <p:spTgt spid="3">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kỹ</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lượng</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err="1" smtClean="0">
                <a:latin typeface="Lucida Fax" pitchFamily="18" charset="0"/>
              </a:rPr>
              <a:t>Ước</a:t>
            </a:r>
            <a:r>
              <a:rPr lang="en-US" dirty="0" smtClean="0">
                <a:latin typeface="Lucida Fax" pitchFamily="18" charset="0"/>
              </a:rPr>
              <a:t> </a:t>
            </a:r>
            <a:r>
              <a:rPr lang="en-US" dirty="0" err="1" smtClean="0">
                <a:latin typeface="Lucida Fax" pitchFamily="18" charset="0"/>
              </a:rPr>
              <a:t>lượng</a:t>
            </a:r>
            <a:r>
              <a:rPr lang="en-US" dirty="0" smtClean="0">
                <a:latin typeface="Lucida Fax" pitchFamily="18" charset="0"/>
              </a:rPr>
              <a:t> </a:t>
            </a:r>
            <a:r>
              <a:rPr lang="en-US" dirty="0" err="1" smtClean="0">
                <a:latin typeface="Lucida Fax" pitchFamily="18" charset="0"/>
              </a:rPr>
              <a:t>bình</a:t>
            </a:r>
            <a:r>
              <a:rPr lang="en-US" dirty="0" smtClean="0">
                <a:latin typeface="Lucida Fax" pitchFamily="18" charset="0"/>
              </a:rPr>
              <a:t> </a:t>
            </a:r>
            <a:r>
              <a:rPr lang="en-US" dirty="0" err="1" smtClean="0">
                <a:latin typeface="Lucida Fax" pitchFamily="18" charset="0"/>
              </a:rPr>
              <a:t>phương</a:t>
            </a:r>
            <a:r>
              <a:rPr lang="en-US" dirty="0" smtClean="0">
                <a:latin typeface="Lucida Fax" pitchFamily="18" charset="0"/>
              </a:rPr>
              <a:t> </a:t>
            </a:r>
            <a:r>
              <a:rPr lang="en-US" dirty="0" err="1" smtClean="0">
                <a:latin typeface="Lucida Fax" pitchFamily="18" charset="0"/>
              </a:rPr>
              <a:t>tối</a:t>
            </a:r>
            <a:r>
              <a:rPr lang="en-US" dirty="0" smtClean="0">
                <a:latin typeface="Lucida Fax" pitchFamily="18" charset="0"/>
              </a:rPr>
              <a:t> </a:t>
            </a:r>
            <a:r>
              <a:rPr lang="en-US" dirty="0" err="1" smtClean="0">
                <a:latin typeface="Lucida Fax" pitchFamily="18" charset="0"/>
              </a:rPr>
              <a:t>thiểu</a:t>
            </a:r>
            <a:r>
              <a:rPr lang="en-US" dirty="0" smtClean="0">
                <a:latin typeface="Lucida Fax" pitchFamily="18" charset="0"/>
              </a:rPr>
              <a:t> LS</a:t>
            </a:r>
          </a:p>
          <a:p>
            <a:pPr lvl="1"/>
            <a:endParaRPr lang="en-US" dirty="0">
              <a:latin typeface="Lucida Fax" pitchFamily="18" charset="0"/>
            </a:endParaRPr>
          </a:p>
          <a:p>
            <a:endParaRPr lang="en-US" smtClean="0"/>
          </a:p>
          <a:p>
            <a:r>
              <a:rPr lang="en-US" smtClean="0"/>
              <a:t>Với</a:t>
            </a:r>
            <a:endParaRPr lang="en-US" dirty="0" smtClean="0"/>
          </a:p>
          <a:p>
            <a:r>
              <a:rPr lang="vi-VN" dirty="0" smtClean="0"/>
              <a:t>Ư</a:t>
            </a:r>
            <a:r>
              <a:rPr lang="en-US" dirty="0" err="1" smtClean="0">
                <a:latin typeface="Lucida Fax" pitchFamily="18" charset="0"/>
              </a:rPr>
              <a:t>ớc</a:t>
            </a:r>
            <a:r>
              <a:rPr lang="en-US" dirty="0" smtClean="0">
                <a:latin typeface="Lucida Fax" pitchFamily="18" charset="0"/>
              </a:rPr>
              <a:t> </a:t>
            </a:r>
            <a:r>
              <a:rPr lang="en-US" dirty="0" err="1" smtClean="0">
                <a:latin typeface="Lucida Fax" pitchFamily="18" charset="0"/>
              </a:rPr>
              <a:t>lượng</a:t>
            </a:r>
            <a:r>
              <a:rPr lang="en-US" dirty="0" smtClean="0">
                <a:latin typeface="Lucida Fax" pitchFamily="18" charset="0"/>
              </a:rPr>
              <a:t> </a:t>
            </a:r>
            <a:r>
              <a:rPr lang="en-US" dirty="0" err="1" smtClean="0">
                <a:latin typeface="Lucida Fax" pitchFamily="18" charset="0"/>
              </a:rPr>
              <a:t>sai</a:t>
            </a:r>
            <a:r>
              <a:rPr lang="en-US" dirty="0" smtClean="0">
                <a:latin typeface="Lucida Fax" pitchFamily="18" charset="0"/>
              </a:rPr>
              <a:t> </a:t>
            </a:r>
            <a:r>
              <a:rPr lang="en-US" dirty="0" err="1" smtClean="0">
                <a:latin typeface="Lucida Fax" pitchFamily="18" charset="0"/>
              </a:rPr>
              <a:t>lỗi</a:t>
            </a:r>
            <a:r>
              <a:rPr lang="en-US" dirty="0" smtClean="0">
                <a:latin typeface="Lucida Fax" pitchFamily="18" charset="0"/>
              </a:rPr>
              <a:t> </a:t>
            </a:r>
            <a:r>
              <a:rPr lang="en-US" dirty="0" err="1" smtClean="0">
                <a:latin typeface="Lucida Fax" pitchFamily="18" charset="0"/>
              </a:rPr>
              <a:t>trung</a:t>
            </a:r>
            <a:r>
              <a:rPr lang="en-US" dirty="0" smtClean="0">
                <a:latin typeface="Lucida Fax" pitchFamily="18" charset="0"/>
              </a:rPr>
              <a:t> </a:t>
            </a:r>
            <a:r>
              <a:rPr lang="en-US" dirty="0" err="1" smtClean="0">
                <a:latin typeface="Lucida Fax" pitchFamily="18" charset="0"/>
              </a:rPr>
              <a:t>bình</a:t>
            </a:r>
            <a:r>
              <a:rPr lang="en-US" dirty="0" smtClean="0">
                <a:latin typeface="Lucida Fax" pitchFamily="18" charset="0"/>
              </a:rPr>
              <a:t> </a:t>
            </a:r>
            <a:r>
              <a:rPr lang="en-US" dirty="0" err="1" smtClean="0">
                <a:latin typeface="Lucida Fax" pitchFamily="18" charset="0"/>
              </a:rPr>
              <a:t>bình</a:t>
            </a:r>
            <a:r>
              <a:rPr lang="en-US" dirty="0" smtClean="0">
                <a:latin typeface="Lucida Fax" pitchFamily="18" charset="0"/>
              </a:rPr>
              <a:t> </a:t>
            </a:r>
            <a:r>
              <a:rPr lang="en-US" err="1" smtClean="0">
                <a:latin typeface="Lucida Fax" pitchFamily="18" charset="0"/>
              </a:rPr>
              <a:t>phương</a:t>
            </a:r>
            <a:r>
              <a:rPr lang="en-US" smtClean="0">
                <a:latin typeface="Lucida Fax" pitchFamily="18" charset="0"/>
              </a:rPr>
              <a:t> MMSE</a:t>
            </a:r>
          </a:p>
          <a:p>
            <a:endParaRPr lang="en-US"/>
          </a:p>
          <a:p>
            <a:endParaRPr lang="en-US" smtClean="0"/>
          </a:p>
          <a:p>
            <a:r>
              <a:rPr lang="en-US" smtClean="0"/>
              <a:t>Với</a:t>
            </a:r>
          </a:p>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394608495"/>
              </p:ext>
            </p:extLst>
          </p:nvPr>
        </p:nvGraphicFramePr>
        <p:xfrm>
          <a:off x="3048000" y="1828800"/>
          <a:ext cx="2337904" cy="588384"/>
        </p:xfrm>
        <a:graphic>
          <a:graphicData uri="http://schemas.openxmlformats.org/presentationml/2006/ole">
            <mc:AlternateContent xmlns:mc="http://schemas.openxmlformats.org/markup-compatibility/2006">
              <mc:Choice xmlns:v="urn:schemas-microsoft-com:vml" Requires="v">
                <p:oleObj spid="_x0000_s6185" name="Equation" r:id="rId3" imgW="888840" imgH="291960" progId="Equation.DSMT4">
                  <p:embed/>
                </p:oleObj>
              </mc:Choice>
              <mc:Fallback>
                <p:oleObj name="Equation" r:id="rId3" imgW="888840" imgH="291960" progId="Equation.DSMT4">
                  <p:embed/>
                  <p:pic>
                    <p:nvPicPr>
                      <p:cNvPr id="0" name=""/>
                      <p:cNvPicPr/>
                      <p:nvPr/>
                    </p:nvPicPr>
                    <p:blipFill>
                      <a:blip r:embed="rId4"/>
                      <a:stretch>
                        <a:fillRect/>
                      </a:stretch>
                    </p:blipFill>
                    <p:spPr>
                      <a:xfrm>
                        <a:off x="3048000" y="1828800"/>
                        <a:ext cx="2337904" cy="58838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57789367"/>
              </p:ext>
            </p:extLst>
          </p:nvPr>
        </p:nvGraphicFramePr>
        <p:xfrm>
          <a:off x="2286000" y="4191000"/>
          <a:ext cx="5268686" cy="914400"/>
        </p:xfrm>
        <a:graphic>
          <a:graphicData uri="http://schemas.openxmlformats.org/presentationml/2006/ole">
            <mc:AlternateContent xmlns:mc="http://schemas.openxmlformats.org/markup-compatibility/2006">
              <mc:Choice xmlns:v="urn:schemas-microsoft-com:vml" Requires="v">
                <p:oleObj spid="_x0000_s6186" name="Equation" r:id="rId5" imgW="2539800" imgH="533160" progId="Equation.DSMT4">
                  <p:embed/>
                </p:oleObj>
              </mc:Choice>
              <mc:Fallback>
                <p:oleObj name="Equation" r:id="rId5" imgW="2539800" imgH="533160" progId="Equation.DSMT4">
                  <p:embed/>
                  <p:pic>
                    <p:nvPicPr>
                      <p:cNvPr id="0" name=""/>
                      <p:cNvPicPr/>
                      <p:nvPr/>
                    </p:nvPicPr>
                    <p:blipFill>
                      <a:blip r:embed="rId6"/>
                      <a:stretch>
                        <a:fillRect/>
                      </a:stretch>
                    </p:blipFill>
                    <p:spPr>
                      <a:xfrm>
                        <a:off x="2286000" y="4191000"/>
                        <a:ext cx="5268686" cy="914400"/>
                      </a:xfrm>
                      <a:prstGeom prst="rect">
                        <a:avLst/>
                      </a:prstGeom>
                    </p:spPr>
                  </p:pic>
                </p:oleObj>
              </mc:Fallback>
            </mc:AlternateContent>
          </a:graphicData>
        </a:graphic>
      </p:graphicFrame>
      <p:pic>
        <p:nvPicPr>
          <p:cNvPr id="7" name="Picture 6" descr="logo_DUT.jpg"/>
          <p:cNvPicPr>
            <a:picLocks noChangeAspect="1"/>
          </p:cNvPicPr>
          <p:nvPr/>
        </p:nvPicPr>
        <p:blipFill>
          <a:blip r:embed="rId7" cstate="print"/>
          <a:stretch>
            <a:fillRect/>
          </a:stretch>
        </p:blipFill>
        <p:spPr>
          <a:xfrm>
            <a:off x="8037490" y="101422"/>
            <a:ext cx="914400" cy="838200"/>
          </a:xfrm>
          <a:prstGeom prst="rect">
            <a:avLst/>
          </a:prstGeom>
        </p:spPr>
      </p:pic>
    </p:spTree>
    <p:extLst>
      <p:ext uri="{BB962C8B-B14F-4D97-AF65-F5344CB8AC3E}">
        <p14:creationId xmlns:p14="http://schemas.microsoft.com/office/powerpoint/2010/main" val="419614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arn(inVertical)">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Mô</a:t>
            </a:r>
            <a:r>
              <a:rPr lang="en-US" dirty="0" smtClean="0"/>
              <a:t> </a:t>
            </a:r>
            <a:r>
              <a:rPr lang="en-US" dirty="0" err="1" smtClean="0"/>
              <a:t>hình</a:t>
            </a:r>
            <a:r>
              <a:rPr lang="en-US" dirty="0" smtClean="0"/>
              <a:t> </a:t>
            </a:r>
            <a:r>
              <a:rPr lang="en-US" dirty="0" err="1" smtClean="0"/>
              <a:t>hệ</a:t>
            </a:r>
            <a:r>
              <a:rPr lang="en-US" dirty="0" smtClean="0"/>
              <a:t> </a:t>
            </a:r>
            <a:r>
              <a:rPr lang="en-US" err="1" smtClean="0"/>
              <a:t>thống</a:t>
            </a:r>
            <a:r>
              <a:rPr lang="en-US" smtClean="0"/>
              <a:t> BFD</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24000"/>
            <a:ext cx="6400800"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507332" y="5029200"/>
            <a:ext cx="4129336" cy="369332"/>
          </a:xfrm>
          <a:prstGeom prst="rect">
            <a:avLst/>
          </a:prstGeom>
        </p:spPr>
        <p:txBody>
          <a:bodyPr wrap="none">
            <a:spAutoFit/>
          </a:bodyPr>
          <a:lstStyle/>
          <a:p>
            <a:pPr marL="274320" lvl="1" indent="0" algn="ctr">
              <a:buNone/>
            </a:pPr>
            <a:r>
              <a:rPr lang="en-US" smtClean="0"/>
              <a:t>Mô </a:t>
            </a:r>
            <a:r>
              <a:rPr lang="en-US" dirty="0" err="1"/>
              <a:t>hình</a:t>
            </a:r>
            <a:r>
              <a:rPr lang="en-US" dirty="0"/>
              <a:t> </a:t>
            </a:r>
            <a:r>
              <a:rPr lang="en-US" dirty="0" err="1"/>
              <a:t>hệ</a:t>
            </a:r>
            <a:r>
              <a:rPr lang="en-US" dirty="0"/>
              <a:t> </a:t>
            </a:r>
            <a:r>
              <a:rPr lang="en-US" dirty="0" err="1"/>
              <a:t>thống</a:t>
            </a:r>
            <a:r>
              <a:rPr lang="en-US" dirty="0"/>
              <a:t> BFD </a:t>
            </a:r>
            <a:r>
              <a:rPr lang="en-US" dirty="0" err="1"/>
              <a:t>đơn</a:t>
            </a:r>
            <a:r>
              <a:rPr lang="en-US" dirty="0"/>
              <a:t> </a:t>
            </a:r>
            <a:r>
              <a:rPr lang="en-US" dirty="0" err="1"/>
              <a:t>giản</a:t>
            </a:r>
            <a:endParaRPr lang="en-US" dirty="0"/>
          </a:p>
        </p:txBody>
      </p:sp>
    </p:spTree>
    <p:extLst>
      <p:ext uri="{BB962C8B-B14F-4D97-AF65-F5344CB8AC3E}">
        <p14:creationId xmlns:p14="http://schemas.microsoft.com/office/powerpoint/2010/main" val="193140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500" fill="hold"/>
                                        <p:tgtEl>
                                          <p:spTgt spid="3074"/>
                                        </p:tgtEl>
                                        <p:attrNameLst>
                                          <p:attrName>ppt_w</p:attrName>
                                        </p:attrNameLst>
                                      </p:cBhvr>
                                      <p:tavLst>
                                        <p:tav tm="0">
                                          <p:val>
                                            <p:fltVal val="0"/>
                                          </p:val>
                                        </p:tav>
                                        <p:tav tm="100000">
                                          <p:val>
                                            <p:strVal val="#ppt_w"/>
                                          </p:val>
                                        </p:tav>
                                      </p:tavLst>
                                    </p:anim>
                                    <p:anim calcmode="lin" valueType="num">
                                      <p:cBhvr>
                                        <p:cTn id="8" dur="500" fill="hold"/>
                                        <p:tgtEl>
                                          <p:spTgt spid="3074"/>
                                        </p:tgtEl>
                                        <p:attrNameLst>
                                          <p:attrName>ppt_h</p:attrName>
                                        </p:attrNameLst>
                                      </p:cBhvr>
                                      <p:tavLst>
                                        <p:tav tm="0">
                                          <p:val>
                                            <p:fltVal val="0"/>
                                          </p:val>
                                        </p:tav>
                                        <p:tav tm="100000">
                                          <p:val>
                                            <p:strVal val="#ppt_h"/>
                                          </p:val>
                                        </p:tav>
                                      </p:tavLst>
                                    </p:anim>
                                    <p:animEffect transition="in" filter="fade">
                                      <p:cBhvr>
                                        <p:cTn id="9"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latin typeface="Lucida Fax" pitchFamily="18" charset="0"/>
              </a:rPr>
              <a:t>Xét tín hiệu nhận được tại Node 2</a:t>
            </a:r>
          </a:p>
          <a:p>
            <a:endParaRPr lang="en-US">
              <a:latin typeface="Lucida Fax" pitchFamily="18" charset="0"/>
            </a:endParaRPr>
          </a:p>
          <a:p>
            <a:r>
              <a:rPr lang="en-US" smtClean="0">
                <a:latin typeface="Lucida Fax" pitchFamily="18" charset="0"/>
              </a:rPr>
              <a:t>Bằng kỹ thuật ước lượng LS tìm được</a:t>
            </a:r>
          </a:p>
          <a:p>
            <a:endParaRPr lang="en-US" smtClean="0">
              <a:latin typeface="Lucida Fax" pitchFamily="18" charset="0"/>
            </a:endParaRPr>
          </a:p>
          <a:p>
            <a:r>
              <a:rPr lang="en-US" smtClean="0">
                <a:latin typeface="Lucida Fax" pitchFamily="18" charset="0"/>
              </a:rPr>
              <a:t>Với 	   là đáp ứng kênh ước lượng của H1 và H2</a:t>
            </a:r>
          </a:p>
          <a:p>
            <a:pPr marL="0" indent="0">
              <a:buNone/>
            </a:pPr>
            <a:r>
              <a:rPr lang="en-US" smtClean="0">
                <a:latin typeface="Lucida Fax" pitchFamily="18" charset="0"/>
              </a:rPr>
              <a:t>			là ma trận kí tự dẫn đường.					</a:t>
            </a:r>
          </a:p>
        </p:txBody>
      </p:sp>
      <p:graphicFrame>
        <p:nvGraphicFramePr>
          <p:cNvPr id="5" name="Object 4"/>
          <p:cNvGraphicFramePr>
            <a:graphicFrameLocks noChangeAspect="1"/>
          </p:cNvGraphicFramePr>
          <p:nvPr>
            <p:extLst>
              <p:ext uri="{D42A27DB-BD31-4B8C-83A1-F6EECF244321}">
                <p14:modId xmlns:p14="http://schemas.microsoft.com/office/powerpoint/2010/main" val="1016072969"/>
              </p:ext>
            </p:extLst>
          </p:nvPr>
        </p:nvGraphicFramePr>
        <p:xfrm>
          <a:off x="1617663" y="1600200"/>
          <a:ext cx="5138737" cy="533400"/>
        </p:xfrm>
        <a:graphic>
          <a:graphicData uri="http://schemas.openxmlformats.org/presentationml/2006/ole">
            <mc:AlternateContent xmlns:mc="http://schemas.openxmlformats.org/markup-compatibility/2006">
              <mc:Choice xmlns:v="urn:schemas-microsoft-com:vml" Requires="v">
                <p:oleObj spid="_x0000_s9309" name="Equation" r:id="rId3" imgW="1701720" imgH="241200" progId="Equation.DSMT4">
                  <p:embed/>
                </p:oleObj>
              </mc:Choice>
              <mc:Fallback>
                <p:oleObj name="Equation" r:id="rId3" imgW="1701720" imgH="241200" progId="Equation.DSMT4">
                  <p:embed/>
                  <p:pic>
                    <p:nvPicPr>
                      <p:cNvPr id="0" name=""/>
                      <p:cNvPicPr/>
                      <p:nvPr/>
                    </p:nvPicPr>
                    <p:blipFill>
                      <a:blip r:embed="rId4"/>
                      <a:stretch>
                        <a:fillRect/>
                      </a:stretch>
                    </p:blipFill>
                    <p:spPr>
                      <a:xfrm>
                        <a:off x="1617663" y="1600200"/>
                        <a:ext cx="5138737" cy="5334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044218873"/>
              </p:ext>
            </p:extLst>
          </p:nvPr>
        </p:nvGraphicFramePr>
        <p:xfrm>
          <a:off x="3352800" y="2590800"/>
          <a:ext cx="2525485" cy="609601"/>
        </p:xfrm>
        <a:graphic>
          <a:graphicData uri="http://schemas.openxmlformats.org/presentationml/2006/ole">
            <mc:AlternateContent xmlns:mc="http://schemas.openxmlformats.org/markup-compatibility/2006">
              <mc:Choice xmlns:v="urn:schemas-microsoft-com:vml" Requires="v">
                <p:oleObj spid="_x0000_s9310" name="Equation" r:id="rId5" imgW="1257120" imgH="368280" progId="Equation.DSMT4">
                  <p:embed/>
                </p:oleObj>
              </mc:Choice>
              <mc:Fallback>
                <p:oleObj name="Equation" r:id="rId5" imgW="1257120" imgH="368280" progId="Equation.DSMT4">
                  <p:embed/>
                  <p:pic>
                    <p:nvPicPr>
                      <p:cNvPr id="0" name=""/>
                      <p:cNvPicPr/>
                      <p:nvPr/>
                    </p:nvPicPr>
                    <p:blipFill>
                      <a:blip r:embed="rId6"/>
                      <a:stretch>
                        <a:fillRect/>
                      </a:stretch>
                    </p:blipFill>
                    <p:spPr>
                      <a:xfrm>
                        <a:off x="3352800" y="2590800"/>
                        <a:ext cx="2525485" cy="609601"/>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963707161"/>
              </p:ext>
            </p:extLst>
          </p:nvPr>
        </p:nvGraphicFramePr>
        <p:xfrm>
          <a:off x="1600200" y="3048000"/>
          <a:ext cx="1066800" cy="583721"/>
        </p:xfrm>
        <a:graphic>
          <a:graphicData uri="http://schemas.openxmlformats.org/presentationml/2006/ole">
            <mc:AlternateContent xmlns:mc="http://schemas.openxmlformats.org/markup-compatibility/2006">
              <mc:Choice xmlns:v="urn:schemas-microsoft-com:vml" Requires="v">
                <p:oleObj spid="_x0000_s9311" name="Equation" r:id="rId7" imgW="672840" imgH="368280" progId="Equation.DSMT4">
                  <p:embed/>
                </p:oleObj>
              </mc:Choice>
              <mc:Fallback>
                <p:oleObj name="Equation" r:id="rId7" imgW="672840" imgH="368280" progId="Equation.DSMT4">
                  <p:embed/>
                  <p:pic>
                    <p:nvPicPr>
                      <p:cNvPr id="0" name=""/>
                      <p:cNvPicPr/>
                      <p:nvPr/>
                    </p:nvPicPr>
                    <p:blipFill>
                      <a:blip r:embed="rId8"/>
                      <a:stretch>
                        <a:fillRect/>
                      </a:stretch>
                    </p:blipFill>
                    <p:spPr>
                      <a:xfrm>
                        <a:off x="1600200" y="3048000"/>
                        <a:ext cx="1066800" cy="583721"/>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886799542"/>
              </p:ext>
            </p:extLst>
          </p:nvPr>
        </p:nvGraphicFramePr>
        <p:xfrm>
          <a:off x="2260600" y="2235200"/>
          <a:ext cx="914400" cy="215900"/>
        </p:xfrm>
        <a:graphic>
          <a:graphicData uri="http://schemas.openxmlformats.org/presentationml/2006/ole">
            <mc:AlternateContent xmlns:mc="http://schemas.openxmlformats.org/markup-compatibility/2006">
              <mc:Choice xmlns:v="urn:schemas-microsoft-com:vml" Requires="v">
                <p:oleObj spid="_x0000_s9312" name="Equation" r:id="rId9" imgW="914400" imgH="216000" progId="Equation.DSMT4">
                  <p:embed/>
                </p:oleObj>
              </mc:Choice>
              <mc:Fallback>
                <p:oleObj name="Equation" r:id="rId9" imgW="914400" imgH="216000" progId="Equation.DSMT4">
                  <p:embed/>
                  <p:pic>
                    <p:nvPicPr>
                      <p:cNvPr id="0" name=""/>
                      <p:cNvPicPr/>
                      <p:nvPr/>
                    </p:nvPicPr>
                    <p:blipFill>
                      <a:blip r:embed="rId10"/>
                      <a:stretch>
                        <a:fillRect/>
                      </a:stretch>
                    </p:blipFill>
                    <p:spPr>
                      <a:xfrm>
                        <a:off x="2260600" y="2235200"/>
                        <a:ext cx="914400" cy="2159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656122187"/>
              </p:ext>
            </p:extLst>
          </p:nvPr>
        </p:nvGraphicFramePr>
        <p:xfrm>
          <a:off x="1447800" y="4114799"/>
          <a:ext cx="1688592" cy="502557"/>
        </p:xfrm>
        <a:graphic>
          <a:graphicData uri="http://schemas.openxmlformats.org/presentationml/2006/ole">
            <mc:AlternateContent xmlns:mc="http://schemas.openxmlformats.org/markup-compatibility/2006">
              <mc:Choice xmlns:v="urn:schemas-microsoft-com:vml" Requires="v">
                <p:oleObj spid="_x0000_s9313" name="Equation" r:id="rId11" imgW="1066680" imgH="317160" progId="Equation.DSMT4">
                  <p:embed/>
                </p:oleObj>
              </mc:Choice>
              <mc:Fallback>
                <p:oleObj name="Equation" r:id="rId11" imgW="1066680" imgH="317160" progId="Equation.DSMT4">
                  <p:embed/>
                  <p:pic>
                    <p:nvPicPr>
                      <p:cNvPr id="0" name=""/>
                      <p:cNvPicPr/>
                      <p:nvPr/>
                    </p:nvPicPr>
                    <p:blipFill>
                      <a:blip r:embed="rId12"/>
                      <a:stretch>
                        <a:fillRect/>
                      </a:stretch>
                    </p:blipFill>
                    <p:spPr>
                      <a:xfrm>
                        <a:off x="1447800" y="4114799"/>
                        <a:ext cx="1688592" cy="502557"/>
                      </a:xfrm>
                      <a:prstGeom prst="rect">
                        <a:avLst/>
                      </a:prstGeom>
                    </p:spPr>
                  </p:pic>
                </p:oleObj>
              </mc:Fallback>
            </mc:AlternateContent>
          </a:graphicData>
        </a:graphic>
      </p:graphicFrame>
      <p:pic>
        <p:nvPicPr>
          <p:cNvPr id="9" name="Picture 8" descr="logo_DUT.jpg"/>
          <p:cNvPicPr>
            <a:picLocks noChangeAspect="1"/>
          </p:cNvPicPr>
          <p:nvPr/>
        </p:nvPicPr>
        <p:blipFill>
          <a:blip r:embed="rId13" cstate="print"/>
          <a:stretch>
            <a:fillRect/>
          </a:stretch>
        </p:blipFill>
        <p:spPr>
          <a:xfrm>
            <a:off x="8037490" y="101422"/>
            <a:ext cx="914400" cy="838200"/>
          </a:xfrm>
          <a:prstGeom prst="rect">
            <a:avLst/>
          </a:prstGeom>
        </p:spPr>
      </p:pic>
    </p:spTree>
    <p:extLst>
      <p:ext uri="{BB962C8B-B14F-4D97-AF65-F5344CB8AC3E}">
        <p14:creationId xmlns:p14="http://schemas.microsoft.com/office/powerpoint/2010/main" val="45321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16" presetClass="entr" presetSubtype="21"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16" presetClass="entr" presetSubtype="21"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16" presetClass="entr" presetSubtype="21"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16" presetClass="entr" presetSubtype="21" fill="hold"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arn(inVertic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latin typeface="Lucida Fax" pitchFamily="18" charset="0"/>
              </a:rPr>
              <a:t>Trong quá trình phát, với kỹ thuật cô lập truyền lan không dây bằng phân cực chéo. Tín hiệu thu được tại R2 là</a:t>
            </a:r>
          </a:p>
          <a:p>
            <a:endParaRPr lang="en-US">
              <a:latin typeface="Lucida Fax" pitchFamily="18" charset="0"/>
            </a:endParaRPr>
          </a:p>
          <a:p>
            <a:endParaRPr lang="en-US" smtClean="0">
              <a:latin typeface="Lucida Fax" pitchFamily="18" charset="0"/>
            </a:endParaRPr>
          </a:p>
          <a:p>
            <a:r>
              <a:rPr lang="en-US" smtClean="0">
                <a:latin typeface="Lucida Fax" pitchFamily="18" charset="0"/>
              </a:rPr>
              <a:t>Với </a:t>
            </a:r>
          </a:p>
          <a:p>
            <a:r>
              <a:rPr lang="en-US" smtClean="0">
                <a:latin typeface="Lucida Fax" pitchFamily="18" charset="0"/>
              </a:rPr>
              <a:t>Khi đó, ước lượng kênh truyền lúc này sẽ là </a:t>
            </a:r>
          </a:p>
          <a:p>
            <a:endParaRPr lang="en-US" smtClean="0"/>
          </a:p>
        </p:txBody>
      </p:sp>
      <p:graphicFrame>
        <p:nvGraphicFramePr>
          <p:cNvPr id="4" name="Object 3"/>
          <p:cNvGraphicFramePr>
            <a:graphicFrameLocks noChangeAspect="1"/>
          </p:cNvGraphicFramePr>
          <p:nvPr>
            <p:extLst>
              <p:ext uri="{D42A27DB-BD31-4B8C-83A1-F6EECF244321}">
                <p14:modId xmlns:p14="http://schemas.microsoft.com/office/powerpoint/2010/main" val="3100495688"/>
              </p:ext>
            </p:extLst>
          </p:nvPr>
        </p:nvGraphicFramePr>
        <p:xfrm>
          <a:off x="1530350" y="2514600"/>
          <a:ext cx="5861050" cy="566057"/>
        </p:xfrm>
        <a:graphic>
          <a:graphicData uri="http://schemas.openxmlformats.org/presentationml/2006/ole">
            <mc:AlternateContent xmlns:mc="http://schemas.openxmlformats.org/markup-compatibility/2006">
              <mc:Choice xmlns:v="urn:schemas-microsoft-com:vml" Requires="v">
                <p:oleObj spid="_x0000_s10297" name="Equation" r:id="rId3" imgW="1981080" imgH="241200" progId="Equation.DSMT4">
                  <p:embed/>
                </p:oleObj>
              </mc:Choice>
              <mc:Fallback>
                <p:oleObj name="Equation" r:id="rId3" imgW="1981080" imgH="241200" progId="Equation.DSMT4">
                  <p:embed/>
                  <p:pic>
                    <p:nvPicPr>
                      <p:cNvPr id="0" name=""/>
                      <p:cNvPicPr>
                        <a:picLocks noChangeAspect="1" noChangeArrowheads="1"/>
                      </p:cNvPicPr>
                      <p:nvPr/>
                    </p:nvPicPr>
                    <p:blipFill>
                      <a:blip r:embed="rId4"/>
                      <a:srcRect/>
                      <a:stretch>
                        <a:fillRect/>
                      </a:stretch>
                    </p:blipFill>
                    <p:spPr bwMode="auto">
                      <a:xfrm>
                        <a:off x="1530350" y="2514600"/>
                        <a:ext cx="5861050" cy="566057"/>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439864632"/>
              </p:ext>
            </p:extLst>
          </p:nvPr>
        </p:nvGraphicFramePr>
        <p:xfrm>
          <a:off x="1828800" y="3505200"/>
          <a:ext cx="2133600" cy="485775"/>
        </p:xfrm>
        <a:graphic>
          <a:graphicData uri="http://schemas.openxmlformats.org/presentationml/2006/ole">
            <mc:AlternateContent xmlns:mc="http://schemas.openxmlformats.org/markup-compatibility/2006">
              <mc:Choice xmlns:v="urn:schemas-microsoft-com:vml" Requires="v">
                <p:oleObj spid="_x0000_s10298" name="Equation" r:id="rId5" imgW="1282680" imgH="291960" progId="Equation.DSMT4">
                  <p:embed/>
                </p:oleObj>
              </mc:Choice>
              <mc:Fallback>
                <p:oleObj name="Equation" r:id="rId5" imgW="1282680" imgH="2919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505200"/>
                        <a:ext cx="21336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762365853"/>
              </p:ext>
            </p:extLst>
          </p:nvPr>
        </p:nvGraphicFramePr>
        <p:xfrm>
          <a:off x="2667000" y="4724400"/>
          <a:ext cx="2667000" cy="683846"/>
        </p:xfrm>
        <a:graphic>
          <a:graphicData uri="http://schemas.openxmlformats.org/presentationml/2006/ole">
            <mc:AlternateContent xmlns:mc="http://schemas.openxmlformats.org/markup-compatibility/2006">
              <mc:Choice xmlns:v="urn:schemas-microsoft-com:vml" Requires="v">
                <p:oleObj spid="_x0000_s10299" name="Equation" r:id="rId7" imgW="1307880" imgH="368280" progId="Equation.DSMT4">
                  <p:embed/>
                </p:oleObj>
              </mc:Choice>
              <mc:Fallback>
                <p:oleObj name="Equation" r:id="rId7" imgW="1307880" imgH="368280" progId="Equation.DSMT4">
                  <p:embed/>
                  <p:pic>
                    <p:nvPicPr>
                      <p:cNvPr id="0" name=""/>
                      <p:cNvPicPr/>
                      <p:nvPr/>
                    </p:nvPicPr>
                    <p:blipFill>
                      <a:blip r:embed="rId8"/>
                      <a:stretch>
                        <a:fillRect/>
                      </a:stretch>
                    </p:blipFill>
                    <p:spPr>
                      <a:xfrm>
                        <a:off x="2667000" y="4724400"/>
                        <a:ext cx="2667000" cy="683846"/>
                      </a:xfrm>
                      <a:prstGeom prst="rect">
                        <a:avLst/>
                      </a:prstGeom>
                    </p:spPr>
                  </p:pic>
                </p:oleObj>
              </mc:Fallback>
            </mc:AlternateContent>
          </a:graphicData>
        </a:graphic>
      </p:graphicFrame>
      <p:pic>
        <p:nvPicPr>
          <p:cNvPr id="7" name="Picture 6" descr="logo_DUT.jpg"/>
          <p:cNvPicPr>
            <a:picLocks noChangeAspect="1"/>
          </p:cNvPicPr>
          <p:nvPr/>
        </p:nvPicPr>
        <p:blipFill>
          <a:blip r:embed="rId9" cstate="print"/>
          <a:stretch>
            <a:fillRect/>
          </a:stretch>
        </p:blipFill>
        <p:spPr>
          <a:xfrm>
            <a:off x="8037490" y="101422"/>
            <a:ext cx="914400" cy="838200"/>
          </a:xfrm>
          <a:prstGeom prst="rect">
            <a:avLst/>
          </a:prstGeom>
        </p:spPr>
      </p:pic>
    </p:spTree>
    <p:extLst>
      <p:ext uri="{BB962C8B-B14F-4D97-AF65-F5344CB8AC3E}">
        <p14:creationId xmlns:p14="http://schemas.microsoft.com/office/powerpoint/2010/main" val="322700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16" presetClass="entr" presetSubtype="21"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16" presetClass="entr" presetSubtype="21"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16" presetClass="entr" presetSubtype="21"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inVertical)">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latin typeface="Lucida Fax" pitchFamily="18" charset="0"/>
              </a:rPr>
              <a:t>Đáp ứng kênh truyền lúc này sẽ là đáp ứng kênh của hệ thống sau khi qua miền truyền lan ( hay là trước khi đi vào miền analog)</a:t>
            </a:r>
          </a:p>
          <a:p>
            <a:r>
              <a:rPr lang="en-US" smtClean="0">
                <a:latin typeface="Lucida Fax" pitchFamily="18" charset="0"/>
              </a:rPr>
              <a:t>Khôi phục tín hiệu và đánh giá chất lượng hệ thống.</a:t>
            </a:r>
          </a:p>
          <a:p>
            <a:endParaRPr lang="en-US"/>
          </a:p>
        </p:txBody>
      </p:sp>
      <p:pic>
        <p:nvPicPr>
          <p:cNvPr id="4" name="Picture 3" descr="logo_DUT.jpg"/>
          <p:cNvPicPr>
            <a:picLocks noChangeAspect="1"/>
          </p:cNvPicPr>
          <p:nvPr/>
        </p:nvPicPr>
        <p:blipFill>
          <a:blip r:embed="rId2" cstate="print"/>
          <a:stretch>
            <a:fillRect/>
          </a:stretch>
        </p:blipFill>
        <p:spPr>
          <a:xfrm>
            <a:off x="8037490" y="101422"/>
            <a:ext cx="914400" cy="838200"/>
          </a:xfrm>
          <a:prstGeom prst="rect">
            <a:avLst/>
          </a:prstGeom>
        </p:spPr>
      </p:pic>
    </p:spTree>
    <p:extLst>
      <p:ext uri="{BB962C8B-B14F-4D97-AF65-F5344CB8AC3E}">
        <p14:creationId xmlns:p14="http://schemas.microsoft.com/office/powerpoint/2010/main" val="229339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Mô</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phỏng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xét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pic>
        <p:nvPicPr>
          <p:cNvPr id="4" name="Picture 3" descr="logo_DUT.jpg"/>
          <p:cNvPicPr>
            <a:picLocks noChangeAspect="1"/>
          </p:cNvPicPr>
          <p:nvPr/>
        </p:nvPicPr>
        <p:blipFill>
          <a:blip r:embed="rId2" cstate="print"/>
          <a:stretch>
            <a:fillRect/>
          </a:stretch>
        </p:blipFill>
        <p:spPr>
          <a:xfrm>
            <a:off x="8037490" y="101422"/>
            <a:ext cx="914400" cy="838200"/>
          </a:xfrm>
          <a:prstGeom prst="rect">
            <a:avLst/>
          </a:prstGeom>
        </p:spPr>
      </p:pic>
    </p:spTree>
    <p:extLst>
      <p:ext uri="{BB962C8B-B14F-4D97-AF65-F5344CB8AC3E}">
        <p14:creationId xmlns:p14="http://schemas.microsoft.com/office/powerpoint/2010/main" val="33948911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Vai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trò</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kỹ</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lượng</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5" name="Picture 4" descr="logo_DUT.jpg"/>
          <p:cNvPicPr>
            <a:picLocks noChangeAspect="1"/>
          </p:cNvPicPr>
          <p:nvPr/>
        </p:nvPicPr>
        <p:blipFill>
          <a:blip r:embed="rId2" cstate="print"/>
          <a:stretch>
            <a:fillRect/>
          </a:stretch>
        </p:blipFill>
        <p:spPr>
          <a:xfrm>
            <a:off x="8037490" y="101422"/>
            <a:ext cx="914400" cy="838200"/>
          </a:xfrm>
          <a:prstGeom prst="rect">
            <a:avLst/>
          </a:prstGeom>
        </p:spPr>
      </p:pic>
      <p:sp>
        <p:nvSpPr>
          <p:cNvPr id="3" name="Content Placeholder 2"/>
          <p:cNvSpPr>
            <a:spLocks noGrp="1"/>
          </p:cNvSpPr>
          <p:nvPr>
            <p:ph idx="1"/>
          </p:nvPr>
        </p:nvSpPr>
        <p:spPr/>
        <p:txBody>
          <a:bodyPr/>
          <a:lstStyle/>
          <a:p>
            <a:endParaRPr lang="en-US"/>
          </a:p>
        </p:txBody>
      </p:sp>
      <p:pic>
        <p:nvPicPr>
          <p:cNvPr id="6" name="Picture 5"/>
          <p:cNvPicPr/>
          <p:nvPr/>
        </p:nvPicPr>
        <p:blipFill>
          <a:blip r:embed="rId3"/>
          <a:stretch>
            <a:fillRect/>
          </a:stretch>
        </p:blipFill>
        <p:spPr>
          <a:xfrm>
            <a:off x="1484243" y="1252330"/>
            <a:ext cx="6172200" cy="4572000"/>
          </a:xfrm>
          <a:prstGeom prst="rect">
            <a:avLst/>
          </a:prstGeom>
        </p:spPr>
      </p:pic>
    </p:spTree>
    <p:extLst>
      <p:ext uri="{BB962C8B-B14F-4D97-AF65-F5344CB8AC3E}">
        <p14:creationId xmlns:p14="http://schemas.microsoft.com/office/powerpoint/2010/main" val="371214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Lucida Fax" pitchFamily="18" charset="0"/>
              </a:rPr>
              <a:t>Thay</a:t>
            </a:r>
            <a:r>
              <a:rPr lang="en-US" dirty="0" smtClean="0">
                <a:latin typeface="Lucida Fax" pitchFamily="18" charset="0"/>
              </a:rPr>
              <a:t> </a:t>
            </a:r>
            <a:r>
              <a:rPr lang="en-US" dirty="0" err="1" smtClean="0">
                <a:latin typeface="Lucida Fax" pitchFamily="18" charset="0"/>
              </a:rPr>
              <a:t>đổi</a:t>
            </a:r>
            <a:r>
              <a:rPr lang="en-US" dirty="0" smtClean="0">
                <a:latin typeface="Lucida Fax" pitchFamily="18" charset="0"/>
              </a:rPr>
              <a:t> </a:t>
            </a:r>
            <a:r>
              <a:rPr lang="en-US" dirty="0" err="1" smtClean="0">
                <a:latin typeface="Lucida Fax" pitchFamily="18" charset="0"/>
              </a:rPr>
              <a:t>kiểu</a:t>
            </a:r>
            <a:r>
              <a:rPr lang="en-US" dirty="0" smtClean="0">
                <a:latin typeface="Lucida Fax" pitchFamily="18" charset="0"/>
              </a:rPr>
              <a:t> </a:t>
            </a:r>
            <a:r>
              <a:rPr lang="en-US" dirty="0" err="1" smtClean="0">
                <a:latin typeface="Lucida Fax" pitchFamily="18" charset="0"/>
              </a:rPr>
              <a:t>điều</a:t>
            </a:r>
            <a:r>
              <a:rPr lang="en-US" dirty="0" smtClean="0">
                <a:latin typeface="Lucida Fax" pitchFamily="18" charset="0"/>
              </a:rPr>
              <a:t> </a:t>
            </a:r>
            <a:r>
              <a:rPr lang="en-US" dirty="0" err="1" smtClean="0">
                <a:latin typeface="Lucida Fax" pitchFamily="18" charset="0"/>
              </a:rPr>
              <a:t>chế</a:t>
            </a:r>
            <a:endParaRPr lang="en-US" dirty="0">
              <a:latin typeface="Lucida Fax" pitchFamily="18" charset="0"/>
            </a:endParaRPr>
          </a:p>
        </p:txBody>
      </p:sp>
      <p:pic>
        <p:nvPicPr>
          <p:cNvPr id="5" name="Picture 4" descr="logo_DUT.jpg"/>
          <p:cNvPicPr>
            <a:picLocks noChangeAspect="1"/>
          </p:cNvPicPr>
          <p:nvPr/>
        </p:nvPicPr>
        <p:blipFill>
          <a:blip r:embed="rId2" cstate="print"/>
          <a:stretch>
            <a:fillRect/>
          </a:stretch>
        </p:blipFill>
        <p:spPr>
          <a:xfrm>
            <a:off x="8037490" y="101422"/>
            <a:ext cx="914400" cy="838200"/>
          </a:xfrm>
          <a:prstGeom prst="rect">
            <a:avLst/>
          </a:prstGeom>
        </p:spPr>
      </p:pic>
      <p:pic>
        <p:nvPicPr>
          <p:cNvPr id="6" name="Content Placeholder 5"/>
          <p:cNvPicPr>
            <a:picLocks noGrp="1"/>
          </p:cNvPicPr>
          <p:nvPr>
            <p:ph idx="1"/>
          </p:nvPr>
        </p:nvPicPr>
        <p:blipFill>
          <a:blip r:embed="rId3"/>
          <a:stretch>
            <a:fillRect/>
          </a:stretch>
        </p:blipFill>
        <p:spPr>
          <a:xfrm>
            <a:off x="1509712" y="1247775"/>
            <a:ext cx="6124575" cy="4905375"/>
          </a:xfrm>
          <a:prstGeom prst="rect">
            <a:avLst/>
          </a:prstGeom>
        </p:spPr>
      </p:pic>
    </p:spTree>
    <p:extLst>
      <p:ext uri="{BB962C8B-B14F-4D97-AF65-F5344CB8AC3E}">
        <p14:creationId xmlns:p14="http://schemas.microsoft.com/office/powerpoint/2010/main" val="427155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Lucida Fax" pitchFamily="18" charset="0"/>
              </a:rPr>
              <a:t>Thay</a:t>
            </a:r>
            <a:r>
              <a:rPr lang="en-US" dirty="0" smtClean="0">
                <a:latin typeface="Lucida Fax" pitchFamily="18" charset="0"/>
              </a:rPr>
              <a:t> </a:t>
            </a:r>
            <a:r>
              <a:rPr lang="en-US" dirty="0" err="1" smtClean="0">
                <a:latin typeface="Lucida Fax" pitchFamily="18" charset="0"/>
              </a:rPr>
              <a:t>đổi</a:t>
            </a:r>
            <a:r>
              <a:rPr lang="en-US" dirty="0" smtClean="0">
                <a:latin typeface="Lucida Fax" pitchFamily="18" charset="0"/>
              </a:rPr>
              <a:t> </a:t>
            </a:r>
            <a:r>
              <a:rPr lang="en-US" dirty="0" err="1" smtClean="0">
                <a:latin typeface="Lucida Fax" pitchFamily="18" charset="0"/>
              </a:rPr>
              <a:t>kênh</a:t>
            </a:r>
            <a:r>
              <a:rPr lang="en-US" dirty="0" smtClean="0">
                <a:latin typeface="Lucida Fax" pitchFamily="18" charset="0"/>
              </a:rPr>
              <a:t> </a:t>
            </a:r>
            <a:r>
              <a:rPr lang="en-US" dirty="0" err="1" smtClean="0">
                <a:latin typeface="Lucida Fax" pitchFamily="18" charset="0"/>
              </a:rPr>
              <a:t>truyền</a:t>
            </a:r>
            <a:endParaRPr lang="en-US" dirty="0">
              <a:latin typeface="Lucida Fax" pitchFamily="18" charset="0"/>
            </a:endParaRPr>
          </a:p>
        </p:txBody>
      </p:sp>
      <p:pic>
        <p:nvPicPr>
          <p:cNvPr id="6" name="Picture 5" descr="logo_DUT.jpg"/>
          <p:cNvPicPr>
            <a:picLocks noChangeAspect="1"/>
          </p:cNvPicPr>
          <p:nvPr/>
        </p:nvPicPr>
        <p:blipFill>
          <a:blip r:embed="rId2" cstate="print"/>
          <a:stretch>
            <a:fillRect/>
          </a:stretch>
        </p:blipFill>
        <p:spPr>
          <a:xfrm>
            <a:off x="8037490" y="101422"/>
            <a:ext cx="914400" cy="838200"/>
          </a:xfrm>
          <a:prstGeom prst="rect">
            <a:avLst/>
          </a:prstGeom>
        </p:spPr>
      </p:pic>
      <p:pic>
        <p:nvPicPr>
          <p:cNvPr id="7" name="Content Placeholder 6"/>
          <p:cNvPicPr>
            <a:picLocks noGrp="1"/>
          </p:cNvPicPr>
          <p:nvPr>
            <p:ph idx="1"/>
          </p:nvPr>
        </p:nvPicPr>
        <p:blipFill>
          <a:blip r:embed="rId3"/>
          <a:stretch>
            <a:fillRect/>
          </a:stretch>
        </p:blipFill>
        <p:spPr>
          <a:xfrm>
            <a:off x="0" y="1391479"/>
            <a:ext cx="4572000" cy="4475922"/>
          </a:xfrm>
          <a:prstGeom prst="rect">
            <a:avLst/>
          </a:prstGeom>
        </p:spPr>
      </p:pic>
      <p:pic>
        <p:nvPicPr>
          <p:cNvPr id="8" name="Picture 7"/>
          <p:cNvPicPr/>
          <p:nvPr/>
        </p:nvPicPr>
        <p:blipFill>
          <a:blip r:embed="rId4"/>
          <a:stretch>
            <a:fillRect/>
          </a:stretch>
        </p:blipFill>
        <p:spPr>
          <a:xfrm>
            <a:off x="4784034" y="1355035"/>
            <a:ext cx="4359965" cy="4724400"/>
          </a:xfrm>
          <a:prstGeom prst="rect">
            <a:avLst/>
          </a:prstGeom>
        </p:spPr>
      </p:pic>
      <p:sp>
        <p:nvSpPr>
          <p:cNvPr id="10" name="TextBox 9"/>
          <p:cNvSpPr txBox="1"/>
          <p:nvPr/>
        </p:nvSpPr>
        <p:spPr>
          <a:xfrm>
            <a:off x="1828800" y="5916375"/>
            <a:ext cx="1066800" cy="338554"/>
          </a:xfrm>
          <a:prstGeom prst="rect">
            <a:avLst/>
          </a:prstGeom>
          <a:noFill/>
        </p:spPr>
        <p:txBody>
          <a:bodyPr wrap="square" rtlCol="0">
            <a:spAutoFit/>
          </a:bodyPr>
          <a:lstStyle/>
          <a:p>
            <a:r>
              <a:rPr lang="en-US" sz="1600" smtClean="0">
                <a:solidFill>
                  <a:srgbClr val="00B050"/>
                </a:solidFill>
                <a:latin typeface="Berlin Sans FB" pitchFamily="34" charset="0"/>
              </a:rPr>
              <a:t>SISO</a:t>
            </a:r>
            <a:endParaRPr lang="en-US" sz="1600">
              <a:solidFill>
                <a:srgbClr val="00B050"/>
              </a:solidFill>
              <a:latin typeface="Berlin Sans FB" pitchFamily="34" charset="0"/>
            </a:endParaRPr>
          </a:p>
        </p:txBody>
      </p:sp>
      <p:sp>
        <p:nvSpPr>
          <p:cNvPr id="11" name="TextBox 10"/>
          <p:cNvSpPr txBox="1"/>
          <p:nvPr/>
        </p:nvSpPr>
        <p:spPr>
          <a:xfrm>
            <a:off x="6430616" y="5861952"/>
            <a:ext cx="1066800" cy="338554"/>
          </a:xfrm>
          <a:prstGeom prst="rect">
            <a:avLst/>
          </a:prstGeom>
          <a:noFill/>
        </p:spPr>
        <p:txBody>
          <a:bodyPr wrap="square" rtlCol="0">
            <a:spAutoFit/>
          </a:bodyPr>
          <a:lstStyle/>
          <a:p>
            <a:r>
              <a:rPr lang="en-US" sz="1600" smtClean="0">
                <a:solidFill>
                  <a:srgbClr val="00B050"/>
                </a:solidFill>
                <a:latin typeface="Berlin Sans FB" pitchFamily="34" charset="0"/>
              </a:rPr>
              <a:t>MIMO</a:t>
            </a:r>
            <a:endParaRPr lang="en-US" sz="1600">
              <a:solidFill>
                <a:srgbClr val="00B050"/>
              </a:solidFill>
              <a:latin typeface="Berlin Sans FB" pitchFamily="34" charset="0"/>
            </a:endParaRPr>
          </a:p>
        </p:txBody>
      </p:sp>
    </p:spTree>
    <p:extLst>
      <p:ext uri="{BB962C8B-B14F-4D97-AF65-F5344CB8AC3E}">
        <p14:creationId xmlns:p14="http://schemas.microsoft.com/office/powerpoint/2010/main" val="323366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Times New Roman" pitchFamily="18" charset="0"/>
                <a:cs typeface="Times New Roman" pitchFamily="18" charset="0"/>
              </a:rPr>
              <a:t>Tổng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di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lgn="ctr">
              <a:buNone/>
            </a:pPr>
            <a:r>
              <a:rPr lang="en-US" sz="2000" dirty="0" err="1" smtClean="0"/>
              <a:t>Công</a:t>
            </a:r>
            <a:r>
              <a:rPr lang="en-US" sz="2000" dirty="0" smtClean="0"/>
              <a:t> </a:t>
            </a:r>
            <a:r>
              <a:rPr lang="en-US" sz="2000" dirty="0" err="1" smtClean="0"/>
              <a:t>nghệ</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trong</a:t>
            </a:r>
            <a:r>
              <a:rPr lang="en-US" sz="2000" dirty="0" smtClean="0"/>
              <a:t> </a:t>
            </a:r>
            <a:r>
              <a:rPr lang="en-US" sz="2000" dirty="0" err="1" smtClean="0"/>
              <a:t>thông</a:t>
            </a:r>
            <a:r>
              <a:rPr lang="en-US" sz="2000" dirty="0" smtClean="0"/>
              <a:t> tin di </a:t>
            </a:r>
            <a:r>
              <a:rPr lang="en-US" sz="2000" dirty="0" err="1" smtClean="0"/>
              <a:t>động</a:t>
            </a:r>
            <a:r>
              <a:rPr lang="en-US" sz="2000" dirty="0" smtClean="0"/>
              <a:t> </a:t>
            </a:r>
            <a:endParaRPr lang="en-US" sz="20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35" y="1600200"/>
            <a:ext cx="862012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logo_DUT.jpg"/>
          <p:cNvPicPr>
            <a:picLocks noChangeAspect="1"/>
          </p:cNvPicPr>
          <p:nvPr/>
        </p:nvPicPr>
        <p:blipFill>
          <a:blip r:embed="rId3" cstate="print"/>
          <a:stretch>
            <a:fillRect/>
          </a:stretch>
        </p:blipFill>
        <p:spPr>
          <a:xfrm>
            <a:off x="8037490" y="101422"/>
            <a:ext cx="914400" cy="838200"/>
          </a:xfrm>
          <a:prstGeom prst="rect">
            <a:avLst/>
          </a:prstGeom>
        </p:spPr>
      </p:pic>
    </p:spTree>
    <p:extLst>
      <p:ext uri="{BB962C8B-B14F-4D97-AF65-F5344CB8AC3E}">
        <p14:creationId xmlns:p14="http://schemas.microsoft.com/office/powerpoint/2010/main" val="35315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randombar(horizontal)">
                                      <p:cBhvr>
                                        <p:cTn id="7" dur="500"/>
                                        <p:tgtEl>
                                          <p:spTgt spid="4099"/>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randombar(horizontal)">
                                      <p:cBhvr>
                                        <p:cTn id="1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Lucida Fax" pitchFamily="18" charset="0"/>
              </a:rPr>
              <a:t>Thay</a:t>
            </a:r>
            <a:r>
              <a:rPr lang="en-US" dirty="0" smtClean="0">
                <a:latin typeface="Lucida Fax" pitchFamily="18" charset="0"/>
              </a:rPr>
              <a:t> </a:t>
            </a:r>
            <a:r>
              <a:rPr lang="en-US" dirty="0" err="1" smtClean="0">
                <a:latin typeface="Lucida Fax" pitchFamily="18" charset="0"/>
              </a:rPr>
              <a:t>đổi</a:t>
            </a:r>
            <a:r>
              <a:rPr lang="en-US" dirty="0" smtClean="0">
                <a:latin typeface="Lucida Fax" pitchFamily="18" charset="0"/>
              </a:rPr>
              <a:t> </a:t>
            </a:r>
            <a:r>
              <a:rPr lang="en-US" dirty="0" err="1" smtClean="0">
                <a:latin typeface="Lucida Fax" pitchFamily="18" charset="0"/>
              </a:rPr>
              <a:t>số</a:t>
            </a:r>
            <a:r>
              <a:rPr lang="en-US" dirty="0" smtClean="0">
                <a:latin typeface="Lucida Fax" pitchFamily="18" charset="0"/>
              </a:rPr>
              <a:t> </a:t>
            </a:r>
            <a:r>
              <a:rPr lang="en-US" dirty="0" err="1" smtClean="0">
                <a:latin typeface="Lucida Fax" pitchFamily="18" charset="0"/>
              </a:rPr>
              <a:t>lượng</a:t>
            </a:r>
            <a:r>
              <a:rPr lang="en-US" dirty="0" smtClean="0">
                <a:latin typeface="Lucida Fax" pitchFamily="18" charset="0"/>
              </a:rPr>
              <a:t> pilot</a:t>
            </a:r>
            <a:endParaRPr lang="en-US" dirty="0">
              <a:latin typeface="Lucida Fax" pitchFamily="18" charset="0"/>
            </a:endParaRPr>
          </a:p>
        </p:txBody>
      </p:sp>
      <p:pic>
        <p:nvPicPr>
          <p:cNvPr id="6" name="Picture 5" descr="logo_DUT.jpg"/>
          <p:cNvPicPr>
            <a:picLocks noChangeAspect="1"/>
          </p:cNvPicPr>
          <p:nvPr/>
        </p:nvPicPr>
        <p:blipFill>
          <a:blip r:embed="rId2" cstate="print"/>
          <a:stretch>
            <a:fillRect/>
          </a:stretch>
        </p:blipFill>
        <p:spPr>
          <a:xfrm>
            <a:off x="8037490" y="101422"/>
            <a:ext cx="914400" cy="838200"/>
          </a:xfrm>
          <a:prstGeom prst="rect">
            <a:avLst/>
          </a:prstGeom>
        </p:spPr>
      </p:pic>
      <p:pic>
        <p:nvPicPr>
          <p:cNvPr id="7" name="Content Placeholder 6"/>
          <p:cNvPicPr>
            <a:picLocks noGrp="1"/>
          </p:cNvPicPr>
          <p:nvPr>
            <p:ph idx="1"/>
          </p:nvPr>
        </p:nvPicPr>
        <p:blipFill>
          <a:blip r:embed="rId3"/>
          <a:stretch>
            <a:fillRect/>
          </a:stretch>
        </p:blipFill>
        <p:spPr>
          <a:xfrm>
            <a:off x="0" y="1778980"/>
            <a:ext cx="4876800" cy="4124615"/>
          </a:xfrm>
          <a:prstGeom prst="rect">
            <a:avLst/>
          </a:prstGeom>
        </p:spPr>
      </p:pic>
      <p:pic>
        <p:nvPicPr>
          <p:cNvPr id="8" name="Picture 7"/>
          <p:cNvPicPr/>
          <p:nvPr/>
        </p:nvPicPr>
        <p:blipFill>
          <a:blip r:embed="rId4"/>
          <a:stretch>
            <a:fillRect/>
          </a:stretch>
        </p:blipFill>
        <p:spPr>
          <a:xfrm>
            <a:off x="4572000" y="1676400"/>
            <a:ext cx="4724400" cy="4227195"/>
          </a:xfrm>
          <a:prstGeom prst="rect">
            <a:avLst/>
          </a:prstGeom>
        </p:spPr>
      </p:pic>
      <p:sp>
        <p:nvSpPr>
          <p:cNvPr id="9" name="TextBox 8"/>
          <p:cNvSpPr txBox="1"/>
          <p:nvPr/>
        </p:nvSpPr>
        <p:spPr>
          <a:xfrm>
            <a:off x="1926465" y="5903595"/>
            <a:ext cx="1066800" cy="338554"/>
          </a:xfrm>
          <a:prstGeom prst="rect">
            <a:avLst/>
          </a:prstGeom>
          <a:noFill/>
        </p:spPr>
        <p:txBody>
          <a:bodyPr wrap="square" rtlCol="0">
            <a:spAutoFit/>
          </a:bodyPr>
          <a:lstStyle/>
          <a:p>
            <a:r>
              <a:rPr lang="en-US" sz="1600" smtClean="0"/>
              <a:t>SISO</a:t>
            </a:r>
            <a:endParaRPr lang="en-US" sz="1600"/>
          </a:p>
        </p:txBody>
      </p:sp>
      <p:sp>
        <p:nvSpPr>
          <p:cNvPr id="10" name="TextBox 9"/>
          <p:cNvSpPr txBox="1"/>
          <p:nvPr/>
        </p:nvSpPr>
        <p:spPr>
          <a:xfrm>
            <a:off x="6400800" y="5867400"/>
            <a:ext cx="1066800" cy="338554"/>
          </a:xfrm>
          <a:prstGeom prst="rect">
            <a:avLst/>
          </a:prstGeom>
          <a:noFill/>
        </p:spPr>
        <p:txBody>
          <a:bodyPr wrap="square" rtlCol="0">
            <a:spAutoFit/>
          </a:bodyPr>
          <a:lstStyle/>
          <a:p>
            <a:r>
              <a:rPr lang="en-US" sz="1600" smtClean="0">
                <a:latin typeface="+mj-lt"/>
              </a:rPr>
              <a:t>MIMO</a:t>
            </a:r>
            <a:endParaRPr lang="en-US" sz="1600">
              <a:latin typeface="+mj-lt"/>
            </a:endParaRPr>
          </a:p>
        </p:txBody>
      </p:sp>
    </p:spTree>
    <p:extLst>
      <p:ext uri="{BB962C8B-B14F-4D97-AF65-F5344CB8AC3E}">
        <p14:creationId xmlns:p14="http://schemas.microsoft.com/office/powerpoint/2010/main" val="145247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luận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hướng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triển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pic>
        <p:nvPicPr>
          <p:cNvPr id="4" name="Picture 3" descr="logo_DUT.jpg"/>
          <p:cNvPicPr>
            <a:picLocks noChangeAspect="1"/>
          </p:cNvPicPr>
          <p:nvPr/>
        </p:nvPicPr>
        <p:blipFill>
          <a:blip r:embed="rId2" cstate="print"/>
          <a:stretch>
            <a:fillRect/>
          </a:stretch>
        </p:blipFill>
        <p:spPr>
          <a:xfrm>
            <a:off x="8037490" y="101422"/>
            <a:ext cx="914400" cy="838200"/>
          </a:xfrm>
          <a:prstGeom prst="rect">
            <a:avLst/>
          </a:prstGeom>
        </p:spPr>
      </p:pic>
    </p:spTree>
    <p:extLst>
      <p:ext uri="{BB962C8B-B14F-4D97-AF65-F5344CB8AC3E}">
        <p14:creationId xmlns:p14="http://schemas.microsoft.com/office/powerpoint/2010/main" val="8169659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4400" dirty="0" err="1" smtClean="0">
                <a:latin typeface="Lucida Calligraphy" pitchFamily="66" charset="0"/>
              </a:rPr>
              <a:t>Cảm</a:t>
            </a:r>
            <a:r>
              <a:rPr lang="en-US" sz="4400" dirty="0" smtClean="0">
                <a:latin typeface="Lucida Calligraphy" pitchFamily="66" charset="0"/>
              </a:rPr>
              <a:t> </a:t>
            </a:r>
            <a:r>
              <a:rPr lang="en-US" sz="4400" dirty="0" err="1" smtClean="0">
                <a:latin typeface="Lucida Calligraphy" pitchFamily="66" charset="0"/>
              </a:rPr>
              <a:t>ơn</a:t>
            </a:r>
            <a:r>
              <a:rPr lang="en-US" sz="4400" dirty="0" smtClean="0">
                <a:latin typeface="Lucida Calligraphy" pitchFamily="66" charset="0"/>
              </a:rPr>
              <a:t> </a:t>
            </a:r>
            <a:r>
              <a:rPr lang="en-US" sz="4400" dirty="0" err="1" smtClean="0">
                <a:latin typeface="Lucida Calligraphy" pitchFamily="66" charset="0"/>
              </a:rPr>
              <a:t>quý</a:t>
            </a:r>
            <a:r>
              <a:rPr lang="en-US" sz="4400" dirty="0" smtClean="0">
                <a:latin typeface="Lucida Calligraphy" pitchFamily="66" charset="0"/>
              </a:rPr>
              <a:t> </a:t>
            </a:r>
            <a:r>
              <a:rPr lang="en-US" sz="4400" dirty="0" err="1" smtClean="0">
                <a:latin typeface="Lucida Calligraphy" pitchFamily="66" charset="0"/>
              </a:rPr>
              <a:t>thầy</a:t>
            </a:r>
            <a:r>
              <a:rPr lang="en-US" sz="4400" dirty="0" smtClean="0">
                <a:latin typeface="Lucida Calligraphy" pitchFamily="66" charset="0"/>
              </a:rPr>
              <a:t> </a:t>
            </a:r>
            <a:r>
              <a:rPr lang="en-US" sz="4400" err="1" smtClean="0">
                <a:latin typeface="Lucida Calligraphy" pitchFamily="66" charset="0"/>
              </a:rPr>
              <a:t>cô</a:t>
            </a:r>
            <a:r>
              <a:rPr lang="en-US" sz="4400" smtClean="0">
                <a:latin typeface="Lucida Calligraphy" pitchFamily="66" charset="0"/>
              </a:rPr>
              <a:t> </a:t>
            </a:r>
          </a:p>
          <a:p>
            <a:pPr marL="0" indent="0" algn="ctr">
              <a:buNone/>
            </a:pPr>
            <a:r>
              <a:rPr lang="en-US" sz="4400" smtClean="0">
                <a:latin typeface="Lucida Calligraphy" pitchFamily="66" charset="0"/>
              </a:rPr>
              <a:t>và </a:t>
            </a:r>
            <a:r>
              <a:rPr lang="en-US" sz="4400" dirty="0" err="1" smtClean="0">
                <a:latin typeface="Lucida Calligraphy" pitchFamily="66" charset="0"/>
              </a:rPr>
              <a:t>các</a:t>
            </a:r>
            <a:r>
              <a:rPr lang="en-US" sz="4400" dirty="0" smtClean="0">
                <a:latin typeface="Lucida Calligraphy" pitchFamily="66" charset="0"/>
              </a:rPr>
              <a:t> </a:t>
            </a:r>
            <a:r>
              <a:rPr lang="en-US" sz="4400" dirty="0" err="1" smtClean="0">
                <a:latin typeface="Lucida Calligraphy" pitchFamily="66" charset="0"/>
              </a:rPr>
              <a:t>bạn</a:t>
            </a:r>
            <a:r>
              <a:rPr lang="en-US" sz="4400" dirty="0" smtClean="0">
                <a:latin typeface="Lucida Calligraphy" pitchFamily="66" charset="0"/>
              </a:rPr>
              <a:t> </a:t>
            </a:r>
            <a:r>
              <a:rPr lang="en-US" sz="4400" dirty="0" err="1" smtClean="0">
                <a:latin typeface="Lucida Calligraphy" pitchFamily="66" charset="0"/>
              </a:rPr>
              <a:t>đã</a:t>
            </a:r>
            <a:r>
              <a:rPr lang="en-US" sz="4400" dirty="0" smtClean="0">
                <a:latin typeface="Lucida Calligraphy" pitchFamily="66" charset="0"/>
              </a:rPr>
              <a:t> </a:t>
            </a:r>
            <a:r>
              <a:rPr lang="en-US" sz="4400" dirty="0" err="1" smtClean="0">
                <a:latin typeface="Lucida Calligraphy" pitchFamily="66" charset="0"/>
              </a:rPr>
              <a:t>theo</a:t>
            </a:r>
            <a:r>
              <a:rPr lang="en-US" sz="4400" dirty="0" smtClean="0">
                <a:latin typeface="Lucida Calligraphy" pitchFamily="66" charset="0"/>
              </a:rPr>
              <a:t> </a:t>
            </a:r>
            <a:r>
              <a:rPr lang="en-US" sz="4400" dirty="0" err="1" smtClean="0">
                <a:latin typeface="Lucida Calligraphy" pitchFamily="66" charset="0"/>
              </a:rPr>
              <a:t>dõi</a:t>
            </a:r>
            <a:r>
              <a:rPr lang="en-US" sz="4400" dirty="0" smtClean="0">
                <a:latin typeface="Lucida Calligraphy" pitchFamily="66" charset="0"/>
              </a:rPr>
              <a:t> !</a:t>
            </a:r>
            <a:endParaRPr lang="en-US" sz="4400" dirty="0">
              <a:latin typeface="Lucida Calligraphy" pitchFamily="66" charset="0"/>
            </a:endParaRPr>
          </a:p>
        </p:txBody>
      </p:sp>
      <p:pic>
        <p:nvPicPr>
          <p:cNvPr id="5" name="Picture 4" descr="logo_DUT.jpg"/>
          <p:cNvPicPr>
            <a:picLocks noChangeAspect="1"/>
          </p:cNvPicPr>
          <p:nvPr/>
        </p:nvPicPr>
        <p:blipFill>
          <a:blip r:embed="rId2" cstate="print"/>
          <a:stretch>
            <a:fillRect/>
          </a:stretch>
        </p:blipFill>
        <p:spPr>
          <a:xfrm>
            <a:off x="8037490" y="101422"/>
            <a:ext cx="914400" cy="838200"/>
          </a:xfrm>
          <a:prstGeom prst="rect">
            <a:avLst/>
          </a:prstGeom>
        </p:spPr>
      </p:pic>
    </p:spTree>
    <p:extLst>
      <p:ext uri="{BB962C8B-B14F-4D97-AF65-F5344CB8AC3E}">
        <p14:creationId xmlns:p14="http://schemas.microsoft.com/office/powerpoint/2010/main" val="94040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xEl>
                                              <p:pRg st="1" end="1"/>
                                            </p:txEl>
                                          </p:spTgt>
                                        </p:tgtEl>
                                      </p:cBhvr>
                                    </p:animEffect>
                                    <p:animScale>
                                      <p:cBhvr>
                                        <p:cTn id="12" dur="250" autoRev="1" fill="hold"/>
                                        <p:tgtEl>
                                          <p:spTgt spid="3">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nodePh="1">
                                  <p:stCondLst>
                                    <p:cond delay="0"/>
                                  </p:stCondLst>
                                  <p:endCondLst>
                                    <p:cond evt="begin" delay="0">
                                      <p:tn val="15"/>
                                    </p:cond>
                                  </p:end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Tại</a:t>
            </a:r>
            <a:r>
              <a:rPr lang="en-US" dirty="0" smtClean="0"/>
              <a:t> </a:t>
            </a:r>
            <a:r>
              <a:rPr lang="en-US" dirty="0" err="1" smtClean="0"/>
              <a:t>sao</a:t>
            </a:r>
            <a:r>
              <a:rPr lang="en-US" dirty="0" smtClean="0"/>
              <a:t> </a:t>
            </a:r>
            <a:r>
              <a:rPr lang="en-US" dirty="0" err="1" smtClean="0"/>
              <a:t>và</a:t>
            </a:r>
            <a:r>
              <a:rPr lang="en-US" dirty="0" smtClean="0"/>
              <a:t> </a:t>
            </a:r>
            <a:r>
              <a:rPr lang="en-US" dirty="0" err="1" smtClean="0"/>
              <a:t>khi</a:t>
            </a:r>
            <a:r>
              <a:rPr lang="en-US" dirty="0" smtClean="0"/>
              <a:t> </a:t>
            </a:r>
            <a:r>
              <a:rPr lang="en-US" dirty="0" err="1" smtClean="0"/>
              <a:t>nào</a:t>
            </a:r>
            <a:r>
              <a:rPr lang="en-US" dirty="0" smtClean="0"/>
              <a:t> </a:t>
            </a:r>
            <a:r>
              <a:rPr lang="en-US" dirty="0" err="1" smtClean="0"/>
              <a:t>sử</a:t>
            </a:r>
            <a:r>
              <a:rPr lang="en-US" dirty="0" smtClean="0"/>
              <a:t> </a:t>
            </a:r>
            <a:r>
              <a:rPr lang="en-US" dirty="0" err="1" smtClean="0"/>
              <a:t>dụng</a:t>
            </a:r>
            <a:r>
              <a:rPr lang="en-US" dirty="0" smtClean="0"/>
              <a:t> IBFD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IBFD </a:t>
            </a:r>
            <a:r>
              <a:rPr lang="en-US" dirty="0" err="1" smtClean="0"/>
              <a:t>tạo</a:t>
            </a:r>
            <a:r>
              <a:rPr lang="en-US" dirty="0" smtClean="0"/>
              <a:t> </a:t>
            </a:r>
            <a:r>
              <a:rPr lang="en-US" dirty="0" err="1" smtClean="0"/>
              <a:t>ra</a:t>
            </a:r>
            <a:r>
              <a:rPr lang="en-US" dirty="0" smtClean="0"/>
              <a:t> </a:t>
            </a:r>
            <a:r>
              <a:rPr lang="en-US" dirty="0" err="1" smtClean="0"/>
              <a:t>nhiều</a:t>
            </a:r>
            <a:r>
              <a:rPr lang="en-US" dirty="0" smtClean="0"/>
              <a:t> </a:t>
            </a:r>
            <a:r>
              <a:rPr lang="en-US" dirty="0" err="1" smtClean="0"/>
              <a:t>thuận</a:t>
            </a:r>
            <a:r>
              <a:rPr lang="en-US" dirty="0" smtClean="0"/>
              <a:t> </a:t>
            </a:r>
            <a:r>
              <a:rPr lang="en-US" dirty="0" err="1" smtClean="0"/>
              <a:t>lợi</a:t>
            </a:r>
            <a:r>
              <a:rPr lang="en-US" dirty="0" smtClean="0"/>
              <a:t> </a:t>
            </a:r>
            <a:r>
              <a:rPr lang="en-US" dirty="0" err="1" smtClean="0"/>
              <a:t>trong</a:t>
            </a:r>
            <a:r>
              <a:rPr lang="en-US" dirty="0" smtClean="0"/>
              <a:t> </a:t>
            </a:r>
            <a:r>
              <a:rPr lang="en-US" dirty="0" err="1" smtClean="0"/>
              <a:t>truyền</a:t>
            </a:r>
            <a:r>
              <a:rPr lang="en-US" dirty="0" smtClean="0"/>
              <a:t> </a:t>
            </a:r>
            <a:r>
              <a:rPr lang="en-US" dirty="0" err="1" smtClean="0"/>
              <a:t>thông</a:t>
            </a:r>
            <a:r>
              <a:rPr lang="en-US" dirty="0" smtClean="0"/>
              <a:t> </a:t>
            </a:r>
            <a:r>
              <a:rPr lang="en-US" dirty="0" err="1" smtClean="0"/>
              <a:t>không</a:t>
            </a:r>
            <a:r>
              <a:rPr lang="en-US" dirty="0" smtClean="0"/>
              <a:t> </a:t>
            </a:r>
            <a:r>
              <a:rPr lang="en-US" dirty="0" err="1" smtClean="0"/>
              <a:t>dây</a:t>
            </a:r>
            <a:r>
              <a:rPr lang="en-US" dirty="0" smtClean="0"/>
              <a:t> </a:t>
            </a:r>
            <a:r>
              <a:rPr lang="en-US" dirty="0" err="1" smtClean="0"/>
              <a:t>bởi</a:t>
            </a:r>
            <a:r>
              <a:rPr lang="en-US" dirty="0" smtClean="0"/>
              <a:t> </a:t>
            </a:r>
            <a:r>
              <a:rPr lang="en-US" dirty="0" err="1" smtClean="0"/>
              <a:t>vì</a:t>
            </a:r>
            <a:r>
              <a:rPr lang="en-US" dirty="0" smtClean="0"/>
              <a:t> </a:t>
            </a:r>
          </a:p>
          <a:p>
            <a:pPr lvl="1"/>
            <a:r>
              <a:rPr lang="en-US" dirty="0" smtClean="0"/>
              <a:t>IBFD </a:t>
            </a:r>
            <a:r>
              <a:rPr lang="en-US" dirty="0" err="1" smtClean="0"/>
              <a:t>có</a:t>
            </a:r>
            <a:r>
              <a:rPr lang="en-US" dirty="0" smtClean="0"/>
              <a:t> </a:t>
            </a:r>
            <a:r>
              <a:rPr lang="en-US" dirty="0" err="1" smtClean="0"/>
              <a:t>tiềm</a:t>
            </a:r>
            <a:r>
              <a:rPr lang="en-US" dirty="0" smtClean="0"/>
              <a:t> </a:t>
            </a:r>
            <a:r>
              <a:rPr lang="en-US" dirty="0" err="1" smtClean="0"/>
              <a:t>năng</a:t>
            </a:r>
            <a:r>
              <a:rPr lang="en-US" dirty="0" smtClean="0"/>
              <a:t> </a:t>
            </a:r>
            <a:r>
              <a:rPr lang="en-US" dirty="0" err="1" smtClean="0"/>
              <a:t>để</a:t>
            </a:r>
            <a:r>
              <a:rPr lang="en-US" dirty="0" smtClean="0"/>
              <a:t> </a:t>
            </a:r>
            <a:r>
              <a:rPr lang="en-US" dirty="0" err="1" smtClean="0"/>
              <a:t>tăng</a:t>
            </a:r>
            <a:r>
              <a:rPr lang="en-US" dirty="0" smtClean="0"/>
              <a:t> </a:t>
            </a:r>
            <a:r>
              <a:rPr lang="en-US" dirty="0" err="1" smtClean="0"/>
              <a:t>gấp</a:t>
            </a:r>
            <a:r>
              <a:rPr lang="en-US" dirty="0" smtClean="0"/>
              <a:t> </a:t>
            </a:r>
            <a:r>
              <a:rPr lang="en-US" dirty="0" err="1" smtClean="0"/>
              <a:t>đôi</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quang</a:t>
            </a:r>
            <a:r>
              <a:rPr lang="en-US" dirty="0" smtClean="0"/>
              <a:t> </a:t>
            </a:r>
            <a:r>
              <a:rPr lang="en-US" dirty="0" err="1" smtClean="0"/>
              <a:t>phổ</a:t>
            </a:r>
            <a:r>
              <a:rPr lang="en-US" dirty="0" smtClean="0"/>
              <a:t> </a:t>
            </a:r>
            <a:r>
              <a:rPr lang="en-US" dirty="0" err="1" smtClean="0"/>
              <a:t>để</a:t>
            </a:r>
            <a:r>
              <a:rPr lang="en-US" dirty="0" smtClean="0"/>
              <a:t> </a:t>
            </a:r>
            <a:r>
              <a:rPr lang="en-US" dirty="0" err="1" smtClean="0"/>
              <a:t>đáp</a:t>
            </a:r>
            <a:r>
              <a:rPr lang="en-US" dirty="0" smtClean="0"/>
              <a:t> </a:t>
            </a:r>
            <a:r>
              <a:rPr lang="en-US" dirty="0" err="1" smtClean="0"/>
              <a:t>ứng</a:t>
            </a:r>
            <a:r>
              <a:rPr lang="en-US" dirty="0" smtClean="0"/>
              <a:t> </a:t>
            </a:r>
            <a:r>
              <a:rPr lang="en-US" dirty="0" err="1" smtClean="0"/>
              <a:t>nhu</a:t>
            </a:r>
            <a:r>
              <a:rPr lang="en-US" dirty="0" smtClean="0"/>
              <a:t> </a:t>
            </a:r>
            <a:r>
              <a:rPr lang="en-US" dirty="0" err="1" smtClean="0"/>
              <a:t>cầu</a:t>
            </a:r>
            <a:r>
              <a:rPr lang="en-US" dirty="0" smtClean="0"/>
              <a:t> </a:t>
            </a:r>
            <a:r>
              <a:rPr lang="en-US" dirty="0" err="1" smtClean="0"/>
              <a:t>ngày</a:t>
            </a:r>
            <a:r>
              <a:rPr lang="en-US" dirty="0" smtClean="0"/>
              <a:t> </a:t>
            </a:r>
            <a:r>
              <a:rPr lang="en-US" dirty="0" err="1" smtClean="0"/>
              <a:t>càng</a:t>
            </a:r>
            <a:r>
              <a:rPr lang="en-US" dirty="0" smtClean="0"/>
              <a:t> </a:t>
            </a:r>
            <a:r>
              <a:rPr lang="en-US" dirty="0" err="1" smtClean="0"/>
              <a:t>tăng</a:t>
            </a:r>
            <a:r>
              <a:rPr lang="en-US" dirty="0" smtClean="0"/>
              <a:t> </a:t>
            </a:r>
            <a:r>
              <a:rPr lang="en-US" dirty="0" err="1" smtClean="0"/>
              <a:t>của</a:t>
            </a:r>
            <a:r>
              <a:rPr lang="en-US" dirty="0" smtClean="0"/>
              <a:t> </a:t>
            </a:r>
            <a:r>
              <a:rPr lang="en-US" dirty="0" err="1" smtClean="0"/>
              <a:t>truyền</a:t>
            </a:r>
            <a:r>
              <a:rPr lang="en-US" dirty="0" smtClean="0"/>
              <a:t> </a:t>
            </a:r>
            <a:r>
              <a:rPr lang="en-US" dirty="0" err="1" smtClean="0"/>
              <a:t>thông</a:t>
            </a:r>
            <a:r>
              <a:rPr lang="en-US" dirty="0" smtClean="0"/>
              <a:t> </a:t>
            </a:r>
            <a:r>
              <a:rPr lang="en-US" dirty="0" err="1" smtClean="0"/>
              <a:t>không</a:t>
            </a:r>
            <a:r>
              <a:rPr lang="en-US" dirty="0" smtClean="0"/>
              <a:t> </a:t>
            </a:r>
            <a:r>
              <a:rPr lang="en-US" dirty="0" err="1" smtClean="0"/>
              <a:t>dây</a:t>
            </a:r>
            <a:r>
              <a:rPr lang="en-US" dirty="0" smtClean="0"/>
              <a:t>.</a:t>
            </a:r>
          </a:p>
          <a:p>
            <a:pPr lvl="1"/>
            <a:r>
              <a:rPr lang="en-US" dirty="0" smtClean="0"/>
              <a:t>Do </a:t>
            </a:r>
            <a:r>
              <a:rPr lang="en-US" dirty="0" err="1" smtClean="0"/>
              <a:t>sự</a:t>
            </a:r>
            <a:r>
              <a:rPr lang="en-US" dirty="0" smtClean="0"/>
              <a:t> </a:t>
            </a:r>
            <a:r>
              <a:rPr lang="en-US" dirty="0" err="1" smtClean="0"/>
              <a:t>tiên</a:t>
            </a:r>
            <a:r>
              <a:rPr lang="en-US" dirty="0" smtClean="0"/>
              <a:t> </a:t>
            </a:r>
            <a:r>
              <a:rPr lang="en-US" dirty="0" err="1" smtClean="0"/>
              <a:t>tiến</a:t>
            </a:r>
            <a:r>
              <a:rPr lang="en-US" dirty="0" smtClean="0"/>
              <a:t> </a:t>
            </a:r>
            <a:r>
              <a:rPr lang="en-US" dirty="0" err="1" smtClean="0"/>
              <a:t>trong</a:t>
            </a:r>
            <a:r>
              <a:rPr lang="en-US" dirty="0" smtClean="0"/>
              <a:t> </a:t>
            </a:r>
            <a:r>
              <a:rPr lang="en-US" dirty="0" err="1" smtClean="0"/>
              <a:t>truyền</a:t>
            </a:r>
            <a:r>
              <a:rPr lang="en-US" dirty="0" smtClean="0"/>
              <a:t> </a:t>
            </a:r>
            <a:r>
              <a:rPr lang="en-US" dirty="0" err="1" smtClean="0"/>
              <a:t>thông</a:t>
            </a:r>
            <a:r>
              <a:rPr lang="en-US" dirty="0" smtClean="0"/>
              <a:t> </a:t>
            </a:r>
            <a:r>
              <a:rPr lang="en-US" dirty="0" err="1" smtClean="0"/>
              <a:t>và</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máy</a:t>
            </a:r>
            <a:r>
              <a:rPr lang="en-US" dirty="0" smtClean="0"/>
              <a:t> </a:t>
            </a:r>
            <a:r>
              <a:rPr lang="en-US" dirty="0" err="1" smtClean="0"/>
              <a:t>tính</a:t>
            </a:r>
            <a:r>
              <a:rPr lang="en-US" dirty="0" smtClean="0"/>
              <a:t>, </a:t>
            </a:r>
            <a:r>
              <a:rPr lang="en-US" dirty="0" err="1" smtClean="0"/>
              <a:t>công</a:t>
            </a:r>
            <a:r>
              <a:rPr lang="en-US" dirty="0" smtClean="0"/>
              <a:t> </a:t>
            </a:r>
            <a:r>
              <a:rPr lang="en-US" dirty="0" err="1" smtClean="0"/>
              <a:t>suất</a:t>
            </a:r>
            <a:r>
              <a:rPr lang="en-US" dirty="0" smtClean="0"/>
              <a:t> </a:t>
            </a:r>
            <a:r>
              <a:rPr lang="en-US" dirty="0" err="1" smtClean="0"/>
              <a:t>xử</a:t>
            </a:r>
            <a:r>
              <a:rPr lang="en-US" dirty="0" smtClean="0"/>
              <a:t> </a:t>
            </a:r>
            <a:r>
              <a:rPr lang="en-US" dirty="0" err="1" smtClean="0"/>
              <a:t>lý</a:t>
            </a:r>
            <a:r>
              <a:rPr lang="en-US" dirty="0" smtClean="0"/>
              <a:t> </a:t>
            </a:r>
            <a:r>
              <a:rPr lang="en-US" dirty="0" err="1" smtClean="0"/>
              <a:t>được</a:t>
            </a:r>
            <a:r>
              <a:rPr lang="en-US" dirty="0" smtClean="0"/>
              <a:t> </a:t>
            </a:r>
            <a:r>
              <a:rPr lang="en-US" dirty="0" err="1" smtClean="0"/>
              <a:t>tăng</a:t>
            </a:r>
            <a:r>
              <a:rPr lang="en-US" dirty="0" smtClean="0"/>
              <a:t> </a:t>
            </a:r>
            <a:r>
              <a:rPr lang="en-US" dirty="0" err="1" smtClean="0"/>
              <a:t>lên</a:t>
            </a:r>
            <a:r>
              <a:rPr lang="en-US" dirty="0" smtClean="0"/>
              <a:t> </a:t>
            </a:r>
            <a:r>
              <a:rPr lang="en-US" dirty="0" err="1" smtClean="0"/>
              <a:t>rất</a:t>
            </a:r>
            <a:r>
              <a:rPr lang="en-US" dirty="0" smtClean="0"/>
              <a:t> </a:t>
            </a:r>
            <a:r>
              <a:rPr lang="en-US" dirty="0" err="1" smtClean="0"/>
              <a:t>nhiều</a:t>
            </a:r>
            <a:r>
              <a:rPr lang="en-US" dirty="0" smtClean="0"/>
              <a:t> </a:t>
            </a:r>
            <a:r>
              <a:rPr lang="en-US" dirty="0" err="1" smtClean="0"/>
              <a:t>và</a:t>
            </a:r>
            <a:r>
              <a:rPr lang="en-US" dirty="0" smtClean="0"/>
              <a:t> </a:t>
            </a:r>
            <a:r>
              <a:rPr lang="en-US" dirty="0" err="1" smtClean="0"/>
              <a:t>có</a:t>
            </a:r>
            <a:r>
              <a:rPr lang="en-US" dirty="0" smtClean="0"/>
              <a:t> </a:t>
            </a:r>
            <a:r>
              <a:rPr lang="en-US" dirty="0" err="1" smtClean="0"/>
              <a:t>thể</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kích</a:t>
            </a:r>
            <a:r>
              <a:rPr lang="en-US" dirty="0" smtClean="0"/>
              <a:t> </a:t>
            </a:r>
            <a:r>
              <a:rPr lang="en-US" dirty="0" err="1" smtClean="0"/>
              <a:t>thước</a:t>
            </a:r>
            <a:r>
              <a:rPr lang="en-US" dirty="0" smtClean="0"/>
              <a:t> </a:t>
            </a:r>
            <a:r>
              <a:rPr lang="en-US" dirty="0" err="1" smtClean="0"/>
              <a:t>vật</a:t>
            </a:r>
            <a:r>
              <a:rPr lang="en-US" dirty="0" smtClean="0"/>
              <a:t> </a:t>
            </a:r>
            <a:r>
              <a:rPr lang="en-US" dirty="0" err="1" smtClean="0"/>
              <a:t>lý</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không</a:t>
            </a:r>
            <a:r>
              <a:rPr lang="en-US" dirty="0" smtClean="0"/>
              <a:t> </a:t>
            </a:r>
            <a:r>
              <a:rPr lang="en-US" dirty="0" err="1" smtClean="0"/>
              <a:t>dây</a:t>
            </a:r>
            <a:endParaRPr lang="en-US" dirty="0" smtClean="0"/>
          </a:p>
          <a:p>
            <a:pPr lvl="1"/>
            <a:r>
              <a:rPr lang="en-US" dirty="0" err="1" smtClean="0"/>
              <a:t>Xu</a:t>
            </a:r>
            <a:r>
              <a:rPr lang="en-US" dirty="0" smtClean="0"/>
              <a:t> </a:t>
            </a:r>
            <a:r>
              <a:rPr lang="en-US" dirty="0" err="1" smtClean="0"/>
              <a:t>hướng</a:t>
            </a:r>
            <a:r>
              <a:rPr lang="en-US" dirty="0" smtClean="0"/>
              <a:t> </a:t>
            </a:r>
            <a:r>
              <a:rPr lang="en-US" dirty="0" err="1" smtClean="0"/>
              <a:t>gần</a:t>
            </a:r>
            <a:r>
              <a:rPr lang="en-US" dirty="0" smtClean="0"/>
              <a:t> </a:t>
            </a:r>
            <a:r>
              <a:rPr lang="en-US" dirty="0" err="1" smtClean="0"/>
              <a:t>đây</a:t>
            </a:r>
            <a:r>
              <a:rPr lang="en-US" dirty="0" smtClean="0"/>
              <a:t> </a:t>
            </a:r>
            <a:r>
              <a:rPr lang="en-US" dirty="0" err="1" smtClean="0"/>
              <a:t>của</a:t>
            </a:r>
            <a:r>
              <a:rPr lang="en-US" dirty="0" smtClean="0"/>
              <a:t> </a:t>
            </a:r>
            <a:r>
              <a:rPr lang="en-US" dirty="0" err="1" smtClean="0"/>
              <a:t>truyền</a:t>
            </a:r>
            <a:r>
              <a:rPr lang="en-US" dirty="0" smtClean="0"/>
              <a:t> </a:t>
            </a:r>
            <a:r>
              <a:rPr lang="en-US" dirty="0" err="1" smtClean="0"/>
              <a:t>thông</a:t>
            </a:r>
            <a:r>
              <a:rPr lang="en-US" dirty="0" smtClean="0"/>
              <a:t> </a:t>
            </a:r>
            <a:r>
              <a:rPr lang="en-US" dirty="0" err="1" smtClean="0"/>
              <a:t>không</a:t>
            </a:r>
            <a:r>
              <a:rPr lang="en-US" dirty="0" smtClean="0"/>
              <a:t> </a:t>
            </a:r>
            <a:r>
              <a:rPr lang="en-US" dirty="0" err="1" smtClean="0"/>
              <a:t>dây</a:t>
            </a:r>
            <a:r>
              <a:rPr lang="en-US" dirty="0" smtClean="0"/>
              <a:t> </a:t>
            </a:r>
            <a:r>
              <a:rPr lang="en-US" dirty="0" err="1" smtClean="0"/>
              <a:t>là</a:t>
            </a:r>
            <a:r>
              <a:rPr lang="en-US" dirty="0" smtClean="0"/>
              <a:t> </a:t>
            </a:r>
            <a:r>
              <a:rPr lang="en-US" dirty="0" err="1" smtClean="0"/>
              <a:t>hướng</a:t>
            </a:r>
            <a:r>
              <a:rPr lang="en-US" dirty="0" smtClean="0"/>
              <a:t> </a:t>
            </a:r>
            <a:r>
              <a:rPr lang="en-US" dirty="0" err="1" smtClean="0"/>
              <a:t>tới</a:t>
            </a:r>
            <a:r>
              <a:rPr lang="en-US" dirty="0" smtClean="0"/>
              <a:t> </a:t>
            </a:r>
            <a:r>
              <a:rPr lang="en-US" dirty="0" err="1" smtClean="0"/>
              <a:t>lĩnh</a:t>
            </a:r>
            <a:r>
              <a:rPr lang="en-US" dirty="0" smtClean="0"/>
              <a:t> </a:t>
            </a:r>
            <a:r>
              <a:rPr lang="en-US" dirty="0" err="1" smtClean="0"/>
              <a:t>vực</a:t>
            </a:r>
            <a:r>
              <a:rPr lang="en-US" dirty="0" smtClean="0"/>
              <a:t> </a:t>
            </a:r>
            <a:r>
              <a:rPr lang="en-US" dirty="0" err="1" smtClean="0"/>
              <a:t>từ</a:t>
            </a:r>
            <a:r>
              <a:rPr lang="en-US" dirty="0" smtClean="0"/>
              <a:t> </a:t>
            </a:r>
            <a:r>
              <a:rPr lang="en-US" dirty="0" err="1" smtClean="0"/>
              <a:t>gần</a:t>
            </a:r>
            <a:r>
              <a:rPr lang="en-US" dirty="0" smtClean="0"/>
              <a:t> </a:t>
            </a:r>
            <a:r>
              <a:rPr lang="en-US" dirty="0" err="1" smtClean="0"/>
              <a:t>tới</a:t>
            </a:r>
            <a:r>
              <a:rPr lang="en-US" dirty="0" smtClean="0"/>
              <a:t> </a:t>
            </a:r>
            <a:r>
              <a:rPr lang="en-US" dirty="0" err="1" smtClean="0"/>
              <a:t>xa</a:t>
            </a:r>
            <a:r>
              <a:rPr lang="en-US" dirty="0" smtClean="0"/>
              <a:t>.</a:t>
            </a:r>
            <a:endParaRPr lang="en-US" dirty="0"/>
          </a:p>
          <a:p>
            <a:pPr lvl="1"/>
            <a:r>
              <a:rPr lang="en-US" dirty="0" err="1" smtClean="0"/>
              <a:t>Tuy</a:t>
            </a:r>
            <a:r>
              <a:rPr lang="en-US" dirty="0" smtClean="0"/>
              <a:t> </a:t>
            </a:r>
            <a:r>
              <a:rPr lang="en-US" dirty="0" err="1" smtClean="0"/>
              <a:t>nhiên</a:t>
            </a:r>
            <a:r>
              <a:rPr lang="en-US" dirty="0" smtClean="0"/>
              <a:t> IBFD </a:t>
            </a:r>
            <a:r>
              <a:rPr lang="en-US" dirty="0" err="1" smtClean="0"/>
              <a:t>cũng</a:t>
            </a:r>
            <a:r>
              <a:rPr lang="en-US" dirty="0" smtClean="0"/>
              <a:t> </a:t>
            </a:r>
            <a:r>
              <a:rPr lang="en-US" dirty="0" err="1" smtClean="0"/>
              <a:t>có</a:t>
            </a:r>
            <a:r>
              <a:rPr lang="en-US" dirty="0" smtClean="0"/>
              <a:t> </a:t>
            </a:r>
            <a:r>
              <a:rPr lang="en-US" dirty="0" err="1" smtClean="0"/>
              <a:t>nhiều</a:t>
            </a:r>
            <a:r>
              <a:rPr lang="en-US" dirty="0" smtClean="0"/>
              <a:t> </a:t>
            </a:r>
            <a:r>
              <a:rPr lang="en-US" dirty="0" err="1" smtClean="0"/>
              <a:t>hạn</a:t>
            </a:r>
            <a:r>
              <a:rPr lang="en-US" dirty="0" smtClean="0"/>
              <a:t> </a:t>
            </a:r>
            <a:r>
              <a:rPr lang="en-US" dirty="0" err="1" smtClean="0"/>
              <a:t>chế</a:t>
            </a:r>
            <a:r>
              <a:rPr lang="en-US" dirty="0" smtClean="0"/>
              <a:t> </a:t>
            </a:r>
            <a:r>
              <a:rPr lang="en-US" dirty="0" err="1" smtClean="0"/>
              <a:t>của</a:t>
            </a:r>
            <a:r>
              <a:rPr lang="en-US" dirty="0" smtClean="0"/>
              <a:t> </a:t>
            </a:r>
            <a:r>
              <a:rPr lang="en-US" dirty="0" err="1" smtClean="0"/>
              <a:t>nó</a:t>
            </a:r>
            <a:r>
              <a:rPr lang="en-US" dirty="0" smtClean="0"/>
              <a:t> </a:t>
            </a:r>
          </a:p>
          <a:p>
            <a:pPr lvl="2"/>
            <a:r>
              <a:rPr lang="en-US" dirty="0" smtClean="0"/>
              <a:t>Ta </a:t>
            </a:r>
            <a:r>
              <a:rPr lang="en-US" dirty="0" err="1" smtClean="0"/>
              <a:t>cần</a:t>
            </a:r>
            <a:r>
              <a:rPr lang="en-US" dirty="0" smtClean="0"/>
              <a:t> </a:t>
            </a:r>
            <a:r>
              <a:rPr lang="en-US" dirty="0" err="1" smtClean="0"/>
              <a:t>phải</a:t>
            </a:r>
            <a:r>
              <a:rPr lang="en-US" dirty="0" smtClean="0"/>
              <a:t> </a:t>
            </a:r>
            <a:r>
              <a:rPr lang="en-US" dirty="0" err="1" smtClean="0"/>
              <a:t>hiểu</a:t>
            </a:r>
            <a:r>
              <a:rPr lang="en-US" dirty="0" smtClean="0"/>
              <a:t> </a:t>
            </a:r>
            <a:r>
              <a:rPr lang="en-US" dirty="0" err="1" smtClean="0"/>
              <a:t>những</a:t>
            </a:r>
            <a:r>
              <a:rPr lang="en-US" dirty="0" smtClean="0"/>
              <a:t> </a:t>
            </a:r>
            <a:r>
              <a:rPr lang="en-US" dirty="0" err="1" smtClean="0"/>
              <a:t>hạn</a:t>
            </a:r>
            <a:r>
              <a:rPr lang="en-US" dirty="0" smtClean="0"/>
              <a:t> </a:t>
            </a:r>
            <a:r>
              <a:rPr lang="en-US" dirty="0" err="1" smtClean="0"/>
              <a:t>chế</a:t>
            </a:r>
            <a:r>
              <a:rPr lang="en-US" dirty="0" smtClean="0"/>
              <a:t>  </a:t>
            </a:r>
            <a:r>
              <a:rPr lang="en-US" dirty="0" err="1" smtClean="0"/>
              <a:t>để</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những</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khả</a:t>
            </a:r>
            <a:r>
              <a:rPr lang="en-US" dirty="0" smtClean="0"/>
              <a:t> </a:t>
            </a:r>
            <a:r>
              <a:rPr lang="en-US" dirty="0" err="1" smtClean="0"/>
              <a:t>thi</a:t>
            </a:r>
            <a:r>
              <a:rPr lang="en-US" dirty="0" smtClean="0"/>
              <a:t> </a:t>
            </a:r>
            <a:r>
              <a:rPr lang="en-US" dirty="0" err="1" smtClean="0"/>
              <a:t>của</a:t>
            </a:r>
            <a:r>
              <a:rPr lang="en-US" dirty="0" smtClean="0"/>
              <a:t> </a:t>
            </a:r>
            <a:r>
              <a:rPr lang="en-US" dirty="0" err="1" smtClean="0"/>
              <a:t>nó</a:t>
            </a:r>
            <a:endParaRPr lang="en-US" dirty="0" smtClean="0"/>
          </a:p>
          <a:p>
            <a:pPr lvl="2"/>
            <a:r>
              <a:rPr lang="en-US" dirty="0" smtClean="0"/>
              <a:t>IBFD </a:t>
            </a:r>
            <a:r>
              <a:rPr lang="en-US" dirty="0" err="1" smtClean="0"/>
              <a:t>không</a:t>
            </a:r>
            <a:r>
              <a:rPr lang="en-US" dirty="0" smtClean="0"/>
              <a:t> </a:t>
            </a:r>
            <a:r>
              <a:rPr lang="en-US" dirty="0" err="1" smtClean="0"/>
              <a:t>phải</a:t>
            </a:r>
            <a:r>
              <a:rPr lang="en-US" dirty="0" smtClean="0"/>
              <a:t> </a:t>
            </a:r>
            <a:r>
              <a:rPr lang="en-US" dirty="0" err="1" smtClean="0"/>
              <a:t>là</a:t>
            </a:r>
            <a:r>
              <a:rPr lang="en-US" dirty="0" smtClean="0"/>
              <a:t> </a:t>
            </a:r>
            <a:r>
              <a:rPr lang="en-US" dirty="0" err="1" smtClean="0"/>
              <a:t>một</a:t>
            </a:r>
            <a:r>
              <a:rPr lang="en-US" dirty="0" smtClean="0"/>
              <a:t> form </a:t>
            </a:r>
            <a:r>
              <a:rPr lang="en-US" dirty="0" err="1" smtClean="0"/>
              <a:t>thần</a:t>
            </a:r>
            <a:r>
              <a:rPr lang="en-US" dirty="0" smtClean="0"/>
              <a:t> </a:t>
            </a:r>
            <a:r>
              <a:rPr lang="en-US" dirty="0" err="1" smtClean="0"/>
              <a:t>kì</a:t>
            </a:r>
            <a:r>
              <a:rPr lang="en-US" dirty="0" smtClean="0"/>
              <a:t> </a:t>
            </a:r>
            <a:r>
              <a:rPr lang="en-US" dirty="0" err="1" smtClean="0"/>
              <a:t>để</a:t>
            </a:r>
            <a:r>
              <a:rPr lang="en-US" dirty="0" smtClean="0"/>
              <a:t> </a:t>
            </a:r>
            <a:r>
              <a:rPr lang="en-US" dirty="0" err="1" smtClean="0"/>
              <a:t>nhân</a:t>
            </a:r>
            <a:r>
              <a:rPr lang="en-US" dirty="0" smtClean="0"/>
              <a:t> </a:t>
            </a:r>
            <a:r>
              <a:rPr lang="en-US" dirty="0" err="1" smtClean="0"/>
              <a:t>đôi</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quang</a:t>
            </a:r>
            <a:r>
              <a:rPr lang="en-US" dirty="0" smtClean="0"/>
              <a:t> </a:t>
            </a:r>
            <a:r>
              <a:rPr lang="en-US" dirty="0" err="1" smtClean="0"/>
              <a:t>phổ</a:t>
            </a:r>
            <a:r>
              <a:rPr lang="en-US" dirty="0" smtClean="0"/>
              <a:t>.</a:t>
            </a:r>
            <a:endParaRPr lang="en-US" dirty="0"/>
          </a:p>
        </p:txBody>
      </p:sp>
    </p:spTree>
    <p:extLst>
      <p:ext uri="{BB962C8B-B14F-4D97-AF65-F5344CB8AC3E}">
        <p14:creationId xmlns:p14="http://schemas.microsoft.com/office/powerpoint/2010/main" val="29279144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đặc</a:t>
            </a:r>
            <a:r>
              <a:rPr lang="en-US" dirty="0" smtClean="0"/>
              <a:t> </a:t>
            </a:r>
            <a:r>
              <a:rPr lang="en-US" dirty="0" err="1" smtClean="0"/>
              <a:t>trưng</a:t>
            </a:r>
            <a:r>
              <a:rPr lang="en-US" dirty="0" smtClean="0"/>
              <a:t> </a:t>
            </a:r>
            <a:r>
              <a:rPr lang="en-US" dirty="0" err="1" smtClean="0"/>
              <a:t>trong</a:t>
            </a:r>
            <a:r>
              <a:rPr lang="en-US" dirty="0" smtClean="0"/>
              <a:t> IBFD</a:t>
            </a:r>
            <a:endParaRPr lang="en-US" dirty="0"/>
          </a:p>
        </p:txBody>
      </p:sp>
      <p:sp>
        <p:nvSpPr>
          <p:cNvPr id="3" name="Content Placeholder 2"/>
          <p:cNvSpPr>
            <a:spLocks noGrp="1"/>
          </p:cNvSpPr>
          <p:nvPr>
            <p:ph idx="1"/>
          </p:nvPr>
        </p:nvSpPr>
        <p:spPr/>
        <p:txBody>
          <a:bodyPr/>
          <a:lstStyle/>
          <a:p>
            <a:r>
              <a:rPr lang="en-US" dirty="0" err="1" smtClean="0"/>
              <a:t>Trong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không</a:t>
            </a:r>
            <a:r>
              <a:rPr lang="en-US" dirty="0" smtClean="0"/>
              <a:t> </a:t>
            </a:r>
            <a:r>
              <a:rPr lang="en-US" dirty="0" err="1" smtClean="0"/>
              <a:t>dây</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Tx</a:t>
            </a:r>
            <a:r>
              <a:rPr lang="en-US" dirty="0" smtClean="0"/>
              <a:t> </a:t>
            </a:r>
            <a:r>
              <a:rPr lang="en-US" dirty="0" err="1" smtClean="0"/>
              <a:t>cản</a:t>
            </a:r>
            <a:r>
              <a:rPr lang="en-US" dirty="0" smtClean="0"/>
              <a:t> </a:t>
            </a:r>
            <a:r>
              <a:rPr lang="en-US" dirty="0" err="1" smtClean="0"/>
              <a:t>trở</a:t>
            </a:r>
            <a:r>
              <a:rPr lang="en-US" dirty="0" smtClean="0"/>
              <a:t> Rx </a:t>
            </a:r>
            <a:r>
              <a:rPr lang="en-US" dirty="0" err="1" smtClean="0"/>
              <a:t>thông</a:t>
            </a:r>
            <a:r>
              <a:rPr lang="en-US" dirty="0" smtClean="0"/>
              <a:t> qua con </a:t>
            </a:r>
            <a:r>
              <a:rPr lang="en-US" dirty="0" err="1" smtClean="0"/>
              <a:t>đường</a:t>
            </a:r>
            <a:r>
              <a:rPr lang="en-US" dirty="0" smtClean="0"/>
              <a:t> </a:t>
            </a:r>
            <a:r>
              <a:rPr lang="en-US" dirty="0" err="1" smtClean="0"/>
              <a:t>trực</a:t>
            </a:r>
            <a:r>
              <a:rPr lang="en-US" dirty="0" smtClean="0"/>
              <a:t> </a:t>
            </a:r>
            <a:r>
              <a:rPr lang="en-US" dirty="0" err="1" smtClean="0"/>
              <a:t>tiếp</a:t>
            </a:r>
            <a:r>
              <a:rPr lang="en-US" dirty="0" smtClean="0"/>
              <a:t> </a:t>
            </a:r>
            <a:r>
              <a:rPr lang="en-US" dirty="0" err="1" smtClean="0"/>
              <a:t>hoặc</a:t>
            </a:r>
            <a:r>
              <a:rPr lang="en-US" dirty="0" smtClean="0"/>
              <a:t> </a:t>
            </a:r>
            <a:r>
              <a:rPr lang="en-US" dirty="0" err="1" smtClean="0"/>
              <a:t>phản</a:t>
            </a:r>
            <a:r>
              <a:rPr lang="en-US" dirty="0" smtClean="0"/>
              <a:t> </a:t>
            </a:r>
            <a:r>
              <a:rPr lang="en-US" dirty="0" err="1" smtClean="0"/>
              <a:t>xạ</a:t>
            </a:r>
            <a:r>
              <a:rPr lang="en-US" dirty="0" smtClean="0"/>
              <a:t>.</a:t>
            </a:r>
          </a:p>
          <a:p>
            <a:r>
              <a:rPr lang="en-US" dirty="0" smtClean="0"/>
              <a:t>SI </a:t>
            </a:r>
            <a:r>
              <a:rPr lang="en-US" dirty="0" err="1" smtClean="0"/>
              <a:t>được</a:t>
            </a:r>
            <a:r>
              <a:rPr lang="en-US" dirty="0" smtClean="0"/>
              <a:t> </a:t>
            </a:r>
            <a:r>
              <a:rPr lang="en-US" dirty="0" err="1" smtClean="0"/>
              <a:t>suy</a:t>
            </a:r>
            <a:r>
              <a:rPr lang="en-US" dirty="0" smtClean="0"/>
              <a:t> </a:t>
            </a:r>
            <a:r>
              <a:rPr lang="en-US" dirty="0" err="1" smtClean="0"/>
              <a:t>giảm</a:t>
            </a:r>
            <a:r>
              <a:rPr lang="en-US" dirty="0" smtClean="0"/>
              <a:t> </a:t>
            </a:r>
            <a:r>
              <a:rPr lang="en-US" dirty="0" err="1" smtClean="0"/>
              <a:t>trong</a:t>
            </a:r>
            <a:r>
              <a:rPr lang="en-US" dirty="0" smtClean="0"/>
              <a:t> RF </a:t>
            </a:r>
            <a:r>
              <a:rPr lang="en-US" dirty="0" err="1" smtClean="0"/>
              <a:t>bằng</a:t>
            </a:r>
            <a:r>
              <a:rPr lang="en-US" dirty="0" smtClean="0"/>
              <a:t> </a:t>
            </a:r>
            <a:r>
              <a:rPr lang="en-US" dirty="0" err="1" smtClean="0"/>
              <a:t>cách</a:t>
            </a:r>
            <a:r>
              <a:rPr lang="en-US" dirty="0" smtClean="0"/>
              <a:t> </a:t>
            </a:r>
            <a:r>
              <a:rPr lang="en-US" dirty="0" err="1" smtClean="0"/>
              <a:t>cô</a:t>
            </a:r>
            <a:r>
              <a:rPr lang="en-US" dirty="0" smtClean="0"/>
              <a:t> </a:t>
            </a:r>
            <a:r>
              <a:rPr lang="en-US" dirty="0" err="1" smtClean="0"/>
              <a:t>lập</a:t>
            </a:r>
            <a:r>
              <a:rPr lang="en-US" dirty="0" smtClean="0"/>
              <a:t> </a:t>
            </a:r>
            <a:r>
              <a:rPr lang="en-US" dirty="0" err="1" smtClean="0"/>
              <a:t>Tx</a:t>
            </a:r>
            <a:r>
              <a:rPr lang="en-US" dirty="0" smtClean="0"/>
              <a:t>/Rx</a:t>
            </a:r>
          </a:p>
          <a:p>
            <a:pPr lvl="1"/>
            <a:r>
              <a:rPr lang="en-US" dirty="0" err="1" smtClean="0"/>
              <a:t>Cô</a:t>
            </a:r>
            <a:r>
              <a:rPr lang="en-US" dirty="0" smtClean="0"/>
              <a:t> </a:t>
            </a:r>
            <a:r>
              <a:rPr lang="en-US" dirty="0" err="1" smtClean="0"/>
              <a:t>lập</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tạo</a:t>
            </a:r>
            <a:r>
              <a:rPr lang="en-US" dirty="0" smtClean="0"/>
              <a:t> </a:t>
            </a:r>
            <a:r>
              <a:rPr lang="en-US" dirty="0" err="1" smtClean="0"/>
              <a:t>chùm</a:t>
            </a:r>
            <a:r>
              <a:rPr lang="en-US" dirty="0" smtClean="0"/>
              <a:t>) </a:t>
            </a:r>
            <a:r>
              <a:rPr lang="en-US" dirty="0" err="1" smtClean="0"/>
              <a:t>trong</a:t>
            </a:r>
            <a:r>
              <a:rPr lang="en-US" dirty="0" smtClean="0"/>
              <a:t>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đa</a:t>
            </a:r>
            <a:r>
              <a:rPr lang="en-US" dirty="0" smtClean="0"/>
              <a:t> </a:t>
            </a:r>
            <a:r>
              <a:rPr lang="en-US" dirty="0" err="1" smtClean="0"/>
              <a:t>anten</a:t>
            </a:r>
            <a:endParaRPr lang="en-US" dirty="0" smtClean="0"/>
          </a:p>
          <a:p>
            <a:pPr lvl="1"/>
            <a:r>
              <a:rPr lang="en-US" dirty="0" err="1" smtClean="0"/>
              <a:t>Sử</a:t>
            </a:r>
            <a:r>
              <a:rPr lang="en-US" dirty="0" smtClean="0"/>
              <a:t> </a:t>
            </a:r>
            <a:r>
              <a:rPr lang="en-US" dirty="0" err="1" smtClean="0"/>
              <a:t>dụng</a:t>
            </a:r>
            <a:r>
              <a:rPr lang="en-US" dirty="0" smtClean="0"/>
              <a:t> circulator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a:t>
            </a:r>
            <a:r>
              <a:rPr lang="en-US" dirty="0" err="1" smtClean="0"/>
              <a:t>bộ</a:t>
            </a:r>
            <a:r>
              <a:rPr lang="en-US" dirty="0" smtClean="0"/>
              <a:t> hybrid) </a:t>
            </a:r>
            <a:r>
              <a:rPr lang="en-US" dirty="0" err="1" smtClean="0"/>
              <a:t>trong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anten</a:t>
            </a:r>
            <a:r>
              <a:rPr lang="en-US" dirty="0" smtClean="0"/>
              <a:t> </a:t>
            </a:r>
            <a:r>
              <a:rPr lang="en-US" dirty="0" err="1" smtClean="0"/>
              <a:t>đơn</a:t>
            </a:r>
            <a:r>
              <a:rPr lang="en-US" dirty="0" smtClean="0"/>
              <a:t>.</a:t>
            </a:r>
          </a:p>
          <a:p>
            <a:pPr marL="274320" lvl="1" indent="0">
              <a:buNone/>
            </a:pPr>
            <a:r>
              <a:rPr lang="en-US" dirty="0" err="1" smtClean="0"/>
              <a:t>Dư</a:t>
            </a:r>
            <a:r>
              <a:rPr lang="en-US" dirty="0" smtClean="0"/>
              <a:t> </a:t>
            </a:r>
            <a:r>
              <a:rPr lang="en-US" dirty="0" err="1" smtClean="0"/>
              <a:t>thừa</a:t>
            </a:r>
            <a:r>
              <a:rPr lang="en-US" dirty="0" smtClean="0"/>
              <a:t> </a:t>
            </a:r>
            <a:r>
              <a:rPr lang="en-US" dirty="0" err="1" smtClean="0"/>
              <a:t>tự</a:t>
            </a:r>
            <a:r>
              <a:rPr lang="en-US" dirty="0" smtClean="0"/>
              <a:t>  </a:t>
            </a:r>
            <a:r>
              <a:rPr lang="en-US" dirty="0" err="1" smtClean="0"/>
              <a:t>giao</a:t>
            </a:r>
            <a:r>
              <a:rPr lang="en-US" dirty="0" smtClean="0"/>
              <a:t> </a:t>
            </a:r>
            <a:r>
              <a:rPr lang="en-US" dirty="0" err="1" smtClean="0"/>
              <a:t>thoa</a:t>
            </a:r>
            <a:r>
              <a:rPr lang="en-US" dirty="0" smtClean="0"/>
              <a:t> </a:t>
            </a:r>
            <a:r>
              <a:rPr lang="en-US" dirty="0" err="1" smtClean="0"/>
              <a:t>được</a:t>
            </a:r>
            <a:r>
              <a:rPr lang="en-US" dirty="0" smtClean="0"/>
              <a:t> </a:t>
            </a:r>
            <a:r>
              <a:rPr lang="en-US" dirty="0" err="1" smtClean="0"/>
              <a:t>giảm</a:t>
            </a:r>
            <a:r>
              <a:rPr lang="en-US" dirty="0" smtClean="0"/>
              <a:t> </a:t>
            </a:r>
            <a:r>
              <a:rPr lang="en-US" dirty="0" err="1" smtClean="0"/>
              <a:t>thêm</a:t>
            </a:r>
            <a:r>
              <a:rPr lang="en-US" dirty="0" smtClean="0"/>
              <a:t> </a:t>
            </a:r>
            <a:r>
              <a:rPr lang="en-US" dirty="0" err="1" smtClean="0"/>
              <a:t>bằng</a:t>
            </a:r>
            <a:r>
              <a:rPr lang="en-US" dirty="0" smtClean="0"/>
              <a:t> </a:t>
            </a:r>
            <a:r>
              <a:rPr lang="en-US" dirty="0" err="1" smtClean="0"/>
              <a:t>bộ</a:t>
            </a:r>
            <a:r>
              <a:rPr lang="en-US" dirty="0" smtClean="0"/>
              <a:t>  self-interference canceller (SIC)</a:t>
            </a:r>
          </a:p>
          <a:p>
            <a:pPr marL="274320" lvl="1" indent="0">
              <a:buNone/>
            </a:pPr>
            <a:r>
              <a:rPr lang="en-US" dirty="0" smtClean="0"/>
              <a:t>SIC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trong</a:t>
            </a:r>
            <a:r>
              <a:rPr lang="en-US" dirty="0" smtClean="0"/>
              <a:t> </a:t>
            </a:r>
            <a:r>
              <a:rPr lang="en-US" dirty="0" err="1" smtClean="0"/>
              <a:t>miền</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và</a:t>
            </a:r>
            <a:r>
              <a:rPr lang="en-US" dirty="0" smtClean="0"/>
              <a:t> </a:t>
            </a:r>
            <a:r>
              <a:rPr lang="en-US" dirty="0" err="1" smtClean="0"/>
              <a:t>số</a:t>
            </a:r>
            <a:r>
              <a:rPr lang="en-US" dirty="0" smtClean="0"/>
              <a:t>.</a:t>
            </a:r>
          </a:p>
        </p:txBody>
      </p:sp>
    </p:spTree>
    <p:extLst>
      <p:ext uri="{BB962C8B-B14F-4D97-AF65-F5344CB8AC3E}">
        <p14:creationId xmlns:p14="http://schemas.microsoft.com/office/powerpoint/2010/main" val="17738301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836152" cy="758952"/>
          </a:xfrm>
        </p:spPr>
        <p:txBody>
          <a:bodyPr>
            <a:normAutofit fontScale="90000"/>
          </a:bodyPr>
          <a:lstStyle/>
          <a:p>
            <a:r>
              <a:rPr lang="en-US" dirty="0" err="1" smtClean="0"/>
              <a:t>Hiệu</a:t>
            </a:r>
            <a:r>
              <a:rPr lang="en-US" dirty="0" smtClean="0"/>
              <a:t> </a:t>
            </a:r>
            <a:r>
              <a:rPr lang="en-US" dirty="0" err="1" smtClean="0"/>
              <a:t>suất</a:t>
            </a:r>
            <a:r>
              <a:rPr lang="en-US" dirty="0" smtClean="0"/>
              <a:t> </a:t>
            </a:r>
            <a:r>
              <a:rPr lang="en-US" dirty="0" err="1" smtClean="0"/>
              <a:t>đạt</a:t>
            </a:r>
            <a:r>
              <a:rPr lang="en-US" dirty="0" smtClean="0"/>
              <a:t> </a:t>
            </a:r>
            <a:r>
              <a:rPr lang="en-US" dirty="0" err="1" smtClean="0"/>
              <a:t>được</a:t>
            </a:r>
            <a:r>
              <a:rPr lang="en-US" dirty="0" smtClean="0"/>
              <a:t> </a:t>
            </a:r>
            <a:r>
              <a:rPr lang="en-US" dirty="0" err="1" smtClean="0"/>
              <a:t>trong</a:t>
            </a:r>
            <a:r>
              <a:rPr lang="en-US" dirty="0" smtClean="0"/>
              <a:t> IBFD </a:t>
            </a:r>
            <a:r>
              <a:rPr lang="en-US" dirty="0" err="1" smtClean="0"/>
              <a:t>và</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khả</a:t>
            </a:r>
            <a:r>
              <a:rPr lang="en-US" dirty="0" smtClean="0"/>
              <a:t> </a:t>
            </a:r>
            <a:r>
              <a:rPr lang="en-US" dirty="0" err="1" smtClean="0"/>
              <a:t>thi</a:t>
            </a:r>
            <a:endParaRPr lang="en-US" dirty="0"/>
          </a:p>
        </p:txBody>
      </p:sp>
      <p:sp>
        <p:nvSpPr>
          <p:cNvPr id="3" name="Content Placeholder 2"/>
          <p:cNvSpPr>
            <a:spLocks noGrp="1"/>
          </p:cNvSpPr>
          <p:nvPr>
            <p:ph idx="1"/>
          </p:nvPr>
        </p:nvSpPr>
        <p:spPr/>
        <p:txBody>
          <a:bodyPr/>
          <a:lstStyle/>
          <a:p>
            <a:r>
              <a:rPr lang="en-US" dirty="0" err="1" smtClean="0"/>
              <a:t>Tổng</a:t>
            </a:r>
            <a:r>
              <a:rPr lang="en-US" dirty="0" smtClean="0"/>
              <a:t> </a:t>
            </a:r>
            <a:r>
              <a:rPr lang="en-US" dirty="0" err="1" smtClean="0"/>
              <a:t>suy</a:t>
            </a:r>
            <a:r>
              <a:rPr lang="en-US" dirty="0" smtClean="0"/>
              <a:t> </a:t>
            </a:r>
            <a:r>
              <a:rPr lang="en-US" dirty="0" err="1" smtClean="0"/>
              <a:t>giảm</a:t>
            </a:r>
            <a:r>
              <a:rPr lang="en-US" dirty="0" smtClean="0"/>
              <a:t> cancellation </a:t>
            </a:r>
            <a:r>
              <a:rPr lang="en-US" dirty="0" err="1" smtClean="0"/>
              <a:t>đạt</a:t>
            </a:r>
            <a:r>
              <a:rPr lang="en-US" dirty="0" smtClean="0"/>
              <a:t> </a:t>
            </a:r>
            <a:r>
              <a:rPr lang="en-US" dirty="0" err="1" smtClean="0"/>
              <a:t>được</a:t>
            </a:r>
            <a:r>
              <a:rPr lang="en-US" dirty="0" smtClean="0"/>
              <a:t> </a:t>
            </a:r>
            <a:r>
              <a:rPr lang="en-US" dirty="0" err="1" smtClean="0"/>
              <a:t>được</a:t>
            </a:r>
            <a:r>
              <a:rPr lang="en-US" dirty="0" smtClean="0"/>
              <a:t> </a:t>
            </a:r>
            <a:r>
              <a:rPr lang="en-US" dirty="0" err="1" smtClean="0"/>
              <a:t>tổng</a:t>
            </a:r>
            <a:r>
              <a:rPr lang="en-US" dirty="0" smtClean="0"/>
              <a:t> </a:t>
            </a:r>
            <a:r>
              <a:rPr lang="en-US" dirty="0" err="1" smtClean="0"/>
              <a:t>hợp</a:t>
            </a:r>
            <a:r>
              <a:rPr lang="en-US" dirty="0" smtClean="0"/>
              <a:t> ở </a:t>
            </a:r>
            <a:r>
              <a:rPr lang="en-US" dirty="0" err="1" smtClean="0"/>
              <a:t>công</a:t>
            </a:r>
            <a:r>
              <a:rPr lang="en-US" dirty="0" smtClean="0"/>
              <a:t> </a:t>
            </a:r>
            <a:r>
              <a:rPr lang="en-US" dirty="0" err="1" smtClean="0"/>
              <a:t>thức</a:t>
            </a:r>
            <a:r>
              <a:rPr lang="en-US" dirty="0" smtClean="0"/>
              <a:t> </a:t>
            </a:r>
            <a:r>
              <a:rPr lang="en-US" dirty="0" err="1" smtClean="0"/>
              <a:t>bên</a:t>
            </a:r>
            <a:r>
              <a:rPr lang="en-US" dirty="0" smtClean="0"/>
              <a:t> </a:t>
            </a:r>
            <a:r>
              <a:rPr lang="en-US" dirty="0" err="1" smtClean="0"/>
              <a:t>dưới</a:t>
            </a:r>
            <a:endParaRPr lang="en-US" smtClean="0"/>
          </a:p>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362200"/>
            <a:ext cx="5638800" cy="3533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4769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err="1" smtClean="0">
                <a:latin typeface="Times New Roman" pitchFamily="18" charset="0"/>
                <a:cs typeface="Times New Roman" pitchFamily="18" charset="0"/>
              </a:rPr>
              <a:t>Suy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đường</a:t>
            </a:r>
            <a:r>
              <a:rPr lang="en-US" dirty="0" smtClean="0">
                <a:latin typeface="Times New Roman" pitchFamily="18" charset="0"/>
                <a:cs typeface="Times New Roman" pitchFamily="18" charset="0"/>
              </a:rPr>
              <a:t> (path loss)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1752" y="1527048"/>
            <a:ext cx="8503920" cy="3273552"/>
          </a:xfrm>
        </p:spPr>
        <p:txBody>
          <a:bodyPr>
            <a:normAutofit/>
          </a:bodyPr>
          <a:lstStyle/>
          <a:p>
            <a:r>
              <a:rPr lang="en-US" dirty="0" err="1" smtClean="0">
                <a:latin typeface="Lucida Fax" pitchFamily="18" charset="0"/>
              </a:rPr>
              <a:t>Là</a:t>
            </a:r>
            <a:r>
              <a:rPr lang="en-US" dirty="0" smtClean="0">
                <a:latin typeface="Lucida Fax" pitchFamily="18" charset="0"/>
              </a:rPr>
              <a:t> </a:t>
            </a:r>
            <a:r>
              <a:rPr lang="en-US" dirty="0" err="1" smtClean="0">
                <a:latin typeface="Lucida Fax" pitchFamily="18" charset="0"/>
              </a:rPr>
              <a:t>sự</a:t>
            </a:r>
            <a:r>
              <a:rPr lang="en-US" dirty="0" smtClean="0">
                <a:latin typeface="Lucida Fax" pitchFamily="18" charset="0"/>
              </a:rPr>
              <a:t> </a:t>
            </a:r>
            <a:r>
              <a:rPr lang="en-US" dirty="0" err="1" smtClean="0">
                <a:latin typeface="Lucida Fax" pitchFamily="18" charset="0"/>
              </a:rPr>
              <a:t>suy</a:t>
            </a:r>
            <a:r>
              <a:rPr lang="en-US" dirty="0" smtClean="0">
                <a:latin typeface="Lucida Fax" pitchFamily="18" charset="0"/>
              </a:rPr>
              <a:t> </a:t>
            </a:r>
            <a:r>
              <a:rPr lang="en-US" dirty="0" err="1" smtClean="0">
                <a:latin typeface="Lucida Fax" pitchFamily="18" charset="0"/>
              </a:rPr>
              <a:t>giảm</a:t>
            </a:r>
            <a:r>
              <a:rPr lang="en-US" dirty="0" smtClean="0">
                <a:latin typeface="Lucida Fax" pitchFamily="18" charset="0"/>
              </a:rPr>
              <a:t> </a:t>
            </a:r>
            <a:r>
              <a:rPr lang="en-US" dirty="0" err="1" smtClean="0">
                <a:latin typeface="Lucida Fax" pitchFamily="18" charset="0"/>
              </a:rPr>
              <a:t>mật</a:t>
            </a:r>
            <a:r>
              <a:rPr lang="en-US" dirty="0" smtClean="0">
                <a:latin typeface="Lucida Fax" pitchFamily="18" charset="0"/>
              </a:rPr>
              <a:t> </a:t>
            </a:r>
            <a:r>
              <a:rPr lang="en-US" dirty="0" err="1" smtClean="0">
                <a:latin typeface="Lucida Fax" pitchFamily="18" charset="0"/>
              </a:rPr>
              <a:t>độ</a:t>
            </a:r>
            <a:r>
              <a:rPr lang="en-US" dirty="0" smtClean="0">
                <a:latin typeface="Lucida Fax" pitchFamily="18" charset="0"/>
              </a:rPr>
              <a:t> </a:t>
            </a:r>
            <a:r>
              <a:rPr lang="en-US" dirty="0" err="1" smtClean="0">
                <a:latin typeface="Lucida Fax" pitchFamily="18" charset="0"/>
              </a:rPr>
              <a:t>năng</a:t>
            </a:r>
            <a:r>
              <a:rPr lang="en-US" dirty="0" smtClean="0">
                <a:latin typeface="Lucida Fax" pitchFamily="18" charset="0"/>
              </a:rPr>
              <a:t> </a:t>
            </a:r>
            <a:r>
              <a:rPr lang="en-US" dirty="0" err="1" smtClean="0">
                <a:latin typeface="Lucida Fax" pitchFamily="18" charset="0"/>
              </a:rPr>
              <a:t>lượng</a:t>
            </a:r>
            <a:r>
              <a:rPr lang="en-US" dirty="0" smtClean="0">
                <a:latin typeface="Lucida Fax" pitchFamily="18" charset="0"/>
              </a:rPr>
              <a:t> </a:t>
            </a:r>
            <a:r>
              <a:rPr lang="en-US" dirty="0" err="1" smtClean="0">
                <a:latin typeface="Lucida Fax" pitchFamily="18" charset="0"/>
              </a:rPr>
              <a:t>của</a:t>
            </a:r>
            <a:r>
              <a:rPr lang="en-US" dirty="0" smtClean="0">
                <a:latin typeface="Lucida Fax" pitchFamily="18" charset="0"/>
              </a:rPr>
              <a:t> </a:t>
            </a:r>
            <a:r>
              <a:rPr lang="en-US" dirty="0" err="1" smtClean="0">
                <a:latin typeface="Lucida Fax" pitchFamily="18" charset="0"/>
              </a:rPr>
              <a:t>sóng</a:t>
            </a:r>
            <a:r>
              <a:rPr lang="en-US" dirty="0" smtClean="0">
                <a:latin typeface="Lucida Fax" pitchFamily="18" charset="0"/>
              </a:rPr>
              <a:t> </a:t>
            </a:r>
            <a:r>
              <a:rPr lang="en-US" dirty="0" err="1" smtClean="0">
                <a:latin typeface="Lucida Fax" pitchFamily="18" charset="0"/>
              </a:rPr>
              <a:t>điện</a:t>
            </a:r>
            <a:r>
              <a:rPr lang="en-US" dirty="0" smtClean="0">
                <a:latin typeface="Lucida Fax" pitchFamily="18" charset="0"/>
              </a:rPr>
              <a:t> </a:t>
            </a:r>
            <a:r>
              <a:rPr lang="en-US" dirty="0" err="1" smtClean="0">
                <a:latin typeface="Lucida Fax" pitchFamily="18" charset="0"/>
              </a:rPr>
              <a:t>từ</a:t>
            </a:r>
            <a:r>
              <a:rPr lang="en-US" dirty="0" smtClean="0">
                <a:latin typeface="Lucida Fax" pitchFamily="18" charset="0"/>
              </a:rPr>
              <a:t> </a:t>
            </a:r>
            <a:r>
              <a:rPr lang="en-US" dirty="0" err="1" smtClean="0">
                <a:latin typeface="Lucida Fax" pitchFamily="18" charset="0"/>
              </a:rPr>
              <a:t>khi</a:t>
            </a:r>
            <a:r>
              <a:rPr lang="en-US" dirty="0" smtClean="0">
                <a:latin typeface="Lucida Fax" pitchFamily="18" charset="0"/>
              </a:rPr>
              <a:t> </a:t>
            </a:r>
            <a:r>
              <a:rPr lang="en-US" dirty="0" err="1" smtClean="0">
                <a:latin typeface="Lucida Fax" pitchFamily="18" charset="0"/>
              </a:rPr>
              <a:t>lan</a:t>
            </a:r>
            <a:r>
              <a:rPr lang="en-US" dirty="0" smtClean="0">
                <a:latin typeface="Lucida Fax" pitchFamily="18" charset="0"/>
              </a:rPr>
              <a:t> </a:t>
            </a:r>
            <a:r>
              <a:rPr lang="en-US" dirty="0" err="1" smtClean="0">
                <a:latin typeface="Lucida Fax" pitchFamily="18" charset="0"/>
              </a:rPr>
              <a:t>truyền</a:t>
            </a:r>
            <a:r>
              <a:rPr lang="en-US" dirty="0" smtClean="0">
                <a:latin typeface="Lucida Fax" pitchFamily="18" charset="0"/>
              </a:rPr>
              <a:t> </a:t>
            </a:r>
            <a:r>
              <a:rPr lang="en-US" dirty="0" err="1" smtClean="0">
                <a:latin typeface="Lucida Fax" pitchFamily="18" charset="0"/>
              </a:rPr>
              <a:t>trong</a:t>
            </a:r>
            <a:r>
              <a:rPr lang="en-US" dirty="0" smtClean="0">
                <a:latin typeface="Lucida Fax" pitchFamily="18" charset="0"/>
              </a:rPr>
              <a:t> </a:t>
            </a:r>
            <a:r>
              <a:rPr lang="en-US" err="1" smtClean="0">
                <a:latin typeface="Lucida Fax" pitchFamily="18" charset="0"/>
              </a:rPr>
              <a:t>không</a:t>
            </a:r>
            <a:r>
              <a:rPr lang="en-US" smtClean="0">
                <a:latin typeface="Lucida Fax" pitchFamily="18" charset="0"/>
              </a:rPr>
              <a:t> gian</a:t>
            </a:r>
          </a:p>
          <a:p>
            <a:endParaRPr lang="en-US" dirty="0" smtClean="0">
              <a:latin typeface="Lucida Fax" pitchFamily="18" charset="0"/>
            </a:endParaRPr>
          </a:p>
          <a:p>
            <a:r>
              <a:rPr lang="en-US" dirty="0" smtClean="0">
                <a:latin typeface="Lucida Fax" pitchFamily="18" charset="0"/>
              </a:rPr>
              <a:t>Do </a:t>
            </a:r>
            <a:r>
              <a:rPr lang="en-US" dirty="0" err="1" smtClean="0">
                <a:latin typeface="Lucida Fax" pitchFamily="18" charset="0"/>
              </a:rPr>
              <a:t>tính</a:t>
            </a:r>
            <a:r>
              <a:rPr lang="en-US" dirty="0" smtClean="0">
                <a:latin typeface="Lucida Fax" pitchFamily="18" charset="0"/>
              </a:rPr>
              <a:t> </a:t>
            </a:r>
            <a:r>
              <a:rPr lang="en-US" dirty="0" err="1" smtClean="0">
                <a:latin typeface="Lucida Fax" pitchFamily="18" charset="0"/>
              </a:rPr>
              <a:t>chất</a:t>
            </a:r>
            <a:r>
              <a:rPr lang="en-US" dirty="0" smtClean="0">
                <a:latin typeface="Lucida Fax" pitchFamily="18" charset="0"/>
              </a:rPr>
              <a:t> </a:t>
            </a:r>
            <a:r>
              <a:rPr lang="en-US" dirty="0" err="1" smtClean="0">
                <a:latin typeface="Lucida Fax" pitchFamily="18" charset="0"/>
              </a:rPr>
              <a:t>không</a:t>
            </a:r>
            <a:r>
              <a:rPr lang="en-US" dirty="0" smtClean="0">
                <a:latin typeface="Lucida Fax" pitchFamily="18" charset="0"/>
              </a:rPr>
              <a:t> </a:t>
            </a:r>
            <a:r>
              <a:rPr lang="en-US" dirty="0" err="1" smtClean="0">
                <a:latin typeface="Lucida Fax" pitchFamily="18" charset="0"/>
              </a:rPr>
              <a:t>gian</a:t>
            </a:r>
            <a:r>
              <a:rPr lang="en-US" dirty="0" smtClean="0">
                <a:latin typeface="Lucida Fax" pitchFamily="18" charset="0"/>
              </a:rPr>
              <a:t> </a:t>
            </a:r>
            <a:r>
              <a:rPr lang="en-US" dirty="0" err="1" smtClean="0">
                <a:latin typeface="Lucida Fax" pitchFamily="18" charset="0"/>
              </a:rPr>
              <a:t>tự</a:t>
            </a:r>
            <a:r>
              <a:rPr lang="en-US" dirty="0" smtClean="0">
                <a:latin typeface="Lucida Fax" pitchFamily="18" charset="0"/>
              </a:rPr>
              <a:t> do, </a:t>
            </a:r>
            <a:r>
              <a:rPr lang="en-US" dirty="0" err="1" smtClean="0">
                <a:latin typeface="Lucida Fax" pitchFamily="18" charset="0"/>
              </a:rPr>
              <a:t>hấp</a:t>
            </a:r>
            <a:r>
              <a:rPr lang="en-US" dirty="0" smtClean="0">
                <a:latin typeface="Lucida Fax" pitchFamily="18" charset="0"/>
              </a:rPr>
              <a:t> </a:t>
            </a:r>
            <a:r>
              <a:rPr lang="en-US" dirty="0" err="1" smtClean="0">
                <a:latin typeface="Lucida Fax" pitchFamily="18" charset="0"/>
              </a:rPr>
              <a:t>thụ</a:t>
            </a:r>
            <a:r>
              <a:rPr lang="en-US" dirty="0" smtClean="0">
                <a:latin typeface="Lucida Fax" pitchFamily="18" charset="0"/>
              </a:rPr>
              <a:t> </a:t>
            </a:r>
            <a:r>
              <a:rPr lang="en-US" dirty="0" err="1" smtClean="0">
                <a:latin typeface="Lucida Fax" pitchFamily="18" charset="0"/>
              </a:rPr>
              <a:t>và</a:t>
            </a:r>
            <a:r>
              <a:rPr lang="en-US" dirty="0" smtClean="0">
                <a:latin typeface="Lucida Fax" pitchFamily="18" charset="0"/>
              </a:rPr>
              <a:t> </a:t>
            </a:r>
            <a:r>
              <a:rPr lang="en-US" dirty="0" err="1" smtClean="0">
                <a:latin typeface="Lucida Fax" pitchFamily="18" charset="0"/>
              </a:rPr>
              <a:t>phản</a:t>
            </a:r>
            <a:r>
              <a:rPr lang="en-US" dirty="0" smtClean="0">
                <a:latin typeface="Lucida Fax" pitchFamily="18" charset="0"/>
              </a:rPr>
              <a:t> </a:t>
            </a:r>
            <a:r>
              <a:rPr lang="en-US" dirty="0" err="1" smtClean="0">
                <a:latin typeface="Lucida Fax" pitchFamily="18" charset="0"/>
              </a:rPr>
              <a:t>xạ</a:t>
            </a:r>
            <a:r>
              <a:rPr lang="en-US" dirty="0" smtClean="0">
                <a:latin typeface="Lucida Fax" pitchFamily="18" charset="0"/>
              </a:rPr>
              <a:t> </a:t>
            </a:r>
            <a:r>
              <a:rPr lang="en-US" dirty="0" err="1" smtClean="0">
                <a:latin typeface="Lucida Fax" pitchFamily="18" charset="0"/>
              </a:rPr>
              <a:t>bởi</a:t>
            </a:r>
            <a:r>
              <a:rPr lang="en-US" dirty="0" smtClean="0">
                <a:latin typeface="Lucida Fax" pitchFamily="18" charset="0"/>
              </a:rPr>
              <a:t> </a:t>
            </a:r>
            <a:r>
              <a:rPr lang="en-US" dirty="0" err="1" smtClean="0">
                <a:latin typeface="Lucida Fax" pitchFamily="18" charset="0"/>
              </a:rPr>
              <a:t>các</a:t>
            </a:r>
            <a:r>
              <a:rPr lang="en-US" dirty="0" smtClean="0">
                <a:latin typeface="Lucida Fax" pitchFamily="18" charset="0"/>
              </a:rPr>
              <a:t> </a:t>
            </a:r>
            <a:r>
              <a:rPr lang="en-US" dirty="0" err="1" smtClean="0">
                <a:latin typeface="Lucida Fax" pitchFamily="18" charset="0"/>
              </a:rPr>
              <a:t>vật</a:t>
            </a:r>
            <a:r>
              <a:rPr lang="en-US" dirty="0" smtClean="0">
                <a:latin typeface="Lucida Fax" pitchFamily="18" charset="0"/>
              </a:rPr>
              <a:t> </a:t>
            </a:r>
            <a:r>
              <a:rPr lang="en-US" dirty="0" err="1" smtClean="0">
                <a:latin typeface="Lucida Fax" pitchFamily="18" charset="0"/>
              </a:rPr>
              <a:t>thể</a:t>
            </a:r>
            <a:r>
              <a:rPr lang="en-US" dirty="0" smtClean="0">
                <a:latin typeface="Lucida Fax" pitchFamily="18" charset="0"/>
              </a:rPr>
              <a:t> </a:t>
            </a:r>
            <a:r>
              <a:rPr lang="en-US" dirty="0" err="1" smtClean="0">
                <a:latin typeface="Lucida Fax" pitchFamily="18" charset="0"/>
              </a:rPr>
              <a:t>xung</a:t>
            </a:r>
            <a:r>
              <a:rPr lang="en-US" dirty="0" smtClean="0">
                <a:latin typeface="Lucida Fax" pitchFamily="18" charset="0"/>
              </a:rPr>
              <a:t> </a:t>
            </a:r>
            <a:r>
              <a:rPr lang="en-US" err="1" smtClean="0">
                <a:latin typeface="Lucida Fax" pitchFamily="18" charset="0"/>
              </a:rPr>
              <a:t>quanh</a:t>
            </a:r>
            <a:r>
              <a:rPr lang="en-US" smtClean="0">
                <a:latin typeface="Lucida Fax" pitchFamily="18" charset="0"/>
              </a:rPr>
              <a:t>.</a:t>
            </a:r>
            <a:endParaRPr lang="en-US" dirty="0" smtClean="0">
              <a:latin typeface="Lucida Fax" pitchFamily="18" charset="0"/>
            </a:endParaRPr>
          </a:p>
        </p:txBody>
      </p:sp>
      <p:pic>
        <p:nvPicPr>
          <p:cNvPr id="4" name="Picture 3" descr="logo_DUT.jpg"/>
          <p:cNvPicPr>
            <a:picLocks noChangeAspect="1"/>
          </p:cNvPicPr>
          <p:nvPr/>
        </p:nvPicPr>
        <p:blipFill>
          <a:blip r:embed="rId2" cstate="print"/>
          <a:stretch>
            <a:fillRect/>
          </a:stretch>
        </p:blipFill>
        <p:spPr>
          <a:xfrm>
            <a:off x="8037490" y="76200"/>
            <a:ext cx="914400" cy="838200"/>
          </a:xfrm>
          <a:prstGeom prst="rect">
            <a:avLst/>
          </a:prstGeom>
        </p:spPr>
      </p:pic>
    </p:spTree>
    <p:extLst>
      <p:ext uri="{BB962C8B-B14F-4D97-AF65-F5344CB8AC3E}">
        <p14:creationId xmlns:p14="http://schemas.microsoft.com/office/powerpoint/2010/main" val="8335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Shadowing-Doppler-Fading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1752" y="1527048"/>
            <a:ext cx="8503920" cy="4111752"/>
          </a:xfrm>
        </p:spPr>
        <p:txBody>
          <a:bodyPr>
            <a:normAutofit lnSpcReduction="10000"/>
          </a:bodyPr>
          <a:lstStyle/>
          <a:p>
            <a:r>
              <a:rPr lang="en-US" dirty="0" smtClean="0">
                <a:solidFill>
                  <a:srgbClr val="00B050"/>
                </a:solidFill>
              </a:rPr>
              <a:t>Shadowing</a:t>
            </a:r>
            <a:r>
              <a:rPr lang="en-US" dirty="0" smtClean="0"/>
              <a:t>: </a:t>
            </a:r>
            <a:r>
              <a:rPr lang="en-US" dirty="0" err="1" smtClean="0">
                <a:latin typeface="Lucida Fax" pitchFamily="18" charset="0"/>
              </a:rPr>
              <a:t>công</a:t>
            </a:r>
            <a:r>
              <a:rPr lang="en-US" dirty="0" smtClean="0">
                <a:latin typeface="Lucida Fax" pitchFamily="18" charset="0"/>
              </a:rPr>
              <a:t> </a:t>
            </a:r>
            <a:r>
              <a:rPr lang="en-US" dirty="0" err="1" smtClean="0">
                <a:latin typeface="Lucida Fax" pitchFamily="18" charset="0"/>
              </a:rPr>
              <a:t>suất</a:t>
            </a:r>
            <a:r>
              <a:rPr lang="en-US" dirty="0" smtClean="0">
                <a:latin typeface="Lucida Fax" pitchFamily="18" charset="0"/>
              </a:rPr>
              <a:t> </a:t>
            </a:r>
            <a:r>
              <a:rPr lang="en-US" dirty="0" err="1" smtClean="0">
                <a:latin typeface="Lucida Fax" pitchFamily="18" charset="0"/>
              </a:rPr>
              <a:t>tín</a:t>
            </a:r>
            <a:r>
              <a:rPr lang="en-US" dirty="0" smtClean="0">
                <a:latin typeface="Lucida Fax" pitchFamily="18" charset="0"/>
              </a:rPr>
              <a:t> </a:t>
            </a:r>
            <a:r>
              <a:rPr lang="en-US" dirty="0" err="1" smtClean="0">
                <a:latin typeface="Lucida Fax" pitchFamily="18" charset="0"/>
              </a:rPr>
              <a:t>hiệu</a:t>
            </a:r>
            <a:r>
              <a:rPr lang="en-US" dirty="0" smtClean="0">
                <a:latin typeface="Lucida Fax" pitchFamily="18" charset="0"/>
              </a:rPr>
              <a:t> </a:t>
            </a:r>
            <a:r>
              <a:rPr lang="en-US" dirty="0" err="1" smtClean="0">
                <a:latin typeface="Lucida Fax" pitchFamily="18" charset="0"/>
              </a:rPr>
              <a:t>thu</a:t>
            </a:r>
            <a:r>
              <a:rPr lang="en-US" dirty="0" smtClean="0">
                <a:latin typeface="Lucida Fax" pitchFamily="18" charset="0"/>
              </a:rPr>
              <a:t> </a:t>
            </a:r>
            <a:r>
              <a:rPr lang="en-US" dirty="0" err="1" smtClean="0">
                <a:latin typeface="Lucida Fax" pitchFamily="18" charset="0"/>
              </a:rPr>
              <a:t>được</a:t>
            </a:r>
            <a:r>
              <a:rPr lang="en-US" dirty="0" smtClean="0">
                <a:latin typeface="Lucida Fax" pitchFamily="18" charset="0"/>
              </a:rPr>
              <a:t> </a:t>
            </a:r>
            <a:r>
              <a:rPr lang="en-US" dirty="0" err="1" smtClean="0">
                <a:latin typeface="Lucida Fax" pitchFamily="18" charset="0"/>
              </a:rPr>
              <a:t>khác</a:t>
            </a:r>
            <a:r>
              <a:rPr lang="en-US" dirty="0" smtClean="0">
                <a:latin typeface="Lucida Fax" pitchFamily="18" charset="0"/>
              </a:rPr>
              <a:t> </a:t>
            </a:r>
            <a:r>
              <a:rPr lang="en-US" dirty="0" err="1" smtClean="0">
                <a:latin typeface="Lucida Fax" pitchFamily="18" charset="0"/>
              </a:rPr>
              <a:t>nhau</a:t>
            </a:r>
            <a:r>
              <a:rPr lang="en-US" dirty="0" smtClean="0">
                <a:latin typeface="Lucida Fax" pitchFamily="18" charset="0"/>
              </a:rPr>
              <a:t> </a:t>
            </a:r>
            <a:r>
              <a:rPr lang="en-US" dirty="0" err="1" smtClean="0">
                <a:latin typeface="Lucida Fax" pitchFamily="18" charset="0"/>
              </a:rPr>
              <a:t>trên</a:t>
            </a:r>
            <a:r>
              <a:rPr lang="en-US" dirty="0" smtClean="0">
                <a:latin typeface="Lucida Fax" pitchFamily="18" charset="0"/>
              </a:rPr>
              <a:t> </a:t>
            </a:r>
            <a:r>
              <a:rPr lang="en-US" dirty="0" err="1" smtClean="0">
                <a:latin typeface="Lucida Fax" pitchFamily="18" charset="0"/>
              </a:rPr>
              <a:t>cùng</a:t>
            </a:r>
            <a:r>
              <a:rPr lang="en-US" dirty="0" smtClean="0">
                <a:latin typeface="Lucida Fax" pitchFamily="18" charset="0"/>
              </a:rPr>
              <a:t> </a:t>
            </a:r>
            <a:r>
              <a:rPr lang="en-US" dirty="0" err="1" smtClean="0">
                <a:latin typeface="Lucida Fax" pitchFamily="18" charset="0"/>
              </a:rPr>
              <a:t>một</a:t>
            </a:r>
            <a:r>
              <a:rPr lang="en-US" dirty="0" smtClean="0">
                <a:latin typeface="Lucida Fax" pitchFamily="18" charset="0"/>
              </a:rPr>
              <a:t> </a:t>
            </a:r>
            <a:r>
              <a:rPr lang="en-US" dirty="0" err="1" smtClean="0">
                <a:latin typeface="Lucida Fax" pitchFamily="18" charset="0"/>
              </a:rPr>
              <a:t>khoảng</a:t>
            </a:r>
            <a:r>
              <a:rPr lang="en-US" dirty="0" smtClean="0">
                <a:latin typeface="Lucida Fax" pitchFamily="18" charset="0"/>
              </a:rPr>
              <a:t> </a:t>
            </a:r>
            <a:r>
              <a:rPr lang="en-US" dirty="0" err="1" smtClean="0">
                <a:latin typeface="Lucida Fax" pitchFamily="18" charset="0"/>
              </a:rPr>
              <a:t>cách</a:t>
            </a:r>
            <a:r>
              <a:rPr lang="en-US" dirty="0" smtClean="0">
                <a:latin typeface="Lucida Fax" pitchFamily="18" charset="0"/>
              </a:rPr>
              <a:t> (</a:t>
            </a:r>
            <a:r>
              <a:rPr lang="en-US" dirty="0" err="1" smtClean="0">
                <a:latin typeface="Lucida Fax" pitchFamily="18" charset="0"/>
              </a:rPr>
              <a:t>phản</a:t>
            </a:r>
            <a:r>
              <a:rPr lang="en-US" dirty="0" smtClean="0">
                <a:latin typeface="Lucida Fax" pitchFamily="18" charset="0"/>
              </a:rPr>
              <a:t> </a:t>
            </a:r>
            <a:r>
              <a:rPr lang="en-US" dirty="0" err="1" smtClean="0">
                <a:latin typeface="Lucida Fax" pitchFamily="18" charset="0"/>
              </a:rPr>
              <a:t>xạ</a:t>
            </a:r>
            <a:r>
              <a:rPr lang="en-US" dirty="0" smtClean="0">
                <a:latin typeface="Lucida Fax" pitchFamily="18" charset="0"/>
              </a:rPr>
              <a:t> </a:t>
            </a:r>
            <a:r>
              <a:rPr lang="en-US" dirty="0" err="1" smtClean="0">
                <a:latin typeface="Lucida Fax" pitchFamily="18" charset="0"/>
              </a:rPr>
              <a:t>từ</a:t>
            </a:r>
            <a:r>
              <a:rPr lang="en-US" dirty="0" smtClean="0">
                <a:latin typeface="Lucida Fax" pitchFamily="18" charset="0"/>
              </a:rPr>
              <a:t> </a:t>
            </a:r>
            <a:r>
              <a:rPr lang="en-US" dirty="0" err="1" smtClean="0">
                <a:latin typeface="Lucida Fax" pitchFamily="18" charset="0"/>
              </a:rPr>
              <a:t>các</a:t>
            </a:r>
            <a:r>
              <a:rPr lang="en-US" dirty="0" smtClean="0">
                <a:latin typeface="Lucida Fax" pitchFamily="18" charset="0"/>
              </a:rPr>
              <a:t> </a:t>
            </a:r>
            <a:r>
              <a:rPr lang="en-US" dirty="0" err="1" smtClean="0">
                <a:latin typeface="Lucida Fax" pitchFamily="18" charset="0"/>
              </a:rPr>
              <a:t>vật</a:t>
            </a:r>
            <a:r>
              <a:rPr lang="en-US" dirty="0" smtClean="0">
                <a:latin typeface="Lucida Fax" pitchFamily="18" charset="0"/>
              </a:rPr>
              <a:t> </a:t>
            </a:r>
            <a:r>
              <a:rPr lang="en-US" dirty="0" err="1" smtClean="0">
                <a:latin typeface="Lucida Fax" pitchFamily="18" charset="0"/>
              </a:rPr>
              <a:t>chắn</a:t>
            </a:r>
            <a:r>
              <a:rPr lang="en-US" dirty="0" smtClean="0">
                <a:latin typeface="Lucida Fax" pitchFamily="18" charset="0"/>
              </a:rPr>
              <a:t>, </a:t>
            </a:r>
            <a:r>
              <a:rPr lang="en-US" dirty="0" err="1" smtClean="0">
                <a:latin typeface="Lucida Fax" pitchFamily="18" charset="0"/>
              </a:rPr>
              <a:t>nhiễu</a:t>
            </a:r>
            <a:r>
              <a:rPr lang="en-US" dirty="0" smtClean="0">
                <a:latin typeface="Lucida Fax" pitchFamily="18" charset="0"/>
              </a:rPr>
              <a:t> </a:t>
            </a:r>
            <a:r>
              <a:rPr lang="en-US" dirty="0" err="1" smtClean="0">
                <a:latin typeface="Lucida Fax" pitchFamily="18" charset="0"/>
              </a:rPr>
              <a:t>đường</a:t>
            </a:r>
            <a:r>
              <a:rPr lang="en-US" dirty="0" smtClean="0">
                <a:latin typeface="Lucida Fax" pitchFamily="18" charset="0"/>
              </a:rPr>
              <a:t> </a:t>
            </a:r>
            <a:r>
              <a:rPr lang="en-US" dirty="0" err="1" smtClean="0">
                <a:latin typeface="Lucida Fax" pitchFamily="18" charset="0"/>
              </a:rPr>
              <a:t>truyền</a:t>
            </a:r>
            <a:r>
              <a:rPr lang="en-US" dirty="0" smtClean="0">
                <a:latin typeface="Lucida Fax" pitchFamily="18" charset="0"/>
              </a:rPr>
              <a:t> …)</a:t>
            </a:r>
          </a:p>
          <a:p>
            <a:r>
              <a:rPr lang="en-US" dirty="0" smtClean="0">
                <a:solidFill>
                  <a:srgbClr val="00B050"/>
                </a:solidFill>
              </a:rPr>
              <a:t>Doppler</a:t>
            </a:r>
            <a:r>
              <a:rPr lang="en-US" dirty="0" smtClean="0"/>
              <a:t>: </a:t>
            </a:r>
            <a:r>
              <a:rPr lang="en-US" dirty="0" err="1" smtClean="0">
                <a:latin typeface="Lucida Fax" pitchFamily="18" charset="0"/>
              </a:rPr>
              <a:t>Tần</a:t>
            </a:r>
            <a:r>
              <a:rPr lang="en-US" dirty="0" smtClean="0">
                <a:latin typeface="Lucida Fax" pitchFamily="18" charset="0"/>
              </a:rPr>
              <a:t> </a:t>
            </a:r>
            <a:r>
              <a:rPr lang="en-US" dirty="0" err="1" smtClean="0">
                <a:latin typeface="Lucida Fax" pitchFamily="18" charset="0"/>
              </a:rPr>
              <a:t>số</a:t>
            </a:r>
            <a:r>
              <a:rPr lang="en-US" dirty="0" smtClean="0">
                <a:latin typeface="Lucida Fax" pitchFamily="18" charset="0"/>
              </a:rPr>
              <a:t> </a:t>
            </a:r>
            <a:r>
              <a:rPr lang="en-US" dirty="0" err="1" smtClean="0">
                <a:latin typeface="Lucida Fax" pitchFamily="18" charset="0"/>
              </a:rPr>
              <a:t>tín</a:t>
            </a:r>
            <a:r>
              <a:rPr lang="en-US" dirty="0" smtClean="0">
                <a:latin typeface="Lucida Fax" pitchFamily="18" charset="0"/>
              </a:rPr>
              <a:t> </a:t>
            </a:r>
            <a:r>
              <a:rPr lang="en-US" dirty="0" err="1" smtClean="0">
                <a:latin typeface="Lucida Fax" pitchFamily="18" charset="0"/>
              </a:rPr>
              <a:t>hiệu</a:t>
            </a:r>
            <a:r>
              <a:rPr lang="en-US" dirty="0" smtClean="0">
                <a:latin typeface="Lucida Fax" pitchFamily="18" charset="0"/>
              </a:rPr>
              <a:t> </a:t>
            </a:r>
            <a:r>
              <a:rPr lang="en-US" dirty="0" err="1" smtClean="0">
                <a:latin typeface="Lucida Fax" pitchFamily="18" charset="0"/>
              </a:rPr>
              <a:t>thu</a:t>
            </a:r>
            <a:r>
              <a:rPr lang="en-US" dirty="0" smtClean="0">
                <a:latin typeface="Lucida Fax" pitchFamily="18" charset="0"/>
              </a:rPr>
              <a:t> </a:t>
            </a:r>
            <a:r>
              <a:rPr lang="en-US" dirty="0" err="1" smtClean="0">
                <a:latin typeface="Lucida Fax" pitchFamily="18" charset="0"/>
              </a:rPr>
              <a:t>được</a:t>
            </a:r>
            <a:r>
              <a:rPr lang="en-US" dirty="0" smtClean="0">
                <a:latin typeface="Lucida Fax" pitchFamily="18" charset="0"/>
              </a:rPr>
              <a:t>, </a:t>
            </a:r>
            <a:r>
              <a:rPr lang="en-US" dirty="0" err="1" smtClean="0">
                <a:latin typeface="Lucida Fax" pitchFamily="18" charset="0"/>
              </a:rPr>
              <a:t>bị</a:t>
            </a:r>
            <a:r>
              <a:rPr lang="en-US" dirty="0" smtClean="0">
                <a:latin typeface="Lucida Fax" pitchFamily="18" charset="0"/>
              </a:rPr>
              <a:t> </a:t>
            </a:r>
            <a:r>
              <a:rPr lang="en-US" dirty="0" err="1" smtClean="0">
                <a:latin typeface="Lucida Fax" pitchFamily="18" charset="0"/>
              </a:rPr>
              <a:t>lệch</a:t>
            </a:r>
            <a:r>
              <a:rPr lang="en-US" dirty="0" smtClean="0">
                <a:latin typeface="Lucida Fax" pitchFamily="18" charset="0"/>
              </a:rPr>
              <a:t> so </a:t>
            </a:r>
            <a:r>
              <a:rPr lang="en-US" dirty="0" err="1" smtClean="0">
                <a:latin typeface="Lucida Fax" pitchFamily="18" charset="0"/>
              </a:rPr>
              <a:t>với</a:t>
            </a:r>
            <a:r>
              <a:rPr lang="en-US" dirty="0" smtClean="0">
                <a:latin typeface="Lucida Fax" pitchFamily="18" charset="0"/>
              </a:rPr>
              <a:t> </a:t>
            </a:r>
            <a:r>
              <a:rPr lang="en-US" dirty="0" err="1" smtClean="0">
                <a:latin typeface="Lucida Fax" pitchFamily="18" charset="0"/>
              </a:rPr>
              <a:t>tần</a:t>
            </a:r>
            <a:r>
              <a:rPr lang="en-US" dirty="0" smtClean="0">
                <a:latin typeface="Lucida Fax" pitchFamily="18" charset="0"/>
              </a:rPr>
              <a:t> </a:t>
            </a:r>
            <a:r>
              <a:rPr lang="en-US" dirty="0" err="1" smtClean="0">
                <a:latin typeface="Lucida Fax" pitchFamily="18" charset="0"/>
              </a:rPr>
              <a:t>số</a:t>
            </a:r>
            <a:r>
              <a:rPr lang="en-US" dirty="0" smtClean="0">
                <a:latin typeface="Lucida Fax" pitchFamily="18" charset="0"/>
              </a:rPr>
              <a:t> </a:t>
            </a:r>
            <a:r>
              <a:rPr lang="en-US" dirty="0" err="1" smtClean="0">
                <a:latin typeface="Lucida Fax" pitchFamily="18" charset="0"/>
              </a:rPr>
              <a:t>trung</a:t>
            </a:r>
            <a:r>
              <a:rPr lang="en-US" dirty="0" smtClean="0">
                <a:latin typeface="Lucida Fax" pitchFamily="18" charset="0"/>
              </a:rPr>
              <a:t> </a:t>
            </a:r>
            <a:r>
              <a:rPr lang="en-US" dirty="0" err="1" smtClean="0">
                <a:latin typeface="Lucida Fax" pitchFamily="18" charset="0"/>
              </a:rPr>
              <a:t>tâm</a:t>
            </a:r>
            <a:r>
              <a:rPr lang="en-US" dirty="0" smtClean="0">
                <a:latin typeface="Lucida Fax" pitchFamily="18" charset="0"/>
              </a:rPr>
              <a:t> ( </a:t>
            </a:r>
            <a:r>
              <a:rPr lang="en-US" dirty="0" err="1" smtClean="0">
                <a:latin typeface="Lucida Fax" pitchFamily="18" charset="0"/>
              </a:rPr>
              <a:t>sự</a:t>
            </a:r>
            <a:r>
              <a:rPr lang="en-US" dirty="0" smtClean="0">
                <a:latin typeface="Lucida Fax" pitchFamily="18" charset="0"/>
              </a:rPr>
              <a:t> di </a:t>
            </a:r>
            <a:r>
              <a:rPr lang="en-US" dirty="0" err="1" smtClean="0">
                <a:latin typeface="Lucida Fax" pitchFamily="18" charset="0"/>
              </a:rPr>
              <a:t>chuyển</a:t>
            </a:r>
            <a:r>
              <a:rPr lang="en-US" dirty="0" smtClean="0">
                <a:latin typeface="Lucida Fax" pitchFamily="18" charset="0"/>
              </a:rPr>
              <a:t> </a:t>
            </a:r>
            <a:r>
              <a:rPr lang="en-US" dirty="0" err="1" smtClean="0">
                <a:latin typeface="Lucida Fax" pitchFamily="18" charset="0"/>
              </a:rPr>
              <a:t>tương</a:t>
            </a:r>
            <a:r>
              <a:rPr lang="en-US" dirty="0" smtClean="0">
                <a:latin typeface="Lucida Fax" pitchFamily="18" charset="0"/>
              </a:rPr>
              <a:t> </a:t>
            </a:r>
            <a:r>
              <a:rPr lang="en-US" dirty="0" err="1" smtClean="0">
                <a:latin typeface="Lucida Fax" pitchFamily="18" charset="0"/>
              </a:rPr>
              <a:t>đối</a:t>
            </a:r>
            <a:r>
              <a:rPr lang="en-US" dirty="0" smtClean="0">
                <a:latin typeface="Lucida Fax" pitchFamily="18" charset="0"/>
              </a:rPr>
              <a:t> </a:t>
            </a:r>
            <a:r>
              <a:rPr lang="en-US" dirty="0" err="1" smtClean="0">
                <a:latin typeface="Lucida Fax" pitchFamily="18" charset="0"/>
              </a:rPr>
              <a:t>của</a:t>
            </a:r>
            <a:r>
              <a:rPr lang="en-US" dirty="0" smtClean="0">
                <a:latin typeface="Lucida Fax" pitchFamily="18" charset="0"/>
              </a:rPr>
              <a:t> </a:t>
            </a:r>
            <a:r>
              <a:rPr lang="en-US" dirty="0" err="1" smtClean="0">
                <a:latin typeface="Lucida Fax" pitchFamily="18" charset="0"/>
              </a:rPr>
              <a:t>máy</a:t>
            </a:r>
            <a:r>
              <a:rPr lang="en-US" dirty="0" smtClean="0">
                <a:latin typeface="Lucida Fax" pitchFamily="18" charset="0"/>
              </a:rPr>
              <a:t> </a:t>
            </a:r>
            <a:r>
              <a:rPr lang="en-US" dirty="0" err="1" smtClean="0">
                <a:latin typeface="Lucida Fax" pitchFamily="18" charset="0"/>
              </a:rPr>
              <a:t>thu</a:t>
            </a:r>
            <a:r>
              <a:rPr lang="en-US" dirty="0" smtClean="0">
                <a:latin typeface="Lucida Fax" pitchFamily="18" charset="0"/>
              </a:rPr>
              <a:t> </a:t>
            </a:r>
            <a:r>
              <a:rPr lang="en-US" dirty="0" err="1" smtClean="0">
                <a:latin typeface="Lucida Fax" pitchFamily="18" charset="0"/>
              </a:rPr>
              <a:t>với</a:t>
            </a:r>
            <a:r>
              <a:rPr lang="en-US" dirty="0" smtClean="0">
                <a:latin typeface="Lucida Fax" pitchFamily="18" charset="0"/>
              </a:rPr>
              <a:t> </a:t>
            </a:r>
            <a:r>
              <a:rPr lang="en-US" dirty="0" err="1" smtClean="0">
                <a:latin typeface="Lucida Fax" pitchFamily="18" charset="0"/>
              </a:rPr>
              <a:t>máy</a:t>
            </a:r>
            <a:r>
              <a:rPr lang="en-US" dirty="0" smtClean="0">
                <a:latin typeface="Lucida Fax" pitchFamily="18" charset="0"/>
              </a:rPr>
              <a:t> </a:t>
            </a:r>
            <a:r>
              <a:rPr lang="en-US" dirty="0" err="1" smtClean="0">
                <a:latin typeface="Lucida Fax" pitchFamily="18" charset="0"/>
              </a:rPr>
              <a:t>phát</a:t>
            </a:r>
            <a:r>
              <a:rPr lang="en-US" dirty="0" smtClean="0">
                <a:latin typeface="Lucida Fax" pitchFamily="18" charset="0"/>
              </a:rPr>
              <a:t>…)</a:t>
            </a:r>
          </a:p>
          <a:p>
            <a:r>
              <a:rPr lang="en-US" dirty="0" smtClean="0">
                <a:solidFill>
                  <a:srgbClr val="00B050"/>
                </a:solidFill>
              </a:rPr>
              <a:t>Fading</a:t>
            </a:r>
            <a:r>
              <a:rPr lang="en-US" dirty="0" smtClean="0"/>
              <a:t>: </a:t>
            </a:r>
            <a:r>
              <a:rPr lang="en-US" dirty="0" err="1" smtClean="0">
                <a:latin typeface="Lucida Fax" pitchFamily="18" charset="0"/>
              </a:rPr>
              <a:t>Sự</a:t>
            </a:r>
            <a:r>
              <a:rPr lang="en-US" dirty="0" smtClean="0">
                <a:latin typeface="Lucida Fax" pitchFamily="18" charset="0"/>
              </a:rPr>
              <a:t> </a:t>
            </a:r>
            <a:r>
              <a:rPr lang="en-US" dirty="0" err="1" smtClean="0">
                <a:latin typeface="Lucida Fax" pitchFamily="18" charset="0"/>
              </a:rPr>
              <a:t>thay</a:t>
            </a:r>
            <a:r>
              <a:rPr lang="en-US" dirty="0" smtClean="0">
                <a:latin typeface="Lucida Fax" pitchFamily="18" charset="0"/>
              </a:rPr>
              <a:t> </a:t>
            </a:r>
            <a:r>
              <a:rPr lang="en-US" dirty="0" err="1" smtClean="0">
                <a:latin typeface="Lucida Fax" pitchFamily="18" charset="0"/>
              </a:rPr>
              <a:t>đổi</a:t>
            </a:r>
            <a:r>
              <a:rPr lang="en-US" dirty="0" smtClean="0">
                <a:latin typeface="Lucida Fax" pitchFamily="18" charset="0"/>
              </a:rPr>
              <a:t> </a:t>
            </a:r>
            <a:r>
              <a:rPr lang="en-US" dirty="0" err="1" smtClean="0">
                <a:latin typeface="Lucida Fax" pitchFamily="18" charset="0"/>
              </a:rPr>
              <a:t>cường</a:t>
            </a:r>
            <a:r>
              <a:rPr lang="en-US" dirty="0" smtClean="0">
                <a:latin typeface="Lucida Fax" pitchFamily="18" charset="0"/>
              </a:rPr>
              <a:t> </a:t>
            </a:r>
            <a:r>
              <a:rPr lang="en-US" dirty="0" err="1" smtClean="0">
                <a:latin typeface="Lucida Fax" pitchFamily="18" charset="0"/>
              </a:rPr>
              <a:t>độ</a:t>
            </a:r>
            <a:r>
              <a:rPr lang="en-US" dirty="0" smtClean="0">
                <a:latin typeface="Lucida Fax" pitchFamily="18" charset="0"/>
              </a:rPr>
              <a:t> </a:t>
            </a:r>
            <a:r>
              <a:rPr lang="en-US" dirty="0" err="1" smtClean="0">
                <a:latin typeface="Lucida Fax" pitchFamily="18" charset="0"/>
              </a:rPr>
              <a:t>tín</a:t>
            </a:r>
            <a:r>
              <a:rPr lang="en-US" dirty="0" smtClean="0">
                <a:latin typeface="Lucida Fax" pitchFamily="18" charset="0"/>
              </a:rPr>
              <a:t> </a:t>
            </a:r>
            <a:r>
              <a:rPr lang="en-US" dirty="0" err="1" smtClean="0">
                <a:latin typeface="Lucida Fax" pitchFamily="18" charset="0"/>
              </a:rPr>
              <a:t>hiệu</a:t>
            </a:r>
            <a:r>
              <a:rPr lang="en-US" dirty="0" smtClean="0">
                <a:latin typeface="Lucida Fax" pitchFamily="18" charset="0"/>
              </a:rPr>
              <a:t> </a:t>
            </a:r>
            <a:r>
              <a:rPr lang="en-US" dirty="0" err="1" smtClean="0">
                <a:latin typeface="Lucida Fax" pitchFamily="18" charset="0"/>
              </a:rPr>
              <a:t>sóng</a:t>
            </a:r>
            <a:r>
              <a:rPr lang="en-US" dirty="0" smtClean="0">
                <a:latin typeface="Lucida Fax" pitchFamily="18" charset="0"/>
              </a:rPr>
              <a:t> </a:t>
            </a:r>
            <a:r>
              <a:rPr lang="en-US" dirty="0" err="1" smtClean="0">
                <a:latin typeface="Lucida Fax" pitchFamily="18" charset="0"/>
              </a:rPr>
              <a:t>mang</a:t>
            </a:r>
            <a:r>
              <a:rPr lang="en-US" dirty="0" smtClean="0">
                <a:latin typeface="Lucida Fax" pitchFamily="18" charset="0"/>
              </a:rPr>
              <a:t> </a:t>
            </a:r>
            <a:r>
              <a:rPr lang="en-US" dirty="0" err="1" smtClean="0">
                <a:latin typeface="Lucida Fax" pitchFamily="18" charset="0"/>
              </a:rPr>
              <a:t>cao</a:t>
            </a:r>
            <a:r>
              <a:rPr lang="en-US" dirty="0" smtClean="0">
                <a:latin typeface="Lucida Fax" pitchFamily="18" charset="0"/>
              </a:rPr>
              <a:t> </a:t>
            </a:r>
            <a:r>
              <a:rPr lang="en-US" dirty="0" err="1" smtClean="0">
                <a:latin typeface="Lucida Fax" pitchFamily="18" charset="0"/>
              </a:rPr>
              <a:t>tần</a:t>
            </a:r>
            <a:r>
              <a:rPr lang="en-US" dirty="0">
                <a:latin typeface="Lucida Fax" pitchFamily="18" charset="0"/>
              </a:rPr>
              <a:t> </a:t>
            </a:r>
            <a:r>
              <a:rPr lang="en-US" dirty="0" err="1" smtClean="0">
                <a:latin typeface="Lucida Fax" pitchFamily="18" charset="0"/>
              </a:rPr>
              <a:t>tại</a:t>
            </a:r>
            <a:r>
              <a:rPr lang="en-US" dirty="0" smtClean="0">
                <a:latin typeface="Lucida Fax" pitchFamily="18" charset="0"/>
              </a:rPr>
              <a:t> </a:t>
            </a:r>
            <a:r>
              <a:rPr lang="en-US" dirty="0" err="1" smtClean="0">
                <a:latin typeface="Lucida Fax" pitchFamily="18" charset="0"/>
              </a:rPr>
              <a:t>anten</a:t>
            </a:r>
            <a:r>
              <a:rPr lang="en-US" dirty="0" smtClean="0">
                <a:latin typeface="Lucida Fax" pitchFamily="18" charset="0"/>
              </a:rPr>
              <a:t> </a:t>
            </a:r>
            <a:r>
              <a:rPr lang="en-US" dirty="0" err="1" smtClean="0">
                <a:latin typeface="Lucida Fax" pitchFamily="18" charset="0"/>
              </a:rPr>
              <a:t>thu</a:t>
            </a:r>
            <a:r>
              <a:rPr lang="en-US" dirty="0" smtClean="0">
                <a:latin typeface="Lucida Fax" pitchFamily="18" charset="0"/>
              </a:rPr>
              <a:t> do </a:t>
            </a:r>
            <a:r>
              <a:rPr lang="en-US" dirty="0" err="1" smtClean="0">
                <a:latin typeface="Lucida Fax" pitchFamily="18" charset="0"/>
              </a:rPr>
              <a:t>sự</a:t>
            </a:r>
            <a:r>
              <a:rPr lang="en-US" dirty="0" smtClean="0">
                <a:latin typeface="Lucida Fax" pitchFamily="18" charset="0"/>
              </a:rPr>
              <a:t> </a:t>
            </a:r>
            <a:r>
              <a:rPr lang="en-US" dirty="0" err="1" smtClean="0">
                <a:latin typeface="Lucida Fax" pitchFamily="18" charset="0"/>
              </a:rPr>
              <a:t>thay</a:t>
            </a:r>
            <a:r>
              <a:rPr lang="en-US" dirty="0" smtClean="0">
                <a:latin typeface="Lucida Fax" pitchFamily="18" charset="0"/>
              </a:rPr>
              <a:t> </a:t>
            </a:r>
            <a:r>
              <a:rPr lang="en-US" dirty="0" err="1" smtClean="0">
                <a:latin typeface="Lucida Fax" pitchFamily="18" charset="0"/>
              </a:rPr>
              <a:t>đổi</a:t>
            </a:r>
            <a:r>
              <a:rPr lang="en-US" dirty="0" smtClean="0">
                <a:latin typeface="Lucida Fax" pitchFamily="18" charset="0"/>
              </a:rPr>
              <a:t> </a:t>
            </a:r>
            <a:r>
              <a:rPr lang="en-US" dirty="0" err="1" smtClean="0">
                <a:latin typeface="Lucida Fax" pitchFamily="18" charset="0"/>
              </a:rPr>
              <a:t>không</a:t>
            </a:r>
            <a:r>
              <a:rPr lang="en-US" dirty="0" smtClean="0">
                <a:latin typeface="Lucida Fax" pitchFamily="18" charset="0"/>
              </a:rPr>
              <a:t> </a:t>
            </a:r>
            <a:r>
              <a:rPr lang="en-US" dirty="0" err="1" smtClean="0">
                <a:latin typeface="Lucida Fax" pitchFamily="18" charset="0"/>
              </a:rPr>
              <a:t>đều</a:t>
            </a:r>
            <a:r>
              <a:rPr lang="en-US" dirty="0" smtClean="0">
                <a:latin typeface="Lucida Fax" pitchFamily="18" charset="0"/>
              </a:rPr>
              <a:t> </a:t>
            </a:r>
            <a:r>
              <a:rPr lang="en-US" dirty="0" err="1" smtClean="0">
                <a:latin typeface="Lucida Fax" pitchFamily="18" charset="0"/>
              </a:rPr>
              <a:t>về</a:t>
            </a:r>
            <a:r>
              <a:rPr lang="en-US" dirty="0" smtClean="0">
                <a:latin typeface="Lucida Fax" pitchFamily="18" charset="0"/>
              </a:rPr>
              <a:t> </a:t>
            </a:r>
            <a:r>
              <a:rPr lang="en-US" dirty="0" err="1" smtClean="0">
                <a:latin typeface="Lucida Fax" pitchFamily="18" charset="0"/>
              </a:rPr>
              <a:t>chỉ</a:t>
            </a:r>
            <a:r>
              <a:rPr lang="en-US" dirty="0" smtClean="0">
                <a:latin typeface="Lucida Fax" pitchFamily="18" charset="0"/>
              </a:rPr>
              <a:t> </a:t>
            </a:r>
            <a:r>
              <a:rPr lang="en-US" dirty="0" err="1" smtClean="0">
                <a:latin typeface="Lucida Fax" pitchFamily="18" charset="0"/>
              </a:rPr>
              <a:t>số</a:t>
            </a:r>
            <a:r>
              <a:rPr lang="en-US" dirty="0" smtClean="0">
                <a:latin typeface="Lucida Fax" pitchFamily="18" charset="0"/>
              </a:rPr>
              <a:t> </a:t>
            </a:r>
            <a:r>
              <a:rPr lang="en-US" dirty="0" err="1" smtClean="0">
                <a:latin typeface="Lucida Fax" pitchFamily="18" charset="0"/>
              </a:rPr>
              <a:t>bức</a:t>
            </a:r>
            <a:r>
              <a:rPr lang="en-US" dirty="0" smtClean="0">
                <a:latin typeface="Lucida Fax" pitchFamily="18" charset="0"/>
              </a:rPr>
              <a:t> </a:t>
            </a:r>
            <a:r>
              <a:rPr lang="en-US" dirty="0" err="1" smtClean="0">
                <a:latin typeface="Lucida Fax" pitchFamily="18" charset="0"/>
              </a:rPr>
              <a:t>xạ</a:t>
            </a:r>
            <a:r>
              <a:rPr lang="en-US" dirty="0" smtClean="0">
                <a:latin typeface="Lucida Fax" pitchFamily="18" charset="0"/>
              </a:rPr>
              <a:t>, </a:t>
            </a:r>
            <a:r>
              <a:rPr lang="en-US" dirty="0" err="1" smtClean="0">
                <a:latin typeface="Lucida Fax" pitchFamily="18" charset="0"/>
              </a:rPr>
              <a:t>phản</a:t>
            </a:r>
            <a:r>
              <a:rPr lang="en-US" dirty="0" smtClean="0">
                <a:latin typeface="Lucida Fax" pitchFamily="18" charset="0"/>
              </a:rPr>
              <a:t> </a:t>
            </a:r>
            <a:r>
              <a:rPr lang="en-US" dirty="0" err="1" smtClean="0">
                <a:latin typeface="Lucida Fax" pitchFamily="18" charset="0"/>
              </a:rPr>
              <a:t>xạ</a:t>
            </a:r>
            <a:r>
              <a:rPr lang="en-US" dirty="0" smtClean="0">
                <a:latin typeface="Lucida Fax" pitchFamily="18" charset="0"/>
              </a:rPr>
              <a:t> </a:t>
            </a:r>
            <a:r>
              <a:rPr lang="en-US" dirty="0" err="1" smtClean="0">
                <a:latin typeface="Lucida Fax" pitchFamily="18" charset="0"/>
              </a:rPr>
              <a:t>trên</a:t>
            </a:r>
            <a:r>
              <a:rPr lang="en-US" dirty="0" smtClean="0">
                <a:latin typeface="Lucida Fax" pitchFamily="18" charset="0"/>
              </a:rPr>
              <a:t> </a:t>
            </a:r>
            <a:r>
              <a:rPr lang="en-US" dirty="0" err="1" smtClean="0">
                <a:latin typeface="Lucida Fax" pitchFamily="18" charset="0"/>
              </a:rPr>
              <a:t>đường</a:t>
            </a:r>
            <a:r>
              <a:rPr lang="en-US" dirty="0" smtClean="0">
                <a:latin typeface="Lucida Fax" pitchFamily="18" charset="0"/>
              </a:rPr>
              <a:t> </a:t>
            </a:r>
            <a:r>
              <a:rPr lang="en-US" dirty="0" err="1" smtClean="0">
                <a:latin typeface="Lucida Fax" pitchFamily="18" charset="0"/>
              </a:rPr>
              <a:t>truyền</a:t>
            </a:r>
            <a:r>
              <a:rPr lang="en-US" dirty="0" smtClean="0">
                <a:latin typeface="Lucida Fax" pitchFamily="18" charset="0"/>
              </a:rPr>
              <a:t> </a:t>
            </a:r>
            <a:r>
              <a:rPr lang="en-US" dirty="0" err="1" smtClean="0">
                <a:latin typeface="Lucida Fax" pitchFamily="18" charset="0"/>
              </a:rPr>
              <a:t>sóng</a:t>
            </a:r>
            <a:endParaRPr lang="en-US" dirty="0">
              <a:latin typeface="Lucida Fax" pitchFamily="18" charset="0"/>
            </a:endParaRPr>
          </a:p>
        </p:txBody>
      </p:sp>
      <p:pic>
        <p:nvPicPr>
          <p:cNvPr id="4" name="Picture 3" descr="logo_DUT.jpg"/>
          <p:cNvPicPr>
            <a:picLocks noChangeAspect="1"/>
          </p:cNvPicPr>
          <p:nvPr/>
        </p:nvPicPr>
        <p:blipFill>
          <a:blip r:embed="rId2" cstate="print"/>
          <a:stretch>
            <a:fillRect/>
          </a:stretch>
        </p:blipFill>
        <p:spPr>
          <a:xfrm>
            <a:off x="8037490" y="101422"/>
            <a:ext cx="914400" cy="838200"/>
          </a:xfrm>
          <a:prstGeom prst="rect">
            <a:avLst/>
          </a:prstGeom>
        </p:spPr>
      </p:pic>
    </p:spTree>
    <p:extLst>
      <p:ext uri="{BB962C8B-B14F-4D97-AF65-F5344CB8AC3E}">
        <p14:creationId xmlns:p14="http://schemas.microsoft.com/office/powerpoint/2010/main" val="286183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trạng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kênh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truyền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CSI </a:t>
            </a:r>
            <a:r>
              <a:rPr lang="en-US" dirty="0" err="1" smtClean="0">
                <a:latin typeface="Lucida Fax" pitchFamily="18" charset="0"/>
              </a:rPr>
              <a:t>đề</a:t>
            </a:r>
            <a:r>
              <a:rPr lang="en-US" dirty="0" smtClean="0">
                <a:latin typeface="Lucida Fax" pitchFamily="18" charset="0"/>
              </a:rPr>
              <a:t> </a:t>
            </a:r>
            <a:r>
              <a:rPr lang="en-US" dirty="0" err="1" smtClean="0">
                <a:latin typeface="Lucida Fax" pitchFamily="18" charset="0"/>
              </a:rPr>
              <a:t>cập</a:t>
            </a:r>
            <a:r>
              <a:rPr lang="en-US" dirty="0" smtClean="0">
                <a:latin typeface="Lucida Fax" pitchFamily="18" charset="0"/>
              </a:rPr>
              <a:t> </a:t>
            </a:r>
            <a:r>
              <a:rPr lang="en-US" dirty="0" err="1" smtClean="0">
                <a:latin typeface="Lucida Fax" pitchFamily="18" charset="0"/>
              </a:rPr>
              <a:t>đến</a:t>
            </a:r>
            <a:r>
              <a:rPr lang="en-US" dirty="0" smtClean="0">
                <a:latin typeface="Lucida Fax" pitchFamily="18" charset="0"/>
              </a:rPr>
              <a:t> </a:t>
            </a:r>
            <a:r>
              <a:rPr lang="en-US" dirty="0" err="1" smtClean="0">
                <a:latin typeface="Lucida Fax" pitchFamily="18" charset="0"/>
              </a:rPr>
              <a:t>thuộc</a:t>
            </a:r>
            <a:r>
              <a:rPr lang="en-US" dirty="0" smtClean="0">
                <a:latin typeface="Lucida Fax" pitchFamily="18" charset="0"/>
              </a:rPr>
              <a:t> </a:t>
            </a:r>
            <a:r>
              <a:rPr lang="en-US" dirty="0" err="1" smtClean="0">
                <a:latin typeface="Lucida Fax" pitchFamily="18" charset="0"/>
              </a:rPr>
              <a:t>tính</a:t>
            </a:r>
            <a:r>
              <a:rPr lang="en-US" dirty="0" smtClean="0">
                <a:latin typeface="Lucida Fax" pitchFamily="18" charset="0"/>
              </a:rPr>
              <a:t> </a:t>
            </a:r>
            <a:r>
              <a:rPr lang="en-US" dirty="0" err="1" smtClean="0">
                <a:latin typeface="Lucida Fax" pitchFamily="18" charset="0"/>
              </a:rPr>
              <a:t>kênh</a:t>
            </a:r>
            <a:r>
              <a:rPr lang="en-US" dirty="0" smtClean="0">
                <a:latin typeface="Lucida Fax" pitchFamily="18" charset="0"/>
              </a:rPr>
              <a:t> </a:t>
            </a:r>
            <a:r>
              <a:rPr lang="en-US" dirty="0" err="1" smtClean="0">
                <a:latin typeface="Lucida Fax" pitchFamily="18" charset="0"/>
              </a:rPr>
              <a:t>đã</a:t>
            </a:r>
            <a:r>
              <a:rPr lang="en-US" dirty="0" smtClean="0">
                <a:latin typeface="Lucida Fax" pitchFamily="18" charset="0"/>
              </a:rPr>
              <a:t> </a:t>
            </a:r>
            <a:r>
              <a:rPr lang="en-US" dirty="0" err="1" smtClean="0">
                <a:latin typeface="Lucida Fax" pitchFamily="18" charset="0"/>
              </a:rPr>
              <a:t>biết</a:t>
            </a:r>
            <a:r>
              <a:rPr lang="en-US" dirty="0" smtClean="0">
                <a:latin typeface="Lucida Fax" pitchFamily="18" charset="0"/>
              </a:rPr>
              <a:t> </a:t>
            </a:r>
            <a:r>
              <a:rPr lang="en-US" dirty="0" err="1" smtClean="0">
                <a:latin typeface="Lucida Fax" pitchFamily="18" charset="0"/>
              </a:rPr>
              <a:t>của</a:t>
            </a:r>
            <a:r>
              <a:rPr lang="en-US" dirty="0" smtClean="0">
                <a:latin typeface="Lucida Fax" pitchFamily="18" charset="0"/>
              </a:rPr>
              <a:t> </a:t>
            </a:r>
            <a:r>
              <a:rPr lang="en-US" dirty="0" err="1" smtClean="0">
                <a:latin typeface="Lucida Fax" pitchFamily="18" charset="0"/>
              </a:rPr>
              <a:t>một</a:t>
            </a:r>
            <a:r>
              <a:rPr lang="en-US" dirty="0" smtClean="0">
                <a:latin typeface="Lucida Fax" pitchFamily="18" charset="0"/>
              </a:rPr>
              <a:t> </a:t>
            </a:r>
            <a:r>
              <a:rPr lang="en-US" dirty="0" err="1" smtClean="0">
                <a:latin typeface="Lucida Fax" pitchFamily="18" charset="0"/>
              </a:rPr>
              <a:t>đường</a:t>
            </a:r>
            <a:r>
              <a:rPr lang="en-US" dirty="0" smtClean="0">
                <a:latin typeface="Lucida Fax" pitchFamily="18" charset="0"/>
              </a:rPr>
              <a:t> </a:t>
            </a:r>
            <a:r>
              <a:rPr lang="en-US" dirty="0" err="1" smtClean="0">
                <a:latin typeface="Lucida Fax" pitchFamily="18" charset="0"/>
              </a:rPr>
              <a:t>truyền</a:t>
            </a:r>
            <a:r>
              <a:rPr lang="en-US" dirty="0" smtClean="0">
                <a:latin typeface="Lucida Fax" pitchFamily="18" charset="0"/>
              </a:rPr>
              <a:t> </a:t>
            </a:r>
            <a:r>
              <a:rPr lang="en-US" dirty="0" err="1" smtClean="0">
                <a:latin typeface="Lucida Fax" pitchFamily="18" charset="0"/>
              </a:rPr>
              <a:t>viễn</a:t>
            </a:r>
            <a:r>
              <a:rPr lang="en-US" dirty="0" smtClean="0">
                <a:latin typeface="Lucida Fax" pitchFamily="18" charset="0"/>
              </a:rPr>
              <a:t> </a:t>
            </a:r>
            <a:r>
              <a:rPr lang="en-US" dirty="0" err="1" smtClean="0">
                <a:latin typeface="Lucida Fax" pitchFamily="18" charset="0"/>
              </a:rPr>
              <a:t>thông</a:t>
            </a:r>
            <a:r>
              <a:rPr lang="en-US" dirty="0" smtClean="0">
                <a:latin typeface="Lucida Fax" pitchFamily="18" charset="0"/>
              </a:rPr>
              <a:t> </a:t>
            </a:r>
          </a:p>
          <a:p>
            <a:r>
              <a:rPr lang="en-US" dirty="0" smtClean="0"/>
              <a:t>CSI </a:t>
            </a:r>
            <a:r>
              <a:rPr lang="en-US" dirty="0" err="1" smtClean="0">
                <a:latin typeface="Lucida Fax" pitchFamily="18" charset="0"/>
              </a:rPr>
              <a:t>cần</a:t>
            </a:r>
            <a:r>
              <a:rPr lang="en-US" dirty="0" smtClean="0">
                <a:latin typeface="Lucida Fax" pitchFamily="18" charset="0"/>
              </a:rPr>
              <a:t> </a:t>
            </a:r>
            <a:r>
              <a:rPr lang="en-US" dirty="0" err="1" smtClean="0">
                <a:latin typeface="Lucida Fax" pitchFamily="18" charset="0"/>
              </a:rPr>
              <a:t>ước</a:t>
            </a:r>
            <a:r>
              <a:rPr lang="en-US" dirty="0" smtClean="0">
                <a:latin typeface="Lucida Fax" pitchFamily="18" charset="0"/>
              </a:rPr>
              <a:t> </a:t>
            </a:r>
            <a:r>
              <a:rPr lang="en-US" dirty="0" err="1" smtClean="0">
                <a:latin typeface="Lucida Fax" pitchFamily="18" charset="0"/>
              </a:rPr>
              <a:t>lượng</a:t>
            </a:r>
            <a:r>
              <a:rPr lang="en-US" dirty="0" smtClean="0">
                <a:latin typeface="Lucida Fax" pitchFamily="18" charset="0"/>
              </a:rPr>
              <a:t> ở </a:t>
            </a:r>
            <a:r>
              <a:rPr lang="en-US" dirty="0" err="1" smtClean="0">
                <a:latin typeface="Lucida Fax" pitchFamily="18" charset="0"/>
              </a:rPr>
              <a:t>máy</a:t>
            </a:r>
            <a:r>
              <a:rPr lang="en-US" dirty="0" smtClean="0">
                <a:latin typeface="Lucida Fax" pitchFamily="18" charset="0"/>
              </a:rPr>
              <a:t> </a:t>
            </a:r>
            <a:r>
              <a:rPr lang="en-US" dirty="0" err="1" smtClean="0">
                <a:latin typeface="Lucida Fax" pitchFamily="18" charset="0"/>
              </a:rPr>
              <a:t>thu</a:t>
            </a:r>
            <a:r>
              <a:rPr lang="en-US" dirty="0" smtClean="0">
                <a:latin typeface="Lucida Fax" pitchFamily="18" charset="0"/>
              </a:rPr>
              <a:t>, </a:t>
            </a:r>
            <a:r>
              <a:rPr lang="en-US" dirty="0" err="1" smtClean="0">
                <a:latin typeface="Lucida Fax" pitchFamily="18" charset="0"/>
              </a:rPr>
              <a:t>lượng</a:t>
            </a:r>
            <a:r>
              <a:rPr lang="en-US" dirty="0" smtClean="0">
                <a:latin typeface="Lucida Fax" pitchFamily="18" charset="0"/>
              </a:rPr>
              <a:t> </a:t>
            </a:r>
            <a:r>
              <a:rPr lang="en-US" dirty="0" err="1" smtClean="0">
                <a:latin typeface="Lucida Fax" pitchFamily="18" charset="0"/>
              </a:rPr>
              <a:t>tử</a:t>
            </a:r>
            <a:r>
              <a:rPr lang="en-US" dirty="0" smtClean="0">
                <a:latin typeface="Lucida Fax" pitchFamily="18" charset="0"/>
              </a:rPr>
              <a:t> </a:t>
            </a:r>
            <a:r>
              <a:rPr lang="en-US" dirty="0" err="1" smtClean="0">
                <a:latin typeface="Lucida Fax" pitchFamily="18" charset="0"/>
              </a:rPr>
              <a:t>hóa</a:t>
            </a:r>
            <a:r>
              <a:rPr lang="en-US" dirty="0" smtClean="0">
                <a:latin typeface="Lucida Fax" pitchFamily="18" charset="0"/>
              </a:rPr>
              <a:t> </a:t>
            </a:r>
            <a:r>
              <a:rPr lang="en-US" dirty="0" err="1" smtClean="0">
                <a:latin typeface="Lucida Fax" pitchFamily="18" charset="0"/>
              </a:rPr>
              <a:t>rồi</a:t>
            </a:r>
            <a:r>
              <a:rPr lang="en-US" dirty="0" smtClean="0">
                <a:latin typeface="Lucida Fax" pitchFamily="18" charset="0"/>
              </a:rPr>
              <a:t> </a:t>
            </a:r>
            <a:r>
              <a:rPr lang="en-US" dirty="0" err="1" smtClean="0">
                <a:latin typeface="Lucida Fax" pitchFamily="18" charset="0"/>
              </a:rPr>
              <a:t>đưa</a:t>
            </a:r>
            <a:r>
              <a:rPr lang="en-US" dirty="0" smtClean="0">
                <a:latin typeface="Lucida Fax" pitchFamily="18" charset="0"/>
              </a:rPr>
              <a:t> </a:t>
            </a:r>
            <a:r>
              <a:rPr lang="en-US" dirty="0" err="1" smtClean="0">
                <a:latin typeface="Lucida Fax" pitchFamily="18" charset="0"/>
              </a:rPr>
              <a:t>trở</a:t>
            </a:r>
            <a:r>
              <a:rPr lang="en-US" dirty="0" smtClean="0">
                <a:latin typeface="Lucida Fax" pitchFamily="18" charset="0"/>
              </a:rPr>
              <a:t> </a:t>
            </a:r>
            <a:r>
              <a:rPr lang="en-US" dirty="0" err="1" smtClean="0">
                <a:latin typeface="Lucida Fax" pitchFamily="18" charset="0"/>
              </a:rPr>
              <a:t>lại</a:t>
            </a:r>
            <a:r>
              <a:rPr lang="en-US" dirty="0" smtClean="0">
                <a:latin typeface="Lucida Fax" pitchFamily="18" charset="0"/>
              </a:rPr>
              <a:t> </a:t>
            </a:r>
            <a:r>
              <a:rPr lang="en-US" err="1" smtClean="0">
                <a:latin typeface="Lucida Fax" pitchFamily="18" charset="0"/>
              </a:rPr>
              <a:t>máy</a:t>
            </a:r>
            <a:r>
              <a:rPr lang="en-US" smtClean="0">
                <a:latin typeface="Lucida Fax" pitchFamily="18" charset="0"/>
              </a:rPr>
              <a:t> phát</a:t>
            </a:r>
            <a:endParaRPr lang="en-US" dirty="0" smtClean="0"/>
          </a:p>
          <a:p>
            <a:pPr lvl="1"/>
            <a:r>
              <a:rPr lang="en-US" dirty="0" smtClean="0"/>
              <a:t>-</a:t>
            </a:r>
            <a:r>
              <a:rPr lang="en-US" dirty="0" smtClean="0">
                <a:solidFill>
                  <a:srgbClr val="00B050"/>
                </a:solidFill>
              </a:rPr>
              <a:t>CSIT</a:t>
            </a:r>
          </a:p>
          <a:p>
            <a:pPr lvl="1"/>
            <a:r>
              <a:rPr lang="en-US" dirty="0" smtClean="0"/>
              <a:t>-</a:t>
            </a:r>
            <a:r>
              <a:rPr lang="en-US" dirty="0" smtClean="0">
                <a:solidFill>
                  <a:srgbClr val="00B050"/>
                </a:solidFill>
              </a:rPr>
              <a:t>CSIR</a:t>
            </a:r>
          </a:p>
          <a:p>
            <a:pPr marL="274320" lvl="1" indent="0">
              <a:buNone/>
            </a:pPr>
            <a:endParaRPr lang="en-US" dirty="0" smtClean="0"/>
          </a:p>
        </p:txBody>
      </p:sp>
      <p:pic>
        <p:nvPicPr>
          <p:cNvPr id="4" name="Picture 3" descr="logo_DUT.jpg"/>
          <p:cNvPicPr>
            <a:picLocks noChangeAspect="1"/>
          </p:cNvPicPr>
          <p:nvPr/>
        </p:nvPicPr>
        <p:blipFill>
          <a:blip r:embed="rId2" cstate="print"/>
          <a:stretch>
            <a:fillRect/>
          </a:stretch>
        </p:blipFill>
        <p:spPr>
          <a:xfrm>
            <a:off x="8037490" y="101422"/>
            <a:ext cx="914400" cy="838200"/>
          </a:xfrm>
          <a:prstGeom prst="rect">
            <a:avLst/>
          </a:prstGeom>
        </p:spPr>
      </p:pic>
    </p:spTree>
    <p:extLst>
      <p:ext uri="{BB962C8B-B14F-4D97-AF65-F5344CB8AC3E}">
        <p14:creationId xmlns:p14="http://schemas.microsoft.com/office/powerpoint/2010/main" val="278792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In Band Full Duplex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gì</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err="1" smtClean="0">
                <a:latin typeface="Times New Roman" pitchFamily="18" charset="0"/>
                <a:cs typeface="Times New Roman" pitchFamily="18" charset="0"/>
              </a:rPr>
              <a:t>Trong</a:t>
            </a:r>
            <a:r>
              <a:rPr lang="en-US" smtClean="0">
                <a:latin typeface="Times New Roman" pitchFamily="18" charset="0"/>
                <a:cs typeface="Times New Roman" pitchFamily="18" charset="0"/>
              </a:rPr>
              <a:t> hệ thống thông tin liên kết thông thường dùng chế độ HD, bộ chia song công TDD và FDD thường truyền và nhận qua các khe TS trực giao. Điều này có thể làm giảm hiệu quả quang phổ.</a:t>
            </a:r>
          </a:p>
          <a:p>
            <a:r>
              <a:rPr lang="en-US" smtClean="0">
                <a:latin typeface="Times New Roman" pitchFamily="18" charset="0"/>
                <a:cs typeface="Times New Roman" pitchFamily="18" charset="0"/>
              </a:rPr>
              <a:t>IBFD được hiểu là khả năng truyền và nhận tín hiệu vô tuyến trong cùng một khe thời gian và cùng tần số. Dùng chung tài nguyên để truyền và nhận là lợi thế của chế độ này.</a:t>
            </a:r>
            <a:endParaRPr lang="en-US" dirty="0" smtClean="0">
              <a:latin typeface="Times New Roman" pitchFamily="18" charset="0"/>
              <a:cs typeface="Times New Roman" pitchFamily="18" charset="0"/>
            </a:endParaRPr>
          </a:p>
          <a:p>
            <a:pPr marL="274320" lvl="1" indent="0">
              <a:buNone/>
            </a:pPr>
            <a:endParaRPr lang="en-US" dirty="0" smtClean="0"/>
          </a:p>
        </p:txBody>
      </p:sp>
    </p:spTree>
    <p:extLst>
      <p:ext uri="{BB962C8B-B14F-4D97-AF65-F5344CB8AC3E}">
        <p14:creationId xmlns:p14="http://schemas.microsoft.com/office/powerpoint/2010/main" val="236818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In Band Full Duplex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err="1" smtClean="0">
                <a:solidFill>
                  <a:srgbClr val="00B050"/>
                </a:solidFill>
              </a:rPr>
              <a:t>Mô</a:t>
            </a:r>
            <a:r>
              <a:rPr lang="en-US" dirty="0" smtClean="0">
                <a:solidFill>
                  <a:srgbClr val="00B050"/>
                </a:solidFill>
              </a:rPr>
              <a:t> </a:t>
            </a:r>
            <a:r>
              <a:rPr lang="en-US" dirty="0" err="1" smtClean="0">
                <a:solidFill>
                  <a:srgbClr val="00B050"/>
                </a:solidFill>
              </a:rPr>
              <a:t>hình</a:t>
            </a:r>
            <a:r>
              <a:rPr lang="en-US" dirty="0" smtClean="0">
                <a:solidFill>
                  <a:srgbClr val="00B050"/>
                </a:solidFill>
              </a:rPr>
              <a:t> </a:t>
            </a:r>
            <a:r>
              <a:rPr lang="en-US" dirty="0" err="1" smtClean="0">
                <a:solidFill>
                  <a:srgbClr val="00B050"/>
                </a:solidFill>
              </a:rPr>
              <a:t>hoạt</a:t>
            </a:r>
            <a:r>
              <a:rPr lang="en-US" dirty="0" smtClean="0">
                <a:solidFill>
                  <a:srgbClr val="00B050"/>
                </a:solidFill>
              </a:rPr>
              <a:t> </a:t>
            </a:r>
            <a:r>
              <a:rPr lang="en-US" err="1" smtClean="0">
                <a:solidFill>
                  <a:srgbClr val="00B050"/>
                </a:solidFill>
              </a:rPr>
              <a:t>động</a:t>
            </a:r>
            <a:r>
              <a:rPr lang="en-US" smtClean="0">
                <a:solidFill>
                  <a:srgbClr val="00B050"/>
                </a:solidFill>
              </a:rPr>
              <a:t> </a:t>
            </a:r>
          </a:p>
          <a:p>
            <a:endParaRPr lang="en-US"/>
          </a:p>
          <a:p>
            <a:endParaRPr lang="en-US" smtClean="0"/>
          </a:p>
          <a:p>
            <a:endParaRPr lang="en-US"/>
          </a:p>
          <a:p>
            <a:endParaRPr lang="en-US" dirty="0" smtClean="0"/>
          </a:p>
          <a:p>
            <a:endParaRPr lang="en-US" dirty="0" smtClean="0"/>
          </a:p>
          <a:p>
            <a:endParaRPr lang="en-US" dirty="0"/>
          </a:p>
          <a:p>
            <a:endParaRPr lang="en-US" dirty="0" smtClean="0"/>
          </a:p>
          <a:p>
            <a:endParaRPr lang="en-US" dirty="0"/>
          </a:p>
          <a:p>
            <a:endParaRPr lang="en-US" dirty="0" smtClean="0"/>
          </a:p>
        </p:txBody>
      </p:sp>
      <p:grpSp>
        <p:nvGrpSpPr>
          <p:cNvPr id="4" name="Group 3"/>
          <p:cNvGrpSpPr/>
          <p:nvPr/>
        </p:nvGrpSpPr>
        <p:grpSpPr>
          <a:xfrm>
            <a:off x="883116" y="2579396"/>
            <a:ext cx="6953602" cy="2253069"/>
            <a:chOff x="1300402" y="1105122"/>
            <a:chExt cx="6953602" cy="2253069"/>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0402" y="1160992"/>
              <a:ext cx="6953602" cy="1698322"/>
            </a:xfrm>
            <a:prstGeom prst="rect">
              <a:avLst/>
            </a:prstGeom>
          </p:spPr>
        </p:pic>
        <p:grpSp>
          <p:nvGrpSpPr>
            <p:cNvPr id="6" name="Group 5"/>
            <p:cNvGrpSpPr/>
            <p:nvPr/>
          </p:nvGrpSpPr>
          <p:grpSpPr>
            <a:xfrm>
              <a:off x="1790700" y="2184400"/>
              <a:ext cx="5962650" cy="355601"/>
              <a:chOff x="1790700" y="2184400"/>
              <a:chExt cx="5962650" cy="355601"/>
            </a:xfrm>
          </p:grpSpPr>
          <p:cxnSp>
            <p:nvCxnSpPr>
              <p:cNvPr id="11" name="Straight Arrow Connector 10"/>
              <p:cNvCxnSpPr/>
              <p:nvPr/>
            </p:nvCxnSpPr>
            <p:spPr>
              <a:xfrm flipV="1">
                <a:off x="1790700" y="2197100"/>
                <a:ext cx="431800" cy="241300"/>
              </a:xfrm>
              <a:prstGeom prst="straightConnector1">
                <a:avLst/>
              </a:prstGeom>
              <a:ln w="12700" cmpd="sng">
                <a:headEnd w="lg" len="lg"/>
                <a:tailEnd type="stealth" w="lg" len="lg"/>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4940300" y="2197100"/>
                <a:ext cx="508000" cy="241300"/>
              </a:xfrm>
              <a:prstGeom prst="straightConnector1">
                <a:avLst/>
              </a:prstGeom>
              <a:ln w="12700" cmpd="sng">
                <a:headEnd w="lg" len="lg"/>
                <a:tailEnd type="stealth" w="lg" len="lg"/>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6419352" y="2184400"/>
                <a:ext cx="431800" cy="241300"/>
              </a:xfrm>
              <a:prstGeom prst="straightConnector1">
                <a:avLst/>
              </a:prstGeom>
              <a:ln w="12700" cmpd="sng">
                <a:headEnd w="lg" len="lg"/>
                <a:tailEnd type="stealth" w="lg" len="lg"/>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7245350" y="2197100"/>
                <a:ext cx="508000" cy="241300"/>
              </a:xfrm>
              <a:prstGeom prst="straightConnector1">
                <a:avLst/>
              </a:prstGeom>
              <a:ln w="12700" cmpd="sng">
                <a:headEnd w="lg" len="lg"/>
                <a:tailEnd type="stealth" w="lg" len="lg"/>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V="1">
                <a:off x="6419353" y="2521859"/>
                <a:ext cx="1333997" cy="18142"/>
              </a:xfrm>
              <a:prstGeom prst="straightConnector1">
                <a:avLst/>
              </a:prstGeom>
              <a:ln w="12700" cmpd="sng">
                <a:solidFill>
                  <a:srgbClr val="FF0000"/>
                </a:solidFill>
                <a:headEnd w="lg" len="lg"/>
                <a:tailEnd type="stealth" w="lg" len="lg"/>
              </a:ln>
            </p:spPr>
            <p:style>
              <a:lnRef idx="1">
                <a:schemeClr val="dk1"/>
              </a:lnRef>
              <a:fillRef idx="0">
                <a:schemeClr val="dk1"/>
              </a:fillRef>
              <a:effectRef idx="0">
                <a:schemeClr val="dk1"/>
              </a:effectRef>
              <a:fontRef idx="minor">
                <a:schemeClr val="tx1"/>
              </a:fontRef>
            </p:style>
          </p:cxnSp>
          <p:sp>
            <p:nvSpPr>
              <p:cNvPr id="16" name="Arc 15"/>
              <p:cNvSpPr/>
              <p:nvPr/>
            </p:nvSpPr>
            <p:spPr>
              <a:xfrm rot="2814710">
                <a:off x="6962526" y="2254245"/>
                <a:ext cx="171450" cy="171450"/>
              </a:xfrm>
              <a:prstGeom prst="arc">
                <a:avLst>
                  <a:gd name="adj1" fmla="val 16200000"/>
                  <a:gd name="adj2" fmla="val 10600208"/>
                </a:avLst>
              </a:prstGeom>
              <a:ln w="12700">
                <a:solidFill>
                  <a:srgbClr val="FF0000"/>
                </a:solidFill>
                <a:headEnd type="none" w="lg" len="sm"/>
                <a:tailEnd type="stealth"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 name="TextBox 6"/>
            <p:cNvSpPr txBox="1"/>
            <p:nvPr/>
          </p:nvSpPr>
          <p:spPr>
            <a:xfrm>
              <a:off x="2900042" y="2988859"/>
              <a:ext cx="3735210" cy="369332"/>
            </a:xfrm>
            <a:prstGeom prst="rect">
              <a:avLst/>
            </a:prstGeom>
            <a:noFill/>
          </p:spPr>
          <p:txBody>
            <a:bodyPr wrap="square" rtlCol="0">
              <a:spAutoFit/>
            </a:bodyPr>
            <a:lstStyle/>
            <a:p>
              <a:pPr marL="342900" indent="-342900" algn="ctr">
                <a:buAutoNum type="alphaLcParenBoth"/>
              </a:pPr>
              <a:r>
                <a:rPr lang="en-US" dirty="0" smtClean="0">
                  <a:latin typeface="Times New Roman" pitchFamily="18" charset="0"/>
                  <a:cs typeface="Times New Roman" pitchFamily="18" charset="0"/>
                </a:rPr>
                <a:t>Relay topology</a:t>
              </a:r>
            </a:p>
          </p:txBody>
        </p:sp>
        <p:sp>
          <p:nvSpPr>
            <p:cNvPr id="8" name="TextBox 7"/>
            <p:cNvSpPr txBox="1"/>
            <p:nvPr/>
          </p:nvSpPr>
          <p:spPr>
            <a:xfrm>
              <a:off x="6185916" y="1105123"/>
              <a:ext cx="1853184" cy="584775"/>
            </a:xfrm>
            <a:prstGeom prst="rect">
              <a:avLst/>
            </a:prstGeom>
            <a:noFill/>
          </p:spPr>
          <p:txBody>
            <a:bodyPr wrap="square" rtlCol="0">
              <a:spAutoFit/>
            </a:bodyPr>
            <a:lstStyle/>
            <a:p>
              <a:pPr algn="ctr"/>
              <a:r>
                <a:rPr lang="en-US" sz="1600" b="1" dirty="0" smtClean="0">
                  <a:solidFill>
                    <a:srgbClr val="00B050"/>
                  </a:solidFill>
                </a:rPr>
                <a:t>Full Duplex: </a:t>
              </a:r>
            </a:p>
            <a:p>
              <a:pPr algn="ctr"/>
              <a:r>
                <a:rPr lang="en-US" sz="1600" dirty="0" err="1" smtClean="0">
                  <a:latin typeface="Times New Roman" pitchFamily="18" charset="0"/>
                  <a:cs typeface="Times New Roman" pitchFamily="18" charset="0"/>
                </a:rPr>
                <a:t>Mỗi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thời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gian</a:t>
              </a:r>
              <a:endParaRPr lang="en-US" sz="1600" dirty="0">
                <a:latin typeface="Times New Roman" pitchFamily="18" charset="0"/>
                <a:cs typeface="Times New Roman" pitchFamily="18" charset="0"/>
              </a:endParaRPr>
            </a:p>
          </p:txBody>
        </p:sp>
        <p:sp>
          <p:nvSpPr>
            <p:cNvPr id="9" name="TextBox 8"/>
            <p:cNvSpPr txBox="1"/>
            <p:nvPr/>
          </p:nvSpPr>
          <p:spPr>
            <a:xfrm>
              <a:off x="3991356" y="1105123"/>
              <a:ext cx="1767840" cy="584775"/>
            </a:xfrm>
            <a:prstGeom prst="rect">
              <a:avLst/>
            </a:prstGeom>
            <a:noFill/>
          </p:spPr>
          <p:txBody>
            <a:bodyPr wrap="square" rtlCol="0">
              <a:spAutoFit/>
            </a:bodyPr>
            <a:lstStyle/>
            <a:p>
              <a:pPr algn="ctr"/>
              <a:r>
                <a:rPr lang="en-US" sz="1600" b="1" dirty="0" smtClean="0"/>
                <a:t>Half Duplex: </a:t>
              </a:r>
            </a:p>
            <a:p>
              <a:pPr algn="r"/>
              <a:r>
                <a:rPr lang="en-US" sz="1600" dirty="0" err="1" smtClean="0">
                  <a:latin typeface="Times New Roman" pitchFamily="18" charset="0"/>
                  <a:cs typeface="Times New Roman" pitchFamily="18" charset="0"/>
                </a:rPr>
                <a:t>Khe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thời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chẵn</a:t>
              </a: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
          <p:nvSpPr>
            <p:cNvPr id="10" name="TextBox 9"/>
            <p:cNvSpPr txBox="1"/>
            <p:nvPr/>
          </p:nvSpPr>
          <p:spPr>
            <a:xfrm>
              <a:off x="1491996" y="1105122"/>
              <a:ext cx="1804416" cy="584775"/>
            </a:xfrm>
            <a:prstGeom prst="rect">
              <a:avLst/>
            </a:prstGeom>
            <a:noFill/>
          </p:spPr>
          <p:txBody>
            <a:bodyPr wrap="square" rtlCol="0">
              <a:spAutoFit/>
            </a:bodyPr>
            <a:lstStyle/>
            <a:p>
              <a:pPr algn="ctr"/>
              <a:r>
                <a:rPr lang="en-US" sz="1600" b="1" dirty="0" smtClean="0"/>
                <a:t>Half Duplex: </a:t>
              </a:r>
            </a:p>
            <a:p>
              <a:pPr algn="ctr"/>
              <a:r>
                <a:rPr lang="en-US" sz="1600" dirty="0" err="1" smtClean="0">
                  <a:latin typeface="Times New Roman" pitchFamily="18" charset="0"/>
                  <a:cs typeface="Times New Roman" pitchFamily="18" charset="0"/>
                </a:rPr>
                <a:t>Khe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thời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lẻ</a:t>
              </a:r>
              <a:endParaRPr lang="en-US" sz="1600" dirty="0">
                <a:latin typeface="Times New Roman" pitchFamily="18" charset="0"/>
                <a:cs typeface="Times New Roman" pitchFamily="18" charset="0"/>
              </a:endParaRPr>
            </a:p>
          </p:txBody>
        </p:sp>
      </p:grpSp>
      <p:pic>
        <p:nvPicPr>
          <p:cNvPr id="17" name="Picture 16" descr="logo_DUT.jpg"/>
          <p:cNvPicPr>
            <a:picLocks noChangeAspect="1"/>
          </p:cNvPicPr>
          <p:nvPr/>
        </p:nvPicPr>
        <p:blipFill>
          <a:blip r:embed="rId3" cstate="print"/>
          <a:stretch>
            <a:fillRect/>
          </a:stretch>
        </p:blipFill>
        <p:spPr>
          <a:xfrm>
            <a:off x="8037490" y="101422"/>
            <a:ext cx="914400" cy="838200"/>
          </a:xfrm>
          <a:prstGeom prst="rect">
            <a:avLst/>
          </a:prstGeom>
        </p:spPr>
      </p:pic>
    </p:spTree>
    <p:extLst>
      <p:ext uri="{BB962C8B-B14F-4D97-AF65-F5344CB8AC3E}">
        <p14:creationId xmlns:p14="http://schemas.microsoft.com/office/powerpoint/2010/main" val="253475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pPr marL="0" indent="0">
              <a:buNone/>
            </a:pPr>
            <a:r>
              <a:rPr lang="en-US" smtClean="0"/>
              <a:t> </a:t>
            </a:r>
            <a:endParaRPr lang="en-US" dirty="0"/>
          </a:p>
        </p:txBody>
      </p:sp>
      <p:grpSp>
        <p:nvGrpSpPr>
          <p:cNvPr id="4" name="Group 3"/>
          <p:cNvGrpSpPr/>
          <p:nvPr/>
        </p:nvGrpSpPr>
        <p:grpSpPr>
          <a:xfrm>
            <a:off x="1066800" y="1774045"/>
            <a:ext cx="6870232" cy="2257978"/>
            <a:chOff x="1548335" y="829722"/>
            <a:chExt cx="6870232" cy="2257978"/>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8335" y="886265"/>
              <a:ext cx="6870232" cy="1599917"/>
            </a:xfrm>
            <a:prstGeom prst="rect">
              <a:avLst/>
            </a:prstGeom>
          </p:spPr>
        </p:pic>
        <p:grpSp>
          <p:nvGrpSpPr>
            <p:cNvPr id="6" name="Group 5"/>
            <p:cNvGrpSpPr/>
            <p:nvPr/>
          </p:nvGrpSpPr>
          <p:grpSpPr>
            <a:xfrm>
              <a:off x="2107407" y="1862155"/>
              <a:ext cx="5668674" cy="256388"/>
              <a:chOff x="2107407" y="1862155"/>
              <a:chExt cx="5668674" cy="256388"/>
            </a:xfrm>
          </p:grpSpPr>
          <p:cxnSp>
            <p:nvCxnSpPr>
              <p:cNvPr id="11" name="Straight Arrow Connector 10"/>
              <p:cNvCxnSpPr/>
              <p:nvPr/>
            </p:nvCxnSpPr>
            <p:spPr>
              <a:xfrm>
                <a:off x="6748417" y="1923465"/>
                <a:ext cx="1004933" cy="0"/>
              </a:xfrm>
              <a:prstGeom prst="straightConnector1">
                <a:avLst/>
              </a:prstGeom>
              <a:ln w="12700" cmpd="sng">
                <a:solidFill>
                  <a:schemeClr val="tx1"/>
                </a:solidFill>
                <a:headEnd w="lg" len="lg"/>
                <a:tailEnd type="stealth" w="lg" len="lg"/>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H="1">
                <a:off x="6736557" y="2056815"/>
                <a:ext cx="1000124" cy="0"/>
              </a:xfrm>
              <a:prstGeom prst="straightConnector1">
                <a:avLst/>
              </a:prstGeom>
              <a:ln w="12700" cmpd="sng">
                <a:solidFill>
                  <a:schemeClr val="tx1"/>
                </a:solidFill>
                <a:headEnd w="lg" len="lg"/>
                <a:tailEnd type="stealth" w="lg" len="lg"/>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2107407" y="1980824"/>
                <a:ext cx="979876" cy="0"/>
              </a:xfrm>
              <a:prstGeom prst="straightConnector1">
                <a:avLst/>
              </a:prstGeom>
              <a:ln w="12700" cmpd="sng">
                <a:solidFill>
                  <a:schemeClr val="tx1"/>
                </a:solidFill>
                <a:headEnd w="lg" len="lg"/>
                <a:tailEnd type="stealth" w="lg" len="lg"/>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a:off x="4383882" y="1968122"/>
                <a:ext cx="1000124" cy="0"/>
              </a:xfrm>
              <a:prstGeom prst="straightConnector1">
                <a:avLst/>
              </a:prstGeom>
              <a:ln w="12700" cmpd="sng">
                <a:solidFill>
                  <a:schemeClr val="tx1"/>
                </a:solidFill>
                <a:headEnd w="lg" len="lg"/>
                <a:tailEnd type="stealth" w="lg" len="lg"/>
              </a:ln>
            </p:spPr>
            <p:style>
              <a:lnRef idx="1">
                <a:schemeClr val="dk1"/>
              </a:lnRef>
              <a:fillRef idx="0">
                <a:schemeClr val="dk1"/>
              </a:fillRef>
              <a:effectRef idx="0">
                <a:schemeClr val="dk1"/>
              </a:effectRef>
              <a:fontRef idx="minor">
                <a:schemeClr val="tx1"/>
              </a:fontRef>
            </p:style>
          </p:cxnSp>
          <p:sp>
            <p:nvSpPr>
              <p:cNvPr id="15" name="Arc 14"/>
              <p:cNvSpPr/>
              <p:nvPr/>
            </p:nvSpPr>
            <p:spPr>
              <a:xfrm rot="19213538">
                <a:off x="6708324" y="1881203"/>
                <a:ext cx="237340" cy="237340"/>
              </a:xfrm>
              <a:prstGeom prst="arc">
                <a:avLst>
                  <a:gd name="adj1" fmla="val 16200000"/>
                  <a:gd name="adj2" fmla="val 10600208"/>
                </a:avLst>
              </a:prstGeom>
              <a:ln w="12700">
                <a:solidFill>
                  <a:srgbClr val="FF0000"/>
                </a:solidFill>
                <a:headEnd type="none" w="lg" len="sm"/>
                <a:tailEnd type="stealth"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p:cNvSpPr/>
              <p:nvPr/>
            </p:nvSpPr>
            <p:spPr>
              <a:xfrm rot="8077536">
                <a:off x="7538741" y="1862155"/>
                <a:ext cx="237340" cy="237340"/>
              </a:xfrm>
              <a:prstGeom prst="arc">
                <a:avLst>
                  <a:gd name="adj1" fmla="val 16200000"/>
                  <a:gd name="adj2" fmla="val 10600208"/>
                </a:avLst>
              </a:prstGeom>
              <a:ln w="12700">
                <a:solidFill>
                  <a:srgbClr val="FF0000"/>
                </a:solidFill>
                <a:headEnd type="none" w="lg" len="sm"/>
                <a:tailEnd type="stealth"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 name="TextBox 6"/>
            <p:cNvSpPr txBox="1"/>
            <p:nvPr/>
          </p:nvSpPr>
          <p:spPr>
            <a:xfrm>
              <a:off x="3115846" y="2718368"/>
              <a:ext cx="3735210" cy="369332"/>
            </a:xfrm>
            <a:prstGeom prst="rect">
              <a:avLst/>
            </a:prstGeom>
            <a:noFill/>
          </p:spPr>
          <p:txBody>
            <a:bodyPr wrap="square" rtlCol="0">
              <a:spAutoFit/>
            </a:bodyPr>
            <a:lstStyle/>
            <a:p>
              <a:pPr algn="ctr"/>
              <a:r>
                <a:rPr lang="en-US" dirty="0" smtClean="0"/>
                <a:t>(b) </a:t>
              </a:r>
              <a:r>
                <a:rPr lang="en-US" dirty="0" smtClean="0">
                  <a:latin typeface="Times New Roman" pitchFamily="18" charset="0"/>
                  <a:cs typeface="Times New Roman" pitchFamily="18" charset="0"/>
                </a:rPr>
                <a:t>Bidirectional topology</a:t>
              </a:r>
            </a:p>
          </p:txBody>
        </p:sp>
        <p:sp>
          <p:nvSpPr>
            <p:cNvPr id="8" name="TextBox 7"/>
            <p:cNvSpPr txBox="1"/>
            <p:nvPr/>
          </p:nvSpPr>
          <p:spPr>
            <a:xfrm>
              <a:off x="6412992" y="855124"/>
              <a:ext cx="1816608" cy="584775"/>
            </a:xfrm>
            <a:prstGeom prst="rect">
              <a:avLst/>
            </a:prstGeom>
            <a:noFill/>
          </p:spPr>
          <p:txBody>
            <a:bodyPr wrap="square" rtlCol="0">
              <a:spAutoFit/>
            </a:bodyPr>
            <a:lstStyle/>
            <a:p>
              <a:pPr algn="ctr"/>
              <a:r>
                <a:rPr lang="en-US" sz="1600" b="1" dirty="0" smtClean="0">
                  <a:solidFill>
                    <a:srgbClr val="00B050"/>
                  </a:solidFill>
                </a:rPr>
                <a:t>Full Duplex: </a:t>
              </a:r>
            </a:p>
            <a:p>
              <a:pPr algn="ctr"/>
              <a:r>
                <a:rPr lang="en-US" sz="1600" dirty="0" err="1" smtClean="0">
                  <a:latin typeface="Times New Roman" pitchFamily="18" charset="0"/>
                  <a:cs typeface="Times New Roman" pitchFamily="18" charset="0"/>
                </a:rPr>
                <a:t>Mỗi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thời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gian</a:t>
              </a:r>
              <a:endParaRPr lang="en-US" sz="1600" dirty="0">
                <a:latin typeface="Times New Roman" pitchFamily="18" charset="0"/>
                <a:cs typeface="Times New Roman" pitchFamily="18" charset="0"/>
              </a:endParaRPr>
            </a:p>
          </p:txBody>
        </p:sp>
        <p:sp>
          <p:nvSpPr>
            <p:cNvPr id="9" name="TextBox 8"/>
            <p:cNvSpPr txBox="1"/>
            <p:nvPr/>
          </p:nvSpPr>
          <p:spPr>
            <a:xfrm>
              <a:off x="3974592" y="833961"/>
              <a:ext cx="1877568" cy="584775"/>
            </a:xfrm>
            <a:prstGeom prst="rect">
              <a:avLst/>
            </a:prstGeom>
            <a:noFill/>
          </p:spPr>
          <p:txBody>
            <a:bodyPr wrap="square" rtlCol="0">
              <a:spAutoFit/>
            </a:bodyPr>
            <a:lstStyle/>
            <a:p>
              <a:pPr algn="ctr"/>
              <a:r>
                <a:rPr lang="en-US" sz="1600" b="1" dirty="0" smtClean="0"/>
                <a:t>Half Duplex: </a:t>
              </a:r>
            </a:p>
            <a:p>
              <a:pPr algn="ctr"/>
              <a:r>
                <a:rPr lang="en-US" sz="1600" dirty="0" err="1" smtClean="0">
                  <a:latin typeface="Times New Roman" pitchFamily="18" charset="0"/>
                  <a:cs typeface="Times New Roman" pitchFamily="18" charset="0"/>
                </a:rPr>
                <a:t>Khe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thời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chẵn</a:t>
              </a:r>
              <a:endParaRPr lang="en-US" sz="1600" dirty="0">
                <a:latin typeface="Times New Roman" pitchFamily="18" charset="0"/>
                <a:cs typeface="Times New Roman" pitchFamily="18" charset="0"/>
              </a:endParaRPr>
            </a:p>
          </p:txBody>
        </p:sp>
        <p:sp>
          <p:nvSpPr>
            <p:cNvPr id="10" name="TextBox 9"/>
            <p:cNvSpPr txBox="1"/>
            <p:nvPr/>
          </p:nvSpPr>
          <p:spPr>
            <a:xfrm>
              <a:off x="1840992" y="829722"/>
              <a:ext cx="1645920" cy="584775"/>
            </a:xfrm>
            <a:prstGeom prst="rect">
              <a:avLst/>
            </a:prstGeom>
            <a:noFill/>
          </p:spPr>
          <p:txBody>
            <a:bodyPr wrap="square" rtlCol="0">
              <a:spAutoFit/>
            </a:bodyPr>
            <a:lstStyle/>
            <a:p>
              <a:pPr algn="ctr"/>
              <a:r>
                <a:rPr lang="en-US" sz="1600" b="1" dirty="0" smtClean="0"/>
                <a:t>Half Duplex</a:t>
              </a:r>
            </a:p>
            <a:p>
              <a:pPr algn="ctr"/>
              <a:r>
                <a:rPr lang="en-US" sz="1600" dirty="0" err="1" smtClean="0">
                  <a:latin typeface="Times New Roman" pitchFamily="18" charset="0"/>
                  <a:cs typeface="Times New Roman" pitchFamily="18" charset="0"/>
                </a:rPr>
                <a:t>Khe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thời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lẻ</a:t>
              </a:r>
              <a:endParaRPr lang="en-US" sz="1600" dirty="0">
                <a:latin typeface="Times New Roman" pitchFamily="18" charset="0"/>
                <a:cs typeface="Times New Roman" pitchFamily="18" charset="0"/>
              </a:endParaRPr>
            </a:p>
          </p:txBody>
        </p:sp>
      </p:grpSp>
      <p:pic>
        <p:nvPicPr>
          <p:cNvPr id="17" name="Picture 16" descr="logo_DUT.jpg"/>
          <p:cNvPicPr>
            <a:picLocks noChangeAspect="1"/>
          </p:cNvPicPr>
          <p:nvPr/>
        </p:nvPicPr>
        <p:blipFill>
          <a:blip r:embed="rId3" cstate="print"/>
          <a:stretch>
            <a:fillRect/>
          </a:stretch>
        </p:blipFill>
        <p:spPr>
          <a:xfrm>
            <a:off x="8037490" y="101422"/>
            <a:ext cx="914400" cy="838200"/>
          </a:xfrm>
          <a:prstGeom prst="rect">
            <a:avLst/>
          </a:prstGeom>
        </p:spPr>
      </p:pic>
    </p:spTree>
    <p:extLst>
      <p:ext uri="{BB962C8B-B14F-4D97-AF65-F5344CB8AC3E}">
        <p14:creationId xmlns:p14="http://schemas.microsoft.com/office/powerpoint/2010/main" val="93897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7-windows-8-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alpha val="54000"/>
          </a:schemeClr>
        </a:solidFill>
        <a:ln w="1270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134TGp_report_diagram">
  <a:themeElements>
    <a:clrScheme name="134TGp_report_diagram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fontScheme name="134TGp_report_diagram">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34TGp_report_diagram 1">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134TGp_report_diagram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clrMap bg1="lt1" tx1="dk1" bg2="lt2" tx2="dk2" accent1="accent1" accent2="accent2" accent3="accent3" accent4="accent4" accent5="accent5" accent6="accent6" hlink="hlink" folHlink="folHlink"/>
    </a:extraClrScheme>
    <a:extraClrScheme>
      <a:clrScheme name="134TGp_report_diagram 3">
        <a:dk1>
          <a:srgbClr val="23387D"/>
        </a:dk1>
        <a:lt1>
          <a:srgbClr val="FFFFFF"/>
        </a:lt1>
        <a:dk2>
          <a:srgbClr val="1A3D97"/>
        </a:dk2>
        <a:lt2>
          <a:srgbClr val="DDDDDD"/>
        </a:lt2>
        <a:accent1>
          <a:srgbClr val="6E51A7"/>
        </a:accent1>
        <a:accent2>
          <a:srgbClr val="8C8EE0"/>
        </a:accent2>
        <a:accent3>
          <a:srgbClr val="FFFFFF"/>
        </a:accent3>
        <a:accent4>
          <a:srgbClr val="1C2E6A"/>
        </a:accent4>
        <a:accent5>
          <a:srgbClr val="BAB3D0"/>
        </a:accent5>
        <a:accent6>
          <a:srgbClr val="7E80CB"/>
        </a:accent6>
        <a:hlink>
          <a:srgbClr val="96B1E6"/>
        </a:hlink>
        <a:folHlink>
          <a:srgbClr val="7BB329"/>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37-windows-8-powerpoint-template</Template>
  <TotalTime>749</TotalTime>
  <Words>1223</Words>
  <Application>Microsoft Office PowerPoint</Application>
  <PresentationFormat>On-screen Show (4:3)</PresentationFormat>
  <Paragraphs>221</Paragraphs>
  <Slides>35</Slides>
  <Notes>0</Notes>
  <HiddenSlides>0</HiddenSlides>
  <MMClips>0</MMClips>
  <ScaleCrop>false</ScaleCrop>
  <HeadingPairs>
    <vt:vector size="6" baseType="variant">
      <vt:variant>
        <vt:lpstr>Theme</vt:lpstr>
      </vt:variant>
      <vt:variant>
        <vt:i4>3</vt:i4>
      </vt:variant>
      <vt:variant>
        <vt:lpstr>Embedded OLE Servers</vt:lpstr>
      </vt:variant>
      <vt:variant>
        <vt:i4>2</vt:i4>
      </vt:variant>
      <vt:variant>
        <vt:lpstr>Slide Titles</vt:lpstr>
      </vt:variant>
      <vt:variant>
        <vt:i4>35</vt:i4>
      </vt:variant>
    </vt:vector>
  </HeadingPairs>
  <TitlesOfParts>
    <vt:vector size="40" baseType="lpstr">
      <vt:lpstr>37-windows-8-powerpoint-template</vt:lpstr>
      <vt:lpstr>1_Office Theme</vt:lpstr>
      <vt:lpstr>134TGp_report_diagram</vt:lpstr>
      <vt:lpstr>Image</vt:lpstr>
      <vt:lpstr>Equation</vt:lpstr>
      <vt:lpstr>ƯỚC LƯỢNG KÊNH TRUYỀN TRONG HỆ THỐNG  TRUYỀN THÔNG FULL-DUPLEX</vt:lpstr>
      <vt:lpstr>Nội dung </vt:lpstr>
      <vt:lpstr>Tổng quan về hệ thống thông tin di động </vt:lpstr>
      <vt:lpstr>Suy hao đa đường (path loss)</vt:lpstr>
      <vt:lpstr>Shadowing-Doppler-Fading</vt:lpstr>
      <vt:lpstr>Thông tin trạng thái kênh truyền</vt:lpstr>
      <vt:lpstr>In Band Full Duplex là gì  </vt:lpstr>
      <vt:lpstr>Hệ thống In Band Full Duplex </vt:lpstr>
      <vt:lpstr>PowerPoint Presentation</vt:lpstr>
      <vt:lpstr>PowerPoint Presentation</vt:lpstr>
      <vt:lpstr>Sự tự giao thoa (SI)</vt:lpstr>
      <vt:lpstr>Cấu trúc anten</vt:lpstr>
      <vt:lpstr>Một số phương pháp suy giảm can nhiễu </vt:lpstr>
      <vt:lpstr>Cấu tạo bộ thu phát IBFD</vt:lpstr>
      <vt:lpstr>PowerPoint Presentation</vt:lpstr>
      <vt:lpstr>IBFD liên kết hai chiều _BFD</vt:lpstr>
      <vt:lpstr>PowerPoint Presentation</vt:lpstr>
      <vt:lpstr>Ưu điểm và nhược điểm hệ thống IBFD</vt:lpstr>
      <vt:lpstr>Ước lượng kênh truyền trong IBFD</vt:lpstr>
      <vt:lpstr>PowerPoint Presentation</vt:lpstr>
      <vt:lpstr>Các kỹ thuật ước lượng </vt:lpstr>
      <vt:lpstr>Mô hình hệ thống BFD</vt:lpstr>
      <vt:lpstr>PowerPoint Presentation</vt:lpstr>
      <vt:lpstr>PowerPoint Presentation</vt:lpstr>
      <vt:lpstr>PowerPoint Presentation</vt:lpstr>
      <vt:lpstr>Mô phỏng và nhận xét kết quả </vt:lpstr>
      <vt:lpstr>Vai trò của kỹ thuật ước lượng </vt:lpstr>
      <vt:lpstr>Thay đổi kiểu điều chế</vt:lpstr>
      <vt:lpstr>Thay đổi kênh truyền</vt:lpstr>
      <vt:lpstr>Thay đổi số lượng pilot</vt:lpstr>
      <vt:lpstr>Kết luận và hướng phát triển</vt:lpstr>
      <vt:lpstr>PowerPoint Presentation</vt:lpstr>
      <vt:lpstr>Tại sao và khi nào sử dụng IBFD</vt:lpstr>
      <vt:lpstr>Các đặc trưng trong IBFD</vt:lpstr>
      <vt:lpstr>Hiệu suất đạt được trong IBFD và ứng dụng khả thi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ƯỚC LƯỢNG KÊNH TRUYỀN TRONG HỆ THỐNG TRUYỀN THÔNG FULL-DUPLEX</dc:title>
  <dc:creator>USER</dc:creator>
  <cp:lastModifiedBy>USER</cp:lastModifiedBy>
  <cp:revision>63</cp:revision>
  <dcterms:created xsi:type="dcterms:W3CDTF">2015-05-18T16:11:23Z</dcterms:created>
  <dcterms:modified xsi:type="dcterms:W3CDTF">2015-06-01T15:26:36Z</dcterms:modified>
</cp:coreProperties>
</file>