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225955-29D1-4C47-B168-66A612BBF317}">
  <a:tblStyle styleId="{E9225955-29D1-4C47-B168-66A612BBF3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67683c9e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67683c9e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a:t>
            </a:r>
            <a:r>
              <a:rPr lang="en"/>
              <a:t>được gọi là 1 mẫu đồ thị con đẳng cấu của G khi tồn tại 1 ánh xạ từ f(u, Q) = (v, G), với u, v là đỉnh tương ứng trong Q và 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21d58aea8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21d58aea8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được gọi là 1 mẫu đồ thị con đẳng cấu của G khi tồn tại 1 ánh xạ từ f(u, Q) = (v, G), với u, v là đỉnh tương ứng trong Q và 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21d58ae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21d58ae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21d58ae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21d58ae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21d58ae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21d58ae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DFS Tree: Cây được xây dựng dựa trên duyệt đồ thị theo DFS -&gt; có nhiều cách duyệt một đồ thị bất kỳ.</a:t>
            </a:r>
            <a:endParaRPr/>
          </a:p>
          <a:p>
            <a:pPr indent="0" lvl="0" marL="0" rtl="0" algn="l">
              <a:spcBef>
                <a:spcPts val="0"/>
              </a:spcBef>
              <a:spcAft>
                <a:spcPts val="0"/>
              </a:spcAft>
              <a:buNone/>
            </a:pPr>
            <a:r>
              <a:rPr lang="en"/>
              <a:t>-&gt; Cần cách duyệt hoặc "quy tắc" để đồ thị chỉ có một đại diện duy nhất -&gt; Thứ tự từ điển của DFS (DFS Lexicographic order) -&gt; minDFScode (đại diện): giúp cắt tỉa các mẫu đồ thị bị trùng lắp.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21d58aea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21d58aea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a:t>
            </a:r>
            <a:r>
              <a:rPr lang="en"/>
              <a:t>MP: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21d58aea8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21d58aea8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a:t>
            </a:r>
            <a:r>
              <a:rPr lang="en"/>
              <a:t>upport: </a:t>
            </a:r>
            <a:r>
              <a:rPr lang="en"/>
              <a:t>MN</a:t>
            </a:r>
            <a:r>
              <a:rPr lang="en"/>
              <a:t>I: minimum image: tỉa nhánh dựa trên tính đơn điệu của Apriori. </a:t>
            </a:r>
            <a:endParaRPr/>
          </a:p>
          <a:p>
            <a:pPr indent="0" lvl="0" marL="0" rtl="0" algn="l">
              <a:spcBef>
                <a:spcPts val="0"/>
              </a:spcBef>
              <a:spcAft>
                <a:spcPts val="0"/>
              </a:spcAft>
              <a:buNone/>
            </a:pPr>
            <a:r>
              <a:rPr lang="en"/>
              <a:t>- Độ hỗ trợ của mẫu đồ thị Q trong G là số lượng ảnh nhỏ nhất của các nodes của Q trong G (hay nói cách khác là số ánh xạ nhỏ nhất của các nodes trong Q tới đồ thị G) =&gt; cách định nghĩa này giúp tỉa nhánh theo tính đơn điệu của Apriori.</a:t>
            </a:r>
            <a:endParaRPr/>
          </a:p>
          <a:p>
            <a:pPr indent="0" lvl="0" marL="0" rtl="0" algn="l">
              <a:spcBef>
                <a:spcPts val="0"/>
              </a:spcBef>
              <a:spcAft>
                <a:spcPts val="0"/>
              </a:spcAft>
              <a:buNone/>
            </a:pPr>
            <a:r>
              <a:rPr lang="en"/>
              <a:t>- Ql: tiền đề, Qr: kết quả. QR: Ql =&gt; Qr. QR được xây dựng bằng cách mở rộng Ql với các cạnh của Qr. Ql, Qr: phải là đồ thị liên thông, khác rỗng, có thể có nodes chung nhưng không có cạnh chung.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4a672d23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4a672d23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67683c9e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67683c9e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f5355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f5355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67683c9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67683c9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df5355f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f5355f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df5355f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df5355f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df5355f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df5355f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df5355f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df5355f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0701557a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0701557a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0701557a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0701557a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C2: kh</a:t>
            </a:r>
            <a:r>
              <a:rPr lang="en"/>
              <a:t>ông phải Min DFS Code (đẳng cấu với C1).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21d58aea8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21d58aea8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C2: không phải Min DFS Code (đẳng cấu với C1).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21d58aea8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21d58aea8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21d58aea8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21d58aea8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21d58aea8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21d58aea8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4a672d2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4a672d2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21d58aea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21d58aea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21d58aea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21d58aea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df5355f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df5355f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21d58aea8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21d58aea8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21d58aea8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21d58aea8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a:t>
            </a:r>
            <a:r>
              <a:rPr lang="en"/>
              <a:t>ác liên kết màu đỏ (nét đứt) là các liên kết được gợi ý từ luật kết hợp khai thác được.</a:t>
            </a:r>
            <a:endParaRPr/>
          </a:p>
          <a:p>
            <a:pPr indent="0" lvl="0" marL="0" rtl="0" algn="l">
              <a:spcBef>
                <a:spcPts val="0"/>
              </a:spcBef>
              <a:spcAft>
                <a:spcPts val="0"/>
              </a:spcAft>
              <a:buNone/>
            </a:pPr>
            <a:r>
              <a:rPr lang="en"/>
              <a:t>-  Một phần của mạng xã hội G được minh họa trong Hình (a), với mỗi đỉnh biểu diễn một người với tên và nghề nghiệp tương ứng với màu sắc (màu xanh dương - BA - Business Analyst - Phân tích kinh doanh, màu đỏ - PM - Project Manager - Quản lý dự án, màu xanh lá - DBA - Database Administrator - Quản trị viên Cơ sở dữ liệu, màu vàng - PRG - Programmer - Lập trình viên và màu nâu - ST - Software Tester - Kiểm thử phần mềm). Mỗi cạnh có hướng biểu thị mối quan hệ theo dõi (follow) trên mạng xã hội của họ. Hình (b) minh họa một luật kết hợp mẫu đồ thị dựa vào mạng xã hội ở Hình 1.2(a). Có thể dễ dàng nhận thấy rằng mạng xã hội này tập trung vào năm nhóm người với các nghề nghiệp lần lượt là BA, PM, DBA, PRG, ST. Nếu BA theo dõi PM, PM theo dõi DBA, DBA lần lượt theo dõi PRG và ST, PRG theo dõi ST thì có thể suy ra mối quan hệ sau có thể tồn tại: BA theo dõi PRG, DBA theo dõi BA. Xét nhóm người (5, 6, 2, 3,4) có thể đề xuất (2, 6), (6, 3). Xét nhóm người (10, 11, 12, 13, 14) có thể đề xuất (11, 13), (12, 11).</a:t>
            </a:r>
            <a:endParaRPr/>
          </a:p>
          <a:p>
            <a:pPr indent="0" lvl="0" marL="0" rtl="0" algn="l">
              <a:spcBef>
                <a:spcPts val="0"/>
              </a:spcBef>
              <a:spcAft>
                <a:spcPts val="0"/>
              </a:spcAft>
              <a:buNone/>
            </a:pPr>
            <a:r>
              <a:rPr lang="en"/>
              <a:t>- Ứng dụng chung: Đề xuất kết bạn, đề xuất mua hàng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4a672d23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4a672d23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67683c9e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67683c9e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21d58aea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21d58aea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t/>
            </a:r>
            <a:endParaRPr sz="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21d58aea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21d58aea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sz="5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21d58aea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21d58aea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67683c9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67683c9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Khai thác dữ liệu là một trong những bài toán nhằm tìm ra các tri thức hữu ích trong dữ liệu.</a:t>
            </a:r>
            <a:endParaRPr>
              <a:solidFill>
                <a:schemeClr val="dk1"/>
              </a:solidFill>
            </a:endParaRPr>
          </a:p>
          <a:p>
            <a:pPr indent="0" lvl="0" marL="0" rtl="0" algn="l">
              <a:spcBef>
                <a:spcPts val="0"/>
              </a:spcBef>
              <a:spcAft>
                <a:spcPts val="0"/>
              </a:spcAft>
              <a:buNone/>
            </a:pPr>
            <a:r>
              <a:rPr lang="en">
                <a:solidFill>
                  <a:schemeClr val="dk1"/>
                </a:solidFill>
              </a:rPr>
              <a:t>	+ Khai thác tập phổ biến: Tìm các tập có tần suất xuất hiện cao (lớn hơn một ngưỡng support - minsup nào đó) trong dữ liệu.</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Khai thác luật kết hợp từ tập phổ biến: Tìm các mối quan hệ ẩn trong dữ liệu dựa trên các tập phổ biến.</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4a672d23c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4a672d23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4a672d23c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4a672d23c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21d58aea8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21d58aea8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21d58aea8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21d58aea8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4a672d23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4a672d23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e8c68a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e8c68a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ff733b8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ff733b8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4a672d23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4a672d23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e8c68a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e8c68a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0701557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0701557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67683c9e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67683c9e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AGM, FSG: Khai thác tập phổ biến dựa trên Apriori -&gt; Tỉa nhánh khá tốt -&gt; Tốn nhiều không gian lưu trữ (bộ nhớ) -&gt; không phù hợp cho đồ thị lớn.</a:t>
            </a:r>
            <a:endParaRPr/>
          </a:p>
          <a:p>
            <a:pPr indent="0" lvl="0" marL="0" rtl="0" algn="l">
              <a:spcBef>
                <a:spcPts val="0"/>
              </a:spcBef>
              <a:spcAft>
                <a:spcPts val="0"/>
              </a:spcAft>
              <a:buNone/>
            </a:pPr>
            <a:r>
              <a:rPr lang="en"/>
              <a:t>+ AGM: Kích thước đồ thị là số nodes. Sinh ứng viên k+1 bằng cách kết hợp 2 Mẫu đồ thị PB kích thước k với đk 2 đồ thị đó có cùng đồ thị con kích thước k-1.</a:t>
            </a:r>
            <a:endParaRPr/>
          </a:p>
          <a:p>
            <a:pPr indent="0" lvl="0" marL="0" rtl="0" algn="l">
              <a:spcBef>
                <a:spcPts val="0"/>
              </a:spcBef>
              <a:spcAft>
                <a:spcPts val="0"/>
              </a:spcAft>
              <a:buNone/>
            </a:pPr>
            <a:r>
              <a:rPr lang="en"/>
              <a:t>+ FSG: Kích thước đồ thị là số cạnh. Sinh ứng viên k+1 ....</a:t>
            </a:r>
            <a:endParaRPr/>
          </a:p>
          <a:p>
            <a:pPr indent="0" lvl="0" marL="0" rtl="0" algn="l">
              <a:spcBef>
                <a:spcPts val="0"/>
              </a:spcBef>
              <a:spcAft>
                <a:spcPts val="0"/>
              </a:spcAft>
              <a:buNone/>
            </a:pPr>
            <a:r>
              <a:rPr lang="en"/>
              <a:t>- gSpan: Hướng tiếp cận mới, xây dựng cấu trúc chung giúp tỉa nhánh mà mở rộng các tập phổ biến trong quá trình khai thác -&gt; giảm thiểu bộ nhớ, loại bỏ các tập không phù hợp (tỉa nhánh).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8e8c68a3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e8c68a3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67683c9e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67683c9e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104ece7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104ece7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Dữ liệu ngày càng nhiều, đặc biệt dữ liệu dạng đồ thị ngày càng phổ biến trong rất nhiều lĩnh vực: Kinh tế, thương mại điện tử, y-sinh, hóa học, mạng xã hội,..... -&gt; Cần các phương pháp có thể rút trích các thông tin hữu ích, mối quan hệ tiềm ẩn từ những dữ liệu này.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67683c9e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7683c9e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ác thuật toán khai thác luật kết hợp trên transaction khá nhiều, tuy nhiên không còn phù hợp khi áp dụng với dữ liệu dưới dạng đồ thị -&gt; cần các giải thuật khác phù hợp hơn với cấu trúc dạng này.</a:t>
            </a:r>
            <a:endParaRPr/>
          </a:p>
          <a:p>
            <a:pPr indent="0" lvl="0" marL="0" rtl="0" algn="l">
              <a:spcBef>
                <a:spcPts val="0"/>
              </a:spcBef>
              <a:spcAft>
                <a:spcPts val="0"/>
              </a:spcAft>
              <a:buNone/>
            </a:pPr>
            <a:r>
              <a:rPr lang="en"/>
              <a:t>Có nhiều phương pháp khai thác dữ liệu trên đồ thị -&gt; còn nhiều hạn chế -&gt; cần nghiên cứu và cải tiến thêm.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4a672d23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4a672d23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b="1" sz="1700">
                <a:solidFill>
                  <a:schemeClr val="dk2"/>
                </a:solidFill>
              </a:defRPr>
            </a:lvl1pPr>
            <a:lvl2pPr lvl="1" algn="r">
              <a:buNone/>
              <a:defRPr b="1" sz="1700">
                <a:solidFill>
                  <a:schemeClr val="dk2"/>
                </a:solidFill>
              </a:defRPr>
            </a:lvl2pPr>
            <a:lvl3pPr lvl="2" algn="r">
              <a:buNone/>
              <a:defRPr b="1" sz="1700">
                <a:solidFill>
                  <a:schemeClr val="dk2"/>
                </a:solidFill>
              </a:defRPr>
            </a:lvl3pPr>
            <a:lvl4pPr lvl="3" algn="r">
              <a:buNone/>
              <a:defRPr b="1" sz="1700">
                <a:solidFill>
                  <a:schemeClr val="dk2"/>
                </a:solidFill>
              </a:defRPr>
            </a:lvl4pPr>
            <a:lvl5pPr lvl="4" algn="r">
              <a:buNone/>
              <a:defRPr b="1" sz="1700">
                <a:solidFill>
                  <a:schemeClr val="dk2"/>
                </a:solidFill>
              </a:defRPr>
            </a:lvl5pPr>
            <a:lvl6pPr lvl="5" algn="r">
              <a:buNone/>
              <a:defRPr b="1" sz="1700">
                <a:solidFill>
                  <a:schemeClr val="dk2"/>
                </a:solidFill>
              </a:defRPr>
            </a:lvl6pPr>
            <a:lvl7pPr lvl="6" algn="r">
              <a:buNone/>
              <a:defRPr b="1" sz="1700">
                <a:solidFill>
                  <a:schemeClr val="dk2"/>
                </a:solidFill>
              </a:defRPr>
            </a:lvl7pPr>
            <a:lvl8pPr lvl="7" algn="r">
              <a:buNone/>
              <a:defRPr b="1" sz="1700">
                <a:solidFill>
                  <a:schemeClr val="dk2"/>
                </a:solidFill>
              </a:defRPr>
            </a:lvl8pPr>
            <a:lvl9pPr lvl="8" algn="r">
              <a:buNone/>
              <a:defRPr b="1" sz="1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networkrepository.com/cora.php" TargetMode="External"/><Relationship Id="rId4" Type="http://schemas.openxmlformats.org/officeDocument/2006/relationships/hyperlink" Target="http://networkrepository.com/CL-10K-1d8-L5.php" TargetMode="External"/><Relationship Id="rId5" Type="http://schemas.openxmlformats.org/officeDocument/2006/relationships/hyperlink" Target="http://networkrepository.com/SW-10000-6-0d3-L5.ph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KHAI THÁC LUẬT KẾT HỢP DỰA TRÊN MẪU ĐỒ THỊ CON PHỔ BIẾN</a:t>
            </a:r>
            <a:endParaRPr sz="3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Sinh viên thực hiện:</a:t>
            </a:r>
            <a:endParaRPr sz="1700"/>
          </a:p>
          <a:p>
            <a:pPr indent="0" lvl="0" marL="0" rtl="0" algn="ctr">
              <a:spcBef>
                <a:spcPts val="0"/>
              </a:spcBef>
              <a:spcAft>
                <a:spcPts val="0"/>
              </a:spcAft>
              <a:buNone/>
            </a:pPr>
            <a:r>
              <a:rPr lang="en" sz="1700"/>
              <a:t>Nguy</a:t>
            </a:r>
            <a:r>
              <a:rPr lang="en" sz="1700"/>
              <a:t>ễn</a:t>
            </a:r>
            <a:r>
              <a:rPr lang="en" sz="1700"/>
              <a:t> Thị T</a:t>
            </a:r>
            <a:r>
              <a:rPr lang="en" sz="1700"/>
              <a:t>ình</a:t>
            </a:r>
            <a:r>
              <a:rPr lang="en" sz="1700"/>
              <a:t> - 1612703</a:t>
            </a:r>
            <a:endParaRPr sz="1700"/>
          </a:p>
          <a:p>
            <a:pPr indent="0" lvl="0" marL="0" rtl="0" algn="ctr">
              <a:spcBef>
                <a:spcPts val="0"/>
              </a:spcBef>
              <a:spcAft>
                <a:spcPts val="0"/>
              </a:spcAft>
              <a:buNone/>
            </a:pPr>
            <a:r>
              <a:rPr lang="en" sz="1700"/>
              <a:t>Nguy</a:t>
            </a:r>
            <a:r>
              <a:rPr lang="en" sz="1700"/>
              <a:t>ễn</a:t>
            </a:r>
            <a:r>
              <a:rPr lang="en" sz="1700"/>
              <a:t> Thanh Tu</a:t>
            </a:r>
            <a:r>
              <a:rPr lang="en" sz="1700"/>
              <a:t>ấn</a:t>
            </a:r>
            <a:r>
              <a:rPr lang="en" sz="1700"/>
              <a:t> - 1612774</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G</a:t>
            </a:r>
            <a:r>
              <a:rPr lang="en" sz="1700"/>
              <a:t>iảng viên hướng dẫn:</a:t>
            </a:r>
            <a:endParaRPr sz="1700"/>
          </a:p>
          <a:p>
            <a:pPr indent="0" lvl="0" marL="0" rtl="0" algn="ctr">
              <a:spcBef>
                <a:spcPts val="0"/>
              </a:spcBef>
              <a:spcAft>
                <a:spcPts val="0"/>
              </a:spcAft>
              <a:buNone/>
            </a:pPr>
            <a:r>
              <a:rPr lang="en" sz="1700"/>
              <a:t>GS. TS. Lê Hoài Bắc</a:t>
            </a:r>
            <a:endParaRPr sz="1700"/>
          </a:p>
        </p:txBody>
      </p:sp>
      <p:sp>
        <p:nvSpPr>
          <p:cNvPr id="56" name="Google Shape;56;p13"/>
          <p:cNvSpPr txBox="1"/>
          <p:nvPr/>
        </p:nvSpPr>
        <p:spPr>
          <a:xfrm>
            <a:off x="1264800" y="192750"/>
            <a:ext cx="7251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t>
            </a:r>
            <a:r>
              <a:rPr lang="en"/>
              <a:t>ƯỜNG ĐẠI HỌC KHOA HỌC TỰ NHIÊN - ĐẠI HỌC QUỐC GIA HỒ CHÍ MINH</a:t>
            </a:r>
            <a:endParaRPr/>
          </a:p>
          <a:p>
            <a:pPr indent="0" lvl="0" marL="0" rtl="0" algn="ctr">
              <a:spcBef>
                <a:spcPts val="0"/>
              </a:spcBef>
              <a:spcAft>
                <a:spcPts val="0"/>
              </a:spcAft>
              <a:buNone/>
            </a:pPr>
            <a:r>
              <a:rPr lang="en"/>
              <a:t>KHOA CÔNG NGHỆ THÔNG TIN</a:t>
            </a:r>
            <a:endParaRPr/>
          </a:p>
          <a:p>
            <a:pPr indent="0" lvl="0" marL="0" rtl="0" algn="ctr">
              <a:spcBef>
                <a:spcPts val="0"/>
              </a:spcBef>
              <a:spcAft>
                <a:spcPts val="0"/>
              </a:spcAft>
              <a:buNone/>
            </a:pPr>
            <a:r>
              <a:rPr lang="en"/>
              <a:t>LỚP CỬ NHÂN TÀI NĂNG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a:t>
            </a:r>
            <a:r>
              <a:rPr lang="en"/>
              <a:t>ồ thị</a:t>
            </a:r>
            <a:endParaRPr/>
          </a:p>
          <a:p>
            <a:pPr indent="0" lvl="0" marL="0" rtl="0" algn="l">
              <a:spcBef>
                <a:spcPts val="1600"/>
              </a:spcBef>
              <a:spcAft>
                <a:spcPts val="1600"/>
              </a:spcAft>
              <a:buNone/>
            </a:pPr>
            <a:r>
              <a:t/>
            </a:r>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2"/>
          <p:cNvPicPr preferRelativeResize="0"/>
          <p:nvPr/>
        </p:nvPicPr>
        <p:blipFill>
          <a:blip r:embed="rId3">
            <a:alphaModFix/>
          </a:blip>
          <a:stretch>
            <a:fillRect/>
          </a:stretch>
        </p:blipFill>
        <p:spPr>
          <a:xfrm>
            <a:off x="1852375" y="1017725"/>
            <a:ext cx="5439249" cy="3909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Đẳng cấu đồ thị</a:t>
            </a:r>
            <a:endParaRPr/>
          </a:p>
          <a:p>
            <a:pPr indent="0" lvl="0" marL="0" rtl="0" algn="l">
              <a:spcBef>
                <a:spcPts val="160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1426200" y="1733575"/>
            <a:ext cx="6291600" cy="2980200"/>
          </a:xfrm>
          <a:prstGeom prst="rect">
            <a:avLst/>
          </a:prstGeom>
          <a:noFill/>
          <a:ln>
            <a:noFill/>
          </a:ln>
        </p:spPr>
      </p:pic>
      <p:pic>
        <p:nvPicPr>
          <p:cNvPr id="131" name="Google Shape;131;p23"/>
          <p:cNvPicPr preferRelativeResize="0"/>
          <p:nvPr/>
        </p:nvPicPr>
        <p:blipFill>
          <a:blip r:embed="rId4">
            <a:alphaModFix/>
          </a:blip>
          <a:stretch>
            <a:fillRect/>
          </a:stretch>
        </p:blipFill>
        <p:spPr>
          <a:xfrm>
            <a:off x="1426200" y="1733575"/>
            <a:ext cx="6290532" cy="2980200"/>
          </a:xfrm>
          <a:prstGeom prst="rect">
            <a:avLst/>
          </a:prstGeom>
          <a:noFill/>
          <a:ln>
            <a:noFill/>
          </a:ln>
        </p:spPr>
      </p:pic>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Đẳng cấu đồ thị</a:t>
            </a:r>
            <a:endParaRPr/>
          </a:p>
          <a:p>
            <a:pPr indent="0" lvl="0" marL="0" rtl="0" algn="l">
              <a:spcBef>
                <a:spcPts val="160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1426200" y="1733575"/>
            <a:ext cx="6291600" cy="2980200"/>
          </a:xfrm>
          <a:prstGeom prst="rect">
            <a:avLst/>
          </a:prstGeom>
          <a:noFill/>
          <a:ln>
            <a:noFill/>
          </a:ln>
        </p:spPr>
      </p:pic>
      <p:pic>
        <p:nvPicPr>
          <p:cNvPr id="140" name="Google Shape;140;p24"/>
          <p:cNvPicPr preferRelativeResize="0"/>
          <p:nvPr/>
        </p:nvPicPr>
        <p:blipFill>
          <a:blip r:embed="rId4">
            <a:alphaModFix/>
          </a:blip>
          <a:stretch>
            <a:fillRect/>
          </a:stretch>
        </p:blipFill>
        <p:spPr>
          <a:xfrm>
            <a:off x="1426200" y="1733575"/>
            <a:ext cx="6371172" cy="2980200"/>
          </a:xfrm>
          <a:prstGeom prst="rect">
            <a:avLst/>
          </a:prstGeom>
          <a:noFill/>
          <a:ln>
            <a:noFill/>
          </a:ln>
        </p:spPr>
      </p:pic>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Đẳng cấu đồ thị</a:t>
            </a:r>
            <a:endParaRPr/>
          </a:p>
          <a:p>
            <a:pPr indent="0" lvl="0" marL="0" rtl="0" algn="l">
              <a:spcBef>
                <a:spcPts val="160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1426200" y="1733575"/>
            <a:ext cx="6291600" cy="2980200"/>
          </a:xfrm>
          <a:prstGeom prst="rect">
            <a:avLst/>
          </a:prstGeom>
          <a:noFill/>
          <a:ln>
            <a:noFill/>
          </a:ln>
        </p:spPr>
      </p:pic>
      <p:pic>
        <p:nvPicPr>
          <p:cNvPr id="149" name="Google Shape;149;p25"/>
          <p:cNvPicPr preferRelativeResize="0"/>
          <p:nvPr/>
        </p:nvPicPr>
        <p:blipFill>
          <a:blip r:embed="rId4">
            <a:alphaModFix/>
          </a:blip>
          <a:stretch>
            <a:fillRect/>
          </a:stretch>
        </p:blipFill>
        <p:spPr>
          <a:xfrm>
            <a:off x="1426200" y="1733086"/>
            <a:ext cx="6291600" cy="2980689"/>
          </a:xfrm>
          <a:prstGeom prst="rect">
            <a:avLst/>
          </a:prstGeom>
          <a:noFill/>
          <a:ln>
            <a:noFill/>
          </a:ln>
        </p:spPr>
      </p:pic>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DFS Tr</a:t>
            </a:r>
            <a:r>
              <a:rPr lang="en"/>
              <a:t>ee - DFS Code</a:t>
            </a:r>
            <a:r>
              <a:rPr lang="en"/>
              <a:t>:</a:t>
            </a:r>
            <a:endParaRPr/>
          </a:p>
          <a:p>
            <a:pPr indent="0" lvl="0" marL="0" rtl="0" algn="l">
              <a:spcBef>
                <a:spcPts val="1600"/>
              </a:spcBef>
              <a:spcAft>
                <a:spcPts val="1600"/>
              </a:spcAft>
              <a:buNone/>
            </a:pPr>
            <a:r>
              <a:t/>
            </a:r>
            <a:endParaRPr/>
          </a:p>
        </p:txBody>
      </p:sp>
      <p:pic>
        <p:nvPicPr>
          <p:cNvPr id="157" name="Google Shape;157;p26"/>
          <p:cNvPicPr preferRelativeResize="0"/>
          <p:nvPr/>
        </p:nvPicPr>
        <p:blipFill>
          <a:blip r:embed="rId3">
            <a:alphaModFix/>
          </a:blip>
          <a:stretch>
            <a:fillRect/>
          </a:stretch>
        </p:blipFill>
        <p:spPr>
          <a:xfrm>
            <a:off x="1185850" y="1810113"/>
            <a:ext cx="6772275" cy="2771775"/>
          </a:xfrm>
          <a:prstGeom prst="rect">
            <a:avLst/>
          </a:prstGeom>
          <a:noFill/>
          <a:ln>
            <a:noFill/>
          </a:ln>
        </p:spPr>
      </p:pic>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64" name="Google Shape;164;p27"/>
          <p:cNvSpPr txBox="1"/>
          <p:nvPr>
            <p:ph idx="1" type="body"/>
          </p:nvPr>
        </p:nvSpPr>
        <p:spPr>
          <a:xfrm>
            <a:off x="311700" y="1152475"/>
            <a:ext cx="4701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a:t>
            </a:r>
            <a:r>
              <a:rPr lang="en"/>
              <a:t>ở rộng Mẫu đồ thị theo RightMost path:</a:t>
            </a:r>
            <a:endParaRPr/>
          </a:p>
          <a:p>
            <a:pPr indent="-330200" lvl="0" marL="457200" rtl="0" algn="just">
              <a:spcBef>
                <a:spcPts val="1600"/>
              </a:spcBef>
              <a:spcAft>
                <a:spcPts val="0"/>
              </a:spcAft>
              <a:buSzPts val="1600"/>
              <a:buChar char="●"/>
            </a:pPr>
            <a:r>
              <a:rPr lang="en" sz="1600"/>
              <a:t>Mở rộng tiến (forward Extension): Thêm node mới từ các nodes của đường đi phải nhất của cây. Ưu tiên mở rộng các node ở xa node gốc trước.</a:t>
            </a:r>
            <a:endParaRPr sz="1600"/>
          </a:p>
          <a:p>
            <a:pPr indent="-330200" lvl="0" marL="457200" rtl="0" algn="just">
              <a:spcBef>
                <a:spcPts val="0"/>
              </a:spcBef>
              <a:spcAft>
                <a:spcPts val="0"/>
              </a:spcAft>
              <a:buSzPts val="1600"/>
              <a:buChar char="●"/>
            </a:pPr>
            <a:r>
              <a:rPr lang="en" sz="1600"/>
              <a:t>Mở rộng lùi (backward Extension): Thêm cạnh mới từ node phải nhất của cây đến các nodes của đường đi phải nhất. Ưu tiên mở rộng các node gần node gốc trước.</a:t>
            </a:r>
            <a:endParaRPr sz="1600"/>
          </a:p>
          <a:p>
            <a:pPr indent="-330200" lvl="0" marL="457200" rtl="0" algn="just">
              <a:spcBef>
                <a:spcPts val="0"/>
              </a:spcBef>
              <a:spcAft>
                <a:spcPts val="0"/>
              </a:spcAft>
              <a:buSzPts val="1600"/>
              <a:buChar char="●"/>
            </a:pPr>
            <a:r>
              <a:rPr lang="en" sz="1600"/>
              <a:t>M</a:t>
            </a:r>
            <a:r>
              <a:rPr lang="en" sz="1600"/>
              <a:t>ở rộng backward phải tiến hành trước mở rộng forward.</a:t>
            </a:r>
            <a:endParaRPr sz="1600"/>
          </a:p>
        </p:txBody>
      </p:sp>
      <p:pic>
        <p:nvPicPr>
          <p:cNvPr id="165" name="Google Shape;165;p27"/>
          <p:cNvPicPr preferRelativeResize="0"/>
          <p:nvPr/>
        </p:nvPicPr>
        <p:blipFill>
          <a:blip r:embed="rId3">
            <a:alphaModFix/>
          </a:blip>
          <a:stretch>
            <a:fillRect/>
          </a:stretch>
        </p:blipFill>
        <p:spPr>
          <a:xfrm>
            <a:off x="5155975" y="1464250"/>
            <a:ext cx="3676325" cy="2546375"/>
          </a:xfrm>
          <a:prstGeom prst="rect">
            <a:avLst/>
          </a:prstGeom>
          <a:noFill/>
          <a:ln>
            <a:noFill/>
          </a:ln>
        </p:spPr>
      </p:pic>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 Kiến thức nền tảng</a:t>
            </a:r>
            <a:endParaRPr/>
          </a:p>
          <a:p>
            <a:pPr indent="0" lvl="0" marL="0" rtl="0" algn="l">
              <a:spcBef>
                <a:spcPts val="0"/>
              </a:spcBef>
              <a:spcAft>
                <a:spcPts val="0"/>
              </a:spcAft>
              <a:buNone/>
            </a:pPr>
            <a:r>
              <a:t/>
            </a:r>
            <a:endParaRPr/>
          </a:p>
        </p:txBody>
      </p:sp>
      <p:sp>
        <p:nvSpPr>
          <p:cNvPr id="172" name="Google Shape;172;p28"/>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Độ hỗ trợ (support):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Độ tin cậy (confidence):</a:t>
            </a:r>
            <a:endParaRPr/>
          </a:p>
        </p:txBody>
      </p:sp>
      <p:sp>
        <p:nvSpPr>
          <p:cNvPr id="173" name="Google Shape;17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8"/>
          <p:cNvPicPr preferRelativeResize="0"/>
          <p:nvPr/>
        </p:nvPicPr>
        <p:blipFill>
          <a:blip r:embed="rId3">
            <a:alphaModFix/>
          </a:blip>
          <a:stretch>
            <a:fillRect/>
          </a:stretch>
        </p:blipFill>
        <p:spPr>
          <a:xfrm>
            <a:off x="2323326" y="1549850"/>
            <a:ext cx="5062525" cy="885175"/>
          </a:xfrm>
          <a:prstGeom prst="rect">
            <a:avLst/>
          </a:prstGeom>
          <a:noFill/>
          <a:ln>
            <a:noFill/>
          </a:ln>
        </p:spPr>
      </p:pic>
      <p:pic>
        <p:nvPicPr>
          <p:cNvPr id="175" name="Google Shape;175;p28"/>
          <p:cNvPicPr preferRelativeResize="0"/>
          <p:nvPr/>
        </p:nvPicPr>
        <p:blipFill>
          <a:blip r:embed="rId4">
            <a:alphaModFix/>
          </a:blip>
          <a:stretch>
            <a:fillRect/>
          </a:stretch>
        </p:blipFill>
        <p:spPr>
          <a:xfrm>
            <a:off x="3156031" y="3132681"/>
            <a:ext cx="3397125" cy="1155575"/>
          </a:xfrm>
          <a:prstGeom prst="rect">
            <a:avLst/>
          </a:prstGeom>
          <a:noFill/>
          <a:ln>
            <a:noFill/>
          </a:ln>
        </p:spPr>
      </p:pic>
      <p:pic>
        <p:nvPicPr>
          <p:cNvPr id="176" name="Google Shape;176;p28"/>
          <p:cNvPicPr preferRelativeResize="0"/>
          <p:nvPr/>
        </p:nvPicPr>
        <p:blipFill>
          <a:blip r:embed="rId5">
            <a:alphaModFix/>
          </a:blip>
          <a:stretch>
            <a:fillRect/>
          </a:stretch>
        </p:blipFill>
        <p:spPr>
          <a:xfrm>
            <a:off x="1189775" y="3476938"/>
            <a:ext cx="1310350" cy="46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SzPts val="1800"/>
              <a:buAutoNum type="romanUcPeriod"/>
            </a:pPr>
            <a:r>
              <a:rPr b="1" lang="en"/>
              <a:t>Phương pháp tiến hành</a:t>
            </a:r>
            <a:endParaRPr b="1"/>
          </a:p>
          <a:p>
            <a:pPr indent="-342900" lvl="0" marL="457200" rtl="0" algn="l">
              <a:spcBef>
                <a:spcPts val="0"/>
              </a:spcBef>
              <a:spcAft>
                <a:spcPts val="0"/>
              </a:spcAft>
              <a:buClr>
                <a:srgbClr val="CCCCCC"/>
              </a:buClr>
              <a:buSzPts val="1800"/>
              <a:buAutoNum type="romanUcPeriod"/>
            </a:pPr>
            <a:r>
              <a:rPr lang="en">
                <a:solidFill>
                  <a:srgbClr val="CCCCCC"/>
                </a:solidFill>
              </a:rPr>
              <a:t>Thực nghiệm</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Kết luận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Tài liệu tham khảo</a:t>
            </a:r>
            <a:endParaRPr>
              <a:solidFill>
                <a:srgbClr val="CCCCCC"/>
              </a:solidFill>
            </a:endParaRPr>
          </a:p>
        </p:txBody>
      </p:sp>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Phương pháp tiến hành</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a:t>
            </a:r>
            <a:r>
              <a:rPr lang="en"/>
              <a:t>ia bài toán thành 2 bài toán con:</a:t>
            </a:r>
            <a:endParaRPr/>
          </a:p>
          <a:p>
            <a:pPr indent="0" lvl="0" marL="0" rtl="0" algn="l">
              <a:spcBef>
                <a:spcPts val="1600"/>
              </a:spcBef>
              <a:spcAft>
                <a:spcPts val="0"/>
              </a:spcAft>
              <a:buNone/>
            </a:pPr>
            <a:r>
              <a:rPr lang="en"/>
              <a:t>	- Khai thác Mẫu đồ thị Phổ biến (FPMiner).</a:t>
            </a:r>
            <a:endParaRPr/>
          </a:p>
          <a:p>
            <a:pPr indent="0" lvl="0" marL="0" rtl="0" algn="l">
              <a:spcBef>
                <a:spcPts val="1600"/>
              </a:spcBef>
              <a:spcAft>
                <a:spcPts val="1600"/>
              </a:spcAft>
              <a:buNone/>
            </a:pPr>
            <a:r>
              <a:rPr lang="en"/>
              <a:t>	- Khai thác Luật kết hợp Mẫu đồ thị (RuleGen).</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30"/>
          <p:cNvPicPr preferRelativeResize="0"/>
          <p:nvPr/>
        </p:nvPicPr>
        <p:blipFill>
          <a:blip r:embed="rId3">
            <a:alphaModFix/>
          </a:blip>
          <a:stretch>
            <a:fillRect/>
          </a:stretch>
        </p:blipFill>
        <p:spPr>
          <a:xfrm>
            <a:off x="1371600" y="2996338"/>
            <a:ext cx="6400800" cy="117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1. </a:t>
            </a:r>
            <a:r>
              <a:rPr lang="en"/>
              <a:t>B</a:t>
            </a:r>
            <a:r>
              <a:rPr lang="en"/>
              <a:t>ài toán FPMiner</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Input: Một đồ thị G và ngưỡng hỗ trợ θ.</a:t>
            </a:r>
            <a:endParaRPr/>
          </a:p>
          <a:p>
            <a:pPr indent="0" lvl="0" marL="0" rtl="0" algn="l">
              <a:spcBef>
                <a:spcPts val="1600"/>
              </a:spcBef>
              <a:spcAft>
                <a:spcPts val="0"/>
              </a:spcAft>
              <a:buNone/>
            </a:pPr>
            <a:r>
              <a:rPr lang="en"/>
              <a:t>- Output: Một tập hợp S bao gồm các mẫu đồ thị phổ biến Q của G sao</a:t>
            </a:r>
            <a:endParaRPr/>
          </a:p>
          <a:p>
            <a:pPr indent="0" lvl="0" marL="0" rtl="0" algn="l">
              <a:spcBef>
                <a:spcPts val="1600"/>
              </a:spcBef>
              <a:spcAft>
                <a:spcPts val="0"/>
              </a:spcAft>
              <a:buClr>
                <a:schemeClr val="dk1"/>
              </a:buClr>
              <a:buSzPts val="1100"/>
              <a:buFont typeface="Arial"/>
              <a:buNone/>
            </a:pPr>
            <a:r>
              <a:rPr lang="en"/>
              <a:t>cho supp(Q, G) ≥ θ với mọi Q ∈ S.</a:t>
            </a:r>
            <a:endParaRPr/>
          </a:p>
          <a:p>
            <a:pPr indent="0" lvl="0" marL="0" rtl="0" algn="l">
              <a:spcBef>
                <a:spcPts val="1600"/>
              </a:spcBef>
              <a:spcAft>
                <a:spcPts val="0"/>
              </a:spcAft>
              <a:buClr>
                <a:schemeClr val="dk1"/>
              </a:buClr>
              <a:buSzPts val="1100"/>
              <a:buFont typeface="Arial"/>
              <a:buNone/>
            </a:pPr>
            <a:r>
              <a:rPr lang="en"/>
              <a:t>- Ý tưởng chính: Sinh ứng viên dựa trên chiến lược mở rộng trên đường đi phải nhất và Min DFS Code; tỉa nhánh dựa trên tính chất Apriori và node có số lượng ảnh ít nhất. </a:t>
            </a:r>
            <a:endParaRPr/>
          </a:p>
          <a:p>
            <a:pPr indent="0" lvl="0" marL="0" rtl="0" algn="l">
              <a:spcBef>
                <a:spcPts val="1600"/>
              </a:spcBef>
              <a:spcAft>
                <a:spcPts val="1600"/>
              </a:spcAft>
              <a:buNone/>
            </a:pPr>
            <a:r>
              <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ỘI DUNG TRÌNH BÀY</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romanUcPeriod"/>
            </a:pPr>
            <a:r>
              <a:rPr lang="en"/>
              <a:t>T</a:t>
            </a:r>
            <a:r>
              <a:rPr lang="en"/>
              <a:t>ổng quan</a:t>
            </a:r>
            <a:endParaRPr/>
          </a:p>
          <a:p>
            <a:pPr indent="-342900" lvl="0" marL="457200" rtl="0" algn="l">
              <a:spcBef>
                <a:spcPts val="0"/>
              </a:spcBef>
              <a:spcAft>
                <a:spcPts val="0"/>
              </a:spcAft>
              <a:buSzPts val="1800"/>
              <a:buAutoNum type="romanUcPeriod"/>
            </a:pPr>
            <a:r>
              <a:rPr lang="en"/>
              <a:t>Kiến thức nền tảng</a:t>
            </a:r>
            <a:endParaRPr/>
          </a:p>
          <a:p>
            <a:pPr indent="-342900" lvl="0" marL="457200" rtl="0" algn="l">
              <a:spcBef>
                <a:spcPts val="0"/>
              </a:spcBef>
              <a:spcAft>
                <a:spcPts val="0"/>
              </a:spcAft>
              <a:buSzPts val="1800"/>
              <a:buAutoNum type="romanUcPeriod"/>
            </a:pPr>
            <a:r>
              <a:rPr lang="en"/>
              <a:t>Phương pháp tiến hành</a:t>
            </a:r>
            <a:endParaRPr/>
          </a:p>
          <a:p>
            <a:pPr indent="-342900" lvl="0" marL="457200" rtl="0" algn="l">
              <a:spcBef>
                <a:spcPts val="0"/>
              </a:spcBef>
              <a:spcAft>
                <a:spcPts val="0"/>
              </a:spcAft>
              <a:buSzPts val="1800"/>
              <a:buAutoNum type="romanUcPeriod"/>
            </a:pPr>
            <a:r>
              <a:rPr lang="en"/>
              <a:t>Thực nghiệm</a:t>
            </a:r>
            <a:endParaRPr/>
          </a:p>
          <a:p>
            <a:pPr indent="-342900" lvl="0" marL="457200" rtl="0" algn="l">
              <a:spcBef>
                <a:spcPts val="0"/>
              </a:spcBef>
              <a:spcAft>
                <a:spcPts val="0"/>
              </a:spcAft>
              <a:buSzPts val="1800"/>
              <a:buAutoNum type="romanUcPeriod"/>
            </a:pPr>
            <a:r>
              <a:rPr lang="en"/>
              <a:t>Kết luận</a:t>
            </a:r>
            <a:endParaRPr/>
          </a:p>
          <a:p>
            <a:pPr indent="-342900" lvl="0" marL="457200" rtl="0" algn="l">
              <a:spcBef>
                <a:spcPts val="0"/>
              </a:spcBef>
              <a:spcAft>
                <a:spcPts val="0"/>
              </a:spcAft>
              <a:buSzPts val="1800"/>
              <a:buAutoNum type="romanUcPeriod"/>
            </a:pPr>
            <a:r>
              <a:rPr lang="en"/>
              <a:t>Tài liệu tham khảo</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2. </a:t>
            </a:r>
            <a:r>
              <a:rPr lang="en"/>
              <a:t>Th</a:t>
            </a:r>
            <a:r>
              <a:rPr lang="en"/>
              <a:t>uật toán FPMiner</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Khởi tạo một code graph Gc ;</a:t>
            </a:r>
            <a:endParaRPr/>
          </a:p>
          <a:p>
            <a:pPr indent="0" lvl="0" marL="0" rtl="0" algn="l">
              <a:spcBef>
                <a:spcPts val="1600"/>
              </a:spcBef>
              <a:spcAft>
                <a:spcPts val="0"/>
              </a:spcAft>
              <a:buClr>
                <a:schemeClr val="dk1"/>
              </a:buClr>
              <a:buSzPts val="1100"/>
              <a:buFont typeface="Arial"/>
              <a:buNone/>
            </a:pPr>
            <a:r>
              <a:rPr lang="en"/>
              <a:t>2. Tỉa nhánh các nodes trong đồ thị không thỏa mãn ngưỡng hỗ trợ;</a:t>
            </a:r>
            <a:endParaRPr/>
          </a:p>
          <a:p>
            <a:pPr indent="0" lvl="0" marL="0" rtl="0" algn="l">
              <a:spcBef>
                <a:spcPts val="1600"/>
              </a:spcBef>
              <a:spcAft>
                <a:spcPts val="0"/>
              </a:spcAft>
              <a:buClr>
                <a:schemeClr val="dk1"/>
              </a:buClr>
              <a:buSzPts val="1100"/>
              <a:buFont typeface="Arial"/>
              <a:buNone/>
            </a:pPr>
            <a:r>
              <a:rPr lang="en"/>
              <a:t>3. Khai thác các Mẫu đồ thị phổ biến gồm một cạnh Q2;</a:t>
            </a:r>
            <a:endParaRPr/>
          </a:p>
          <a:p>
            <a:pPr indent="0" lvl="0" marL="0" rtl="0" algn="l">
              <a:spcBef>
                <a:spcPts val="1600"/>
              </a:spcBef>
              <a:spcAft>
                <a:spcPts val="0"/>
              </a:spcAft>
              <a:buClr>
                <a:schemeClr val="dk1"/>
              </a:buClr>
              <a:buSzPts val="1100"/>
              <a:buFont typeface="Arial"/>
              <a:buNone/>
            </a:pPr>
            <a:r>
              <a:rPr lang="en"/>
              <a:t>4. Tỉa nhánh các cạnh và các nodes tương ứng không thỏa ngưỡng hỗ trợ;</a:t>
            </a:r>
            <a:endParaRPr/>
          </a:p>
          <a:p>
            <a:pPr indent="0" lvl="0" marL="0" rtl="0" algn="l">
              <a:spcBef>
                <a:spcPts val="1600"/>
              </a:spcBef>
              <a:spcAft>
                <a:spcPts val="0"/>
              </a:spcAft>
              <a:buClr>
                <a:schemeClr val="dk1"/>
              </a:buClr>
              <a:buSzPts val="1100"/>
              <a:buFont typeface="Arial"/>
              <a:buNone/>
            </a:pPr>
            <a:r>
              <a:rPr lang="en"/>
              <a:t>5. Với mỗi code α trong Q2 thực hiện PatExt(α, G, θ, Gc);</a:t>
            </a:r>
            <a:endParaRPr/>
          </a:p>
          <a:p>
            <a:pPr indent="0" lvl="0" marL="0" rtl="0" algn="l">
              <a:spcBef>
                <a:spcPts val="1600"/>
              </a:spcBef>
              <a:spcAft>
                <a:spcPts val="1600"/>
              </a:spcAft>
              <a:buNone/>
            </a:pPr>
            <a:r>
              <a:rPr lang="en"/>
              <a:t>6. return Gc .</a:t>
            </a:r>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3. </a:t>
            </a:r>
            <a:r>
              <a:rPr lang="en"/>
              <a:t>H</a:t>
            </a:r>
            <a:r>
              <a:rPr lang="en"/>
              <a:t>àm PatExt</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a:t>1. Sinh các ứng viên ứng với DFS Code α - cSet;</a:t>
            </a:r>
            <a:endParaRPr/>
          </a:p>
          <a:p>
            <a:pPr indent="0" lvl="0" marL="0" rtl="0" algn="l">
              <a:lnSpc>
                <a:spcPct val="80000"/>
              </a:lnSpc>
              <a:spcBef>
                <a:spcPts val="1600"/>
              </a:spcBef>
              <a:spcAft>
                <a:spcPts val="0"/>
              </a:spcAft>
              <a:buClr>
                <a:schemeClr val="dk1"/>
              </a:buClr>
              <a:buSzPts val="1100"/>
              <a:buFont typeface="Arial"/>
              <a:buNone/>
            </a:pPr>
            <a:r>
              <a:rPr lang="en"/>
              <a:t>2. foreach DFS Code α_c ∈ cSet do:</a:t>
            </a:r>
            <a:endParaRPr/>
          </a:p>
          <a:p>
            <a:pPr indent="457200" lvl="0" marL="0" rtl="0" algn="l">
              <a:lnSpc>
                <a:spcPct val="80000"/>
              </a:lnSpc>
              <a:spcBef>
                <a:spcPts val="1600"/>
              </a:spcBef>
              <a:spcAft>
                <a:spcPts val="0"/>
              </a:spcAft>
              <a:buClr>
                <a:schemeClr val="dk1"/>
              </a:buClr>
              <a:buSzPts val="1100"/>
              <a:buFont typeface="Arial"/>
              <a:buNone/>
            </a:pPr>
            <a:r>
              <a:rPr lang="en"/>
              <a:t>if α_c is Min DFS Code then:</a:t>
            </a:r>
            <a:endParaRPr/>
          </a:p>
          <a:p>
            <a:pPr indent="457200" lvl="0" marL="457200" rtl="0" algn="l">
              <a:lnSpc>
                <a:spcPct val="80000"/>
              </a:lnSpc>
              <a:spcBef>
                <a:spcPts val="1600"/>
              </a:spcBef>
              <a:spcAft>
                <a:spcPts val="0"/>
              </a:spcAft>
              <a:buClr>
                <a:schemeClr val="dk1"/>
              </a:buClr>
              <a:buSzPts val="1100"/>
              <a:buFont typeface="Arial"/>
              <a:buNone/>
            </a:pPr>
            <a:r>
              <a:rPr lang="en"/>
              <a:t>MF = localMine(α_c ,G, θ);</a:t>
            </a:r>
            <a:endParaRPr/>
          </a:p>
          <a:p>
            <a:pPr indent="457200" lvl="0" marL="457200" rtl="0" algn="l">
              <a:lnSpc>
                <a:spcPct val="80000"/>
              </a:lnSpc>
              <a:spcBef>
                <a:spcPts val="1600"/>
              </a:spcBef>
              <a:spcAft>
                <a:spcPts val="0"/>
              </a:spcAft>
              <a:buClr>
                <a:schemeClr val="dk1"/>
              </a:buClr>
              <a:buSzPts val="1100"/>
              <a:buFont typeface="Arial"/>
              <a:buNone/>
            </a:pPr>
            <a:r>
              <a:rPr lang="en"/>
              <a:t>i</a:t>
            </a:r>
            <a:r>
              <a:rPr lang="en"/>
              <a:t>f supp(MF, G) ≥ θ then:</a:t>
            </a:r>
            <a:endParaRPr/>
          </a:p>
          <a:p>
            <a:pPr indent="457200" lvl="0" marL="914400" rtl="0" algn="l">
              <a:lnSpc>
                <a:spcPct val="80000"/>
              </a:lnSpc>
              <a:spcBef>
                <a:spcPts val="1600"/>
              </a:spcBef>
              <a:spcAft>
                <a:spcPts val="0"/>
              </a:spcAft>
              <a:buClr>
                <a:schemeClr val="dk1"/>
              </a:buClr>
              <a:buSzPts val="1100"/>
              <a:buFont typeface="Arial"/>
              <a:buNone/>
            </a:pPr>
            <a:r>
              <a:rPr lang="en"/>
              <a:t>Cập nhật Gc;</a:t>
            </a:r>
            <a:endParaRPr/>
          </a:p>
          <a:p>
            <a:pPr indent="457200" lvl="0" marL="914400" rtl="0" algn="l">
              <a:lnSpc>
                <a:spcPct val="80000"/>
              </a:lnSpc>
              <a:spcBef>
                <a:spcPts val="1600"/>
              </a:spcBef>
              <a:spcAft>
                <a:spcPts val="0"/>
              </a:spcAft>
              <a:buClr>
                <a:schemeClr val="dk1"/>
              </a:buClr>
              <a:buSzPts val="1100"/>
              <a:buFont typeface="Arial"/>
              <a:buNone/>
            </a:pPr>
            <a:r>
              <a:rPr lang="en"/>
              <a:t>PatExt(α_c , G, θ, Gc );</a:t>
            </a:r>
            <a:endParaRPr/>
          </a:p>
          <a:p>
            <a:pPr indent="0" lvl="0" marL="0" rtl="0" algn="l">
              <a:lnSpc>
                <a:spcPct val="80000"/>
              </a:lnSpc>
              <a:spcBef>
                <a:spcPts val="1600"/>
              </a:spcBef>
              <a:spcAft>
                <a:spcPts val="0"/>
              </a:spcAft>
              <a:buClr>
                <a:schemeClr val="dk1"/>
              </a:buClr>
              <a:buSzPts val="1100"/>
              <a:buFont typeface="Arial"/>
              <a:buNone/>
            </a:pPr>
            <a:r>
              <a:rPr lang="en"/>
              <a:t>3. return Gc.</a:t>
            </a:r>
            <a:endParaRPr/>
          </a:p>
          <a:p>
            <a:pPr indent="0" lvl="0" marL="0" rtl="0" algn="l">
              <a:spcBef>
                <a:spcPts val="1600"/>
              </a:spcBef>
              <a:spcAft>
                <a:spcPts val="1600"/>
              </a:spcAft>
              <a:buNone/>
            </a:pPr>
            <a:r>
              <a:t/>
            </a:r>
            <a:endParaRPr/>
          </a:p>
        </p:txBody>
      </p:sp>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4. Ví dụ Kiểm tra Min DFS Code</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34"/>
          <p:cNvPicPr preferRelativeResize="0"/>
          <p:nvPr/>
        </p:nvPicPr>
        <p:blipFill>
          <a:blip r:embed="rId3">
            <a:alphaModFix/>
          </a:blip>
          <a:stretch>
            <a:fillRect/>
          </a:stretch>
        </p:blipFill>
        <p:spPr>
          <a:xfrm>
            <a:off x="1316750" y="1285050"/>
            <a:ext cx="6510503" cy="315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5. Ví dụ FPMiner</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t>
            </a:r>
            <a:r>
              <a:rPr lang="en"/>
              <a:t>o đồ thị G, minsup = 2.</a:t>
            </a:r>
            <a:endParaRPr/>
          </a:p>
        </p:txBody>
      </p:sp>
      <p:pic>
        <p:nvPicPr>
          <p:cNvPr id="227" name="Google Shape;227;p35"/>
          <p:cNvPicPr preferRelativeResize="0"/>
          <p:nvPr/>
        </p:nvPicPr>
        <p:blipFill>
          <a:blip r:embed="rId3">
            <a:alphaModFix/>
          </a:blip>
          <a:stretch>
            <a:fillRect/>
          </a:stretch>
        </p:blipFill>
        <p:spPr>
          <a:xfrm>
            <a:off x="4078358" y="1017733"/>
            <a:ext cx="3725576" cy="3416400"/>
          </a:xfrm>
          <a:prstGeom prst="rect">
            <a:avLst/>
          </a:prstGeom>
          <a:noFill/>
          <a:ln>
            <a:noFill/>
          </a:ln>
        </p:spPr>
      </p:pic>
      <p:sp>
        <p:nvSpPr>
          <p:cNvPr id="228" name="Google Shape;22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34" name="Google Shape;23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a:t>
            </a:r>
            <a:r>
              <a:rPr lang="en"/>
              <a:t>ỉa nhánh các nodes không thỏa minsup:</a:t>
            </a:r>
            <a:endParaRPr/>
          </a:p>
          <a:p>
            <a:pPr indent="0" lvl="0" marL="0" rtl="0" algn="l">
              <a:spcBef>
                <a:spcPts val="1600"/>
              </a:spcBef>
              <a:spcAft>
                <a:spcPts val="1600"/>
              </a:spcAft>
              <a:buNone/>
            </a:pPr>
            <a:r>
              <a:rPr lang="en"/>
              <a:t>	</a:t>
            </a:r>
            <a:endParaRPr/>
          </a:p>
        </p:txBody>
      </p:sp>
      <p:graphicFrame>
        <p:nvGraphicFramePr>
          <p:cNvPr id="235" name="Google Shape;235;p36"/>
          <p:cNvGraphicFramePr/>
          <p:nvPr/>
        </p:nvGraphicFramePr>
        <p:xfrm>
          <a:off x="826175" y="2075875"/>
          <a:ext cx="3000000" cy="3000000"/>
        </p:xfrm>
        <a:graphic>
          <a:graphicData uri="http://schemas.openxmlformats.org/drawingml/2006/table">
            <a:tbl>
              <a:tblPr>
                <a:noFill/>
                <a:tableStyleId>{E9225955-29D1-4C47-B168-66A612BBF317}</a:tableStyleId>
              </a:tblPr>
              <a:tblGrid>
                <a:gridCol w="756100"/>
                <a:gridCol w="981075"/>
                <a:gridCol w="1098700"/>
                <a:gridCol w="1415100"/>
              </a:tblGrid>
              <a:tr h="381000">
                <a:tc>
                  <a:txBody>
                    <a:bodyPr/>
                    <a:lstStyle/>
                    <a:p>
                      <a:pPr indent="0" lvl="0" marL="0" rtl="0" algn="ctr">
                        <a:spcBef>
                          <a:spcPts val="0"/>
                        </a:spcBef>
                        <a:spcAft>
                          <a:spcPts val="0"/>
                        </a:spcAft>
                        <a:buNone/>
                      </a:pPr>
                      <a:r>
                        <a:rPr b="1" lang="en"/>
                        <a:t>L</a:t>
                      </a:r>
                      <a:r>
                        <a:rPr b="1" lang="en"/>
                        <a:t>abel</a:t>
                      </a:r>
                      <a:endParaRPr b="1"/>
                    </a:p>
                  </a:txBody>
                  <a:tcPr marT="91425" marB="91425" marR="91425" marL="91425"/>
                </a:tc>
                <a:tc>
                  <a:txBody>
                    <a:bodyPr/>
                    <a:lstStyle/>
                    <a:p>
                      <a:pPr indent="0" lvl="0" marL="0" rtl="0" algn="ctr">
                        <a:spcBef>
                          <a:spcPts val="0"/>
                        </a:spcBef>
                        <a:spcAft>
                          <a:spcPts val="0"/>
                        </a:spcAft>
                        <a:buNone/>
                      </a:pPr>
                      <a:r>
                        <a:rPr b="1" lang="en"/>
                        <a:t>N</a:t>
                      </a:r>
                      <a:r>
                        <a:rPr b="1" lang="en"/>
                        <a:t>odes</a:t>
                      </a:r>
                      <a:endParaRPr b="1"/>
                    </a:p>
                  </a:txBody>
                  <a:tcPr marT="91425" marB="91425" marR="91425" marL="91425"/>
                </a:tc>
                <a:tc>
                  <a:txBody>
                    <a:bodyPr/>
                    <a:lstStyle/>
                    <a:p>
                      <a:pPr indent="0" lvl="0" marL="0" rtl="0" algn="ctr">
                        <a:spcBef>
                          <a:spcPts val="0"/>
                        </a:spcBef>
                        <a:spcAft>
                          <a:spcPts val="0"/>
                        </a:spcAft>
                        <a:buNone/>
                      </a:pPr>
                      <a:r>
                        <a:rPr b="1" lang="en"/>
                        <a:t>S</a:t>
                      </a:r>
                      <a:r>
                        <a:rPr b="1" lang="en"/>
                        <a:t>ố lượng</a:t>
                      </a:r>
                      <a:endParaRPr b="1"/>
                    </a:p>
                  </a:txBody>
                  <a:tcPr marT="91425" marB="91425" marR="91425" marL="91425"/>
                </a:tc>
                <a:tc>
                  <a:txBody>
                    <a:bodyPr/>
                    <a:lstStyle/>
                    <a:p>
                      <a:pPr indent="0" lvl="0" marL="0" rtl="0" algn="ctr">
                        <a:spcBef>
                          <a:spcPts val="0"/>
                        </a:spcBef>
                        <a:spcAft>
                          <a:spcPts val="0"/>
                        </a:spcAft>
                        <a:buNone/>
                      </a:pPr>
                      <a:r>
                        <a:rPr b="1" lang="en"/>
                        <a:t>T</a:t>
                      </a:r>
                      <a:r>
                        <a:rPr b="1" lang="en"/>
                        <a:t>ỉa nhánh</a:t>
                      </a:r>
                      <a:endParaRPr b="1"/>
                    </a:p>
                  </a:txBody>
                  <a:tcPr marT="91425" marB="91425" marR="91425" marL="91425"/>
                </a:tc>
              </a:tr>
              <a:tr h="3810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 5}</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Kh</a:t>
                      </a:r>
                      <a:r>
                        <a:rPr lang="en"/>
                        <a:t>ông</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 3, 4}</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Kh</a:t>
                      </a:r>
                      <a:r>
                        <a:rPr lang="en"/>
                        <a:t>ông</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Có</a:t>
                      </a:r>
                      <a:endParaRPr/>
                    </a:p>
                  </a:txBody>
                  <a:tcPr marT="91425" marB="91425" marR="91425" marL="91425"/>
                </a:tc>
              </a:tr>
            </a:tbl>
          </a:graphicData>
        </a:graphic>
      </p:graphicFrame>
      <p:pic>
        <p:nvPicPr>
          <p:cNvPr id="236" name="Google Shape;236;p36"/>
          <p:cNvPicPr preferRelativeResize="0"/>
          <p:nvPr/>
        </p:nvPicPr>
        <p:blipFill>
          <a:blip r:embed="rId3">
            <a:alphaModFix/>
          </a:blip>
          <a:stretch>
            <a:fillRect/>
          </a:stretch>
        </p:blipFill>
        <p:spPr>
          <a:xfrm>
            <a:off x="5863608" y="2641173"/>
            <a:ext cx="2196129" cy="2196150"/>
          </a:xfrm>
          <a:prstGeom prst="rect">
            <a:avLst/>
          </a:prstGeom>
          <a:noFill/>
          <a:ln>
            <a:noFill/>
          </a:ln>
        </p:spPr>
      </p:pic>
      <p:sp>
        <p:nvSpPr>
          <p:cNvPr id="237" name="Google Shape;23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36"/>
          <p:cNvPicPr preferRelativeResize="0"/>
          <p:nvPr/>
        </p:nvPicPr>
        <p:blipFill>
          <a:blip r:embed="rId4">
            <a:alphaModFix/>
          </a:blip>
          <a:stretch>
            <a:fillRect/>
          </a:stretch>
        </p:blipFill>
        <p:spPr>
          <a:xfrm>
            <a:off x="5764225" y="445025"/>
            <a:ext cx="2394891" cy="2196150"/>
          </a:xfrm>
          <a:prstGeom prst="rect">
            <a:avLst/>
          </a:prstGeom>
          <a:noFill/>
          <a:ln>
            <a:noFill/>
          </a:ln>
        </p:spPr>
      </p:pic>
      <p:sp>
        <p:nvSpPr>
          <p:cNvPr id="239" name="Google Shape;239;p36"/>
          <p:cNvSpPr/>
          <p:nvPr/>
        </p:nvSpPr>
        <p:spPr>
          <a:xfrm>
            <a:off x="6823325" y="2348775"/>
            <a:ext cx="267600" cy="2925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45" name="Google Shape;24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T</a:t>
            </a:r>
            <a:r>
              <a:rPr lang="en"/>
              <a:t>ìm các cạnh đơn thỏa minsup:</a:t>
            </a:r>
            <a:endParaRPr/>
          </a:p>
        </p:txBody>
      </p:sp>
      <p:pic>
        <p:nvPicPr>
          <p:cNvPr id="246" name="Google Shape;246;p37"/>
          <p:cNvPicPr preferRelativeResize="0"/>
          <p:nvPr/>
        </p:nvPicPr>
        <p:blipFill>
          <a:blip r:embed="rId3">
            <a:alphaModFix/>
          </a:blip>
          <a:stretch>
            <a:fillRect/>
          </a:stretch>
        </p:blipFill>
        <p:spPr>
          <a:xfrm>
            <a:off x="4144475" y="1533550"/>
            <a:ext cx="4087150" cy="2978250"/>
          </a:xfrm>
          <a:prstGeom prst="rect">
            <a:avLst/>
          </a:prstGeom>
          <a:noFill/>
          <a:ln>
            <a:noFill/>
          </a:ln>
        </p:spPr>
      </p:pic>
      <p:sp>
        <p:nvSpPr>
          <p:cNvPr id="247" name="Google Shape;24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7"/>
          <p:cNvPicPr preferRelativeResize="0"/>
          <p:nvPr/>
        </p:nvPicPr>
        <p:blipFill>
          <a:blip r:embed="rId4">
            <a:alphaModFix/>
          </a:blip>
          <a:stretch>
            <a:fillRect/>
          </a:stretch>
        </p:blipFill>
        <p:spPr>
          <a:xfrm>
            <a:off x="837308" y="2237523"/>
            <a:ext cx="2196129" cy="219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54" name="Google Shape;25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5" name="Google Shape;25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8"/>
          <p:cNvPicPr preferRelativeResize="0"/>
          <p:nvPr/>
        </p:nvPicPr>
        <p:blipFill>
          <a:blip r:embed="rId3">
            <a:alphaModFix/>
          </a:blip>
          <a:stretch>
            <a:fillRect/>
          </a:stretch>
        </p:blipFill>
        <p:spPr>
          <a:xfrm>
            <a:off x="4206925" y="559913"/>
            <a:ext cx="4415550" cy="4023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1032608" y="2016148"/>
            <a:ext cx="2196129" cy="219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63" name="Google Shape;26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4" name="Google Shape;26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9"/>
          <p:cNvPicPr preferRelativeResize="0"/>
          <p:nvPr/>
        </p:nvPicPr>
        <p:blipFill>
          <a:blip r:embed="rId3">
            <a:alphaModFix/>
          </a:blip>
          <a:stretch>
            <a:fillRect/>
          </a:stretch>
        </p:blipFill>
        <p:spPr>
          <a:xfrm>
            <a:off x="4073175" y="551800"/>
            <a:ext cx="4669925" cy="4039899"/>
          </a:xfrm>
          <a:prstGeom prst="rect">
            <a:avLst/>
          </a:prstGeom>
          <a:noFill/>
          <a:ln>
            <a:noFill/>
          </a:ln>
        </p:spPr>
      </p:pic>
      <p:pic>
        <p:nvPicPr>
          <p:cNvPr id="266" name="Google Shape;266;p39"/>
          <p:cNvPicPr preferRelativeResize="0"/>
          <p:nvPr/>
        </p:nvPicPr>
        <p:blipFill>
          <a:blip r:embed="rId4">
            <a:alphaModFix/>
          </a:blip>
          <a:stretch>
            <a:fillRect/>
          </a:stretch>
        </p:blipFill>
        <p:spPr>
          <a:xfrm>
            <a:off x="850333" y="2055198"/>
            <a:ext cx="2196129" cy="219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72" name="Google Shape;27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40"/>
          <p:cNvPicPr preferRelativeResize="0"/>
          <p:nvPr/>
        </p:nvPicPr>
        <p:blipFill>
          <a:blip r:embed="rId3">
            <a:alphaModFix/>
          </a:blip>
          <a:stretch>
            <a:fillRect/>
          </a:stretch>
        </p:blipFill>
        <p:spPr>
          <a:xfrm>
            <a:off x="2566870" y="953825"/>
            <a:ext cx="6100905" cy="3709401"/>
          </a:xfrm>
          <a:prstGeom prst="rect">
            <a:avLst/>
          </a:prstGeom>
          <a:noFill/>
          <a:ln>
            <a:noFill/>
          </a:ln>
        </p:spPr>
      </p:pic>
      <p:pic>
        <p:nvPicPr>
          <p:cNvPr id="275" name="Google Shape;275;p40"/>
          <p:cNvPicPr preferRelativeResize="0"/>
          <p:nvPr/>
        </p:nvPicPr>
        <p:blipFill>
          <a:blip r:embed="rId4">
            <a:alphaModFix/>
          </a:blip>
          <a:stretch>
            <a:fillRect/>
          </a:stretch>
        </p:blipFill>
        <p:spPr>
          <a:xfrm>
            <a:off x="576852" y="1996624"/>
            <a:ext cx="1623800" cy="162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81" name="Google Shape;28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2" name="Google Shape;28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41"/>
          <p:cNvPicPr preferRelativeResize="0"/>
          <p:nvPr/>
        </p:nvPicPr>
        <p:blipFill>
          <a:blip r:embed="rId3">
            <a:alphaModFix/>
          </a:blip>
          <a:stretch>
            <a:fillRect/>
          </a:stretch>
        </p:blipFill>
        <p:spPr>
          <a:xfrm>
            <a:off x="2285205" y="1068913"/>
            <a:ext cx="6411993" cy="3583524"/>
          </a:xfrm>
          <a:prstGeom prst="rect">
            <a:avLst/>
          </a:prstGeom>
          <a:noFill/>
          <a:ln>
            <a:noFill/>
          </a:ln>
        </p:spPr>
      </p:pic>
      <p:pic>
        <p:nvPicPr>
          <p:cNvPr id="284" name="Google Shape;284;p41"/>
          <p:cNvPicPr preferRelativeResize="0"/>
          <p:nvPr/>
        </p:nvPicPr>
        <p:blipFill>
          <a:blip r:embed="rId4">
            <a:alphaModFix/>
          </a:blip>
          <a:stretch>
            <a:fillRect/>
          </a:stretch>
        </p:blipFill>
        <p:spPr>
          <a:xfrm>
            <a:off x="394552" y="1777500"/>
            <a:ext cx="1764350" cy="176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romanUcPeriod"/>
            </a:pPr>
            <a:r>
              <a:rPr b="1" lang="en"/>
              <a:t>Tổng quan</a:t>
            </a:r>
            <a:endParaRPr b="1"/>
          </a:p>
          <a:p>
            <a:pPr indent="-342900" lvl="0" marL="457200" rtl="0" algn="l">
              <a:spcBef>
                <a:spcPts val="0"/>
              </a:spcBef>
              <a:spcAft>
                <a:spcPts val="0"/>
              </a:spcAft>
              <a:buClr>
                <a:srgbClr val="D9D9D9"/>
              </a:buClr>
              <a:buSzPts val="1800"/>
              <a:buAutoNum type="romanUcPeriod"/>
            </a:pPr>
            <a:r>
              <a:rPr lang="en">
                <a:solidFill>
                  <a:srgbClr val="D9D9D9"/>
                </a:solidFill>
              </a:rPr>
              <a:t>Kiến thức nền tảng</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Phương pháp tiến hành</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Thực nghiệm</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Kết luận</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Tài liệu tham khảo</a:t>
            </a:r>
            <a:endParaRPr>
              <a:solidFill>
                <a:srgbClr val="D9D9D9"/>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42"/>
          <p:cNvPicPr preferRelativeResize="0"/>
          <p:nvPr/>
        </p:nvPicPr>
        <p:blipFill>
          <a:blip r:embed="rId3">
            <a:alphaModFix/>
          </a:blip>
          <a:stretch>
            <a:fillRect/>
          </a:stretch>
        </p:blipFill>
        <p:spPr>
          <a:xfrm>
            <a:off x="3507962" y="958162"/>
            <a:ext cx="4912163" cy="3805025"/>
          </a:xfrm>
          <a:prstGeom prst="rect">
            <a:avLst/>
          </a:prstGeom>
          <a:noFill/>
          <a:ln>
            <a:noFill/>
          </a:ln>
        </p:spPr>
      </p:pic>
      <p:sp>
        <p:nvSpPr>
          <p:cNvPr id="291" name="Google Shape;29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pic>
        <p:nvPicPr>
          <p:cNvPr id="293" name="Google Shape;293;p42"/>
          <p:cNvPicPr preferRelativeResize="0"/>
          <p:nvPr/>
        </p:nvPicPr>
        <p:blipFill>
          <a:blip r:embed="rId4">
            <a:alphaModFix/>
          </a:blip>
          <a:stretch>
            <a:fillRect/>
          </a:stretch>
        </p:blipFill>
        <p:spPr>
          <a:xfrm>
            <a:off x="759158" y="1651548"/>
            <a:ext cx="2196129" cy="219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a:t>
            </a:r>
            <a:r>
              <a:rPr lang="en"/>
              <a:t>ết quả Khai thác Mẫu đồ thị Phổ biến:</a:t>
            </a:r>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1/ [0 1 (0, -1, 1)]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2/ [0 1 (0, -1, 1), 0 2 (0, -1, 1)]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3/ [0 1 (0, -1, 1), 1 2 (1, -1, 1)]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4/ [0 1 (0, -1, 1), 1 2 (1, -1, 1),</a:t>
            </a:r>
            <a:endParaRPr sz="1700">
              <a:solidFill>
                <a:schemeClr val="accent2"/>
              </a:solidFill>
              <a:highlight>
                <a:srgbClr val="FFFFFF"/>
              </a:highlight>
              <a:latin typeface="Courier New"/>
              <a:ea typeface="Courier New"/>
              <a:cs typeface="Courier New"/>
              <a:sym typeface="Courier New"/>
            </a:endParaRPr>
          </a:p>
          <a:p>
            <a:pPr indent="45720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 2 3 (1, -1, 0)]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sz="1700">
                <a:solidFill>
                  <a:schemeClr val="accent2"/>
                </a:solidFill>
                <a:highlight>
                  <a:srgbClr val="FFFFFF"/>
                </a:highlight>
                <a:latin typeface="Courier New"/>
                <a:ea typeface="Courier New"/>
                <a:cs typeface="Courier New"/>
                <a:sym typeface="Courier New"/>
              </a:rPr>
              <a:t>5/ [0 1 (1, -1, 1)] : 2</a:t>
            </a:r>
            <a:endParaRPr sz="1700"/>
          </a:p>
        </p:txBody>
      </p:sp>
      <p:pic>
        <p:nvPicPr>
          <p:cNvPr id="299" name="Google Shape;299;p43"/>
          <p:cNvPicPr preferRelativeResize="0"/>
          <p:nvPr/>
        </p:nvPicPr>
        <p:blipFill>
          <a:blip r:embed="rId3">
            <a:alphaModFix/>
          </a:blip>
          <a:stretch>
            <a:fillRect/>
          </a:stretch>
        </p:blipFill>
        <p:spPr>
          <a:xfrm>
            <a:off x="5593750" y="654075"/>
            <a:ext cx="2944160" cy="3914700"/>
          </a:xfrm>
          <a:prstGeom prst="rect">
            <a:avLst/>
          </a:prstGeom>
          <a:noFill/>
          <a:ln>
            <a:noFill/>
          </a:ln>
        </p:spPr>
      </p:pic>
      <p:sp>
        <p:nvSpPr>
          <p:cNvPr id="300" name="Google Shape;30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2. Thuật toán RuleGen</a:t>
            </a:r>
            <a:endParaRPr/>
          </a:p>
        </p:txBody>
      </p:sp>
      <p:sp>
        <p:nvSpPr>
          <p:cNvPr id="307" name="Google Shape;30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1. </a:t>
            </a:r>
            <a:r>
              <a:rPr lang="en"/>
              <a:t>Khởi tạo tập S = Φ, queue q = Φ;</a:t>
            </a:r>
            <a:endParaRPr/>
          </a:p>
          <a:p>
            <a:pPr indent="0" lvl="0" marL="0" rtl="0" algn="l">
              <a:lnSpc>
                <a:spcPct val="100000"/>
              </a:lnSpc>
              <a:spcBef>
                <a:spcPts val="0"/>
              </a:spcBef>
              <a:spcAft>
                <a:spcPts val="0"/>
              </a:spcAft>
              <a:buClr>
                <a:schemeClr val="dk1"/>
              </a:buClr>
              <a:buSzPts val="1100"/>
              <a:buFont typeface="Arial"/>
              <a:buNone/>
            </a:pPr>
            <a:r>
              <a:rPr lang="en"/>
              <a:t>2. foreach node v_α ∈ Gc do</a:t>
            </a:r>
            <a:endParaRPr/>
          </a:p>
          <a:p>
            <a:pPr indent="457200" lvl="0" marL="0" rtl="0" algn="l">
              <a:lnSpc>
                <a:spcPct val="100000"/>
              </a:lnSpc>
              <a:spcBef>
                <a:spcPts val="0"/>
              </a:spcBef>
              <a:spcAft>
                <a:spcPts val="0"/>
              </a:spcAft>
              <a:buClr>
                <a:schemeClr val="dk1"/>
              </a:buClr>
              <a:buSzPts val="1100"/>
              <a:buFont typeface="Arial"/>
              <a:buNone/>
            </a:pPr>
            <a:r>
              <a:rPr lang="en"/>
              <a:t>q = Φ;</a:t>
            </a:r>
            <a:endParaRPr/>
          </a:p>
          <a:p>
            <a:pPr indent="457200" lvl="0" marL="0" rtl="0" algn="l">
              <a:lnSpc>
                <a:spcPct val="100000"/>
              </a:lnSpc>
              <a:spcBef>
                <a:spcPts val="0"/>
              </a:spcBef>
              <a:spcAft>
                <a:spcPts val="0"/>
              </a:spcAft>
              <a:buClr>
                <a:schemeClr val="dk1"/>
              </a:buClr>
              <a:buSzPts val="1100"/>
              <a:buFont typeface="Arial"/>
              <a:buNone/>
            </a:pPr>
            <a:r>
              <a:rPr lang="en"/>
              <a:t>push v_α vào q;</a:t>
            </a:r>
            <a:endParaRPr/>
          </a:p>
          <a:p>
            <a:pPr indent="457200" lvl="0" marL="0" rtl="0" algn="l">
              <a:lnSpc>
                <a:spcPct val="100000"/>
              </a:lnSpc>
              <a:spcBef>
                <a:spcPts val="0"/>
              </a:spcBef>
              <a:spcAft>
                <a:spcPts val="0"/>
              </a:spcAft>
              <a:buClr>
                <a:schemeClr val="dk1"/>
              </a:buClr>
              <a:buSzPts val="1100"/>
              <a:buFont typeface="Arial"/>
              <a:buNone/>
            </a:pPr>
            <a:r>
              <a:rPr lang="en"/>
              <a:t>while q  # Φ do</a:t>
            </a:r>
            <a:endParaRPr/>
          </a:p>
          <a:p>
            <a:pPr indent="457200" lvl="0" marL="457200" rtl="0" algn="l">
              <a:lnSpc>
                <a:spcPct val="100000"/>
              </a:lnSpc>
              <a:spcBef>
                <a:spcPts val="0"/>
              </a:spcBef>
              <a:spcAft>
                <a:spcPts val="0"/>
              </a:spcAft>
              <a:buNone/>
            </a:pPr>
            <a:r>
              <a:rPr lang="en"/>
              <a:t>node q_R = q.pop();</a:t>
            </a:r>
            <a:endParaRPr/>
          </a:p>
          <a:p>
            <a:pPr indent="457200" lvl="0" marL="457200" rtl="0" algn="l">
              <a:lnSpc>
                <a:spcPct val="100000"/>
              </a:lnSpc>
              <a:spcBef>
                <a:spcPts val="0"/>
              </a:spcBef>
              <a:spcAft>
                <a:spcPts val="0"/>
              </a:spcAft>
              <a:buClr>
                <a:schemeClr val="dk1"/>
              </a:buClr>
              <a:buSzPts val="1100"/>
              <a:buFont typeface="Arial"/>
              <a:buNone/>
            </a:pPr>
            <a:r>
              <a:rPr lang="en"/>
              <a:t>foreach q_l ∈ ancestors(q_R ) do</a:t>
            </a:r>
            <a:endParaRPr/>
          </a:p>
          <a:p>
            <a:pPr indent="457200" lvl="0" marL="914400" rtl="0" algn="l">
              <a:lnSpc>
                <a:spcPct val="100000"/>
              </a:lnSpc>
              <a:spcBef>
                <a:spcPts val="0"/>
              </a:spcBef>
              <a:spcAft>
                <a:spcPts val="0"/>
              </a:spcAft>
              <a:buClr>
                <a:schemeClr val="dk1"/>
              </a:buClr>
              <a:buSzPts val="1100"/>
              <a:buFont typeface="Arial"/>
              <a:buNone/>
            </a:pPr>
            <a:r>
              <a:rPr lang="en"/>
              <a:t>push q_l vào q;</a:t>
            </a:r>
            <a:endParaRPr/>
          </a:p>
          <a:p>
            <a:pPr indent="457200" lvl="0" marL="914400" rtl="0" algn="l">
              <a:lnSpc>
                <a:spcPct val="100000"/>
              </a:lnSpc>
              <a:spcBef>
                <a:spcPts val="0"/>
              </a:spcBef>
              <a:spcAft>
                <a:spcPts val="0"/>
              </a:spcAft>
              <a:buClr>
                <a:schemeClr val="dk1"/>
              </a:buClr>
              <a:buSzPts val="1100"/>
              <a:buFont typeface="Arial"/>
              <a:buNone/>
            </a:pPr>
            <a:r>
              <a:rPr lang="en"/>
              <a:t>Sinh q_r tương ứng;</a:t>
            </a:r>
            <a:endParaRPr/>
          </a:p>
          <a:p>
            <a:pPr indent="457200" lvl="0" marL="914400" rtl="0" algn="l">
              <a:lnSpc>
                <a:spcPct val="100000"/>
              </a:lnSpc>
              <a:spcBef>
                <a:spcPts val="0"/>
              </a:spcBef>
              <a:spcAft>
                <a:spcPts val="0"/>
              </a:spcAft>
              <a:buClr>
                <a:schemeClr val="dk1"/>
              </a:buClr>
              <a:buSzPts val="1100"/>
              <a:buFont typeface="Arial"/>
              <a:buNone/>
            </a:pPr>
            <a:r>
              <a:rPr lang="en"/>
              <a:t>if q_r liên thông và supp(q_R, G) / supp(q_l, G) ≥ η then</a:t>
            </a:r>
            <a:endParaRPr/>
          </a:p>
          <a:p>
            <a:pPr indent="457200" lvl="0" marL="1371600" rtl="0" algn="l">
              <a:lnSpc>
                <a:spcPct val="100000"/>
              </a:lnSpc>
              <a:spcBef>
                <a:spcPts val="0"/>
              </a:spcBef>
              <a:spcAft>
                <a:spcPts val="0"/>
              </a:spcAft>
              <a:buClr>
                <a:schemeClr val="dk1"/>
              </a:buClr>
              <a:buSzPts val="1100"/>
              <a:buFont typeface="Arial"/>
              <a:buNone/>
            </a:pPr>
            <a:r>
              <a:rPr lang="en"/>
              <a:t>S = S ∪ {(q_l ⇒ q_r )};</a:t>
            </a:r>
            <a:endParaRPr/>
          </a:p>
          <a:p>
            <a:pPr indent="0" lvl="0" marL="0" rtl="0" algn="l">
              <a:lnSpc>
                <a:spcPct val="100000"/>
              </a:lnSpc>
              <a:spcBef>
                <a:spcPts val="0"/>
              </a:spcBef>
              <a:spcAft>
                <a:spcPts val="0"/>
              </a:spcAft>
              <a:buClr>
                <a:schemeClr val="dk1"/>
              </a:buClr>
              <a:buSzPts val="1100"/>
              <a:buFont typeface="Arial"/>
              <a:buNone/>
            </a:pPr>
            <a:r>
              <a:rPr lang="en"/>
              <a:t>3. return S.</a:t>
            </a:r>
            <a:endParaRPr/>
          </a:p>
          <a:p>
            <a:pPr indent="0" lvl="0" marL="0" rtl="0" algn="l">
              <a:lnSpc>
                <a:spcPct val="100000"/>
              </a:lnSpc>
              <a:spcBef>
                <a:spcPts val="0"/>
              </a:spcBef>
              <a:spcAft>
                <a:spcPts val="0"/>
              </a:spcAft>
              <a:buNone/>
            </a:pPr>
            <a:r>
              <a:t/>
            </a:r>
            <a:endParaRPr/>
          </a:p>
        </p:txBody>
      </p:sp>
      <p:sp>
        <p:nvSpPr>
          <p:cNvPr id="308" name="Google Shape;30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2. Thuật toán RuleGen</a:t>
            </a:r>
            <a:endParaRPr/>
          </a:p>
        </p:txBody>
      </p:sp>
      <p:sp>
        <p:nvSpPr>
          <p:cNvPr id="314" name="Google Shape;31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Ví dụ:</a:t>
            </a:r>
            <a:endParaRPr/>
          </a:p>
          <a:p>
            <a:pPr indent="0" lvl="0" marL="0" rtl="0" algn="l">
              <a:lnSpc>
                <a:spcPct val="100000"/>
              </a:lnSpc>
              <a:spcBef>
                <a:spcPts val="0"/>
              </a:spcBef>
              <a:spcAft>
                <a:spcPts val="0"/>
              </a:spcAft>
              <a:buNone/>
            </a:pPr>
            <a:r>
              <a:t/>
            </a:r>
            <a:endParaRPr/>
          </a:p>
        </p:txBody>
      </p:sp>
      <p:sp>
        <p:nvSpPr>
          <p:cNvPr id="315" name="Google Shape;31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45"/>
          <p:cNvPicPr preferRelativeResize="0"/>
          <p:nvPr/>
        </p:nvPicPr>
        <p:blipFill>
          <a:blip r:embed="rId3">
            <a:alphaModFix/>
          </a:blip>
          <a:stretch>
            <a:fillRect/>
          </a:stretch>
        </p:blipFill>
        <p:spPr>
          <a:xfrm>
            <a:off x="2159950" y="1152475"/>
            <a:ext cx="4824089" cy="370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2. Thuật toán RuleGen</a:t>
            </a:r>
            <a:endParaRPr/>
          </a:p>
        </p:txBody>
      </p:sp>
      <p:sp>
        <p:nvSpPr>
          <p:cNvPr id="322" name="Google Shape;32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V</a:t>
            </a:r>
            <a:r>
              <a:rPr lang="en"/>
              <a:t>í dụ:</a:t>
            </a:r>
            <a:endParaRPr/>
          </a:p>
          <a:p>
            <a:pPr indent="0" lvl="0" marL="0" rtl="0" algn="l">
              <a:lnSpc>
                <a:spcPct val="100000"/>
              </a:lnSpc>
              <a:spcBef>
                <a:spcPts val="0"/>
              </a:spcBef>
              <a:spcAft>
                <a:spcPts val="0"/>
              </a:spcAft>
              <a:buNone/>
            </a:pPr>
            <a:r>
              <a:t/>
            </a:r>
            <a:endParaRPr/>
          </a:p>
        </p:txBody>
      </p:sp>
      <p:sp>
        <p:nvSpPr>
          <p:cNvPr id="323" name="Google Shape;32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46"/>
          <p:cNvPicPr preferRelativeResize="0"/>
          <p:nvPr/>
        </p:nvPicPr>
        <p:blipFill>
          <a:blip r:embed="rId3">
            <a:alphaModFix/>
          </a:blip>
          <a:stretch>
            <a:fillRect/>
          </a:stretch>
        </p:blipFill>
        <p:spPr>
          <a:xfrm>
            <a:off x="971550" y="1606588"/>
            <a:ext cx="7200900" cy="2962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330" name="Google Shape;33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Phương pháp tiến hành</a:t>
            </a:r>
            <a:endParaRPr>
              <a:solidFill>
                <a:srgbClr val="CCCCCC"/>
              </a:solidFill>
            </a:endParaRPr>
          </a:p>
          <a:p>
            <a:pPr indent="-342900" lvl="0" marL="457200" rtl="0" algn="l">
              <a:spcBef>
                <a:spcPts val="0"/>
              </a:spcBef>
              <a:spcAft>
                <a:spcPts val="0"/>
              </a:spcAft>
              <a:buSzPts val="1800"/>
              <a:buAutoNum type="romanUcPeriod"/>
            </a:pPr>
            <a:r>
              <a:rPr b="1" lang="en"/>
              <a:t>Thực nghiệm</a:t>
            </a:r>
            <a:endParaRPr b="1"/>
          </a:p>
          <a:p>
            <a:pPr indent="-342900" lvl="0" marL="457200" rtl="0" algn="l">
              <a:spcBef>
                <a:spcPts val="0"/>
              </a:spcBef>
              <a:spcAft>
                <a:spcPts val="0"/>
              </a:spcAft>
              <a:buClr>
                <a:srgbClr val="CCCCCC"/>
              </a:buClr>
              <a:buSzPts val="1800"/>
              <a:buAutoNum type="romanUcPeriod"/>
            </a:pPr>
            <a:r>
              <a:rPr lang="en">
                <a:solidFill>
                  <a:srgbClr val="CCCCCC"/>
                </a:solidFill>
              </a:rPr>
              <a:t>Kết luận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Tài liệu tham khảo</a:t>
            </a:r>
            <a:endParaRPr>
              <a:solidFill>
                <a:srgbClr val="CCCCCC"/>
              </a:solidFill>
            </a:endParaRPr>
          </a:p>
        </p:txBody>
      </p:sp>
      <p:sp>
        <p:nvSpPr>
          <p:cNvPr id="331" name="Google Shape;33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t>
            </a:r>
            <a:r>
              <a:rPr lang="en"/>
              <a:t>. Th</a:t>
            </a:r>
            <a:r>
              <a:rPr lang="en"/>
              <a:t>ực nghiệm</a:t>
            </a:r>
            <a:r>
              <a:rPr lang="en"/>
              <a:t> </a:t>
            </a:r>
            <a:endParaRPr/>
          </a:p>
        </p:txBody>
      </p:sp>
      <p:sp>
        <p:nvSpPr>
          <p:cNvPr id="337" name="Google Shape;33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T</a:t>
            </a:r>
            <a:r>
              <a:rPr lang="en" sz="1700"/>
              <a:t>oàn bộ mã nguồn được viết bằng ngôn ngữ Python.</a:t>
            </a:r>
            <a:endParaRPr sz="1700"/>
          </a:p>
          <a:p>
            <a:pPr indent="0" lvl="0" marL="0" rtl="0" algn="l">
              <a:spcBef>
                <a:spcPts val="1600"/>
              </a:spcBef>
              <a:spcAft>
                <a:spcPts val="0"/>
              </a:spcAft>
              <a:buNone/>
            </a:pPr>
            <a:r>
              <a:rPr lang="en" sz="1700"/>
              <a:t>- Tiến hành trên 5 tập dữ liệu thực nghiệm:</a:t>
            </a:r>
            <a:endParaRPr sz="1700"/>
          </a:p>
          <a:p>
            <a:pPr indent="457200" lvl="0" marL="0" rtl="0" algn="l">
              <a:spcBef>
                <a:spcPts val="1600"/>
              </a:spcBef>
              <a:spcAft>
                <a:spcPts val="0"/>
              </a:spcAft>
              <a:buNone/>
            </a:pPr>
            <a:r>
              <a:rPr lang="en" sz="1700"/>
              <a:t>+ Cora: </a:t>
            </a:r>
            <a:r>
              <a:rPr lang="en" sz="1700" u="sng">
                <a:solidFill>
                  <a:schemeClr val="hlink"/>
                </a:solidFill>
                <a:hlinkClick r:id="rId3"/>
              </a:rPr>
              <a:t>http://networkrepository.com/cora.php</a:t>
            </a:r>
            <a:endParaRPr sz="1700"/>
          </a:p>
          <a:p>
            <a:pPr indent="457200" lvl="0" marL="0" rtl="0" algn="l">
              <a:spcBef>
                <a:spcPts val="1600"/>
              </a:spcBef>
              <a:spcAft>
                <a:spcPts val="0"/>
              </a:spcAft>
              <a:buNone/>
            </a:pPr>
            <a:r>
              <a:rPr lang="en" sz="1700"/>
              <a:t>+ CL_10K_1d8_L5: </a:t>
            </a:r>
            <a:r>
              <a:rPr lang="en" sz="1700" u="sng">
                <a:solidFill>
                  <a:schemeClr val="hlink"/>
                </a:solidFill>
                <a:hlinkClick r:id="rId4"/>
              </a:rPr>
              <a:t>http://networkrepository.com/CL-10K-1d8-L5.php</a:t>
            </a:r>
            <a:endParaRPr sz="1700"/>
          </a:p>
          <a:p>
            <a:pPr indent="457200" lvl="0" marL="0" rtl="0" algn="l">
              <a:spcBef>
                <a:spcPts val="1600"/>
              </a:spcBef>
              <a:spcAft>
                <a:spcPts val="0"/>
              </a:spcAft>
              <a:buNone/>
            </a:pPr>
            <a:r>
              <a:rPr lang="en" sz="1700"/>
              <a:t>+ SW_10000_6_0d3_L5: </a:t>
            </a:r>
            <a:r>
              <a:rPr lang="en" sz="1700" u="sng">
                <a:solidFill>
                  <a:schemeClr val="hlink"/>
                </a:solidFill>
                <a:hlinkClick r:id="rId5"/>
              </a:rPr>
              <a:t>http://networkrepository.com/SW-10000-6-0d3-L5.php</a:t>
            </a:r>
            <a:endParaRPr sz="1700"/>
          </a:p>
          <a:p>
            <a:pPr indent="457200" lvl="0" marL="0" rtl="0" algn="l">
              <a:spcBef>
                <a:spcPts val="1600"/>
              </a:spcBef>
              <a:spcAft>
                <a:spcPts val="0"/>
              </a:spcAft>
              <a:buNone/>
            </a:pPr>
            <a:r>
              <a:rPr lang="en" sz="1700"/>
              <a:t>+ GenTest1</a:t>
            </a:r>
            <a:endParaRPr sz="1700"/>
          </a:p>
          <a:p>
            <a:pPr indent="457200" lvl="0" marL="0" rtl="0" algn="l">
              <a:spcBef>
                <a:spcPts val="1600"/>
              </a:spcBef>
              <a:spcAft>
                <a:spcPts val="1600"/>
              </a:spcAft>
              <a:buNone/>
            </a:pPr>
            <a:r>
              <a:rPr lang="en" sz="1700"/>
              <a:t>+ GenTest2</a:t>
            </a:r>
            <a:endParaRPr sz="1700"/>
          </a:p>
        </p:txBody>
      </p:sp>
      <p:sp>
        <p:nvSpPr>
          <p:cNvPr id="338" name="Google Shape;33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44" name="Google Shape;344;p49"/>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 Th</a:t>
            </a:r>
            <a:r>
              <a:rPr lang="en" sz="1700"/>
              <a:t>ông tin cơ bản của các tập dữ liệu thực nghiệm:</a:t>
            </a:r>
            <a:endParaRPr sz="1700"/>
          </a:p>
        </p:txBody>
      </p:sp>
      <p:graphicFrame>
        <p:nvGraphicFramePr>
          <p:cNvPr id="345" name="Google Shape;345;p49"/>
          <p:cNvGraphicFramePr/>
          <p:nvPr/>
        </p:nvGraphicFramePr>
        <p:xfrm>
          <a:off x="1238575" y="1929825"/>
          <a:ext cx="3000000" cy="3000000"/>
        </p:xfrm>
        <a:graphic>
          <a:graphicData uri="http://schemas.openxmlformats.org/drawingml/2006/table">
            <a:tbl>
              <a:tblPr>
                <a:noFill/>
                <a:tableStyleId>{E9225955-29D1-4C47-B168-66A612BBF317}</a:tableStyleId>
              </a:tblPr>
              <a:tblGrid>
                <a:gridCol w="2072475"/>
                <a:gridCol w="1260950"/>
                <a:gridCol w="1108350"/>
                <a:gridCol w="1065125"/>
                <a:gridCol w="1159950"/>
              </a:tblGrid>
              <a:tr h="381000">
                <a:tc>
                  <a:txBody>
                    <a:bodyPr/>
                    <a:lstStyle/>
                    <a:p>
                      <a:pPr indent="0" lvl="0" marL="0" rtl="0" algn="ctr">
                        <a:spcBef>
                          <a:spcPts val="0"/>
                        </a:spcBef>
                        <a:spcAft>
                          <a:spcPts val="0"/>
                        </a:spcAft>
                        <a:buNone/>
                      </a:pPr>
                      <a:r>
                        <a:rPr b="1" lang="en"/>
                        <a:t>T</a:t>
                      </a:r>
                      <a:r>
                        <a:rPr b="1" lang="en"/>
                        <a:t>ập dữ liệu</a:t>
                      </a:r>
                      <a:endParaRPr b="1"/>
                    </a:p>
                  </a:txBody>
                  <a:tcPr marT="91425" marB="91425" marR="91425" marL="91425"/>
                </a:tc>
                <a:tc>
                  <a:txBody>
                    <a:bodyPr/>
                    <a:lstStyle/>
                    <a:p>
                      <a:pPr indent="0" lvl="0" marL="0" rtl="0" algn="ctr">
                        <a:spcBef>
                          <a:spcPts val="0"/>
                        </a:spcBef>
                        <a:spcAft>
                          <a:spcPts val="0"/>
                        </a:spcAft>
                        <a:buNone/>
                      </a:pPr>
                      <a:r>
                        <a:rPr b="1" lang="en"/>
                        <a:t>S</a:t>
                      </a:r>
                      <a:r>
                        <a:rPr b="1" lang="en"/>
                        <a:t>ố đỉnh</a:t>
                      </a:r>
                      <a:endParaRPr b="1"/>
                    </a:p>
                  </a:txBody>
                  <a:tcPr marT="91425" marB="91425" marR="91425" marL="91425"/>
                </a:tc>
                <a:tc>
                  <a:txBody>
                    <a:bodyPr/>
                    <a:lstStyle/>
                    <a:p>
                      <a:pPr indent="0" lvl="0" marL="0" rtl="0" algn="ctr">
                        <a:spcBef>
                          <a:spcPts val="0"/>
                        </a:spcBef>
                        <a:spcAft>
                          <a:spcPts val="0"/>
                        </a:spcAft>
                        <a:buNone/>
                      </a:pPr>
                      <a:r>
                        <a:rPr b="1" lang="en"/>
                        <a:t>S</a:t>
                      </a:r>
                      <a:r>
                        <a:rPr b="1" lang="en"/>
                        <a:t>ố cạnh</a:t>
                      </a:r>
                      <a:endParaRPr b="1"/>
                    </a:p>
                  </a:txBody>
                  <a:tcPr marT="91425" marB="91425" marR="91425" marL="91425"/>
                </a:tc>
                <a:tc>
                  <a:txBody>
                    <a:bodyPr/>
                    <a:lstStyle/>
                    <a:p>
                      <a:pPr indent="0" lvl="0" marL="0" rtl="0" algn="ctr">
                        <a:spcBef>
                          <a:spcPts val="0"/>
                        </a:spcBef>
                        <a:spcAft>
                          <a:spcPts val="0"/>
                        </a:spcAft>
                        <a:buNone/>
                      </a:pPr>
                      <a:r>
                        <a:rPr b="1" lang="en"/>
                        <a:t>S</a:t>
                      </a:r>
                      <a:r>
                        <a:rPr b="1" lang="en"/>
                        <a:t>ố label</a:t>
                      </a:r>
                      <a:endParaRPr b="1"/>
                    </a:p>
                  </a:txBody>
                  <a:tcPr marT="91425" marB="91425" marR="91425" marL="91425"/>
                </a:tc>
                <a:tc>
                  <a:txBody>
                    <a:bodyPr/>
                    <a:lstStyle/>
                    <a:p>
                      <a:pPr indent="0" lvl="0" marL="0" rtl="0" algn="ctr">
                        <a:spcBef>
                          <a:spcPts val="0"/>
                        </a:spcBef>
                        <a:spcAft>
                          <a:spcPts val="0"/>
                        </a:spcAft>
                        <a:buNone/>
                      </a:pPr>
                      <a:r>
                        <a:rPr b="1" lang="en"/>
                        <a:t>S</a:t>
                      </a:r>
                      <a:r>
                        <a:rPr b="1" lang="en"/>
                        <a:t>ố bậc</a:t>
                      </a:r>
                      <a:endParaRPr b="1"/>
                    </a:p>
                  </a:txBody>
                  <a:tcPr marT="91425" marB="91425" marR="91425" marL="91425"/>
                </a:tc>
              </a:tr>
              <a:tr h="381000">
                <a:tc>
                  <a:txBody>
                    <a:bodyPr/>
                    <a:lstStyle/>
                    <a:p>
                      <a:pPr indent="0" lvl="0" marL="0" rtl="0" algn="l">
                        <a:spcBef>
                          <a:spcPts val="0"/>
                        </a:spcBef>
                        <a:spcAft>
                          <a:spcPts val="0"/>
                        </a:spcAft>
                        <a:buNone/>
                      </a:pPr>
                      <a:r>
                        <a:rPr b="1" lang="en"/>
                        <a:t>C</a:t>
                      </a:r>
                      <a:r>
                        <a:rPr b="1" lang="en"/>
                        <a:t>ora</a:t>
                      </a:r>
                      <a:endParaRPr b="1"/>
                    </a:p>
                  </a:txBody>
                  <a:tcPr marT="91425" marB="91425" marR="91425" marL="91425"/>
                </a:tc>
                <a:tc>
                  <a:txBody>
                    <a:bodyPr/>
                    <a:lstStyle/>
                    <a:p>
                      <a:pPr indent="0" lvl="0" marL="0" rtl="0" algn="ctr">
                        <a:spcBef>
                          <a:spcPts val="0"/>
                        </a:spcBef>
                        <a:spcAft>
                          <a:spcPts val="0"/>
                        </a:spcAft>
                        <a:buNone/>
                      </a:pPr>
                      <a:r>
                        <a:rPr lang="en"/>
                        <a:t>2708</a:t>
                      </a:r>
                      <a:endParaRPr/>
                    </a:p>
                  </a:txBody>
                  <a:tcPr marT="91425" marB="91425" marR="91425" marL="91425"/>
                </a:tc>
                <a:tc>
                  <a:txBody>
                    <a:bodyPr/>
                    <a:lstStyle/>
                    <a:p>
                      <a:pPr indent="0" lvl="0" marL="0" rtl="0" algn="ctr">
                        <a:spcBef>
                          <a:spcPts val="0"/>
                        </a:spcBef>
                        <a:spcAft>
                          <a:spcPts val="0"/>
                        </a:spcAft>
                        <a:buNone/>
                      </a:pPr>
                      <a:r>
                        <a:rPr lang="en"/>
                        <a:t>5429</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b="1" lang="en"/>
                        <a:t>CL_10K_1</a:t>
                      </a:r>
                      <a:r>
                        <a:rPr b="1" lang="en"/>
                        <a:t>d8_L5</a:t>
                      </a:r>
                      <a:endParaRPr b="1"/>
                    </a:p>
                  </a:txBody>
                  <a:tcPr marT="91425" marB="91425" marR="91425" marL="91425"/>
                </a:tc>
                <a:tc>
                  <a:txBody>
                    <a:bodyPr/>
                    <a:lstStyle/>
                    <a:p>
                      <a:pPr indent="0" lvl="0" marL="0" rtl="0" algn="ctr">
                        <a:spcBef>
                          <a:spcPts val="0"/>
                        </a:spcBef>
                        <a:spcAft>
                          <a:spcPts val="0"/>
                        </a:spcAft>
                        <a:buNone/>
                      </a:pPr>
                      <a:r>
                        <a:rPr lang="en"/>
                        <a:t>10000</a:t>
                      </a:r>
                      <a:endParaRPr/>
                    </a:p>
                  </a:txBody>
                  <a:tcPr marT="91425" marB="91425" marR="91425" marL="91425"/>
                </a:tc>
                <a:tc>
                  <a:txBody>
                    <a:bodyPr/>
                    <a:lstStyle/>
                    <a:p>
                      <a:pPr indent="0" lvl="0" marL="0" rtl="0" algn="ctr">
                        <a:spcBef>
                          <a:spcPts val="0"/>
                        </a:spcBef>
                        <a:spcAft>
                          <a:spcPts val="0"/>
                        </a:spcAft>
                        <a:buNone/>
                      </a:pPr>
                      <a:r>
                        <a:rPr lang="en"/>
                        <a:t>44896</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8.98</a:t>
                      </a:r>
                      <a:endParaRPr/>
                    </a:p>
                  </a:txBody>
                  <a:tcPr marT="91425" marB="91425" marR="91425" marL="91425"/>
                </a:tc>
              </a:tr>
              <a:tr h="396200">
                <a:tc>
                  <a:txBody>
                    <a:bodyPr/>
                    <a:lstStyle/>
                    <a:p>
                      <a:pPr indent="0" lvl="0" marL="0" rtl="0" algn="l">
                        <a:spcBef>
                          <a:spcPts val="0"/>
                        </a:spcBef>
                        <a:spcAft>
                          <a:spcPts val="0"/>
                        </a:spcAft>
                        <a:buNone/>
                      </a:pPr>
                      <a:r>
                        <a:rPr b="1" lang="en"/>
                        <a:t>S</a:t>
                      </a:r>
                      <a:r>
                        <a:rPr b="1" lang="en"/>
                        <a:t>W_10000_6_0d3_L5</a:t>
                      </a:r>
                      <a:endParaRPr b="1"/>
                    </a:p>
                  </a:txBody>
                  <a:tcPr marT="91425" marB="91425" marR="91425" marL="91425"/>
                </a:tc>
                <a:tc>
                  <a:txBody>
                    <a:bodyPr/>
                    <a:lstStyle/>
                    <a:p>
                      <a:pPr indent="0" lvl="0" marL="0" rtl="0" algn="ctr">
                        <a:spcBef>
                          <a:spcPts val="0"/>
                        </a:spcBef>
                        <a:spcAft>
                          <a:spcPts val="0"/>
                        </a:spcAft>
                        <a:buNone/>
                      </a:pPr>
                      <a:r>
                        <a:rPr lang="en"/>
                        <a:t>10000</a:t>
                      </a:r>
                      <a:endParaRPr/>
                    </a:p>
                  </a:txBody>
                  <a:tcPr marT="91425" marB="91425" marR="91425" marL="91425"/>
                </a:tc>
                <a:tc>
                  <a:txBody>
                    <a:bodyPr/>
                    <a:lstStyle/>
                    <a:p>
                      <a:pPr indent="0" lvl="0" marL="0" rtl="0" algn="ctr">
                        <a:spcBef>
                          <a:spcPts val="0"/>
                        </a:spcBef>
                        <a:spcAft>
                          <a:spcPts val="0"/>
                        </a:spcAft>
                        <a:buNone/>
                      </a:pPr>
                      <a:r>
                        <a:rPr lang="en"/>
                        <a:t>30000</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b="1" lang="en"/>
                        <a:t>G</a:t>
                      </a:r>
                      <a:r>
                        <a:rPr b="1" lang="en"/>
                        <a:t>enTest1</a:t>
                      </a:r>
                      <a:endParaRPr b="1"/>
                    </a:p>
                  </a:txBody>
                  <a:tcPr marT="91425" marB="91425" marR="91425" marL="91425"/>
                </a:tc>
                <a:tc>
                  <a:txBody>
                    <a:bodyPr/>
                    <a:lstStyle/>
                    <a:p>
                      <a:pPr indent="0" lvl="0" marL="0" rtl="0" algn="ctr">
                        <a:spcBef>
                          <a:spcPts val="0"/>
                        </a:spcBef>
                        <a:spcAft>
                          <a:spcPts val="0"/>
                        </a:spcAft>
                        <a:buNone/>
                      </a:pPr>
                      <a:r>
                        <a:rPr lang="en"/>
                        <a:t>2000</a:t>
                      </a:r>
                      <a:endParaRPr/>
                    </a:p>
                  </a:txBody>
                  <a:tcPr marT="91425" marB="91425" marR="91425" marL="91425"/>
                </a:tc>
                <a:tc>
                  <a:txBody>
                    <a:bodyPr/>
                    <a:lstStyle/>
                    <a:p>
                      <a:pPr indent="0" lvl="0" marL="0" rtl="0" algn="ctr">
                        <a:spcBef>
                          <a:spcPts val="0"/>
                        </a:spcBef>
                        <a:spcAft>
                          <a:spcPts val="0"/>
                        </a:spcAft>
                        <a:buNone/>
                      </a:pPr>
                      <a:r>
                        <a:rPr lang="en"/>
                        <a:t>2871</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2.87</a:t>
                      </a:r>
                      <a:endParaRPr/>
                    </a:p>
                  </a:txBody>
                  <a:tcPr marT="91425" marB="91425" marR="91425" marL="91425"/>
                </a:tc>
              </a:tr>
              <a:tr h="381000">
                <a:tc>
                  <a:txBody>
                    <a:bodyPr/>
                    <a:lstStyle/>
                    <a:p>
                      <a:pPr indent="0" lvl="0" marL="0" rtl="0" algn="l">
                        <a:spcBef>
                          <a:spcPts val="0"/>
                        </a:spcBef>
                        <a:spcAft>
                          <a:spcPts val="0"/>
                        </a:spcAft>
                        <a:buNone/>
                      </a:pPr>
                      <a:r>
                        <a:rPr b="1" lang="en"/>
                        <a:t>G</a:t>
                      </a:r>
                      <a:r>
                        <a:rPr b="1" lang="en"/>
                        <a:t>enTest2</a:t>
                      </a:r>
                      <a:endParaRPr b="1"/>
                    </a:p>
                  </a:txBody>
                  <a:tcPr marT="91425" marB="91425" marR="91425" marL="91425"/>
                </a:tc>
                <a:tc>
                  <a:txBody>
                    <a:bodyPr/>
                    <a:lstStyle/>
                    <a:p>
                      <a:pPr indent="0" lvl="0" marL="0" rtl="0" algn="ctr">
                        <a:spcBef>
                          <a:spcPts val="0"/>
                        </a:spcBef>
                        <a:spcAft>
                          <a:spcPts val="0"/>
                        </a:spcAft>
                        <a:buNone/>
                      </a:pPr>
                      <a:r>
                        <a:rPr lang="en"/>
                        <a:t>4000</a:t>
                      </a:r>
                      <a:endParaRPr/>
                    </a:p>
                  </a:txBody>
                  <a:tcPr marT="91425" marB="91425" marR="91425" marL="91425"/>
                </a:tc>
                <a:tc>
                  <a:txBody>
                    <a:bodyPr/>
                    <a:lstStyle/>
                    <a:p>
                      <a:pPr indent="0" lvl="0" marL="0" rtl="0" algn="ctr">
                        <a:spcBef>
                          <a:spcPts val="0"/>
                        </a:spcBef>
                        <a:spcAft>
                          <a:spcPts val="0"/>
                        </a:spcAft>
                        <a:buNone/>
                      </a:pPr>
                      <a:r>
                        <a:rPr lang="en"/>
                        <a:t>5785</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2.89</a:t>
                      </a:r>
                      <a:endParaRPr/>
                    </a:p>
                  </a:txBody>
                  <a:tcPr marT="91425" marB="91425" marR="91425" marL="91425"/>
                </a:tc>
              </a:tr>
            </a:tbl>
          </a:graphicData>
        </a:graphic>
      </p:graphicFrame>
      <p:sp>
        <p:nvSpPr>
          <p:cNvPr id="346" name="Google Shape;34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52" name="Google Shape;352;p50"/>
          <p:cNvSpPr txBox="1"/>
          <p:nvPr>
            <p:ph idx="1" type="body"/>
          </p:nvPr>
        </p:nvSpPr>
        <p:spPr>
          <a:xfrm>
            <a:off x="40285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a:t>
            </a:r>
            <a:r>
              <a:rPr lang="en" sz="1700"/>
              <a:t>hai thác Mẫu đồ thị phổ biến (có hướng)</a:t>
            </a:r>
            <a:r>
              <a:rPr lang="en" sz="1700"/>
              <a:t>:</a:t>
            </a:r>
            <a:endParaRPr sz="1700"/>
          </a:p>
          <a:p>
            <a:pPr indent="0" lvl="0" marL="0" rtl="0" algn="l">
              <a:spcBef>
                <a:spcPts val="1600"/>
              </a:spcBef>
              <a:spcAft>
                <a:spcPts val="1600"/>
              </a:spcAft>
              <a:buNone/>
            </a:pPr>
            <a:r>
              <a:t/>
            </a:r>
            <a:endParaRPr sz="1700"/>
          </a:p>
        </p:txBody>
      </p:sp>
      <p:sp>
        <p:nvSpPr>
          <p:cNvPr id="353" name="Google Shape;35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50"/>
          <p:cNvPicPr preferRelativeResize="0"/>
          <p:nvPr/>
        </p:nvPicPr>
        <p:blipFill>
          <a:blip r:embed="rId3">
            <a:alphaModFix/>
          </a:blip>
          <a:stretch>
            <a:fillRect/>
          </a:stretch>
        </p:blipFill>
        <p:spPr>
          <a:xfrm>
            <a:off x="696650" y="1441950"/>
            <a:ext cx="7750701" cy="3497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60" name="Google Shape;360;p5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Khai thác mẫu đồ thị phổ biến (vô hướng):</a:t>
            </a:r>
            <a:endParaRPr sz="1700"/>
          </a:p>
          <a:p>
            <a:pPr indent="0" lvl="0" marL="0" rtl="0" algn="l">
              <a:spcBef>
                <a:spcPts val="1600"/>
              </a:spcBef>
              <a:spcAft>
                <a:spcPts val="1600"/>
              </a:spcAft>
              <a:buNone/>
            </a:pPr>
            <a:r>
              <a:t/>
            </a:r>
            <a:endParaRPr sz="1700"/>
          </a:p>
        </p:txBody>
      </p:sp>
      <p:sp>
        <p:nvSpPr>
          <p:cNvPr id="361" name="Google Shape;361;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1"/>
          <p:cNvPicPr preferRelativeResize="0"/>
          <p:nvPr/>
        </p:nvPicPr>
        <p:blipFill>
          <a:blip r:embed="rId3">
            <a:alphaModFix/>
          </a:blip>
          <a:stretch>
            <a:fillRect/>
          </a:stretch>
        </p:blipFill>
        <p:spPr>
          <a:xfrm>
            <a:off x="587900" y="1440150"/>
            <a:ext cx="7968199" cy="351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I.1. Phát biểu bài toán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Khai th</a:t>
            </a:r>
            <a:r>
              <a:rPr lang="en"/>
              <a:t>ác Dữ liệu:</a:t>
            </a:r>
            <a:endParaRPr/>
          </a:p>
          <a:p>
            <a:pPr indent="-317500" lvl="1" marL="914400" rtl="0" algn="l">
              <a:spcBef>
                <a:spcPts val="0"/>
              </a:spcBef>
              <a:spcAft>
                <a:spcPts val="0"/>
              </a:spcAft>
              <a:buSzPts val="1400"/>
              <a:buChar char="-"/>
            </a:pPr>
            <a:r>
              <a:rPr lang="en"/>
              <a:t>Khai thác Tập phổ biến.</a:t>
            </a:r>
            <a:endParaRPr/>
          </a:p>
          <a:p>
            <a:pPr indent="-317500" lvl="1" marL="914400" rtl="0" algn="l">
              <a:spcBef>
                <a:spcPts val="0"/>
              </a:spcBef>
              <a:spcAft>
                <a:spcPts val="0"/>
              </a:spcAft>
              <a:buSzPts val="1400"/>
              <a:buChar char="-"/>
            </a:pPr>
            <a:r>
              <a:rPr lang="en"/>
              <a:t>Khai thác Luật kết hợp.</a:t>
            </a:r>
            <a:endParaRPr/>
          </a:p>
          <a:p>
            <a:pPr indent="-342900" lvl="0" marL="457200" rtl="0" algn="l">
              <a:spcBef>
                <a:spcPts val="0"/>
              </a:spcBef>
              <a:spcAft>
                <a:spcPts val="0"/>
              </a:spcAft>
              <a:buSzPts val="1800"/>
              <a:buChar char="-"/>
            </a:pPr>
            <a:r>
              <a:rPr lang="en"/>
              <a:t>2 loại dữ liệu chính:</a:t>
            </a:r>
            <a:endParaRPr/>
          </a:p>
          <a:p>
            <a:pPr indent="-317500" lvl="1" marL="914400" rtl="0" algn="l">
              <a:spcBef>
                <a:spcPts val="0"/>
              </a:spcBef>
              <a:spcAft>
                <a:spcPts val="0"/>
              </a:spcAft>
              <a:buSzPts val="1400"/>
              <a:buChar char="-"/>
            </a:pPr>
            <a:r>
              <a:rPr lang="en"/>
              <a:t>Hạng mục - giao dịch.</a:t>
            </a:r>
            <a:endParaRPr/>
          </a:p>
          <a:p>
            <a:pPr indent="-317500" lvl="1" marL="914400" rtl="0" algn="l">
              <a:spcBef>
                <a:spcPts val="0"/>
              </a:spcBef>
              <a:spcAft>
                <a:spcPts val="0"/>
              </a:spcAft>
              <a:buSzPts val="1400"/>
              <a:buChar char="-"/>
            </a:pPr>
            <a:r>
              <a:rPr lang="en"/>
              <a:t>Đồ thị.</a:t>
            </a:r>
            <a:endParaRPr/>
          </a:p>
          <a:p>
            <a:pPr indent="-342900" lvl="0" marL="457200" rtl="0" algn="l">
              <a:spcBef>
                <a:spcPts val="0"/>
              </a:spcBef>
              <a:spcAft>
                <a:spcPts val="0"/>
              </a:spcAft>
              <a:buSzPts val="1800"/>
              <a:buChar char="-"/>
            </a:pPr>
            <a:r>
              <a:rPr lang="en"/>
              <a:t>Bài toán: Khai thác Luật kết hợp dựa trên Mẫu đồ thị con phổ biến:</a:t>
            </a:r>
            <a:endParaRPr/>
          </a:p>
          <a:p>
            <a:pPr indent="-317500" lvl="1" marL="914400" rtl="0" algn="l">
              <a:spcBef>
                <a:spcPts val="0"/>
              </a:spcBef>
              <a:spcAft>
                <a:spcPts val="0"/>
              </a:spcAft>
              <a:buSzPts val="1400"/>
              <a:buChar char="-"/>
            </a:pPr>
            <a:r>
              <a:rPr lang="en"/>
              <a:t>Input: Một đồ thị G, ngưỡng hỗ trợ </a:t>
            </a:r>
            <a:r>
              <a:rPr lang="en" sz="1800"/>
              <a:t>θ</a:t>
            </a:r>
            <a:r>
              <a:rPr lang="en"/>
              <a:t>, ngưỡng tin cậy </a:t>
            </a:r>
            <a:r>
              <a:rPr lang="en" sz="1800"/>
              <a:t>η</a:t>
            </a:r>
            <a:r>
              <a:rPr lang="en"/>
              <a:t>. </a:t>
            </a:r>
            <a:endParaRPr/>
          </a:p>
          <a:p>
            <a:pPr indent="-317500" lvl="1" marL="914400" rtl="0" algn="l">
              <a:spcBef>
                <a:spcPts val="0"/>
              </a:spcBef>
              <a:spcAft>
                <a:spcPts val="0"/>
              </a:spcAft>
              <a:buSzPts val="1400"/>
              <a:buChar char="-"/>
            </a:pPr>
            <a:r>
              <a:rPr lang="en"/>
              <a:t>Output: Một tập các luật kết hợp thỏa mãn ngưỡng tin cậy với các thành phần của luật thỏa ngưỡng hỗ trợ.</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a:t>
            </a:r>
            <a:r>
              <a:rPr lang="en"/>
              <a:t>ực nghiệm</a:t>
            </a:r>
            <a:endParaRPr/>
          </a:p>
        </p:txBody>
      </p:sp>
      <p:sp>
        <p:nvSpPr>
          <p:cNvPr id="368" name="Google Shape;368;p52"/>
          <p:cNvSpPr txBox="1"/>
          <p:nvPr>
            <p:ph idx="1" type="body"/>
          </p:nvPr>
        </p:nvSpPr>
        <p:spPr>
          <a:xfrm>
            <a:off x="2466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Jaccard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Simrank </a:t>
            </a:r>
            <a:endParaRPr/>
          </a:p>
        </p:txBody>
      </p:sp>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0" name="Google Shape;370;p52"/>
          <p:cNvPicPr preferRelativeResize="0"/>
          <p:nvPr/>
        </p:nvPicPr>
        <p:blipFill>
          <a:blip r:embed="rId3">
            <a:alphaModFix/>
          </a:blip>
          <a:stretch>
            <a:fillRect/>
          </a:stretch>
        </p:blipFill>
        <p:spPr>
          <a:xfrm>
            <a:off x="3034649" y="1549149"/>
            <a:ext cx="2944500" cy="867150"/>
          </a:xfrm>
          <a:prstGeom prst="rect">
            <a:avLst/>
          </a:prstGeom>
          <a:noFill/>
          <a:ln>
            <a:noFill/>
          </a:ln>
        </p:spPr>
      </p:pic>
      <p:pic>
        <p:nvPicPr>
          <p:cNvPr id="371" name="Google Shape;371;p52"/>
          <p:cNvPicPr preferRelativeResize="0"/>
          <p:nvPr/>
        </p:nvPicPr>
        <p:blipFill>
          <a:blip r:embed="rId4">
            <a:alphaModFix/>
          </a:blip>
          <a:stretch>
            <a:fillRect/>
          </a:stretch>
        </p:blipFill>
        <p:spPr>
          <a:xfrm>
            <a:off x="1905575" y="3232950"/>
            <a:ext cx="5202650" cy="1063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a:t>
            </a:r>
            <a:endParaRPr/>
          </a:p>
        </p:txBody>
      </p:sp>
      <p:sp>
        <p:nvSpPr>
          <p:cNvPr id="377" name="Google Shape;37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Quy trình đánh giá độ chính xác của các luật khai thác được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78" name="Google Shape;37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9" name="Google Shape;379;p53"/>
          <p:cNvPicPr preferRelativeResize="0"/>
          <p:nvPr/>
        </p:nvPicPr>
        <p:blipFill>
          <a:blip r:embed="rId3">
            <a:alphaModFix/>
          </a:blip>
          <a:stretch>
            <a:fillRect/>
          </a:stretch>
        </p:blipFill>
        <p:spPr>
          <a:xfrm>
            <a:off x="509588" y="2059050"/>
            <a:ext cx="8124825" cy="2124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85" name="Google Shape;385;p5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Khai th</a:t>
            </a:r>
            <a:r>
              <a:rPr lang="en" sz="1700"/>
              <a:t>ác</a:t>
            </a:r>
            <a:r>
              <a:rPr lang="en" sz="1700"/>
              <a:t> L</a:t>
            </a:r>
            <a:r>
              <a:rPr lang="en" sz="1700"/>
              <a:t>uật kết hợp từ mẫu đồ thị phổ biến</a:t>
            </a:r>
            <a:r>
              <a:rPr lang="en" sz="1700"/>
              <a:t>:</a:t>
            </a:r>
            <a:endParaRPr sz="1700"/>
          </a:p>
          <a:p>
            <a:pPr indent="0" lvl="0" marL="0" rtl="0" algn="l">
              <a:spcBef>
                <a:spcPts val="1600"/>
              </a:spcBef>
              <a:spcAft>
                <a:spcPts val="1600"/>
              </a:spcAft>
              <a:buNone/>
            </a:pPr>
            <a:r>
              <a:t/>
            </a:r>
            <a:endParaRPr sz="1700"/>
          </a:p>
        </p:txBody>
      </p:sp>
      <p:sp>
        <p:nvSpPr>
          <p:cNvPr id="386" name="Google Shape;386;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7" name="Google Shape;387;p54"/>
          <p:cNvPicPr preferRelativeResize="0"/>
          <p:nvPr/>
        </p:nvPicPr>
        <p:blipFill>
          <a:blip r:embed="rId3">
            <a:alphaModFix/>
          </a:blip>
          <a:stretch>
            <a:fillRect/>
          </a:stretch>
        </p:blipFill>
        <p:spPr>
          <a:xfrm>
            <a:off x="652450" y="1586638"/>
            <a:ext cx="7839075" cy="3076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93" name="Google Shape;393;p55"/>
          <p:cNvSpPr txBox="1"/>
          <p:nvPr>
            <p:ph idx="1" type="body"/>
          </p:nvPr>
        </p:nvSpPr>
        <p:spPr>
          <a:xfrm>
            <a:off x="38982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Khai thác L</a:t>
            </a:r>
            <a:r>
              <a:rPr lang="en" sz="1700"/>
              <a:t>uật kết hợp từ mẫu đồ thị phổ biến</a:t>
            </a:r>
            <a:r>
              <a:rPr lang="en" sz="1700"/>
              <a:t>:</a:t>
            </a:r>
            <a:endParaRPr sz="1700"/>
          </a:p>
          <a:p>
            <a:pPr indent="0" lvl="0" marL="0" rtl="0" algn="l">
              <a:spcBef>
                <a:spcPts val="1600"/>
              </a:spcBef>
              <a:spcAft>
                <a:spcPts val="1600"/>
              </a:spcAft>
              <a:buNone/>
            </a:pPr>
            <a:r>
              <a:t/>
            </a:r>
            <a:endParaRPr sz="1700"/>
          </a:p>
        </p:txBody>
      </p:sp>
      <p:sp>
        <p:nvSpPr>
          <p:cNvPr id="394" name="Google Shape;394;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5" name="Google Shape;395;p55"/>
          <p:cNvPicPr preferRelativeResize="0"/>
          <p:nvPr/>
        </p:nvPicPr>
        <p:blipFill>
          <a:blip r:embed="rId3">
            <a:alphaModFix/>
          </a:blip>
          <a:stretch>
            <a:fillRect/>
          </a:stretch>
        </p:blipFill>
        <p:spPr>
          <a:xfrm>
            <a:off x="1959450" y="1393725"/>
            <a:ext cx="5381350" cy="3749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401" name="Google Shape;401;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Phương pháp tiến hành</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Thực nghiệm</a:t>
            </a:r>
            <a:endParaRPr>
              <a:solidFill>
                <a:srgbClr val="CCCCCC"/>
              </a:solidFill>
            </a:endParaRPr>
          </a:p>
          <a:p>
            <a:pPr indent="-342900" lvl="0" marL="457200" rtl="0" algn="l">
              <a:spcBef>
                <a:spcPts val="0"/>
              </a:spcBef>
              <a:spcAft>
                <a:spcPts val="0"/>
              </a:spcAft>
              <a:buSzPts val="1800"/>
              <a:buAutoNum type="romanUcPeriod"/>
            </a:pPr>
            <a:r>
              <a:rPr b="1" lang="en"/>
              <a:t>Kết luận</a:t>
            </a:r>
            <a:endParaRPr b="1"/>
          </a:p>
          <a:p>
            <a:pPr indent="-342900" lvl="0" marL="457200" rtl="0" algn="l">
              <a:spcBef>
                <a:spcPts val="0"/>
              </a:spcBef>
              <a:spcAft>
                <a:spcPts val="0"/>
              </a:spcAft>
              <a:buClr>
                <a:srgbClr val="CCCCCC"/>
              </a:buClr>
              <a:buSzPts val="1800"/>
              <a:buAutoNum type="romanUcPeriod"/>
            </a:pPr>
            <a:r>
              <a:rPr lang="en">
                <a:solidFill>
                  <a:srgbClr val="CCCCCC"/>
                </a:solidFill>
              </a:rPr>
              <a:t>Tài liệu tham khảo</a:t>
            </a:r>
            <a:endParaRPr>
              <a:solidFill>
                <a:srgbClr val="CCCCCC"/>
              </a:solidFill>
            </a:endParaRPr>
          </a:p>
        </p:txBody>
      </p:sp>
      <p:sp>
        <p:nvSpPr>
          <p:cNvPr id="402" name="Google Shape;40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K</a:t>
            </a:r>
            <a:r>
              <a:rPr lang="en"/>
              <a:t>ết luận</a:t>
            </a:r>
            <a:endParaRPr/>
          </a:p>
        </p:txBody>
      </p:sp>
      <p:sp>
        <p:nvSpPr>
          <p:cNvPr id="408" name="Google Shape;40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X</a:t>
            </a:r>
            <a:r>
              <a:rPr lang="en"/>
              <a:t>ây dựng được Thuật toán:</a:t>
            </a:r>
            <a:endParaRPr/>
          </a:p>
          <a:p>
            <a:pPr indent="457200" lvl="0" marL="0" rtl="0" algn="l">
              <a:spcBef>
                <a:spcPts val="1600"/>
              </a:spcBef>
              <a:spcAft>
                <a:spcPts val="0"/>
              </a:spcAft>
              <a:buNone/>
            </a:pPr>
            <a:r>
              <a:rPr lang="en"/>
              <a:t>+ Khai thác Mẫu đồ thị phổ biến.</a:t>
            </a:r>
            <a:endParaRPr/>
          </a:p>
          <a:p>
            <a:pPr indent="457200" lvl="0" marL="0" rtl="0" algn="l">
              <a:spcBef>
                <a:spcPts val="1600"/>
              </a:spcBef>
              <a:spcAft>
                <a:spcPts val="0"/>
              </a:spcAft>
              <a:buNone/>
            </a:pPr>
            <a:r>
              <a:rPr lang="en"/>
              <a:t>+ Khai thác Luật kết hợp Mẫu đồ thị.</a:t>
            </a:r>
            <a:endParaRPr/>
          </a:p>
          <a:p>
            <a:pPr indent="457200" lvl="0" marL="0" rtl="0" algn="l">
              <a:spcBef>
                <a:spcPts val="1600"/>
              </a:spcBef>
              <a:spcAft>
                <a:spcPts val="0"/>
              </a:spcAft>
              <a:buNone/>
            </a:pPr>
            <a:r>
              <a:rPr lang="en"/>
              <a:t>+ Chi phí thời gian và không gian chấp nhận được.</a:t>
            </a:r>
            <a:endParaRPr/>
          </a:p>
          <a:p>
            <a:pPr indent="0" lvl="0" marL="0" rtl="0" algn="l">
              <a:spcBef>
                <a:spcPts val="1600"/>
              </a:spcBef>
              <a:spcAft>
                <a:spcPts val="0"/>
              </a:spcAft>
              <a:buNone/>
            </a:pPr>
            <a:r>
              <a:rPr lang="en"/>
              <a:t>- Hạn chế: Đối với dữ liệu lớn và ngưỡng hỗ trợ nhỏ, thời gian thực thi khá chậm.</a:t>
            </a:r>
            <a:endParaRPr/>
          </a:p>
          <a:p>
            <a:pPr indent="0" lvl="0" marL="0" rtl="0" algn="l">
              <a:spcBef>
                <a:spcPts val="1600"/>
              </a:spcBef>
              <a:spcAft>
                <a:spcPts val="0"/>
              </a:spcAft>
              <a:buNone/>
            </a:pPr>
            <a:r>
              <a:rPr lang="en"/>
              <a:t>	+ Chiến lược tỉa nhánh chưa tối ưu.</a:t>
            </a:r>
            <a:endParaRPr/>
          </a:p>
          <a:p>
            <a:pPr indent="0" lvl="0" marL="0" rtl="0" algn="l">
              <a:spcBef>
                <a:spcPts val="1600"/>
              </a:spcBef>
              <a:spcAft>
                <a:spcPts val="1600"/>
              </a:spcAft>
              <a:buNone/>
            </a:pPr>
            <a:r>
              <a:rPr lang="en"/>
              <a:t>	+ Chỉ khai thác tuần tự trên một đồ thị lớn.</a:t>
            </a:r>
            <a:endParaRPr/>
          </a:p>
        </p:txBody>
      </p:sp>
      <p:sp>
        <p:nvSpPr>
          <p:cNvPr id="409" name="Google Shape;40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K</a:t>
            </a:r>
            <a:r>
              <a:rPr lang="en"/>
              <a:t>ết luận</a:t>
            </a:r>
            <a:endParaRPr/>
          </a:p>
        </p:txBody>
      </p:sp>
      <p:sp>
        <p:nvSpPr>
          <p:cNvPr id="415" name="Google Shape;41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a:t>
            </a:r>
            <a:r>
              <a:rPr lang="en"/>
              <a:t>ướng phát triển tương lai:</a:t>
            </a:r>
            <a:endParaRPr/>
          </a:p>
          <a:p>
            <a:pPr indent="0" lvl="0" marL="0" rtl="0" algn="l">
              <a:spcBef>
                <a:spcPts val="1600"/>
              </a:spcBef>
              <a:spcAft>
                <a:spcPts val="0"/>
              </a:spcAft>
              <a:buNone/>
            </a:pPr>
            <a:r>
              <a:rPr lang="en"/>
              <a:t>	+ Sử dụng lập trình song song trên GPU.</a:t>
            </a:r>
            <a:endParaRPr/>
          </a:p>
          <a:p>
            <a:pPr indent="0" lvl="0" marL="0" rtl="0" algn="l">
              <a:spcBef>
                <a:spcPts val="1600"/>
              </a:spcBef>
              <a:spcAft>
                <a:spcPts val="0"/>
              </a:spcAft>
              <a:buNone/>
            </a:pPr>
            <a:r>
              <a:rPr lang="en"/>
              <a:t>	+ Sử dụng cơ sở dữ liệu phân tán.</a:t>
            </a:r>
            <a:endParaRPr/>
          </a:p>
          <a:p>
            <a:pPr indent="0" lvl="0" marL="0" rtl="0" algn="l">
              <a:spcBef>
                <a:spcPts val="1600"/>
              </a:spcBef>
              <a:spcAft>
                <a:spcPts val="0"/>
              </a:spcAft>
              <a:buNone/>
            </a:pPr>
            <a:r>
              <a:rPr lang="en"/>
              <a:t>	+ Áp dụng trên nhiều miền dữ liệu khác.</a:t>
            </a:r>
            <a:endParaRPr/>
          </a:p>
          <a:p>
            <a:pPr indent="0" lvl="0" marL="0" rtl="0" algn="l">
              <a:spcBef>
                <a:spcPts val="1600"/>
              </a:spcBef>
              <a:spcAft>
                <a:spcPts val="1600"/>
              </a:spcAft>
              <a:buNone/>
            </a:pPr>
            <a:r>
              <a:rPr lang="en"/>
              <a:t>	+ Xây dựng hệ thống đề xuất.</a:t>
            </a:r>
            <a:endParaRPr/>
          </a:p>
        </p:txBody>
      </p:sp>
      <p:sp>
        <p:nvSpPr>
          <p:cNvPr id="416" name="Google Shape;416;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422" name="Google Shape;42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Phương pháp tiến hành</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Thực nghiệm</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Kết luận</a:t>
            </a:r>
            <a:endParaRPr>
              <a:solidFill>
                <a:srgbClr val="CCCCCC"/>
              </a:solidFill>
            </a:endParaRPr>
          </a:p>
          <a:p>
            <a:pPr indent="-342900" lvl="0" marL="457200" rtl="0" algn="l">
              <a:spcBef>
                <a:spcPts val="0"/>
              </a:spcBef>
              <a:spcAft>
                <a:spcPts val="0"/>
              </a:spcAft>
              <a:buSzPts val="1800"/>
              <a:buAutoNum type="romanUcPeriod"/>
            </a:pPr>
            <a:r>
              <a:rPr b="1" lang="en"/>
              <a:t>Tài liệu tham khảo</a:t>
            </a:r>
            <a:endParaRPr b="1"/>
          </a:p>
        </p:txBody>
      </p:sp>
      <p:sp>
        <p:nvSpPr>
          <p:cNvPr id="423" name="Google Shape;423;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I. Tài liệu tham khảo</a:t>
            </a:r>
            <a:endParaRPr/>
          </a:p>
        </p:txBody>
      </p:sp>
      <p:sp>
        <p:nvSpPr>
          <p:cNvPr id="429" name="Google Shape;42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Inokuchi, T. Washio, and H. Motoda, “An apriori-based algorithm for mining frequent substructures from graph data”, Springer, 2000.</a:t>
            </a:r>
            <a:endParaRPr/>
          </a:p>
          <a:p>
            <a:pPr indent="-342900" lvl="0" marL="457200" rtl="0" algn="l">
              <a:spcBef>
                <a:spcPts val="0"/>
              </a:spcBef>
              <a:spcAft>
                <a:spcPts val="0"/>
              </a:spcAft>
              <a:buSzPts val="1800"/>
              <a:buChar char="●"/>
            </a:pPr>
            <a:r>
              <a:rPr lang="en"/>
              <a:t>M. Kuramochi and G. Karypis, “Frequent subgraph discovery”, IEEE, 2001.</a:t>
            </a:r>
            <a:endParaRPr/>
          </a:p>
          <a:p>
            <a:pPr indent="-342900" lvl="0" marL="457200" rtl="0" algn="l">
              <a:spcBef>
                <a:spcPts val="0"/>
              </a:spcBef>
              <a:spcAft>
                <a:spcPts val="0"/>
              </a:spcAft>
              <a:buSzPts val="1800"/>
              <a:buChar char="●"/>
            </a:pPr>
            <a:r>
              <a:rPr lang="en"/>
              <a:t>X. Yan and J. Han, “gspan: Graph-based substructure pattern mining,” IEEE, 2002.</a:t>
            </a:r>
            <a:endParaRPr/>
          </a:p>
          <a:p>
            <a:pPr indent="-342900" lvl="0" marL="457200" rtl="0" algn="l">
              <a:spcBef>
                <a:spcPts val="0"/>
              </a:spcBef>
              <a:spcAft>
                <a:spcPts val="0"/>
              </a:spcAft>
              <a:buSzPts val="1800"/>
              <a:buChar char="●"/>
            </a:pPr>
            <a:r>
              <a:rPr lang="en"/>
              <a:t>M. Elseidy, E. Abdelhamid, S. Skiadopoulos, and P. Kalnis, “Grami: Frequent subgraph and pattern mining in a single large graph,” 2014.</a:t>
            </a:r>
            <a:endParaRPr/>
          </a:p>
          <a:p>
            <a:pPr indent="0" lvl="0" marL="0" rtl="0" algn="l">
              <a:spcBef>
                <a:spcPts val="1600"/>
              </a:spcBef>
              <a:spcAft>
                <a:spcPts val="1600"/>
              </a:spcAft>
              <a:buNone/>
            </a:pPr>
            <a:r>
              <a:t/>
            </a:r>
            <a:endParaRPr/>
          </a:p>
        </p:txBody>
      </p:sp>
      <p:sp>
        <p:nvSpPr>
          <p:cNvPr id="430" name="Google Shape;43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 T</a:t>
            </a:r>
            <a:r>
              <a:rPr lang="en"/>
              <a:t>ài liệu tham khảo </a:t>
            </a:r>
            <a:endParaRPr/>
          </a:p>
        </p:txBody>
      </p:sp>
      <p:sp>
        <p:nvSpPr>
          <p:cNvPr id="436" name="Google Shape;436;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X. Wang, Y. Xu, and H. Zhan, “Extending association rules with graph patterns”, 2020.</a:t>
            </a:r>
            <a:endParaRPr/>
          </a:p>
          <a:p>
            <a:pPr indent="-342900" lvl="0" marL="457200" rtl="0" algn="l">
              <a:spcBef>
                <a:spcPts val="0"/>
              </a:spcBef>
              <a:spcAft>
                <a:spcPts val="0"/>
              </a:spcAft>
              <a:buSzPts val="1800"/>
              <a:buChar char="●"/>
            </a:pPr>
            <a:r>
              <a:rPr lang="en"/>
              <a:t>GraMi. https://github.com/ehab-abdelhamid/GraMi, 2015.</a:t>
            </a:r>
            <a:endParaRPr/>
          </a:p>
          <a:p>
            <a:pPr indent="-342900" lvl="0" marL="457200" rtl="0" algn="l">
              <a:spcBef>
                <a:spcPts val="0"/>
              </a:spcBef>
              <a:spcAft>
                <a:spcPts val="0"/>
              </a:spcAft>
              <a:buSzPts val="1800"/>
              <a:buChar char="●"/>
            </a:pPr>
            <a:r>
              <a:rPr lang="en"/>
              <a:t>Zaki and M. Jr. https://www.cs.rpi.edu/~zaki/DMML/slides/pdf/ychap11.pdf, 2014.</a:t>
            </a:r>
            <a:endParaRPr/>
          </a:p>
          <a:p>
            <a:pPr indent="-342900" lvl="0" marL="457200" rtl="0" algn="l">
              <a:spcBef>
                <a:spcPts val="0"/>
              </a:spcBef>
              <a:spcAft>
                <a:spcPts val="0"/>
              </a:spcAft>
              <a:buSzPts val="1800"/>
              <a:buChar char="●"/>
            </a:pPr>
            <a:r>
              <a:rPr lang="en"/>
              <a:t>W. Fan, X. Wang, Y. Wu, and J. Xu, “Association rules with graph patterns”, 2015.</a:t>
            </a:r>
            <a:endParaRPr/>
          </a:p>
          <a:p>
            <a:pPr indent="-342900" lvl="0" marL="457200" rtl="0" algn="l">
              <a:spcBef>
                <a:spcPts val="0"/>
              </a:spcBef>
              <a:spcAft>
                <a:spcPts val="0"/>
              </a:spcAft>
              <a:buSzPts val="1800"/>
              <a:buChar char="●"/>
            </a:pPr>
            <a:r>
              <a:rPr lang="en"/>
              <a:t>X. Wang and Y. Xu, “Mining graph pattern association rules,” Springer, 2018.</a:t>
            </a:r>
            <a:endParaRPr/>
          </a:p>
          <a:p>
            <a:pPr indent="0" lvl="0" marL="0" rtl="0" algn="l">
              <a:spcBef>
                <a:spcPts val="1600"/>
              </a:spcBef>
              <a:spcAft>
                <a:spcPts val="1600"/>
              </a:spcAft>
              <a:buNone/>
            </a:pPr>
            <a:r>
              <a:t/>
            </a:r>
            <a:endParaRPr/>
          </a:p>
        </p:txBody>
      </p:sp>
      <p:sp>
        <p:nvSpPr>
          <p:cNvPr id="437" name="Google Shape;437;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2. Các công trình liên quan</a:t>
            </a:r>
            <a:endParaRPr/>
          </a:p>
        </p:txBody>
      </p:sp>
      <p:sp>
        <p:nvSpPr>
          <p:cNvPr id="83" name="Google Shape;83;p17"/>
          <p:cNvSpPr txBox="1"/>
          <p:nvPr>
            <p:ph idx="1" type="body"/>
          </p:nvPr>
        </p:nvSpPr>
        <p:spPr>
          <a:xfrm>
            <a:off x="311700" y="1132275"/>
            <a:ext cx="8520600" cy="30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Kh</a:t>
            </a:r>
            <a:r>
              <a:rPr lang="en"/>
              <a:t>ai thác theo </a:t>
            </a:r>
            <a:r>
              <a:rPr lang="en"/>
              <a:t>BFS:</a:t>
            </a:r>
            <a:endParaRPr/>
          </a:p>
          <a:p>
            <a:pPr indent="0" lvl="0" marL="457200" rtl="0" algn="l">
              <a:spcBef>
                <a:spcPts val="1600"/>
              </a:spcBef>
              <a:spcAft>
                <a:spcPts val="0"/>
              </a:spcAft>
              <a:buNone/>
            </a:pPr>
            <a:r>
              <a:rPr lang="en"/>
              <a:t>- AGM - Apriori-based Graph Mining.</a:t>
            </a:r>
            <a:endParaRPr/>
          </a:p>
          <a:p>
            <a:pPr indent="0" lvl="0" marL="457200" rtl="0" algn="l">
              <a:spcBef>
                <a:spcPts val="1600"/>
              </a:spcBef>
              <a:spcAft>
                <a:spcPts val="0"/>
              </a:spcAft>
              <a:buNone/>
            </a:pPr>
            <a:r>
              <a:rPr lang="en"/>
              <a:t>- FSG - Frequent Sub-Graph Mining.</a:t>
            </a:r>
            <a:endParaRPr/>
          </a:p>
          <a:p>
            <a:pPr indent="0" lvl="0" marL="0" rtl="0" algn="l">
              <a:spcBef>
                <a:spcPts val="1600"/>
              </a:spcBef>
              <a:spcAft>
                <a:spcPts val="0"/>
              </a:spcAft>
              <a:buNone/>
            </a:pPr>
            <a:r>
              <a:rPr lang="en"/>
              <a:t>- Khai thác theo DFS:</a:t>
            </a:r>
            <a:endParaRPr/>
          </a:p>
          <a:p>
            <a:pPr indent="457200" lvl="0" marL="0" rtl="0" algn="l">
              <a:spcBef>
                <a:spcPts val="1600"/>
              </a:spcBef>
              <a:spcAft>
                <a:spcPts val="1600"/>
              </a:spcAft>
              <a:buNone/>
            </a:pPr>
            <a:r>
              <a:rPr lang="en"/>
              <a:t>- gSpan.</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idx="1" type="body"/>
          </p:nvPr>
        </p:nvSpPr>
        <p:spPr>
          <a:xfrm>
            <a:off x="311700" y="364600"/>
            <a:ext cx="8520600" cy="4204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2500"/>
              <a:t>C</a:t>
            </a:r>
            <a:r>
              <a:rPr b="1" lang="en" sz="2500"/>
              <a:t>ẢM ƠN THẦY CÔ VÀ CÁC BẠN ĐÃ THEO DÕI !!!</a:t>
            </a:r>
            <a:endParaRPr b="1" sz="2500"/>
          </a:p>
        </p:txBody>
      </p:sp>
      <p:sp>
        <p:nvSpPr>
          <p:cNvPr id="443" name="Google Shape;44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3. Các thách thức</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Cấu trúc đồ thị đa dạng: Không có cách giải quyết bài toán chung.</a:t>
            </a:r>
            <a:endParaRPr/>
          </a:p>
          <a:p>
            <a:pPr indent="0" lvl="0" marL="0" rtl="0" algn="l">
              <a:spcBef>
                <a:spcPts val="1600"/>
              </a:spcBef>
              <a:spcAft>
                <a:spcPts val="0"/>
              </a:spcAft>
              <a:buNone/>
            </a:pPr>
            <a:r>
              <a:rPr lang="en"/>
              <a:t>- </a:t>
            </a:r>
            <a:r>
              <a:rPr lang="en"/>
              <a:t>Đồ thị lớn: tốn thời gian, tài nguyên máy tính lớn.</a:t>
            </a:r>
            <a:endParaRPr/>
          </a:p>
          <a:p>
            <a:pPr indent="0" lvl="0" marL="0" rtl="0" algn="l">
              <a:spcBef>
                <a:spcPts val="1600"/>
              </a:spcBef>
              <a:spcAft>
                <a:spcPts val="0"/>
              </a:spcAft>
              <a:buNone/>
            </a:pPr>
            <a:r>
              <a:rPr lang="en"/>
              <a:t>- Chưa có phương pháp giúp chọn độ hỗ trợ, độ tin cậy phù hợp =&gt; thử nghiệm.</a:t>
            </a:r>
            <a:endParaRPr/>
          </a:p>
          <a:p>
            <a:pPr indent="0" lvl="0" marL="0" rtl="0" algn="l">
              <a:spcBef>
                <a:spcPts val="1600"/>
              </a:spcBef>
              <a:spcAft>
                <a:spcPts val="1600"/>
              </a:spcAft>
              <a:buNone/>
            </a:pPr>
            <a:r>
              <a:rPr lang="en"/>
              <a:t>- Mất thời gian khai thác tập phổ biến =&gt; không sinh được luật hữu ích.</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4. Động lực thực hiện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t>Dữ liệu dạng đồ thị ngày càng phổ biến:</a:t>
            </a:r>
            <a:endParaRPr/>
          </a:p>
        </p:txBody>
      </p:sp>
      <p:pic>
        <p:nvPicPr>
          <p:cNvPr id="98" name="Google Shape;98;p19"/>
          <p:cNvPicPr preferRelativeResize="0"/>
          <p:nvPr/>
        </p:nvPicPr>
        <p:blipFill>
          <a:blip r:embed="rId3">
            <a:alphaModFix/>
          </a:blip>
          <a:stretch>
            <a:fillRect/>
          </a:stretch>
        </p:blipFill>
        <p:spPr>
          <a:xfrm>
            <a:off x="863025" y="1778388"/>
            <a:ext cx="7417950" cy="3231375"/>
          </a:xfrm>
          <a:prstGeom prst="rect">
            <a:avLst/>
          </a:prstGeom>
          <a:noFill/>
          <a:ln>
            <a:noFill/>
          </a:ln>
        </p:spPr>
      </p:pic>
      <p:sp>
        <p:nvSpPr>
          <p:cNvPr id="99" name="Google Shape;99;p19"/>
          <p:cNvSpPr txBox="1"/>
          <p:nvPr/>
        </p:nvSpPr>
        <p:spPr>
          <a:xfrm>
            <a:off x="5508100" y="3476725"/>
            <a:ext cx="15885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GRAPH DATA</a:t>
            </a:r>
            <a:endParaRPr b="1" sz="1600"/>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4. Động lực thực hiện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C</a:t>
            </a:r>
            <a:r>
              <a:rPr lang="en"/>
              <a:t>ác thuật toán khai thác trên dữ liệu giao dịch không phù hợp với dữ liệu đồ thị.</a:t>
            </a:r>
            <a:endParaRPr/>
          </a:p>
        </p:txBody>
      </p:sp>
      <p:pic>
        <p:nvPicPr>
          <p:cNvPr id="107" name="Google Shape;107;p20"/>
          <p:cNvPicPr preferRelativeResize="0"/>
          <p:nvPr/>
        </p:nvPicPr>
        <p:blipFill>
          <a:blip r:embed="rId3">
            <a:alphaModFix/>
          </a:blip>
          <a:stretch>
            <a:fillRect/>
          </a:stretch>
        </p:blipFill>
        <p:spPr>
          <a:xfrm>
            <a:off x="1466850" y="2049175"/>
            <a:ext cx="6210300" cy="2466975"/>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SzPts val="1800"/>
              <a:buAutoNum type="romanUcPeriod"/>
            </a:pPr>
            <a:r>
              <a:rPr b="1" lang="en"/>
              <a:t>Kiến thức nền tảng</a:t>
            </a:r>
            <a:endParaRPr b="1"/>
          </a:p>
          <a:p>
            <a:pPr indent="-342900" lvl="0" marL="457200" rtl="0" algn="l">
              <a:spcBef>
                <a:spcPts val="0"/>
              </a:spcBef>
              <a:spcAft>
                <a:spcPts val="0"/>
              </a:spcAft>
              <a:buClr>
                <a:srgbClr val="D9D9D9"/>
              </a:buClr>
              <a:buSzPts val="1800"/>
              <a:buAutoNum type="romanUcPeriod"/>
            </a:pPr>
            <a:r>
              <a:rPr lang="en">
                <a:solidFill>
                  <a:srgbClr val="D9D9D9"/>
                </a:solidFill>
              </a:rPr>
              <a:t>Phương pháp tiến hành</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Thực nghiệm</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Kết luận</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Tài liệu tham khảo</a:t>
            </a:r>
            <a:endParaRPr>
              <a:solidFill>
                <a:srgbClr val="D9D9D9"/>
              </a:solidFill>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