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95" autoAdjust="0"/>
    <p:restoredTop sz="94701" autoAdjust="0"/>
  </p:normalViewPr>
  <p:slideViewPr>
    <p:cSldViewPr snapToGrid="0" snapToObjects="1" showGuides="1">
      <p:cViewPr>
        <p:scale>
          <a:sx n="55" d="100"/>
          <a:sy n="55" d="100"/>
        </p:scale>
        <p:origin x="345" y="-6201"/>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6/25/2015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solidFill>
            <a:schemeClr val="bg1"/>
          </a:soli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solidFill>
            <a:srgbClr val="FFFFFF"/>
          </a:solidFill>
          <a:ln w="9525">
            <a:solidFill>
              <a:schemeClr val="tx2"/>
            </a:solidFill>
            <a:miter lim="800000"/>
            <a:headEnd/>
            <a:tailEnd/>
          </a:ln>
          <a:effectLst/>
        </p:spPr>
        <p:txBody>
          <a:bodyPr wrap="none" lIns="63307" tIns="31653" rIns="63307" bIns="31653"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0" name="Text Box 14"/>
          <p:cNvSpPr txBox="1">
            <a:spLocks noChangeArrowheads="1"/>
          </p:cNvSpPr>
          <p:nvPr/>
        </p:nvSpPr>
        <p:spPr bwMode="auto">
          <a:xfrm>
            <a:off x="1011866" y="29670236"/>
            <a:ext cx="1862933"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extLst>
                  <a:ext uri="{28A0092B-C50C-407E-A947-70E740481C1C}">
                    <a14:useLocalDpi xmlns:a14="http://schemas.microsoft.com/office/drawing/2010/main"/>
                  </a:ext>
                </a:extLst>
              </a:blip>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62"/>
            <p:cNvSpPr txBox="1"/>
            <p:nvPr userDrawn="1"/>
          </p:nvSpPr>
          <p:spPr>
            <a:xfrm>
              <a:off x="44262808" y="2560561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jpeg"/><Relationship Id="rId25"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1.png"/><Relationship Id="rId5"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8.png"/><Relationship Id="rId19"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7.png"/><Relationship Id="rId14" Type="http://schemas.microsoft.com/office/2007/relationships/hdphoto" Target="../media/hdphoto1.wdp"/><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3705167"/>
          </a:xfrm>
        </p:spPr>
        <p:txBody>
          <a:bodyPr/>
          <a:lstStyle/>
          <a:p>
            <a:r>
              <a:rPr lang="en-US" dirty="0" smtClean="0"/>
              <a:t>We reconstruct object from X-ray tomography data using explicit mesh (or Lagrangian mesh). In compare to normal methods, which use uniform grid points (or Eulerian mesh)</a:t>
            </a:r>
            <a:r>
              <a:rPr lang="en-US" dirty="0"/>
              <a:t>, Lagrangian </a:t>
            </a:r>
            <a:r>
              <a:rPr lang="en-US" dirty="0" smtClean="0"/>
              <a:t>mesh offers some advantages:</a:t>
            </a:r>
          </a:p>
          <a:p>
            <a:endParaRPr lang="en-US" dirty="0" smtClean="0"/>
          </a:p>
          <a:p>
            <a:pPr marL="342900" indent="-342900">
              <a:buFont typeface="Arial"/>
              <a:buChar char="•"/>
            </a:pPr>
            <a:r>
              <a:rPr lang="en-US" dirty="0"/>
              <a:t>E</a:t>
            </a:r>
            <a:r>
              <a:rPr lang="en-US" dirty="0" smtClean="0"/>
              <a:t>xplicit information can be extracted easier</a:t>
            </a:r>
          </a:p>
          <a:p>
            <a:pPr marL="342900" indent="-342900">
              <a:buFont typeface="Arial"/>
              <a:buChar char="•"/>
            </a:pPr>
            <a:r>
              <a:rPr lang="en-US" dirty="0" smtClean="0"/>
              <a:t>Represent object with lower resolution of the mesh</a:t>
            </a:r>
          </a:p>
          <a:p>
            <a:endParaRPr lang="en-US" dirty="0"/>
          </a:p>
          <a:p>
            <a:r>
              <a:rPr lang="en-US" dirty="0" smtClean="0"/>
              <a:t>Even though they are different in representation, the problem is still linear. This report applies regularization methods (TSVD and total variation) to explicit mesh model. We also evaluate the method with sparse data.</a:t>
            </a:r>
            <a:endParaRPr lang="en-US" dirty="0"/>
          </a:p>
        </p:txBody>
      </p:sp>
      <p:sp>
        <p:nvSpPr>
          <p:cNvPr id="233" name="Text Placeholder 232"/>
          <p:cNvSpPr>
            <a:spLocks noGrp="1"/>
          </p:cNvSpPr>
          <p:nvPr>
            <p:ph type="body" sz="quarter" idx="11"/>
          </p:nvPr>
        </p:nvSpPr>
        <p:spPr/>
        <p:txBody>
          <a:bodyPr/>
          <a:lstStyle/>
          <a:p>
            <a:r>
              <a:rPr lang="en-US" dirty="0" smtClean="0"/>
              <a:t>ABSTRACT</a:t>
            </a:r>
            <a:endParaRPr lang="en-US" dirty="0"/>
          </a:p>
        </p:txBody>
      </p:sp>
      <p:sp>
        <p:nvSpPr>
          <p:cNvPr id="236" name="Text Placeholder 235"/>
          <p:cNvSpPr>
            <a:spLocks noGrp="1"/>
          </p:cNvSpPr>
          <p:nvPr>
            <p:ph type="body" sz="quarter" idx="20"/>
          </p:nvPr>
        </p:nvSpPr>
        <p:spPr>
          <a:xfrm>
            <a:off x="448414" y="9450881"/>
            <a:ext cx="10096349" cy="566030"/>
          </a:xfrm>
          <a:solidFill>
            <a:schemeClr val="tx2">
              <a:lumMod val="60000"/>
              <a:lumOff val="40000"/>
            </a:schemeClr>
          </a:solidFill>
        </p:spPr>
        <p:txBody>
          <a:bodyPr/>
          <a:lstStyle/>
          <a:p>
            <a:r>
              <a:rPr lang="en-US" dirty="0" smtClean="0"/>
              <a:t>EXPLICIT MODEL</a:t>
            </a:r>
            <a:endParaRPr lang="en-US" dirty="0"/>
          </a:p>
        </p:txBody>
      </p:sp>
      <p:sp>
        <p:nvSpPr>
          <p:cNvPr id="237" name="Text Placeholder 236"/>
          <p:cNvSpPr>
            <a:spLocks noGrp="1"/>
          </p:cNvSpPr>
          <p:nvPr>
            <p:ph type="body" sz="quarter" idx="25"/>
          </p:nvPr>
        </p:nvSpPr>
        <p:spPr>
          <a:noFill/>
        </p:spPr>
        <p:txBody>
          <a:bodyPr wrap="square" lIns="63307" tIns="63307" rIns="63307" bIns="63307" anchor="ctr" anchorCtr="0">
            <a:spAutoFit/>
          </a:bodyPr>
          <a:lstStyle/>
          <a:p>
            <a:r>
              <a:rPr lang="en-US" dirty="0"/>
              <a:t>PARAMETERS CHOICE</a:t>
            </a:r>
            <a:endParaRPr lang="en-US" dirty="0"/>
          </a:p>
        </p:txBody>
      </p:sp>
      <p:sp>
        <p:nvSpPr>
          <p:cNvPr id="238" name="Text Placeholder 237"/>
          <p:cNvSpPr>
            <a:spLocks noGrp="1"/>
          </p:cNvSpPr>
          <p:nvPr>
            <p:ph type="body" sz="quarter" idx="26"/>
          </p:nvPr>
        </p:nvSpPr>
        <p:spPr>
          <a:xfrm>
            <a:off x="456610" y="18965200"/>
            <a:ext cx="10093752" cy="935178"/>
          </a:xfrm>
        </p:spPr>
        <p:txBody>
          <a:bodyPr/>
          <a:lstStyle/>
          <a:p>
            <a:r>
              <a:rPr lang="en-US" dirty="0" smtClean="0"/>
              <a:t>Inverse crime: To avoid inverse crime, we construct forward model with higher resolution phantom.</a:t>
            </a:r>
            <a:endParaRPr lang="en-US" dirty="0"/>
          </a:p>
        </p:txBody>
      </p:sp>
      <p:sp>
        <p:nvSpPr>
          <p:cNvPr id="240" name="Text Placeholder 239"/>
          <p:cNvSpPr>
            <a:spLocks noGrp="1"/>
          </p:cNvSpPr>
          <p:nvPr>
            <p:ph type="body" sz="quarter" idx="28"/>
          </p:nvPr>
        </p:nvSpPr>
        <p:spPr>
          <a:xfrm>
            <a:off x="454013" y="13321861"/>
            <a:ext cx="4268888" cy="1242955"/>
          </a:xfrm>
        </p:spPr>
        <p:txBody>
          <a:bodyPr/>
          <a:lstStyle/>
          <a:p>
            <a:r>
              <a:rPr lang="en-US" dirty="0" smtClean="0"/>
              <a:t>My work focuses on finding the attenuations. We assume the mesh already tracks the object.</a:t>
            </a:r>
            <a:endParaRPr lang="en-US" dirty="0"/>
          </a:p>
        </p:txBody>
      </p:sp>
      <p:sp>
        <p:nvSpPr>
          <p:cNvPr id="241" name="Text Placeholder 240"/>
          <p:cNvSpPr>
            <a:spLocks noGrp="1"/>
          </p:cNvSpPr>
          <p:nvPr>
            <p:ph type="body" sz="quarter" idx="29"/>
          </p:nvPr>
        </p:nvSpPr>
        <p:spPr>
          <a:xfrm>
            <a:off x="10854419" y="24627287"/>
            <a:ext cx="10085926" cy="566030"/>
          </a:xfrm>
          <a:solidFill>
            <a:schemeClr val="tx2">
              <a:lumMod val="60000"/>
              <a:lumOff val="40000"/>
            </a:schemeClr>
          </a:solidFill>
        </p:spPr>
        <p:txBody>
          <a:bodyPr wrap="square" lIns="63307" tIns="63307" rIns="63307" bIns="63307" anchor="ctr" anchorCtr="0">
            <a:spAutoFit/>
          </a:bodyPr>
          <a:lstStyle/>
          <a:p>
            <a:r>
              <a:rPr lang="en-US" dirty="0"/>
              <a:t>CONCLUSIONS AND DISCUSSIONS</a:t>
            </a:r>
            <a:endParaRPr lang="en-US" dirty="0"/>
          </a:p>
        </p:txBody>
      </p:sp>
      <mc:AlternateContent xmlns:mc="http://schemas.openxmlformats.org/markup-compatibility/2006">
        <mc:Choice xmlns:a14="http://schemas.microsoft.com/office/drawing/2010/main" Requires="a14">
          <p:sp>
            <p:nvSpPr>
              <p:cNvPr id="242" name="Text Placeholder 241"/>
              <p:cNvSpPr>
                <a:spLocks noGrp="1"/>
              </p:cNvSpPr>
              <p:nvPr>
                <p:ph type="body" sz="quarter" idx="30"/>
              </p:nvPr>
            </p:nvSpPr>
            <p:spPr>
              <a:xfrm>
                <a:off x="10846595" y="25202525"/>
                <a:ext cx="10090978" cy="4259165"/>
              </a:xfrm>
            </p:spPr>
            <p:txBody>
              <a:bodyPr/>
              <a:lstStyle/>
              <a:p>
                <a:r>
                  <a:rPr lang="en-US" dirty="0" smtClean="0"/>
                  <a:t>Explicit mesh in compare to grid point</a:t>
                </a:r>
              </a:p>
              <a:p>
                <a:pPr marL="342900" indent="-342900">
                  <a:buFontTx/>
                  <a:buChar char="-"/>
                </a:pPr>
                <a:r>
                  <a:rPr lang="en-US" dirty="0" smtClean="0"/>
                  <a:t>Lower resolution, faster in solving </a:t>
                </a:r>
                <a14:m>
                  <m:oMath xmlns:m="http://schemas.openxmlformats.org/officeDocument/2006/math">
                    <m:r>
                      <a:rPr lang="en-US" b="0" i="1" smtClean="0">
                        <a:latin typeface="Cambria Math" panose="02040503050406030204" pitchFamily="18" charset="0"/>
                      </a:rPr>
                      <m:t>𝐴𝑓</m:t>
                    </m:r>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smtClean="0"/>
              </a:p>
              <a:p>
                <a:pPr marL="342900" indent="-342900">
                  <a:buFontTx/>
                  <a:buChar char="-"/>
                </a:pPr>
                <a:r>
                  <a:rPr lang="en-US" dirty="0" smtClean="0"/>
                  <a:t>May represent piecewise constant function better</a:t>
                </a:r>
                <a:endParaRPr lang="en-US" dirty="0" smtClean="0"/>
              </a:p>
              <a:p>
                <a:pPr marL="342900" indent="-342900">
                  <a:buFontTx/>
                  <a:buChar char="-"/>
                </a:pPr>
                <a:r>
                  <a:rPr lang="en-US" dirty="0" smtClean="0"/>
                  <a:t>Have to refine the mesh, which is neglected in this report</a:t>
                </a:r>
              </a:p>
              <a:p>
                <a:pPr marL="342900" indent="-342900">
                  <a:buFontTx/>
                  <a:buChar char="-"/>
                </a:pPr>
                <a:endParaRPr lang="en-US" dirty="0"/>
              </a:p>
              <a:p>
                <a:r>
                  <a:rPr lang="en-US" dirty="0" smtClean="0"/>
                  <a:t>Regularization for explicit mesh: Total variation shows better results than TSVD and naïve. Choosing parameters is difficult.</a:t>
                </a:r>
                <a:endParaRPr lang="en-US" dirty="0" smtClean="0"/>
              </a:p>
              <a:p>
                <a:endParaRPr lang="en-US" dirty="0"/>
              </a:p>
              <a:p>
                <a:r>
                  <a:rPr lang="en-US" dirty="0" smtClean="0"/>
                  <a:t>Future works:</a:t>
                </a:r>
              </a:p>
              <a:p>
                <a:pPr marL="342900" indent="-342900">
                  <a:buFontTx/>
                  <a:buChar char="-"/>
                </a:pPr>
                <a:r>
                  <a:rPr lang="en-US" dirty="0" smtClean="0"/>
                  <a:t>Optimize and test with higher resolution mesh</a:t>
                </a:r>
              </a:p>
              <a:p>
                <a:pPr marL="342900" indent="-342900">
                  <a:buFontTx/>
                  <a:buChar char="-"/>
                </a:pPr>
                <a:r>
                  <a:rPr lang="en-US" dirty="0" smtClean="0"/>
                  <a:t>Derive force model to deform the mesh</a:t>
                </a:r>
                <a:endParaRPr lang="en-US" dirty="0"/>
              </a:p>
            </p:txBody>
          </p:sp>
        </mc:Choice>
        <mc:Fallback>
          <p:sp>
            <p:nvSpPr>
              <p:cNvPr id="242" name="Text Placeholder 241"/>
              <p:cNvSpPr>
                <a:spLocks noGrp="1" noRot="1" noChangeAspect="1" noMove="1" noResize="1" noEditPoints="1" noAdjustHandles="1" noChangeArrowheads="1" noChangeShapeType="1" noTextEdit="1"/>
              </p:cNvSpPr>
              <p:nvPr>
                <p:ph type="body" sz="quarter" idx="30"/>
              </p:nvPr>
            </p:nvSpPr>
            <p:spPr>
              <a:xfrm>
                <a:off x="10846595" y="25202525"/>
                <a:ext cx="10090978" cy="4259165"/>
              </a:xfrm>
              <a:blipFill rotWithShape="0">
                <a:blip r:embed="rId3"/>
                <a:stretch>
                  <a:fillRect/>
                </a:stretch>
              </a:blipFill>
            </p:spPr>
            <p:txBody>
              <a:bodyPr/>
              <a:lstStyle/>
              <a:p>
                <a:r>
                  <a:rPr lang="en-US">
                    <a:noFill/>
                  </a:rPr>
                  <a:t> </a:t>
                </a:r>
              </a:p>
            </p:txBody>
          </p:sp>
        </mc:Fallback>
      </mc:AlternateContent>
      <p:sp>
        <p:nvSpPr>
          <p:cNvPr id="244" name="Text Placeholder 243"/>
          <p:cNvSpPr>
            <a:spLocks noGrp="1"/>
          </p:cNvSpPr>
          <p:nvPr>
            <p:ph type="body" sz="quarter" idx="96"/>
          </p:nvPr>
        </p:nvSpPr>
        <p:spPr>
          <a:xfrm>
            <a:off x="435109" y="10019007"/>
            <a:ext cx="10101856" cy="3212725"/>
          </a:xfrm>
        </p:spPr>
        <p:txBody>
          <a:bodyPr/>
          <a:lstStyle/>
          <a:p>
            <a:r>
              <a:rPr lang="en-US" sz="2400" i="1" u="sng" dirty="0" smtClean="0"/>
              <a:t>Explicit mesh representation</a:t>
            </a:r>
          </a:p>
          <a:p>
            <a:endParaRPr lang="en-US" dirty="0" smtClean="0"/>
          </a:p>
          <a:p>
            <a:r>
              <a:rPr lang="en-US" dirty="0" smtClean="0"/>
              <a:t>We discretize the 2D domain to triangular mesh. The attenuation inside each triangle is constant. </a:t>
            </a:r>
            <a:endParaRPr lang="en-US" dirty="0"/>
          </a:p>
          <a:p>
            <a:endParaRPr lang="en-US" dirty="0"/>
          </a:p>
          <a:p>
            <a:r>
              <a:rPr lang="en-US" dirty="0" smtClean="0"/>
              <a:t>There are two jobs</a:t>
            </a:r>
          </a:p>
          <a:p>
            <a:pPr marL="342900" indent="-342900">
              <a:buFont typeface="Arial"/>
              <a:buChar char="•"/>
            </a:pPr>
            <a:r>
              <a:rPr lang="en-US" dirty="0" smtClean="0"/>
              <a:t>Find attenuation in each triangle</a:t>
            </a:r>
          </a:p>
          <a:p>
            <a:pPr marL="342900" indent="-342900">
              <a:buFont typeface="Arial"/>
              <a:buChar char="•"/>
            </a:pPr>
            <a:r>
              <a:rPr lang="en-US" dirty="0" smtClean="0"/>
              <a:t>Refine the mesh to reserve edge</a:t>
            </a:r>
          </a:p>
        </p:txBody>
      </p:sp>
      <p:sp>
        <p:nvSpPr>
          <p:cNvPr id="281" name="Text Placeholder 280"/>
          <p:cNvSpPr>
            <a:spLocks noGrp="1"/>
          </p:cNvSpPr>
          <p:nvPr>
            <p:ph type="body" sz="quarter" idx="150"/>
          </p:nvPr>
        </p:nvSpPr>
        <p:spPr/>
        <p:txBody>
          <a:bodyPr/>
          <a:lstStyle/>
          <a:p>
            <a:r>
              <a:rPr lang="en-US" dirty="0" smtClean="0"/>
              <a:t>Discrete Inverse Problem, Summer 2015</a:t>
            </a:r>
            <a:endParaRPr lang="en-US" dirty="0"/>
          </a:p>
        </p:txBody>
      </p:sp>
      <p:sp>
        <p:nvSpPr>
          <p:cNvPr id="282" name="Text Placeholder 281"/>
          <p:cNvSpPr>
            <a:spLocks noGrp="1"/>
          </p:cNvSpPr>
          <p:nvPr>
            <p:ph type="body" sz="quarter" idx="151"/>
          </p:nvPr>
        </p:nvSpPr>
        <p:spPr/>
        <p:txBody>
          <a:bodyPr/>
          <a:lstStyle/>
          <a:p>
            <a:r>
              <a:rPr lang="en-US" dirty="0" smtClean="0"/>
              <a:t>Tuan Nguyen</a:t>
            </a:r>
            <a:endParaRPr lang="en-US" dirty="0"/>
          </a:p>
        </p:txBody>
      </p:sp>
      <p:sp>
        <p:nvSpPr>
          <p:cNvPr id="283" name="Text Placeholder 282"/>
          <p:cNvSpPr>
            <a:spLocks noGrp="1"/>
          </p:cNvSpPr>
          <p:nvPr>
            <p:ph type="body" sz="quarter" idx="153"/>
          </p:nvPr>
        </p:nvSpPr>
        <p:spPr>
          <a:xfrm>
            <a:off x="2063923" y="348658"/>
            <a:ext cx="17265504" cy="1886907"/>
          </a:xfrm>
        </p:spPr>
        <p:txBody>
          <a:bodyPr>
            <a:normAutofit/>
          </a:bodyPr>
          <a:lstStyle/>
          <a:p>
            <a:r>
              <a:rPr lang="en-US" dirty="0" smtClean="0"/>
              <a:t>Tomography with Explicit Mesh</a:t>
            </a:r>
            <a:endParaRPr lang="en-US" dirty="0"/>
          </a:p>
        </p:txBody>
      </p:sp>
      <p:sp>
        <p:nvSpPr>
          <p:cNvPr id="17" name="Text Placeholder 243"/>
          <p:cNvSpPr txBox="1">
            <a:spLocks/>
          </p:cNvSpPr>
          <p:nvPr/>
        </p:nvSpPr>
        <p:spPr>
          <a:xfrm>
            <a:off x="443955" y="14633627"/>
            <a:ext cx="10093009" cy="364361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2400" i="1" u="sng" dirty="0" smtClean="0"/>
              <a:t>Forward model</a:t>
            </a:r>
          </a:p>
          <a:p>
            <a:endParaRPr lang="en-US" dirty="0" smtClean="0"/>
          </a:p>
          <a:p>
            <a:r>
              <a:rPr lang="en-US" dirty="0" smtClean="0"/>
              <a:t>We compute each measurement base on intersection between ray and triangles. </a:t>
            </a:r>
          </a:p>
          <a:p>
            <a:r>
              <a:rPr lang="en-US" dirty="0" smtClean="0"/>
              <a:t>The relation between them are linear</a:t>
            </a:r>
          </a:p>
          <a:p>
            <a:endParaRPr lang="en-US" dirty="0" smtClean="0"/>
          </a:p>
          <a:p>
            <a:endParaRPr lang="en-US" dirty="0"/>
          </a:p>
          <a:p>
            <a:endParaRPr lang="en-US" dirty="0" smtClean="0"/>
          </a:p>
          <a:p>
            <a:endParaRPr lang="en-US" dirty="0" smtClean="0"/>
          </a:p>
          <a:p>
            <a:r>
              <a:rPr lang="en-US" dirty="0" smtClean="0"/>
              <a:t>The inverse problem can be solved with discrete inverse methods.</a:t>
            </a:r>
          </a:p>
        </p:txBody>
      </p:sp>
      <p:sp>
        <p:nvSpPr>
          <p:cNvPr id="4" name="TextBox 3"/>
          <p:cNvSpPr txBox="1"/>
          <p:nvPr/>
        </p:nvSpPr>
        <p:spPr>
          <a:xfrm>
            <a:off x="5354028" y="14456777"/>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Phantom object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98153" y="11753623"/>
            <a:ext cx="2624552" cy="2598652"/>
          </a:xfrm>
          <a:prstGeom prst="rect">
            <a:avLst/>
          </a:prstGeom>
        </p:spPr>
      </p:pic>
      <p:pic>
        <p:nvPicPr>
          <p:cNvPr id="6" name="Picture 5" descr="test.bmp"/>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881647" y="11744280"/>
            <a:ext cx="2607995" cy="2607995"/>
          </a:xfrm>
          <a:prstGeom prst="rect">
            <a:avLst/>
          </a:prstGeom>
        </p:spPr>
      </p:pic>
      <p:sp>
        <p:nvSpPr>
          <p:cNvPr id="21" name="TextBox 20"/>
          <p:cNvSpPr txBox="1"/>
          <p:nvPr/>
        </p:nvSpPr>
        <p:spPr>
          <a:xfrm>
            <a:off x="8103083" y="14460746"/>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Mesh representation</a:t>
            </a:r>
            <a:endParaRPr lang="en-US" dirty="0"/>
          </a:p>
        </p:txBody>
      </p:sp>
      <mc:AlternateContent xmlns:mc="http://schemas.openxmlformats.org/markup-compatibility/2006">
        <mc:Choice xmlns:a14="http://schemas.microsoft.com/office/drawing/2010/main" Requires="a14">
          <p:sp>
            <p:nvSpPr>
              <p:cNvPr id="31" name="Text Placeholder 237"/>
              <p:cNvSpPr txBox="1">
                <a:spLocks/>
              </p:cNvSpPr>
              <p:nvPr/>
            </p:nvSpPr>
            <p:spPr>
              <a:xfrm>
                <a:off x="10829463" y="14490466"/>
                <a:ext cx="10093752" cy="63487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Tomography walnut model with </a:t>
                </a:r>
                <a14:m>
                  <m:oMath xmlns:m="http://schemas.openxmlformats.org/officeDocument/2006/math">
                    <m:r>
                      <a:rPr lang="en-US" b="0" i="1" smtClean="0">
                        <a:latin typeface="Cambria Math" panose="02040503050406030204" pitchFamily="18" charset="0"/>
                      </a:rPr>
                      <m:t>164×120</m:t>
                    </m:r>
                  </m:oMath>
                </a14:m>
                <a:r>
                  <a:rPr lang="en-US" dirty="0" smtClean="0"/>
                  <a:t> measurements.</a:t>
                </a:r>
                <a:endParaRPr lang="en-US" dirty="0"/>
              </a:p>
            </p:txBody>
          </p:sp>
        </mc:Choice>
        <mc:Fallback>
          <p:sp>
            <p:nvSpPr>
              <p:cNvPr id="31" name="Text Placeholder 237"/>
              <p:cNvSpPr txBox="1">
                <a:spLocks noRot="1" noChangeAspect="1" noMove="1" noResize="1" noEditPoints="1" noAdjustHandles="1" noChangeArrowheads="1" noChangeShapeType="1" noTextEdit="1"/>
              </p:cNvSpPr>
              <p:nvPr/>
            </p:nvSpPr>
            <p:spPr>
              <a:xfrm>
                <a:off x="10829463" y="14490466"/>
                <a:ext cx="10093752" cy="63487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Placeholder 237"/>
              <p:cNvSpPr txBox="1">
                <a:spLocks/>
              </p:cNvSpPr>
              <p:nvPr/>
            </p:nvSpPr>
            <p:spPr>
              <a:xfrm>
                <a:off x="435109" y="23125036"/>
                <a:ext cx="10093752" cy="6370384"/>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2400" dirty="0" smtClean="0"/>
                  <a:t>Regularization term is total variation of attenuation</a:t>
                </a:r>
              </a:p>
              <a:p>
                <a:endParaRPr lang="en-US" sz="240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min</m:t>
                          </m:r>
                        </m:fName>
                        <m:e>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𝐴𝑓</m:t>
                                  </m:r>
                                  <m:r>
                                    <a:rPr lang="en-US" sz="2400" b="0" i="1" smtClean="0">
                                      <a:latin typeface="Cambria Math" panose="02040503050406030204" pitchFamily="18" charset="0"/>
                                    </a:rPr>
                                    <m:t>−</m:t>
                                  </m:r>
                                  <m:r>
                                    <a:rPr lang="en-US" sz="2400" b="0" i="1" smtClean="0">
                                      <a:latin typeface="Cambria Math" panose="02040503050406030204" pitchFamily="18" charset="0"/>
                                    </a:rPr>
                                    <m:t>𝑚</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0"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e>
                      </m:func>
                    </m:oMath>
                  </m:oMathPara>
                </a14:m>
                <a:endParaRPr lang="en-US" sz="2400" b="0" dirty="0" smtClean="0"/>
              </a:p>
              <a:p>
                <a:endParaRPr lang="en-US" sz="2400" dirty="0" smtClean="0"/>
              </a:p>
              <a:p>
                <a:r>
                  <a:rPr lang="en-US" sz="2400" dirty="0" smtClean="0"/>
                  <a:t>For triangle mesh, the total variation is</a:t>
                </a:r>
              </a:p>
              <a:p>
                <a:endParaRPr lang="en-US" sz="2400" dirty="0" smtClean="0"/>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0" smtClean="0">
                              <a:latin typeface="Cambria Math" panose="02040503050406030204" pitchFamily="18" charset="0"/>
                            </a:rPr>
                            <m:t>𝛻</m:t>
                          </m:r>
                          <m:r>
                            <a:rPr lang="en-US" sz="2400" b="0" i="1" smtClean="0">
                              <a:latin typeface="Cambria Math" panose="02040503050406030204" pitchFamily="18" charset="0"/>
                            </a:rPr>
                            <m:t>𝑓</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𝑛𝑜</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𝑒𝑑𝑔𝑒𝑠</m:t>
                          </m:r>
                        </m:sup>
                        <m:e>
                          <m:r>
                            <a:rPr lang="en-US" sz="2400" b="0" i="1" smtClean="0">
                              <a:latin typeface="Cambria Math" panose="02040503050406030204" pitchFamily="18" charset="0"/>
                            </a:rPr>
                            <m:t>𝑙𝑒𝑛𝑔𝑡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𝑒𝑑𝑔</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e>
                      </m:nary>
                    </m:oMath>
                  </m:oMathPara>
                </a14:m>
                <a:endParaRPr lang="en-US" sz="2400" dirty="0" smtClean="0"/>
              </a:p>
              <a:p>
                <a:endParaRPr lang="en-US" sz="2400" dirty="0" smtClean="0"/>
              </a:p>
              <a:p>
                <a:r>
                  <a:rPr lang="en-US" sz="2400" dirty="0" smtClean="0"/>
                  <a:t>Apply conjugate gradient method with approximation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b>
                        <m:r>
                          <a:rPr lang="en-US" sz="2400" b="0" i="1" smtClean="0">
                            <a:latin typeface="Cambria Math" panose="02040503050406030204" pitchFamily="18" charset="0"/>
                          </a:rPr>
                          <m:t>𝛽</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𝛽</m:t>
                        </m:r>
                      </m:e>
                    </m:rad>
                  </m:oMath>
                </a14:m>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𝐴𝑓</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𝑚</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𝑒</m:t>
                          </m:r>
                          <m:r>
                            <a:rPr lang="en-US" sz="2400" b="0" i="1" smtClean="0">
                              <a:latin typeface="Cambria Math" panose="02040503050406030204" pitchFamily="18" charset="0"/>
                            </a:rPr>
                            <m:t>=1</m:t>
                          </m:r>
                        </m:sub>
                        <m:sup>
                          <m:r>
                            <a:rPr lang="en-US" sz="2400" b="0" i="1" smtClean="0">
                              <a:latin typeface="Cambria Math" panose="02040503050406030204" pitchFamily="18" charset="0"/>
                            </a:rPr>
                            <m:t>3</m:t>
                          </m:r>
                        </m:sup>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𝑒</m:t>
                                  </m:r>
                                </m:sub>
                              </m:sSub>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𝑒</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𝛽</m:t>
                              </m:r>
                            </m:den>
                          </m:f>
                        </m:e>
                      </m:nary>
                    </m:oMath>
                  </m:oMathPara>
                </a14:m>
                <a:endParaRPr lang="en-US" sz="2400" dirty="0" smtClean="0"/>
              </a:p>
            </p:txBody>
          </p:sp>
        </mc:Choice>
        <mc:Fallback xmlns="">
          <p:sp>
            <p:nvSpPr>
              <p:cNvPr id="32" name="Text Placeholder 237"/>
              <p:cNvSpPr txBox="1">
                <a:spLocks noRot="1" noChangeAspect="1" noMove="1" noResize="1" noEditPoints="1" noAdjustHandles="1" noChangeArrowheads="1" noChangeShapeType="1" noTextEdit="1"/>
              </p:cNvSpPr>
              <p:nvPr/>
            </p:nvSpPr>
            <p:spPr>
              <a:xfrm>
                <a:off x="435109" y="23125036"/>
                <a:ext cx="10093752" cy="6370384"/>
              </a:xfrm>
              <a:prstGeom prst="rect">
                <a:avLst/>
              </a:prstGeom>
              <a:blipFill rotWithShape="0">
                <a:blip r:embed="rId7"/>
                <a:stretch>
                  <a:fillRect l="-242"/>
                </a:stretch>
              </a:blipFill>
            </p:spPr>
            <p:txBody>
              <a:bodyPr/>
              <a:lstStyle/>
              <a:p>
                <a:r>
                  <a:rPr lang="en-US">
                    <a:noFill/>
                  </a:rPr>
                  <a:t> </a:t>
                </a:r>
              </a:p>
            </p:txBody>
          </p:sp>
        </mc:Fallback>
      </mc:AlternateContent>
      <p:pic>
        <p:nvPicPr>
          <p:cNvPr id="16" name="Picture 15"/>
          <p:cNvPicPr>
            <a:picLocks noChangeAspect="1"/>
          </p:cNvPicPr>
          <p:nvPr/>
        </p:nvPicPr>
        <p:blipFill>
          <a:blip r:embed="rId8" cstate="print">
            <a:clrChange>
              <a:clrFrom>
                <a:srgbClr val="F2F3F2"/>
              </a:clrFrom>
              <a:clrTo>
                <a:srgbClr val="F2F3F2">
                  <a:alpha val="0"/>
                </a:srgbClr>
              </a:clrTo>
            </a:clrChange>
            <a:extLst>
              <a:ext uri="{28A0092B-C50C-407E-A947-70E740481C1C}">
                <a14:useLocalDpi xmlns:a14="http://schemas.microsoft.com/office/drawing/2010/main"/>
              </a:ext>
            </a:extLst>
          </a:blip>
          <a:stretch>
            <a:fillRect/>
          </a:stretch>
        </p:blipFill>
        <p:spPr>
          <a:xfrm>
            <a:off x="338084" y="19808375"/>
            <a:ext cx="4295356" cy="2222816"/>
          </a:xfrm>
          <a:prstGeom prst="rect">
            <a:avLst/>
          </a:prstGeom>
        </p:spPr>
      </p:pic>
      <p:pic>
        <p:nvPicPr>
          <p:cNvPr id="19" name="Picture 18"/>
          <p:cNvPicPr>
            <a:picLocks noChangeAspect="1"/>
          </p:cNvPicPr>
          <p:nvPr/>
        </p:nvPicPr>
        <p:blipFill rotWithShape="1">
          <a:blip r:embed="rId9" cstate="print">
            <a:clrChange>
              <a:clrFrom>
                <a:srgbClr val="F2F3F2"/>
              </a:clrFrom>
              <a:clrTo>
                <a:srgbClr val="F2F3F2">
                  <a:alpha val="0"/>
                </a:srgbClr>
              </a:clrTo>
            </a:clrChange>
            <a:extLst>
              <a:ext uri="{28A0092B-C50C-407E-A947-70E740481C1C}">
                <a14:useLocalDpi xmlns:a14="http://schemas.microsoft.com/office/drawing/2010/main"/>
              </a:ext>
            </a:extLst>
          </a:blip>
          <a:srcRect r="-2"/>
          <a:stretch/>
        </p:blipFill>
        <p:spPr>
          <a:xfrm>
            <a:off x="6598762" y="19871836"/>
            <a:ext cx="2015383" cy="2139276"/>
          </a:xfrm>
          <a:prstGeom prst="rect">
            <a:avLst/>
          </a:prstGeom>
        </p:spPr>
      </p:pic>
      <p:sp>
        <p:nvSpPr>
          <p:cNvPr id="37" name="Text Placeholder 237"/>
          <p:cNvSpPr txBox="1">
            <a:spLocks/>
          </p:cNvSpPr>
          <p:nvPr/>
        </p:nvSpPr>
        <p:spPr>
          <a:xfrm>
            <a:off x="10826757" y="10020194"/>
            <a:ext cx="1009375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10x18 measurements; 284 triangle; 10% noise </a:t>
            </a:r>
            <a:endParaRPr lang="en-US" dirty="0"/>
          </a:p>
        </p:txBody>
      </p:sp>
      <p:pic>
        <p:nvPicPr>
          <p:cNvPr id="22" name="Picture 21"/>
          <p:cNvPicPr>
            <a:picLocks noChangeAspect="1"/>
          </p:cNvPicPr>
          <p:nvPr/>
        </p:nvPicPr>
        <p:blipFill rotWithShape="1">
          <a:blip r:embed="rId10" cstate="print">
            <a:clrChange>
              <a:clrFrom>
                <a:srgbClr val="F2F3F2"/>
              </a:clrFrom>
              <a:clrTo>
                <a:srgbClr val="F2F3F2">
                  <a:alpha val="0"/>
                </a:srgbClr>
              </a:clrTo>
            </a:clrChange>
            <a:extLst>
              <a:ext uri="{28A0092B-C50C-407E-A947-70E740481C1C}">
                <a14:useLocalDpi xmlns:a14="http://schemas.microsoft.com/office/drawing/2010/main"/>
              </a:ext>
            </a:extLst>
          </a:blip>
          <a:srcRect l="53211"/>
          <a:stretch/>
        </p:blipFill>
        <p:spPr>
          <a:xfrm>
            <a:off x="8495348" y="19900379"/>
            <a:ext cx="1901129" cy="2031591"/>
          </a:xfrm>
          <a:prstGeom prst="rect">
            <a:avLst/>
          </a:prstGeom>
        </p:spPr>
      </p:pic>
      <p:pic>
        <p:nvPicPr>
          <p:cNvPr id="23" name="Picture 22"/>
          <p:cNvPicPr>
            <a:picLocks noChangeAspect="1"/>
          </p:cNvPicPr>
          <p:nvPr/>
        </p:nvPicPr>
        <p:blipFill>
          <a:blip r:embed="rId11" cstate="print">
            <a:clrChange>
              <a:clrFrom>
                <a:srgbClr val="F2F3F2"/>
              </a:clrFrom>
              <a:clrTo>
                <a:srgbClr val="F2F3F2">
                  <a:alpha val="0"/>
                </a:srgbClr>
              </a:clrTo>
            </a:clrChange>
            <a:extLst>
              <a:ext uri="{28A0092B-C50C-407E-A947-70E740481C1C}">
                <a14:useLocalDpi xmlns:a14="http://schemas.microsoft.com/office/drawing/2010/main"/>
              </a:ext>
            </a:extLst>
          </a:blip>
          <a:stretch>
            <a:fillRect/>
          </a:stretch>
        </p:blipFill>
        <p:spPr>
          <a:xfrm>
            <a:off x="10895344" y="10853406"/>
            <a:ext cx="4589929" cy="2312922"/>
          </a:xfrm>
          <a:prstGeom prst="rect">
            <a:avLst/>
          </a:prstGeom>
        </p:spPr>
      </p:pic>
      <p:pic>
        <p:nvPicPr>
          <p:cNvPr id="24" name="Picture 23"/>
          <p:cNvPicPr>
            <a:picLocks noChangeAspect="1"/>
          </p:cNvPicPr>
          <p:nvPr/>
        </p:nvPicPr>
        <p:blipFill>
          <a:blip r:embed="rId12" cstate="print">
            <a:clrChange>
              <a:clrFrom>
                <a:srgbClr val="F2F3F2"/>
              </a:clrFrom>
              <a:clrTo>
                <a:srgbClr val="F2F3F2">
                  <a:alpha val="0"/>
                </a:srgbClr>
              </a:clrTo>
            </a:clrChange>
            <a:extLst>
              <a:ext uri="{28A0092B-C50C-407E-A947-70E740481C1C}">
                <a14:useLocalDpi xmlns:a14="http://schemas.microsoft.com/office/drawing/2010/main"/>
              </a:ext>
            </a:extLst>
          </a:blip>
          <a:stretch>
            <a:fillRect/>
          </a:stretch>
        </p:blipFill>
        <p:spPr>
          <a:xfrm>
            <a:off x="15591160" y="10761386"/>
            <a:ext cx="2404942" cy="2404942"/>
          </a:xfrm>
          <a:prstGeom prst="rect">
            <a:avLst/>
          </a:prstGeom>
        </p:spPr>
      </p:pic>
      <p:pic>
        <p:nvPicPr>
          <p:cNvPr id="25" name="Picture 24"/>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foregroundMark x1="61398" y1="70921" x2="61398" y2="70921"/>
                        <a14:foregroundMark x1="51008" y1="29079" x2="51008" y2="29079"/>
                        <a14:foregroundMark x1="36146" y1="44013" x2="36146" y2="44013"/>
                        <a14:foregroundMark x1="49181" y1="69276" x2="49181" y2="69276"/>
                        <a14:foregroundMark x1="54975" y1="36842" x2="54975" y2="36842"/>
                        <a14:foregroundMark x1="49685" y1="33224" x2="54471" y2="44013"/>
                        <a14:foregroundMark x1="32683" y1="46776" x2="34572" y2="51776"/>
                        <a14:foregroundMark x1="70655" y1="45987" x2="70655" y2="66184"/>
                        <a14:foregroundMark x1="55793" y1="75329" x2="34572" y2="67303"/>
                        <a14:foregroundMark x1="54471" y1="67895" x2="42821" y2="65921"/>
                        <a14:foregroundMark x1="44144" y1="75066" x2="40113" y2="72829"/>
                      </a14:backgroundRemoval>
                    </a14:imgEffect>
                  </a14:imgLayer>
                </a14:imgProps>
              </a:ext>
              <a:ext uri="{28A0092B-C50C-407E-A947-70E740481C1C}">
                <a14:useLocalDpi xmlns:a14="http://schemas.microsoft.com/office/drawing/2010/main"/>
              </a:ext>
            </a:extLst>
          </a:blip>
          <a:stretch>
            <a:fillRect/>
          </a:stretch>
        </p:blipFill>
        <p:spPr>
          <a:xfrm>
            <a:off x="18195067" y="10853407"/>
            <a:ext cx="2492735" cy="2385994"/>
          </a:xfrm>
          <a:prstGeom prst="rect">
            <a:avLst/>
          </a:prstGeom>
        </p:spPr>
      </p:pic>
      <p:sp>
        <p:nvSpPr>
          <p:cNvPr id="42" name="TextBox 41"/>
          <p:cNvSpPr txBox="1"/>
          <p:nvPr/>
        </p:nvSpPr>
        <p:spPr>
          <a:xfrm>
            <a:off x="11289031" y="13120845"/>
            <a:ext cx="1614015" cy="276999"/>
          </a:xfrm>
          <a:prstGeom prst="rect">
            <a:avLst/>
          </a:prstGeom>
          <a:noFill/>
        </p:spPr>
        <p:txBody>
          <a:bodyPr wrap="square" rtlCol="0">
            <a:spAutoFit/>
          </a:bodyPr>
          <a:lstStyle/>
          <a:p>
            <a:pPr algn="ctr"/>
            <a:r>
              <a:rPr lang="en-US" sz="1200" i="1" dirty="0" smtClean="0">
                <a:solidFill>
                  <a:schemeClr val="bg1">
                    <a:lumMod val="65000"/>
                  </a:schemeClr>
                </a:solidFill>
              </a:rPr>
              <a:t>Original object</a:t>
            </a:r>
            <a:endParaRPr lang="en-US" sz="1200" i="1" dirty="0">
              <a:solidFill>
                <a:schemeClr val="bg1">
                  <a:lumMod val="65000"/>
                </a:schemeClr>
              </a:solidFill>
            </a:endParaRPr>
          </a:p>
        </p:txBody>
      </p:sp>
      <p:sp>
        <p:nvSpPr>
          <p:cNvPr id="43" name="TextBox 42"/>
          <p:cNvSpPr txBox="1"/>
          <p:nvPr/>
        </p:nvSpPr>
        <p:spPr>
          <a:xfrm>
            <a:off x="13613737" y="13125453"/>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Naïve solution</a:t>
            </a:r>
            <a:endParaRPr lang="en-US" dirty="0"/>
          </a:p>
        </p:txBody>
      </p:sp>
      <p:sp>
        <p:nvSpPr>
          <p:cNvPr id="44" name="TextBox 43"/>
          <p:cNvSpPr txBox="1"/>
          <p:nvPr/>
        </p:nvSpPr>
        <p:spPr>
          <a:xfrm>
            <a:off x="16076291" y="13174564"/>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TSVD solution</a:t>
            </a:r>
            <a:endParaRPr lang="en-US" dirty="0"/>
          </a:p>
        </p:txBody>
      </p:sp>
      <p:sp>
        <p:nvSpPr>
          <p:cNvPr id="45" name="TextBox 44"/>
          <p:cNvSpPr txBox="1"/>
          <p:nvPr/>
        </p:nvSpPr>
        <p:spPr>
          <a:xfrm>
            <a:off x="18789279" y="13153657"/>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Total variation</a:t>
            </a:r>
            <a:endParaRPr lang="en-US" dirty="0"/>
          </a:p>
        </p:txBody>
      </p:sp>
      <p:pic>
        <p:nvPicPr>
          <p:cNvPr id="46" name="Picture 45"/>
          <p:cNvPicPr>
            <a:picLocks noChangeAspect="1"/>
          </p:cNvPicPr>
          <p:nvPr/>
        </p:nvPicPr>
        <p:blipFill rotWithShape="1">
          <a:blip r:embed="rId15" cstate="print">
            <a:clrChange>
              <a:clrFrom>
                <a:srgbClr val="F2F3F2"/>
              </a:clrFrom>
              <a:clrTo>
                <a:srgbClr val="F2F3F2">
                  <a:alpha val="0"/>
                </a:srgbClr>
              </a:clrTo>
            </a:clrChange>
            <a:extLst>
              <a:ext uri="{28A0092B-C50C-407E-A947-70E740481C1C}">
                <a14:useLocalDpi xmlns:a14="http://schemas.microsoft.com/office/drawing/2010/main"/>
              </a:ext>
            </a:extLst>
          </a:blip>
          <a:srcRect l="1" r="4307"/>
          <a:stretch/>
        </p:blipFill>
        <p:spPr>
          <a:xfrm>
            <a:off x="4619328" y="19856204"/>
            <a:ext cx="2021363" cy="2139276"/>
          </a:xfrm>
          <a:prstGeom prst="rect">
            <a:avLst/>
          </a:prstGeom>
        </p:spPr>
      </p:pic>
      <p:sp>
        <p:nvSpPr>
          <p:cNvPr id="55" name="Text Placeholder 235"/>
          <p:cNvSpPr txBox="1">
            <a:spLocks/>
          </p:cNvSpPr>
          <p:nvPr/>
        </p:nvSpPr>
        <p:spPr>
          <a:xfrm>
            <a:off x="448403" y="18391219"/>
            <a:ext cx="10096349" cy="566030"/>
          </a:xfrm>
          <a:prstGeom prst="rect">
            <a:avLst/>
          </a:prstGeom>
          <a:solidFill>
            <a:schemeClr val="tx2">
              <a:lumMod val="60000"/>
              <a:lumOff val="40000"/>
            </a:schemeClr>
          </a:solid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AVOID INVERSE CRIME</a:t>
            </a:r>
            <a:endParaRPr lang="en-US" dirty="0"/>
          </a:p>
        </p:txBody>
      </p:sp>
      <p:sp>
        <p:nvSpPr>
          <p:cNvPr id="56" name="Text Placeholder 235"/>
          <p:cNvSpPr txBox="1">
            <a:spLocks/>
          </p:cNvSpPr>
          <p:nvPr/>
        </p:nvSpPr>
        <p:spPr>
          <a:xfrm>
            <a:off x="443732" y="22408146"/>
            <a:ext cx="10096349" cy="566030"/>
          </a:xfrm>
          <a:prstGeom prst="rect">
            <a:avLst/>
          </a:prstGeom>
          <a:solidFill>
            <a:schemeClr val="tx2">
              <a:lumMod val="60000"/>
              <a:lumOff val="40000"/>
            </a:schemeClr>
          </a:solid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TOTAL VARIATION METHOD</a:t>
            </a:r>
            <a:endParaRPr lang="en-US" dirty="0"/>
          </a:p>
        </p:txBody>
      </p:sp>
      <p:sp>
        <p:nvSpPr>
          <p:cNvPr id="59" name="Text Placeholder 235"/>
          <p:cNvSpPr txBox="1">
            <a:spLocks/>
          </p:cNvSpPr>
          <p:nvPr/>
        </p:nvSpPr>
        <p:spPr>
          <a:xfrm>
            <a:off x="10826757" y="9441592"/>
            <a:ext cx="10096349" cy="566030"/>
          </a:xfrm>
          <a:prstGeom prst="rect">
            <a:avLst/>
          </a:prstGeom>
          <a:solidFill>
            <a:schemeClr val="tx2">
              <a:lumMod val="60000"/>
              <a:lumOff val="40000"/>
            </a:schemeClr>
          </a:solid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COMPARE REGULARIZATION METHODS</a:t>
            </a:r>
            <a:endParaRPr lang="en-US" dirty="0"/>
          </a:p>
        </p:txBody>
      </p:sp>
      <p:sp>
        <p:nvSpPr>
          <p:cNvPr id="60" name="Text Placeholder 235"/>
          <p:cNvSpPr txBox="1">
            <a:spLocks/>
          </p:cNvSpPr>
          <p:nvPr/>
        </p:nvSpPr>
        <p:spPr>
          <a:xfrm>
            <a:off x="10839839" y="13924436"/>
            <a:ext cx="10096349" cy="566030"/>
          </a:xfrm>
          <a:prstGeom prst="rect">
            <a:avLst/>
          </a:prstGeom>
          <a:solidFill>
            <a:schemeClr val="tx2">
              <a:lumMod val="60000"/>
              <a:lumOff val="40000"/>
            </a:schemeClr>
          </a:solid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TOMOGRAPHY WITH WALNUT SCAN</a:t>
            </a:r>
          </a:p>
        </p:txBody>
      </p:sp>
      <p:pic>
        <p:nvPicPr>
          <p:cNvPr id="230" name="Picture 229"/>
          <p:cNvPicPr>
            <a:picLocks noChangeAspect="1"/>
          </p:cNvPicPr>
          <p:nvPr/>
        </p:nvPicPr>
        <p:blipFill rotWithShape="1">
          <a:blip r:embed="rId16">
            <a:clrChange>
              <a:clrFrom>
                <a:srgbClr val="F2F3F2"/>
              </a:clrFrom>
              <a:clrTo>
                <a:srgbClr val="F2F3F2">
                  <a:alpha val="0"/>
                </a:srgbClr>
              </a:clrTo>
            </a:clrChange>
            <a:extLst>
              <a:ext uri="{28A0092B-C50C-407E-A947-70E740481C1C}">
                <a14:useLocalDpi xmlns:a14="http://schemas.microsoft.com/office/drawing/2010/main"/>
              </a:ext>
            </a:extLst>
          </a:blip>
          <a:srcRect t="11614"/>
          <a:stretch/>
        </p:blipFill>
        <p:spPr>
          <a:xfrm>
            <a:off x="11569252" y="15187395"/>
            <a:ext cx="2742358" cy="2500316"/>
          </a:xfrm>
          <a:prstGeom prst="rect">
            <a:avLst/>
          </a:prstGeom>
        </p:spPr>
      </p:pic>
      <p:pic>
        <p:nvPicPr>
          <p:cNvPr id="231" name="Picture 230"/>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4372735" y="15219489"/>
            <a:ext cx="2312638" cy="2312638"/>
          </a:xfrm>
          <a:prstGeom prst="rect">
            <a:avLst/>
          </a:prstGeom>
        </p:spPr>
      </p:pic>
      <p:pic>
        <p:nvPicPr>
          <p:cNvPr id="2" name="Picture 1"/>
          <p:cNvPicPr>
            <a:picLocks noChangeAspect="1"/>
          </p:cNvPicPr>
          <p:nvPr/>
        </p:nvPicPr>
        <p:blipFill>
          <a:blip r:embed="rId18" cstate="print">
            <a:clrChange>
              <a:clrFrom>
                <a:srgbClr val="F0F1F1"/>
              </a:clrFrom>
              <a:clrTo>
                <a:srgbClr val="F0F1F1">
                  <a:alpha val="0"/>
                </a:srgbClr>
              </a:clrTo>
            </a:clrChange>
            <a:extLst>
              <a:ext uri="{28A0092B-C50C-407E-A947-70E740481C1C}">
                <a14:useLocalDpi xmlns:a14="http://schemas.microsoft.com/office/drawing/2010/main"/>
              </a:ext>
            </a:extLst>
          </a:blip>
          <a:stretch>
            <a:fillRect/>
          </a:stretch>
        </p:blipFill>
        <p:spPr>
          <a:xfrm>
            <a:off x="11489141" y="18536682"/>
            <a:ext cx="5573100" cy="2264823"/>
          </a:xfrm>
          <a:prstGeom prst="rect">
            <a:avLst/>
          </a:prstGeom>
        </p:spPr>
      </p:pic>
      <p:pic>
        <p:nvPicPr>
          <p:cNvPr id="7" name="Picture 6"/>
          <p:cNvPicPr>
            <a:picLocks noChangeAspect="1"/>
          </p:cNvPicPr>
          <p:nvPr/>
        </p:nvPicPr>
        <p:blipFill>
          <a:blip r:embed="rId19" cstate="print">
            <a:clrChange>
              <a:clrFrom>
                <a:srgbClr val="EEEEEE"/>
              </a:clrFrom>
              <a:clrTo>
                <a:srgbClr val="EEEEEE">
                  <a:alpha val="0"/>
                </a:srgbClr>
              </a:clrTo>
            </a:clrChange>
            <a:extLst>
              <a:ext uri="{28A0092B-C50C-407E-A947-70E740481C1C}">
                <a14:useLocalDpi xmlns:a14="http://schemas.microsoft.com/office/drawing/2010/main"/>
              </a:ext>
            </a:extLst>
          </a:blip>
          <a:stretch>
            <a:fillRect/>
          </a:stretch>
        </p:blipFill>
        <p:spPr>
          <a:xfrm>
            <a:off x="13093896" y="21719734"/>
            <a:ext cx="2347034" cy="2359355"/>
          </a:xfrm>
          <a:prstGeom prst="rect">
            <a:avLst/>
          </a:prstGeom>
        </p:spPr>
      </p:pic>
      <p:pic>
        <p:nvPicPr>
          <p:cNvPr id="8" name="Picture 7"/>
          <p:cNvPicPr>
            <a:picLocks noChangeAspect="1"/>
          </p:cNvPicPr>
          <p:nvPr/>
        </p:nvPicPr>
        <p:blipFill rotWithShape="1">
          <a:blip r:embed="rId20" cstate="print">
            <a:extLst>
              <a:ext uri="{28A0092B-C50C-407E-A947-70E740481C1C}">
                <a14:useLocalDpi xmlns:a14="http://schemas.microsoft.com/office/drawing/2010/main"/>
              </a:ext>
            </a:extLst>
          </a:blip>
          <a:srcRect l="7015" t="4176" r="1523" b="7029"/>
          <a:stretch/>
        </p:blipFill>
        <p:spPr>
          <a:xfrm>
            <a:off x="17094733" y="15219489"/>
            <a:ext cx="2302054" cy="2312638"/>
          </a:xfrm>
          <a:prstGeom prst="rect">
            <a:avLst/>
          </a:prstGeom>
        </p:spPr>
      </p:pic>
      <p:pic>
        <p:nvPicPr>
          <p:cNvPr id="9" name="Picture 8"/>
          <p:cNvPicPr>
            <a:picLocks noChangeAspect="1"/>
          </p:cNvPicPr>
          <p:nvPr/>
        </p:nvPicPr>
        <p:blipFill>
          <a:blip r:embed="rId21" cstate="print">
            <a:clrChange>
              <a:clrFrom>
                <a:srgbClr val="EEEEEE"/>
              </a:clrFrom>
              <a:clrTo>
                <a:srgbClr val="EEEEEE">
                  <a:alpha val="0"/>
                </a:srgbClr>
              </a:clrTo>
            </a:clrChange>
            <a:extLst>
              <a:ext uri="{28A0092B-C50C-407E-A947-70E740481C1C}">
                <a14:useLocalDpi xmlns:a14="http://schemas.microsoft.com/office/drawing/2010/main"/>
              </a:ext>
            </a:extLst>
          </a:blip>
          <a:stretch>
            <a:fillRect/>
          </a:stretch>
        </p:blipFill>
        <p:spPr>
          <a:xfrm>
            <a:off x="16186754" y="21734571"/>
            <a:ext cx="2308465" cy="2284101"/>
          </a:xfrm>
          <a:prstGeom prst="rect">
            <a:avLst/>
          </a:prstGeom>
        </p:spPr>
      </p:pic>
      <mc:AlternateContent xmlns:mc="http://schemas.openxmlformats.org/markup-compatibility/2006">
        <mc:Choice xmlns:a14="http://schemas.microsoft.com/office/drawing/2010/main" Requires="a14">
          <p:sp>
            <p:nvSpPr>
              <p:cNvPr id="11" name="Rectangle 10"/>
              <p:cNvSpPr/>
              <p:nvPr/>
            </p:nvSpPr>
            <p:spPr>
              <a:xfrm>
                <a:off x="1553428" y="16402390"/>
                <a:ext cx="3328219" cy="11854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chemeClr val="accent5">
                                  <a:lumMod val="50000"/>
                                </a:schemeClr>
                              </a:solidFill>
                              <a:latin typeface="Cambria Math" panose="02040503050406030204" pitchFamily="18" charset="0"/>
                            </a:rPr>
                          </m:ctrlPr>
                        </m:sSubPr>
                        <m:e>
                          <m:r>
                            <a:rPr lang="en-US" sz="2400" i="1">
                              <a:solidFill>
                                <a:schemeClr val="accent5">
                                  <a:lumMod val="50000"/>
                                </a:schemeClr>
                              </a:solidFill>
                              <a:latin typeface="Cambria Math" panose="02040503050406030204" pitchFamily="18" charset="0"/>
                            </a:rPr>
                            <m:t>𝑚</m:t>
                          </m:r>
                        </m:e>
                        <m:sub>
                          <m:r>
                            <a:rPr lang="en-US" sz="2400" i="1">
                              <a:solidFill>
                                <a:schemeClr val="accent5">
                                  <a:lumMod val="50000"/>
                                </a:schemeClr>
                              </a:solidFill>
                              <a:latin typeface="Cambria Math" panose="02040503050406030204" pitchFamily="18" charset="0"/>
                            </a:rPr>
                            <m:t>𝑖</m:t>
                          </m:r>
                        </m:sub>
                      </m:sSub>
                      <m:r>
                        <a:rPr lang="en-US" sz="2400" i="1">
                          <a:solidFill>
                            <a:schemeClr val="accent5">
                              <a:lumMod val="50000"/>
                            </a:schemeClr>
                          </a:solidFill>
                          <a:latin typeface="Cambria Math" panose="02040503050406030204" pitchFamily="18" charset="0"/>
                        </a:rPr>
                        <m:t>=</m:t>
                      </m:r>
                      <m:nary>
                        <m:naryPr>
                          <m:chr m:val="∑"/>
                          <m:ctrlPr>
                            <a:rPr lang="en-US" sz="2400" i="1">
                              <a:solidFill>
                                <a:schemeClr val="accent5">
                                  <a:lumMod val="50000"/>
                                </a:schemeClr>
                              </a:solidFill>
                              <a:latin typeface="Cambria Math" panose="02040503050406030204" pitchFamily="18" charset="0"/>
                            </a:rPr>
                          </m:ctrlPr>
                        </m:naryPr>
                        <m:sub>
                          <m:r>
                            <m:rPr>
                              <m:brk m:alnAt="23"/>
                            </m:rPr>
                            <a:rPr lang="en-US" sz="2400" i="1">
                              <a:solidFill>
                                <a:schemeClr val="accent5">
                                  <a:lumMod val="50000"/>
                                </a:schemeClr>
                              </a:solidFill>
                              <a:latin typeface="Cambria Math" panose="02040503050406030204" pitchFamily="18" charset="0"/>
                            </a:rPr>
                            <m:t>𝑗</m:t>
                          </m:r>
                          <m:r>
                            <a:rPr lang="en-US" sz="2400" i="1">
                              <a:solidFill>
                                <a:schemeClr val="accent5">
                                  <a:lumMod val="50000"/>
                                </a:schemeClr>
                              </a:solidFill>
                              <a:latin typeface="Cambria Math" panose="02040503050406030204" pitchFamily="18" charset="0"/>
                            </a:rPr>
                            <m:t>=1</m:t>
                          </m:r>
                        </m:sub>
                        <m:sup>
                          <m:r>
                            <a:rPr lang="en-US" sz="2400" i="1">
                              <a:solidFill>
                                <a:schemeClr val="accent5">
                                  <a:lumMod val="50000"/>
                                </a:schemeClr>
                              </a:solidFill>
                              <a:latin typeface="Cambria Math" panose="02040503050406030204" pitchFamily="18" charset="0"/>
                            </a:rPr>
                            <m:t>𝑎𝑙𝑙</m:t>
                          </m:r>
                          <m:r>
                            <a:rPr lang="en-US" sz="2400" i="1">
                              <a:solidFill>
                                <a:schemeClr val="accent5">
                                  <a:lumMod val="50000"/>
                                </a:schemeClr>
                              </a:solidFill>
                              <a:latin typeface="Cambria Math" panose="02040503050406030204" pitchFamily="18" charset="0"/>
                            </a:rPr>
                            <m:t> </m:t>
                          </m:r>
                          <m:r>
                            <a:rPr lang="en-US" sz="2400" i="1">
                              <a:solidFill>
                                <a:schemeClr val="accent5">
                                  <a:lumMod val="50000"/>
                                </a:schemeClr>
                              </a:solidFill>
                              <a:latin typeface="Cambria Math" panose="02040503050406030204" pitchFamily="18" charset="0"/>
                            </a:rPr>
                            <m:t>𝑖𝑛𝑡𝑒𝑟𝑠𝑒𝑐𝑡𝑖𝑜𝑛𝑠</m:t>
                          </m:r>
                        </m:sup>
                        <m:e>
                          <m:sSub>
                            <m:sSubPr>
                              <m:ctrlPr>
                                <a:rPr lang="en-US" sz="2400" i="1">
                                  <a:solidFill>
                                    <a:schemeClr val="accent5">
                                      <a:lumMod val="50000"/>
                                    </a:schemeClr>
                                  </a:solidFill>
                                  <a:latin typeface="Cambria Math" panose="02040503050406030204" pitchFamily="18" charset="0"/>
                                </a:rPr>
                              </m:ctrlPr>
                            </m:sSubPr>
                            <m:e>
                              <m:r>
                                <a:rPr lang="en-US" sz="2400" i="1">
                                  <a:solidFill>
                                    <a:schemeClr val="accent5">
                                      <a:lumMod val="50000"/>
                                    </a:schemeClr>
                                  </a:solidFill>
                                  <a:latin typeface="Cambria Math" panose="02040503050406030204" pitchFamily="18" charset="0"/>
                                </a:rPr>
                                <m:t>𝑙</m:t>
                              </m:r>
                            </m:e>
                            <m:sub>
                              <m:r>
                                <a:rPr lang="en-US" sz="2400" i="1">
                                  <a:solidFill>
                                    <a:schemeClr val="accent5">
                                      <a:lumMod val="50000"/>
                                    </a:schemeClr>
                                  </a:solidFill>
                                  <a:latin typeface="Cambria Math" panose="02040503050406030204" pitchFamily="18" charset="0"/>
                                </a:rPr>
                                <m:t>𝑗</m:t>
                              </m:r>
                            </m:sub>
                          </m:sSub>
                          <m:sSub>
                            <m:sSubPr>
                              <m:ctrlPr>
                                <a:rPr lang="en-US" sz="2400" i="1">
                                  <a:solidFill>
                                    <a:schemeClr val="accent5">
                                      <a:lumMod val="50000"/>
                                    </a:schemeClr>
                                  </a:solidFill>
                                  <a:latin typeface="Cambria Math" panose="02040503050406030204" pitchFamily="18" charset="0"/>
                                </a:rPr>
                              </m:ctrlPr>
                            </m:sSubPr>
                            <m:e>
                              <m:r>
                                <a:rPr lang="en-US" sz="2400" i="1">
                                  <a:solidFill>
                                    <a:schemeClr val="accent5">
                                      <a:lumMod val="50000"/>
                                    </a:schemeClr>
                                  </a:solidFill>
                                  <a:latin typeface="Cambria Math" panose="02040503050406030204" pitchFamily="18" charset="0"/>
                                </a:rPr>
                                <m:t>𝑓</m:t>
                              </m:r>
                            </m:e>
                            <m:sub>
                              <m:r>
                                <a:rPr lang="en-US" sz="2400" i="1">
                                  <a:solidFill>
                                    <a:schemeClr val="accent5">
                                      <a:lumMod val="50000"/>
                                    </a:schemeClr>
                                  </a:solidFill>
                                  <a:latin typeface="Cambria Math" panose="02040503050406030204" pitchFamily="18" charset="0"/>
                                </a:rPr>
                                <m:t>𝑗</m:t>
                              </m:r>
                            </m:sub>
                          </m:sSub>
                        </m:e>
                      </m:nary>
                    </m:oMath>
                  </m:oMathPara>
                </a14:m>
                <a:endParaRPr lang="en-US" sz="2400" i="1" dirty="0">
                  <a:solidFill>
                    <a:schemeClr val="accent5">
                      <a:lumMod val="50000"/>
                    </a:schemeClr>
                  </a:solidFill>
                  <a:latin typeface="Cambria Math" panose="02040503050406030204" pitchFamily="18" charset="0"/>
                </a:endParaRPr>
              </a:p>
            </p:txBody>
          </p:sp>
        </mc:Choice>
        <mc:Fallback>
          <p:sp>
            <p:nvSpPr>
              <p:cNvPr id="11" name="Rectangle 10"/>
              <p:cNvSpPr>
                <a:spLocks noRot="1" noChangeAspect="1" noMove="1" noResize="1" noEditPoints="1" noAdjustHandles="1" noChangeArrowheads="1" noChangeShapeType="1" noTextEdit="1"/>
              </p:cNvSpPr>
              <p:nvPr/>
            </p:nvSpPr>
            <p:spPr>
              <a:xfrm>
                <a:off x="1553428" y="16402390"/>
                <a:ext cx="3328219" cy="1185453"/>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Rectangle 60"/>
              <p:cNvSpPr/>
              <p:nvPr/>
            </p:nvSpPr>
            <p:spPr>
              <a:xfrm>
                <a:off x="6294427" y="16771207"/>
                <a:ext cx="13120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accent5">
                              <a:lumMod val="50000"/>
                            </a:schemeClr>
                          </a:solidFill>
                          <a:latin typeface="Cambria Math" panose="02040503050406030204" pitchFamily="18" charset="0"/>
                        </a:rPr>
                        <m:t>𝑨𝒇</m:t>
                      </m:r>
                      <m:r>
                        <a:rPr lang="en-US" sz="2400" b="0" i="1" smtClean="0">
                          <a:solidFill>
                            <a:schemeClr val="accent5">
                              <a:lumMod val="50000"/>
                            </a:schemeClr>
                          </a:solidFill>
                          <a:latin typeface="Cambria Math" panose="02040503050406030204" pitchFamily="18" charset="0"/>
                        </a:rPr>
                        <m:t>=</m:t>
                      </m:r>
                      <m:r>
                        <a:rPr lang="en-US" sz="2400" b="1" i="1" smtClean="0">
                          <a:solidFill>
                            <a:schemeClr val="accent5">
                              <a:lumMod val="50000"/>
                            </a:schemeClr>
                          </a:solidFill>
                          <a:latin typeface="Cambria Math" panose="02040503050406030204" pitchFamily="18" charset="0"/>
                        </a:rPr>
                        <m:t>𝒎</m:t>
                      </m:r>
                    </m:oMath>
                  </m:oMathPara>
                </a14:m>
                <a:endParaRPr lang="en-US" sz="2400" b="1" i="1" dirty="0">
                  <a:solidFill>
                    <a:schemeClr val="accent5">
                      <a:lumMod val="50000"/>
                    </a:schemeClr>
                  </a:solidFill>
                  <a:latin typeface="Cambria Math" panose="02040503050406030204" pitchFamily="18" charset="0"/>
                </a:endParaRPr>
              </a:p>
            </p:txBody>
          </p:sp>
        </mc:Choice>
        <mc:Fallback>
          <p:sp>
            <p:nvSpPr>
              <p:cNvPr id="61" name="Rectangle 60"/>
              <p:cNvSpPr>
                <a:spLocks noRot="1" noChangeAspect="1" noMove="1" noResize="1" noEditPoints="1" noAdjustHandles="1" noChangeArrowheads="1" noChangeShapeType="1" noTextEdit="1"/>
              </p:cNvSpPr>
              <p:nvPr/>
            </p:nvSpPr>
            <p:spPr>
              <a:xfrm>
                <a:off x="6294427" y="16771207"/>
                <a:ext cx="1312026" cy="461665"/>
              </a:xfrm>
              <a:prstGeom prst="rect">
                <a:avLst/>
              </a:prstGeom>
              <a:blipFill rotWithShape="0">
                <a:blip r:embed="rId23"/>
                <a:stretch>
                  <a:fillRect l="-1395" b="-19737"/>
                </a:stretch>
              </a:blipFill>
            </p:spPr>
            <p:txBody>
              <a:bodyPr/>
              <a:lstStyle/>
              <a:p>
                <a:r>
                  <a:rPr lang="en-US">
                    <a:noFill/>
                  </a:rPr>
                  <a:t> </a:t>
                </a:r>
              </a:p>
            </p:txBody>
          </p:sp>
        </mc:Fallback>
      </mc:AlternateContent>
      <p:grpSp>
        <p:nvGrpSpPr>
          <p:cNvPr id="10" name="Group 9"/>
          <p:cNvGrpSpPr/>
          <p:nvPr/>
        </p:nvGrpSpPr>
        <p:grpSpPr>
          <a:xfrm>
            <a:off x="10909019" y="6305435"/>
            <a:ext cx="9957179" cy="2539324"/>
            <a:chOff x="10914629" y="6675683"/>
            <a:chExt cx="9957179" cy="2539324"/>
          </a:xfrm>
        </p:grpSpPr>
        <p:grpSp>
          <p:nvGrpSpPr>
            <p:cNvPr id="224" name="Group 223"/>
            <p:cNvGrpSpPr/>
            <p:nvPr/>
          </p:nvGrpSpPr>
          <p:grpSpPr>
            <a:xfrm>
              <a:off x="17926181" y="6741648"/>
              <a:ext cx="2945627" cy="2348858"/>
              <a:chOff x="16913408" y="16619141"/>
              <a:chExt cx="4139772" cy="3656566"/>
            </a:xfrm>
          </p:grpSpPr>
          <p:pic>
            <p:nvPicPr>
              <p:cNvPr id="30" name="Picture 29"/>
              <p:cNvPicPr>
                <a:picLocks noChangeAspect="1"/>
              </p:cNvPicPr>
              <p:nvPr/>
            </p:nvPicPr>
            <p:blipFill>
              <a:blip r:embed="rId24">
                <a:clrChange>
                  <a:clrFrom>
                    <a:srgbClr val="F0F1F1"/>
                  </a:clrFrom>
                  <a:clrTo>
                    <a:srgbClr val="F0F1F1">
                      <a:alpha val="0"/>
                    </a:srgbClr>
                  </a:clrTo>
                </a:clrChange>
                <a:extLst>
                  <a:ext uri="{28A0092B-C50C-407E-A947-70E740481C1C}">
                    <a14:useLocalDpi xmlns:a14="http://schemas.microsoft.com/office/drawing/2010/main"/>
                  </a:ext>
                </a:extLst>
              </a:blip>
              <a:stretch>
                <a:fillRect/>
              </a:stretch>
            </p:blipFill>
            <p:spPr>
              <a:xfrm>
                <a:off x="16913408" y="16619141"/>
                <a:ext cx="4139772" cy="2862216"/>
              </a:xfrm>
              <a:prstGeom prst="rect">
                <a:avLst/>
              </a:prstGeom>
            </p:spPr>
          </p:pic>
          <p:sp>
            <p:nvSpPr>
              <p:cNvPr id="52" name="TextBox 51"/>
              <p:cNvSpPr txBox="1"/>
              <p:nvPr/>
            </p:nvSpPr>
            <p:spPr>
              <a:xfrm>
                <a:off x="17193539" y="19557014"/>
                <a:ext cx="3750302" cy="718693"/>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Error of total variation to number of </a:t>
                </a:r>
                <a:r>
                  <a:rPr lang="en-US" dirty="0" smtClean="0"/>
                  <a:t>iterations, total variation</a:t>
                </a:r>
                <a:endParaRPr lang="en-US" dirty="0"/>
              </a:p>
            </p:txBody>
          </p:sp>
        </p:grpSp>
        <p:pic>
          <p:nvPicPr>
            <p:cNvPr id="225" name="Picture 224"/>
            <p:cNvPicPr>
              <a:picLocks noChangeAspect="1"/>
            </p:cNvPicPr>
            <p:nvPr/>
          </p:nvPicPr>
          <p:blipFill rotWithShape="1">
            <a:blip r:embed="rId25" cstate="print">
              <a:clrChange>
                <a:clrFrom>
                  <a:srgbClr val="F0F1F1"/>
                </a:clrFrom>
                <a:clrTo>
                  <a:srgbClr val="F0F1F1">
                    <a:alpha val="0"/>
                  </a:srgbClr>
                </a:clrTo>
              </a:clrChange>
              <a:extLst>
                <a:ext uri="{28A0092B-C50C-407E-A947-70E740481C1C}">
                  <a14:useLocalDpi xmlns:a14="http://schemas.microsoft.com/office/drawing/2010/main"/>
                </a:ext>
              </a:extLst>
            </a:blip>
            <a:srcRect/>
            <a:stretch/>
          </p:blipFill>
          <p:spPr>
            <a:xfrm>
              <a:off x="15628972" y="6737471"/>
              <a:ext cx="2297209" cy="1921123"/>
            </a:xfrm>
            <a:prstGeom prst="rect">
              <a:avLst/>
            </a:prstGeom>
          </p:spPr>
        </p:pic>
        <p:pic>
          <p:nvPicPr>
            <p:cNvPr id="226" name="Picture 225"/>
            <p:cNvPicPr>
              <a:picLocks noChangeAspect="1"/>
            </p:cNvPicPr>
            <p:nvPr/>
          </p:nvPicPr>
          <p:blipFill>
            <a:blip r:embed="rId26" cstate="print">
              <a:clrChange>
                <a:clrFrom>
                  <a:srgbClr val="F2F3F2"/>
                </a:clrFrom>
                <a:clrTo>
                  <a:srgbClr val="F2F3F2">
                    <a:alpha val="0"/>
                  </a:srgbClr>
                </a:clrTo>
              </a:clrChange>
              <a:extLst>
                <a:ext uri="{28A0092B-C50C-407E-A947-70E740481C1C}">
                  <a14:useLocalDpi xmlns:a14="http://schemas.microsoft.com/office/drawing/2010/main"/>
                </a:ext>
              </a:extLst>
            </a:blip>
            <a:stretch>
              <a:fillRect/>
            </a:stretch>
          </p:blipFill>
          <p:spPr>
            <a:xfrm>
              <a:off x="10914629" y="6793571"/>
              <a:ext cx="2070590" cy="1705192"/>
            </a:xfrm>
            <a:prstGeom prst="rect">
              <a:avLst/>
            </a:prstGeom>
          </p:spPr>
        </p:pic>
        <p:pic>
          <p:nvPicPr>
            <p:cNvPr id="227" name="Picture 226"/>
            <p:cNvPicPr>
              <a:picLocks noChangeAspect="1"/>
            </p:cNvPicPr>
            <p:nvPr/>
          </p:nvPicPr>
          <p:blipFill rotWithShape="1">
            <a:blip r:embed="rId27" cstate="print">
              <a:clrChange>
                <a:clrFrom>
                  <a:srgbClr val="F2F3F2"/>
                </a:clrFrom>
                <a:clrTo>
                  <a:srgbClr val="F2F3F2">
                    <a:alpha val="0"/>
                  </a:srgbClr>
                </a:clrTo>
              </a:clrChange>
              <a:extLst>
                <a:ext uri="{28A0092B-C50C-407E-A947-70E740481C1C}">
                  <a14:useLocalDpi xmlns:a14="http://schemas.microsoft.com/office/drawing/2010/main"/>
                </a:ext>
              </a:extLst>
            </a:blip>
            <a:srcRect t="1377"/>
            <a:stretch/>
          </p:blipFill>
          <p:spPr>
            <a:xfrm>
              <a:off x="13018810" y="6675683"/>
              <a:ext cx="2410837" cy="2075494"/>
            </a:xfrm>
            <a:prstGeom prst="rect">
              <a:avLst/>
            </a:prstGeom>
          </p:spPr>
        </p:pic>
        <mc:AlternateContent xmlns:mc="http://schemas.openxmlformats.org/markup-compatibility/2006">
          <mc:Choice xmlns:a14="http://schemas.microsoft.com/office/drawing/2010/main" Requires="a14">
            <p:sp>
              <p:nvSpPr>
                <p:cNvPr id="54" name="TextBox 53"/>
                <p:cNvSpPr txBox="1"/>
                <p:nvPr/>
              </p:nvSpPr>
              <p:spPr>
                <a:xfrm>
                  <a:off x="16013873" y="8753342"/>
                  <a:ext cx="1614015" cy="461665"/>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Error and coefficient </a:t>
                  </a:r>
                  <a14:m>
                    <m:oMath xmlns:m="http://schemas.openxmlformats.org/officeDocument/2006/math">
                      <m:r>
                        <a:rPr lang="en-US" b="0" i="1" smtClean="0">
                          <a:latin typeface="Cambria Math" panose="02040503050406030204" pitchFamily="18" charset="0"/>
                        </a:rPr>
                        <m:t>𝛼</m:t>
                      </m:r>
                    </m:oMath>
                  </a14:m>
                  <a:r>
                    <a:rPr lang="en-US" dirty="0" smtClean="0"/>
                    <a:t>, total variation</a:t>
                  </a:r>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16013873" y="8753342"/>
                  <a:ext cx="1614015" cy="461665"/>
                </a:xfrm>
                <a:prstGeom prst="rect">
                  <a:avLst/>
                </a:prstGeom>
                <a:blipFill rotWithShape="0">
                  <a:blip r:embed="rId28"/>
                  <a:stretch>
                    <a:fillRect r="-2264" b="-9211"/>
                  </a:stretch>
                </a:blipFill>
              </p:spPr>
              <p:txBody>
                <a:bodyPr/>
                <a:lstStyle/>
                <a:p>
                  <a:r>
                    <a:rPr lang="en-US">
                      <a:noFill/>
                    </a:rPr>
                    <a:t> </a:t>
                  </a:r>
                </a:p>
              </p:txBody>
            </p:sp>
          </mc:Fallback>
        </mc:AlternateContent>
        <p:sp>
          <p:nvSpPr>
            <p:cNvPr id="57" name="TextBox 56"/>
            <p:cNvSpPr txBox="1"/>
            <p:nvPr/>
          </p:nvSpPr>
          <p:spPr>
            <a:xfrm>
              <a:off x="13523978" y="8753341"/>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L curve, TSVD</a:t>
              </a:r>
              <a:endParaRPr lang="en-US" dirty="0"/>
            </a:p>
          </p:txBody>
        </p:sp>
        <p:sp>
          <p:nvSpPr>
            <p:cNvPr id="58" name="TextBox 57"/>
            <p:cNvSpPr txBox="1"/>
            <p:nvPr/>
          </p:nvSpPr>
          <p:spPr>
            <a:xfrm>
              <a:off x="11139462" y="8753341"/>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Picard plot, TSVD</a:t>
              </a:r>
              <a:endParaRPr lang="en-US" dirty="0"/>
            </a:p>
          </p:txBody>
        </p:sp>
      </p:grpSp>
      <p:sp>
        <p:nvSpPr>
          <p:cNvPr id="62" name="Text Placeholder 237"/>
          <p:cNvSpPr txBox="1">
            <a:spLocks/>
          </p:cNvSpPr>
          <p:nvPr/>
        </p:nvSpPr>
        <p:spPr>
          <a:xfrm>
            <a:off x="10850506" y="5347584"/>
            <a:ext cx="1009375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L-curve can not be applied. We use error to real solution to find optimal parameters</a:t>
            </a:r>
            <a:endParaRPr lang="en-US" dirty="0"/>
          </a:p>
        </p:txBody>
      </p:sp>
      <p:pic>
        <p:nvPicPr>
          <p:cNvPr id="12" name="Picture 11"/>
          <p:cNvPicPr>
            <a:picLocks noChangeAspect="1"/>
          </p:cNvPicPr>
          <p:nvPr/>
        </p:nvPicPr>
        <p:blipFill>
          <a:blip r:embed="rId29" cstate="print">
            <a:clrChange>
              <a:clrFrom>
                <a:srgbClr val="F0F0F0"/>
              </a:clrFrom>
              <a:clrTo>
                <a:srgbClr val="F0F0F0">
                  <a:alpha val="0"/>
                </a:srgbClr>
              </a:clrTo>
            </a:clrChange>
            <a:extLst>
              <a:ext uri="{28A0092B-C50C-407E-A947-70E740481C1C}">
                <a14:useLocalDpi xmlns:a14="http://schemas.microsoft.com/office/drawing/2010/main"/>
              </a:ext>
            </a:extLst>
          </a:blip>
          <a:stretch>
            <a:fillRect/>
          </a:stretch>
        </p:blipFill>
        <p:spPr>
          <a:xfrm>
            <a:off x="17320031" y="18577451"/>
            <a:ext cx="2938495" cy="2297036"/>
          </a:xfrm>
          <a:prstGeom prst="rect">
            <a:avLst/>
          </a:prstGeom>
        </p:spPr>
      </p:pic>
      <p:sp>
        <p:nvSpPr>
          <p:cNvPr id="63" name="Text Placeholder 237"/>
          <p:cNvSpPr txBox="1">
            <a:spLocks/>
          </p:cNvSpPr>
          <p:nvPr/>
        </p:nvSpPr>
        <p:spPr>
          <a:xfrm>
            <a:off x="10826757" y="18053428"/>
            <a:ext cx="10093752" cy="63487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Build matrix A</a:t>
            </a:r>
            <a:endParaRPr lang="en-US" dirty="0"/>
          </a:p>
        </p:txBody>
      </p:sp>
      <p:sp>
        <p:nvSpPr>
          <p:cNvPr id="64" name="Text Placeholder 237"/>
          <p:cNvSpPr txBox="1">
            <a:spLocks/>
          </p:cNvSpPr>
          <p:nvPr/>
        </p:nvSpPr>
        <p:spPr>
          <a:xfrm>
            <a:off x="10854419" y="21095089"/>
            <a:ext cx="10093752" cy="63487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smtClean="0"/>
              <a:t>Naïve solution and total variation</a:t>
            </a:r>
            <a:endParaRPr lang="en-US" dirty="0"/>
          </a:p>
        </p:txBody>
      </p:sp>
      <p:sp>
        <p:nvSpPr>
          <p:cNvPr id="65" name="TextBox 64"/>
          <p:cNvSpPr txBox="1"/>
          <p:nvPr/>
        </p:nvSpPr>
        <p:spPr>
          <a:xfrm>
            <a:off x="13460405" y="24172206"/>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a:t>Naïve solution</a:t>
            </a:r>
            <a:endParaRPr lang="en-US" dirty="0"/>
          </a:p>
        </p:txBody>
      </p:sp>
      <p:sp>
        <p:nvSpPr>
          <p:cNvPr id="66" name="TextBox 65"/>
          <p:cNvSpPr txBox="1"/>
          <p:nvPr/>
        </p:nvSpPr>
        <p:spPr>
          <a:xfrm>
            <a:off x="16724705" y="24196754"/>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Total variation</a:t>
            </a:r>
            <a:endParaRPr lang="en-US" dirty="0"/>
          </a:p>
        </p:txBody>
      </p:sp>
      <p:sp>
        <p:nvSpPr>
          <p:cNvPr id="67" name="TextBox 66"/>
          <p:cNvSpPr txBox="1"/>
          <p:nvPr/>
        </p:nvSpPr>
        <p:spPr>
          <a:xfrm>
            <a:off x="13411610" y="20825279"/>
            <a:ext cx="1614015"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Cone beams set up</a:t>
            </a:r>
            <a:endParaRPr lang="en-US" dirty="0"/>
          </a:p>
        </p:txBody>
      </p:sp>
      <mc:AlternateContent xmlns:mc="http://schemas.openxmlformats.org/markup-compatibility/2006">
        <mc:Choice xmlns:a14="http://schemas.microsoft.com/office/drawing/2010/main" Requires="a14">
          <p:sp>
            <p:nvSpPr>
              <p:cNvPr id="68" name="TextBox 67"/>
              <p:cNvSpPr txBox="1"/>
              <p:nvPr/>
            </p:nvSpPr>
            <p:spPr>
              <a:xfrm>
                <a:off x="17549797" y="20881295"/>
                <a:ext cx="2661177"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Find intersections to build </a:t>
                </a:r>
                <a14:m>
                  <m:oMath xmlns:m="http://schemas.openxmlformats.org/officeDocument/2006/math">
                    <m:r>
                      <a:rPr lang="en-US" b="0" i="1" smtClean="0">
                        <a:latin typeface="Cambria Math" panose="02040503050406030204" pitchFamily="18" charset="0"/>
                      </a:rPr>
                      <m:t>𝐴</m:t>
                    </m:r>
                  </m:oMath>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17549797" y="20881295"/>
                <a:ext cx="2661177" cy="276999"/>
              </a:xfrm>
              <a:prstGeom prst="rect">
                <a:avLst/>
              </a:prstGeom>
              <a:blipFill rotWithShape="0">
                <a:blip r:embed="rId30"/>
                <a:stretch>
                  <a:fillRect b="-15217"/>
                </a:stretch>
              </a:blipFill>
            </p:spPr>
            <p:txBody>
              <a:bodyPr/>
              <a:lstStyle/>
              <a:p>
                <a:r>
                  <a:rPr lang="en-US">
                    <a:noFill/>
                  </a:rPr>
                  <a:t> </a:t>
                </a:r>
              </a:p>
            </p:txBody>
          </p:sp>
        </mc:Fallback>
      </mc:AlternateContent>
      <p:sp>
        <p:nvSpPr>
          <p:cNvPr id="69" name="TextBox 68"/>
          <p:cNvSpPr txBox="1"/>
          <p:nvPr/>
        </p:nvSpPr>
        <p:spPr>
          <a:xfrm>
            <a:off x="11812934" y="17666128"/>
            <a:ext cx="2292962"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err="1" smtClean="0"/>
              <a:t>Sinogram</a:t>
            </a:r>
            <a:r>
              <a:rPr lang="en-US" dirty="0" smtClean="0"/>
              <a:t> with 120 projections</a:t>
            </a:r>
            <a:endParaRPr lang="en-US" dirty="0"/>
          </a:p>
        </p:txBody>
      </p:sp>
      <p:sp>
        <p:nvSpPr>
          <p:cNvPr id="70" name="TextBox 69"/>
          <p:cNvSpPr txBox="1"/>
          <p:nvPr/>
        </p:nvSpPr>
        <p:spPr>
          <a:xfrm>
            <a:off x="14392411" y="17647302"/>
            <a:ext cx="2292962"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Construction from high resolution</a:t>
            </a:r>
            <a:endParaRPr lang="en-US" dirty="0"/>
          </a:p>
        </p:txBody>
      </p:sp>
      <p:sp>
        <p:nvSpPr>
          <p:cNvPr id="71" name="TextBox 70"/>
          <p:cNvSpPr txBox="1"/>
          <p:nvPr/>
        </p:nvSpPr>
        <p:spPr>
          <a:xfrm>
            <a:off x="17062241" y="17652192"/>
            <a:ext cx="2292962" cy="276999"/>
          </a:xfrm>
          <a:prstGeom prst="rect">
            <a:avLst/>
          </a:prstGeom>
          <a:noFill/>
        </p:spPr>
        <p:txBody>
          <a:bodyPr wrap="square" rtlCol="0">
            <a:spAutoFit/>
          </a:bodyPr>
          <a:lstStyle>
            <a:defPPr>
              <a:defRPr lang="en-US"/>
            </a:defPPr>
            <a:lvl1pPr algn="ctr">
              <a:defRPr sz="1200" i="1">
                <a:solidFill>
                  <a:schemeClr val="bg1">
                    <a:lumMod val="65000"/>
                  </a:schemeClr>
                </a:solidFill>
              </a:defRPr>
            </a:lvl1pPr>
          </a:lstStyle>
          <a:p>
            <a:r>
              <a:rPr lang="en-US" dirty="0" smtClean="0"/>
              <a:t>Initialized mesh </a:t>
            </a:r>
            <a:endParaRPr lang="en-US" dirty="0"/>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1127</TotalTime>
  <Words>407</Words>
  <Application>Microsoft Office PowerPoint</Application>
  <PresentationFormat>Custom</PresentationFormat>
  <Paragraphs>81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Cambria Math</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Tuan Nguyen Trung</cp:lastModifiedBy>
  <cp:revision>58</cp:revision>
  <dcterms:created xsi:type="dcterms:W3CDTF">2012-02-10T00:21:22Z</dcterms:created>
  <dcterms:modified xsi:type="dcterms:W3CDTF">2015-06-25T07:24:05Z</dcterms:modified>
</cp:coreProperties>
</file>