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67"/>
  </p:notesMasterIdLst>
  <p:handoutMasterIdLst>
    <p:handoutMasterId r:id="rId68"/>
  </p:handoutMasterIdLst>
  <p:sldIdLst>
    <p:sldId id="329" r:id="rId2"/>
    <p:sldId id="330" r:id="rId3"/>
    <p:sldId id="333" r:id="rId4"/>
    <p:sldId id="256" r:id="rId5"/>
    <p:sldId id="259" r:id="rId6"/>
    <p:sldId id="323" r:id="rId7"/>
    <p:sldId id="316" r:id="rId8"/>
    <p:sldId id="318" r:id="rId9"/>
    <p:sldId id="319" r:id="rId10"/>
    <p:sldId id="320" r:id="rId11"/>
    <p:sldId id="321" r:id="rId12"/>
    <p:sldId id="324" r:id="rId13"/>
    <p:sldId id="322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3" r:id="rId22"/>
    <p:sldId id="350" r:id="rId23"/>
    <p:sldId id="354" r:id="rId24"/>
    <p:sldId id="351" r:id="rId25"/>
    <p:sldId id="352" r:id="rId26"/>
    <p:sldId id="353" r:id="rId27"/>
    <p:sldId id="344" r:id="rId28"/>
    <p:sldId id="345" r:id="rId29"/>
    <p:sldId id="346" r:id="rId30"/>
    <p:sldId id="347" r:id="rId31"/>
    <p:sldId id="348" r:id="rId32"/>
    <p:sldId id="349" r:id="rId33"/>
    <p:sldId id="313" r:id="rId34"/>
    <p:sldId id="260" r:id="rId35"/>
    <p:sldId id="262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98" r:id="rId46"/>
    <p:sldId id="325" r:id="rId47"/>
    <p:sldId id="326" r:id="rId48"/>
    <p:sldId id="317" r:id="rId49"/>
    <p:sldId id="327" r:id="rId50"/>
    <p:sldId id="278" r:id="rId51"/>
    <p:sldId id="279" r:id="rId52"/>
    <p:sldId id="280" r:id="rId53"/>
    <p:sldId id="281" r:id="rId54"/>
    <p:sldId id="282" r:id="rId55"/>
    <p:sldId id="283" r:id="rId56"/>
    <p:sldId id="290" r:id="rId57"/>
    <p:sldId id="296" r:id="rId58"/>
    <p:sldId id="308" r:id="rId59"/>
    <p:sldId id="309" r:id="rId60"/>
    <p:sldId id="299" r:id="rId61"/>
    <p:sldId id="301" r:id="rId62"/>
    <p:sldId id="310" r:id="rId63"/>
    <p:sldId id="300" r:id="rId64"/>
    <p:sldId id="303" r:id="rId65"/>
    <p:sldId id="31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852"/>
    <a:srgbClr val="D377FF"/>
    <a:srgbClr val="58AAC5"/>
    <a:srgbClr val="40AC6B"/>
    <a:srgbClr val="C3B665"/>
    <a:srgbClr val="FF0000"/>
    <a:srgbClr val="FF66FF"/>
    <a:srgbClr val="FF66CC"/>
    <a:srgbClr val="F09415"/>
    <a:srgbClr val="B06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Kiểu Có chủ đề 2 - Màu chủ đề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Kiểu Có chủ đề 2 - Màu chủ đề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Kiểu Có chủ đề 2 - Màu chủ đề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Kiểu Có chủ đề 2 - Màu chủ đề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Kiểu Có chủ đề 2 - Màu chủ đề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Kiểu Có chủ đề 2 - Màu chủ đề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Kiểu Có chủ đề 1 - Màu chủ đề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9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4F2BDBE3-4C47-4EC6-9F42-5C27E69707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39DC517-0C33-4CE5-9828-EA7997A400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4401-0779-4694-81BC-A170AC57BB43}" type="datetimeFigureOut">
              <a:rPr lang="vi-VN" smtClean="0"/>
              <a:t>10/09/2017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8D5D017-9ABB-4AD4-9AE2-F4637F77F3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F3AEC6-FCD1-4721-980F-2DFD0FE22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D1C42-A90D-44B3-A0ED-1E408D403FD8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61549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C90B-1EAC-45F2-8430-66E3FAE6A224}" type="datetimeFigureOut">
              <a:rPr lang="vi-VN" smtClean="0"/>
              <a:t>10/09/2017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8E53-364F-40DC-A6F9-3DA7904489EA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381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F8E53-364F-40DC-A6F9-3DA7904489EA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6639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F8E53-364F-40DC-A6F9-3DA7904489EA}" type="slidenum">
              <a:rPr lang="vi-VN" smtClean="0"/>
              <a:t>14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9047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F8E53-364F-40DC-A6F9-3DA7904489EA}" type="slidenum">
              <a:rPr lang="vi-VN" smtClean="0"/>
              <a:t>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4916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F8E53-364F-40DC-A6F9-3DA7904489EA}" type="slidenum">
              <a:rPr lang="vi-VN" smtClean="0"/>
              <a:t>33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9398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F8E53-364F-40DC-A6F9-3DA7904489EA}" type="slidenum">
              <a:rPr lang="vi-VN" smtClean="0"/>
              <a:t>56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9408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8ABE3C1-DBE1-495D-B57B-2849774B866A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9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29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7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6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2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2DE42F4-6EEF-4EF7-8ED4-2208F0F89A08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5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6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45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F2D19398-6FE5-4BCF-BF32-2E150FA76CCD}"/>
              </a:ext>
            </a:extLst>
          </p:cNvPr>
          <p:cNvSpPr/>
          <p:nvPr/>
        </p:nvSpPr>
        <p:spPr>
          <a:xfrm>
            <a:off x="288962" y="1006014"/>
            <a:ext cx="11614077" cy="24929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thuyết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ctr"/>
            <a:endParaRPr lang="en-US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AES</a:t>
            </a:r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:a16="http://schemas.microsoft.com/office/drawing/2014/main" id="{48BFDCC0-DE6B-4569-96BF-C822B56B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4711615"/>
            <a:ext cx="9166042" cy="1090789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latin typeface="Brush Script MT" panose="03060802040406070304" pitchFamily="66" charset="0"/>
                <a:cs typeface="Calibri" panose="020F0502020204030204" pitchFamily="34" charset="0"/>
              </a:rPr>
              <a:t>NHÓM 1</a:t>
            </a:r>
          </a:p>
        </p:txBody>
      </p:sp>
    </p:spTree>
    <p:extLst>
      <p:ext uri="{BB962C8B-B14F-4D97-AF65-F5344CB8AC3E}">
        <p14:creationId xmlns:p14="http://schemas.microsoft.com/office/powerpoint/2010/main" val="253149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</a:t>
            </a:r>
            <a:r>
              <a:rPr lang="vi-VN" sz="4400" dirty="0"/>
              <a:t>ơ</a:t>
            </a:r>
            <a:r>
              <a:rPr lang="en-US" sz="4400" dirty="0"/>
              <a:t> </a:t>
            </a:r>
            <a:r>
              <a:rPr lang="en-US" sz="4400" dirty="0" err="1"/>
              <a:t>sở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</a:t>
            </a:r>
            <a:r>
              <a:rPr lang="en-US" sz="4400" dirty="0" err="1"/>
              <a:t>học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343"/>
            <a:ext cx="10623783" cy="3433531"/>
          </a:xfrm>
        </p:spPr>
        <p:txBody>
          <a:bodyPr>
            <a:noAutofit/>
          </a:bodyPr>
          <a:lstStyle/>
          <a:p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GF[2</a:t>
            </a:r>
            <a:r>
              <a:rPr lang="en-US" sz="2800" baseline="30000" dirty="0"/>
              <a:t>8</a:t>
            </a:r>
            <a:r>
              <a:rPr lang="en-US" sz="2800" dirty="0"/>
              <a:t>]:</a:t>
            </a:r>
          </a:p>
          <a:p>
            <a:pPr marL="0" indent="0">
              <a:buNone/>
            </a:pPr>
            <a:r>
              <a:rPr lang="en-US" sz="2800" dirty="0"/>
              <a:t>	Cho:</a:t>
            </a:r>
          </a:p>
          <a:p>
            <a:pPr marL="0" indent="0" algn="ctr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(x) </a:t>
            </a:r>
            <a:r>
              <a:rPr lang="en-US" sz="2800" dirty="0"/>
              <a:t>= a</a:t>
            </a:r>
            <a:r>
              <a:rPr lang="en-US" sz="2800" baseline="-25000" dirty="0"/>
              <a:t>7</a:t>
            </a:r>
            <a:r>
              <a:rPr lang="en-US" sz="2800" dirty="0"/>
              <a:t>x</a:t>
            </a:r>
            <a:r>
              <a:rPr lang="en-US" sz="2800" baseline="30000" dirty="0"/>
              <a:t>7</a:t>
            </a:r>
            <a:r>
              <a:rPr lang="en-US" sz="2800" dirty="0"/>
              <a:t> + a</a:t>
            </a:r>
            <a:r>
              <a:rPr lang="en-US" sz="2800" baseline="-25000" dirty="0"/>
              <a:t>6</a:t>
            </a:r>
            <a:r>
              <a:rPr lang="en-US" sz="2800" dirty="0"/>
              <a:t>x</a:t>
            </a:r>
            <a:r>
              <a:rPr lang="en-US" sz="2800" baseline="30000" dirty="0"/>
              <a:t>6</a:t>
            </a:r>
            <a:r>
              <a:rPr lang="en-US" sz="2800" dirty="0"/>
              <a:t> + a</a:t>
            </a:r>
            <a:r>
              <a:rPr lang="en-US" sz="2800" baseline="-25000" dirty="0"/>
              <a:t>5</a:t>
            </a:r>
            <a:r>
              <a:rPr lang="en-US" sz="2800" dirty="0"/>
              <a:t>x</a:t>
            </a:r>
            <a:r>
              <a:rPr lang="en-US" sz="2800" baseline="30000" dirty="0"/>
              <a:t>5</a:t>
            </a:r>
            <a:r>
              <a:rPr lang="en-US" sz="2800" dirty="0"/>
              <a:t> + a</a:t>
            </a:r>
            <a:r>
              <a:rPr lang="en-US" sz="2800" baseline="-25000" dirty="0"/>
              <a:t>4</a:t>
            </a:r>
            <a:r>
              <a:rPr lang="en-US" sz="2800" dirty="0"/>
              <a:t>x</a:t>
            </a:r>
            <a:r>
              <a:rPr lang="en-US" sz="2800" baseline="30000" dirty="0"/>
              <a:t>4</a:t>
            </a:r>
            <a:r>
              <a:rPr lang="en-US" sz="2800" dirty="0"/>
              <a:t> + a</a:t>
            </a:r>
            <a:r>
              <a:rPr lang="en-US" sz="2800" baseline="-25000" dirty="0"/>
              <a:t>3</a:t>
            </a:r>
            <a:r>
              <a:rPr lang="en-US" sz="2800" dirty="0"/>
              <a:t>x</a:t>
            </a:r>
            <a:r>
              <a:rPr lang="en-US" sz="2800" baseline="30000" dirty="0"/>
              <a:t>3</a:t>
            </a:r>
            <a:r>
              <a:rPr lang="en-US" sz="2800" dirty="0"/>
              <a:t> + a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a</a:t>
            </a:r>
            <a:r>
              <a:rPr lang="en-US" sz="2800" baseline="-25000" dirty="0"/>
              <a:t>1</a:t>
            </a:r>
            <a:r>
              <a:rPr lang="en-US" sz="2800" dirty="0"/>
              <a:t>x + 1</a:t>
            </a:r>
          </a:p>
          <a:p>
            <a:pPr marL="0" indent="0" algn="ctr">
              <a:buNone/>
            </a:pPr>
            <a:r>
              <a:rPr lang="en-US" sz="2800" dirty="0"/>
              <a:t>b</a:t>
            </a:r>
            <a:r>
              <a:rPr lang="en-US" sz="2800" baseline="-25000" dirty="0"/>
              <a:t>(x) </a:t>
            </a:r>
            <a:r>
              <a:rPr lang="en-US" sz="2800" dirty="0"/>
              <a:t>= b</a:t>
            </a:r>
            <a:r>
              <a:rPr lang="en-US" sz="2800" baseline="-25000" dirty="0"/>
              <a:t>7</a:t>
            </a:r>
            <a:r>
              <a:rPr lang="en-US" sz="2800" dirty="0"/>
              <a:t>x</a:t>
            </a:r>
            <a:r>
              <a:rPr lang="en-US" sz="2800" baseline="30000" dirty="0"/>
              <a:t>7</a:t>
            </a:r>
            <a:r>
              <a:rPr lang="en-US" sz="2800" dirty="0"/>
              <a:t> + b</a:t>
            </a:r>
            <a:r>
              <a:rPr lang="en-US" sz="2800" baseline="-25000" dirty="0"/>
              <a:t>6</a:t>
            </a:r>
            <a:r>
              <a:rPr lang="en-US" sz="2800" dirty="0"/>
              <a:t>x</a:t>
            </a:r>
            <a:r>
              <a:rPr lang="en-US" sz="2800" baseline="30000" dirty="0"/>
              <a:t>6</a:t>
            </a:r>
            <a:r>
              <a:rPr lang="en-US" sz="2800" dirty="0"/>
              <a:t> + b</a:t>
            </a:r>
            <a:r>
              <a:rPr lang="en-US" sz="2800" baseline="-25000" dirty="0"/>
              <a:t>5</a:t>
            </a:r>
            <a:r>
              <a:rPr lang="en-US" sz="2800" dirty="0"/>
              <a:t>x</a:t>
            </a:r>
            <a:r>
              <a:rPr lang="en-US" sz="2800" baseline="30000" dirty="0"/>
              <a:t>5</a:t>
            </a:r>
            <a:r>
              <a:rPr lang="en-US" sz="2800" dirty="0"/>
              <a:t> + b</a:t>
            </a:r>
            <a:r>
              <a:rPr lang="en-US" sz="2800" baseline="-25000" dirty="0"/>
              <a:t>4</a:t>
            </a:r>
            <a:r>
              <a:rPr lang="en-US" sz="2800" dirty="0"/>
              <a:t>x</a:t>
            </a:r>
            <a:r>
              <a:rPr lang="en-US" sz="2800" baseline="30000" dirty="0"/>
              <a:t>4</a:t>
            </a:r>
            <a:r>
              <a:rPr lang="en-US" sz="2800" dirty="0"/>
              <a:t> + b</a:t>
            </a:r>
            <a:r>
              <a:rPr lang="en-US" sz="2800" baseline="-25000" dirty="0"/>
              <a:t>3</a:t>
            </a:r>
            <a:r>
              <a:rPr lang="en-US" sz="2800" dirty="0"/>
              <a:t>x</a:t>
            </a:r>
            <a:r>
              <a:rPr lang="en-US" sz="2800" baseline="30000" dirty="0"/>
              <a:t>3</a:t>
            </a:r>
            <a:r>
              <a:rPr lang="en-US" sz="2800" dirty="0"/>
              <a:t> + b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b</a:t>
            </a:r>
            <a:r>
              <a:rPr lang="en-US" sz="2800" baseline="-25000" dirty="0"/>
              <a:t>1</a:t>
            </a:r>
            <a:r>
              <a:rPr lang="en-US" sz="2800" dirty="0"/>
              <a:t>x + 1</a:t>
            </a:r>
          </a:p>
          <a:p>
            <a:pPr marL="0" indent="0" algn="ctr">
              <a:buNone/>
            </a:pPr>
            <a:endParaRPr lang="en-US" sz="28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/>
              <a:t> c</a:t>
            </a:r>
            <a:r>
              <a:rPr lang="en-US" sz="2800" baseline="-25000" dirty="0"/>
              <a:t>(x) </a:t>
            </a:r>
            <a:r>
              <a:rPr lang="en-US" sz="2800" dirty="0"/>
              <a:t>= a</a:t>
            </a:r>
            <a:r>
              <a:rPr lang="en-US" sz="2800" baseline="-25000" dirty="0"/>
              <a:t>(x)</a:t>
            </a:r>
            <a:r>
              <a:rPr lang="en-US" sz="2800" dirty="0"/>
              <a:t>.b</a:t>
            </a:r>
            <a:r>
              <a:rPr lang="en-US" sz="2800" baseline="-25000" dirty="0"/>
              <a:t>(x) </a:t>
            </a:r>
            <a:r>
              <a:rPr lang="en-US" sz="2800" dirty="0"/>
              <a:t>mod(m</a:t>
            </a:r>
            <a:r>
              <a:rPr lang="en-US" sz="2800" baseline="-25000" dirty="0"/>
              <a:t>(x)</a:t>
            </a:r>
            <a:r>
              <a:rPr lang="en-US" sz="2800" dirty="0"/>
              <a:t>),      </a:t>
            </a:r>
            <a:r>
              <a:rPr lang="en-US" sz="2800" dirty="0" err="1"/>
              <a:t>với</a:t>
            </a:r>
            <a:r>
              <a:rPr lang="en-US" sz="2800" dirty="0"/>
              <a:t> m</a:t>
            </a:r>
            <a:r>
              <a:rPr lang="en-US" sz="2800" baseline="-25000" dirty="0"/>
              <a:t>(x) </a:t>
            </a:r>
            <a:r>
              <a:rPr lang="en-US" sz="2800" dirty="0"/>
              <a:t>= x</a:t>
            </a:r>
            <a:r>
              <a:rPr lang="en-US" sz="2800" baseline="30000" dirty="0"/>
              <a:t>8</a:t>
            </a:r>
            <a:r>
              <a:rPr lang="en-US" sz="2800" dirty="0"/>
              <a:t> + x</a:t>
            </a:r>
            <a:r>
              <a:rPr lang="en-US" sz="2800" baseline="30000" dirty="0"/>
              <a:t>4</a:t>
            </a:r>
            <a:r>
              <a:rPr lang="en-US" sz="2800" dirty="0"/>
              <a:t> + x</a:t>
            </a:r>
            <a:r>
              <a:rPr lang="en-US" sz="2800" baseline="30000" dirty="0"/>
              <a:t>3</a:t>
            </a:r>
            <a:r>
              <a:rPr lang="en-US" sz="2800" dirty="0"/>
              <a:t> + x + 1</a:t>
            </a:r>
          </a:p>
          <a:p>
            <a:pPr marL="0" indent="0">
              <a:buNone/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86087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400" dirty="0"/>
              <a:t>C</a:t>
            </a:r>
            <a:r>
              <a:rPr lang="vi-VN" sz="4400" dirty="0"/>
              <a:t>ơ</a:t>
            </a:r>
            <a:r>
              <a:rPr lang="en-US" sz="4400" dirty="0"/>
              <a:t> </a:t>
            </a:r>
            <a:r>
              <a:rPr lang="en-US" sz="4400" dirty="0" err="1"/>
              <a:t>sở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</a:t>
            </a:r>
            <a:r>
              <a:rPr lang="en-US" sz="4400" dirty="0" err="1"/>
              <a:t>học</a:t>
            </a:r>
            <a:endParaRPr lang="vi-V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5ED6C13-94FE-49C7-ADF9-47DAED52D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51343"/>
                <a:ext cx="10623783" cy="1103169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Phép </a:t>
                </a:r>
                <a:r>
                  <a:rPr lang="en-US" sz="2800" dirty="0" err="1"/>
                  <a:t>cộng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</a:t>
                </a:r>
                <a:r>
                  <a:rPr lang="vi-VN" sz="2800" dirty="0"/>
                  <a:t>ư</a:t>
                </a:r>
                <a:r>
                  <a:rPr lang="en-US" sz="2800" dirty="0" err="1"/>
                  <a:t>ờng</a:t>
                </a:r>
                <a:r>
                  <a:rPr lang="en-US" sz="2800" dirty="0"/>
                  <a:t> GF[2</a:t>
                </a:r>
                <a:r>
                  <a:rPr lang="en-US" sz="2800" baseline="30000" dirty="0"/>
                  <a:t>8</a:t>
                </a:r>
                <a:r>
                  <a:rPr lang="en-US" sz="2800" dirty="0"/>
                  <a:t>]: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err="1"/>
                  <a:t>Ví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dụ</a:t>
                </a:r>
                <a:r>
                  <a:rPr lang="en-US" sz="2800" dirty="0"/>
                  <a:t>: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   </a:t>
                </a:r>
                <a:r>
                  <a:rPr lang="en-US" sz="28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53</a:t>
                </a:r>
                <a:r>
                  <a:rPr lang="en-US" sz="2800" baseline="-25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(H)</a:t>
                </a:r>
                <a:r>
                  <a:rPr lang="en-US" sz="28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CA</a:t>
                </a:r>
                <a:r>
                  <a:rPr lang="en-US" sz="2800" baseline="-25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(H)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5ED6C13-94FE-49C7-ADF9-47DAED52D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51343"/>
                <a:ext cx="10623783" cy="1103169"/>
              </a:xfrm>
              <a:blipFill>
                <a:blip r:embed="rId2"/>
                <a:stretch>
                  <a:fillRect l="-1033" t="-9392" b="-77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9E99EC45-4AD3-41DF-B1A4-AE2E274C2A43}"/>
              </a:ext>
            </a:extLst>
          </p:cNvPr>
          <p:cNvSpPr txBox="1"/>
          <p:nvPr/>
        </p:nvSpPr>
        <p:spPr>
          <a:xfrm>
            <a:off x="680321" y="3802082"/>
            <a:ext cx="7684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endParaRPr lang="vi-VN" sz="2800" dirty="0"/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CA6609F0-2AE5-471F-95C8-1B17064837D9}"/>
              </a:ext>
            </a:extLst>
          </p:cNvPr>
          <p:cNvGrpSpPr/>
          <p:nvPr/>
        </p:nvGrpSpPr>
        <p:grpSpPr>
          <a:xfrm>
            <a:off x="8470791" y="3802082"/>
            <a:ext cx="3352800" cy="2022485"/>
            <a:chOff x="8574157" y="3566489"/>
            <a:chExt cx="3352800" cy="331471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:a16="http://schemas.microsoft.com/office/drawing/2014/main" id="{7EB4B2E8-803F-4224-9B3E-2588F5CA2E02}"/>
                </a:ext>
              </a:extLst>
            </p:cNvPr>
            <p:cNvCxnSpPr>
              <a:cxnSpLocks/>
            </p:cNvCxnSpPr>
            <p:nvPr/>
          </p:nvCxnSpPr>
          <p:spPr>
            <a:xfrm>
              <a:off x="8574157" y="3566489"/>
              <a:ext cx="0" cy="3314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9CD4A0BE-4394-433D-9F56-FCAA34A68713}"/>
                </a:ext>
              </a:extLst>
            </p:cNvPr>
            <p:cNvCxnSpPr>
              <a:cxnSpLocks/>
            </p:cNvCxnSpPr>
            <p:nvPr/>
          </p:nvCxnSpPr>
          <p:spPr>
            <a:xfrm>
              <a:off x="8574157" y="4595195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CBF4B00-0BD7-45CF-9CD3-CE9163B53D25}"/>
              </a:ext>
            </a:extLst>
          </p:cNvPr>
          <p:cNvSpPr/>
          <p:nvPr/>
        </p:nvSpPr>
        <p:spPr>
          <a:xfrm>
            <a:off x="680321" y="3266687"/>
            <a:ext cx="498405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 + 1)(x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x) = </a:t>
            </a:r>
            <a:endParaRPr lang="en-US" sz="2800" dirty="0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88699836-B9FD-4504-A249-CA01F2665E56}"/>
              </a:ext>
            </a:extLst>
          </p:cNvPr>
          <p:cNvSpPr/>
          <p:nvPr/>
        </p:nvSpPr>
        <p:spPr>
          <a:xfrm>
            <a:off x="8576807" y="3802082"/>
            <a:ext cx="291789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 + 1</a:t>
            </a:r>
            <a:endParaRPr lang="en-US" sz="2800" dirty="0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0FF0919-4EE2-4DDE-87C7-F54122D93AD3}"/>
              </a:ext>
            </a:extLst>
          </p:cNvPr>
          <p:cNvSpPr txBox="1"/>
          <p:nvPr/>
        </p:nvSpPr>
        <p:spPr>
          <a:xfrm>
            <a:off x="8576807" y="4567114"/>
            <a:ext cx="29178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+ 1 </a:t>
            </a:r>
            <a:endParaRPr lang="vi-VN" sz="2800" dirty="0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12CB3037-E827-4602-94D3-D0A29691079C}"/>
              </a:ext>
            </a:extLst>
          </p:cNvPr>
          <p:cNvSpPr/>
          <p:nvPr/>
        </p:nvSpPr>
        <p:spPr>
          <a:xfrm>
            <a:off x="7997367" y="5277377"/>
            <a:ext cx="367408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80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2DC6C052-8DF5-4F76-85F8-60F21A58F7AF}"/>
              </a:ext>
            </a:extLst>
          </p:cNvPr>
          <p:cNvSpPr/>
          <p:nvPr/>
        </p:nvSpPr>
        <p:spPr>
          <a:xfrm>
            <a:off x="7931643" y="4567114"/>
            <a:ext cx="433132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2800" dirty="0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3E982AEC-CDB1-47B8-9933-3DC0A05D0462}"/>
              </a:ext>
            </a:extLst>
          </p:cNvPr>
          <p:cNvSpPr/>
          <p:nvPr/>
        </p:nvSpPr>
        <p:spPr>
          <a:xfrm>
            <a:off x="5064158" y="2612020"/>
            <a:ext cx="11047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 01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(H)</a:t>
            </a:r>
            <a:endParaRPr lang="en-US" sz="280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23B073F6-D9A0-4A73-A5AE-A512D0FD9965}"/>
              </a:ext>
            </a:extLst>
          </p:cNvPr>
          <p:cNvSpPr txBox="1"/>
          <p:nvPr/>
        </p:nvSpPr>
        <p:spPr>
          <a:xfrm>
            <a:off x="680319" y="5955320"/>
            <a:ext cx="55879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(0101 0011)(1101 1010) = 0000 0001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3534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4" grpId="1"/>
      <p:bldP spid="26" grpId="0"/>
      <p:bldP spid="27" grpId="0"/>
      <p:bldP spid="32" grpId="0"/>
      <p:bldP spid="35" grpId="0"/>
      <p:bldP spid="3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400" dirty="0" err="1"/>
              <a:t>Biểu</a:t>
            </a:r>
            <a:r>
              <a:rPr lang="en-US" sz="4400" dirty="0"/>
              <a:t> </a:t>
            </a:r>
            <a:r>
              <a:rPr lang="en-US" sz="4400" dirty="0" err="1"/>
              <a:t>diễn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endParaRPr lang="vi-V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8E602F55-90B4-4553-AFDC-28654CB71DC0}"/>
                  </a:ext>
                </a:extLst>
              </p:cNvPr>
              <p:cNvSpPr txBox="1"/>
              <p:nvPr/>
            </p:nvSpPr>
            <p:spPr>
              <a:xfrm>
                <a:off x="3595274" y="3526837"/>
                <a:ext cx="4793876" cy="2299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sz="400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sz="4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sz="4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sz="4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sz="4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8E602F55-90B4-4553-AFDC-28654CB71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74" y="3526837"/>
                <a:ext cx="4793876" cy="2299347"/>
              </a:xfrm>
              <a:prstGeom prst="rect">
                <a:avLst/>
              </a:prstGeom>
              <a:blipFill>
                <a:blip r:embed="rId2"/>
                <a:stretch>
                  <a:fillRect b="-3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400391C1-ECE4-44D5-931F-FE08041D6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41063"/>
              </p:ext>
            </p:extLst>
          </p:nvPr>
        </p:nvGraphicFramePr>
        <p:xfrm>
          <a:off x="680320" y="4690394"/>
          <a:ext cx="10623784" cy="139235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655946">
                  <a:extLst>
                    <a:ext uri="{9D8B030D-6E8A-4147-A177-3AD203B41FA5}">
                      <a16:colId xmlns:a16="http://schemas.microsoft.com/office/drawing/2014/main" val="2038582091"/>
                    </a:ext>
                  </a:extLst>
                </a:gridCol>
                <a:gridCol w="2655946">
                  <a:extLst>
                    <a:ext uri="{9D8B030D-6E8A-4147-A177-3AD203B41FA5}">
                      <a16:colId xmlns:a16="http://schemas.microsoft.com/office/drawing/2014/main" val="511148776"/>
                    </a:ext>
                  </a:extLst>
                </a:gridCol>
                <a:gridCol w="2655946">
                  <a:extLst>
                    <a:ext uri="{9D8B030D-6E8A-4147-A177-3AD203B41FA5}">
                      <a16:colId xmlns:a16="http://schemas.microsoft.com/office/drawing/2014/main" val="2890956625"/>
                    </a:ext>
                  </a:extLst>
                </a:gridCol>
                <a:gridCol w="2655946">
                  <a:extLst>
                    <a:ext uri="{9D8B030D-6E8A-4147-A177-3AD203B41FA5}">
                      <a16:colId xmlns:a16="http://schemas.microsoft.com/office/drawing/2014/main" val="237501367"/>
                    </a:ext>
                  </a:extLst>
                </a:gridCol>
              </a:tblGrid>
              <a:tr h="69617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/>
                        <a:t>Khóa</a:t>
                      </a:r>
                      <a:r>
                        <a:rPr lang="en-US" sz="2800" baseline="0" dirty="0"/>
                        <a:t> (bit)</a:t>
                      </a:r>
                      <a:endParaRPr lang="en-US" sz="28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128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192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256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039915"/>
                  </a:ext>
                </a:extLst>
              </a:tr>
              <a:tr h="696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N</a:t>
                      </a:r>
                      <a:r>
                        <a:rPr lang="en-US" sz="2800" baseline="-25000" dirty="0" err="1"/>
                        <a:t>r</a:t>
                      </a:r>
                      <a:r>
                        <a:rPr lang="en-US" sz="2800" baseline="0" dirty="0"/>
                        <a:t> (</a:t>
                      </a:r>
                      <a:r>
                        <a:rPr lang="en-US" sz="2800" baseline="0" dirty="0" err="1"/>
                        <a:t>vòng</a:t>
                      </a:r>
                      <a:r>
                        <a:rPr lang="en-US" sz="2800" baseline="0" dirty="0"/>
                        <a:t>)</a:t>
                      </a:r>
                      <a:endParaRPr lang="en-US" sz="2800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003529"/>
                  </a:ext>
                </a:extLst>
              </a:tr>
            </a:tbl>
          </a:graphicData>
        </a:graphic>
      </p:graphicFrame>
      <p:sp>
        <p:nvSpPr>
          <p:cNvPr id="25" name="Chỗ dành sẵn cho Nội dung 2">
            <a:extLst>
              <a:ext uri="{FF2B5EF4-FFF2-40B4-BE49-F238E27FC236}">
                <a16:creationId xmlns:a16="http://schemas.microsoft.com/office/drawing/2014/main" id="{3A53F56B-22E7-4B71-A853-AFE5DF6A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30855"/>
            <a:ext cx="10623783" cy="2202975"/>
          </a:xfrm>
        </p:spPr>
        <p:txBody>
          <a:bodyPr>
            <a:noAutofit/>
          </a:bodyPr>
          <a:lstStyle/>
          <a:p>
            <a:r>
              <a:rPr lang="en-US" sz="2800" dirty="0" err="1"/>
              <a:t>Trong</a:t>
            </a:r>
            <a:r>
              <a:rPr lang="en-US" sz="2800" dirty="0"/>
              <a:t> AES,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luôn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d</a:t>
            </a:r>
            <a:r>
              <a:rPr lang="vi-VN" sz="2800" dirty="0"/>
              <a:t>ư</a:t>
            </a:r>
            <a:r>
              <a:rPr lang="en-US" sz="2800" dirty="0" err="1"/>
              <a:t>ới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ma </a:t>
            </a:r>
            <a:r>
              <a:rPr lang="en-US" sz="2800" dirty="0" err="1"/>
              <a:t>trận</a:t>
            </a:r>
            <a:r>
              <a:rPr lang="en-US" sz="2800" dirty="0"/>
              <a:t> 4 x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ma </a:t>
            </a:r>
            <a:r>
              <a:rPr lang="en-US" sz="2800" dirty="0" err="1"/>
              <a:t>trận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(state)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dirty="0"/>
              <a:t> = 4.</a:t>
            </a:r>
          </a:p>
          <a:p>
            <a:endParaRPr lang="en-US" sz="2800" dirty="0"/>
          </a:p>
          <a:p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(đ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800" dirty="0"/>
              <a:t>)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2410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Sơ</a:t>
            </a:r>
            <a:r>
              <a:rPr lang="en-US" sz="4400" dirty="0"/>
              <a:t> l</a:t>
            </a:r>
            <a:r>
              <a:rPr lang="vi-VN" sz="4400" dirty="0"/>
              <a:t>ư</a:t>
            </a:r>
            <a:r>
              <a:rPr lang="en-US" sz="4400" dirty="0" err="1"/>
              <a:t>ợc</a:t>
            </a:r>
            <a:r>
              <a:rPr lang="en-US" sz="4400" dirty="0"/>
              <a:t> </a:t>
            </a:r>
            <a:r>
              <a:rPr lang="en-US" sz="4400" dirty="0" err="1"/>
              <a:t>quá</a:t>
            </a:r>
            <a:r>
              <a:rPr lang="en-US" sz="4400" dirty="0"/>
              <a:t> </a:t>
            </a:r>
            <a:r>
              <a:rPr lang="en-US" sz="4400" dirty="0" err="1"/>
              <a:t>trình</a:t>
            </a:r>
            <a:r>
              <a:rPr lang="en-US" sz="4400" dirty="0"/>
              <a:t> </a:t>
            </a:r>
            <a:r>
              <a:rPr lang="en-US" sz="4400" dirty="0" err="1"/>
              <a:t>mã</a:t>
            </a:r>
            <a:r>
              <a:rPr lang="en-US" sz="4400" dirty="0"/>
              <a:t> </a:t>
            </a:r>
            <a:r>
              <a:rPr lang="en-US" sz="4400" dirty="0" err="1"/>
              <a:t>hóa</a:t>
            </a:r>
            <a:r>
              <a:rPr lang="en-US" sz="4400" dirty="0"/>
              <a:t>/</a:t>
            </a:r>
            <a:r>
              <a:rPr lang="en-US" sz="4400" dirty="0" err="1"/>
              <a:t>giải</a:t>
            </a:r>
            <a:r>
              <a:rPr lang="en-US" sz="4400" dirty="0"/>
              <a:t> </a:t>
            </a:r>
            <a:r>
              <a:rPr lang="en-US" sz="4400" dirty="0" err="1"/>
              <a:t>mã</a:t>
            </a:r>
            <a:endParaRPr lang="vi-VN" sz="440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06FC90C-2CD1-44C3-9CE5-52978B08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47" y="2107097"/>
            <a:ext cx="6411293" cy="4590146"/>
          </a:xfrm>
          <a:prstGeom prst="rect">
            <a:avLst/>
          </a:prstGeom>
        </p:spPr>
      </p:pic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D84A2FAE-A898-47D9-9BBE-5AFACFF7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8" y="2230855"/>
            <a:ext cx="5680722" cy="4222953"/>
          </a:xfrm>
        </p:spPr>
        <p:txBody>
          <a:bodyPr>
            <a:noAutofit/>
          </a:bodyPr>
          <a:lstStyle/>
          <a:p>
            <a:r>
              <a:rPr lang="vi-VN" sz="2800" dirty="0" err="1"/>
              <a:t>Thuật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vi-VN" sz="2800" dirty="0"/>
              <a:t> </a:t>
            </a:r>
            <a:r>
              <a:rPr lang="vi-VN" sz="2800" i="1" dirty="0"/>
              <a:t>AES </a:t>
            </a:r>
            <a:r>
              <a:rPr lang="vi-VN" sz="2800" dirty="0" err="1"/>
              <a:t>khá</a:t>
            </a:r>
            <a:r>
              <a:rPr lang="vi-VN" sz="2800" dirty="0"/>
              <a:t> </a:t>
            </a:r>
            <a:r>
              <a:rPr lang="vi-VN" sz="2800" dirty="0" err="1"/>
              <a:t>phức</a:t>
            </a:r>
            <a:r>
              <a:rPr lang="vi-VN" sz="2800" dirty="0"/>
              <a:t> </a:t>
            </a:r>
            <a:r>
              <a:rPr lang="vi-VN" sz="2800" dirty="0" err="1"/>
              <a:t>tạp</a:t>
            </a:r>
            <a:r>
              <a:rPr lang="vi-VN" sz="2800" dirty="0"/>
              <a:t>, </a:t>
            </a:r>
            <a:r>
              <a:rPr lang="vi-VN" sz="2800" dirty="0" err="1"/>
              <a:t>được</a:t>
            </a:r>
            <a:r>
              <a:rPr lang="vi-VN" sz="2800" dirty="0"/>
              <a:t> mô </a:t>
            </a:r>
            <a:r>
              <a:rPr lang="vi-VN" sz="2800" dirty="0" err="1"/>
              <a:t>tả</a:t>
            </a:r>
            <a:r>
              <a:rPr lang="vi-VN" sz="2800" dirty="0"/>
              <a:t> </a:t>
            </a:r>
            <a:r>
              <a:rPr lang="vi-VN" sz="2800" dirty="0" err="1"/>
              <a:t>khái</a:t>
            </a:r>
            <a:r>
              <a:rPr lang="vi-VN" sz="2800" dirty="0"/>
              <a:t> </a:t>
            </a:r>
            <a:r>
              <a:rPr lang="vi-VN" sz="2800" dirty="0" err="1"/>
              <a:t>quát</a:t>
            </a:r>
            <a:r>
              <a:rPr lang="vi-VN" sz="2800" dirty="0"/>
              <a:t> </a:t>
            </a:r>
            <a:r>
              <a:rPr lang="vi-VN" sz="2800" dirty="0" err="1"/>
              <a:t>gồm</a:t>
            </a:r>
            <a:r>
              <a:rPr lang="vi-VN" sz="2800" dirty="0"/>
              <a:t> 3 </a:t>
            </a:r>
            <a:r>
              <a:rPr lang="vi-VN" sz="2800" dirty="0" err="1"/>
              <a:t>bước</a:t>
            </a:r>
            <a:r>
              <a:rPr lang="vi-VN" sz="2800" dirty="0"/>
              <a:t> như sau:</a:t>
            </a:r>
            <a:r>
              <a:rPr lang="vi-VN" sz="3200" dirty="0"/>
              <a:t> </a:t>
            </a:r>
            <a:endParaRPr lang="en-US" sz="3200" dirty="0"/>
          </a:p>
          <a:p>
            <a:pPr lvl="1"/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AddRoundKey</a:t>
            </a:r>
            <a:r>
              <a:rPr lang="en-US" sz="2800" dirty="0"/>
              <a:t>.</a:t>
            </a:r>
          </a:p>
          <a:p>
            <a:pPr lvl="1"/>
            <a:r>
              <a:rPr lang="vi-VN" sz="2400" dirty="0" err="1"/>
              <a:t>Vòng</a:t>
            </a:r>
            <a:r>
              <a:rPr lang="vi-VN" sz="2400" dirty="0"/>
              <a:t> </a:t>
            </a:r>
            <a:r>
              <a:rPr lang="vi-VN" sz="2400" dirty="0" err="1"/>
              <a:t>lặp</a:t>
            </a:r>
            <a:r>
              <a:rPr lang="vi-VN" sz="2400" dirty="0"/>
              <a:t> </a:t>
            </a:r>
            <a:r>
              <a:rPr lang="vi-VN" sz="2400" dirty="0" err="1"/>
              <a:t>gồm</a:t>
            </a:r>
            <a:r>
              <a:rPr lang="vi-VN" sz="2400" dirty="0"/>
              <a:t> 4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biển</a:t>
            </a:r>
            <a:r>
              <a:rPr lang="vi-VN" sz="2400" dirty="0"/>
              <a:t> </a:t>
            </a:r>
            <a:r>
              <a:rPr lang="vi-VN" sz="2400" dirty="0" err="1"/>
              <a:t>đổi</a:t>
            </a:r>
            <a:r>
              <a:rPr lang="vi-VN" sz="2400" dirty="0"/>
              <a:t> </a:t>
            </a:r>
            <a:r>
              <a:rPr lang="vi-VN" sz="2400" dirty="0" err="1"/>
              <a:t>lần</a:t>
            </a:r>
            <a:r>
              <a:rPr lang="vi-VN" sz="2400" dirty="0"/>
              <a:t> </a:t>
            </a:r>
            <a:r>
              <a:rPr lang="vi-VN" sz="2400" dirty="0" err="1"/>
              <a:t>lượt</a:t>
            </a:r>
            <a:r>
              <a:rPr lang="vi-VN" sz="2400" dirty="0"/>
              <a:t>: </a:t>
            </a:r>
            <a:r>
              <a:rPr lang="vi-VN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SubBytes</a:t>
            </a:r>
            <a:r>
              <a:rPr lang="vi-VN" sz="2400" dirty="0"/>
              <a:t>, </a:t>
            </a:r>
            <a:r>
              <a:rPr lang="vi-VN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ShiftRows</a:t>
            </a:r>
            <a:r>
              <a:rPr lang="vi-VN" sz="2400" dirty="0"/>
              <a:t>, </a:t>
            </a:r>
            <a:r>
              <a:rPr lang="vi-VN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MixColumns</a:t>
            </a:r>
            <a:r>
              <a:rPr lang="vi-VN" sz="2400" dirty="0"/>
              <a:t>,</a:t>
            </a:r>
            <a:br>
              <a:rPr lang="vi-VN" sz="2400" dirty="0"/>
            </a:br>
            <a:r>
              <a:rPr lang="vi-VN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AddRoundKey</a:t>
            </a:r>
            <a:r>
              <a:rPr lang="en-US" sz="2800" dirty="0"/>
              <a:t>.</a:t>
            </a:r>
          </a:p>
          <a:p>
            <a:pPr lvl="1"/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MixColumns</a:t>
            </a:r>
            <a:r>
              <a:rPr lang="en-US" sz="2400" dirty="0"/>
              <a:t>.</a:t>
            </a:r>
            <a:endParaRPr lang="vi-VN" sz="3200" dirty="0"/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9C12D3F8-232A-4280-9A7C-F37AB4C588B2}"/>
              </a:ext>
            </a:extLst>
          </p:cNvPr>
          <p:cNvSpPr txBox="1">
            <a:spLocks/>
          </p:cNvSpPr>
          <p:nvPr/>
        </p:nvSpPr>
        <p:spPr>
          <a:xfrm>
            <a:off x="22108" y="2230854"/>
            <a:ext cx="5680722" cy="4222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 err="1"/>
              <a:t>Thuật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vi-VN" sz="2800" dirty="0"/>
              <a:t> </a:t>
            </a:r>
            <a:r>
              <a:rPr lang="vi-VN" sz="2800" i="1" dirty="0"/>
              <a:t>AES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vi-VN" sz="2800" dirty="0"/>
              <a:t>:</a:t>
            </a:r>
            <a:r>
              <a:rPr lang="vi-VN" sz="3200" dirty="0"/>
              <a:t> </a:t>
            </a:r>
            <a:endParaRPr lang="en-US" sz="3200" dirty="0"/>
          </a:p>
          <a:p>
            <a:pPr lvl="1"/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AddRoundKey</a:t>
            </a:r>
            <a:r>
              <a:rPr lang="en-US" sz="2400" dirty="0"/>
              <a:t>.</a:t>
            </a:r>
          </a:p>
          <a:p>
            <a:pPr lvl="1"/>
            <a:r>
              <a:rPr lang="vi-VN" sz="2400" dirty="0" err="1"/>
              <a:t>Vòng</a:t>
            </a:r>
            <a:r>
              <a:rPr lang="vi-VN" sz="2400" dirty="0"/>
              <a:t> </a:t>
            </a:r>
            <a:r>
              <a:rPr lang="vi-VN" sz="2400" dirty="0" err="1"/>
              <a:t>lặp</a:t>
            </a:r>
            <a:r>
              <a:rPr lang="vi-VN" sz="2400" dirty="0"/>
              <a:t> </a:t>
            </a:r>
            <a:r>
              <a:rPr lang="vi-VN" sz="2400" dirty="0" err="1"/>
              <a:t>gồm</a:t>
            </a:r>
            <a:r>
              <a:rPr lang="vi-VN" sz="2400" dirty="0"/>
              <a:t> 4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biển</a:t>
            </a:r>
            <a:r>
              <a:rPr lang="vi-VN" sz="2400" dirty="0"/>
              <a:t> </a:t>
            </a:r>
            <a:r>
              <a:rPr lang="vi-VN" sz="2400" dirty="0" err="1"/>
              <a:t>đổi</a:t>
            </a:r>
            <a:r>
              <a:rPr lang="vi-VN" sz="2400" dirty="0"/>
              <a:t> </a:t>
            </a:r>
            <a:r>
              <a:rPr lang="vi-VN" sz="2400" dirty="0" err="1"/>
              <a:t>lần</a:t>
            </a:r>
            <a:r>
              <a:rPr lang="vi-VN" sz="2400" dirty="0"/>
              <a:t> </a:t>
            </a:r>
            <a:r>
              <a:rPr lang="vi-VN" sz="2400" dirty="0" err="1"/>
              <a:t>lượt</a:t>
            </a:r>
            <a:r>
              <a:rPr lang="vi-VN" sz="2400" dirty="0"/>
              <a:t>: </a:t>
            </a:r>
            <a:r>
              <a:rPr lang="en-US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</a:t>
            </a:r>
            <a:r>
              <a:rPr lang="vi-VN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ShiftRows</a:t>
            </a:r>
            <a:r>
              <a:rPr lang="vi-VN" sz="2400" dirty="0"/>
              <a:t>,</a:t>
            </a: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InvS</a:t>
            </a:r>
            <a:r>
              <a:rPr lang="vi-VN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ubByte</a:t>
            </a:r>
            <a:r>
              <a:rPr lang="vi-VN" sz="2400" dirty="0"/>
              <a:t>,</a:t>
            </a:r>
            <a:r>
              <a:rPr lang="en-US" sz="2400" dirty="0"/>
              <a:t> </a:t>
            </a:r>
            <a:r>
              <a:rPr lang="vi-VN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AddRoundKey</a:t>
            </a:r>
            <a:r>
              <a:rPr lang="vi-VN" sz="2400" dirty="0"/>
              <a:t>, </a:t>
            </a:r>
            <a:r>
              <a:rPr lang="en-US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</a:t>
            </a:r>
            <a:r>
              <a:rPr lang="vi-VN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MixColumns</a:t>
            </a:r>
            <a:r>
              <a:rPr lang="en-US" sz="2800" dirty="0"/>
              <a:t>.</a:t>
            </a:r>
          </a:p>
          <a:p>
            <a:pPr lvl="1"/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InvMixColumns</a:t>
            </a:r>
            <a:r>
              <a:rPr lang="en-US" sz="2400" dirty="0"/>
              <a:t>.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0390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21927 1.85185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build="p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309CBC-821E-45BC-A230-A208459CB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5600" noProof="1"/>
              <a:t>Đánh giá thuật toán </a:t>
            </a:r>
            <a:r>
              <a:rPr lang="en-US" sz="5600" noProof="1"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endParaRPr lang="vi-VN" sz="5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3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Ưu</a:t>
            </a:r>
            <a:r>
              <a:rPr lang="en-US" sz="4400" dirty="0"/>
              <a:t> </a:t>
            </a:r>
            <a:r>
              <a:rPr lang="en-US" sz="4400" dirty="0" err="1"/>
              <a:t>điểm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3622"/>
            <a:ext cx="10623783" cy="4209699"/>
          </a:xfrm>
        </p:spPr>
        <p:txBody>
          <a:bodyPr>
            <a:noAutofit/>
          </a:bodyPr>
          <a:lstStyle/>
          <a:p>
            <a:r>
              <a:rPr lang="en-US" sz="2800" dirty="0"/>
              <a:t>AES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: </a:t>
            </a:r>
            <a:r>
              <a:rPr lang="vi-VN" sz="2800" dirty="0" err="1"/>
              <a:t>khóa</a:t>
            </a:r>
            <a:r>
              <a:rPr lang="vi-VN" sz="2800" dirty="0"/>
              <a:t> </a:t>
            </a:r>
            <a:r>
              <a:rPr lang="vi-VN" sz="2800" dirty="0" err="1"/>
              <a:t>có</a:t>
            </a:r>
            <a:r>
              <a:rPr lang="vi-VN" sz="2800" dirty="0"/>
              <a:t> </a:t>
            </a:r>
            <a:r>
              <a:rPr lang="vi-VN" sz="2800" dirty="0" err="1"/>
              <a:t>chiều</a:t>
            </a:r>
            <a:r>
              <a:rPr lang="vi-VN" sz="2800" dirty="0"/>
              <a:t> </a:t>
            </a:r>
            <a:r>
              <a:rPr lang="vi-VN" sz="2800" dirty="0" err="1"/>
              <a:t>dài</a:t>
            </a:r>
            <a:r>
              <a:rPr lang="vi-VN" sz="2800" dirty="0"/>
              <a:t> </a:t>
            </a:r>
            <a:r>
              <a:rPr lang="vi-VN" sz="2800" dirty="0" err="1"/>
              <a:t>là</a:t>
            </a:r>
            <a:r>
              <a:rPr lang="vi-VN" sz="2800" dirty="0"/>
              <a:t> 128, 192, 256 </a:t>
            </a:r>
            <a:r>
              <a:rPr lang="vi-VN" sz="2800" dirty="0" err="1"/>
              <a:t>bit</a:t>
            </a:r>
            <a:r>
              <a:rPr lang="vi-VN" sz="2800" dirty="0"/>
              <a:t> </a:t>
            </a:r>
            <a:r>
              <a:rPr lang="vi-VN" sz="2800" dirty="0" err="1"/>
              <a:t>sẽ</a:t>
            </a:r>
            <a:r>
              <a:rPr lang="vi-VN" sz="2800" dirty="0"/>
              <a:t> </a:t>
            </a:r>
            <a:r>
              <a:rPr lang="vi-VN" sz="2800" dirty="0" err="1"/>
              <a:t>ứng</a:t>
            </a:r>
            <a:r>
              <a:rPr lang="vi-VN" sz="2800" dirty="0"/>
              <a:t> </a:t>
            </a:r>
            <a:r>
              <a:rPr lang="vi-VN" sz="2800" dirty="0" err="1"/>
              <a:t>với</a:t>
            </a:r>
            <a:r>
              <a:rPr lang="vi-VN" sz="2800" dirty="0"/>
              <a:t> 10, 12, 14 </a:t>
            </a:r>
            <a:r>
              <a:rPr lang="vi-VN" sz="2800" dirty="0" err="1"/>
              <a:t>vòng</a:t>
            </a:r>
            <a:r>
              <a:rPr lang="en-US" sz="2800" dirty="0"/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mềm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dẻo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hoạt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chỉ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đảm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bảo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yếu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toàn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còn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đảm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tốc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(</a:t>
            </a:r>
            <a:r>
              <a:rPr lang="vi-VN" sz="2400" dirty="0"/>
              <a:t>Đây </a:t>
            </a:r>
            <a:r>
              <a:rPr lang="vi-VN" sz="2400" dirty="0" err="1"/>
              <a:t>được</a:t>
            </a:r>
            <a:r>
              <a:rPr lang="vi-VN" sz="2400" dirty="0"/>
              <a:t> coi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yếu</a:t>
            </a:r>
            <a:r>
              <a:rPr lang="vi-VN" sz="2400" dirty="0"/>
              <a:t> </a:t>
            </a:r>
            <a:r>
              <a:rPr lang="vi-VN" sz="2400" dirty="0" err="1"/>
              <a:t>tố</a:t>
            </a:r>
            <a:r>
              <a:rPr lang="vi-VN" sz="2400" dirty="0"/>
              <a:t> then </a:t>
            </a:r>
            <a:r>
              <a:rPr lang="vi-VN" sz="2400" dirty="0" err="1"/>
              <a:t>chốt</a:t>
            </a:r>
            <a:r>
              <a:rPr lang="vi-VN" sz="2400" dirty="0"/>
              <a:t> cho </a:t>
            </a:r>
            <a:r>
              <a:rPr lang="vi-VN" sz="2400" dirty="0" err="1"/>
              <a:t>việc</a:t>
            </a:r>
            <a:r>
              <a:rPr lang="vi-VN" sz="2400" dirty="0"/>
              <a:t> </a:t>
            </a:r>
            <a:r>
              <a:rPr lang="vi-VN" sz="2400" dirty="0" err="1"/>
              <a:t>lựa</a:t>
            </a:r>
            <a:r>
              <a:rPr lang="vi-VN" sz="2400" dirty="0"/>
              <a:t> </a:t>
            </a:r>
            <a:r>
              <a:rPr lang="vi-VN" sz="2400" dirty="0" err="1"/>
              <a:t>chọn</a:t>
            </a:r>
            <a:r>
              <a:rPr lang="vi-VN" sz="2400" dirty="0"/>
              <a:t> </a:t>
            </a:r>
            <a:r>
              <a:rPr lang="vi-VN" sz="2400" dirty="0" err="1"/>
              <a:t>mở</a:t>
            </a:r>
            <a:r>
              <a:rPr lang="vi-VN" sz="2400" dirty="0"/>
              <a:t> </a:t>
            </a:r>
            <a:r>
              <a:rPr lang="vi-VN" sz="2400" dirty="0" err="1"/>
              <a:t>rộng</a:t>
            </a:r>
            <a:r>
              <a:rPr lang="vi-VN" sz="2400" dirty="0"/>
              <a:t> </a:t>
            </a:r>
            <a:r>
              <a:rPr lang="vi-VN" sz="2400" dirty="0" err="1"/>
              <a:t>khóa</a:t>
            </a:r>
            <a:r>
              <a:rPr lang="en-US" sz="2400" dirty="0"/>
              <a:t>).</a:t>
            </a:r>
            <a:endParaRPr lang="en-US" dirty="0"/>
          </a:p>
          <a:p>
            <a:r>
              <a:rPr lang="en-US" sz="2800" dirty="0" err="1"/>
              <a:t>Tốc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.</a:t>
            </a:r>
          </a:p>
          <a:p>
            <a:r>
              <a:rPr lang="en-US" sz="2800" dirty="0"/>
              <a:t>AES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ECB, CBC, CFB, OFB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dàng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cứng</a:t>
            </a:r>
            <a:r>
              <a:rPr lang="en-US" sz="2800" dirty="0"/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rộng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rãi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tế</a:t>
            </a:r>
            <a:r>
              <a:rPr lang="en-US" sz="2400" dirty="0"/>
              <a:t>.</a:t>
            </a:r>
          </a:p>
        </p:txBody>
      </p:sp>
      <p:pic>
        <p:nvPicPr>
          <p:cNvPr id="4" name="Image6">
            <a:extLst>
              <a:ext uri="{FF2B5EF4-FFF2-40B4-BE49-F238E27FC236}">
                <a16:creationId xmlns:a16="http://schemas.microsoft.com/office/drawing/2014/main" id="{F1BC8089-909F-4671-B5D9-85D3BF23DA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0320" y="2002624"/>
            <a:ext cx="10729801" cy="4716228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DE83CF0-CB43-4624-AB51-7C55DB5F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9" y="2002624"/>
            <a:ext cx="10729802" cy="47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dirty="0"/>
              <a:t>Ư</a:t>
            </a:r>
            <a:r>
              <a:rPr lang="en-US" sz="4400" dirty="0"/>
              <a:t>u </a:t>
            </a:r>
            <a:r>
              <a:rPr lang="en-US" sz="4400" dirty="0" err="1"/>
              <a:t>điểm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3622"/>
            <a:ext cx="10623783" cy="4209699"/>
          </a:xfrm>
        </p:spPr>
        <p:txBody>
          <a:bodyPr>
            <a:noAutofit/>
          </a:bodyPr>
          <a:lstStyle/>
          <a:p>
            <a:r>
              <a:rPr lang="en-US" sz="2800" dirty="0" err="1"/>
              <a:t>Nhờ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, AES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nhờ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đ</a:t>
            </a:r>
            <a:r>
              <a:rPr lang="vi-VN" sz="2400" dirty="0"/>
              <a:t>ơ</a:t>
            </a:r>
            <a:r>
              <a:rPr lang="en-US" sz="2400" dirty="0"/>
              <a:t>n </a:t>
            </a:r>
            <a:r>
              <a:rPr lang="en-US" sz="2400" dirty="0" err="1"/>
              <a:t>giản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know-plaintext attack</a:t>
            </a:r>
            <a:r>
              <a:rPr lang="en-US" sz="2400" dirty="0"/>
              <a:t> (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attack</a:t>
            </a:r>
            <a:r>
              <a:rPr lang="en-US" sz="2400" dirty="0"/>
              <a:t> </a:t>
            </a:r>
            <a:r>
              <a:rPr lang="en-US" sz="2400" dirty="0" err="1"/>
              <a:t>nhờ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(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 bit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gấp</a:t>
            </a:r>
            <a:r>
              <a:rPr lang="en-US" sz="2400" dirty="0"/>
              <a:t> </a:t>
            </a:r>
            <a:r>
              <a:rPr lang="en-US" sz="2400" dirty="0" err="1"/>
              <a:t>đôi</a:t>
            </a:r>
            <a:r>
              <a:rPr lang="en-US" sz="2400" dirty="0"/>
              <a:t> DES).</a:t>
            </a:r>
          </a:p>
          <a:p>
            <a:pPr lvl="1"/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attack</a:t>
            </a:r>
            <a:r>
              <a:rPr lang="en-US" sz="2400" dirty="0"/>
              <a:t> (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):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differential-linear attack</a:t>
            </a:r>
            <a:r>
              <a:rPr lang="en-US" sz="2400" dirty="0"/>
              <a:t> (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vi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):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nay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ch</a:t>
            </a:r>
            <a:r>
              <a:rPr lang="vi-VN" sz="2400" dirty="0"/>
              <a:t>ư</a:t>
            </a:r>
            <a:r>
              <a:rPr lang="en-US" sz="2400" dirty="0"/>
              <a:t>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cứ</a:t>
            </a:r>
            <a:r>
              <a:rPr lang="en-US" sz="2400" dirty="0"/>
              <a:t> </a:t>
            </a:r>
            <a:r>
              <a:rPr lang="en-US" sz="2400" dirty="0" err="1"/>
              <a:t>tuyên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 channel attack</a:t>
            </a:r>
            <a:r>
              <a:rPr lang="en-US" sz="2400" dirty="0"/>
              <a:t> (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),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s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hở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8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346"/>
            <a:ext cx="10623783" cy="4209699"/>
          </a:xfrm>
        </p:spPr>
        <p:txBody>
          <a:bodyPr>
            <a:noAutofit/>
          </a:bodyPr>
          <a:lstStyle/>
          <a:p>
            <a:r>
              <a:rPr lang="vi-VN" sz="2800" dirty="0" err="1"/>
              <a:t>Cũng</a:t>
            </a:r>
            <a:r>
              <a:rPr lang="vi-VN" sz="2800" dirty="0"/>
              <a:t> </a:t>
            </a:r>
            <a:r>
              <a:rPr lang="vi-VN" sz="2800" dirty="0" err="1"/>
              <a:t>giống</a:t>
            </a:r>
            <a:r>
              <a:rPr lang="vi-VN" sz="2800" dirty="0"/>
              <a:t> như </a:t>
            </a:r>
            <a:r>
              <a:rPr lang="vi-VN" sz="2800" dirty="0" err="1"/>
              <a:t>giải</a:t>
            </a:r>
            <a:r>
              <a:rPr lang="vi-VN" sz="2800" dirty="0"/>
              <a:t> </a:t>
            </a:r>
            <a:r>
              <a:rPr lang="vi-VN" sz="2800" dirty="0" err="1"/>
              <a:t>thuật</a:t>
            </a:r>
            <a:r>
              <a:rPr lang="vi-VN" sz="2800" dirty="0"/>
              <a:t> </a:t>
            </a:r>
            <a:r>
              <a:rPr lang="vi-VN" sz="2800" dirty="0" err="1"/>
              <a:t>mã</a:t>
            </a:r>
            <a:r>
              <a:rPr lang="vi-VN" sz="2800" dirty="0"/>
              <a:t> </a:t>
            </a:r>
            <a:r>
              <a:rPr lang="vi-VN" sz="2800" dirty="0" err="1"/>
              <a:t>hóa</a:t>
            </a:r>
            <a:r>
              <a:rPr lang="vi-VN" sz="2800" dirty="0"/>
              <a:t> DES, </a:t>
            </a:r>
            <a:r>
              <a:rPr lang="vi-VN" sz="2800" dirty="0" err="1"/>
              <a:t>giải</a:t>
            </a:r>
            <a:r>
              <a:rPr lang="vi-VN" sz="2800" dirty="0"/>
              <a:t> </a:t>
            </a:r>
            <a:r>
              <a:rPr lang="vi-VN" sz="2800" dirty="0" err="1"/>
              <a:t>thuật</a:t>
            </a:r>
            <a:r>
              <a:rPr lang="vi-VN" sz="2800" dirty="0"/>
              <a:t> </a:t>
            </a:r>
            <a:r>
              <a:rPr lang="vi-VN" sz="2800" dirty="0" err="1"/>
              <a:t>mã</a:t>
            </a:r>
            <a:r>
              <a:rPr lang="vi-VN" sz="2800" dirty="0"/>
              <a:t> </a:t>
            </a:r>
            <a:r>
              <a:rPr lang="vi-VN" sz="2800" dirty="0" err="1"/>
              <a:t>hóa</a:t>
            </a:r>
            <a:r>
              <a:rPr lang="vi-VN" sz="2800" dirty="0"/>
              <a:t> AES ngay </a:t>
            </a:r>
            <a:r>
              <a:rPr lang="vi-VN" sz="2800" dirty="0" err="1"/>
              <a:t>từ</a:t>
            </a:r>
            <a:r>
              <a:rPr lang="vi-VN" sz="2800" dirty="0"/>
              <a:t> </a:t>
            </a:r>
            <a:r>
              <a:rPr lang="vi-VN" sz="2800" dirty="0" err="1"/>
              <a:t>lúc</a:t>
            </a:r>
            <a:r>
              <a:rPr lang="vi-VN" sz="2800" dirty="0"/>
              <a:t> ra </a:t>
            </a:r>
            <a:r>
              <a:rPr lang="vi-VN" sz="2800" dirty="0" err="1"/>
              <a:t>đời</a:t>
            </a:r>
            <a:r>
              <a:rPr lang="vi-VN" sz="2800" dirty="0"/>
              <a:t> </a:t>
            </a:r>
            <a:r>
              <a:rPr lang="vi-VN" sz="2800" dirty="0" err="1"/>
              <a:t>đã</a:t>
            </a:r>
            <a:r>
              <a:rPr lang="vi-VN" sz="2800" dirty="0"/>
              <a:t> </a:t>
            </a:r>
            <a:r>
              <a:rPr lang="vi-VN" sz="2800" dirty="0" err="1"/>
              <a:t>có</a:t>
            </a:r>
            <a:r>
              <a:rPr lang="vi-VN" sz="2800" dirty="0"/>
              <a:t> </a:t>
            </a:r>
            <a:r>
              <a:rPr lang="vi-VN" sz="2800" dirty="0" err="1"/>
              <a:t>nhiều</a:t>
            </a:r>
            <a:r>
              <a:rPr lang="vi-VN" sz="2800" dirty="0"/>
              <a:t> ý </a:t>
            </a:r>
            <a:r>
              <a:rPr lang="vi-VN" sz="2800" dirty="0" err="1"/>
              <a:t>kiến</a:t>
            </a:r>
            <a:r>
              <a:rPr lang="vi-VN" sz="2800" dirty="0"/>
              <a:t> </a:t>
            </a:r>
            <a:r>
              <a:rPr lang="vi-VN" sz="2800" dirty="0" err="1"/>
              <a:t>trái</a:t>
            </a:r>
            <a:r>
              <a:rPr lang="vi-VN" sz="2800" dirty="0"/>
              <a:t> </a:t>
            </a:r>
            <a:r>
              <a:rPr lang="vi-VN" sz="2800" dirty="0" err="1"/>
              <a:t>chiều</a:t>
            </a:r>
            <a:r>
              <a:rPr lang="vi-VN" sz="2800" dirty="0"/>
              <a:t>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mức</a:t>
            </a:r>
            <a:r>
              <a:rPr lang="vi-VN" sz="2800" dirty="0"/>
              <a:t> </a:t>
            </a:r>
            <a:r>
              <a:rPr lang="vi-VN" sz="2800" dirty="0" err="1"/>
              <a:t>độ</a:t>
            </a:r>
            <a:r>
              <a:rPr lang="vi-VN" sz="2800" dirty="0"/>
              <a:t> an </a:t>
            </a:r>
            <a:r>
              <a:rPr lang="vi-VN" sz="2800" dirty="0" err="1"/>
              <a:t>toàn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giải</a:t>
            </a:r>
            <a:r>
              <a:rPr lang="vi-VN" sz="2800" dirty="0"/>
              <a:t> </a:t>
            </a:r>
            <a:r>
              <a:rPr lang="vi-VN" sz="2800" dirty="0" err="1"/>
              <a:t>thuật</a:t>
            </a:r>
            <a:r>
              <a:rPr lang="vi-VN" sz="2800" dirty="0"/>
              <a:t>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Gặp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</a:t>
            </a:r>
            <a:r>
              <a:rPr lang="vi-VN" sz="2800" dirty="0"/>
              <a:t>ư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xứng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an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AES </a:t>
            </a:r>
            <a:r>
              <a:rPr lang="en-US" sz="2800" dirty="0" err="1"/>
              <a:t>khá</a:t>
            </a:r>
            <a:r>
              <a:rPr lang="en-US" sz="2800" dirty="0"/>
              <a:t> </a:t>
            </a:r>
            <a:r>
              <a:rPr lang="en-US" sz="2800" dirty="0" err="1"/>
              <a:t>mỏng</a:t>
            </a:r>
            <a:r>
              <a:rPr lang="en-US" sz="2800" dirty="0"/>
              <a:t> </a:t>
            </a:r>
            <a:r>
              <a:rPr lang="en-US" sz="2800" dirty="0" err="1"/>
              <a:t>manh</a:t>
            </a:r>
            <a:r>
              <a:rPr lang="en-US" sz="2800" dirty="0"/>
              <a:t>.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6C9A6E6D-D2E2-4B7B-A9E6-E4DBF876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Nh</a:t>
            </a:r>
            <a:r>
              <a:rPr lang="vi-VN" sz="4400" dirty="0"/>
              <a:t>ư</a:t>
            </a:r>
            <a:r>
              <a:rPr lang="en-US" sz="4400" dirty="0" err="1"/>
              <a:t>ợc</a:t>
            </a:r>
            <a:r>
              <a:rPr lang="en-US" sz="4400" dirty="0"/>
              <a:t> </a:t>
            </a:r>
            <a:r>
              <a:rPr lang="en-US" sz="4400" dirty="0" err="1"/>
              <a:t>điểm</a:t>
            </a:r>
            <a:endParaRPr lang="vi-VN" sz="4400" dirty="0"/>
          </a:p>
        </p:txBody>
      </p:sp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DEAEBD6A-48DA-44CE-ACEA-979D745AAB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2881" y="3367821"/>
          <a:ext cx="3715026" cy="2966720"/>
        </p:xfrm>
        <a:graphic>
          <a:graphicData uri="http://schemas.openxmlformats.org/drawingml/2006/table">
            <a:tbl>
              <a:tblPr firstRow="1" lastRow="1">
                <a:tableStyleId>{00A15C55-8517-42AA-B614-E9B94910E393}</a:tableStyleId>
              </a:tblPr>
              <a:tblGrid>
                <a:gridCol w="3715026">
                  <a:extLst>
                    <a:ext uri="{9D8B030D-6E8A-4147-A177-3AD203B41FA5}">
                      <a16:colId xmlns:a16="http://schemas.microsoft.com/office/drawing/2014/main" val="1858555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0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toàn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tổng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thể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5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khó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khi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thực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4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Hiệu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suất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mềm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7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Hiệu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suất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thẻ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thông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minh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44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Hiệu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suất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cứng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5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Những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năng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đ</a:t>
                      </a:r>
                      <a:r>
                        <a:rPr lang="vi-V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ư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ợc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thiết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kế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2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Tổng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0601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AC7290EA-6C66-4409-8E18-3B1A464BC7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47907" y="3367821"/>
          <a:ext cx="6687930" cy="2966720"/>
        </p:xfrm>
        <a:graphic>
          <a:graphicData uri="http://schemas.openxmlformats.org/drawingml/2006/table">
            <a:tbl>
              <a:tblPr firstRow="1" lastRow="1">
                <a:tableStyleId>{00A15C55-8517-42AA-B614-E9B94910E393}</a:tableStyleId>
              </a:tblPr>
              <a:tblGrid>
                <a:gridCol w="1337586">
                  <a:extLst>
                    <a:ext uri="{9D8B030D-6E8A-4147-A177-3AD203B41FA5}">
                      <a16:colId xmlns:a16="http://schemas.microsoft.com/office/drawing/2014/main" val="2318934689"/>
                    </a:ext>
                  </a:extLst>
                </a:gridCol>
                <a:gridCol w="1337586">
                  <a:extLst>
                    <a:ext uri="{9D8B030D-6E8A-4147-A177-3AD203B41FA5}">
                      <a16:colId xmlns:a16="http://schemas.microsoft.com/office/drawing/2014/main" val="1539666086"/>
                    </a:ext>
                  </a:extLst>
                </a:gridCol>
                <a:gridCol w="1337586">
                  <a:extLst>
                    <a:ext uri="{9D8B030D-6E8A-4147-A177-3AD203B41FA5}">
                      <a16:colId xmlns:a16="http://schemas.microsoft.com/office/drawing/2014/main" val="4089626263"/>
                    </a:ext>
                  </a:extLst>
                </a:gridCol>
                <a:gridCol w="1337586">
                  <a:extLst>
                    <a:ext uri="{9D8B030D-6E8A-4147-A177-3AD203B41FA5}">
                      <a16:colId xmlns:a16="http://schemas.microsoft.com/office/drawing/2014/main" val="3314480029"/>
                    </a:ext>
                  </a:extLst>
                </a:gridCol>
                <a:gridCol w="1337586">
                  <a:extLst>
                    <a:ext uri="{9D8B030D-6E8A-4147-A177-3AD203B41FA5}">
                      <a16:colId xmlns:a16="http://schemas.microsoft.com/office/drawing/2014/main" val="2994868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Rijndael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Twofish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RC6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95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83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02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67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9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23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62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571028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3AC7A4-28E8-4CEF-9422-DA65EF41335A}"/>
              </a:ext>
            </a:extLst>
          </p:cNvPr>
          <p:cNvSpPr txBox="1"/>
          <p:nvPr/>
        </p:nvSpPr>
        <p:spPr>
          <a:xfrm>
            <a:off x="2631995" y="6334541"/>
            <a:ext cx="629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Chấm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tuyển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AES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3622"/>
            <a:ext cx="10623783" cy="4209699"/>
          </a:xfrm>
        </p:spPr>
        <p:txBody>
          <a:bodyPr>
            <a:noAutofit/>
          </a:bodyPr>
          <a:lstStyle/>
          <a:p>
            <a:pPr lvl="0"/>
            <a:r>
              <a:rPr lang="vi-VN" dirty="0"/>
              <a:t>Năm 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2006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vòng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128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8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vòng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192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vòng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256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r>
              <a:rPr lang="en-US" dirty="0"/>
              <a:t>.</a:t>
            </a:r>
          </a:p>
          <a:p>
            <a:pPr lvl="0"/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03-08-2009</a:t>
            </a:r>
            <a:r>
              <a:rPr lang="vi-VN" dirty="0"/>
              <a:t>, </a:t>
            </a:r>
            <a:r>
              <a:rPr lang="en-US" dirty="0" err="1"/>
              <a:t>năm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Alex</a:t>
            </a:r>
            <a:r>
              <a:rPr lang="vi-VN" dirty="0"/>
              <a:t> </a:t>
            </a:r>
            <a:r>
              <a:rPr lang="vi-VN" dirty="0" err="1"/>
              <a:t>Biryukov</a:t>
            </a:r>
            <a:r>
              <a:rPr lang="vi-VN" dirty="0"/>
              <a:t>, </a:t>
            </a:r>
            <a:r>
              <a:rPr lang="vi-VN" dirty="0" err="1"/>
              <a:t>Orr</a:t>
            </a:r>
            <a:r>
              <a:rPr lang="vi-VN" dirty="0"/>
              <a:t> </a:t>
            </a:r>
            <a:r>
              <a:rPr lang="vi-VN" dirty="0" err="1"/>
              <a:t>Dunkelman</a:t>
            </a:r>
            <a:r>
              <a:rPr lang="vi-VN" dirty="0"/>
              <a:t>, </a:t>
            </a:r>
            <a:r>
              <a:rPr lang="vi-VN" dirty="0" err="1"/>
              <a:t>Nathan</a:t>
            </a:r>
            <a:r>
              <a:rPr lang="vi-VN" dirty="0"/>
              <a:t> </a:t>
            </a:r>
            <a:r>
              <a:rPr lang="vi-VN" dirty="0" err="1"/>
              <a:t>Keller</a:t>
            </a:r>
            <a:r>
              <a:rPr lang="vi-VN" dirty="0"/>
              <a:t>, </a:t>
            </a:r>
            <a:r>
              <a:rPr lang="vi-VN" dirty="0" err="1"/>
              <a:t>Dmitry</a:t>
            </a:r>
            <a:r>
              <a:rPr lang="vi-VN" dirty="0"/>
              <a:t> </a:t>
            </a:r>
            <a:r>
              <a:rPr lang="vi-VN" dirty="0" err="1"/>
              <a:t>Khovratovich</a:t>
            </a:r>
            <a:r>
              <a:rPr lang="vi-VN" dirty="0"/>
              <a:t> </a:t>
            </a:r>
            <a:r>
              <a:rPr lang="en-US" dirty="0" err="1"/>
              <a:t>và</a:t>
            </a:r>
            <a:r>
              <a:rPr lang="vi-VN" dirty="0"/>
              <a:t> </a:t>
            </a:r>
            <a:r>
              <a:rPr lang="vi-VN" dirty="0" err="1"/>
              <a:t>Adi</a:t>
            </a:r>
            <a:r>
              <a:rPr lang="vi-VN" dirty="0"/>
              <a:t> </a:t>
            </a:r>
            <a:r>
              <a:rPr lang="en-US" dirty="0"/>
              <a:t>S</a:t>
            </a:r>
            <a:r>
              <a:rPr lang="vi-VN" dirty="0" err="1"/>
              <a:t>hami</a:t>
            </a:r>
            <a:r>
              <a:rPr lang="en-US" dirty="0"/>
              <a:t>r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ra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en-US" dirty="0"/>
              <a:t> 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AES-256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2 </a:t>
            </a:r>
            <a:r>
              <a:rPr lang="vi-VN" dirty="0" err="1"/>
              <a:t>khóa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nhau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tóan</a:t>
            </a:r>
            <a:r>
              <a:rPr lang="vi-VN" dirty="0"/>
              <a:t> </a:t>
            </a:r>
            <a:r>
              <a:rPr lang="vi-VN" dirty="0" err="1"/>
              <a:t>brute-force</a:t>
            </a:r>
            <a:r>
              <a:rPr lang="vi-VN" dirty="0"/>
              <a:t>, sau khi </a:t>
            </a:r>
            <a:r>
              <a:rPr lang="vi-VN" dirty="0" err="1"/>
              <a:t>chạy</a:t>
            </a:r>
            <a:r>
              <a:rPr lang="vi-VN" dirty="0"/>
              <a:t> 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vi-V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vòng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</a:t>
            </a:r>
            <a:r>
              <a:rPr lang="vi-VN" dirty="0"/>
              <a:t>, 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vi-V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vòng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lang="vi-VN" dirty="0"/>
              <a:t>, 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vi-V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vòng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</a:t>
            </a:r>
            <a:r>
              <a:rPr lang="vi-VN" dirty="0"/>
              <a:t>. Nhưng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vẫn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chưa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tấn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công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đến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vòng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14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AES-256</a:t>
            </a:r>
            <a:r>
              <a:rPr lang="en-US" dirty="0"/>
              <a:t>.</a:t>
            </a:r>
          </a:p>
          <a:p>
            <a:pPr lvl="0"/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11-2009</a:t>
            </a:r>
            <a:r>
              <a:rPr lang="vi-VN" dirty="0"/>
              <a:t>,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vòng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AES-128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bới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known-key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distinguishing</a:t>
            </a:r>
            <a:r>
              <a:rPr lang="vi-V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vi-VN" dirty="0"/>
              <a:t> (</a:t>
            </a:r>
            <a:r>
              <a:rPr lang="vi-VN" dirty="0" err="1"/>
              <a:t>là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chống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xứng</a:t>
            </a:r>
            <a:r>
              <a:rPr lang="vi-VN" dirty="0"/>
              <a:t>,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ra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sao cho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sang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ngẫu</a:t>
            </a:r>
            <a:r>
              <a:rPr lang="vi-VN" dirty="0"/>
              <a:t> nhiên)</a:t>
            </a:r>
            <a:r>
              <a:rPr lang="en-US" dirty="0"/>
              <a:t>.</a:t>
            </a:r>
            <a:endParaRPr lang="en-US" sz="2800" dirty="0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6C9A6E6D-D2E2-4B7B-A9E6-E4DBF876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Tấn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18509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3622"/>
            <a:ext cx="10623783" cy="4209699"/>
          </a:xfrm>
        </p:spPr>
        <p:txBody>
          <a:bodyPr>
            <a:noAutofit/>
          </a:bodyPr>
          <a:lstStyle/>
          <a:p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AES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C/ASM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C#/.NET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LabVIEW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Lưu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trữ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/>
              <a:t> RAR, WinZip, </a:t>
            </a:r>
            <a:r>
              <a:rPr lang="en-US" sz="2400" dirty="0" err="1"/>
              <a:t>UltraISO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File:</a:t>
            </a:r>
            <a:r>
              <a:rPr lang="en-US" sz="2400" dirty="0"/>
              <a:t> Gpg4win, </a:t>
            </a:r>
            <a:r>
              <a:rPr lang="en-US" sz="2400" dirty="0" err="1"/>
              <a:t>Ncrypt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File:</a:t>
            </a:r>
            <a:r>
              <a:rPr lang="en-US" sz="2400" dirty="0"/>
              <a:t> NTFS.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vùng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/>
              <a:t> BitLocker, </a:t>
            </a:r>
            <a:r>
              <a:rPr lang="en-US" sz="2400" dirty="0" err="1"/>
              <a:t>CipherShed</a:t>
            </a:r>
            <a:r>
              <a:rPr lang="en-US" sz="2400" dirty="0"/>
              <a:t>, </a:t>
            </a:r>
            <a:r>
              <a:rPr lang="en-US" sz="2400" dirty="0" err="1"/>
              <a:t>DiskCryptor</a:t>
            </a:r>
            <a:r>
              <a:rPr lang="en-US" sz="2400" dirty="0"/>
              <a:t>, </a:t>
            </a:r>
            <a:r>
              <a:rPr lang="en-US" sz="2400" dirty="0" err="1"/>
              <a:t>FileVault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ninh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truyền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thông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mạng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bộ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/>
              <a:t> IEEE 802.11i, ITU-T G.hn.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6C9A6E6D-D2E2-4B7B-A9E6-E4DBF876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Ứng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122528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E4A4E68-E9E2-40BB-A209-17675581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thành</a:t>
            </a:r>
            <a:r>
              <a:rPr lang="en-US" sz="4400" dirty="0"/>
              <a:t> </a:t>
            </a:r>
            <a:r>
              <a:rPr lang="en-US" sz="4400" dirty="0" err="1"/>
              <a:t>viên</a:t>
            </a:r>
            <a:endParaRPr lang="en-US" sz="44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8386C0-B85E-4921-9878-29BF5322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760942"/>
            <a:ext cx="5322913" cy="3028656"/>
          </a:xfrm>
        </p:spPr>
        <p:txBody>
          <a:bodyPr>
            <a:noAutofit/>
          </a:bodyPr>
          <a:lstStyle/>
          <a:p>
            <a:r>
              <a:rPr lang="en-US" sz="3200" dirty="0" err="1"/>
              <a:t>Nguyễn</a:t>
            </a:r>
            <a:r>
              <a:rPr lang="en-US" sz="3200" dirty="0"/>
              <a:t> </a:t>
            </a:r>
            <a:r>
              <a:rPr lang="en-US" sz="3200" dirty="0" err="1"/>
              <a:t>Thị</a:t>
            </a:r>
            <a:r>
              <a:rPr lang="en-US" sz="3200" dirty="0"/>
              <a:t> </a:t>
            </a:r>
            <a:r>
              <a:rPr lang="en-US" sz="3200" dirty="0" err="1"/>
              <a:t>Hằng</a:t>
            </a:r>
            <a:endParaRPr lang="en-US" sz="3200" dirty="0"/>
          </a:p>
          <a:p>
            <a:r>
              <a:rPr lang="en-US" sz="3200" dirty="0"/>
              <a:t>Phạm Mạnh Tuấn</a:t>
            </a:r>
          </a:p>
          <a:p>
            <a:r>
              <a:rPr lang="en-US" sz="3200" dirty="0" err="1"/>
              <a:t>Nguyễn</a:t>
            </a:r>
            <a:r>
              <a:rPr lang="en-US" sz="3200" dirty="0"/>
              <a:t> </a:t>
            </a:r>
            <a:r>
              <a:rPr lang="en-US" sz="3200" dirty="0" err="1"/>
              <a:t>Thị</a:t>
            </a:r>
            <a:r>
              <a:rPr lang="en-US" sz="3200" dirty="0"/>
              <a:t> </a:t>
            </a:r>
            <a:r>
              <a:rPr lang="en-US" sz="3200" dirty="0" err="1"/>
              <a:t>Huyền</a:t>
            </a:r>
            <a:r>
              <a:rPr lang="en-US" sz="3200" dirty="0"/>
              <a:t> Trang</a:t>
            </a:r>
          </a:p>
          <a:p>
            <a:r>
              <a:rPr lang="en-US" sz="3200" dirty="0" err="1"/>
              <a:t>Nguyễn</a:t>
            </a:r>
            <a:r>
              <a:rPr lang="en-US" sz="3200" dirty="0"/>
              <a:t> </a:t>
            </a:r>
            <a:r>
              <a:rPr lang="en-US" sz="3200" dirty="0" err="1"/>
              <a:t>Thị</a:t>
            </a:r>
            <a:r>
              <a:rPr lang="en-US" sz="3200" dirty="0"/>
              <a:t> </a:t>
            </a:r>
            <a:r>
              <a:rPr lang="en-US" sz="3200" dirty="0" err="1"/>
              <a:t>Vân</a:t>
            </a:r>
            <a:r>
              <a:rPr lang="en-US" sz="3200" dirty="0"/>
              <a:t> Anh</a:t>
            </a:r>
          </a:p>
          <a:p>
            <a:r>
              <a:rPr lang="en-US" sz="3200" dirty="0" err="1"/>
              <a:t>Bùi</a:t>
            </a:r>
            <a:r>
              <a:rPr lang="en-US" sz="3200" dirty="0"/>
              <a:t> </a:t>
            </a:r>
            <a:r>
              <a:rPr lang="en-US" sz="3200" dirty="0" err="1"/>
              <a:t>Đức</a:t>
            </a:r>
            <a:r>
              <a:rPr lang="en-US" sz="3200" dirty="0"/>
              <a:t> </a:t>
            </a:r>
            <a:r>
              <a:rPr lang="en-US" sz="3200" dirty="0" err="1"/>
              <a:t>Thắng</a:t>
            </a:r>
            <a:endParaRPr lang="en-US" sz="3200" dirty="0"/>
          </a:p>
        </p:txBody>
      </p:sp>
      <p:sp>
        <p:nvSpPr>
          <p:cNvPr id="6" name="Chỗ dành sẵn cho Nội dung 4">
            <a:extLst>
              <a:ext uri="{FF2B5EF4-FFF2-40B4-BE49-F238E27FC236}">
                <a16:creationId xmlns:a16="http://schemas.microsoft.com/office/drawing/2014/main" id="{6BEFB07A-D1AC-489D-8212-EECA63F4E105}"/>
              </a:ext>
            </a:extLst>
          </p:cNvPr>
          <p:cNvSpPr txBox="1">
            <a:spLocks/>
          </p:cNvSpPr>
          <p:nvPr/>
        </p:nvSpPr>
        <p:spPr>
          <a:xfrm>
            <a:off x="6268278" y="2760941"/>
            <a:ext cx="4320210" cy="302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₋"/>
            </a:pPr>
            <a:r>
              <a:rPr lang="en-US" sz="3200" dirty="0"/>
              <a:t>                 B14DCAT192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3200" dirty="0"/>
              <a:t>                 B14DCAT157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3200" dirty="0"/>
              <a:t>                 B14DCAT271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3200" dirty="0"/>
              <a:t>                 B14DCAT252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3200" dirty="0"/>
              <a:t>                 B14DCAT238</a:t>
            </a:r>
          </a:p>
        </p:txBody>
      </p:sp>
    </p:spTree>
    <p:extLst>
      <p:ext uri="{BB962C8B-B14F-4D97-AF65-F5344CB8AC3E}">
        <p14:creationId xmlns:p14="http://schemas.microsoft.com/office/powerpoint/2010/main" val="275186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3622"/>
            <a:ext cx="10623783" cy="42096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cứng</a:t>
            </a:r>
            <a:r>
              <a:rPr lang="en-US" sz="2800" dirty="0"/>
              <a:t>:</a:t>
            </a:r>
          </a:p>
          <a:p>
            <a:pPr lvl="1"/>
            <a:r>
              <a:rPr lang="vi-VN" sz="2400" dirty="0" err="1"/>
              <a:t>Tháng</a:t>
            </a:r>
            <a:r>
              <a:rPr lang="vi-VN" sz="2400" dirty="0"/>
              <a:t> 3, 2008 AES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tích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vi-VN" sz="2400" dirty="0"/>
              <a:t> </a:t>
            </a:r>
            <a:r>
              <a:rPr lang="vi-VN" sz="2400" dirty="0" err="1"/>
              <a:t>vào</a:t>
            </a:r>
            <a:r>
              <a:rPr lang="vi-VN" sz="2400" dirty="0"/>
              <a:t> như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tiện</a:t>
            </a:r>
            <a:r>
              <a:rPr lang="vi-VN" sz="2400" dirty="0"/>
              <a:t> </a:t>
            </a:r>
            <a:r>
              <a:rPr lang="vi-VN" sz="2400" dirty="0" err="1"/>
              <a:t>ích</a:t>
            </a:r>
            <a:r>
              <a:rPr lang="vi-VN" sz="2400" dirty="0"/>
              <a:t> </a:t>
            </a:r>
            <a:r>
              <a:rPr lang="vi-VN" sz="2400" dirty="0" err="1"/>
              <a:t>mở</a:t>
            </a:r>
            <a:r>
              <a:rPr lang="vi-VN" sz="2400" dirty="0"/>
              <a:t> </a:t>
            </a:r>
            <a:r>
              <a:rPr lang="vi-VN" sz="2400" dirty="0" err="1"/>
              <a:t>rộng</a:t>
            </a:r>
            <a:r>
              <a:rPr lang="vi-VN" sz="2400" dirty="0"/>
              <a:t> trong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x86 (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x86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set architecture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vi-VN" sz="2400" dirty="0"/>
              <a:t> cho </a:t>
            </a:r>
            <a:r>
              <a:rPr lang="vi-VN" sz="2400" dirty="0" err="1"/>
              <a:t>bộ</a:t>
            </a:r>
            <a:r>
              <a:rPr lang="vi-VN" sz="2400" dirty="0"/>
              <a:t> vi </a:t>
            </a:r>
            <a:r>
              <a:rPr lang="vi-VN" sz="2400" dirty="0" err="1"/>
              <a:t>xử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2 </a:t>
            </a:r>
            <a:r>
              <a:rPr lang="vi-VN" sz="2400" dirty="0" err="1"/>
              <a:t>hãng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</a:t>
            </a:r>
            <a:r>
              <a:rPr lang="vi-VN" sz="2400" dirty="0"/>
              <a:t>.</a:t>
            </a:r>
            <a:endParaRPr lang="en-US" sz="2400" dirty="0"/>
          </a:p>
          <a:p>
            <a:pPr lvl="1"/>
            <a:r>
              <a:rPr lang="en-US" sz="2400" dirty="0"/>
              <a:t>AES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vi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lõi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SPARC S3</a:t>
            </a:r>
            <a:r>
              <a:rPr lang="en-US" sz="2400" dirty="0"/>
              <a:t> (do Sun Microsystems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SPARC T4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SPARC T5</a:t>
            </a:r>
            <a:r>
              <a:rPr lang="en-US" sz="2400" dirty="0"/>
              <a:t>.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6C9A6E6D-D2E2-4B7B-A9E6-E4DBF876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Ứng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0311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309CBC-821E-45BC-A230-A208459CB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82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Nhu</a:t>
            </a:r>
            <a:r>
              <a:rPr lang="en-US" sz="4400" dirty="0"/>
              <a:t> </a:t>
            </a:r>
            <a:r>
              <a:rPr lang="en-US" sz="4400" dirty="0" err="1"/>
              <a:t>cầu</a:t>
            </a:r>
            <a:r>
              <a:rPr lang="en-US" sz="4400" dirty="0"/>
              <a:t> </a:t>
            </a:r>
            <a:r>
              <a:rPr lang="en-US" sz="4400" dirty="0" err="1"/>
              <a:t>mở</a:t>
            </a:r>
            <a:r>
              <a:rPr lang="en-US" sz="4400" dirty="0"/>
              <a:t> </a:t>
            </a:r>
            <a:r>
              <a:rPr lang="en-US" sz="4400" dirty="0" err="1"/>
              <a:t>rộng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7359"/>
            <a:ext cx="10623783" cy="4487998"/>
          </a:xfrm>
        </p:spPr>
        <p:txBody>
          <a:bodyPr>
            <a:noAutofit/>
          </a:bodyPr>
          <a:lstStyle/>
          <a:p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AES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đời</a:t>
            </a:r>
            <a:r>
              <a:rPr lang="en-US" sz="2800" dirty="0"/>
              <a:t>,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DES </a:t>
            </a:r>
            <a:r>
              <a:rPr lang="en-US" sz="2800" dirty="0" err="1"/>
              <a:t>gặp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nh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nhỏ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DES </a:t>
            </a:r>
            <a:r>
              <a:rPr lang="en-US" sz="2400" dirty="0" err="1"/>
              <a:t>là</a:t>
            </a:r>
            <a:r>
              <a:rPr lang="en-US" sz="2400" dirty="0"/>
              <a:t> 64 bit,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56 bit =&gt;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vét</a:t>
            </a:r>
            <a:r>
              <a:rPr lang="en-US" sz="2400" dirty="0"/>
              <a:t> </a:t>
            </a:r>
            <a:r>
              <a:rPr lang="en-US" sz="2400" dirty="0" err="1"/>
              <a:t>cạn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2</a:t>
            </a:r>
            <a:r>
              <a:rPr lang="en-US" sz="2400" baseline="30000" dirty="0"/>
              <a:t>56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Tồn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tại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bù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yếu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, DES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S-box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.</a:t>
            </a:r>
          </a:p>
          <a:p>
            <a:endParaRPr lang="en-US" sz="28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chuẩn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kích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ớc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đủ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mạnh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khác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phục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yếu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điều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yếu</a:t>
            </a:r>
            <a:r>
              <a:rPr lang="en-US" sz="2800" dirty="0"/>
              <a:t>.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do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đời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AES.</a:t>
            </a:r>
          </a:p>
        </p:txBody>
      </p:sp>
    </p:spTree>
    <p:extLst>
      <p:ext uri="{BB962C8B-B14F-4D97-AF65-F5344CB8AC3E}">
        <p14:creationId xmlns:p14="http://schemas.microsoft.com/office/powerpoint/2010/main" val="27871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Mở</a:t>
            </a:r>
            <a:r>
              <a:rPr lang="en-US" sz="4400" dirty="0"/>
              <a:t> </a:t>
            </a:r>
            <a:r>
              <a:rPr lang="en-US" sz="4400" dirty="0" err="1"/>
              <a:t>rộng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AES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30855"/>
            <a:ext cx="10623783" cy="4222953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trình sinh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mở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rộng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KeyExpandsions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2800" dirty="0" err="1"/>
              <a:t>trong</a:t>
            </a:r>
            <a:r>
              <a:rPr lang="en-US" sz="2800" dirty="0"/>
              <a:t> AES </a:t>
            </a:r>
            <a:r>
              <a:rPr lang="en-US" sz="2800" dirty="0" err="1"/>
              <a:t>là</a:t>
            </a:r>
            <a:r>
              <a:rPr lang="en-US" sz="2800" dirty="0"/>
              <a:t> thao tác tạo l</a:t>
            </a:r>
            <a:r>
              <a:rPr lang="vi-VN" sz="2800" dirty="0"/>
              <a:t>ược </a:t>
            </a:r>
            <a:r>
              <a:rPr lang="vi-VN" sz="2800" dirty="0" err="1"/>
              <a:t>đồ</a:t>
            </a:r>
            <a:r>
              <a:rPr lang="vi-VN" sz="2800" dirty="0"/>
              <a:t> </a:t>
            </a:r>
            <a:r>
              <a:rPr lang="vi-VN" sz="2800" dirty="0" err="1"/>
              <a:t>khóa</a:t>
            </a:r>
            <a:r>
              <a:rPr lang="vi-VN" sz="2800" dirty="0"/>
              <a:t>,</a:t>
            </a:r>
            <a:r>
              <a:rPr lang="en-US" sz="2800" dirty="0"/>
              <a:t> tạo ra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r>
              <a:rPr lang="en-US" sz="2800" dirty="0"/>
              <a:t> khóa vòng từ khóa chính K, mỗi khóa vòng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800" dirty="0"/>
              <a:t> từ 32 bit (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).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4 x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400" dirty="0"/>
              <a:t>.</a:t>
            </a:r>
          </a:p>
          <a:p>
            <a:pPr lvl="1"/>
            <a:endParaRPr lang="en-US" sz="2800" dirty="0"/>
          </a:p>
          <a:p>
            <a:r>
              <a:rPr lang="en-US" sz="2800" dirty="0"/>
              <a:t>Các phép biến đổi để tạo khóa vòng có những điểm </a:t>
            </a:r>
            <a:r>
              <a:rPr lang="en-US" sz="2800" dirty="0" err="1"/>
              <a:t>khác</a:t>
            </a:r>
            <a:r>
              <a:rPr lang="en-US" sz="2800" dirty="0"/>
              <a:t> nhau đối với các giá trị </a:t>
            </a:r>
            <a:r>
              <a:rPr lang="en-US" sz="2800" dirty="0" err="1"/>
              <a:t>khác</a:t>
            </a:r>
            <a:r>
              <a:rPr lang="en-US" sz="2800" dirty="0"/>
              <a:t> nhau của kích th</a:t>
            </a:r>
            <a:r>
              <a:rPr lang="vi-VN" sz="2800" dirty="0"/>
              <a:t>ư</a:t>
            </a:r>
            <a:r>
              <a:rPr lang="en-US" sz="2800" dirty="0"/>
              <a:t>ớc </a:t>
            </a:r>
            <a:r>
              <a:rPr lang="en-US" sz="2800" dirty="0" err="1"/>
              <a:t>khóa</a:t>
            </a:r>
            <a:r>
              <a:rPr lang="en-US" sz="2800" dirty="0"/>
              <a:t> K.</a:t>
            </a:r>
          </a:p>
          <a:p>
            <a:endParaRPr lang="en-US" sz="2800" dirty="0"/>
          </a:p>
          <a:p>
            <a:pPr marL="0" indent="0">
              <a:buNone/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1766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B01DB062-E89F-41D6-81B4-495BEA58E90B}"/>
              </a:ext>
            </a:extLst>
          </p:cNvPr>
          <p:cNvSpPr txBox="1">
            <a:spLocks/>
          </p:cNvSpPr>
          <p:nvPr/>
        </p:nvSpPr>
        <p:spPr>
          <a:xfrm>
            <a:off x="5653822" y="2453534"/>
            <a:ext cx="940904" cy="43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vi-VN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hỗ dành sẵn cho Nội dung 2">
            <a:extLst>
              <a:ext uri="{FF2B5EF4-FFF2-40B4-BE49-F238E27FC236}">
                <a16:creationId xmlns:a16="http://schemas.microsoft.com/office/drawing/2014/main" id="{6AF2B74E-A68D-46C5-947D-A756F717BFA1}"/>
              </a:ext>
            </a:extLst>
          </p:cNvPr>
          <p:cNvSpPr txBox="1">
            <a:spLocks/>
          </p:cNvSpPr>
          <p:nvPr/>
        </p:nvSpPr>
        <p:spPr>
          <a:xfrm>
            <a:off x="5658678" y="2453534"/>
            <a:ext cx="940904" cy="43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vi-VN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hỗ dành sẵn cho Nội dung 2">
            <a:extLst>
              <a:ext uri="{FF2B5EF4-FFF2-40B4-BE49-F238E27FC236}">
                <a16:creationId xmlns:a16="http://schemas.microsoft.com/office/drawing/2014/main" id="{294CDC69-96F5-4206-985B-8702A1C88A56}"/>
              </a:ext>
            </a:extLst>
          </p:cNvPr>
          <p:cNvSpPr txBox="1">
            <a:spLocks/>
          </p:cNvSpPr>
          <p:nvPr/>
        </p:nvSpPr>
        <p:spPr>
          <a:xfrm>
            <a:off x="5658678" y="2453534"/>
            <a:ext cx="940904" cy="43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vi-VN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48C9C78E-AD24-4557-B628-C7F5CE715D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321" y="3325416"/>
          <a:ext cx="5283156" cy="25908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1320789">
                  <a:extLst>
                    <a:ext uri="{9D8B030D-6E8A-4147-A177-3AD203B41FA5}">
                      <a16:colId xmlns:a16="http://schemas.microsoft.com/office/drawing/2014/main" val="1767012811"/>
                    </a:ext>
                  </a:extLst>
                </a:gridCol>
                <a:gridCol w="1320789">
                  <a:extLst>
                    <a:ext uri="{9D8B030D-6E8A-4147-A177-3AD203B41FA5}">
                      <a16:colId xmlns:a16="http://schemas.microsoft.com/office/drawing/2014/main" val="2484247884"/>
                    </a:ext>
                  </a:extLst>
                </a:gridCol>
                <a:gridCol w="1320789">
                  <a:extLst>
                    <a:ext uri="{9D8B030D-6E8A-4147-A177-3AD203B41FA5}">
                      <a16:colId xmlns:a16="http://schemas.microsoft.com/office/drawing/2014/main" val="1263459062"/>
                    </a:ext>
                  </a:extLst>
                </a:gridCol>
                <a:gridCol w="1320789">
                  <a:extLst>
                    <a:ext uri="{9D8B030D-6E8A-4147-A177-3AD203B41FA5}">
                      <a16:colId xmlns:a16="http://schemas.microsoft.com/office/drawing/2014/main" val="815987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53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60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81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56244"/>
                  </a:ext>
                </a:extLst>
              </a:tr>
            </a:tbl>
          </a:graphicData>
        </a:graphic>
      </p:graphicFrame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6612C174-4036-4667-8F1C-5E9FEBC574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63477" y="3325416"/>
          <a:ext cx="2641578" cy="25908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1320789">
                  <a:extLst>
                    <a:ext uri="{9D8B030D-6E8A-4147-A177-3AD203B41FA5}">
                      <a16:colId xmlns:a16="http://schemas.microsoft.com/office/drawing/2014/main" val="1767012811"/>
                    </a:ext>
                  </a:extLst>
                </a:gridCol>
                <a:gridCol w="1320789">
                  <a:extLst>
                    <a:ext uri="{9D8B030D-6E8A-4147-A177-3AD203B41FA5}">
                      <a16:colId xmlns:a16="http://schemas.microsoft.com/office/drawing/2014/main" val="248424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53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60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81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56244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726FFBDD-AADD-4123-B30A-C9B0C7D120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05055" y="3325416"/>
          <a:ext cx="2641578" cy="25908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1320789">
                  <a:extLst>
                    <a:ext uri="{9D8B030D-6E8A-4147-A177-3AD203B41FA5}">
                      <a16:colId xmlns:a16="http://schemas.microsoft.com/office/drawing/2014/main" val="1767012811"/>
                    </a:ext>
                  </a:extLst>
                </a:gridCol>
                <a:gridCol w="1320789">
                  <a:extLst>
                    <a:ext uri="{9D8B030D-6E8A-4147-A177-3AD203B41FA5}">
                      <a16:colId xmlns:a16="http://schemas.microsoft.com/office/drawing/2014/main" val="248424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53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60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81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56244"/>
                  </a:ext>
                </a:extLst>
              </a:tr>
            </a:tbl>
          </a:graphicData>
        </a:graphic>
      </p:graphicFrame>
      <p:sp>
        <p:nvSpPr>
          <p:cNvPr id="17" name="Chỗ dành sẵn cho Nội dung 2">
            <a:extLst>
              <a:ext uri="{FF2B5EF4-FFF2-40B4-BE49-F238E27FC236}">
                <a16:creationId xmlns:a16="http://schemas.microsoft.com/office/drawing/2014/main" id="{9FCEDC19-9116-433C-8B36-5A6976C66943}"/>
              </a:ext>
            </a:extLst>
          </p:cNvPr>
          <p:cNvSpPr txBox="1">
            <a:spLocks/>
          </p:cNvSpPr>
          <p:nvPr/>
        </p:nvSpPr>
        <p:spPr>
          <a:xfrm>
            <a:off x="680322" y="2543977"/>
            <a:ext cx="1797833" cy="43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Với khóa</a:t>
            </a:r>
            <a:endParaRPr lang="vi-VN" sz="2800" dirty="0"/>
          </a:p>
        </p:txBody>
      </p:sp>
      <p:sp>
        <p:nvSpPr>
          <p:cNvPr id="18" name="Chỗ dành sẵn cho Nội dung 2">
            <a:extLst>
              <a:ext uri="{FF2B5EF4-FFF2-40B4-BE49-F238E27FC236}">
                <a16:creationId xmlns:a16="http://schemas.microsoft.com/office/drawing/2014/main" id="{E6533CF6-D442-4666-86F3-7644F42CC31C}"/>
              </a:ext>
            </a:extLst>
          </p:cNvPr>
          <p:cNvSpPr txBox="1">
            <a:spLocks/>
          </p:cNvSpPr>
          <p:nvPr/>
        </p:nvSpPr>
        <p:spPr>
          <a:xfrm>
            <a:off x="2483011" y="2457177"/>
            <a:ext cx="940904" cy="43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vi-VN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hỗ dành sẵn cho Nội dung 2">
            <a:extLst>
              <a:ext uri="{FF2B5EF4-FFF2-40B4-BE49-F238E27FC236}">
                <a16:creationId xmlns:a16="http://schemas.microsoft.com/office/drawing/2014/main" id="{8AFE0214-6E98-42A2-B25F-E10F4C7056D8}"/>
              </a:ext>
            </a:extLst>
          </p:cNvPr>
          <p:cNvSpPr txBox="1">
            <a:spLocks/>
          </p:cNvSpPr>
          <p:nvPr/>
        </p:nvSpPr>
        <p:spPr>
          <a:xfrm>
            <a:off x="3548040" y="2543976"/>
            <a:ext cx="705910" cy="43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bit:</a:t>
            </a:r>
            <a:endParaRPr lang="vi-VN" sz="2800" dirty="0"/>
          </a:p>
        </p:txBody>
      </p:sp>
      <p:sp>
        <p:nvSpPr>
          <p:cNvPr id="20" name="Chỗ dành sẵn cho Nội dung 2">
            <a:extLst>
              <a:ext uri="{FF2B5EF4-FFF2-40B4-BE49-F238E27FC236}">
                <a16:creationId xmlns:a16="http://schemas.microsoft.com/office/drawing/2014/main" id="{AE6AEDC6-AD5A-4600-A80E-4360BB39AD57}"/>
              </a:ext>
            </a:extLst>
          </p:cNvPr>
          <p:cNvSpPr txBox="1">
            <a:spLocks/>
          </p:cNvSpPr>
          <p:nvPr/>
        </p:nvSpPr>
        <p:spPr>
          <a:xfrm>
            <a:off x="2487867" y="2457177"/>
            <a:ext cx="940904" cy="43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</a:t>
            </a:r>
            <a:endParaRPr lang="vi-VN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hỗ dành sẵn cho Nội dung 2">
            <a:extLst>
              <a:ext uri="{FF2B5EF4-FFF2-40B4-BE49-F238E27FC236}">
                <a16:creationId xmlns:a16="http://schemas.microsoft.com/office/drawing/2014/main" id="{4146FF48-8C16-4C1B-AADA-363D18DAA501}"/>
              </a:ext>
            </a:extLst>
          </p:cNvPr>
          <p:cNvSpPr txBox="1">
            <a:spLocks/>
          </p:cNvSpPr>
          <p:nvPr/>
        </p:nvSpPr>
        <p:spPr>
          <a:xfrm>
            <a:off x="2487867" y="2457177"/>
            <a:ext cx="940904" cy="43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</a:t>
            </a:r>
            <a:endParaRPr lang="vi-VN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hỗ dành sẵn cho Nội dung 2">
            <a:extLst>
              <a:ext uri="{FF2B5EF4-FFF2-40B4-BE49-F238E27FC236}">
                <a16:creationId xmlns:a16="http://schemas.microsoft.com/office/drawing/2014/main" id="{D9B20F4D-EFEA-4B4A-B223-3780D47E3ED4}"/>
              </a:ext>
            </a:extLst>
          </p:cNvPr>
          <p:cNvSpPr txBox="1">
            <a:spLocks/>
          </p:cNvSpPr>
          <p:nvPr/>
        </p:nvSpPr>
        <p:spPr>
          <a:xfrm>
            <a:off x="4217077" y="2453534"/>
            <a:ext cx="2342749" cy="43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36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vi-VN" sz="3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iêu đề 1">
            <a:extLst>
              <a:ext uri="{FF2B5EF4-FFF2-40B4-BE49-F238E27FC236}">
                <a16:creationId xmlns:a16="http://schemas.microsoft.com/office/drawing/2014/main" id="{BE146536-10AB-41B1-B39F-1BB26DF0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Mở</a:t>
            </a:r>
            <a:r>
              <a:rPr lang="en-US" sz="4400" dirty="0"/>
              <a:t> </a:t>
            </a:r>
            <a:r>
              <a:rPr lang="en-US" sz="4400" dirty="0" err="1"/>
              <a:t>rộng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AES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7970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7" grpId="0"/>
      <p:bldP spid="18" grpId="0"/>
      <p:bldP spid="18" grpId="1"/>
      <p:bldP spid="19" grpId="0"/>
      <p:bldP spid="20" grpId="0"/>
      <p:bldP spid="20" grpId="1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êu đề 1">
            <a:extLst>
              <a:ext uri="{FF2B5EF4-FFF2-40B4-BE49-F238E27FC236}">
                <a16:creationId xmlns:a16="http://schemas.microsoft.com/office/drawing/2014/main" id="{BE146536-10AB-41B1-B39F-1BB26DF0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Mở</a:t>
            </a:r>
            <a:r>
              <a:rPr lang="en-US" sz="4400" dirty="0"/>
              <a:t> </a:t>
            </a:r>
            <a:r>
              <a:rPr lang="en-US" sz="4400" dirty="0" err="1"/>
              <a:t>rộng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AES</a:t>
            </a:r>
            <a:endParaRPr lang="vi-V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hỗ dành sẵn cho Nội dung 2">
                <a:extLst>
                  <a:ext uri="{FF2B5EF4-FFF2-40B4-BE49-F238E27FC236}">
                    <a16:creationId xmlns:a16="http://schemas.microsoft.com/office/drawing/2014/main" id="{0DEC9193-D899-488F-BD00-55ADDC211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30855"/>
                <a:ext cx="10623783" cy="422295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Quá </a:t>
                </a:r>
                <a:r>
                  <a:rPr lang="en-US" sz="2800" dirty="0" err="1"/>
                  <a:t>trình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sinh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khóa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dụng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vòng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lặp</a:t>
                </a:r>
                <a:r>
                  <a:rPr lang="en-US" sz="2800" dirty="0"/>
                  <a:t>, qua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lặp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sẽ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sinh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mảng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khóa</a:t>
                </a:r>
                <a:r>
                  <a:rPr lang="en-US" sz="2800" dirty="0"/>
                  <a:t> con </a:t>
                </a:r>
                <a:r>
                  <a:rPr lang="en-US" sz="2800" dirty="0" err="1"/>
                  <a:t>từ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khóa</a:t>
                </a:r>
                <a:r>
                  <a:rPr lang="en-US" sz="2800" dirty="0"/>
                  <a:t> con </a:t>
                </a:r>
                <a:r>
                  <a:rPr lang="en-US" sz="2800" dirty="0" err="1"/>
                  <a:t>tr</a:t>
                </a:r>
                <a:r>
                  <a:rPr lang="vi-VN" sz="2800" dirty="0"/>
                  <a:t>ư</a:t>
                </a:r>
                <a:r>
                  <a:rPr lang="en-US" sz="2800" dirty="0" err="1"/>
                  <a:t>ớc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vòng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lặp</a:t>
                </a:r>
                <a:r>
                  <a:rPr lang="en-US" sz="2800" dirty="0"/>
                  <a:t>, </a:t>
                </a:r>
                <a:r>
                  <a:rPr lang="en-US" sz="2800" dirty="0" err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en-US" sz="2800" baseline="-25000" dirty="0" err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từ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tiếp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theo</a:t>
                </a:r>
                <a:r>
                  <a:rPr lang="en-US" sz="2800" dirty="0"/>
                  <a:t> đ</a:t>
                </a:r>
                <a:r>
                  <a:rPr lang="vi-VN" sz="2800" dirty="0"/>
                  <a:t>ư</a:t>
                </a:r>
                <a:r>
                  <a:rPr lang="en-US" sz="2800" dirty="0"/>
                  <a:t>ợc </a:t>
                </a:r>
                <a:r>
                  <a:rPr lang="en-US" sz="2800" dirty="0" err="1"/>
                  <a:t>sinh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theo</a:t>
                </a:r>
                <a:r>
                  <a:rPr lang="en-US" sz="2800" dirty="0"/>
                  <a:t> qui </a:t>
                </a:r>
                <a:r>
                  <a:rPr lang="en-US" sz="2800" dirty="0" err="1"/>
                  <a:t>tắc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đầu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tiên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:r>
                  <a:rPr lang="en-US" sz="2400" dirty="0"/>
                  <a:t>với 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𝑆𝑢𝑏𝑊𝑜𝑟𝑑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𝑅𝑜𝑡𝑊𝑜𝑟𝑑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Rcon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còn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lại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trừ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ờng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hợp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đặc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biệt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khóa</a:t>
                </a:r>
                <a:r>
                  <a:rPr lang="en-US" sz="2400" dirty="0"/>
                  <a:t> 256 bit </a:t>
                </a:r>
                <a:r>
                  <a:rPr lang="en-US" sz="2400" dirty="0" err="1"/>
                  <a:t>sẽ</a:t>
                </a:r>
                <a:r>
                  <a:rPr lang="en-US" sz="2400" dirty="0"/>
                  <a:t> đ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thích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thêm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phía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sau</a:t>
                </a:r>
                <a:r>
                  <a:rPr lang="en-US" sz="2400" dirty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Chỗ dành sẵn cho Nội dung 2">
                <a:extLst>
                  <a:ext uri="{FF2B5EF4-FFF2-40B4-BE49-F238E27FC236}">
                    <a16:creationId xmlns:a16="http://schemas.microsoft.com/office/drawing/2014/main" id="{0DEC9193-D899-488F-BD00-55ADDC211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30855"/>
                <a:ext cx="10623783" cy="4222953"/>
              </a:xfrm>
              <a:blipFill>
                <a:blip r:embed="rId2"/>
                <a:stretch>
                  <a:fillRect l="-1033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2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êu đề 1">
            <a:extLst>
              <a:ext uri="{FF2B5EF4-FFF2-40B4-BE49-F238E27FC236}">
                <a16:creationId xmlns:a16="http://schemas.microsoft.com/office/drawing/2014/main" id="{BE146536-10AB-41B1-B39F-1BB26DF0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Mở</a:t>
            </a:r>
            <a:r>
              <a:rPr lang="en-US" sz="4400" dirty="0"/>
              <a:t> </a:t>
            </a:r>
            <a:r>
              <a:rPr lang="en-US" sz="4400" dirty="0" err="1"/>
              <a:t>rộng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AES</a:t>
            </a:r>
            <a:endParaRPr lang="vi-VN" sz="4400" dirty="0"/>
          </a:p>
        </p:txBody>
      </p:sp>
      <p:sp>
        <p:nvSpPr>
          <p:cNvPr id="16" name="Chỗ dành sẵn cho Nội dung 2">
            <a:extLst>
              <a:ext uri="{FF2B5EF4-FFF2-40B4-BE49-F238E27FC236}">
                <a16:creationId xmlns:a16="http://schemas.microsoft.com/office/drawing/2014/main" id="{0DEC9193-D899-488F-BD00-55ADDC211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30855"/>
            <a:ext cx="10623783" cy="4222953"/>
          </a:xfrm>
        </p:spPr>
        <p:txBody>
          <a:bodyPr>
            <a:noAutofit/>
          </a:bodyPr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lvl="1"/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RotWord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byte.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SubWord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byte </a:t>
            </a:r>
            <a:r>
              <a:rPr lang="en-US" sz="2800" dirty="0" err="1"/>
              <a:t>trong</a:t>
            </a:r>
            <a:r>
              <a:rPr lang="en-US" sz="2800" dirty="0"/>
              <a:t> word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S-box.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Rcon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hằng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. </a:t>
            </a:r>
            <a:r>
              <a:rPr lang="en-US" sz="2800" dirty="0" err="1"/>
              <a:t>Bốn</a:t>
            </a:r>
            <a:r>
              <a:rPr lang="en-US" sz="2800" dirty="0"/>
              <a:t> byte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i="1" dirty="0" err="1"/>
              <a:t>Rcon</a:t>
            </a:r>
            <a:r>
              <a:rPr lang="en-US" sz="2800" dirty="0"/>
              <a:t>[ j] </a:t>
            </a:r>
            <a:r>
              <a:rPr lang="en-US" sz="2800" dirty="0" err="1"/>
              <a:t>là</a:t>
            </a:r>
            <a:r>
              <a:rPr lang="en-US" sz="2800" dirty="0"/>
              <a:t> (</a:t>
            </a:r>
            <a:r>
              <a:rPr lang="en-US" sz="2800" i="1" dirty="0"/>
              <a:t>RC</a:t>
            </a:r>
            <a:r>
              <a:rPr lang="en-US" sz="2800" dirty="0"/>
              <a:t>[ j], 0, 0, 0).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9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51F7C3-0F4D-45FA-8A2B-7B4D0F17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Khác </a:t>
            </a:r>
            <a:r>
              <a:rPr lang="en-US" sz="4400" dirty="0" err="1"/>
              <a:t>biệt</a:t>
            </a:r>
            <a:r>
              <a:rPr lang="en-US" sz="4400" dirty="0"/>
              <a:t> </a:t>
            </a:r>
            <a:r>
              <a:rPr lang="en-US" sz="4400" dirty="0" err="1"/>
              <a:t>giữa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loại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endParaRPr lang="vi-VN" sz="4400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9C31A6A-BD8D-4474-B534-8A641A9C21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1478" y="2093844"/>
          <a:ext cx="10668000" cy="462500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326914013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22968185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89533051"/>
                    </a:ext>
                  </a:extLst>
                </a:gridCol>
              </a:tblGrid>
              <a:tr h="68883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Khóa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128 bit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Khóa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192 bit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Khóa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256 bit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293472"/>
                  </a:ext>
                </a:extLst>
              </a:tr>
              <a:tr h="39361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vi-V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vi-V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vi-V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6668"/>
                  </a:ext>
                </a:extLst>
              </a:tr>
            </a:tbl>
          </a:graphicData>
        </a:graphic>
      </p:graphicFrame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B98E1E40-93D3-4BEE-981B-6226D37DDE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025" y="2093844"/>
          <a:ext cx="1232453" cy="4625009"/>
        </p:xfrm>
        <a:graphic>
          <a:graphicData uri="http://schemas.openxmlformats.org/drawingml/2006/table">
            <a:tbl>
              <a:tblPr first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232453">
                  <a:extLst>
                    <a:ext uri="{9D8B030D-6E8A-4147-A177-3AD203B41FA5}">
                      <a16:colId xmlns:a16="http://schemas.microsoft.com/office/drawing/2014/main" val="3269140130"/>
                    </a:ext>
                  </a:extLst>
                </a:gridCol>
              </a:tblGrid>
              <a:tr h="688835">
                <a:tc>
                  <a:txBody>
                    <a:bodyPr/>
                    <a:lstStyle/>
                    <a:p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93472"/>
                  </a:ext>
                </a:extLst>
              </a:tr>
              <a:tr h="39361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vòng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lặp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sinh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khóa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7666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6E5A57AE-C72A-4E44-B759-E8EFDBBD6F53}"/>
                  </a:ext>
                </a:extLst>
              </p:cNvPr>
              <p:cNvSpPr txBox="1"/>
              <p:nvPr/>
            </p:nvSpPr>
            <p:spPr>
              <a:xfrm>
                <a:off x="1391478" y="2796208"/>
                <a:ext cx="355158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Số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khóa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đ</a:t>
                </a:r>
                <a:r>
                  <a:rPr lang="vi-VN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ư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ợc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tạo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 x (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+ 1) = 4 x (10 + 1)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= 44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sinh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sau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mỗi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vòng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lặp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sinh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khóa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con: 4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vòng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lặp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44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ò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𝑛𝑔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=&gt;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dụng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đến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Rcon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[10],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không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thừa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nào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vi-V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6E5A57AE-C72A-4E44-B759-E8EFDBBD6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78" y="2796208"/>
                <a:ext cx="3551584" cy="3785652"/>
              </a:xfrm>
              <a:prstGeom prst="rect">
                <a:avLst/>
              </a:prstGeom>
              <a:blipFill>
                <a:blip r:embed="rId2"/>
                <a:stretch>
                  <a:fillRect l="-1715" t="-966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8003386-E6AF-48AA-B0AD-2A6CBEF2C889}"/>
                  </a:ext>
                </a:extLst>
              </p:cNvPr>
              <p:cNvSpPr txBox="1"/>
              <p:nvPr/>
            </p:nvSpPr>
            <p:spPr>
              <a:xfrm>
                <a:off x="4943062" y="2796208"/>
                <a:ext cx="351182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Số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khóa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đ</a:t>
                </a:r>
                <a:r>
                  <a:rPr lang="vi-VN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ư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ợc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tạo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 x (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+ 1) = 4 x (12 + 1)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= 52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sinh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sau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mỗi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vòng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lặp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sinh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khóa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con: 6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vòng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lặp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9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ò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𝑛𝑔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>
                  <a:defRPr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=&gt;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dụng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đến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Rcon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[8],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thừa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</a:t>
                </a:r>
                <a:r>
                  <a:rPr lang="en-US" sz="20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52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</a:t>
                </a:r>
                <a:r>
                  <a:rPr lang="en-US" sz="20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53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8003386-E6AF-48AA-B0AD-2A6CBEF2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62" y="2796208"/>
                <a:ext cx="3511825" cy="3785652"/>
              </a:xfrm>
              <a:prstGeom prst="rect">
                <a:avLst/>
              </a:prstGeom>
              <a:blipFill>
                <a:blip r:embed="rId3"/>
                <a:stretch>
                  <a:fillRect l="-1910" t="-966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D7BD6234-195B-4BCB-98F7-C6368AF0C250}"/>
                  </a:ext>
                </a:extLst>
              </p:cNvPr>
              <p:cNvSpPr txBox="1"/>
              <p:nvPr/>
            </p:nvSpPr>
            <p:spPr>
              <a:xfrm>
                <a:off x="8454887" y="2796208"/>
                <a:ext cx="360459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Số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khóa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đ</a:t>
                </a:r>
                <a:r>
                  <a:rPr lang="vi-VN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ư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ợc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tạo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 x (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+ 1) = 4 x (14 + 1)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= 60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sinh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sau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mỗi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vòng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lặp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sinh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khóa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con: 8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vòng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lặp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8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ò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𝑛𝑔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>
                  <a:defRPr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=&gt;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dụng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đến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Rcon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[7],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thừa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4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</a:t>
                </a:r>
                <a:r>
                  <a:rPr lang="en-US" sz="20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đến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</a:t>
                </a:r>
                <a:r>
                  <a:rPr lang="en-US" sz="20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63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vi-V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D7BD6234-195B-4BCB-98F7-C6368AF0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87" y="2796208"/>
                <a:ext cx="3604591" cy="3785652"/>
              </a:xfrm>
              <a:prstGeom prst="rect">
                <a:avLst/>
              </a:prstGeom>
              <a:blipFill>
                <a:blip r:embed="rId4"/>
                <a:stretch>
                  <a:fillRect l="-1861" t="-966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9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51F7C3-0F4D-45FA-8A2B-7B4D0F17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Khác</a:t>
            </a:r>
            <a:r>
              <a:rPr lang="en-US" sz="4400" dirty="0"/>
              <a:t> </a:t>
            </a:r>
            <a:r>
              <a:rPr lang="en-US" sz="4400" dirty="0" err="1"/>
              <a:t>biệt</a:t>
            </a:r>
            <a:r>
              <a:rPr lang="en-US" sz="4400" dirty="0"/>
              <a:t> </a:t>
            </a:r>
            <a:r>
              <a:rPr lang="en-US" sz="4400" dirty="0" err="1"/>
              <a:t>giữa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loại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endParaRPr lang="vi-VN" sz="4400" dirty="0"/>
          </a:p>
        </p:txBody>
      </p:sp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A88869DF-7C33-42DC-8507-499DD2486C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24321" y="2999230"/>
          <a:ext cx="2448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95158196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360891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926467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6371468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12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13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14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15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EB91CC2A-5636-4B00-B8A4-6C407704BC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321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A0EB54E7-152B-48AE-8B30-6F7620603E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321" y="2999230"/>
          <a:ext cx="2448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US" sz="2400" baseline="-25000" dirty="0"/>
                        <a:t>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US" sz="2400" baseline="-25000" dirty="0"/>
                        <a:t>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US" sz="2400" baseline="-25000" dirty="0"/>
                        <a:t>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US" sz="2400" baseline="-25000" dirty="0"/>
                        <a:t>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4" name="Bảng 13">
            <a:extLst>
              <a:ext uri="{FF2B5EF4-FFF2-40B4-BE49-F238E27FC236}">
                <a16:creationId xmlns:a16="http://schemas.microsoft.com/office/drawing/2014/main" id="{14BEC77D-23CF-4BB5-A02D-4F780A9FA1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8321" y="2999230"/>
          <a:ext cx="2448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61326155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7335905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025205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014229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US" sz="2400" baseline="-25000" dirty="0"/>
                        <a:t>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US" sz="2400" baseline="-25000" dirty="0"/>
                        <a:t>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US" sz="2400" baseline="-25000" dirty="0"/>
                        <a:t>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US" sz="2400" baseline="-25000" dirty="0"/>
                        <a:t>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AA9706CE-EE15-4808-B97E-500E4143F7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6321" y="2999230"/>
          <a:ext cx="2448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9347112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7484450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2995114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9415368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w</a:t>
                      </a:r>
                      <a:r>
                        <a:rPr kumimoji="0" lang="en-US" sz="2400" b="0" u="none" strike="noStrike" kern="1200" cap="none" spc="0" normalizeH="0" baseline="-2500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w</a:t>
                      </a:r>
                      <a:r>
                        <a:rPr kumimoji="0" lang="en-US" sz="2400" b="0" u="none" strike="noStrike" kern="1200" cap="none" spc="0" normalizeH="0" baseline="-2500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10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11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5609C5DE-3C4B-4DB5-BDBA-3AA55617D3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8322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2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7" name="Bảng 16">
            <a:extLst>
              <a:ext uri="{FF2B5EF4-FFF2-40B4-BE49-F238E27FC236}">
                <a16:creationId xmlns:a16="http://schemas.microsoft.com/office/drawing/2014/main" id="{3D76EC0B-7A60-47E1-8832-6B00F8DFBC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6321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CA88B82B-11A0-423F-A734-0D93FF2B8C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11070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9AC9F606-46F3-4DF4-9D92-28B317323125}"/>
              </a:ext>
            </a:extLst>
          </p:cNvPr>
          <p:cNvSpPr txBox="1"/>
          <p:nvPr/>
        </p:nvSpPr>
        <p:spPr>
          <a:xfrm>
            <a:off x="5219976" y="4482086"/>
            <a:ext cx="7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vi-V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" name="Bảng 19">
            <a:extLst>
              <a:ext uri="{FF2B5EF4-FFF2-40B4-BE49-F238E27FC236}">
                <a16:creationId xmlns:a16="http://schemas.microsoft.com/office/drawing/2014/main" id="{011E9D66-A21F-4E2D-B794-F06E21135A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48930" y="4902581"/>
          <a:ext cx="2448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95158196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360891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926467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6371468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40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41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42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43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1" name="Bảng 20">
            <a:extLst>
              <a:ext uri="{FF2B5EF4-FFF2-40B4-BE49-F238E27FC236}">
                <a16:creationId xmlns:a16="http://schemas.microsoft.com/office/drawing/2014/main" id="{252ADCAA-684B-40C7-B098-D08CD878F9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0930" y="4902581"/>
          <a:ext cx="2448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9347112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7484450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2995114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9415368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w</a:t>
                      </a:r>
                      <a:r>
                        <a:rPr kumimoji="0" lang="en-US" sz="2400" b="0" u="none" strike="noStrike" kern="1200" cap="none" spc="0" normalizeH="0" baseline="-2500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w</a:t>
                      </a:r>
                      <a:r>
                        <a:rPr kumimoji="0" lang="en-US" sz="2400" b="0" u="none" strike="noStrike" kern="1200" cap="none" spc="0" normalizeH="0" baseline="-2500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38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</a:t>
                      </a:r>
                      <a:r>
                        <a:rPr lang="en-US" sz="2400" b="0" baseline="-25000" dirty="0"/>
                        <a:t>39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E7F1B251-8885-417B-BC84-A2FDBF6D0F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0930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10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3" name="Bảng 22">
            <a:extLst>
              <a:ext uri="{FF2B5EF4-FFF2-40B4-BE49-F238E27FC236}">
                <a16:creationId xmlns:a16="http://schemas.microsoft.com/office/drawing/2014/main" id="{3F0D76F9-E6C1-427C-930D-F8CD23EE58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35679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E460D3B6-9718-4C00-81D5-FF304C7CE68A}"/>
              </a:ext>
            </a:extLst>
          </p:cNvPr>
          <p:cNvSpPr txBox="1"/>
          <p:nvPr/>
        </p:nvSpPr>
        <p:spPr>
          <a:xfrm>
            <a:off x="5222357" y="5421548"/>
            <a:ext cx="7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vi-V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hỗ dành sẵn cho Nội dung 7">
            <a:extLst>
              <a:ext uri="{FF2B5EF4-FFF2-40B4-BE49-F238E27FC236}">
                <a16:creationId xmlns:a16="http://schemas.microsoft.com/office/drawing/2014/main" id="{0B271350-8CD4-4E74-AC7D-0CAA8D02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2447999" cy="459336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Khóa</a:t>
            </a:r>
            <a:r>
              <a:rPr lang="en-US" sz="2800" dirty="0"/>
              <a:t> 128 bit: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FA46A100-D172-47B8-9780-85197A03DAF5}"/>
              </a:ext>
            </a:extLst>
          </p:cNvPr>
          <p:cNvSpPr txBox="1"/>
          <p:nvPr/>
        </p:nvSpPr>
        <p:spPr>
          <a:xfrm>
            <a:off x="3128321" y="2629898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[1])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99BC6AA2-CF46-4262-B417-B65844AE395B}"/>
              </a:ext>
            </a:extLst>
          </p:cNvPr>
          <p:cNvSpPr txBox="1"/>
          <p:nvPr/>
        </p:nvSpPr>
        <p:spPr>
          <a:xfrm>
            <a:off x="5576320" y="2629898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[2])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C58EE9CC-910F-4631-8740-B9851CC0C0FE}"/>
              </a:ext>
            </a:extLst>
          </p:cNvPr>
          <p:cNvSpPr txBox="1"/>
          <p:nvPr/>
        </p:nvSpPr>
        <p:spPr>
          <a:xfrm>
            <a:off x="8024320" y="2629898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[3])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FD2A0AC6-7529-454B-B200-D72269E53A78}"/>
              </a:ext>
            </a:extLst>
          </p:cNvPr>
          <p:cNvSpPr txBox="1"/>
          <p:nvPr/>
        </p:nvSpPr>
        <p:spPr>
          <a:xfrm>
            <a:off x="7000930" y="4539235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[9])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07F7902-8638-47BA-BD5E-F86401EE5DDD}"/>
              </a:ext>
            </a:extLst>
          </p:cNvPr>
          <p:cNvSpPr txBox="1"/>
          <p:nvPr/>
        </p:nvSpPr>
        <p:spPr>
          <a:xfrm>
            <a:off x="9448930" y="4539235"/>
            <a:ext cx="116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[10])</a:t>
            </a:r>
          </a:p>
        </p:txBody>
      </p:sp>
    </p:spTree>
    <p:extLst>
      <p:ext uri="{BB962C8B-B14F-4D97-AF65-F5344CB8AC3E}">
        <p14:creationId xmlns:p14="http://schemas.microsoft.com/office/powerpoint/2010/main" val="30499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8" grpId="0"/>
      <p:bldP spid="29" grpId="0"/>
      <p:bldP spid="30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Bảng 35">
            <a:extLst>
              <a:ext uri="{FF2B5EF4-FFF2-40B4-BE49-F238E27FC236}">
                <a16:creationId xmlns:a16="http://schemas.microsoft.com/office/drawing/2014/main" id="{2E67D2B7-856F-4EF0-8BB6-3DA5855347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4930" y="4902581"/>
          <a:ext cx="3672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2" name="Bảng 41">
            <a:extLst>
              <a:ext uri="{FF2B5EF4-FFF2-40B4-BE49-F238E27FC236}">
                <a16:creationId xmlns:a16="http://schemas.microsoft.com/office/drawing/2014/main" id="{AF5AFA02-A59D-465A-953D-ABFE51730D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4930" y="4902581"/>
          <a:ext cx="2448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3" name="Bảng 42">
            <a:extLst>
              <a:ext uri="{FF2B5EF4-FFF2-40B4-BE49-F238E27FC236}">
                <a16:creationId xmlns:a16="http://schemas.microsoft.com/office/drawing/2014/main" id="{91033A70-FBB6-4339-BEE9-007BD78DD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72930" y="4902581"/>
          <a:ext cx="1224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35" name="Bảng 34">
            <a:extLst>
              <a:ext uri="{FF2B5EF4-FFF2-40B4-BE49-F238E27FC236}">
                <a16:creationId xmlns:a16="http://schemas.microsoft.com/office/drawing/2014/main" id="{C8242C65-0A45-40A7-8EAF-A42CE789AB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52930" y="4902581"/>
          <a:ext cx="3672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2" name="Tiêu đề 1">
            <a:extLst>
              <a:ext uri="{FF2B5EF4-FFF2-40B4-BE49-F238E27FC236}">
                <a16:creationId xmlns:a16="http://schemas.microsoft.com/office/drawing/2014/main" id="{5951F7C3-0F4D-45FA-8A2B-7B4D0F17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Khác</a:t>
            </a:r>
            <a:r>
              <a:rPr lang="en-US" sz="4400" dirty="0"/>
              <a:t> </a:t>
            </a:r>
            <a:r>
              <a:rPr lang="en-US" sz="4400" dirty="0" err="1"/>
              <a:t>biệt</a:t>
            </a:r>
            <a:r>
              <a:rPr lang="en-US" sz="4400" dirty="0"/>
              <a:t> </a:t>
            </a:r>
            <a:r>
              <a:rPr lang="en-US" sz="4400" dirty="0" err="1"/>
              <a:t>giữa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loại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endParaRPr lang="vi-VN" sz="4400" dirty="0"/>
          </a:p>
        </p:txBody>
      </p:sp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EB91CC2A-5636-4B00-B8A4-6C407704BC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321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A0EB54E7-152B-48AE-8B30-6F7620603E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320" y="2999230"/>
          <a:ext cx="3672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4" name="Bảng 23">
            <a:extLst>
              <a:ext uri="{FF2B5EF4-FFF2-40B4-BE49-F238E27FC236}">
                <a16:creationId xmlns:a16="http://schemas.microsoft.com/office/drawing/2014/main" id="{8D5C575C-28E3-47B7-BAE8-985A83FE4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2320" y="2999230"/>
          <a:ext cx="3672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25" name="Chỗ dành sẵn cho Nội dung 7">
            <a:extLst>
              <a:ext uri="{FF2B5EF4-FFF2-40B4-BE49-F238E27FC236}">
                <a16:creationId xmlns:a16="http://schemas.microsoft.com/office/drawing/2014/main" id="{068932DE-8CE0-4D8D-A93E-6502156C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2447999" cy="459336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Khóa</a:t>
            </a:r>
            <a:r>
              <a:rPr lang="en-US" sz="2800" dirty="0"/>
              <a:t> 192 bit:</a:t>
            </a:r>
          </a:p>
        </p:txBody>
      </p:sp>
      <p:graphicFrame>
        <p:nvGraphicFramePr>
          <p:cNvPr id="26" name="Bảng 25">
            <a:extLst>
              <a:ext uri="{FF2B5EF4-FFF2-40B4-BE49-F238E27FC236}">
                <a16:creationId xmlns:a16="http://schemas.microsoft.com/office/drawing/2014/main" id="{3348486F-C6DD-4129-A6A3-8C18B33ED2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24320" y="2999230"/>
          <a:ext cx="3672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D09BA61D-BB04-40A5-8B3B-8FD2BD8E62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8322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2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8" name="Bảng 27">
            <a:extLst>
              <a:ext uri="{FF2B5EF4-FFF2-40B4-BE49-F238E27FC236}">
                <a16:creationId xmlns:a16="http://schemas.microsoft.com/office/drawing/2014/main" id="{EAB5B1C5-FA7B-457F-A323-8948CAFD8D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6321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9" name="Bảng 28">
            <a:extLst>
              <a:ext uri="{FF2B5EF4-FFF2-40B4-BE49-F238E27FC236}">
                <a16:creationId xmlns:a16="http://schemas.microsoft.com/office/drawing/2014/main" id="{5C60D475-6838-4A99-B1C4-801CEDB1EC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11070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30" name="Bảng 29">
            <a:extLst>
              <a:ext uri="{FF2B5EF4-FFF2-40B4-BE49-F238E27FC236}">
                <a16:creationId xmlns:a16="http://schemas.microsoft.com/office/drawing/2014/main" id="{FCD406E0-3FC6-4B4D-BC92-6D58F85F08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72320" y="3961273"/>
          <a:ext cx="1224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5DA781A2-008C-48CB-84A7-456020522314}"/>
              </a:ext>
            </a:extLst>
          </p:cNvPr>
          <p:cNvSpPr txBox="1"/>
          <p:nvPr/>
        </p:nvSpPr>
        <p:spPr>
          <a:xfrm>
            <a:off x="2774357" y="4482086"/>
            <a:ext cx="7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vi-V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7CF4DFC9-BF9D-498E-B45B-873C0A28FC9B}"/>
              </a:ext>
            </a:extLst>
          </p:cNvPr>
          <p:cNvSpPr txBox="1"/>
          <p:nvPr/>
        </p:nvSpPr>
        <p:spPr>
          <a:xfrm>
            <a:off x="2776738" y="5421548"/>
            <a:ext cx="7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vi-V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8" name="Bảng 37">
            <a:extLst>
              <a:ext uri="{FF2B5EF4-FFF2-40B4-BE49-F238E27FC236}">
                <a16:creationId xmlns:a16="http://schemas.microsoft.com/office/drawing/2014/main" id="{1D28308E-032C-4A75-84D5-1DACF9DB95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52930" y="5864624"/>
          <a:ext cx="1224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39" name="Bảng 38">
            <a:extLst>
              <a:ext uri="{FF2B5EF4-FFF2-40B4-BE49-F238E27FC236}">
                <a16:creationId xmlns:a16="http://schemas.microsoft.com/office/drawing/2014/main" id="{3530CB5F-56E2-46B2-890A-B1415B44EE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6931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12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0" name="Bảng 39">
            <a:extLst>
              <a:ext uri="{FF2B5EF4-FFF2-40B4-BE49-F238E27FC236}">
                <a16:creationId xmlns:a16="http://schemas.microsoft.com/office/drawing/2014/main" id="{EF7A8EF2-6419-4F9E-97C8-ED1658F92D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4930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AAA379B-4BC4-4194-B06E-D223DBF74ED2}"/>
              </a:ext>
            </a:extLst>
          </p:cNvPr>
          <p:cNvSpPr txBox="1"/>
          <p:nvPr/>
        </p:nvSpPr>
        <p:spPr>
          <a:xfrm>
            <a:off x="4352320" y="2629898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[1])</a:t>
            </a:r>
          </a:p>
        </p:txBody>
      </p: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7813CD0D-8F2D-4B82-862A-8B38D050F3CF}"/>
              </a:ext>
            </a:extLst>
          </p:cNvPr>
          <p:cNvSpPr txBox="1"/>
          <p:nvPr/>
        </p:nvSpPr>
        <p:spPr>
          <a:xfrm>
            <a:off x="8027341" y="2629898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[2])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1417B277-7711-408C-BA89-1D787D828E10}"/>
              </a:ext>
            </a:extLst>
          </p:cNvPr>
          <p:cNvSpPr txBox="1"/>
          <p:nvPr/>
        </p:nvSpPr>
        <p:spPr>
          <a:xfrm>
            <a:off x="4552930" y="453324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[7])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3B769B9-EC6E-4CAE-9CA6-F621EE628D4D}"/>
              </a:ext>
            </a:extLst>
          </p:cNvPr>
          <p:cNvSpPr txBox="1"/>
          <p:nvPr/>
        </p:nvSpPr>
        <p:spPr>
          <a:xfrm>
            <a:off x="8224930" y="453324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[8])</a:t>
            </a:r>
          </a:p>
        </p:txBody>
      </p:sp>
    </p:spTree>
    <p:extLst>
      <p:ext uri="{BB962C8B-B14F-4D97-AF65-F5344CB8AC3E}">
        <p14:creationId xmlns:p14="http://schemas.microsoft.com/office/powerpoint/2010/main" val="20511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50"/>
                            </p:stCondLst>
                            <p:childTnLst>
                              <p:par>
                                <p:cTn id="7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60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60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5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E4A4E68-E9E2-40BB-A209-17675581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Mục</a:t>
            </a:r>
            <a:r>
              <a:rPr lang="en-US" sz="4400" dirty="0"/>
              <a:t> </a:t>
            </a:r>
            <a:r>
              <a:rPr lang="en-US" sz="4400" dirty="0" err="1"/>
              <a:t>lục</a:t>
            </a:r>
            <a:endParaRPr lang="en-US" sz="4400" dirty="0"/>
          </a:p>
        </p:txBody>
      </p:sp>
      <p:sp>
        <p:nvSpPr>
          <p:cNvPr id="9" name="Khối Hình cung 8">
            <a:extLst>
              <a:ext uri="{FF2B5EF4-FFF2-40B4-BE49-F238E27FC236}">
                <a16:creationId xmlns:a16="http://schemas.microsoft.com/office/drawing/2014/main" id="{076FC266-6D9A-4EDF-8D6A-5D425D41DCFD}"/>
              </a:ext>
            </a:extLst>
          </p:cNvPr>
          <p:cNvSpPr/>
          <p:nvPr/>
        </p:nvSpPr>
        <p:spPr>
          <a:xfrm>
            <a:off x="-4023101" y="1478083"/>
            <a:ext cx="5953711" cy="5953711"/>
          </a:xfrm>
          <a:prstGeom prst="blockArc">
            <a:avLst>
              <a:gd name="adj1" fmla="val 18900000"/>
              <a:gd name="adj2" fmla="val 2700000"/>
              <a:gd name="adj3" fmla="val 363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Hình tự do: Hình 9">
            <a:extLst>
              <a:ext uri="{FF2B5EF4-FFF2-40B4-BE49-F238E27FC236}">
                <a16:creationId xmlns:a16="http://schemas.microsoft.com/office/drawing/2014/main" id="{0DD43DB4-F1B2-4A4A-8921-94FE11C3107A}"/>
              </a:ext>
            </a:extLst>
          </p:cNvPr>
          <p:cNvSpPr/>
          <p:nvPr/>
        </p:nvSpPr>
        <p:spPr>
          <a:xfrm>
            <a:off x="1393654" y="2520308"/>
            <a:ext cx="9346029" cy="552902"/>
          </a:xfrm>
          <a:custGeom>
            <a:avLst/>
            <a:gdLst>
              <a:gd name="connsiteX0" fmla="*/ 0 w 9346029"/>
              <a:gd name="connsiteY0" fmla="*/ 0 h 552902"/>
              <a:gd name="connsiteX1" fmla="*/ 9346029 w 9346029"/>
              <a:gd name="connsiteY1" fmla="*/ 0 h 552902"/>
              <a:gd name="connsiteX2" fmla="*/ 9346029 w 9346029"/>
              <a:gd name="connsiteY2" fmla="*/ 552902 h 552902"/>
              <a:gd name="connsiteX3" fmla="*/ 0 w 9346029"/>
              <a:gd name="connsiteY3" fmla="*/ 552902 h 552902"/>
              <a:gd name="connsiteX4" fmla="*/ 0 w 9346029"/>
              <a:gd name="connsiteY4" fmla="*/ 0 h 5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6029" h="552902">
                <a:moveTo>
                  <a:pt x="0" y="0"/>
                </a:moveTo>
                <a:lnTo>
                  <a:pt x="9346029" y="0"/>
                </a:lnTo>
                <a:lnTo>
                  <a:pt x="9346029" y="552902"/>
                </a:lnTo>
                <a:lnTo>
                  <a:pt x="0" y="5529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867" tIns="101600" rIns="101600" bIns="101600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Nhắc</a:t>
            </a:r>
            <a:r>
              <a:rPr 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AES</a:t>
            </a:r>
            <a:endParaRPr lang="vi-VN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5AB0020A-9F14-4862-AA28-3905B5B0E622}"/>
              </a:ext>
            </a:extLst>
          </p:cNvPr>
          <p:cNvSpPr/>
          <p:nvPr/>
        </p:nvSpPr>
        <p:spPr>
          <a:xfrm>
            <a:off x="1048090" y="2451195"/>
            <a:ext cx="691128" cy="691128"/>
          </a:xfrm>
          <a:prstGeom prst="ellipse">
            <a:avLst/>
          </a:prstGeom>
          <a:gradFill flip="none" rotWithShape="0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>
            <a:solidFill>
              <a:srgbClr val="C3B66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Hình tự do: Hình 11">
            <a:extLst>
              <a:ext uri="{FF2B5EF4-FFF2-40B4-BE49-F238E27FC236}">
                <a16:creationId xmlns:a16="http://schemas.microsoft.com/office/drawing/2014/main" id="{B48898F4-1E1A-446E-BF19-2F4654667402}"/>
              </a:ext>
            </a:extLst>
          </p:cNvPr>
          <p:cNvSpPr/>
          <p:nvPr/>
        </p:nvSpPr>
        <p:spPr>
          <a:xfrm>
            <a:off x="1789849" y="3349397"/>
            <a:ext cx="8949835" cy="552902"/>
          </a:xfrm>
          <a:custGeom>
            <a:avLst/>
            <a:gdLst>
              <a:gd name="connsiteX0" fmla="*/ 0 w 8949835"/>
              <a:gd name="connsiteY0" fmla="*/ 0 h 552902"/>
              <a:gd name="connsiteX1" fmla="*/ 8949835 w 8949835"/>
              <a:gd name="connsiteY1" fmla="*/ 0 h 552902"/>
              <a:gd name="connsiteX2" fmla="*/ 8949835 w 8949835"/>
              <a:gd name="connsiteY2" fmla="*/ 552902 h 552902"/>
              <a:gd name="connsiteX3" fmla="*/ 0 w 8949835"/>
              <a:gd name="connsiteY3" fmla="*/ 552902 h 552902"/>
              <a:gd name="connsiteX4" fmla="*/ 0 w 8949835"/>
              <a:gd name="connsiteY4" fmla="*/ 0 h 5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9835" h="552902">
                <a:moveTo>
                  <a:pt x="0" y="0"/>
                </a:moveTo>
                <a:lnTo>
                  <a:pt x="8949835" y="0"/>
                </a:lnTo>
                <a:lnTo>
                  <a:pt x="8949835" y="552902"/>
                </a:lnTo>
                <a:lnTo>
                  <a:pt x="0" y="5529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867" tIns="101600" rIns="101600" bIns="101600" numCol="1" spcCol="1270" anchor="ctr" anchorCtr="0">
            <a:noAutofit/>
          </a:bodyPr>
          <a:lstStyle/>
          <a:p>
            <a:pPr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AES</a:t>
            </a:r>
            <a:endParaRPr lang="vi-V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29894A6C-8A6B-4F38-9566-7869877AA0B8}"/>
              </a:ext>
            </a:extLst>
          </p:cNvPr>
          <p:cNvSpPr/>
          <p:nvPr/>
        </p:nvSpPr>
        <p:spPr>
          <a:xfrm>
            <a:off x="1444284" y="3280284"/>
            <a:ext cx="691128" cy="691128"/>
          </a:xfrm>
          <a:prstGeom prst="ellipse">
            <a:avLst/>
          </a:prstGeom>
          <a:gradFill flip="none" rotWithShape="0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>
            <a:solidFill>
              <a:srgbClr val="40AC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76C20C35-D27A-40CB-806A-C15A44924E30}"/>
              </a:ext>
            </a:extLst>
          </p:cNvPr>
          <p:cNvSpPr/>
          <p:nvPr/>
        </p:nvSpPr>
        <p:spPr>
          <a:xfrm>
            <a:off x="1911448" y="4178487"/>
            <a:ext cx="8828235" cy="552902"/>
          </a:xfrm>
          <a:custGeom>
            <a:avLst/>
            <a:gdLst>
              <a:gd name="connsiteX0" fmla="*/ 0 w 8828235"/>
              <a:gd name="connsiteY0" fmla="*/ 0 h 552902"/>
              <a:gd name="connsiteX1" fmla="*/ 8828235 w 8828235"/>
              <a:gd name="connsiteY1" fmla="*/ 0 h 552902"/>
              <a:gd name="connsiteX2" fmla="*/ 8828235 w 8828235"/>
              <a:gd name="connsiteY2" fmla="*/ 552902 h 552902"/>
              <a:gd name="connsiteX3" fmla="*/ 0 w 8828235"/>
              <a:gd name="connsiteY3" fmla="*/ 552902 h 552902"/>
              <a:gd name="connsiteX4" fmla="*/ 0 w 8828235"/>
              <a:gd name="connsiteY4" fmla="*/ 0 h 5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8235" h="552902">
                <a:moveTo>
                  <a:pt x="0" y="0"/>
                </a:moveTo>
                <a:lnTo>
                  <a:pt x="8828235" y="0"/>
                </a:lnTo>
                <a:lnTo>
                  <a:pt x="8828235" y="552902"/>
                </a:lnTo>
                <a:lnTo>
                  <a:pt x="0" y="5529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867" tIns="101600" rIns="101600" bIns="101600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endParaRPr lang="vi-VN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6B80CCA-3FCC-4AA6-BBC8-C3B824EBCD67}"/>
              </a:ext>
            </a:extLst>
          </p:cNvPr>
          <p:cNvSpPr/>
          <p:nvPr/>
        </p:nvSpPr>
        <p:spPr>
          <a:xfrm>
            <a:off x="1565884" y="4109374"/>
            <a:ext cx="691128" cy="691128"/>
          </a:xfrm>
          <a:prstGeom prst="ellipse">
            <a:avLst/>
          </a:prstGeom>
          <a:gradFill flip="none" rotWithShape="0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>
            <a:solidFill>
              <a:srgbClr val="58AAC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Hình tự do: Hình 15">
            <a:extLst>
              <a:ext uri="{FF2B5EF4-FFF2-40B4-BE49-F238E27FC236}">
                <a16:creationId xmlns:a16="http://schemas.microsoft.com/office/drawing/2014/main" id="{F39B499E-D93E-4A83-ADC0-CB2A17C9A42C}"/>
              </a:ext>
            </a:extLst>
          </p:cNvPr>
          <p:cNvSpPr/>
          <p:nvPr/>
        </p:nvSpPr>
        <p:spPr>
          <a:xfrm>
            <a:off x="1789849" y="5007576"/>
            <a:ext cx="8949835" cy="552902"/>
          </a:xfrm>
          <a:custGeom>
            <a:avLst/>
            <a:gdLst>
              <a:gd name="connsiteX0" fmla="*/ 0 w 8949835"/>
              <a:gd name="connsiteY0" fmla="*/ 0 h 552902"/>
              <a:gd name="connsiteX1" fmla="*/ 8949835 w 8949835"/>
              <a:gd name="connsiteY1" fmla="*/ 0 h 552902"/>
              <a:gd name="connsiteX2" fmla="*/ 8949835 w 8949835"/>
              <a:gd name="connsiteY2" fmla="*/ 552902 h 552902"/>
              <a:gd name="connsiteX3" fmla="*/ 0 w 8949835"/>
              <a:gd name="connsiteY3" fmla="*/ 552902 h 552902"/>
              <a:gd name="connsiteX4" fmla="*/ 0 w 8949835"/>
              <a:gd name="connsiteY4" fmla="*/ 0 h 5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9835" h="552902">
                <a:moveTo>
                  <a:pt x="0" y="0"/>
                </a:moveTo>
                <a:lnTo>
                  <a:pt x="8949835" y="0"/>
                </a:lnTo>
                <a:lnTo>
                  <a:pt x="8949835" y="552902"/>
                </a:lnTo>
                <a:lnTo>
                  <a:pt x="0" y="5529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867" tIns="101600" rIns="101600" bIns="101600" numCol="1" spcCol="1270" anchor="ctr" anchorCtr="0">
            <a:noAutofit/>
          </a:bodyPr>
          <a:lstStyle/>
          <a:p>
            <a:pPr lvl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endParaRPr lang="vi-VN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6F2A474A-D48E-4DC9-93E7-5F2EC14228AF}"/>
              </a:ext>
            </a:extLst>
          </p:cNvPr>
          <p:cNvSpPr/>
          <p:nvPr/>
        </p:nvSpPr>
        <p:spPr>
          <a:xfrm>
            <a:off x="1444284" y="4938463"/>
            <a:ext cx="691128" cy="691128"/>
          </a:xfrm>
          <a:prstGeom prst="ellipse">
            <a:avLst/>
          </a:prstGeom>
          <a:gradFill flip="none" rotWithShape="0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>
            <a:solidFill>
              <a:srgbClr val="D377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Hình tự do: Hình 17">
            <a:extLst>
              <a:ext uri="{FF2B5EF4-FFF2-40B4-BE49-F238E27FC236}">
                <a16:creationId xmlns:a16="http://schemas.microsoft.com/office/drawing/2014/main" id="{D262BFA3-5818-47E8-8B57-A86C1D48179F}"/>
              </a:ext>
            </a:extLst>
          </p:cNvPr>
          <p:cNvSpPr/>
          <p:nvPr/>
        </p:nvSpPr>
        <p:spPr>
          <a:xfrm>
            <a:off x="1393654" y="5836665"/>
            <a:ext cx="9346029" cy="552902"/>
          </a:xfrm>
          <a:custGeom>
            <a:avLst/>
            <a:gdLst>
              <a:gd name="connsiteX0" fmla="*/ 0 w 9346029"/>
              <a:gd name="connsiteY0" fmla="*/ 0 h 552902"/>
              <a:gd name="connsiteX1" fmla="*/ 9346029 w 9346029"/>
              <a:gd name="connsiteY1" fmla="*/ 0 h 552902"/>
              <a:gd name="connsiteX2" fmla="*/ 9346029 w 9346029"/>
              <a:gd name="connsiteY2" fmla="*/ 552902 h 552902"/>
              <a:gd name="connsiteX3" fmla="*/ 0 w 9346029"/>
              <a:gd name="connsiteY3" fmla="*/ 552902 h 552902"/>
              <a:gd name="connsiteX4" fmla="*/ 0 w 9346029"/>
              <a:gd name="connsiteY4" fmla="*/ 0 h 5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6029" h="552902">
                <a:moveTo>
                  <a:pt x="0" y="0"/>
                </a:moveTo>
                <a:lnTo>
                  <a:pt x="9346029" y="0"/>
                </a:lnTo>
                <a:lnTo>
                  <a:pt x="9346029" y="552902"/>
                </a:lnTo>
                <a:lnTo>
                  <a:pt x="0" y="5529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867" tIns="101600" rIns="101600" bIns="101600" numCol="1" spcCol="1270" anchor="ctr" anchorCtr="0">
            <a:noAutofit/>
          </a:bodyPr>
          <a:lstStyle/>
          <a:p>
            <a:pPr lvl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Mục đích các phép toán</a:t>
            </a:r>
            <a:endParaRPr lang="vi-VN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3CF202B9-4CA0-41C9-911A-BABE15007919}"/>
              </a:ext>
            </a:extLst>
          </p:cNvPr>
          <p:cNvSpPr/>
          <p:nvPr/>
        </p:nvSpPr>
        <p:spPr>
          <a:xfrm>
            <a:off x="1048090" y="5767552"/>
            <a:ext cx="691128" cy="691128"/>
          </a:xfrm>
          <a:prstGeom prst="ellipse">
            <a:avLst/>
          </a:prstGeom>
          <a:gradFill flip="none" rotWithShape="0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>
            <a:solidFill>
              <a:srgbClr val="FC78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0178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7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2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 tmFilter="0,0; .5, 1; 1, 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75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 tmFilter="0,0; .5, 1; 1, 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12" grpId="0" animBg="1"/>
      <p:bldP spid="14" grpId="0" animBg="1"/>
      <p:bldP spid="16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Bảng 36">
            <a:extLst>
              <a:ext uri="{FF2B5EF4-FFF2-40B4-BE49-F238E27FC236}">
                <a16:creationId xmlns:a16="http://schemas.microsoft.com/office/drawing/2014/main" id="{D661886B-ADA5-4481-A198-E37108DFD9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4930" y="4902581"/>
          <a:ext cx="4896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43416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6200395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1" name="Bảng 40">
            <a:extLst>
              <a:ext uri="{FF2B5EF4-FFF2-40B4-BE49-F238E27FC236}">
                <a16:creationId xmlns:a16="http://schemas.microsoft.com/office/drawing/2014/main" id="{38967EA6-0E92-4B8C-8215-23CF24017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0930" y="4902581"/>
          <a:ext cx="4896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727176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1312831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2" name="Tiêu đề 1">
            <a:extLst>
              <a:ext uri="{FF2B5EF4-FFF2-40B4-BE49-F238E27FC236}">
                <a16:creationId xmlns:a16="http://schemas.microsoft.com/office/drawing/2014/main" id="{5951F7C3-0F4D-45FA-8A2B-7B4D0F17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Khác</a:t>
            </a:r>
            <a:r>
              <a:rPr lang="en-US" sz="4400" dirty="0"/>
              <a:t> </a:t>
            </a:r>
            <a:r>
              <a:rPr lang="en-US" sz="4400" dirty="0" err="1"/>
              <a:t>biệt</a:t>
            </a:r>
            <a:r>
              <a:rPr lang="en-US" sz="4400" dirty="0"/>
              <a:t> </a:t>
            </a:r>
            <a:r>
              <a:rPr lang="en-US" sz="4400" dirty="0" err="1"/>
              <a:t>giữa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loại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endParaRPr lang="vi-VN" sz="4400" dirty="0"/>
          </a:p>
        </p:txBody>
      </p:sp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A0EB54E7-152B-48AE-8B30-6F7620603E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320" y="2999230"/>
          <a:ext cx="4896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43416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6200395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4" name="Bảng 23">
            <a:extLst>
              <a:ext uri="{FF2B5EF4-FFF2-40B4-BE49-F238E27FC236}">
                <a16:creationId xmlns:a16="http://schemas.microsoft.com/office/drawing/2014/main" id="{8D5C575C-28E3-47B7-BAE8-985A83FE4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6320" y="2999230"/>
          <a:ext cx="4896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727176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1312831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25" name="Chỗ dành sẵn cho Nội dung 7">
            <a:extLst>
              <a:ext uri="{FF2B5EF4-FFF2-40B4-BE49-F238E27FC236}">
                <a16:creationId xmlns:a16="http://schemas.microsoft.com/office/drawing/2014/main" id="{068932DE-8CE0-4D8D-A93E-6502156C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2447999" cy="459336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Khóa</a:t>
            </a:r>
            <a:r>
              <a:rPr lang="en-US" sz="2800" dirty="0"/>
              <a:t> 256 bit:</a:t>
            </a:r>
          </a:p>
        </p:txBody>
      </p:sp>
      <p:graphicFrame>
        <p:nvGraphicFramePr>
          <p:cNvPr id="21" name="Bảng 20">
            <a:extLst>
              <a:ext uri="{FF2B5EF4-FFF2-40B4-BE49-F238E27FC236}">
                <a16:creationId xmlns:a16="http://schemas.microsoft.com/office/drawing/2014/main" id="{FA40F978-0C2D-4699-BDB1-9FC44C5C5C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321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3BE2AB0E-3291-401A-A557-C678EC72D0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8322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2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3" name="Bảng 22">
            <a:extLst>
              <a:ext uri="{FF2B5EF4-FFF2-40B4-BE49-F238E27FC236}">
                <a16:creationId xmlns:a16="http://schemas.microsoft.com/office/drawing/2014/main" id="{5FA27A09-A8A1-4B3E-A7D9-E8D9FF2625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6321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31" name="Bảng 30">
            <a:extLst>
              <a:ext uri="{FF2B5EF4-FFF2-40B4-BE49-F238E27FC236}">
                <a16:creationId xmlns:a16="http://schemas.microsoft.com/office/drawing/2014/main" id="{9CBA1FCC-D229-4C3E-AB47-4A64BAA923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11070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A837E84B-23CC-4BA7-9FC9-8FC44209D473}"/>
              </a:ext>
            </a:extLst>
          </p:cNvPr>
          <p:cNvSpPr txBox="1"/>
          <p:nvPr/>
        </p:nvSpPr>
        <p:spPr>
          <a:xfrm>
            <a:off x="327894" y="5421548"/>
            <a:ext cx="7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vi-V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47ED88C3-4619-4CB1-91AC-96513E4AE375}"/>
              </a:ext>
            </a:extLst>
          </p:cNvPr>
          <p:cNvSpPr txBox="1"/>
          <p:nvPr/>
        </p:nvSpPr>
        <p:spPr>
          <a:xfrm>
            <a:off x="325513" y="4482086"/>
            <a:ext cx="7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vi-V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7" name="Bảng 46">
            <a:extLst>
              <a:ext uri="{FF2B5EF4-FFF2-40B4-BE49-F238E27FC236}">
                <a16:creationId xmlns:a16="http://schemas.microsoft.com/office/drawing/2014/main" id="{D679907F-3B33-4116-A414-4DB339940F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18181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8" name="Bảng 47">
            <a:extLst>
              <a:ext uri="{FF2B5EF4-FFF2-40B4-BE49-F238E27FC236}">
                <a16:creationId xmlns:a16="http://schemas.microsoft.com/office/drawing/2014/main" id="{30829CFA-2B3F-4BCD-9405-12A04C1D6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66182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9" name="Bảng 48">
            <a:extLst>
              <a:ext uri="{FF2B5EF4-FFF2-40B4-BE49-F238E27FC236}">
                <a16:creationId xmlns:a16="http://schemas.microsoft.com/office/drawing/2014/main" id="{5B28A084-D567-44F4-A270-0CD6EAA669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4181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15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52" name="Bảng 51">
            <a:extLst>
              <a:ext uri="{FF2B5EF4-FFF2-40B4-BE49-F238E27FC236}">
                <a16:creationId xmlns:a16="http://schemas.microsoft.com/office/drawing/2014/main" id="{38265074-3FA1-429B-B719-EBBF5026FB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0929" y="4903698"/>
          <a:ext cx="2448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53" name="Bảng 52">
            <a:extLst>
              <a:ext uri="{FF2B5EF4-FFF2-40B4-BE49-F238E27FC236}">
                <a16:creationId xmlns:a16="http://schemas.microsoft.com/office/drawing/2014/main" id="{D0C1D5B6-B793-4CA8-AE18-006FE2A82F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48930" y="4903698"/>
          <a:ext cx="2448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727176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1312831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4081F6A7-DEAE-4D39-A53C-9AE802D0ACB7}"/>
              </a:ext>
            </a:extLst>
          </p:cNvPr>
          <p:cNvSpPr txBox="1"/>
          <p:nvPr/>
        </p:nvSpPr>
        <p:spPr>
          <a:xfrm>
            <a:off x="5576320" y="2628781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[1])</a:t>
            </a: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95AF79F3-B869-4997-8805-B3C88B9B4B24}"/>
              </a:ext>
            </a:extLst>
          </p:cNvPr>
          <p:cNvSpPr txBox="1"/>
          <p:nvPr/>
        </p:nvSpPr>
        <p:spPr>
          <a:xfrm>
            <a:off x="2118181" y="4539235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[6])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0B57387B-9291-4FAC-BF23-CC9306FFB031}"/>
              </a:ext>
            </a:extLst>
          </p:cNvPr>
          <p:cNvSpPr txBox="1"/>
          <p:nvPr/>
        </p:nvSpPr>
        <p:spPr>
          <a:xfrm>
            <a:off x="7000928" y="452998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[7])</a:t>
            </a:r>
          </a:p>
        </p:txBody>
      </p:sp>
    </p:spTree>
    <p:extLst>
      <p:ext uri="{BB962C8B-B14F-4D97-AF65-F5344CB8AC3E}">
        <p14:creationId xmlns:p14="http://schemas.microsoft.com/office/powerpoint/2010/main" val="29537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60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60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5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0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4" grpId="0"/>
      <p:bldP spid="54" grpId="0"/>
      <p:bldP spid="55" grpId="0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51F7C3-0F4D-45FA-8A2B-7B4D0F17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Khác</a:t>
            </a:r>
            <a:r>
              <a:rPr lang="en-US" sz="4400" dirty="0"/>
              <a:t> </a:t>
            </a:r>
            <a:r>
              <a:rPr lang="en-US" sz="4400" dirty="0" err="1"/>
              <a:t>biệt</a:t>
            </a:r>
            <a:r>
              <a:rPr lang="en-US" sz="4400" dirty="0"/>
              <a:t> </a:t>
            </a:r>
            <a:r>
              <a:rPr lang="en-US" sz="4400" dirty="0" err="1"/>
              <a:t>giữa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loại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endParaRPr lang="vi-VN" sz="4400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9C31A6A-BD8D-4474-B534-8A641A9C21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1478" y="2093844"/>
          <a:ext cx="10668000" cy="462500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326914013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22968185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89533051"/>
                    </a:ext>
                  </a:extLst>
                </a:gridCol>
              </a:tblGrid>
              <a:tr h="68883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Khóa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128 bit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Khóa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192 bit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Khóa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256 bit</a:t>
                      </a:r>
                      <a:endParaRPr lang="vi-V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293472"/>
                  </a:ext>
                </a:extLst>
              </a:tr>
              <a:tr h="39361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vi-V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vi-V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6668"/>
                  </a:ext>
                </a:extLst>
              </a:tr>
            </a:tbl>
          </a:graphicData>
        </a:graphic>
      </p:graphicFrame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B98E1E40-93D3-4BEE-981B-6226D37DDE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025" y="2093844"/>
          <a:ext cx="1232453" cy="4625009"/>
        </p:xfrm>
        <a:graphic>
          <a:graphicData uri="http://schemas.openxmlformats.org/drawingml/2006/table">
            <a:tbl>
              <a:tblPr first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232453">
                  <a:extLst>
                    <a:ext uri="{9D8B030D-6E8A-4147-A177-3AD203B41FA5}">
                      <a16:colId xmlns:a16="http://schemas.microsoft.com/office/drawing/2014/main" val="3269140130"/>
                    </a:ext>
                  </a:extLst>
                </a:gridCol>
              </a:tblGrid>
              <a:tr h="688835">
                <a:tc>
                  <a:txBody>
                    <a:bodyPr/>
                    <a:lstStyle/>
                    <a:p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93472"/>
                  </a:ext>
                </a:extLst>
              </a:tr>
              <a:tr h="39361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Thuật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toán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mỗi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vòng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lặp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7666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A5B3CBD-40A4-471D-903C-D76046278DF3}"/>
                  </a:ext>
                </a:extLst>
              </p:cNvPr>
              <p:cNvSpPr txBox="1"/>
              <p:nvPr/>
            </p:nvSpPr>
            <p:spPr>
              <a:xfrm>
                <a:off x="1391478" y="2796208"/>
                <a:ext cx="355158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(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4;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&lt; 44;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++) {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if (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% 4 == 0) {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g =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Subword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Rotword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i-1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Rcon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19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/4]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9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i-4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g;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}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else {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9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i-4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i-1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}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A5B3CBD-40A4-471D-903C-D7604627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78" y="2796208"/>
                <a:ext cx="3551584" cy="3016210"/>
              </a:xfrm>
              <a:prstGeom prst="rect">
                <a:avLst/>
              </a:prstGeom>
              <a:blipFill>
                <a:blip r:embed="rId2"/>
                <a:stretch>
                  <a:fillRect l="-1544" t="-1012" b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7B488B3D-6D48-4744-8784-1145A2544839}"/>
                  </a:ext>
                </a:extLst>
              </p:cNvPr>
              <p:cNvSpPr txBox="1"/>
              <p:nvPr/>
            </p:nvSpPr>
            <p:spPr>
              <a:xfrm>
                <a:off x="4943062" y="2796208"/>
                <a:ext cx="3511825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(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6;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&lt; 52;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++) {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if (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% 6 == 0) {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g =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Subword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Rotword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i-1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Rcon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19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/6]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9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i-6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g;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}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else {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9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i-6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i-1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}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7B488B3D-6D48-4744-8784-1145A2544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62" y="2796208"/>
                <a:ext cx="3511825" cy="3016210"/>
              </a:xfrm>
              <a:prstGeom prst="rect">
                <a:avLst/>
              </a:prstGeom>
              <a:blipFill>
                <a:blip r:embed="rId3"/>
                <a:stretch>
                  <a:fillRect l="-1736" t="-1012" b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E79B5F02-C834-4753-A43B-06D72CB8D978}"/>
                  </a:ext>
                </a:extLst>
              </p:cNvPr>
              <p:cNvSpPr txBox="1"/>
              <p:nvPr/>
            </p:nvSpPr>
            <p:spPr>
              <a:xfrm>
                <a:off x="8454887" y="2796208"/>
                <a:ext cx="3604591" cy="3893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(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8;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&lt; 60;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++) {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if (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% 8 == 0) {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g =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Subword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Rotword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i-1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Rcon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19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/8]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9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i-8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g;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} 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else if (</a:t>
                </a:r>
                <a:r>
                  <a:rPr lang="en-US" sz="1900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% 8 == 4) {</a:t>
                </a:r>
              </a:p>
              <a:p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1900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900" baseline="-25000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1900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Subword</a:t>
                </a:r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(w</a:t>
                </a:r>
                <a:r>
                  <a:rPr lang="en-US" sz="1900" baseline="-25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i-8</a:t>
                </a:r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</a:t>
                </a:r>
                <a:r>
                  <a:rPr lang="en-US" sz="1900" baseline="-25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i-1</a:t>
                </a:r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);</a:t>
                </a:r>
              </a:p>
              <a:p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}</a:t>
                </a:r>
              </a:p>
              <a:p>
                <a:r>
                  <a:rPr lang="en-US" sz="19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else {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19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9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i-8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</a:t>
                </a:r>
                <a:r>
                  <a:rPr lang="en-US" sz="19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i-1</a:t>
                </a:r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}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E79B5F02-C834-4753-A43B-06D72CB8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87" y="2796208"/>
                <a:ext cx="3604591" cy="3893374"/>
              </a:xfrm>
              <a:prstGeom prst="rect">
                <a:avLst/>
              </a:prstGeom>
              <a:blipFill>
                <a:blip r:embed="rId4"/>
                <a:stretch>
                  <a:fillRect l="-1692" t="-784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Nhóm 8">
            <a:extLst>
              <a:ext uri="{FF2B5EF4-FFF2-40B4-BE49-F238E27FC236}">
                <a16:creationId xmlns:a16="http://schemas.microsoft.com/office/drawing/2014/main" id="{7BD91DF7-7AAE-4F24-89B9-671A4D7DA2CF}"/>
              </a:ext>
            </a:extLst>
          </p:cNvPr>
          <p:cNvGrpSpPr/>
          <p:nvPr/>
        </p:nvGrpSpPr>
        <p:grpSpPr>
          <a:xfrm>
            <a:off x="2024406" y="2490081"/>
            <a:ext cx="4859912" cy="3832534"/>
            <a:chOff x="3651123" y="2144997"/>
            <a:chExt cx="4859912" cy="3832534"/>
          </a:xfrm>
        </p:grpSpPr>
        <p:sp>
          <p:nvSpPr>
            <p:cNvPr id="10" name="Bong bóng Lời nói: Hình chữ nhật với Góc Tròn 9">
              <a:extLst>
                <a:ext uri="{FF2B5EF4-FFF2-40B4-BE49-F238E27FC236}">
                  <a16:creationId xmlns:a16="http://schemas.microsoft.com/office/drawing/2014/main" id="{64634A66-5F4C-441F-ABFB-1BFC14122522}"/>
                </a:ext>
              </a:extLst>
            </p:cNvPr>
            <p:cNvSpPr/>
            <p:nvPr/>
          </p:nvSpPr>
          <p:spPr>
            <a:xfrm>
              <a:off x="3651123" y="2339345"/>
              <a:ext cx="4859912" cy="3638186"/>
            </a:xfrm>
            <a:prstGeom prst="wedgeRoundRectCallout">
              <a:avLst>
                <a:gd name="adj1" fmla="val 67936"/>
                <a:gd name="adj2" fmla="val -19905"/>
                <a:gd name="adj3" fmla="val 16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sinh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từ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thứ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tự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thỏa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mãn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chia 8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dư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4,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từ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này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sẽ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đ</a:t>
              </a:r>
              <a:r>
                <a:rPr lang="vi-VN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ư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ợc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biến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đổi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thông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qua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phép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Subword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rồi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mới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tiếp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tục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vòng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lặp</a:t>
              </a:r>
              <a:r>
                <a: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1" name="Hình chữ nhật 10">
              <a:extLst>
                <a:ext uri="{FF2B5EF4-FFF2-40B4-BE49-F238E27FC236}">
                  <a16:creationId xmlns:a16="http://schemas.microsoft.com/office/drawing/2014/main" id="{DBA04941-D602-4864-AFFC-3AF4476BD104}"/>
                </a:ext>
              </a:extLst>
            </p:cNvPr>
            <p:cNvSpPr/>
            <p:nvPr/>
          </p:nvSpPr>
          <p:spPr>
            <a:xfrm>
              <a:off x="5748296" y="2144997"/>
              <a:ext cx="665567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11500" b="1" cap="none" spc="0" dirty="0">
                  <a:ln/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  <a:endParaRPr lang="vi-VN" sz="11500" b="1" cap="none" spc="0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25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Bảng 36">
            <a:extLst>
              <a:ext uri="{FF2B5EF4-FFF2-40B4-BE49-F238E27FC236}">
                <a16:creationId xmlns:a16="http://schemas.microsoft.com/office/drawing/2014/main" id="{D661886B-ADA5-4481-A198-E37108DFD9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4930" y="4902581"/>
          <a:ext cx="4896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43416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6200395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2" name="Tiêu đề 1">
            <a:extLst>
              <a:ext uri="{FF2B5EF4-FFF2-40B4-BE49-F238E27FC236}">
                <a16:creationId xmlns:a16="http://schemas.microsoft.com/office/drawing/2014/main" id="{5951F7C3-0F4D-45FA-8A2B-7B4D0F17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Khác</a:t>
            </a:r>
            <a:r>
              <a:rPr lang="en-US" sz="4400" dirty="0"/>
              <a:t> </a:t>
            </a:r>
            <a:r>
              <a:rPr lang="en-US" sz="4400" dirty="0" err="1"/>
              <a:t>biệt</a:t>
            </a:r>
            <a:r>
              <a:rPr lang="en-US" sz="4400" dirty="0"/>
              <a:t> </a:t>
            </a:r>
            <a:r>
              <a:rPr lang="en-US" sz="4400" dirty="0" err="1"/>
              <a:t>giữa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loại</a:t>
            </a:r>
            <a:r>
              <a:rPr lang="en-US" sz="4400" dirty="0"/>
              <a:t> </a:t>
            </a:r>
            <a:r>
              <a:rPr lang="en-US" sz="4400" dirty="0" err="1"/>
              <a:t>khóa</a:t>
            </a:r>
            <a:endParaRPr lang="vi-VN" sz="4400" dirty="0"/>
          </a:p>
        </p:txBody>
      </p:sp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A0EB54E7-152B-48AE-8B30-6F7620603E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320" y="2999230"/>
          <a:ext cx="4896000" cy="46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43416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6200395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4" name="Bảng 23">
            <a:extLst>
              <a:ext uri="{FF2B5EF4-FFF2-40B4-BE49-F238E27FC236}">
                <a16:creationId xmlns:a16="http://schemas.microsoft.com/office/drawing/2014/main" id="{8D5C575C-28E3-47B7-BAE8-985A83FE4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6320" y="2999230"/>
          <a:ext cx="4896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0609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727176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1312831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25" name="Chỗ dành sẵn cho Nội dung 7">
            <a:extLst>
              <a:ext uri="{FF2B5EF4-FFF2-40B4-BE49-F238E27FC236}">
                <a16:creationId xmlns:a16="http://schemas.microsoft.com/office/drawing/2014/main" id="{068932DE-8CE0-4D8D-A93E-6502156C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336873"/>
            <a:ext cx="8331156" cy="459336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sung 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SubWord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256 bit:</a:t>
            </a:r>
          </a:p>
        </p:txBody>
      </p:sp>
      <p:graphicFrame>
        <p:nvGraphicFramePr>
          <p:cNvPr id="21" name="Bảng 20">
            <a:extLst>
              <a:ext uri="{FF2B5EF4-FFF2-40B4-BE49-F238E27FC236}">
                <a16:creationId xmlns:a16="http://schemas.microsoft.com/office/drawing/2014/main" id="{FA40F978-0C2D-4699-BDB1-9FC44C5C5C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321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3BE2AB0E-3291-401A-A557-C678EC72D0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8322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2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3" name="Bảng 22">
            <a:extLst>
              <a:ext uri="{FF2B5EF4-FFF2-40B4-BE49-F238E27FC236}">
                <a16:creationId xmlns:a16="http://schemas.microsoft.com/office/drawing/2014/main" id="{5FA27A09-A8A1-4B3E-A7D9-E8D9FF2625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6321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31" name="Bảng 30">
            <a:extLst>
              <a:ext uri="{FF2B5EF4-FFF2-40B4-BE49-F238E27FC236}">
                <a16:creationId xmlns:a16="http://schemas.microsoft.com/office/drawing/2014/main" id="{9CBA1FCC-D229-4C3E-AB47-4A64BAA923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11070" y="3961273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A837E84B-23CC-4BA7-9FC9-8FC44209D473}"/>
              </a:ext>
            </a:extLst>
          </p:cNvPr>
          <p:cNvSpPr txBox="1"/>
          <p:nvPr/>
        </p:nvSpPr>
        <p:spPr>
          <a:xfrm>
            <a:off x="327894" y="5421548"/>
            <a:ext cx="7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vi-V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47ED88C3-4619-4CB1-91AC-96513E4AE375}"/>
              </a:ext>
            </a:extLst>
          </p:cNvPr>
          <p:cNvSpPr txBox="1"/>
          <p:nvPr/>
        </p:nvSpPr>
        <p:spPr>
          <a:xfrm>
            <a:off x="325513" y="4482086"/>
            <a:ext cx="7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vi-V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7" name="Bảng 46">
            <a:extLst>
              <a:ext uri="{FF2B5EF4-FFF2-40B4-BE49-F238E27FC236}">
                <a16:creationId xmlns:a16="http://schemas.microsoft.com/office/drawing/2014/main" id="{D679907F-3B33-4116-A414-4DB339940F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18181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8" name="Bảng 47">
            <a:extLst>
              <a:ext uri="{FF2B5EF4-FFF2-40B4-BE49-F238E27FC236}">
                <a16:creationId xmlns:a16="http://schemas.microsoft.com/office/drawing/2014/main" id="{30829CFA-2B3F-4BCD-9405-12A04C1D6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66182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9" name="Bảng 48">
            <a:extLst>
              <a:ext uri="{FF2B5EF4-FFF2-40B4-BE49-F238E27FC236}">
                <a16:creationId xmlns:a16="http://schemas.microsoft.com/office/drawing/2014/main" id="{5B28A084-D567-44F4-A270-0CD6EAA669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4181" y="5864624"/>
          <a:ext cx="2448000" cy="43431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15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74B013BC-21AD-4B14-9756-3674CD32DAE3}"/>
              </a:ext>
            </a:extLst>
          </p:cNvPr>
          <p:cNvCxnSpPr>
            <a:cxnSpLocks/>
          </p:cNvCxnSpPr>
          <p:nvPr/>
        </p:nvCxnSpPr>
        <p:spPr>
          <a:xfrm>
            <a:off x="8320089" y="2690191"/>
            <a:ext cx="0" cy="3103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Bảng 25">
            <a:extLst>
              <a:ext uri="{FF2B5EF4-FFF2-40B4-BE49-F238E27FC236}">
                <a16:creationId xmlns:a16="http://schemas.microsoft.com/office/drawing/2014/main" id="{EB70DDB0-694C-4B34-AC68-98BA6EB6C9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11070" y="2999230"/>
          <a:ext cx="612000" cy="468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81312831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6FA60E9D-A897-4D62-B81F-CD1E90367CC9}"/>
              </a:ext>
            </a:extLst>
          </p:cNvPr>
          <p:cNvCxnSpPr>
            <a:cxnSpLocks/>
          </p:cNvCxnSpPr>
          <p:nvPr/>
        </p:nvCxnSpPr>
        <p:spPr>
          <a:xfrm>
            <a:off x="4875200" y="4593542"/>
            <a:ext cx="0" cy="3103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Bảng 31">
            <a:extLst>
              <a:ext uri="{FF2B5EF4-FFF2-40B4-BE49-F238E27FC236}">
                <a16:creationId xmlns:a16="http://schemas.microsoft.com/office/drawing/2014/main" id="{117745B5-D6F1-47AA-9323-D7E5EC4E8C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66181" y="4902581"/>
          <a:ext cx="612000" cy="468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81312831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D85FA98B-003A-419B-B26A-B3BA079029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0929" y="4903698"/>
          <a:ext cx="2448000" cy="46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490739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en-US" sz="24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  <a:endParaRPr lang="vi-V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54" marR="68554" marT="34277" marB="34277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3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309CBC-821E-45BC-A230-A208459CB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5600" noProof="1"/>
              <a:t>Ví dụ q</a:t>
            </a:r>
            <a:r>
              <a:rPr lang="vi-VN" sz="5600" noProof="1">
                <a:latin typeface="Calibri" panose="020F0502020204030204" pitchFamily="34" charset="0"/>
                <a:cs typeface="Calibri" panose="020F0502020204030204" pitchFamily="34" charset="0"/>
              </a:rPr>
              <a:t>uá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5600" noProof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noProof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 khóa</a:t>
            </a:r>
            <a:endParaRPr lang="vi-VN" sz="5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48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82A39D-C53E-4298-89D2-0247E876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Khởi</a:t>
            </a:r>
            <a:r>
              <a:rPr lang="en-US" sz="4400" dirty="0"/>
              <a:t> </a:t>
            </a:r>
            <a:r>
              <a:rPr lang="en-US" sz="4400" dirty="0" err="1"/>
              <a:t>tạo</a:t>
            </a:r>
            <a:endParaRPr lang="vi-VN" sz="4400" dirty="0"/>
          </a:p>
        </p:txBody>
      </p:sp>
      <p:sp>
        <p:nvSpPr>
          <p:cNvPr id="11" name="Chỗ dành sẵn cho Nội dung 10">
            <a:extLst>
              <a:ext uri="{FF2B5EF4-FFF2-40B4-BE49-F238E27FC236}">
                <a16:creationId xmlns:a16="http://schemas.microsoft.com/office/drawing/2014/main" id="{B4304331-CB03-4CC5-93D2-404DB2C8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69557" cy="1479753"/>
          </a:xfrm>
        </p:spPr>
        <p:txBody>
          <a:bodyPr>
            <a:noAutofit/>
          </a:bodyPr>
          <a:lstStyle/>
          <a:p>
            <a:r>
              <a:rPr lang="en-US" sz="2800" dirty="0"/>
              <a:t>Ban đầu, khóa chính đ</a:t>
            </a:r>
            <a:r>
              <a:rPr lang="vi-VN" sz="2800" dirty="0"/>
              <a:t>ư</a:t>
            </a:r>
            <a:r>
              <a:rPr lang="en-US" sz="2800" dirty="0"/>
              <a:t>ợc chuyển thành </a:t>
            </a:r>
            <a:r>
              <a:rPr lang="en-US" sz="2800" dirty="0" err="1"/>
              <a:t>dạng</a:t>
            </a:r>
            <a:r>
              <a:rPr lang="en-US" sz="2800" dirty="0"/>
              <a:t> hex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/>
              <a:t>a </a:t>
            </a:r>
            <a:r>
              <a:rPr lang="en-US" sz="2800" dirty="0" err="1"/>
              <a:t>vào</a:t>
            </a:r>
            <a:r>
              <a:rPr lang="en-US" sz="2800" dirty="0"/>
              <a:t> ma </a:t>
            </a:r>
            <a:r>
              <a:rPr lang="en-US" sz="2800" dirty="0" err="1"/>
              <a:t>trận</a:t>
            </a:r>
            <a:r>
              <a:rPr lang="en-US" sz="2800" dirty="0"/>
              <a:t> 4 x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128 bit: (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dirty="0"/>
              <a:t> = 4,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800" dirty="0"/>
              <a:t> = 4,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800" dirty="0"/>
              <a:t> = 10)</a:t>
            </a:r>
          </a:p>
        </p:txBody>
      </p:sp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686F134B-FCE0-42F7-B691-70B6B91BF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56295"/>
              </p:ext>
            </p:extLst>
          </p:nvPr>
        </p:nvGraphicFramePr>
        <p:xfrm>
          <a:off x="198783" y="4127805"/>
          <a:ext cx="11754672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3613261552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2273359055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180252053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1801422998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3934711204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1748445062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3441227164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418665119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546313041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1012018973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505671480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319348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88" name="Bảng 87">
            <a:extLst>
              <a:ext uri="{FF2B5EF4-FFF2-40B4-BE49-F238E27FC236}">
                <a16:creationId xmlns:a16="http://schemas.microsoft.com/office/drawing/2014/main" id="{28BE0D2A-6367-464E-BA4B-E51E02CE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60507"/>
              </p:ext>
            </p:extLst>
          </p:nvPr>
        </p:nvGraphicFramePr>
        <p:xfrm>
          <a:off x="198783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89" name="Bảng 88">
            <a:extLst>
              <a:ext uri="{FF2B5EF4-FFF2-40B4-BE49-F238E27FC236}">
                <a16:creationId xmlns:a16="http://schemas.microsoft.com/office/drawing/2014/main" id="{15C3E026-851C-4D82-BF12-AA0EA5AA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13304"/>
              </p:ext>
            </p:extLst>
          </p:nvPr>
        </p:nvGraphicFramePr>
        <p:xfrm>
          <a:off x="933450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0" name="Bảng 89">
            <a:extLst>
              <a:ext uri="{FF2B5EF4-FFF2-40B4-BE49-F238E27FC236}">
                <a16:creationId xmlns:a16="http://schemas.microsoft.com/office/drawing/2014/main" id="{F9971BAC-7BA0-4837-933B-351EE107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01581"/>
              </p:ext>
            </p:extLst>
          </p:nvPr>
        </p:nvGraphicFramePr>
        <p:xfrm>
          <a:off x="1668117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1" name="Bảng 90">
            <a:extLst>
              <a:ext uri="{FF2B5EF4-FFF2-40B4-BE49-F238E27FC236}">
                <a16:creationId xmlns:a16="http://schemas.microsoft.com/office/drawing/2014/main" id="{0EFAF326-5C12-4302-892E-E60F47DD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58300"/>
              </p:ext>
            </p:extLst>
          </p:nvPr>
        </p:nvGraphicFramePr>
        <p:xfrm>
          <a:off x="2402784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2" name="Bảng 91">
            <a:extLst>
              <a:ext uri="{FF2B5EF4-FFF2-40B4-BE49-F238E27FC236}">
                <a16:creationId xmlns:a16="http://schemas.microsoft.com/office/drawing/2014/main" id="{6CF3ABD5-3E7E-4302-B946-44747701E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55329"/>
              </p:ext>
            </p:extLst>
          </p:nvPr>
        </p:nvGraphicFramePr>
        <p:xfrm>
          <a:off x="3137451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3" name="Bảng 92">
            <a:extLst>
              <a:ext uri="{FF2B5EF4-FFF2-40B4-BE49-F238E27FC236}">
                <a16:creationId xmlns:a16="http://schemas.microsoft.com/office/drawing/2014/main" id="{853EDC9F-A76F-489C-96BF-6C3E29ED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99114"/>
              </p:ext>
            </p:extLst>
          </p:nvPr>
        </p:nvGraphicFramePr>
        <p:xfrm>
          <a:off x="3872118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4" name="Bảng 93">
            <a:extLst>
              <a:ext uri="{FF2B5EF4-FFF2-40B4-BE49-F238E27FC236}">
                <a16:creationId xmlns:a16="http://schemas.microsoft.com/office/drawing/2014/main" id="{0B87AE98-5BD7-4FEF-B8BB-D43E13217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27420"/>
              </p:ext>
            </p:extLst>
          </p:nvPr>
        </p:nvGraphicFramePr>
        <p:xfrm>
          <a:off x="4606785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5" name="Bảng 94">
            <a:extLst>
              <a:ext uri="{FF2B5EF4-FFF2-40B4-BE49-F238E27FC236}">
                <a16:creationId xmlns:a16="http://schemas.microsoft.com/office/drawing/2014/main" id="{669ACA24-0992-4E98-9968-24F1A4E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58400"/>
              </p:ext>
            </p:extLst>
          </p:nvPr>
        </p:nvGraphicFramePr>
        <p:xfrm>
          <a:off x="5341452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6" name="Bảng 95">
            <a:extLst>
              <a:ext uri="{FF2B5EF4-FFF2-40B4-BE49-F238E27FC236}">
                <a16:creationId xmlns:a16="http://schemas.microsoft.com/office/drawing/2014/main" id="{6AE0FCEC-5D94-4AD2-B897-376ADDCD3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358974"/>
              </p:ext>
            </p:extLst>
          </p:nvPr>
        </p:nvGraphicFramePr>
        <p:xfrm>
          <a:off x="6076119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7" name="Bảng 96">
            <a:extLst>
              <a:ext uri="{FF2B5EF4-FFF2-40B4-BE49-F238E27FC236}">
                <a16:creationId xmlns:a16="http://schemas.microsoft.com/office/drawing/2014/main" id="{10552F54-93C3-4F29-B36F-FFFC267CA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37488"/>
              </p:ext>
            </p:extLst>
          </p:nvPr>
        </p:nvGraphicFramePr>
        <p:xfrm>
          <a:off x="6810786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8" name="Bảng 97">
            <a:extLst>
              <a:ext uri="{FF2B5EF4-FFF2-40B4-BE49-F238E27FC236}">
                <a16:creationId xmlns:a16="http://schemas.microsoft.com/office/drawing/2014/main" id="{B32FB6D3-A778-4453-8317-3C6E1275D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49751"/>
              </p:ext>
            </p:extLst>
          </p:nvPr>
        </p:nvGraphicFramePr>
        <p:xfrm>
          <a:off x="7545453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99" name="Bảng 98">
            <a:extLst>
              <a:ext uri="{FF2B5EF4-FFF2-40B4-BE49-F238E27FC236}">
                <a16:creationId xmlns:a16="http://schemas.microsoft.com/office/drawing/2014/main" id="{EBCFB8BD-5485-401A-88F7-B288910F6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45537"/>
              </p:ext>
            </p:extLst>
          </p:nvPr>
        </p:nvGraphicFramePr>
        <p:xfrm>
          <a:off x="8280120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00" name="Bảng 99">
            <a:extLst>
              <a:ext uri="{FF2B5EF4-FFF2-40B4-BE49-F238E27FC236}">
                <a16:creationId xmlns:a16="http://schemas.microsoft.com/office/drawing/2014/main" id="{9195F160-0737-4533-9C5F-474FE3F84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79951"/>
              </p:ext>
            </p:extLst>
          </p:nvPr>
        </p:nvGraphicFramePr>
        <p:xfrm>
          <a:off x="9014787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01" name="Bảng 100">
            <a:extLst>
              <a:ext uri="{FF2B5EF4-FFF2-40B4-BE49-F238E27FC236}">
                <a16:creationId xmlns:a16="http://schemas.microsoft.com/office/drawing/2014/main" id="{576B5E64-077F-4F86-8A65-30AC7E751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99408"/>
              </p:ext>
            </p:extLst>
          </p:nvPr>
        </p:nvGraphicFramePr>
        <p:xfrm>
          <a:off x="9749454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02" name="Bảng 101">
            <a:extLst>
              <a:ext uri="{FF2B5EF4-FFF2-40B4-BE49-F238E27FC236}">
                <a16:creationId xmlns:a16="http://schemas.microsoft.com/office/drawing/2014/main" id="{B857CA46-41E1-47F4-AB2C-3409C40A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74089"/>
              </p:ext>
            </p:extLst>
          </p:nvPr>
        </p:nvGraphicFramePr>
        <p:xfrm>
          <a:off x="10484121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03" name="Bảng 102">
            <a:extLst>
              <a:ext uri="{FF2B5EF4-FFF2-40B4-BE49-F238E27FC236}">
                <a16:creationId xmlns:a16="http://schemas.microsoft.com/office/drawing/2014/main" id="{38C60366-7FD2-4BA0-9BD3-F882879A8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08891"/>
              </p:ext>
            </p:extLst>
          </p:nvPr>
        </p:nvGraphicFramePr>
        <p:xfrm>
          <a:off x="11218788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84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"/>
                            </p:stCondLst>
                            <p:childTnLst>
                              <p:par>
                                <p:cTn id="8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"/>
                            </p:stCondLst>
                            <p:childTnLst>
                              <p:par>
                                <p:cTn id="9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Bảng 34">
            <a:extLst>
              <a:ext uri="{FF2B5EF4-FFF2-40B4-BE49-F238E27FC236}">
                <a16:creationId xmlns:a16="http://schemas.microsoft.com/office/drawing/2014/main" id="{5CF28806-DBA6-434D-9C50-41584B273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63486"/>
              </p:ext>
            </p:extLst>
          </p:nvPr>
        </p:nvGraphicFramePr>
        <p:xfrm>
          <a:off x="11218788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31" name="Bảng 30">
            <a:extLst>
              <a:ext uri="{FF2B5EF4-FFF2-40B4-BE49-F238E27FC236}">
                <a16:creationId xmlns:a16="http://schemas.microsoft.com/office/drawing/2014/main" id="{CA095EC8-C54D-4F16-8C48-C0B5E874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75124"/>
              </p:ext>
            </p:extLst>
          </p:nvPr>
        </p:nvGraphicFramePr>
        <p:xfrm>
          <a:off x="8280120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18F7234F-5B39-4C5D-B88F-DD274D913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72555"/>
              </p:ext>
            </p:extLst>
          </p:nvPr>
        </p:nvGraphicFramePr>
        <p:xfrm>
          <a:off x="5341452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2" name="Tiêu đề 1">
            <a:extLst>
              <a:ext uri="{FF2B5EF4-FFF2-40B4-BE49-F238E27FC236}">
                <a16:creationId xmlns:a16="http://schemas.microsoft.com/office/drawing/2014/main" id="{B782A39D-C53E-4298-89D2-0247E876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Đưa</a:t>
            </a:r>
            <a:r>
              <a:rPr lang="en-US" sz="4400" dirty="0"/>
              <a:t> </a:t>
            </a:r>
            <a:r>
              <a:rPr lang="en-US" sz="4400" dirty="0" err="1"/>
              <a:t>vào</a:t>
            </a:r>
            <a:r>
              <a:rPr lang="en-US" sz="4400" dirty="0"/>
              <a:t> </a:t>
            </a:r>
            <a:r>
              <a:rPr lang="en-US" sz="4400" dirty="0" err="1"/>
              <a:t>mảng</a:t>
            </a:r>
            <a:endParaRPr lang="vi-VN" sz="4400" dirty="0"/>
          </a:p>
        </p:txBody>
      </p:sp>
      <p:graphicFrame>
        <p:nvGraphicFramePr>
          <p:cNvPr id="20" name="Bảng 19">
            <a:extLst>
              <a:ext uri="{FF2B5EF4-FFF2-40B4-BE49-F238E27FC236}">
                <a16:creationId xmlns:a16="http://schemas.microsoft.com/office/drawing/2014/main" id="{D5ECEF2E-C72F-499D-AB83-D25A0110E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39293"/>
              </p:ext>
            </p:extLst>
          </p:nvPr>
        </p:nvGraphicFramePr>
        <p:xfrm>
          <a:off x="198783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1" name="Bảng 20">
            <a:extLst>
              <a:ext uri="{FF2B5EF4-FFF2-40B4-BE49-F238E27FC236}">
                <a16:creationId xmlns:a16="http://schemas.microsoft.com/office/drawing/2014/main" id="{14CABA86-B7E2-4DD3-B6AB-52E3EC5F2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13800"/>
              </p:ext>
            </p:extLst>
          </p:nvPr>
        </p:nvGraphicFramePr>
        <p:xfrm>
          <a:off x="933450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F6407765-839B-4155-BC7B-6398A2AD6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28817"/>
              </p:ext>
            </p:extLst>
          </p:nvPr>
        </p:nvGraphicFramePr>
        <p:xfrm>
          <a:off x="1668117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3" name="Bảng 22">
            <a:extLst>
              <a:ext uri="{FF2B5EF4-FFF2-40B4-BE49-F238E27FC236}">
                <a16:creationId xmlns:a16="http://schemas.microsoft.com/office/drawing/2014/main" id="{FB2EC47F-C11C-4BC5-A085-11AE339C9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8545"/>
              </p:ext>
            </p:extLst>
          </p:nvPr>
        </p:nvGraphicFramePr>
        <p:xfrm>
          <a:off x="2402784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6" name="Bảng 45">
            <a:extLst>
              <a:ext uri="{FF2B5EF4-FFF2-40B4-BE49-F238E27FC236}">
                <a16:creationId xmlns:a16="http://schemas.microsoft.com/office/drawing/2014/main" id="{BAC13208-9F4F-4E9C-BE78-5B28CA1F2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91988"/>
              </p:ext>
            </p:extLst>
          </p:nvPr>
        </p:nvGraphicFramePr>
        <p:xfrm>
          <a:off x="3136650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7" name="Bảng 46">
            <a:extLst>
              <a:ext uri="{FF2B5EF4-FFF2-40B4-BE49-F238E27FC236}">
                <a16:creationId xmlns:a16="http://schemas.microsoft.com/office/drawing/2014/main" id="{7BC14D13-209D-4764-A5A6-55B30C6C2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73608"/>
              </p:ext>
            </p:extLst>
          </p:nvPr>
        </p:nvGraphicFramePr>
        <p:xfrm>
          <a:off x="3871317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8" name="Bảng 47">
            <a:extLst>
              <a:ext uri="{FF2B5EF4-FFF2-40B4-BE49-F238E27FC236}">
                <a16:creationId xmlns:a16="http://schemas.microsoft.com/office/drawing/2014/main" id="{3B7CB050-2074-47B9-8A9C-E40C64ABB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38329"/>
              </p:ext>
            </p:extLst>
          </p:nvPr>
        </p:nvGraphicFramePr>
        <p:xfrm>
          <a:off x="4605984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49" name="Bảng 48">
            <a:extLst>
              <a:ext uri="{FF2B5EF4-FFF2-40B4-BE49-F238E27FC236}">
                <a16:creationId xmlns:a16="http://schemas.microsoft.com/office/drawing/2014/main" id="{8F8E8DB6-5A8C-47F7-AFEC-8BEA5C9A1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21143"/>
              </p:ext>
            </p:extLst>
          </p:nvPr>
        </p:nvGraphicFramePr>
        <p:xfrm>
          <a:off x="6074517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50" name="Bảng 49">
            <a:extLst>
              <a:ext uri="{FF2B5EF4-FFF2-40B4-BE49-F238E27FC236}">
                <a16:creationId xmlns:a16="http://schemas.microsoft.com/office/drawing/2014/main" id="{255F2388-3051-40EE-B6FA-A87EAEB83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90246"/>
              </p:ext>
            </p:extLst>
          </p:nvPr>
        </p:nvGraphicFramePr>
        <p:xfrm>
          <a:off x="6809184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51" name="Bảng 50">
            <a:extLst>
              <a:ext uri="{FF2B5EF4-FFF2-40B4-BE49-F238E27FC236}">
                <a16:creationId xmlns:a16="http://schemas.microsoft.com/office/drawing/2014/main" id="{C2821F2A-72BA-434A-8F8A-D0D8DC2DF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85628"/>
              </p:ext>
            </p:extLst>
          </p:nvPr>
        </p:nvGraphicFramePr>
        <p:xfrm>
          <a:off x="7543851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52" name="Bảng 51">
            <a:extLst>
              <a:ext uri="{FF2B5EF4-FFF2-40B4-BE49-F238E27FC236}">
                <a16:creationId xmlns:a16="http://schemas.microsoft.com/office/drawing/2014/main" id="{739010B4-6E5C-4FF0-8809-375BFB90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83497"/>
              </p:ext>
            </p:extLst>
          </p:nvPr>
        </p:nvGraphicFramePr>
        <p:xfrm>
          <a:off x="9014253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53" name="Bảng 52">
            <a:extLst>
              <a:ext uri="{FF2B5EF4-FFF2-40B4-BE49-F238E27FC236}">
                <a16:creationId xmlns:a16="http://schemas.microsoft.com/office/drawing/2014/main" id="{58A30126-2655-4169-9BC5-9304F96DE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88764"/>
              </p:ext>
            </p:extLst>
          </p:nvPr>
        </p:nvGraphicFramePr>
        <p:xfrm>
          <a:off x="9748920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54" name="Bảng 53">
            <a:extLst>
              <a:ext uri="{FF2B5EF4-FFF2-40B4-BE49-F238E27FC236}">
                <a16:creationId xmlns:a16="http://schemas.microsoft.com/office/drawing/2014/main" id="{635D9B36-AD40-4A13-8723-52D89995D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49589"/>
              </p:ext>
            </p:extLst>
          </p:nvPr>
        </p:nvGraphicFramePr>
        <p:xfrm>
          <a:off x="10483587" y="5484700"/>
          <a:ext cx="73466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55" name="Bảng 54">
            <a:extLst>
              <a:ext uri="{FF2B5EF4-FFF2-40B4-BE49-F238E27FC236}">
                <a16:creationId xmlns:a16="http://schemas.microsoft.com/office/drawing/2014/main" id="{14AF59D6-5A95-4FA6-A5A9-72E5DDA51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76982"/>
              </p:ext>
            </p:extLst>
          </p:nvPr>
        </p:nvGraphicFramePr>
        <p:xfrm>
          <a:off x="4583176" y="2377836"/>
          <a:ext cx="2937600" cy="25632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344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45" name="Bảng 44">
            <a:extLst>
              <a:ext uri="{FF2B5EF4-FFF2-40B4-BE49-F238E27FC236}">
                <a16:creationId xmlns:a16="http://schemas.microsoft.com/office/drawing/2014/main" id="{28E4D560-AF4D-4C5C-A66D-4C1A051A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56924"/>
              </p:ext>
            </p:extLst>
          </p:nvPr>
        </p:nvGraphicFramePr>
        <p:xfrm>
          <a:off x="11217987" y="3561580"/>
          <a:ext cx="734400" cy="256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400">
                  <a:extLst>
                    <a:ext uri="{9D8B030D-6E8A-4147-A177-3AD203B41FA5}">
                      <a16:colId xmlns:a16="http://schemas.microsoft.com/office/drawing/2014/main" val="210771248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92796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79083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8384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181814"/>
                  </a:ext>
                </a:extLst>
              </a:tr>
            </a:tbl>
          </a:graphicData>
        </a:graphic>
      </p:graphicFrame>
      <p:graphicFrame>
        <p:nvGraphicFramePr>
          <p:cNvPr id="44" name="Bảng 43">
            <a:extLst>
              <a:ext uri="{FF2B5EF4-FFF2-40B4-BE49-F238E27FC236}">
                <a16:creationId xmlns:a16="http://schemas.microsoft.com/office/drawing/2014/main" id="{5647DA2B-E1C8-4998-B106-A65EAB0D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46697"/>
              </p:ext>
            </p:extLst>
          </p:nvPr>
        </p:nvGraphicFramePr>
        <p:xfrm>
          <a:off x="8279853" y="3561580"/>
          <a:ext cx="734400" cy="256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400">
                  <a:extLst>
                    <a:ext uri="{9D8B030D-6E8A-4147-A177-3AD203B41FA5}">
                      <a16:colId xmlns:a16="http://schemas.microsoft.com/office/drawing/2014/main" val="210771248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92796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79083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8384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181814"/>
                  </a:ext>
                </a:extLst>
              </a:tr>
            </a:tbl>
          </a:graphicData>
        </a:graphic>
      </p:graphicFrame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3C20280B-AF69-444C-AE52-BA04AD7B3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57838"/>
              </p:ext>
            </p:extLst>
          </p:nvPr>
        </p:nvGraphicFramePr>
        <p:xfrm>
          <a:off x="2403051" y="3561580"/>
          <a:ext cx="734400" cy="256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400">
                  <a:extLst>
                    <a:ext uri="{9D8B030D-6E8A-4147-A177-3AD203B41FA5}">
                      <a16:colId xmlns:a16="http://schemas.microsoft.com/office/drawing/2014/main" val="210771248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92796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79083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8384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181814"/>
                  </a:ext>
                </a:extLst>
              </a:tr>
            </a:tbl>
          </a:graphicData>
        </a:graphic>
      </p:graphicFrame>
      <p:graphicFrame>
        <p:nvGraphicFramePr>
          <p:cNvPr id="43" name="Bảng 42">
            <a:extLst>
              <a:ext uri="{FF2B5EF4-FFF2-40B4-BE49-F238E27FC236}">
                <a16:creationId xmlns:a16="http://schemas.microsoft.com/office/drawing/2014/main" id="{2E1CC977-8E28-4DB0-AD19-C59719DF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19806"/>
              </p:ext>
            </p:extLst>
          </p:nvPr>
        </p:nvGraphicFramePr>
        <p:xfrm>
          <a:off x="5341452" y="3561580"/>
          <a:ext cx="734400" cy="256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400">
                  <a:extLst>
                    <a:ext uri="{9D8B030D-6E8A-4147-A177-3AD203B41FA5}">
                      <a16:colId xmlns:a16="http://schemas.microsoft.com/office/drawing/2014/main" val="210771248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92796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79083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8384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18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3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06041 -0.0949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47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12109 -0.1886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4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8099 -0.2817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-140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6042 -0.09491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474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12109 -0.1886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44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0.18099 -0.2817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-1409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06041 -0.0949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474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211 -0.1886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44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18098 -0.28172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-1409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6042 -0.09491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474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12109 -0.1886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44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18099 -0.28172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-1409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7097 -0.15833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-7917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2995 -0.15648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7824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21106 -0.15833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60" y="-791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45195 -0.15833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4" y="-7917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1D09C432-C174-45E5-83CC-D8AF0E551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16085"/>
              </p:ext>
            </p:extLst>
          </p:nvPr>
        </p:nvGraphicFramePr>
        <p:xfrm>
          <a:off x="4583176" y="2377836"/>
          <a:ext cx="2937600" cy="25632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344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sp>
        <p:nvSpPr>
          <p:cNvPr id="2" name="Tiêu đề 1">
            <a:extLst>
              <a:ext uri="{FF2B5EF4-FFF2-40B4-BE49-F238E27FC236}">
                <a16:creationId xmlns:a16="http://schemas.microsoft.com/office/drawing/2014/main" id="{B782A39D-C53E-4298-89D2-0247E876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vi-VN" sz="4400" dirty="0"/>
          </a:p>
        </p:txBody>
      </p:sp>
      <p:graphicFrame>
        <p:nvGraphicFramePr>
          <p:cNvPr id="55" name="Bảng 54">
            <a:extLst>
              <a:ext uri="{FF2B5EF4-FFF2-40B4-BE49-F238E27FC236}">
                <a16:creationId xmlns:a16="http://schemas.microsoft.com/office/drawing/2014/main" id="{14AF59D6-5A95-4FA6-A5A9-72E5DDA51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7127"/>
              </p:ext>
            </p:extLst>
          </p:nvPr>
        </p:nvGraphicFramePr>
        <p:xfrm>
          <a:off x="680321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2F1A7B06-77F0-45D3-9395-640E30C73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93914"/>
              </p:ext>
            </p:extLst>
          </p:nvPr>
        </p:nvGraphicFramePr>
        <p:xfrm>
          <a:off x="680321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1BA2DDEF-3DFC-49DB-B3B3-EEE137FB1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29147"/>
              </p:ext>
            </p:extLst>
          </p:nvPr>
        </p:nvGraphicFramePr>
        <p:xfrm>
          <a:off x="1220321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B0383463-3FF5-4822-ABD6-D31EAEC50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89746"/>
              </p:ext>
            </p:extLst>
          </p:nvPr>
        </p:nvGraphicFramePr>
        <p:xfrm>
          <a:off x="1760321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DAAE26CC-F162-448E-9CB6-4398155B1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38321"/>
              </p:ext>
            </p:extLst>
          </p:nvPr>
        </p:nvGraphicFramePr>
        <p:xfrm>
          <a:off x="2300321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4" name="Bảng 13">
            <a:extLst>
              <a:ext uri="{FF2B5EF4-FFF2-40B4-BE49-F238E27FC236}">
                <a16:creationId xmlns:a16="http://schemas.microsoft.com/office/drawing/2014/main" id="{F1B85F7A-90A6-4787-BD62-2646326B5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07937"/>
              </p:ext>
            </p:extLst>
          </p:nvPr>
        </p:nvGraphicFramePr>
        <p:xfrm>
          <a:off x="2963268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2425EE91-EC9B-4FD7-AB87-7BE868E6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42036"/>
              </p:ext>
            </p:extLst>
          </p:nvPr>
        </p:nvGraphicFramePr>
        <p:xfrm>
          <a:off x="2963268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9B85067B-6A40-4F83-A1CF-EDEF799D1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21222"/>
              </p:ext>
            </p:extLst>
          </p:nvPr>
        </p:nvGraphicFramePr>
        <p:xfrm>
          <a:off x="3500057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7" name="Bảng 16">
            <a:extLst>
              <a:ext uri="{FF2B5EF4-FFF2-40B4-BE49-F238E27FC236}">
                <a16:creationId xmlns:a16="http://schemas.microsoft.com/office/drawing/2014/main" id="{17A2F7E6-10D1-4A53-8465-09A5A8A2B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54202"/>
              </p:ext>
            </p:extLst>
          </p:nvPr>
        </p:nvGraphicFramePr>
        <p:xfrm>
          <a:off x="4041662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8F9B1536-71BA-4DA5-BC45-44D3AF97D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08535"/>
              </p:ext>
            </p:extLst>
          </p:nvPr>
        </p:nvGraphicFramePr>
        <p:xfrm>
          <a:off x="4576846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9" name="Bảng 18">
            <a:extLst>
              <a:ext uri="{FF2B5EF4-FFF2-40B4-BE49-F238E27FC236}">
                <a16:creationId xmlns:a16="http://schemas.microsoft.com/office/drawing/2014/main" id="{71742BF8-593E-4E79-B98E-95F421D94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1064"/>
              </p:ext>
            </p:extLst>
          </p:nvPr>
        </p:nvGraphicFramePr>
        <p:xfrm>
          <a:off x="5246215" y="2374166"/>
          <a:ext cx="108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20" name="Bảng 19">
            <a:extLst>
              <a:ext uri="{FF2B5EF4-FFF2-40B4-BE49-F238E27FC236}">
                <a16:creationId xmlns:a16="http://schemas.microsoft.com/office/drawing/2014/main" id="{8CADD116-B2BE-480C-9154-7870267A7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67300"/>
              </p:ext>
            </p:extLst>
          </p:nvPr>
        </p:nvGraphicFramePr>
        <p:xfrm>
          <a:off x="5246215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1" name="Bảng 20">
            <a:extLst>
              <a:ext uri="{FF2B5EF4-FFF2-40B4-BE49-F238E27FC236}">
                <a16:creationId xmlns:a16="http://schemas.microsoft.com/office/drawing/2014/main" id="{95622E46-9D1F-4A7A-A75B-DFFE0622B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93502"/>
              </p:ext>
            </p:extLst>
          </p:nvPr>
        </p:nvGraphicFramePr>
        <p:xfrm>
          <a:off x="5783004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C7E09B2-8B73-4639-AC36-98C0D722DB1C}"/>
              </a:ext>
            </a:extLst>
          </p:cNvPr>
          <p:cNvSpPr txBox="1"/>
          <p:nvPr/>
        </p:nvSpPr>
        <p:spPr>
          <a:xfrm>
            <a:off x="8062647" y="2946334"/>
            <a:ext cx="7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vi-V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4" name="Bảng 23">
            <a:extLst>
              <a:ext uri="{FF2B5EF4-FFF2-40B4-BE49-F238E27FC236}">
                <a16:creationId xmlns:a16="http://schemas.microsoft.com/office/drawing/2014/main" id="{98CD0B1C-1DB6-47FB-ABE6-9249FD859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96203"/>
              </p:ext>
            </p:extLst>
          </p:nvPr>
        </p:nvGraphicFramePr>
        <p:xfrm>
          <a:off x="10367879" y="2374166"/>
          <a:ext cx="108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25" name="Bảng 24">
            <a:extLst>
              <a:ext uri="{FF2B5EF4-FFF2-40B4-BE49-F238E27FC236}">
                <a16:creationId xmlns:a16="http://schemas.microsoft.com/office/drawing/2014/main" id="{5E9FCD4A-33F5-4DD4-830F-89A1E87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59385"/>
              </p:ext>
            </p:extLst>
          </p:nvPr>
        </p:nvGraphicFramePr>
        <p:xfrm>
          <a:off x="10294182" y="1834166"/>
          <a:ext cx="613697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69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6" name="Bảng 25">
            <a:extLst>
              <a:ext uri="{FF2B5EF4-FFF2-40B4-BE49-F238E27FC236}">
                <a16:creationId xmlns:a16="http://schemas.microsoft.com/office/drawing/2014/main" id="{5B90D6E7-EA4D-480A-9800-4B5E764D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86877"/>
              </p:ext>
            </p:extLst>
          </p:nvPr>
        </p:nvGraphicFramePr>
        <p:xfrm>
          <a:off x="10904668" y="1834166"/>
          <a:ext cx="616908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6908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7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3539 -0.0298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-1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25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"/>
                            </p:stCondLst>
                            <p:childTnLst>
                              <p:par>
                                <p:cTn id="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25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6D72CC8F-8362-4AAD-A156-1C484BB7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vi-V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hỗ dành sẵn cho Nội dung 7">
                <a:extLst>
                  <a:ext uri="{FF2B5EF4-FFF2-40B4-BE49-F238E27FC236}">
                    <a16:creationId xmlns:a16="http://schemas.microsoft.com/office/drawing/2014/main" id="{63D738E5-C616-4A85-B224-224A35504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6215" y="2336873"/>
                <a:ext cx="6711323" cy="3909182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Trong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vòng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, 4 </a:t>
                </a:r>
                <a:r>
                  <a:rPr lang="en-US" dirty="0" err="1"/>
                  <a:t>từ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/>
                  <a:t>ợc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qui </a:t>
                </a:r>
                <a:r>
                  <a:rPr lang="en-US" dirty="0" err="1"/>
                  <a:t>tắc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đầu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tiên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0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:r>
                  <a:rPr lang="en-US" sz="2400" dirty="0"/>
                  <a:t>với 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𝑆𝑢𝑏𝑊𝑜𝑟𝑑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𝑅𝑜𝑡𝑊𝑜𝑟𝑑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Rcon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lvl="1"/>
                <a:r>
                  <a:rPr lang="en-US" sz="2400" dirty="0"/>
                  <a:t>Ba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còn</a:t>
                </a:r>
                <a:r>
                  <a:rPr lang="en-US" sz="2400" dirty="0"/>
                  <a:t> lại: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Chỗ dành sẵn cho Nội dung 7">
                <a:extLst>
                  <a:ext uri="{FF2B5EF4-FFF2-40B4-BE49-F238E27FC236}">
                    <a16:creationId xmlns:a16="http://schemas.microsoft.com/office/drawing/2014/main" id="{63D738E5-C616-4A85-B224-224A35504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215" y="2336873"/>
                <a:ext cx="6711323" cy="3909182"/>
              </a:xfrm>
              <a:blipFill>
                <a:blip r:embed="rId2"/>
                <a:stretch>
                  <a:fillRect l="-1453" t="-2181" r="-84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FF088705-BD32-498C-AB65-DF6FCEB56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47291"/>
              </p:ext>
            </p:extLst>
          </p:nvPr>
        </p:nvGraphicFramePr>
        <p:xfrm>
          <a:off x="680321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398FC227-48B2-43E0-9A79-E6323D5F6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85099"/>
              </p:ext>
            </p:extLst>
          </p:nvPr>
        </p:nvGraphicFramePr>
        <p:xfrm>
          <a:off x="2963268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17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Bảng 13">
            <a:extLst>
              <a:ext uri="{FF2B5EF4-FFF2-40B4-BE49-F238E27FC236}">
                <a16:creationId xmlns:a16="http://schemas.microsoft.com/office/drawing/2014/main" id="{4924D45B-53ED-4A55-A89C-6E9485479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26785"/>
              </p:ext>
            </p:extLst>
          </p:nvPr>
        </p:nvGraphicFramePr>
        <p:xfrm>
          <a:off x="2307451" y="5164387"/>
          <a:ext cx="540000" cy="162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7A0F7098-80DA-4927-AC79-36FA25D0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95746"/>
              </p:ext>
            </p:extLst>
          </p:nvPr>
        </p:nvGraphicFramePr>
        <p:xfrm>
          <a:off x="2307451" y="4624387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sp>
        <p:nvSpPr>
          <p:cNvPr id="7" name="Tiêu đề 6">
            <a:extLst>
              <a:ext uri="{FF2B5EF4-FFF2-40B4-BE49-F238E27FC236}">
                <a16:creationId xmlns:a16="http://schemas.microsoft.com/office/drawing/2014/main" id="{6D72CC8F-8362-4AAD-A156-1C484BB7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vi-VN" sz="4400" dirty="0"/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398FC227-48B2-43E0-9A79-E6323D5F6B87}"/>
              </a:ext>
            </a:extLst>
          </p:cNvPr>
          <p:cNvGraphicFramePr>
            <a:graphicFrameLocks noGrp="1"/>
          </p:cNvGraphicFramePr>
          <p:nvPr/>
        </p:nvGraphicFramePr>
        <p:xfrm>
          <a:off x="2963268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E784B8AB-E7A9-4EA2-8817-1913D209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60770"/>
              </p:ext>
            </p:extLst>
          </p:nvPr>
        </p:nvGraphicFramePr>
        <p:xfrm>
          <a:off x="2963268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DB60D9ED-194F-4041-825C-E9FD6A67D17A}"/>
                  </a:ext>
                </a:extLst>
              </p:cNvPr>
              <p:cNvSpPr/>
              <p:nvPr/>
            </p:nvSpPr>
            <p:spPr>
              <a:xfrm>
                <a:off x="5644453" y="2374166"/>
                <a:ext cx="5318187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𝑆𝑢𝑏𝑊𝑜𝑟𝑑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𝑅𝑜𝑡𝑊𝑜𝑟𝑑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Rcon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DB60D9ED-194F-4041-825C-E9FD6A67D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53" y="2374166"/>
                <a:ext cx="5318187" cy="439736"/>
              </a:xfrm>
              <a:prstGeom prst="rect">
                <a:avLst/>
              </a:prstGeom>
              <a:blipFill>
                <a:blip r:embed="rId2"/>
                <a:stretch>
                  <a:fillRect t="-100000" r="-8601" b="-1630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1EE188CF-644B-48E4-96BF-150039AA9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9224"/>
              </p:ext>
            </p:extLst>
          </p:nvPr>
        </p:nvGraphicFramePr>
        <p:xfrm>
          <a:off x="2252666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20023051-1925-4164-8565-748EA7EC1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91447"/>
              </p:ext>
            </p:extLst>
          </p:nvPr>
        </p:nvGraphicFramePr>
        <p:xfrm>
          <a:off x="680321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6DECEA74-0E29-4D29-B784-86E15648B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18021"/>
              </p:ext>
            </p:extLst>
          </p:nvPr>
        </p:nvGraphicFramePr>
        <p:xfrm>
          <a:off x="2307451" y="4624387"/>
          <a:ext cx="540000" cy="54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</a:tbl>
          </a:graphicData>
        </a:graphic>
      </p:graphicFrame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DF2883D-9ABA-447D-87F0-AB016AEBBA75}"/>
              </a:ext>
            </a:extLst>
          </p:cNvPr>
          <p:cNvSpPr txBox="1"/>
          <p:nvPr/>
        </p:nvSpPr>
        <p:spPr>
          <a:xfrm>
            <a:off x="2997365" y="5164387"/>
            <a:ext cx="2125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RotWord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38A36766-FF45-48BB-9AAB-D438631D2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85627"/>
              </p:ext>
            </p:extLst>
          </p:nvPr>
        </p:nvGraphicFramePr>
        <p:xfrm>
          <a:off x="2307451" y="4624387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8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139 L -0.02227 0.0625 C -0.02748 0.07546 -0.03034 0.09514 -0.03021 0.11597 C -0.03008 0.14004 -0.02761 0.15903 -0.0224 0.17222 L 0.00013 0.23611 " pathEditMode="relative" rAng="5400000" ptsTypes="AAAAA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18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00026 -0.0800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38A36766-FF45-48BB-9AAB-D438631D2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04903"/>
              </p:ext>
            </p:extLst>
          </p:nvPr>
        </p:nvGraphicFramePr>
        <p:xfrm>
          <a:off x="2307451" y="4624387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DF167316-3EDA-411D-BBDF-8874591E8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44371"/>
              </p:ext>
            </p:extLst>
          </p:nvPr>
        </p:nvGraphicFramePr>
        <p:xfrm>
          <a:off x="2311671" y="4624387"/>
          <a:ext cx="540000" cy="54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0D4DF484-19A8-4656-ADBD-D496863A5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36396"/>
              </p:ext>
            </p:extLst>
          </p:nvPr>
        </p:nvGraphicFramePr>
        <p:xfrm>
          <a:off x="2306366" y="4624387"/>
          <a:ext cx="540000" cy="54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vi-VN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</a:tbl>
          </a:graphicData>
        </a:graphic>
      </p:graphicFrame>
      <p:graphicFrame>
        <p:nvGraphicFramePr>
          <p:cNvPr id="24" name="Bảng 23">
            <a:extLst>
              <a:ext uri="{FF2B5EF4-FFF2-40B4-BE49-F238E27FC236}">
                <a16:creationId xmlns:a16="http://schemas.microsoft.com/office/drawing/2014/main" id="{402C7C40-0B1E-4963-BCC3-3464D956D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60571"/>
              </p:ext>
            </p:extLst>
          </p:nvPr>
        </p:nvGraphicFramePr>
        <p:xfrm>
          <a:off x="2307058" y="5164387"/>
          <a:ext cx="540000" cy="54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vi-VN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</a:tbl>
          </a:graphicData>
        </a:graphic>
      </p:graphicFrame>
      <p:graphicFrame>
        <p:nvGraphicFramePr>
          <p:cNvPr id="28" name="Bảng 27">
            <a:extLst>
              <a:ext uri="{FF2B5EF4-FFF2-40B4-BE49-F238E27FC236}">
                <a16:creationId xmlns:a16="http://schemas.microsoft.com/office/drawing/2014/main" id="{AF317E0C-C7F2-4949-A35A-1749B208E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39697"/>
              </p:ext>
            </p:extLst>
          </p:nvPr>
        </p:nvGraphicFramePr>
        <p:xfrm>
          <a:off x="2311671" y="5704387"/>
          <a:ext cx="540000" cy="54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</a:tbl>
          </a:graphicData>
        </a:graphic>
      </p:graphicFrame>
      <p:graphicFrame>
        <p:nvGraphicFramePr>
          <p:cNvPr id="30" name="Bảng 29">
            <a:extLst>
              <a:ext uri="{FF2B5EF4-FFF2-40B4-BE49-F238E27FC236}">
                <a16:creationId xmlns:a16="http://schemas.microsoft.com/office/drawing/2014/main" id="{01031859-48CE-4686-97FB-2EAD90350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71526"/>
              </p:ext>
            </p:extLst>
          </p:nvPr>
        </p:nvGraphicFramePr>
        <p:xfrm>
          <a:off x="2311671" y="6244387"/>
          <a:ext cx="540000" cy="54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</a:t>
                      </a:r>
                      <a:endParaRPr lang="vi-VN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</a:tbl>
          </a:graphicData>
        </a:graphic>
      </p:graphicFrame>
      <p:graphicFrame>
        <p:nvGraphicFramePr>
          <p:cNvPr id="29" name="Bảng 28">
            <a:extLst>
              <a:ext uri="{FF2B5EF4-FFF2-40B4-BE49-F238E27FC236}">
                <a16:creationId xmlns:a16="http://schemas.microsoft.com/office/drawing/2014/main" id="{A5ABC703-5FAA-4FA2-A698-7907BD258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28037"/>
              </p:ext>
            </p:extLst>
          </p:nvPr>
        </p:nvGraphicFramePr>
        <p:xfrm>
          <a:off x="2302146" y="4624387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398FC227-48B2-43E0-9A79-E6323D5F6B87}"/>
              </a:ext>
            </a:extLst>
          </p:cNvPr>
          <p:cNvGraphicFramePr>
            <a:graphicFrameLocks noGrp="1"/>
          </p:cNvGraphicFramePr>
          <p:nvPr/>
        </p:nvGraphicFramePr>
        <p:xfrm>
          <a:off x="2963268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E784B8AB-E7A9-4EA2-8817-1913D20912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63268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DB60D9ED-194F-4041-825C-E9FD6A67D17A}"/>
                  </a:ext>
                </a:extLst>
              </p:cNvPr>
              <p:cNvSpPr/>
              <p:nvPr/>
            </p:nvSpPr>
            <p:spPr>
              <a:xfrm>
                <a:off x="5644453" y="2374166"/>
                <a:ext cx="5318187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𝑆𝑢𝑏𝑊𝑜𝑟𝑑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𝑅𝑜𝑡𝑊𝑜𝑟𝑑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Rcon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DB60D9ED-194F-4041-825C-E9FD6A67D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53" y="2374166"/>
                <a:ext cx="5318187" cy="439736"/>
              </a:xfrm>
              <a:prstGeom prst="rect">
                <a:avLst/>
              </a:prstGeom>
              <a:blipFill>
                <a:blip r:embed="rId2"/>
                <a:stretch>
                  <a:fillRect t="-100000" r="-8601" b="-1630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1EE188CF-644B-48E4-96BF-150039AA9D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2666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20023051-1925-4164-8565-748EA7EC1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84458"/>
              </p:ext>
            </p:extLst>
          </p:nvPr>
        </p:nvGraphicFramePr>
        <p:xfrm>
          <a:off x="680321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pic>
        <p:nvPicPr>
          <p:cNvPr id="3" name="Hình ảnh 2">
            <a:extLst>
              <a:ext uri="{FF2B5EF4-FFF2-40B4-BE49-F238E27FC236}">
                <a16:creationId xmlns:a16="http://schemas.microsoft.com/office/drawing/2014/main" id="{9FF2F3F6-F486-472A-8069-E0EA16F4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300" y="2904036"/>
            <a:ext cx="6988593" cy="3215409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C6972E76-DC4E-4664-8DC0-5E60CB78DAA8}"/>
              </a:ext>
            </a:extLst>
          </p:cNvPr>
          <p:cNvSpPr txBox="1"/>
          <p:nvPr/>
        </p:nvSpPr>
        <p:spPr>
          <a:xfrm>
            <a:off x="2997365" y="5164387"/>
            <a:ext cx="215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SubWord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C9A1B76F-7F4E-4A6D-944A-9FDA84C1D6D8}"/>
              </a:ext>
            </a:extLst>
          </p:cNvPr>
          <p:cNvSpPr/>
          <p:nvPr/>
        </p:nvSpPr>
        <p:spPr>
          <a:xfrm>
            <a:off x="6012745" y="2911380"/>
            <a:ext cx="396000" cy="180000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E784D69F-78B6-4C78-951E-6DF461872733}"/>
              </a:ext>
            </a:extLst>
          </p:cNvPr>
          <p:cNvSpPr/>
          <p:nvPr/>
        </p:nvSpPr>
        <p:spPr>
          <a:xfrm>
            <a:off x="5192392" y="3860666"/>
            <a:ext cx="396000" cy="180000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D2B4F6FC-EC30-4102-B670-B89A6EEE12FB}"/>
              </a:ext>
            </a:extLst>
          </p:cNvPr>
          <p:cNvSpPr/>
          <p:nvPr/>
        </p:nvSpPr>
        <p:spPr>
          <a:xfrm>
            <a:off x="6013089" y="3858284"/>
            <a:ext cx="396000" cy="180000"/>
          </a:xfrm>
          <a:prstGeom prst="rect">
            <a:avLst/>
          </a:prstGeom>
          <a:solidFill>
            <a:srgbClr val="0070C0">
              <a:alpha val="56078"/>
            </a:srgb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83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E604C77-1B23-4750-8729-E8F6F35BCB65}"/>
              </a:ext>
            </a:extLst>
          </p:cNvPr>
          <p:cNvSpPr/>
          <p:nvPr/>
        </p:nvSpPr>
        <p:spPr>
          <a:xfrm>
            <a:off x="11764988" y="3855903"/>
            <a:ext cx="396000" cy="180000"/>
          </a:xfrm>
          <a:prstGeom prst="rect">
            <a:avLst/>
          </a:prstGeom>
          <a:solidFill>
            <a:srgbClr val="0070C0">
              <a:alpha val="56078"/>
            </a:srgb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84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267D5BA2-638A-4F65-A25D-3582452A84B1}"/>
              </a:ext>
            </a:extLst>
          </p:cNvPr>
          <p:cNvSpPr/>
          <p:nvPr/>
        </p:nvSpPr>
        <p:spPr>
          <a:xfrm>
            <a:off x="6013089" y="3480383"/>
            <a:ext cx="396000" cy="180000"/>
          </a:xfrm>
          <a:prstGeom prst="rect">
            <a:avLst/>
          </a:prstGeom>
          <a:solidFill>
            <a:srgbClr val="0070C0">
              <a:alpha val="56078"/>
            </a:srgb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7E24B2B7-6E2D-4DE0-B422-70C542580CFB}"/>
              </a:ext>
            </a:extLst>
          </p:cNvPr>
          <p:cNvSpPr/>
          <p:nvPr/>
        </p:nvSpPr>
        <p:spPr>
          <a:xfrm>
            <a:off x="6831670" y="3853782"/>
            <a:ext cx="396000" cy="180000"/>
          </a:xfrm>
          <a:prstGeom prst="rect">
            <a:avLst/>
          </a:prstGeom>
          <a:solidFill>
            <a:srgbClr val="0070C0">
              <a:alpha val="56078"/>
            </a:srgb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1a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D033A92C-C57D-4B61-8CC2-360B556A8422}"/>
              </a:ext>
            </a:extLst>
          </p:cNvPr>
          <p:cNvSpPr txBox="1"/>
          <p:nvPr/>
        </p:nvSpPr>
        <p:spPr>
          <a:xfrm>
            <a:off x="7819672" y="6030657"/>
            <a:ext cx="2024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Bảng S-box</a:t>
            </a:r>
            <a:endParaRPr lang="vi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iêu đề 6">
            <a:extLst>
              <a:ext uri="{FF2B5EF4-FFF2-40B4-BE49-F238E27FC236}">
                <a16:creationId xmlns:a16="http://schemas.microsoft.com/office/drawing/2014/main" id="{24264AA7-392B-4B7B-91A2-85E7E3CC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91116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5E-6 0.13843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06718 0.00069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29896 0.1338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77214 0.22477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07" y="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9727 0.3495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0" y="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36406 0.37407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3" y="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309CBC-821E-45BC-A230-A208459CB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5600" noProof="1">
                <a:latin typeface="Calibri" panose="020F0502020204030204" pitchFamily="34" charset="0"/>
                <a:cs typeface="Calibri" panose="020F0502020204030204" pitchFamily="34" charset="0"/>
              </a:rPr>
              <a:t>Nhắc lại về AES</a:t>
            </a:r>
            <a:endParaRPr lang="vi-VN" sz="5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85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Bảng 29">
            <a:extLst>
              <a:ext uri="{FF2B5EF4-FFF2-40B4-BE49-F238E27FC236}">
                <a16:creationId xmlns:a16="http://schemas.microsoft.com/office/drawing/2014/main" id="{2DE2FF81-229F-440A-BB75-FC8366E2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93194"/>
              </p:ext>
            </p:extLst>
          </p:nvPr>
        </p:nvGraphicFramePr>
        <p:xfrm>
          <a:off x="3923456" y="4624387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vi-V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sp>
        <p:nvSpPr>
          <p:cNvPr id="11" name="Tiêu đề 6">
            <a:extLst>
              <a:ext uri="{FF2B5EF4-FFF2-40B4-BE49-F238E27FC236}">
                <a16:creationId xmlns:a16="http://schemas.microsoft.com/office/drawing/2014/main" id="{525A6BF0-20DA-49F8-89A4-D33E3971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vi-VN" sz="4400" dirty="0"/>
          </a:p>
        </p:txBody>
      </p:sp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69861BDE-A1A7-4DC9-8E00-0BCFDB7FC4DD}"/>
              </a:ext>
            </a:extLst>
          </p:cNvPr>
          <p:cNvGraphicFramePr>
            <a:graphicFrameLocks noGrp="1"/>
          </p:cNvGraphicFramePr>
          <p:nvPr/>
        </p:nvGraphicFramePr>
        <p:xfrm>
          <a:off x="2963268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1CBB3036-98B1-4F59-BD5A-5F1CAA012F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63268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ình chữ nhật 13">
                <a:extLst>
                  <a:ext uri="{FF2B5EF4-FFF2-40B4-BE49-F238E27FC236}">
                    <a16:creationId xmlns:a16="http://schemas.microsoft.com/office/drawing/2014/main" id="{F643F190-6C82-46C2-866E-11A3455661B1}"/>
                  </a:ext>
                </a:extLst>
              </p:cNvPr>
              <p:cNvSpPr/>
              <p:nvPr/>
            </p:nvSpPr>
            <p:spPr>
              <a:xfrm>
                <a:off x="5644453" y="2374166"/>
                <a:ext cx="5318187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𝑆𝑢𝑏𝑊𝑜𝑟𝑑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𝑅𝑜𝑡𝑊𝑜𝑟𝑑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Rcon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14" name="Hình chữ nhật 13">
                <a:extLst>
                  <a:ext uri="{FF2B5EF4-FFF2-40B4-BE49-F238E27FC236}">
                    <a16:creationId xmlns:a16="http://schemas.microsoft.com/office/drawing/2014/main" id="{F643F190-6C82-46C2-866E-11A345566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53" y="2374166"/>
                <a:ext cx="5318187" cy="439736"/>
              </a:xfrm>
              <a:prstGeom prst="rect">
                <a:avLst/>
              </a:prstGeom>
              <a:blipFill>
                <a:blip r:embed="rId2"/>
                <a:stretch>
                  <a:fillRect t="-100000" r="-8601" b="-1630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0B403293-6C20-4DD4-9284-6B5C6575F1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2666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6EB23019-3C4A-468A-9B40-B1E67FDAE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28966"/>
              </p:ext>
            </p:extLst>
          </p:nvPr>
        </p:nvGraphicFramePr>
        <p:xfrm>
          <a:off x="680321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7" name="Bảng 16">
            <a:extLst>
              <a:ext uri="{FF2B5EF4-FFF2-40B4-BE49-F238E27FC236}">
                <a16:creationId xmlns:a16="http://schemas.microsoft.com/office/drawing/2014/main" id="{3D4ACD77-4D6E-4782-823F-722E0C448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7788"/>
              </p:ext>
            </p:extLst>
          </p:nvPr>
        </p:nvGraphicFramePr>
        <p:xfrm>
          <a:off x="2302146" y="4624387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7158BA6C-2BD0-4C2B-B171-A48F17F37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89329"/>
              </p:ext>
            </p:extLst>
          </p:nvPr>
        </p:nvGraphicFramePr>
        <p:xfrm>
          <a:off x="680321" y="4624387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pic>
        <p:nvPicPr>
          <p:cNvPr id="20" name="Hình ảnh 19">
            <a:extLst>
              <a:ext uri="{FF2B5EF4-FFF2-40B4-BE49-F238E27FC236}">
                <a16:creationId xmlns:a16="http://schemas.microsoft.com/office/drawing/2014/main" id="{D4C3CA97-305D-46BE-A29B-BEFA1246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8" y="3981682"/>
            <a:ext cx="4346448" cy="2036064"/>
          </a:xfrm>
          <a:prstGeom prst="rect">
            <a:avLst/>
          </a:prstGeom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9644B8D-11D0-4EBB-B107-291076634604}"/>
              </a:ext>
            </a:extLst>
          </p:cNvPr>
          <p:cNvSpPr txBox="1"/>
          <p:nvPr/>
        </p:nvSpPr>
        <p:spPr>
          <a:xfrm>
            <a:off x="8001031" y="6017746"/>
            <a:ext cx="1933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Bảng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endParaRPr lang="vi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AC8632D8-DDF8-495A-A012-2EAADC308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9456"/>
              </p:ext>
            </p:extLst>
          </p:nvPr>
        </p:nvGraphicFramePr>
        <p:xfrm>
          <a:off x="625536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i-4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3" name="Bảng 22">
            <a:extLst>
              <a:ext uri="{FF2B5EF4-FFF2-40B4-BE49-F238E27FC236}">
                <a16:creationId xmlns:a16="http://schemas.microsoft.com/office/drawing/2014/main" id="{F17E0045-2E8E-47D3-9D5D-B36DC36A5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84089"/>
              </p:ext>
            </p:extLst>
          </p:nvPr>
        </p:nvGraphicFramePr>
        <p:xfrm>
          <a:off x="3923971" y="4624387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ECCA84E1-302C-4744-BE7A-2420430A137F}"/>
                  </a:ext>
                </a:extLst>
              </p:cNvPr>
              <p:cNvSpPr txBox="1"/>
              <p:nvPr/>
            </p:nvSpPr>
            <p:spPr>
              <a:xfrm>
                <a:off x="1434109" y="5358398"/>
                <a:ext cx="6524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ECCA84E1-302C-4744-BE7A-2420430A1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09" y="5358398"/>
                <a:ext cx="65242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45C34D91-E896-4CB4-874C-8AEC820FCE28}"/>
                  </a:ext>
                </a:extLst>
              </p:cNvPr>
              <p:cNvSpPr txBox="1"/>
              <p:nvPr/>
            </p:nvSpPr>
            <p:spPr>
              <a:xfrm>
                <a:off x="3056847" y="5358398"/>
                <a:ext cx="6524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45C34D91-E896-4CB4-874C-8AEC820FC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847" y="5358398"/>
                <a:ext cx="65242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3A4C177A-EFAD-48B0-9DAE-24DDE4E0F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68124"/>
              </p:ext>
            </p:extLst>
          </p:nvPr>
        </p:nvGraphicFramePr>
        <p:xfrm>
          <a:off x="5545796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a9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7BDC8943-6502-42DF-A50D-729A5C94815E}"/>
                  </a:ext>
                </a:extLst>
              </p:cNvPr>
              <p:cNvSpPr txBox="1"/>
              <p:nvPr/>
            </p:nvSpPr>
            <p:spPr>
              <a:xfrm>
                <a:off x="4741991" y="5358397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vi-VN" sz="4000" dirty="0"/>
              </a:p>
            </p:txBody>
          </p:sp>
        </mc:Choice>
        <mc:Fallback xmlns="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7BDC8943-6502-42DF-A50D-729A5C948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91" y="5358397"/>
                <a:ext cx="52578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BB481B5B-FC7A-434C-AB2C-C1BD2B098131}"/>
              </a:ext>
            </a:extLst>
          </p:cNvPr>
          <p:cNvSpPr/>
          <p:nvPr/>
        </p:nvSpPr>
        <p:spPr>
          <a:xfrm>
            <a:off x="6795088" y="4515121"/>
            <a:ext cx="2169325" cy="282180"/>
          </a:xfrm>
          <a:prstGeom prst="rect">
            <a:avLst/>
          </a:prstGeom>
          <a:solidFill>
            <a:srgbClr val="0070C0">
              <a:alpha val="56078"/>
            </a:srgb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31">
                <a:extLst>
                  <a:ext uri="{FF2B5EF4-FFF2-40B4-BE49-F238E27FC236}">
                    <a16:creationId xmlns:a16="http://schemas.microsoft.com/office/drawing/2014/main" id="{5D7AFA2C-437E-4636-A56C-D312A2DE2D0A}"/>
                  </a:ext>
                </a:extLst>
              </p:cNvPr>
              <p:cNvSpPr/>
              <p:nvPr/>
            </p:nvSpPr>
            <p:spPr>
              <a:xfrm>
                <a:off x="5644453" y="2797627"/>
                <a:ext cx="18576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32" name="Hình chữ nhật 31">
                <a:extLst>
                  <a:ext uri="{FF2B5EF4-FFF2-40B4-BE49-F238E27FC236}">
                    <a16:creationId xmlns:a16="http://schemas.microsoft.com/office/drawing/2014/main" id="{5D7AFA2C-437E-4636-A56C-D312A2DE2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53" y="2797627"/>
                <a:ext cx="1857624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9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-0.30247 0.1525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0" y="761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1"/>
      <p:bldP spid="26" grpId="1"/>
      <p:bldP spid="28" grpId="0"/>
      <p:bldP spid="29" grpId="0" animBg="1"/>
      <p:bldP spid="29" grpId="1" animBg="1"/>
      <p:bldP spid="29" grpId="2" animBg="1"/>
      <p:bldP spid="29" grpId="3" animBg="1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êu đề 6">
            <a:extLst>
              <a:ext uri="{FF2B5EF4-FFF2-40B4-BE49-F238E27FC236}">
                <a16:creationId xmlns:a16="http://schemas.microsoft.com/office/drawing/2014/main" id="{525A6BF0-20DA-49F8-89A4-D33E3971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vi-VN" sz="4400" dirty="0"/>
          </a:p>
        </p:txBody>
      </p:sp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69861BDE-A1A7-4DC9-8E00-0BCFDB7FC4DD}"/>
              </a:ext>
            </a:extLst>
          </p:cNvPr>
          <p:cNvGraphicFramePr>
            <a:graphicFrameLocks noGrp="1"/>
          </p:cNvGraphicFramePr>
          <p:nvPr/>
        </p:nvGraphicFramePr>
        <p:xfrm>
          <a:off x="2963268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1CBB3036-98B1-4F59-BD5A-5F1CAA012F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63268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0B403293-6C20-4DD4-9284-6B5C6575F1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2666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6EB23019-3C4A-468A-9B40-B1E67FDAE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57181"/>
              </p:ext>
            </p:extLst>
          </p:nvPr>
        </p:nvGraphicFramePr>
        <p:xfrm>
          <a:off x="680321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AC8632D8-DDF8-495A-A012-2EAADC3081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536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i-4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3A4C177A-EFAD-48B0-9DAE-24DDE4E0F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75581"/>
              </p:ext>
            </p:extLst>
          </p:nvPr>
        </p:nvGraphicFramePr>
        <p:xfrm>
          <a:off x="5545796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a9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31" name="Bảng 30">
            <a:extLst>
              <a:ext uri="{FF2B5EF4-FFF2-40B4-BE49-F238E27FC236}">
                <a16:creationId xmlns:a16="http://schemas.microsoft.com/office/drawing/2014/main" id="{7F9417BA-C4D3-4F3C-840A-2372C366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79650"/>
              </p:ext>
            </p:extLst>
          </p:nvPr>
        </p:nvGraphicFramePr>
        <p:xfrm>
          <a:off x="2963268" y="237416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a9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32" name="Bảng 31">
            <a:extLst>
              <a:ext uri="{FF2B5EF4-FFF2-40B4-BE49-F238E27FC236}">
                <a16:creationId xmlns:a16="http://schemas.microsoft.com/office/drawing/2014/main" id="{36C51038-A729-4EA4-989A-880F489E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17033"/>
              </p:ext>
            </p:extLst>
          </p:nvPr>
        </p:nvGraphicFramePr>
        <p:xfrm>
          <a:off x="1220321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33" name="Bảng 32">
            <a:extLst>
              <a:ext uri="{FF2B5EF4-FFF2-40B4-BE49-F238E27FC236}">
                <a16:creationId xmlns:a16="http://schemas.microsoft.com/office/drawing/2014/main" id="{15C8DAA4-DC59-4FF0-80E4-4585EB39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68170"/>
              </p:ext>
            </p:extLst>
          </p:nvPr>
        </p:nvGraphicFramePr>
        <p:xfrm>
          <a:off x="2968340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a9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5F52B136-E3FF-4A8B-BB45-AEF8C3ACC393}"/>
                  </a:ext>
                </a:extLst>
              </p:cNvPr>
              <p:cNvSpPr txBox="1"/>
              <p:nvPr/>
            </p:nvSpPr>
            <p:spPr>
              <a:xfrm>
                <a:off x="2038119" y="5358397"/>
                <a:ext cx="6524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5F52B136-E3FF-4A8B-BB45-AEF8C3ACC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19" y="5358397"/>
                <a:ext cx="65242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3B03A177-9C2D-4762-9E1C-52DB8267ACD9}"/>
                  </a:ext>
                </a:extLst>
              </p:cNvPr>
              <p:cNvSpPr txBox="1"/>
              <p:nvPr/>
            </p:nvSpPr>
            <p:spPr>
              <a:xfrm>
                <a:off x="3849457" y="5358396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vi-VN" sz="4000" dirty="0"/>
              </a:p>
            </p:txBody>
          </p:sp>
        </mc:Choice>
        <mc:Fallback xmlns="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3B03A177-9C2D-4762-9E1C-52DB8267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457" y="5358396"/>
                <a:ext cx="52578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Bảng 35">
            <a:extLst>
              <a:ext uri="{FF2B5EF4-FFF2-40B4-BE49-F238E27FC236}">
                <a16:creationId xmlns:a16="http://schemas.microsoft.com/office/drawing/2014/main" id="{E156DCCE-0C8C-4C87-90BB-5352C3188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55499"/>
              </p:ext>
            </p:extLst>
          </p:nvPr>
        </p:nvGraphicFramePr>
        <p:xfrm>
          <a:off x="3503268" y="237416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e6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37">
                <a:extLst>
                  <a:ext uri="{FF2B5EF4-FFF2-40B4-BE49-F238E27FC236}">
                    <a16:creationId xmlns:a16="http://schemas.microsoft.com/office/drawing/2014/main" id="{E20D7450-8A5D-4F37-9409-D52ADD069876}"/>
                  </a:ext>
                </a:extLst>
              </p:cNvPr>
              <p:cNvSpPr/>
              <p:nvPr/>
            </p:nvSpPr>
            <p:spPr>
              <a:xfrm>
                <a:off x="5644452" y="2374166"/>
                <a:ext cx="22396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38" name="Hình chữ nhật 37">
                <a:extLst>
                  <a:ext uri="{FF2B5EF4-FFF2-40B4-BE49-F238E27FC236}">
                    <a16:creationId xmlns:a16="http://schemas.microsoft.com/office/drawing/2014/main" id="{E20D7450-8A5D-4F37-9409-D52ADD069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52" y="2374166"/>
                <a:ext cx="2239652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Bảng 38">
            <a:extLst>
              <a:ext uri="{FF2B5EF4-FFF2-40B4-BE49-F238E27FC236}">
                <a16:creationId xmlns:a16="http://schemas.microsoft.com/office/drawing/2014/main" id="{F3C5721E-EE3A-4322-8120-23DC8B422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90397"/>
              </p:ext>
            </p:extLst>
          </p:nvPr>
        </p:nvGraphicFramePr>
        <p:xfrm>
          <a:off x="4716359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e6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4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21211 -0.3282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12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4441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0.05391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04415 0.0002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09882 -0.3273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35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êu đề 6">
            <a:extLst>
              <a:ext uri="{FF2B5EF4-FFF2-40B4-BE49-F238E27FC236}">
                <a16:creationId xmlns:a16="http://schemas.microsoft.com/office/drawing/2014/main" id="{525A6BF0-20DA-49F8-89A4-D33E3971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vi-VN" sz="4400" dirty="0"/>
          </a:p>
        </p:txBody>
      </p:sp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69861BDE-A1A7-4DC9-8E00-0BCFDB7FC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26449"/>
              </p:ext>
            </p:extLst>
          </p:nvPr>
        </p:nvGraphicFramePr>
        <p:xfrm>
          <a:off x="2963268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a9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e6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1CBB3036-98B1-4F59-BD5A-5F1CAA012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51286"/>
              </p:ext>
            </p:extLst>
          </p:nvPr>
        </p:nvGraphicFramePr>
        <p:xfrm>
          <a:off x="3506606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0B403293-6C20-4DD4-9284-6B5C6575F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10545"/>
              </p:ext>
            </p:extLst>
          </p:nvPr>
        </p:nvGraphicFramePr>
        <p:xfrm>
          <a:off x="2907668" y="1834769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6EB23019-3C4A-468A-9B40-B1E67FDAE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78300"/>
              </p:ext>
            </p:extLst>
          </p:nvPr>
        </p:nvGraphicFramePr>
        <p:xfrm>
          <a:off x="680321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AC8632D8-DDF8-495A-A012-2EAADC308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99540"/>
              </p:ext>
            </p:extLst>
          </p:nvPr>
        </p:nvGraphicFramePr>
        <p:xfrm>
          <a:off x="1168874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i-4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32" name="Bảng 31">
            <a:extLst>
              <a:ext uri="{FF2B5EF4-FFF2-40B4-BE49-F238E27FC236}">
                <a16:creationId xmlns:a16="http://schemas.microsoft.com/office/drawing/2014/main" id="{36C51038-A729-4EA4-989A-880F489E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18175"/>
              </p:ext>
            </p:extLst>
          </p:nvPr>
        </p:nvGraphicFramePr>
        <p:xfrm>
          <a:off x="1763659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33" name="Bảng 32">
            <a:extLst>
              <a:ext uri="{FF2B5EF4-FFF2-40B4-BE49-F238E27FC236}">
                <a16:creationId xmlns:a16="http://schemas.microsoft.com/office/drawing/2014/main" id="{15C8DAA4-DC59-4FF0-80E4-4585EB39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57296"/>
              </p:ext>
            </p:extLst>
          </p:nvPr>
        </p:nvGraphicFramePr>
        <p:xfrm>
          <a:off x="3511678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e6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5F52B136-E3FF-4A8B-BB45-AEF8C3ACC393}"/>
                  </a:ext>
                </a:extLst>
              </p:cNvPr>
              <p:cNvSpPr txBox="1"/>
              <p:nvPr/>
            </p:nvSpPr>
            <p:spPr>
              <a:xfrm>
                <a:off x="2581457" y="5358397"/>
                <a:ext cx="6524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5F52B136-E3FF-4A8B-BB45-AEF8C3ACC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457" y="5358397"/>
                <a:ext cx="65242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3B03A177-9C2D-4762-9E1C-52DB8267ACD9}"/>
                  </a:ext>
                </a:extLst>
              </p:cNvPr>
              <p:cNvSpPr txBox="1"/>
              <p:nvPr/>
            </p:nvSpPr>
            <p:spPr>
              <a:xfrm>
                <a:off x="4329476" y="5358396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vi-VN" sz="4000" dirty="0"/>
              </a:p>
            </p:txBody>
          </p:sp>
        </mc:Choice>
        <mc:Fallback xmlns="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3B03A177-9C2D-4762-9E1C-52DB8267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476" y="5358396"/>
                <a:ext cx="52578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37">
                <a:extLst>
                  <a:ext uri="{FF2B5EF4-FFF2-40B4-BE49-F238E27FC236}">
                    <a16:creationId xmlns:a16="http://schemas.microsoft.com/office/drawing/2014/main" id="{E20D7450-8A5D-4F37-9409-D52ADD069876}"/>
                  </a:ext>
                </a:extLst>
              </p:cNvPr>
              <p:cNvSpPr/>
              <p:nvPr/>
            </p:nvSpPr>
            <p:spPr>
              <a:xfrm>
                <a:off x="5644452" y="2374166"/>
                <a:ext cx="22396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38" name="Hình chữ nhật 37">
                <a:extLst>
                  <a:ext uri="{FF2B5EF4-FFF2-40B4-BE49-F238E27FC236}">
                    <a16:creationId xmlns:a16="http://schemas.microsoft.com/office/drawing/2014/main" id="{E20D7450-8A5D-4F37-9409-D52ADD069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52" y="2374166"/>
                <a:ext cx="2239652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Bảng 38">
            <a:extLst>
              <a:ext uri="{FF2B5EF4-FFF2-40B4-BE49-F238E27FC236}">
                <a16:creationId xmlns:a16="http://schemas.microsoft.com/office/drawing/2014/main" id="{F3C5721E-EE3A-4322-8120-23DC8B422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1209"/>
              </p:ext>
            </p:extLst>
          </p:nvPr>
        </p:nvGraphicFramePr>
        <p:xfrm>
          <a:off x="5259697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9" name="Bảng 18">
            <a:extLst>
              <a:ext uri="{FF2B5EF4-FFF2-40B4-BE49-F238E27FC236}">
                <a16:creationId xmlns:a16="http://schemas.microsoft.com/office/drawing/2014/main" id="{4CF13E23-A5E7-4AE3-91A1-5ACF713C4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0043"/>
              </p:ext>
            </p:extLst>
          </p:nvPr>
        </p:nvGraphicFramePr>
        <p:xfrm>
          <a:off x="4041858" y="237416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8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444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04466 -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4414 0.0002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09844 -0.3293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3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êu đề 6">
            <a:extLst>
              <a:ext uri="{FF2B5EF4-FFF2-40B4-BE49-F238E27FC236}">
                <a16:creationId xmlns:a16="http://schemas.microsoft.com/office/drawing/2014/main" id="{525A6BF0-20DA-49F8-89A4-D33E3971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vi-VN" sz="4400" dirty="0"/>
          </a:p>
        </p:txBody>
      </p:sp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69861BDE-A1A7-4DC9-8E00-0BCFDB7FC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42466"/>
              </p:ext>
            </p:extLst>
          </p:nvPr>
        </p:nvGraphicFramePr>
        <p:xfrm>
          <a:off x="2963268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a9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e6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1CBB3036-98B1-4F59-BD5A-5F1CAA012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3963"/>
              </p:ext>
            </p:extLst>
          </p:nvPr>
        </p:nvGraphicFramePr>
        <p:xfrm>
          <a:off x="4041181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0B403293-6C20-4DD4-9284-6B5C6575F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99742"/>
              </p:ext>
            </p:extLst>
          </p:nvPr>
        </p:nvGraphicFramePr>
        <p:xfrm>
          <a:off x="3442243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6EB23019-3C4A-468A-9B40-B1E67FDAE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3673"/>
              </p:ext>
            </p:extLst>
          </p:nvPr>
        </p:nvGraphicFramePr>
        <p:xfrm>
          <a:off x="680321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AC8632D8-DDF8-495A-A012-2EAADC308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25087"/>
              </p:ext>
            </p:extLst>
          </p:nvPr>
        </p:nvGraphicFramePr>
        <p:xfrm>
          <a:off x="1703449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i-4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32" name="Bảng 31">
            <a:extLst>
              <a:ext uri="{FF2B5EF4-FFF2-40B4-BE49-F238E27FC236}">
                <a16:creationId xmlns:a16="http://schemas.microsoft.com/office/drawing/2014/main" id="{36C51038-A729-4EA4-989A-880F489E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7883"/>
              </p:ext>
            </p:extLst>
          </p:nvPr>
        </p:nvGraphicFramePr>
        <p:xfrm>
          <a:off x="2298234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33" name="Bảng 32">
            <a:extLst>
              <a:ext uri="{FF2B5EF4-FFF2-40B4-BE49-F238E27FC236}">
                <a16:creationId xmlns:a16="http://schemas.microsoft.com/office/drawing/2014/main" id="{15C8DAA4-DC59-4FF0-80E4-4585EB39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87887"/>
              </p:ext>
            </p:extLst>
          </p:nvPr>
        </p:nvGraphicFramePr>
        <p:xfrm>
          <a:off x="4046253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5F52B136-E3FF-4A8B-BB45-AEF8C3ACC393}"/>
                  </a:ext>
                </a:extLst>
              </p:cNvPr>
              <p:cNvSpPr txBox="1"/>
              <p:nvPr/>
            </p:nvSpPr>
            <p:spPr>
              <a:xfrm>
                <a:off x="3116032" y="5358397"/>
                <a:ext cx="6524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5F52B136-E3FF-4A8B-BB45-AEF8C3ACC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32" y="5358397"/>
                <a:ext cx="65242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3B03A177-9C2D-4762-9E1C-52DB8267ACD9}"/>
                  </a:ext>
                </a:extLst>
              </p:cNvPr>
              <p:cNvSpPr txBox="1"/>
              <p:nvPr/>
            </p:nvSpPr>
            <p:spPr>
              <a:xfrm>
                <a:off x="4864051" y="5358396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vi-VN" sz="4000" dirty="0"/>
              </a:p>
            </p:txBody>
          </p:sp>
        </mc:Choice>
        <mc:Fallback xmlns="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3B03A177-9C2D-4762-9E1C-52DB8267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051" y="5358396"/>
                <a:ext cx="52578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37">
                <a:extLst>
                  <a:ext uri="{FF2B5EF4-FFF2-40B4-BE49-F238E27FC236}">
                    <a16:creationId xmlns:a16="http://schemas.microsoft.com/office/drawing/2014/main" id="{E20D7450-8A5D-4F37-9409-D52ADD069876}"/>
                  </a:ext>
                </a:extLst>
              </p:cNvPr>
              <p:cNvSpPr/>
              <p:nvPr/>
            </p:nvSpPr>
            <p:spPr>
              <a:xfrm>
                <a:off x="5644452" y="2374166"/>
                <a:ext cx="22396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38" name="Hình chữ nhật 37">
                <a:extLst>
                  <a:ext uri="{FF2B5EF4-FFF2-40B4-BE49-F238E27FC236}">
                    <a16:creationId xmlns:a16="http://schemas.microsoft.com/office/drawing/2014/main" id="{E20D7450-8A5D-4F37-9409-D52ADD069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52" y="2374166"/>
                <a:ext cx="2239652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Bảng 38">
            <a:extLst>
              <a:ext uri="{FF2B5EF4-FFF2-40B4-BE49-F238E27FC236}">
                <a16:creationId xmlns:a16="http://schemas.microsoft.com/office/drawing/2014/main" id="{F3C5721E-EE3A-4322-8120-23DC8B422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71671"/>
              </p:ext>
            </p:extLst>
          </p:nvPr>
        </p:nvGraphicFramePr>
        <p:xfrm>
          <a:off x="5794272" y="462628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19" name="Bảng 18">
            <a:extLst>
              <a:ext uri="{FF2B5EF4-FFF2-40B4-BE49-F238E27FC236}">
                <a16:creationId xmlns:a16="http://schemas.microsoft.com/office/drawing/2014/main" id="{4CF13E23-A5E7-4AE3-91A1-5ACF713C4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87218"/>
              </p:ext>
            </p:extLst>
          </p:nvPr>
        </p:nvGraphicFramePr>
        <p:xfrm>
          <a:off x="4576433" y="2374166"/>
          <a:ext cx="54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7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0444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04466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4414 0.0002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9844 -0.3293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3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6">
            <a:extLst>
              <a:ext uri="{FF2B5EF4-FFF2-40B4-BE49-F238E27FC236}">
                <a16:creationId xmlns:a16="http://schemas.microsoft.com/office/drawing/2014/main" id="{3F2CED50-361E-4E38-B10C-744496F6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vi-VN" sz="4400" dirty="0"/>
          </a:p>
        </p:txBody>
      </p:sp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259D19E-E72C-4E72-95C2-C66F3A90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5274365"/>
            <a:ext cx="9613861" cy="661824"/>
          </a:xfrm>
        </p:spPr>
        <p:txBody>
          <a:bodyPr>
            <a:normAutofit/>
          </a:bodyPr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/>
              <a:t>ợc </a:t>
            </a:r>
            <a:r>
              <a:rPr lang="en-US" sz="2800" dirty="0" err="1"/>
              <a:t>sinh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!</a:t>
            </a:r>
            <a:endParaRPr lang="vi-VN" sz="2800" dirty="0"/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2851A8BF-0D36-46CE-9DA8-898BA6CD5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08174"/>
              </p:ext>
            </p:extLst>
          </p:nvPr>
        </p:nvGraphicFramePr>
        <p:xfrm>
          <a:off x="680321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9A5FEA04-DAB8-46B8-91A9-AE3ED5C78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26648"/>
              </p:ext>
            </p:extLst>
          </p:nvPr>
        </p:nvGraphicFramePr>
        <p:xfrm>
          <a:off x="2963268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a9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e6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a8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D2A758E3-70E4-42E9-BADB-88A6F01A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80522"/>
              </p:ext>
            </p:extLst>
          </p:nvPr>
        </p:nvGraphicFramePr>
        <p:xfrm>
          <a:off x="5246215" y="2374166"/>
          <a:ext cx="2160000" cy="216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1750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080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7148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5648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28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64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345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02007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79E9E0E7-C34D-4357-981D-6D5A8EEB5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66192"/>
              </p:ext>
            </p:extLst>
          </p:nvPr>
        </p:nvGraphicFramePr>
        <p:xfrm>
          <a:off x="4583268" y="1834166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067D31B8-1443-4095-9CD5-8DD510EA2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3436"/>
              </p:ext>
            </p:extLst>
          </p:nvPr>
        </p:nvGraphicFramePr>
        <p:xfrm>
          <a:off x="3982204" y="1834166"/>
          <a:ext cx="64957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vi-V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10">
                <a:extLst>
                  <a:ext uri="{FF2B5EF4-FFF2-40B4-BE49-F238E27FC236}">
                    <a16:creationId xmlns:a16="http://schemas.microsoft.com/office/drawing/2014/main" id="{CA6E0230-EE4E-43FF-A10F-A5DA672635BA}"/>
                  </a:ext>
                </a:extLst>
              </p:cNvPr>
              <p:cNvSpPr/>
              <p:nvPr/>
            </p:nvSpPr>
            <p:spPr>
              <a:xfrm>
                <a:off x="5644453" y="2374166"/>
                <a:ext cx="5436809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𝑆𝑢𝑏𝑊𝑜𝑟𝑑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𝑅𝑜𝑡𝑊𝑜𝑟𝑑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Rcon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11" name="Hình chữ nhật 10">
                <a:extLst>
                  <a:ext uri="{FF2B5EF4-FFF2-40B4-BE49-F238E27FC236}">
                    <a16:creationId xmlns:a16="http://schemas.microsoft.com/office/drawing/2014/main" id="{CA6E0230-EE4E-43FF-A10F-A5DA67263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53" y="2374166"/>
                <a:ext cx="5436809" cy="439736"/>
              </a:xfrm>
              <a:prstGeom prst="rect">
                <a:avLst/>
              </a:prstGeom>
              <a:blipFill>
                <a:blip r:embed="rId2"/>
                <a:stretch>
                  <a:fillRect l="-112" t="-100000" r="-5045" b="-1630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33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0.04479 -4.44444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05429 0.0009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1.11111E-6 L -0.13412 0.0002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29 0.00093 L -0.13282 0.0009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-0.18724 -3.7037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18724 -3.7037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quả</a:t>
            </a:r>
            <a:endParaRPr lang="vi-VN" sz="4400" dirty="0"/>
          </a:p>
        </p:txBody>
      </p:sp>
      <p:sp>
        <p:nvSpPr>
          <p:cNvPr id="4" name="Chỗ dành sẵn cho Nội dung 1">
            <a:extLst>
              <a:ext uri="{FF2B5EF4-FFF2-40B4-BE49-F238E27FC236}">
                <a16:creationId xmlns:a16="http://schemas.microsoft.com/office/drawing/2014/main" id="{BF38E451-3DFB-4935-B856-57F876EE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43048"/>
            <a:ext cx="9613861" cy="46763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Kết quả thu được sau khi sinh khóa:</a:t>
            </a:r>
            <a:endParaRPr lang="vi-VN" sz="2800" dirty="0"/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9C0382EF-8F27-40D2-87EA-24514AD0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09792"/>
              </p:ext>
            </p:extLst>
          </p:nvPr>
        </p:nvGraphicFramePr>
        <p:xfrm>
          <a:off x="812841" y="2610678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656224694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87828300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542878504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92716935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40018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4d41544d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41484f43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4e414e47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43414f21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245079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FC00B913-9F9E-4785-9AFE-175422E7F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11545"/>
              </p:ext>
            </p:extLst>
          </p:nvPr>
        </p:nvGraphicFramePr>
        <p:xfrm>
          <a:off x="812841" y="2982976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2718781857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496921751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36957570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111775154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52340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cfc5a957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8e8de614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c0cca853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838de772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091391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65D5D4B1-39BE-4677-92B7-E82F1C6A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26909"/>
              </p:ext>
            </p:extLst>
          </p:nvPr>
        </p:nvGraphicFramePr>
        <p:xfrm>
          <a:off x="812840" y="3353816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1105279121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139930291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205507808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762804964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4070821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9051e9bb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1edc0faf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de10a7fc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5d9d408e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218150"/>
                  </a:ext>
                </a:extLst>
              </a:tr>
            </a:tbl>
          </a:graphicData>
        </a:graphic>
      </p:graphicFrame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37541BF2-581B-4872-8681-019518E7A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92844"/>
              </p:ext>
            </p:extLst>
          </p:nvPr>
        </p:nvGraphicFramePr>
        <p:xfrm>
          <a:off x="812839" y="3721740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1060378949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74851933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4016021182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695824988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4018368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ca58f0f7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d484ff58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0a9458a4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5709182a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602676"/>
                  </a:ext>
                </a:extLst>
              </a:tr>
            </a:tbl>
          </a:graphicData>
        </a:graphic>
      </p:graphicFrame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02397361-9F4F-4D07-A61F-6ABA905BC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81402"/>
              </p:ext>
            </p:extLst>
          </p:nvPr>
        </p:nvGraphicFramePr>
        <p:xfrm>
          <a:off x="812838" y="4094038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4281651027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539706909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060440009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836951835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3990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c3f515ac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1771eaf4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1de5b250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4aecaa7a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424276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EF244496-E451-43BC-8D3E-C418F955F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55962"/>
              </p:ext>
            </p:extLst>
          </p:nvPr>
        </p:nvGraphicFramePr>
        <p:xfrm>
          <a:off x="812838" y="4463208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719954243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526223422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893427703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919919682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98698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1d59cf7a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0a28258e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17cd97de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5d213da4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530047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A631F3F1-8045-4F1A-ABBA-94EBEB1D1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53305"/>
              </p:ext>
            </p:extLst>
          </p:nvPr>
        </p:nvGraphicFramePr>
        <p:xfrm>
          <a:off x="812838" y="4831132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1671651556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014548323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637478746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4270034550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88205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c07e8636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ca56a3b8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dd9b3466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80ba09c2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084723"/>
                  </a:ext>
                </a:extLst>
              </a:tr>
            </a:tbl>
          </a:graphicData>
        </a:graphic>
      </p:graphicFrame>
      <p:graphicFrame>
        <p:nvGraphicFramePr>
          <p:cNvPr id="14" name="Bảng 13">
            <a:extLst>
              <a:ext uri="{FF2B5EF4-FFF2-40B4-BE49-F238E27FC236}">
                <a16:creationId xmlns:a16="http://schemas.microsoft.com/office/drawing/2014/main" id="{DE6981DC-CBBD-46D0-925E-0FAC134B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16508"/>
              </p:ext>
            </p:extLst>
          </p:nvPr>
        </p:nvGraphicFramePr>
        <p:xfrm>
          <a:off x="812838" y="5201972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1612757962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599536655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210665640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505693495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00356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747fa3fb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be290043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63b23425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E3083de7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44947"/>
                  </a:ext>
                </a:extLst>
              </a:tr>
            </a:tbl>
          </a:graphicData>
        </a:graphic>
      </p:graphicFrame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81B0D1A1-E2FA-46B9-86DB-4AB149EF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26699"/>
              </p:ext>
            </p:extLst>
          </p:nvPr>
        </p:nvGraphicFramePr>
        <p:xfrm>
          <a:off x="812837" y="5568226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2957190026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760838558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036915857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581326975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140739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c45837ea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7a7137a9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19c3038c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facb3e6b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078888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5711363A-0E89-4C48-8010-BF184572D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35492"/>
              </p:ext>
            </p:extLst>
          </p:nvPr>
        </p:nvGraphicFramePr>
        <p:xfrm>
          <a:off x="812837" y="5936150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2070094414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903644118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399803173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661708733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30475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c0ea48c7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ba9b7f6e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a3587ce2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59934289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986996"/>
                  </a:ext>
                </a:extLst>
              </a:tr>
            </a:tbl>
          </a:graphicData>
        </a:graphic>
      </p:graphicFrame>
      <p:graphicFrame>
        <p:nvGraphicFramePr>
          <p:cNvPr id="17" name="Bảng 16">
            <a:extLst>
              <a:ext uri="{FF2B5EF4-FFF2-40B4-BE49-F238E27FC236}">
                <a16:creationId xmlns:a16="http://schemas.microsoft.com/office/drawing/2014/main" id="{1BCEF7EA-DBFA-41B9-931F-DE81A9E68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07184"/>
              </p:ext>
            </p:extLst>
          </p:nvPr>
        </p:nvGraphicFramePr>
        <p:xfrm>
          <a:off x="812836" y="6299488"/>
          <a:ext cx="10464755" cy="370840"/>
        </p:xfrm>
        <a:graphic>
          <a:graphicData uri="http://schemas.openxmlformats.org/drawingml/2006/table">
            <a:tbl>
              <a:tblPr firstCol="1" bandCol="1">
                <a:tableStyleId>{00A15C55-8517-42AA-B614-E9B94910E393}</a:tableStyleId>
              </a:tblPr>
              <a:tblGrid>
                <a:gridCol w="2092951">
                  <a:extLst>
                    <a:ext uri="{9D8B030D-6E8A-4147-A177-3AD203B41FA5}">
                      <a16:colId xmlns:a16="http://schemas.microsoft.com/office/drawing/2014/main" val="2348755033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161871281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261117425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2483070987"/>
                    </a:ext>
                  </a:extLst>
                </a:gridCol>
                <a:gridCol w="2092951">
                  <a:extLst>
                    <a:ext uri="{9D8B030D-6E8A-4147-A177-3AD203B41FA5}">
                      <a16:colId xmlns:a16="http://schemas.microsoft.com/office/drawing/2014/main" val="49481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key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2ac6ef0c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905d9062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3305ec80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6a96ae09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7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Bảng S-box (Substitution box)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9632"/>
            <a:ext cx="10623783" cy="4578640"/>
          </a:xfrm>
        </p:spPr>
        <p:txBody>
          <a:bodyPr>
            <a:noAutofit/>
          </a:bodyPr>
          <a:lstStyle/>
          <a:p>
            <a:r>
              <a:rPr lang="en-US" sz="2800" dirty="0"/>
              <a:t>Bảng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S-box</a:t>
            </a:r>
            <a:r>
              <a:rPr lang="en-US" sz="2800" dirty="0"/>
              <a:t> trong AES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trận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vuông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 x 16 </a:t>
            </a:r>
            <a:r>
              <a:rPr lang="en-US" sz="2800" dirty="0"/>
              <a:t>(đ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00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ff</a:t>
            </a:r>
            <a:r>
              <a:rPr lang="en-US" sz="2800" dirty="0"/>
              <a:t>) </a:t>
            </a:r>
            <a:r>
              <a:rPr lang="en-US" sz="2800" dirty="0" err="1"/>
              <a:t>phục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phi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Rijndael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Gồm</a:t>
            </a:r>
            <a:r>
              <a:rPr lang="en-US" sz="2800" dirty="0"/>
              <a:t> 2 </a:t>
            </a:r>
            <a:r>
              <a:rPr lang="en-US" sz="2800" dirty="0" err="1"/>
              <a:t>loại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S-box </a:t>
            </a:r>
            <a:r>
              <a:rPr lang="en-US" sz="2400" dirty="0" err="1">
                <a:solidFill>
                  <a:srgbClr val="92D050"/>
                </a:solidFill>
              </a:rPr>
              <a:t>thuận</a:t>
            </a:r>
            <a:r>
              <a:rPr lang="en-US" sz="2400" dirty="0">
                <a:solidFill>
                  <a:srgbClr val="92D050"/>
                </a:solidFill>
              </a:rPr>
              <a:t> (Forward S-box)</a:t>
            </a:r>
            <a:r>
              <a:rPr lang="en-US" sz="2400" dirty="0"/>
              <a:t>: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S-box </a:t>
            </a:r>
            <a:r>
              <a:rPr lang="en-US" sz="2400" dirty="0" err="1">
                <a:solidFill>
                  <a:srgbClr val="00B0F0"/>
                </a:solidFill>
              </a:rPr>
              <a:t>đảo</a:t>
            </a:r>
            <a:r>
              <a:rPr lang="en-US" sz="2400" dirty="0">
                <a:solidFill>
                  <a:srgbClr val="00B0F0"/>
                </a:solidFill>
              </a:rPr>
              <a:t> (Inverse S-box)</a:t>
            </a:r>
            <a:r>
              <a:rPr lang="en-US" sz="2400" dirty="0"/>
              <a:t>: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, </a:t>
            </a:r>
            <a:r>
              <a:rPr lang="en-US" sz="2800" dirty="0" err="1"/>
              <a:t>quá</a:t>
            </a:r>
            <a:r>
              <a:rPr lang="en-US" sz="2800" dirty="0"/>
              <a:t> trình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trong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AES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S-box </a:t>
            </a:r>
            <a:r>
              <a:rPr lang="en-US" sz="2800" dirty="0" err="1">
                <a:solidFill>
                  <a:srgbClr val="92D050"/>
                </a:solidFill>
              </a:rPr>
              <a:t>thuận</a:t>
            </a:r>
            <a:r>
              <a:rPr lang="en-US" sz="28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37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5FEE7EEF-5F10-47FA-8DF5-F3B22673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44" y="2073997"/>
            <a:ext cx="10038095" cy="4619048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Bảng S-box (Substitution box)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9465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ình ảnh 18">
            <a:extLst>
              <a:ext uri="{FF2B5EF4-FFF2-40B4-BE49-F238E27FC236}">
                <a16:creationId xmlns:a16="http://schemas.microsoft.com/office/drawing/2014/main" id="{1F17F88C-3F70-4193-8CC2-D8E654A4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68" y="4216878"/>
            <a:ext cx="4302401" cy="255894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Bảng S-box thuận (Forward S-box)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343"/>
            <a:ext cx="10623783" cy="2122063"/>
          </a:xfrm>
        </p:spPr>
        <p:txBody>
          <a:bodyPr>
            <a:noAutofit/>
          </a:bodyPr>
          <a:lstStyle/>
          <a:p>
            <a:r>
              <a:rPr lang="vi-VN" sz="2800" dirty="0" err="1"/>
              <a:t>Bảng</a:t>
            </a:r>
            <a:r>
              <a:rPr lang="vi-VN" sz="2800" dirty="0"/>
              <a:t> S-</a:t>
            </a:r>
            <a:r>
              <a:rPr lang="vi-VN" sz="2800" dirty="0" err="1"/>
              <a:t>box</a:t>
            </a:r>
            <a:r>
              <a:rPr lang="vi-VN" sz="2800" dirty="0"/>
              <a:t> </a:t>
            </a:r>
            <a:r>
              <a:rPr lang="vi-VN" sz="2800" dirty="0" err="1"/>
              <a:t>thuận</a:t>
            </a:r>
            <a:r>
              <a:rPr lang="vi-VN" sz="2800" dirty="0"/>
              <a:t> </a:t>
            </a:r>
            <a:r>
              <a:rPr lang="vi-VN" sz="2800" dirty="0" err="1"/>
              <a:t>được</a:t>
            </a:r>
            <a:r>
              <a:rPr lang="vi-VN" sz="2800" dirty="0"/>
              <a:t> sinh ra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X</a:t>
            </a:r>
            <a:r>
              <a:rPr lang="vi-VN" sz="2400" dirty="0" err="1"/>
              <a:t>ác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r>
              <a:rPr lang="vi-VN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vi-VN" sz="2400" dirty="0" err="1"/>
              <a:t>nghịch</a:t>
            </a:r>
            <a:r>
              <a:rPr lang="vi-VN" sz="2400" dirty="0"/>
              <a:t> </a:t>
            </a:r>
            <a:r>
              <a:rPr lang="vi-VN" sz="2400" dirty="0" err="1"/>
              <a:t>đảo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ô</a:t>
            </a:r>
            <a:r>
              <a:rPr lang="vi-VN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vi-VN" sz="2400" dirty="0"/>
              <a:t>trên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vi-VN" sz="2400" dirty="0"/>
              <a:t> 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GF(2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GF(2)[x] / (x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+x+1) </a:t>
            </a:r>
            <a:r>
              <a:rPr lang="vi-VN" sz="2400" dirty="0"/>
              <a:t>(</a:t>
            </a:r>
            <a:r>
              <a:rPr lang="vi-VN" sz="2400" dirty="0" err="1"/>
              <a:t>trường</a:t>
            </a:r>
            <a:r>
              <a:rPr lang="vi-VN" sz="2400" dirty="0"/>
              <a:t> </a:t>
            </a:r>
            <a:r>
              <a:rPr lang="vi-VN" sz="2400" dirty="0" err="1"/>
              <a:t>hữu</a:t>
            </a:r>
            <a:r>
              <a:rPr lang="vi-VN" sz="2400" dirty="0"/>
              <a:t> </a:t>
            </a:r>
            <a:r>
              <a:rPr lang="vi-VN" sz="2400" dirty="0" err="1"/>
              <a:t>hạn</a:t>
            </a:r>
            <a:r>
              <a:rPr lang="vi-VN" sz="2400" dirty="0"/>
              <a:t> </a:t>
            </a:r>
            <a:r>
              <a:rPr lang="vi-VN" sz="2400" dirty="0" err="1"/>
              <a:t>Rijindael</a:t>
            </a:r>
            <a:r>
              <a:rPr lang="en-US" sz="2400" dirty="0"/>
              <a:t>).</a:t>
            </a:r>
          </a:p>
          <a:p>
            <a:pPr lvl="1"/>
            <a:r>
              <a:rPr lang="vi-VN" sz="2400" dirty="0" err="1"/>
              <a:t>Giá</a:t>
            </a:r>
            <a:r>
              <a:rPr lang="vi-VN" sz="2400" dirty="0"/>
              <a:t> </a:t>
            </a:r>
            <a:r>
              <a:rPr lang="vi-VN" sz="2400" dirty="0" err="1"/>
              <a:t>trị</a:t>
            </a:r>
            <a:r>
              <a:rPr lang="vi-VN" sz="2400" dirty="0"/>
              <a:t> 0 không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nghịch</a:t>
            </a:r>
            <a:r>
              <a:rPr lang="vi-VN" sz="2400" dirty="0"/>
              <a:t> </a:t>
            </a:r>
            <a:r>
              <a:rPr lang="vi-VN" sz="2400" dirty="0" err="1"/>
              <a:t>đảo</a:t>
            </a:r>
            <a:r>
              <a:rPr lang="vi-VN" sz="2400" dirty="0"/>
              <a:t> </a:t>
            </a:r>
            <a:r>
              <a:rPr lang="vi-VN" sz="2400" dirty="0" err="1"/>
              <a:t>thì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ánh</a:t>
            </a:r>
            <a:r>
              <a:rPr lang="vi-VN" sz="2400" dirty="0"/>
              <a:t> </a:t>
            </a:r>
            <a:r>
              <a:rPr lang="vi-VN" sz="2400" dirty="0" err="1"/>
              <a:t>xạ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0.</a:t>
            </a:r>
            <a:endParaRPr lang="en-US" sz="2400" dirty="0"/>
          </a:p>
          <a:p>
            <a:pPr lvl="1"/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nghịch</a:t>
            </a:r>
            <a:r>
              <a:rPr lang="vi-VN" sz="2400" dirty="0"/>
              <a:t> </a:t>
            </a:r>
            <a:r>
              <a:rPr lang="vi-VN" sz="2400" dirty="0" err="1"/>
              <a:t>đảo</a:t>
            </a:r>
            <a:r>
              <a:rPr lang="vi-VN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chuyển</a:t>
            </a:r>
            <a:r>
              <a:rPr lang="vi-VN" sz="2400" dirty="0"/>
              <a:t> </a:t>
            </a:r>
            <a:r>
              <a:rPr lang="vi-VN" sz="2400" dirty="0" err="1"/>
              <a:t>đổi</a:t>
            </a:r>
            <a:r>
              <a:rPr lang="vi-VN" sz="2400" dirty="0"/>
              <a:t> thông qua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biến</a:t>
            </a:r>
            <a:r>
              <a:rPr lang="vi-VN" sz="2400" dirty="0"/>
              <a:t> </a:t>
            </a:r>
            <a:r>
              <a:rPr lang="vi-VN" sz="2400" dirty="0" err="1"/>
              <a:t>đổi</a:t>
            </a:r>
            <a:r>
              <a:rPr lang="vi-VN" sz="2400" dirty="0"/>
              <a:t> </a:t>
            </a:r>
            <a:r>
              <a:rPr lang="vi-VN" sz="2400" dirty="0" err="1"/>
              <a:t>affine</a:t>
            </a:r>
            <a:r>
              <a:rPr lang="vi-VN" sz="2400" dirty="0"/>
              <a:t>.</a:t>
            </a:r>
          </a:p>
          <a:p>
            <a:endParaRPr lang="en-US" sz="32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C383B8E-4DDE-48F4-9025-1BBD305F50E2}"/>
              </a:ext>
            </a:extLst>
          </p:cNvPr>
          <p:cNvSpPr txBox="1"/>
          <p:nvPr/>
        </p:nvSpPr>
        <p:spPr>
          <a:xfrm>
            <a:off x="8091863" y="4908048"/>
            <a:ext cx="33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(0001 1111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1F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(16)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30032FD-F679-43BD-8F5C-A84FA8B28638}"/>
              </a:ext>
            </a:extLst>
          </p:cNvPr>
          <p:cNvSpPr txBox="1"/>
          <p:nvPr/>
        </p:nvSpPr>
        <p:spPr>
          <a:xfrm>
            <a:off x="8091863" y="5542690"/>
            <a:ext cx="33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(0110 0011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63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(16)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A5F656C-6F42-4E06-A0E9-BC035A09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44" y="2073997"/>
            <a:ext cx="10038095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uiExpand="1"/>
      <p:bldP spid="7" grpId="0" uiExpan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5FEE7EEF-5F10-47FA-8DF5-F3B22673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44" y="2073997"/>
            <a:ext cx="10038095" cy="4619048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Bảng S-box (Substitution box)</a:t>
            </a:r>
            <a:endParaRPr lang="vi-VN" sz="44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9F1BFBF-24BD-4D42-B3BF-ED570FBF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78" y="2074042"/>
            <a:ext cx="10039261" cy="46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Giới</a:t>
            </a:r>
            <a:r>
              <a:rPr lang="en-US" sz="4400" dirty="0"/>
              <a:t> </a:t>
            </a:r>
            <a:r>
              <a:rPr lang="en-US" sz="4400" dirty="0" err="1"/>
              <a:t>thiệu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343"/>
            <a:ext cx="10623783" cy="4521127"/>
          </a:xfrm>
        </p:spPr>
        <p:txBody>
          <a:bodyPr>
            <a:noAutofit/>
          </a:bodyPr>
          <a:lstStyle/>
          <a:p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AES</a:t>
            </a:r>
            <a:r>
              <a:rPr lang="vi-VN" sz="2800" dirty="0"/>
              <a:t> (</a:t>
            </a:r>
            <a:r>
              <a:rPr lang="vi-VN" sz="2800" dirty="0" err="1"/>
              <a:t>viết</a:t>
            </a:r>
            <a:r>
              <a:rPr lang="vi-VN" sz="2800" dirty="0"/>
              <a:t> </a:t>
            </a:r>
            <a:r>
              <a:rPr lang="vi-VN" sz="2800" dirty="0" err="1"/>
              <a:t>tắt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từ</a:t>
            </a:r>
            <a:r>
              <a:rPr lang="vi-VN" sz="2800" dirty="0"/>
              <a:t> </a:t>
            </a:r>
            <a:r>
              <a:rPr lang="vi-VN" sz="2800" dirty="0" err="1"/>
              <a:t>tiếng</a:t>
            </a:r>
            <a:r>
              <a:rPr lang="vi-VN" sz="2800" dirty="0"/>
              <a:t> anh: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Standard</a:t>
            </a:r>
            <a:r>
              <a:rPr lang="vi-VN" sz="2800" dirty="0"/>
              <a:t>, hay 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Tiêu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chuẩn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nâng cao</a:t>
            </a:r>
            <a:r>
              <a:rPr lang="vi-VN" sz="2800" dirty="0"/>
              <a:t>)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thuật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</a:t>
            </a:r>
            <a:r>
              <a:rPr lang="vi-VN" sz="2800" dirty="0" err="1"/>
              <a:t>mã</a:t>
            </a:r>
            <a:r>
              <a:rPr lang="vi-VN" sz="2800" dirty="0"/>
              <a:t> </a:t>
            </a:r>
            <a:r>
              <a:rPr lang="vi-VN" sz="2800" dirty="0" err="1"/>
              <a:t>hóa</a:t>
            </a:r>
            <a:r>
              <a:rPr lang="vi-VN" sz="2800" dirty="0"/>
              <a:t> </a:t>
            </a:r>
            <a:r>
              <a:rPr lang="vi-VN" sz="2800" dirty="0" err="1"/>
              <a:t>khối</a:t>
            </a:r>
            <a:r>
              <a:rPr lang="vi-VN" sz="2800" dirty="0"/>
              <a:t> </a:t>
            </a:r>
            <a:r>
              <a:rPr lang="vi-VN" sz="2800" dirty="0" err="1"/>
              <a:t>được</a:t>
            </a:r>
            <a:r>
              <a:rPr lang="vi-VN" sz="2800" dirty="0"/>
              <a:t> </a:t>
            </a:r>
            <a:r>
              <a:rPr lang="vi-VN" sz="2800" dirty="0" err="1"/>
              <a:t>chính</a:t>
            </a:r>
            <a:r>
              <a:rPr lang="vi-VN" sz="2800" dirty="0"/>
              <a:t> </a:t>
            </a:r>
            <a:r>
              <a:rPr lang="vi-VN" sz="2800" dirty="0" err="1"/>
              <a:t>phủ</a:t>
            </a:r>
            <a:r>
              <a:rPr lang="vi-VN" sz="2800" dirty="0"/>
              <a:t> Hoa </a:t>
            </a:r>
            <a:r>
              <a:rPr lang="vi-VN" sz="2800" dirty="0" err="1"/>
              <a:t>Kỳ</a:t>
            </a:r>
            <a:r>
              <a:rPr lang="vi-VN" sz="2800" dirty="0"/>
              <a:t> </a:t>
            </a:r>
            <a:r>
              <a:rPr lang="vi-VN" sz="2800" dirty="0" err="1"/>
              <a:t>áp</a:t>
            </a:r>
            <a:r>
              <a:rPr lang="vi-VN" sz="2800" dirty="0"/>
              <a:t> </a:t>
            </a:r>
            <a:r>
              <a:rPr lang="vi-VN" sz="2800" dirty="0" err="1"/>
              <a:t>dụng</a:t>
            </a:r>
            <a:r>
              <a:rPr lang="vi-VN" sz="2800" dirty="0"/>
              <a:t> </a:t>
            </a:r>
            <a:r>
              <a:rPr lang="vi-VN" sz="2800" dirty="0" err="1"/>
              <a:t>làm</a:t>
            </a:r>
            <a:r>
              <a:rPr lang="vi-VN" sz="2800" dirty="0"/>
              <a:t> tiêu </a:t>
            </a:r>
            <a:r>
              <a:rPr lang="vi-VN" sz="2800" dirty="0" err="1"/>
              <a:t>chuẩn</a:t>
            </a:r>
            <a:r>
              <a:rPr lang="vi-VN" sz="2800" dirty="0"/>
              <a:t> </a:t>
            </a:r>
            <a:r>
              <a:rPr lang="vi-VN" sz="2800" dirty="0" err="1"/>
              <a:t>mã</a:t>
            </a:r>
            <a:r>
              <a:rPr lang="vi-VN" sz="2800" dirty="0"/>
              <a:t> </a:t>
            </a:r>
            <a:r>
              <a:rPr lang="vi-VN" sz="2800" dirty="0" err="1"/>
              <a:t>hóa</a:t>
            </a:r>
            <a:r>
              <a:rPr lang="vi-VN" sz="2800" dirty="0"/>
              <a:t>.</a:t>
            </a:r>
            <a:endParaRPr lang="en-US" sz="2800" dirty="0"/>
          </a:p>
          <a:p>
            <a:endParaRPr lang="vi-VN" sz="2800" dirty="0"/>
          </a:p>
          <a:p>
            <a:r>
              <a:rPr lang="vi-VN" sz="2800" dirty="0" err="1"/>
              <a:t>Thuật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</a:t>
            </a:r>
            <a:r>
              <a:rPr lang="vi-VN" sz="2800" dirty="0" err="1"/>
              <a:t>được</a:t>
            </a:r>
            <a:r>
              <a:rPr lang="vi-VN" sz="2800" dirty="0"/>
              <a:t> xây </a:t>
            </a:r>
            <a:r>
              <a:rPr lang="vi-VN" sz="2800" dirty="0" err="1"/>
              <a:t>dựng</a:t>
            </a:r>
            <a:r>
              <a:rPr lang="vi-VN" sz="2800" dirty="0"/>
              <a:t> </a:t>
            </a:r>
            <a:r>
              <a:rPr lang="vi-VN" sz="2800" dirty="0" err="1"/>
              <a:t>dựa</a:t>
            </a:r>
            <a:r>
              <a:rPr lang="vi-VN" sz="2800" dirty="0"/>
              <a:t> trên </a:t>
            </a:r>
            <a:r>
              <a:rPr lang="vi-VN" sz="2800" dirty="0" err="1"/>
              <a:t>Rijndael</a:t>
            </a:r>
            <a:r>
              <a:rPr lang="vi-VN" sz="2800" dirty="0"/>
              <a:t> </a:t>
            </a:r>
            <a:r>
              <a:rPr lang="vi-VN" sz="2800" dirty="0" err="1"/>
              <a:t>Cipher</a:t>
            </a:r>
            <a:r>
              <a:rPr lang="vi-VN" sz="2800" dirty="0"/>
              <a:t> </a:t>
            </a:r>
            <a:r>
              <a:rPr lang="vi-VN" sz="2800" dirty="0" err="1"/>
              <a:t>phát</a:t>
            </a:r>
            <a:r>
              <a:rPr lang="vi-VN" sz="2800" dirty="0"/>
              <a:t> </a:t>
            </a:r>
            <a:r>
              <a:rPr lang="vi-VN" sz="2800" dirty="0" err="1"/>
              <a:t>triển</a:t>
            </a:r>
            <a:r>
              <a:rPr lang="vi-VN" sz="2800" dirty="0"/>
              <a:t> </a:t>
            </a:r>
            <a:r>
              <a:rPr lang="vi-VN" sz="2800" dirty="0" err="1"/>
              <a:t>bởi</a:t>
            </a:r>
            <a:r>
              <a:rPr lang="vi-VN" sz="2800" dirty="0"/>
              <a:t> 2 </a:t>
            </a:r>
            <a:r>
              <a:rPr lang="vi-VN" sz="2800" dirty="0" err="1"/>
              <a:t>nhà</a:t>
            </a:r>
            <a:r>
              <a:rPr lang="vi-VN" sz="2800" dirty="0"/>
              <a:t> </a:t>
            </a:r>
            <a:r>
              <a:rPr lang="vi-VN" sz="2800" dirty="0" err="1"/>
              <a:t>mật</a:t>
            </a:r>
            <a:r>
              <a:rPr lang="vi-VN" sz="2800" dirty="0"/>
              <a:t> </a:t>
            </a:r>
            <a:r>
              <a:rPr lang="vi-VN" sz="2800" dirty="0" err="1"/>
              <a:t>mã</a:t>
            </a:r>
            <a:r>
              <a:rPr lang="vi-VN" sz="2800" dirty="0"/>
              <a:t> </a:t>
            </a:r>
            <a:r>
              <a:rPr lang="vi-VN" sz="2800" dirty="0" err="1"/>
              <a:t>học</a:t>
            </a:r>
            <a:r>
              <a:rPr lang="vi-VN" sz="2800" dirty="0"/>
              <a:t>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Bỉ</a:t>
            </a:r>
            <a:r>
              <a:rPr lang="vi-VN" sz="2800" dirty="0"/>
              <a:t>: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Joan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Daemen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Vincent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Rijmen</a:t>
            </a:r>
            <a:r>
              <a:rPr lang="vi-VN" sz="2800" dirty="0"/>
              <a:t>.</a:t>
            </a:r>
            <a:endParaRPr lang="en-US" sz="2800" dirty="0"/>
          </a:p>
          <a:p>
            <a:endParaRPr lang="vi-VN" sz="2800" dirty="0"/>
          </a:p>
          <a:p>
            <a:r>
              <a:rPr lang="vi-VN" sz="2800" dirty="0"/>
              <a:t>AES </a:t>
            </a:r>
            <a:r>
              <a:rPr lang="vi-VN" sz="2800" dirty="0" err="1"/>
              <a:t>làm</a:t>
            </a:r>
            <a:r>
              <a:rPr lang="vi-VN" sz="2800" dirty="0"/>
              <a:t> </a:t>
            </a:r>
            <a:r>
              <a:rPr lang="vi-VN" sz="2800" dirty="0" err="1"/>
              <a:t>việc</a:t>
            </a:r>
            <a:r>
              <a:rPr lang="vi-VN" sz="2800" dirty="0"/>
              <a:t> </a:t>
            </a:r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khối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byte</a:t>
            </a:r>
            <a:r>
              <a:rPr lang="en-US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dài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vi-V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6/24/32 byte</a:t>
            </a:r>
            <a:r>
              <a:rPr lang="vi-VN" sz="2800" dirty="0"/>
              <a:t>.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khóa</a:t>
            </a:r>
            <a:r>
              <a:rPr lang="vi-VN" sz="2800" dirty="0"/>
              <a:t> </a:t>
            </a:r>
            <a:r>
              <a:rPr lang="vi-VN" sz="2800" dirty="0" err="1"/>
              <a:t>mở</a:t>
            </a:r>
            <a:r>
              <a:rPr lang="vi-VN" sz="2800" dirty="0"/>
              <a:t> </a:t>
            </a:r>
            <a:r>
              <a:rPr lang="vi-VN" sz="2800" dirty="0" err="1"/>
              <a:t>rộng</a:t>
            </a:r>
            <a:r>
              <a:rPr lang="vi-VN" sz="2800" dirty="0"/>
              <a:t> </a:t>
            </a:r>
            <a:r>
              <a:rPr lang="vi-VN" sz="2800" dirty="0" err="1"/>
              <a:t>sử</a:t>
            </a:r>
            <a:r>
              <a:rPr lang="vi-VN" sz="2800" dirty="0"/>
              <a:t> </a:t>
            </a:r>
            <a:r>
              <a:rPr lang="vi-VN" sz="2800" dirty="0" err="1"/>
              <a:t>dụng</a:t>
            </a:r>
            <a:r>
              <a:rPr lang="vi-VN" sz="2800" dirty="0"/>
              <a:t> trong chu </a:t>
            </a:r>
            <a:r>
              <a:rPr lang="vi-VN" sz="2800" dirty="0" err="1"/>
              <a:t>trình</a:t>
            </a:r>
            <a:r>
              <a:rPr lang="vi-VN" sz="2800" dirty="0"/>
              <a:t> </a:t>
            </a:r>
            <a:r>
              <a:rPr lang="vi-VN" sz="2800" dirty="0" err="1"/>
              <a:t>được</a:t>
            </a:r>
            <a:r>
              <a:rPr lang="vi-VN" sz="2800" dirty="0"/>
              <a:t> </a:t>
            </a:r>
            <a:r>
              <a:rPr lang="vi-VN" sz="2800" dirty="0" err="1"/>
              <a:t>tạo</a:t>
            </a:r>
            <a:r>
              <a:rPr lang="vi-VN" sz="2800" dirty="0"/>
              <a:t> ra </a:t>
            </a:r>
            <a:r>
              <a:rPr lang="vi-VN" sz="2800" dirty="0" err="1"/>
              <a:t>bởi</a:t>
            </a:r>
            <a:r>
              <a:rPr lang="vi-VN" sz="2800" dirty="0"/>
              <a:t> </a:t>
            </a:r>
            <a:r>
              <a:rPr lang="vi-VN" sz="2800" dirty="0" err="1"/>
              <a:t>thủ</a:t>
            </a:r>
            <a:r>
              <a:rPr lang="vi-VN" sz="2800" dirty="0"/>
              <a:t> </a:t>
            </a:r>
            <a:r>
              <a:rPr lang="vi-VN" sz="2800" dirty="0" err="1"/>
              <a:t>tục</a:t>
            </a:r>
            <a:r>
              <a:rPr lang="vi-VN" sz="2800" dirty="0"/>
              <a:t> sinh </a:t>
            </a:r>
            <a:r>
              <a:rPr lang="vi-VN" sz="2800" dirty="0" err="1"/>
              <a:t>khóa</a:t>
            </a:r>
            <a:r>
              <a:rPr lang="vi-VN" sz="2800" dirty="0"/>
              <a:t> </a:t>
            </a:r>
            <a:r>
              <a:rPr lang="vi-VN" sz="2800" dirty="0" err="1"/>
              <a:t>Rijndael</a:t>
            </a:r>
            <a:r>
              <a:rPr lang="vi-VN" sz="2800" dirty="0"/>
              <a:t>. 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404879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ình chữ nhật: Góc Gập 12">
            <a:extLst>
              <a:ext uri="{FF2B5EF4-FFF2-40B4-BE49-F238E27FC236}">
                <a16:creationId xmlns:a16="http://schemas.microsoft.com/office/drawing/2014/main" id="{22727DF8-F719-46CD-B802-EE475F674BF9}"/>
              </a:ext>
            </a:extLst>
          </p:cNvPr>
          <p:cNvSpPr/>
          <p:nvPr/>
        </p:nvSpPr>
        <p:spPr>
          <a:xfrm>
            <a:off x="8091862" y="2138289"/>
            <a:ext cx="3334044" cy="4398988"/>
          </a:xfrm>
          <a:prstGeom prst="folded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Bảng S-box thuận (Forward S-box)</a:t>
            </a:r>
            <a:endParaRPr lang="vi-VN" sz="4400" dirty="0"/>
          </a:p>
        </p:txBody>
      </p:sp>
      <p:sp>
        <p:nvSpPr>
          <p:cNvPr id="10" name="Chỗ dành sẵn cho Nội dung 9">
            <a:extLst>
              <a:ext uri="{FF2B5EF4-FFF2-40B4-BE49-F238E27FC236}">
                <a16:creationId xmlns:a16="http://schemas.microsoft.com/office/drawing/2014/main" id="{3CF2CF28-BF2F-4E00-803C-14473915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775555" cy="4200405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nằm</a:t>
            </a:r>
            <a:r>
              <a:rPr lang="en-US" sz="2800" dirty="0"/>
              <a:t> ở </a:t>
            </a:r>
            <a:r>
              <a:rPr lang="en-US" sz="2800" dirty="0" err="1"/>
              <a:t>hàng</a:t>
            </a:r>
            <a:r>
              <a:rPr lang="en-US" sz="2800" dirty="0"/>
              <a:t> C </a:t>
            </a:r>
            <a:r>
              <a:rPr lang="en-US" sz="2800" dirty="0" err="1"/>
              <a:t>cột</a:t>
            </a:r>
            <a:r>
              <a:rPr lang="en-US" sz="2800" dirty="0"/>
              <a:t> A:</a:t>
            </a:r>
          </a:p>
          <a:p>
            <a:pPr lvl="1"/>
            <a:endParaRPr lang="en-US" dirty="0"/>
          </a:p>
          <a:p>
            <a:pPr lvl="1"/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400" dirty="0"/>
              <a:t> </a:t>
            </a:r>
            <a:r>
              <a:rPr lang="en-US" sz="2400" dirty="0" err="1"/>
              <a:t>nghịch</a:t>
            </a:r>
            <a:r>
              <a:rPr lang="en-US" sz="2400" dirty="0"/>
              <a:t> đảo </a:t>
            </a:r>
            <a:r>
              <a:rPr lang="en-US" sz="2400" dirty="0" err="1"/>
              <a:t>của</a:t>
            </a:r>
            <a:r>
              <a:rPr lang="en-US" sz="2400" dirty="0"/>
              <a:t> CA</a:t>
            </a:r>
            <a:r>
              <a:rPr lang="en-US" sz="2400" baseline="-25000" dirty="0"/>
              <a:t>(16)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tr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GF(2</a:t>
            </a:r>
            <a:r>
              <a:rPr lang="en-US" sz="2400" baseline="30000" dirty="0"/>
              <a:t>8</a:t>
            </a:r>
            <a:r>
              <a:rPr lang="en-US" sz="2400" dirty="0"/>
              <a:t>):</a:t>
            </a:r>
          </a:p>
          <a:p>
            <a:pPr marL="914400" lvl="2" indent="0" algn="ctr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 = CA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mod(x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x + 1)</a:t>
            </a:r>
          </a:p>
          <a:p>
            <a:pPr marL="914400" lvl="2" indent="0" algn="ctr">
              <a:buNone/>
            </a:pPr>
            <a:r>
              <a:rPr lang="en-US" sz="2400" dirty="0"/>
              <a:t>hay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(s.CA) mod(x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x + 1) = 1</a:t>
            </a:r>
          </a:p>
          <a:p>
            <a:pPr marL="914400" lvl="2" indent="0" algn="ctr">
              <a:buNone/>
            </a:pPr>
            <a:endParaRPr lang="en-US" sz="2400" dirty="0"/>
          </a:p>
          <a:p>
            <a:pPr lvl="1"/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XOR s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s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quay </a:t>
            </a:r>
            <a:r>
              <a:rPr lang="en-US" sz="2400" dirty="0" err="1"/>
              <a:t>trái</a:t>
            </a:r>
            <a:r>
              <a:rPr lang="en-US" sz="2400" dirty="0"/>
              <a:t> 1 bit, 2 bit, 3 bit </a:t>
            </a:r>
            <a:r>
              <a:rPr lang="en-US" sz="2400" dirty="0" err="1"/>
              <a:t>và</a:t>
            </a:r>
            <a:r>
              <a:rPr lang="en-US" sz="2400" dirty="0"/>
              <a:t> 4 bit.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/>
              <a:t>ợc </a:t>
            </a:r>
            <a:r>
              <a:rPr lang="en-US" sz="2400" dirty="0" err="1"/>
              <a:t>đem</a:t>
            </a:r>
            <a:r>
              <a:rPr lang="en-US" sz="2400" dirty="0"/>
              <a:t> XOR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63</a:t>
            </a:r>
            <a:r>
              <a:rPr lang="en-US" sz="2400" baseline="-25000" dirty="0"/>
              <a:t>(16)</a:t>
            </a:r>
            <a:r>
              <a:rPr lang="en-US" sz="2400" dirty="0"/>
              <a:t> (0110 0011</a:t>
            </a:r>
            <a:r>
              <a:rPr lang="en-US" sz="2400" baseline="-25000" dirty="0"/>
              <a:t>(2)</a:t>
            </a:r>
            <a:r>
              <a:rPr lang="en-US" sz="2400" dirty="0"/>
              <a:t>).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DDAAA4A-4BF2-4350-9ACE-0D269F8B99A8}"/>
              </a:ext>
            </a:extLst>
          </p:cNvPr>
          <p:cNvSpPr txBox="1"/>
          <p:nvPr/>
        </p:nvSpPr>
        <p:spPr>
          <a:xfrm>
            <a:off x="8091861" y="3753015"/>
            <a:ext cx="333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53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(16)</a:t>
            </a:r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0101 0011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endParaRPr lang="vi-VN" sz="2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6344451-5AB8-4197-8FFA-690288951FCC}"/>
              </a:ext>
            </a:extLst>
          </p:cNvPr>
          <p:cNvSpPr txBox="1"/>
          <p:nvPr/>
        </p:nvSpPr>
        <p:spPr>
          <a:xfrm>
            <a:off x="9566031" y="2812955"/>
            <a:ext cx="161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0101 0011</a:t>
            </a:r>
            <a:endParaRPr lang="vi-VN" sz="2400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459C527A-A8EF-4A10-84E3-C279D652F065}"/>
              </a:ext>
            </a:extLst>
          </p:cNvPr>
          <p:cNvSpPr txBox="1"/>
          <p:nvPr/>
        </p:nvSpPr>
        <p:spPr>
          <a:xfrm>
            <a:off x="9572549" y="3289039"/>
            <a:ext cx="16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1010 0110</a:t>
            </a:r>
            <a:endParaRPr lang="vi-VN" sz="240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C2FEB83-D1BB-4254-8DB9-284CDC0150F7}"/>
              </a:ext>
            </a:extLst>
          </p:cNvPr>
          <p:cNvSpPr txBox="1"/>
          <p:nvPr/>
        </p:nvSpPr>
        <p:spPr>
          <a:xfrm>
            <a:off x="9572549" y="3750704"/>
            <a:ext cx="16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0100 1101</a:t>
            </a:r>
            <a:endParaRPr lang="vi-VN" sz="2400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B1668697-ACBC-4210-B0B0-1A043D5A8CC3}"/>
              </a:ext>
            </a:extLst>
          </p:cNvPr>
          <p:cNvSpPr txBox="1"/>
          <p:nvPr/>
        </p:nvSpPr>
        <p:spPr>
          <a:xfrm>
            <a:off x="9566031" y="4207250"/>
            <a:ext cx="164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1001 1010</a:t>
            </a:r>
            <a:endParaRPr lang="vi-VN" sz="2400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9387306B-3B5E-43DA-8EE4-32EAEFAB0AAF}"/>
              </a:ext>
            </a:extLst>
          </p:cNvPr>
          <p:cNvSpPr txBox="1"/>
          <p:nvPr/>
        </p:nvSpPr>
        <p:spPr>
          <a:xfrm>
            <a:off x="9566031" y="4666898"/>
            <a:ext cx="164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0011 0101</a:t>
            </a:r>
            <a:endParaRPr lang="vi-VN" sz="2400" dirty="0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65E29A05-D35A-4D7E-9920-9491921585C1}"/>
              </a:ext>
            </a:extLst>
          </p:cNvPr>
          <p:cNvSpPr txBox="1"/>
          <p:nvPr/>
        </p:nvSpPr>
        <p:spPr>
          <a:xfrm>
            <a:off x="9572548" y="5196735"/>
            <a:ext cx="16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0001 0111</a:t>
            </a:r>
            <a:endParaRPr lang="vi-VN" sz="2400" dirty="0"/>
          </a:p>
        </p:txBody>
      </p: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7903C44-3577-4CA8-8F7E-109FAA99C5A1}"/>
              </a:ext>
            </a:extLst>
          </p:cNvPr>
          <p:cNvCxnSpPr>
            <a:cxnSpLocks/>
          </p:cNvCxnSpPr>
          <p:nvPr/>
        </p:nvCxnSpPr>
        <p:spPr>
          <a:xfrm>
            <a:off x="8235899" y="5159503"/>
            <a:ext cx="297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BD0B3FC5-55F4-43DB-94BD-B1FC5F049BC2}"/>
              </a:ext>
            </a:extLst>
          </p:cNvPr>
          <p:cNvSpPr txBox="1"/>
          <p:nvPr/>
        </p:nvSpPr>
        <p:spPr>
          <a:xfrm>
            <a:off x="8235927" y="2815402"/>
            <a:ext cx="2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vi-V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C64DFCFA-5059-4A13-B09E-34FB6A5D4B41}"/>
              </a:ext>
            </a:extLst>
          </p:cNvPr>
          <p:cNvSpPr txBox="1"/>
          <p:nvPr/>
        </p:nvSpPr>
        <p:spPr>
          <a:xfrm>
            <a:off x="8235924" y="3291425"/>
            <a:ext cx="99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&lt;&lt; 1</a:t>
            </a:r>
            <a:endParaRPr lang="vi-V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574A2863-9D1E-44D8-80F2-B1AD5350B449}"/>
              </a:ext>
            </a:extLst>
          </p:cNvPr>
          <p:cNvSpPr txBox="1"/>
          <p:nvPr/>
        </p:nvSpPr>
        <p:spPr>
          <a:xfrm>
            <a:off x="8235924" y="3752364"/>
            <a:ext cx="99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&lt;&lt; 2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BB43F84A-62F2-4D3B-BA07-41B03BB292F8}"/>
              </a:ext>
            </a:extLst>
          </p:cNvPr>
          <p:cNvSpPr txBox="1"/>
          <p:nvPr/>
        </p:nvSpPr>
        <p:spPr>
          <a:xfrm>
            <a:off x="8235924" y="4208535"/>
            <a:ext cx="99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&lt;&lt; 3</a:t>
            </a:r>
            <a:endParaRPr lang="vi-V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62FA2A13-5338-4E66-90C8-D9F374E6307C}"/>
              </a:ext>
            </a:extLst>
          </p:cNvPr>
          <p:cNvSpPr txBox="1"/>
          <p:nvPr/>
        </p:nvSpPr>
        <p:spPr>
          <a:xfrm>
            <a:off x="8235899" y="4669306"/>
            <a:ext cx="99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&lt;&lt; 4</a:t>
            </a:r>
            <a:endParaRPr lang="vi-V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5390FD7E-CC58-4236-A6FE-FC0034C20F31}"/>
                  </a:ext>
                </a:extLst>
              </p:cNvPr>
              <p:cNvSpPr txBox="1"/>
              <p:nvPr/>
            </p:nvSpPr>
            <p:spPr>
              <a:xfrm>
                <a:off x="8342523" y="3764245"/>
                <a:ext cx="6524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5390FD7E-CC58-4236-A6FE-FC0034C2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523" y="3764245"/>
                <a:ext cx="65242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8E9F77FD-91A7-4033-8599-FD1C37C929BD}"/>
              </a:ext>
            </a:extLst>
          </p:cNvPr>
          <p:cNvSpPr txBox="1"/>
          <p:nvPr/>
        </p:nvSpPr>
        <p:spPr>
          <a:xfrm>
            <a:off x="9565924" y="4215401"/>
            <a:ext cx="16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0111 0100</a:t>
            </a:r>
            <a:endParaRPr lang="vi-VN" sz="2400" dirty="0"/>
          </a:p>
        </p:txBody>
      </p: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3B95A6B0-B813-485D-88D0-946ABC287453}"/>
              </a:ext>
            </a:extLst>
          </p:cNvPr>
          <p:cNvCxnSpPr>
            <a:cxnSpLocks/>
          </p:cNvCxnSpPr>
          <p:nvPr/>
        </p:nvCxnSpPr>
        <p:spPr>
          <a:xfrm>
            <a:off x="8229275" y="4200013"/>
            <a:ext cx="297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Hộp Văn bản 51">
                <a:extLst>
                  <a:ext uri="{FF2B5EF4-FFF2-40B4-BE49-F238E27FC236}">
                    <a16:creationId xmlns:a16="http://schemas.microsoft.com/office/drawing/2014/main" id="{EFAF805B-08F4-495C-8115-FF7370B8A3A8}"/>
                  </a:ext>
                </a:extLst>
              </p:cNvPr>
              <p:cNvSpPr txBox="1"/>
              <p:nvPr/>
            </p:nvSpPr>
            <p:spPr>
              <a:xfrm>
                <a:off x="8336498" y="3522905"/>
                <a:ext cx="6524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Hộp Văn bản 51">
                <a:extLst>
                  <a:ext uri="{FF2B5EF4-FFF2-40B4-BE49-F238E27FC236}">
                    <a16:creationId xmlns:a16="http://schemas.microsoft.com/office/drawing/2014/main" id="{EFAF805B-08F4-495C-8115-FF7370B8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498" y="3522905"/>
                <a:ext cx="65242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64C829E0-9292-474B-9F44-C07E11915A77}"/>
              </a:ext>
            </a:extLst>
          </p:cNvPr>
          <p:cNvSpPr txBox="1"/>
          <p:nvPr/>
        </p:nvSpPr>
        <p:spPr>
          <a:xfrm>
            <a:off x="9565923" y="3276683"/>
            <a:ext cx="16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0001 0111</a:t>
            </a:r>
            <a:endParaRPr lang="vi-VN" sz="2400" dirty="0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E21CE624-B892-47D0-AED2-21FABDB1C1C8}"/>
              </a:ext>
            </a:extLst>
          </p:cNvPr>
          <p:cNvSpPr txBox="1"/>
          <p:nvPr/>
        </p:nvSpPr>
        <p:spPr>
          <a:xfrm>
            <a:off x="9565922" y="3738348"/>
            <a:ext cx="16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0110 0011</a:t>
            </a:r>
            <a:endParaRPr lang="vi-VN" sz="2400" dirty="0"/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C098D31C-286D-47F6-9886-ABDE3C0A80B0}"/>
              </a:ext>
            </a:extLst>
          </p:cNvPr>
          <p:cNvSpPr txBox="1"/>
          <p:nvPr/>
        </p:nvSpPr>
        <p:spPr>
          <a:xfrm>
            <a:off x="8091863" y="4908048"/>
            <a:ext cx="33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0111 0100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74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(16)</a:t>
            </a:r>
            <a:endParaRPr lang="vi-VN" sz="2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Hình ảnh 26">
            <a:extLst>
              <a:ext uri="{FF2B5EF4-FFF2-40B4-BE49-F238E27FC236}">
                <a16:creationId xmlns:a16="http://schemas.microsoft.com/office/drawing/2014/main" id="{559EFC6C-70AB-4095-B2C3-AAA09C0A9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78" y="2074042"/>
            <a:ext cx="10039261" cy="46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animBg="1"/>
      <p:bldP spid="10" grpId="0" uiExpand="1" build="p"/>
      <p:bldP spid="11" grpId="0" uiExpand="1"/>
      <p:bldP spid="11" grpId="1" uiExpand="1"/>
      <p:bldP spid="16" grpId="0" uiExpand="1"/>
      <p:bldP spid="16" grpId="1"/>
      <p:bldP spid="24" grpId="0" uiExpand="1"/>
      <p:bldP spid="24" grpId="1"/>
      <p:bldP spid="25" grpId="0" uiExpand="1"/>
      <p:bldP spid="25" grpId="1"/>
      <p:bldP spid="26" grpId="0" uiExpand="1"/>
      <p:bldP spid="26" grpId="1"/>
      <p:bldP spid="28" grpId="0" uiExpand="1"/>
      <p:bldP spid="28" grpId="1"/>
      <p:bldP spid="29" grpId="0" uiExpand="1"/>
      <p:bldP spid="29" grpId="1"/>
      <p:bldP spid="33" grpId="0" uiExpand="1"/>
      <p:bldP spid="33" grpId="1" uiExpand="1"/>
      <p:bldP spid="34" grpId="0" uiExpand="1"/>
      <p:bldP spid="34" grpId="1" uiExpand="1"/>
      <p:bldP spid="41" grpId="0" uiExpand="1"/>
      <p:bldP spid="41" grpId="1" uiExpand="1"/>
      <p:bldP spid="43" grpId="0" uiExpand="1"/>
      <p:bldP spid="43" grpId="1" uiExpand="1"/>
      <p:bldP spid="45" grpId="0" uiExpand="1"/>
      <p:bldP spid="45" grpId="1" uiExpand="1"/>
      <p:bldP spid="49" grpId="0" uiExpand="1"/>
      <p:bldP spid="49" grpId="1"/>
      <p:bldP spid="50" grpId="0" uiExpand="1"/>
      <p:bldP spid="52" grpId="0" uiExpand="1"/>
      <p:bldP spid="53" grpId="0" uiExpand="1"/>
      <p:bldP spid="54" grpId="0" uiExpand="1"/>
      <p:bldP spid="55" grpId="0" uiExpan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97AE516B-F80B-4B26-9074-1CDF5E56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78" y="2074042"/>
            <a:ext cx="10039261" cy="4619003"/>
          </a:xfrm>
          <a:prstGeom prst="rect">
            <a:avLst/>
          </a:prstGeom>
        </p:spPr>
      </p:pic>
      <p:sp>
        <p:nvSpPr>
          <p:cNvPr id="5" name="Tiêu đề 1">
            <a:extLst>
              <a:ext uri="{FF2B5EF4-FFF2-40B4-BE49-F238E27FC236}">
                <a16:creationId xmlns:a16="http://schemas.microsoft.com/office/drawing/2014/main" id="{1ADF555E-8697-4901-AB14-097FE4D6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Bảng S-box thuận (Forward S-box)</a:t>
            </a:r>
            <a:endParaRPr lang="vi-VN" sz="4400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E584873-37E4-4F7D-A3B5-C8B637583D2F}"/>
              </a:ext>
            </a:extLst>
          </p:cNvPr>
          <p:cNvSpPr/>
          <p:nvPr/>
        </p:nvSpPr>
        <p:spPr>
          <a:xfrm>
            <a:off x="7510462" y="2088357"/>
            <a:ext cx="564357" cy="250031"/>
          </a:xfrm>
          <a:prstGeom prst="rect">
            <a:avLst/>
          </a:prstGeom>
          <a:solidFill>
            <a:srgbClr val="0070C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vi-VN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8C714BC-FDDB-4BC3-A349-36DA4F3769C8}"/>
              </a:ext>
            </a:extLst>
          </p:cNvPr>
          <p:cNvSpPr/>
          <p:nvPr/>
        </p:nvSpPr>
        <p:spPr>
          <a:xfrm>
            <a:off x="1021557" y="5627618"/>
            <a:ext cx="564357" cy="250031"/>
          </a:xfrm>
          <a:prstGeom prst="rect">
            <a:avLst/>
          </a:prstGeom>
          <a:solidFill>
            <a:srgbClr val="FF66F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vi-VN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F683005-76CC-454B-BB2F-A9635D695F2F}"/>
              </a:ext>
            </a:extLst>
          </p:cNvPr>
          <p:cNvSpPr/>
          <p:nvPr/>
        </p:nvSpPr>
        <p:spPr>
          <a:xfrm>
            <a:off x="7510461" y="5627617"/>
            <a:ext cx="564357" cy="250031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515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53216 2.59259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3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AAE7E04-0F82-4796-AEE3-5624585B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68" y="4223908"/>
            <a:ext cx="4302401" cy="255191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Bảng S-box đảo (Inverse S-box)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343"/>
            <a:ext cx="10623783" cy="2122063"/>
          </a:xfrm>
        </p:spPr>
        <p:txBody>
          <a:bodyPr>
            <a:noAutofit/>
          </a:bodyPr>
          <a:lstStyle/>
          <a:p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b</a:t>
            </a:r>
            <a:r>
              <a:rPr lang="vi-VN" sz="2800" dirty="0" err="1"/>
              <a:t>ảng</a:t>
            </a:r>
            <a:r>
              <a:rPr lang="vi-VN" sz="2800" dirty="0"/>
              <a:t> S-</a:t>
            </a:r>
            <a:r>
              <a:rPr lang="vi-VN" sz="2800" dirty="0" err="1"/>
              <a:t>box</a:t>
            </a:r>
            <a:r>
              <a:rPr lang="vi-VN" sz="2800" dirty="0"/>
              <a:t> </a:t>
            </a:r>
            <a:r>
              <a:rPr lang="en-US" sz="2800" dirty="0"/>
              <a:t>đảo</a:t>
            </a:r>
            <a:r>
              <a:rPr lang="vi-VN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:</a:t>
            </a:r>
          </a:p>
          <a:p>
            <a:pPr lvl="1"/>
            <a:r>
              <a:rPr lang="en-US" sz="2400" dirty="0"/>
              <a:t>X</a:t>
            </a:r>
            <a:r>
              <a:rPr lang="vi-VN" sz="2400" dirty="0" err="1"/>
              <a:t>ác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r>
              <a:rPr lang="vi-VN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vi-VN" sz="2400" dirty="0" err="1"/>
              <a:t>nghịch</a:t>
            </a:r>
            <a:r>
              <a:rPr lang="vi-VN" sz="2400" dirty="0"/>
              <a:t> </a:t>
            </a:r>
            <a:r>
              <a:rPr lang="vi-VN" sz="2400" dirty="0" err="1"/>
              <a:t>đảo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ô</a:t>
            </a:r>
            <a:r>
              <a:rPr lang="vi-VN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vi-VN" sz="2400" dirty="0"/>
              <a:t>trên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vi-VN" sz="2400" dirty="0"/>
              <a:t> 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GF(2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GF(2)[x] / (x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+x</a:t>
            </a:r>
            <a:r>
              <a:rPr lang="en-US" sz="24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vi-V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+x+1) </a:t>
            </a:r>
            <a:r>
              <a:rPr lang="vi-VN" sz="2400" dirty="0"/>
              <a:t>(</a:t>
            </a:r>
            <a:r>
              <a:rPr lang="vi-VN" sz="2400" dirty="0" err="1"/>
              <a:t>trường</a:t>
            </a:r>
            <a:r>
              <a:rPr lang="vi-VN" sz="2400" dirty="0"/>
              <a:t> </a:t>
            </a:r>
            <a:r>
              <a:rPr lang="vi-VN" sz="2400" dirty="0" err="1"/>
              <a:t>hữu</a:t>
            </a:r>
            <a:r>
              <a:rPr lang="vi-VN" sz="2400" dirty="0"/>
              <a:t> </a:t>
            </a:r>
            <a:r>
              <a:rPr lang="vi-VN" sz="2400" dirty="0" err="1"/>
              <a:t>hạn</a:t>
            </a:r>
            <a:r>
              <a:rPr lang="vi-VN" sz="2400" dirty="0"/>
              <a:t> </a:t>
            </a:r>
            <a:r>
              <a:rPr lang="vi-VN" sz="2400" dirty="0" err="1"/>
              <a:t>Rijindael</a:t>
            </a:r>
            <a:r>
              <a:rPr lang="en-US" sz="2400" dirty="0"/>
              <a:t>).</a:t>
            </a:r>
          </a:p>
          <a:p>
            <a:pPr lvl="1"/>
            <a:r>
              <a:rPr lang="vi-VN" sz="2400" dirty="0" err="1"/>
              <a:t>Giá</a:t>
            </a:r>
            <a:r>
              <a:rPr lang="vi-VN" sz="2400" dirty="0"/>
              <a:t> </a:t>
            </a:r>
            <a:r>
              <a:rPr lang="vi-VN" sz="2400" dirty="0" err="1"/>
              <a:t>trị</a:t>
            </a:r>
            <a:r>
              <a:rPr lang="vi-VN" sz="2400" dirty="0"/>
              <a:t> 0 không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nghịch</a:t>
            </a:r>
            <a:r>
              <a:rPr lang="vi-VN" sz="2400" dirty="0"/>
              <a:t> </a:t>
            </a:r>
            <a:r>
              <a:rPr lang="vi-VN" sz="2400" dirty="0" err="1"/>
              <a:t>đảo</a:t>
            </a:r>
            <a:r>
              <a:rPr lang="vi-VN" sz="2400" dirty="0"/>
              <a:t> </a:t>
            </a:r>
            <a:r>
              <a:rPr lang="vi-VN" sz="2400" dirty="0" err="1"/>
              <a:t>thì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ánh</a:t>
            </a:r>
            <a:r>
              <a:rPr lang="vi-VN" sz="2400" dirty="0"/>
              <a:t> </a:t>
            </a:r>
            <a:r>
              <a:rPr lang="vi-VN" sz="2400" dirty="0" err="1"/>
              <a:t>xạ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0.</a:t>
            </a:r>
            <a:endParaRPr lang="en-US" sz="2400" dirty="0"/>
          </a:p>
          <a:p>
            <a:pPr lvl="1"/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nghịch</a:t>
            </a:r>
            <a:r>
              <a:rPr lang="vi-VN" sz="2400" dirty="0"/>
              <a:t> </a:t>
            </a:r>
            <a:r>
              <a:rPr lang="vi-VN" sz="2400" dirty="0" err="1"/>
              <a:t>đảo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chuyển</a:t>
            </a:r>
            <a:r>
              <a:rPr lang="vi-VN" sz="2400" dirty="0"/>
              <a:t> </a:t>
            </a:r>
            <a:r>
              <a:rPr lang="vi-VN" sz="2400" dirty="0" err="1"/>
              <a:t>đổi</a:t>
            </a:r>
            <a:r>
              <a:rPr lang="vi-VN" sz="2400" dirty="0"/>
              <a:t> thông qua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biến</a:t>
            </a:r>
            <a:r>
              <a:rPr lang="vi-VN" sz="2400" dirty="0"/>
              <a:t> </a:t>
            </a:r>
            <a:r>
              <a:rPr lang="vi-VN" sz="2400" dirty="0" err="1"/>
              <a:t>đổi</a:t>
            </a:r>
            <a:r>
              <a:rPr lang="vi-VN" sz="2400" dirty="0"/>
              <a:t> </a:t>
            </a:r>
            <a:r>
              <a:rPr lang="vi-VN" sz="2400" dirty="0" err="1"/>
              <a:t>affine</a:t>
            </a:r>
            <a:r>
              <a:rPr lang="vi-VN" sz="2400" dirty="0"/>
              <a:t>.</a:t>
            </a:r>
          </a:p>
          <a:p>
            <a:endParaRPr lang="en-US" sz="32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C383B8E-4DDE-48F4-9025-1BBD305F50E2}"/>
              </a:ext>
            </a:extLst>
          </p:cNvPr>
          <p:cNvSpPr txBox="1"/>
          <p:nvPr/>
        </p:nvSpPr>
        <p:spPr>
          <a:xfrm>
            <a:off x="8091863" y="4908048"/>
            <a:ext cx="33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(0100 1010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4A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(16)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A133A3C-0BF8-4D0E-A74C-914D56713D9D}"/>
              </a:ext>
            </a:extLst>
          </p:cNvPr>
          <p:cNvSpPr txBox="1"/>
          <p:nvPr/>
        </p:nvSpPr>
        <p:spPr>
          <a:xfrm>
            <a:off x="8091863" y="5542690"/>
            <a:ext cx="33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(0000 0101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05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(16)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7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uiExpand="1"/>
      <p:bldP spid="6" grpId="0" uiExpan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E3C6C6A-B953-4DC7-ACC1-FD38BD58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44" y="2073997"/>
            <a:ext cx="10038095" cy="461904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4684D4EC-E0DA-4E41-8FC3-81613684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77" y="2074042"/>
            <a:ext cx="10039261" cy="4619003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E584873-37E4-4F7D-A3B5-C8B637583D2F}"/>
              </a:ext>
            </a:extLst>
          </p:cNvPr>
          <p:cNvSpPr/>
          <p:nvPr/>
        </p:nvSpPr>
        <p:spPr>
          <a:xfrm>
            <a:off x="3950494" y="2090738"/>
            <a:ext cx="597694" cy="250031"/>
          </a:xfrm>
          <a:prstGeom prst="rect">
            <a:avLst/>
          </a:prstGeom>
          <a:solidFill>
            <a:srgbClr val="0070C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vi-VN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8C714BC-FDDB-4BC3-A349-36DA4F3769C8}"/>
              </a:ext>
            </a:extLst>
          </p:cNvPr>
          <p:cNvSpPr/>
          <p:nvPr/>
        </p:nvSpPr>
        <p:spPr>
          <a:xfrm>
            <a:off x="1014414" y="4247116"/>
            <a:ext cx="576000" cy="270000"/>
          </a:xfrm>
          <a:prstGeom prst="rect">
            <a:avLst/>
          </a:prstGeom>
          <a:solidFill>
            <a:srgbClr val="FF66F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vi-VN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F683005-76CC-454B-BB2F-A9635D695F2F}"/>
              </a:ext>
            </a:extLst>
          </p:cNvPr>
          <p:cNvSpPr/>
          <p:nvPr/>
        </p:nvSpPr>
        <p:spPr>
          <a:xfrm>
            <a:off x="3950494" y="4249497"/>
            <a:ext cx="597694" cy="270000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bg1"/>
              </a:solidFill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579794EF-A39B-4697-8B90-57F099B47541}"/>
              </a:ext>
            </a:extLst>
          </p:cNvPr>
          <p:cNvGrpSpPr/>
          <p:nvPr/>
        </p:nvGrpSpPr>
        <p:grpSpPr>
          <a:xfrm>
            <a:off x="6383364" y="2426707"/>
            <a:ext cx="3910818" cy="3910818"/>
            <a:chOff x="6383364" y="2426707"/>
            <a:chExt cx="3910818" cy="3910818"/>
          </a:xfrm>
        </p:grpSpPr>
        <p:sp>
          <p:nvSpPr>
            <p:cNvPr id="13" name="Hình chữ nhật: Góc Gập 12">
              <a:extLst>
                <a:ext uri="{FF2B5EF4-FFF2-40B4-BE49-F238E27FC236}">
                  <a16:creationId xmlns:a16="http://schemas.microsoft.com/office/drawing/2014/main" id="{5E20A360-67DB-4D61-B7A6-2E1E1FB70310}"/>
                </a:ext>
              </a:extLst>
            </p:cNvPr>
            <p:cNvSpPr/>
            <p:nvPr/>
          </p:nvSpPr>
          <p:spPr>
            <a:xfrm flipV="1">
              <a:off x="6383364" y="2426707"/>
              <a:ext cx="3910818" cy="3910818"/>
            </a:xfrm>
            <a:prstGeom prst="foldedCorne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5031657-F221-421D-831B-AC99E39DF106}"/>
                </a:ext>
              </a:extLst>
            </p:cNvPr>
            <p:cNvSpPr txBox="1"/>
            <p:nvPr/>
          </p:nvSpPr>
          <p:spPr>
            <a:xfrm>
              <a:off x="6488871" y="3043288"/>
              <a:ext cx="369980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Chú ý rằng bảng S-box đảo đ</a:t>
              </a:r>
              <a:r>
                <a:rPr lang="vi-V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ơ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n giản chỉ bảng S-box thuận đảo ng</a:t>
              </a:r>
              <a:r>
                <a:rPr lang="vi-V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ư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ợc lại: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trong bảng S-box thuận:</a:t>
              </a:r>
            </a:p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0xCA -&gt; 0x74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trong bảng S-box đảo:</a:t>
              </a:r>
            </a:p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0x74 -&gt; 0xCA</a:t>
              </a:r>
            </a:p>
          </p:txBody>
        </p:sp>
      </p:grpSp>
      <p:sp>
        <p:nvSpPr>
          <p:cNvPr id="19" name="Tiêu đề 1">
            <a:extLst>
              <a:ext uri="{FF2B5EF4-FFF2-40B4-BE49-F238E27FC236}">
                <a16:creationId xmlns:a16="http://schemas.microsoft.com/office/drawing/2014/main" id="{C12C2973-D98E-43B7-9B42-05AC6680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Bảng S-box đảo (Inverse S-box)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39009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0.3164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24141 1.1111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Bảng </a:t>
            </a:r>
            <a:r>
              <a:rPr lang="en-US" sz="4400" dirty="0" err="1"/>
              <a:t>Rcon</a:t>
            </a:r>
            <a:r>
              <a:rPr lang="en-US" sz="4400" dirty="0"/>
              <a:t> (Round constant)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343"/>
            <a:ext cx="10623783" cy="4521127"/>
          </a:xfrm>
        </p:spPr>
        <p:txBody>
          <a:bodyPr>
            <a:noAutofit/>
          </a:bodyPr>
          <a:lstStyle/>
          <a:p>
            <a:r>
              <a:rPr lang="en-US" sz="2800" dirty="0"/>
              <a:t>Bảng </a:t>
            </a:r>
            <a:r>
              <a:rPr lang="en-US" sz="2800" dirty="0" err="1"/>
              <a:t>Rcon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loạt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</a:rPr>
              <a:t>Rcon</a:t>
            </a:r>
            <a:r>
              <a:rPr lang="en-US" sz="2800" baseline="-25000" dirty="0">
                <a:solidFill>
                  <a:srgbClr val="FFFF00"/>
                </a:solidFill>
              </a:rPr>
              <a:t>[</a:t>
            </a:r>
            <a:r>
              <a:rPr lang="en-US" sz="2800" baseline="-25000" dirty="0" err="1">
                <a:solidFill>
                  <a:srgbClr val="FFFF00"/>
                </a:solidFill>
              </a:rPr>
              <a:t>i</a:t>
            </a:r>
            <a:r>
              <a:rPr lang="en-US" sz="2800" baseline="-25000" dirty="0">
                <a:solidFill>
                  <a:srgbClr val="FFFF00"/>
                </a:solidFill>
              </a:rPr>
              <a:t>]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/>
              <a:t>ợc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trong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quá trình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Rijndael</a:t>
            </a:r>
            <a:r>
              <a:rPr lang="en-US" sz="2800" dirty="0"/>
              <a:t>, </a:t>
            </a:r>
            <a:r>
              <a:rPr lang="en-US" sz="2800" dirty="0" err="1"/>
              <a:t>với</a:t>
            </a:r>
            <a:r>
              <a:rPr lang="en-US" sz="2800" dirty="0"/>
              <a:t>:</a:t>
            </a:r>
          </a:p>
          <a:p>
            <a:pPr marL="0" indent="0" algn="ctr">
              <a:buNone/>
            </a:pP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Rcon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(RC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0x00, 0x00, 0x00)</a:t>
            </a:r>
          </a:p>
          <a:p>
            <a:pPr marL="0" indent="0">
              <a:buNone/>
            </a:pPr>
            <a:r>
              <a:rPr lang="en-US" sz="2800" dirty="0"/>
              <a:t>trong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hằng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(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cứ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hằng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/>
              <a:t>ợc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(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GF[2</a:t>
            </a:r>
            <a:r>
              <a:rPr lang="en-US" sz="2800" baseline="30000" dirty="0"/>
              <a:t>8</a:t>
            </a:r>
            <a:r>
              <a:rPr lang="en-US" sz="2800" dirty="0"/>
              <a:t>]):</a:t>
            </a:r>
          </a:p>
          <a:p>
            <a:pPr marL="914400" lvl="2" indent="0">
              <a:buNone/>
            </a:pPr>
            <a:r>
              <a:rPr lang="en-US" sz="2200" dirty="0"/>
              <a:t>			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</a:t>
            </a:r>
            <a:r>
              <a:rPr lang="en-US" sz="24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=  0x01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RC</a:t>
            </a:r>
            <a:r>
              <a:rPr lang="en-US" sz="24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[j]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=  0x02 x RC</a:t>
            </a:r>
            <a:r>
              <a:rPr lang="en-US" sz="24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[j-1]</a:t>
            </a:r>
          </a:p>
        </p:txBody>
      </p:sp>
    </p:spTree>
    <p:extLst>
      <p:ext uri="{BB962C8B-B14F-4D97-AF65-F5344CB8AC3E}">
        <p14:creationId xmlns:p14="http://schemas.microsoft.com/office/powerpoint/2010/main" val="21998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Bảng </a:t>
            </a:r>
            <a:r>
              <a:rPr lang="en-US" sz="4400" dirty="0" err="1"/>
              <a:t>Rcon</a:t>
            </a:r>
            <a:r>
              <a:rPr lang="en-US" sz="4400" dirty="0"/>
              <a:t> (Round constant)</a:t>
            </a:r>
            <a:endParaRPr lang="vi-VN" sz="4400" dirty="0"/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569A77A1-9789-4EEE-8CB5-13D5FFF8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5451"/>
              </p:ext>
            </p:extLst>
          </p:nvPr>
        </p:nvGraphicFramePr>
        <p:xfrm>
          <a:off x="449940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B3CC89C9-75ED-460D-8388-3858AA50B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33255"/>
              </p:ext>
            </p:extLst>
          </p:nvPr>
        </p:nvGraphicFramePr>
        <p:xfrm>
          <a:off x="1529992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C7226298-36E8-45B5-9495-20D89EFE8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9233"/>
              </p:ext>
            </p:extLst>
          </p:nvPr>
        </p:nvGraphicFramePr>
        <p:xfrm>
          <a:off x="2610044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9D3A445E-8B5D-427B-BAD2-BF8C04CB5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11392"/>
              </p:ext>
            </p:extLst>
          </p:nvPr>
        </p:nvGraphicFramePr>
        <p:xfrm>
          <a:off x="3690096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BE6A8434-5595-4333-9462-34D3652CE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71327"/>
              </p:ext>
            </p:extLst>
          </p:nvPr>
        </p:nvGraphicFramePr>
        <p:xfrm>
          <a:off x="4770148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4" name="Bảng 13">
            <a:extLst>
              <a:ext uri="{FF2B5EF4-FFF2-40B4-BE49-F238E27FC236}">
                <a16:creationId xmlns:a16="http://schemas.microsoft.com/office/drawing/2014/main" id="{D5C5AD23-16F0-4146-A871-5A88ECDDE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77683"/>
              </p:ext>
            </p:extLst>
          </p:nvPr>
        </p:nvGraphicFramePr>
        <p:xfrm>
          <a:off x="5850200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BE890559-788C-4AB8-BE7A-F13EA3627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38009"/>
              </p:ext>
            </p:extLst>
          </p:nvPr>
        </p:nvGraphicFramePr>
        <p:xfrm>
          <a:off x="6930252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BC164186-5365-43E2-8309-87FAF1AAC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04574"/>
              </p:ext>
            </p:extLst>
          </p:nvPr>
        </p:nvGraphicFramePr>
        <p:xfrm>
          <a:off x="8010304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7" name="Bảng 16">
            <a:extLst>
              <a:ext uri="{FF2B5EF4-FFF2-40B4-BE49-F238E27FC236}">
                <a16:creationId xmlns:a16="http://schemas.microsoft.com/office/drawing/2014/main" id="{4AD7129C-F9D3-4923-9B35-48CA77F8D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08228"/>
              </p:ext>
            </p:extLst>
          </p:nvPr>
        </p:nvGraphicFramePr>
        <p:xfrm>
          <a:off x="9090356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1b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E7742C6C-3381-47C2-880E-A970553A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1273"/>
              </p:ext>
            </p:extLst>
          </p:nvPr>
        </p:nvGraphicFramePr>
        <p:xfrm>
          <a:off x="10170408" y="3085539"/>
          <a:ext cx="734667" cy="640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graphicFrame>
        <p:nvGraphicFramePr>
          <p:cNvPr id="24" name="Bảng 23">
            <a:extLst>
              <a:ext uri="{FF2B5EF4-FFF2-40B4-BE49-F238E27FC236}">
                <a16:creationId xmlns:a16="http://schemas.microsoft.com/office/drawing/2014/main" id="{BDC62429-C9FF-4AC1-AC63-96CAC8DF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91335"/>
              </p:ext>
            </p:extLst>
          </p:nvPr>
        </p:nvGraphicFramePr>
        <p:xfrm>
          <a:off x="449940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graphicFrame>
        <p:nvGraphicFramePr>
          <p:cNvPr id="40" name="Bảng 39">
            <a:extLst>
              <a:ext uri="{FF2B5EF4-FFF2-40B4-BE49-F238E27FC236}">
                <a16:creationId xmlns:a16="http://schemas.microsoft.com/office/drawing/2014/main" id="{E7131303-5640-4C11-AAA4-404ED9098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99815"/>
              </p:ext>
            </p:extLst>
          </p:nvPr>
        </p:nvGraphicFramePr>
        <p:xfrm>
          <a:off x="1529991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graphicFrame>
        <p:nvGraphicFramePr>
          <p:cNvPr id="41" name="Bảng 40">
            <a:extLst>
              <a:ext uri="{FF2B5EF4-FFF2-40B4-BE49-F238E27FC236}">
                <a16:creationId xmlns:a16="http://schemas.microsoft.com/office/drawing/2014/main" id="{73BA2135-E38A-43E4-A25D-9196EAD42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59226"/>
              </p:ext>
            </p:extLst>
          </p:nvPr>
        </p:nvGraphicFramePr>
        <p:xfrm>
          <a:off x="2610045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graphicFrame>
        <p:nvGraphicFramePr>
          <p:cNvPr id="42" name="Bảng 41">
            <a:extLst>
              <a:ext uri="{FF2B5EF4-FFF2-40B4-BE49-F238E27FC236}">
                <a16:creationId xmlns:a16="http://schemas.microsoft.com/office/drawing/2014/main" id="{C496160A-2DAB-4D52-B11B-77D8AB314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11214"/>
              </p:ext>
            </p:extLst>
          </p:nvPr>
        </p:nvGraphicFramePr>
        <p:xfrm>
          <a:off x="3690096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graphicFrame>
        <p:nvGraphicFramePr>
          <p:cNvPr id="43" name="Bảng 42">
            <a:extLst>
              <a:ext uri="{FF2B5EF4-FFF2-40B4-BE49-F238E27FC236}">
                <a16:creationId xmlns:a16="http://schemas.microsoft.com/office/drawing/2014/main" id="{1405D86E-EE74-4C54-BA83-CCA779FC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95246"/>
              </p:ext>
            </p:extLst>
          </p:nvPr>
        </p:nvGraphicFramePr>
        <p:xfrm>
          <a:off x="4770148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graphicFrame>
        <p:nvGraphicFramePr>
          <p:cNvPr id="44" name="Bảng 43">
            <a:extLst>
              <a:ext uri="{FF2B5EF4-FFF2-40B4-BE49-F238E27FC236}">
                <a16:creationId xmlns:a16="http://schemas.microsoft.com/office/drawing/2014/main" id="{FA012AFB-8450-4FF7-B987-144FBA883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03190"/>
              </p:ext>
            </p:extLst>
          </p:nvPr>
        </p:nvGraphicFramePr>
        <p:xfrm>
          <a:off x="5850200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graphicFrame>
        <p:nvGraphicFramePr>
          <p:cNvPr id="45" name="Bảng 44">
            <a:extLst>
              <a:ext uri="{FF2B5EF4-FFF2-40B4-BE49-F238E27FC236}">
                <a16:creationId xmlns:a16="http://schemas.microsoft.com/office/drawing/2014/main" id="{50B78FB7-7F15-461A-AB97-E96D9058A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96803"/>
              </p:ext>
            </p:extLst>
          </p:nvPr>
        </p:nvGraphicFramePr>
        <p:xfrm>
          <a:off x="6930251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graphicFrame>
        <p:nvGraphicFramePr>
          <p:cNvPr id="46" name="Bảng 45">
            <a:extLst>
              <a:ext uri="{FF2B5EF4-FFF2-40B4-BE49-F238E27FC236}">
                <a16:creationId xmlns:a16="http://schemas.microsoft.com/office/drawing/2014/main" id="{54C3F728-A834-44CF-A8EF-A25F74562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22987"/>
              </p:ext>
            </p:extLst>
          </p:nvPr>
        </p:nvGraphicFramePr>
        <p:xfrm>
          <a:off x="8010305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graphicFrame>
        <p:nvGraphicFramePr>
          <p:cNvPr id="47" name="Bảng 46">
            <a:extLst>
              <a:ext uri="{FF2B5EF4-FFF2-40B4-BE49-F238E27FC236}">
                <a16:creationId xmlns:a16="http://schemas.microsoft.com/office/drawing/2014/main" id="{FBC3F333-BFD9-4E52-8470-4C7296A36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67505"/>
              </p:ext>
            </p:extLst>
          </p:nvPr>
        </p:nvGraphicFramePr>
        <p:xfrm>
          <a:off x="9090356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graphicFrame>
        <p:nvGraphicFramePr>
          <p:cNvPr id="48" name="Bảng 47">
            <a:extLst>
              <a:ext uri="{FF2B5EF4-FFF2-40B4-BE49-F238E27FC236}">
                <a16:creationId xmlns:a16="http://schemas.microsoft.com/office/drawing/2014/main" id="{564CBF32-986D-4686-AE3A-0A32ABD78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47911"/>
              </p:ext>
            </p:extLst>
          </p:nvPr>
        </p:nvGraphicFramePr>
        <p:xfrm>
          <a:off x="10170408" y="3725619"/>
          <a:ext cx="73466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67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vi-VN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09065"/>
                  </a:ext>
                </a:extLst>
              </a:tr>
            </a:tbl>
          </a:graphicData>
        </a:graphic>
      </p:graphicFrame>
      <p:sp>
        <p:nvSpPr>
          <p:cNvPr id="56" name="Mũi tên: Cong Xuống 55">
            <a:extLst>
              <a:ext uri="{FF2B5EF4-FFF2-40B4-BE49-F238E27FC236}">
                <a16:creationId xmlns:a16="http://schemas.microsoft.com/office/drawing/2014/main" id="{E01E237A-44A6-400A-A407-58AF7704735D}"/>
              </a:ext>
            </a:extLst>
          </p:cNvPr>
          <p:cNvSpPr/>
          <p:nvPr/>
        </p:nvSpPr>
        <p:spPr>
          <a:xfrm>
            <a:off x="1016520" y="2423305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Mũi tên: Cong Xuống 56">
            <a:extLst>
              <a:ext uri="{FF2B5EF4-FFF2-40B4-BE49-F238E27FC236}">
                <a16:creationId xmlns:a16="http://schemas.microsoft.com/office/drawing/2014/main" id="{23665C2E-EAE6-4CCA-BFE1-9A5C8C84C160}"/>
              </a:ext>
            </a:extLst>
          </p:cNvPr>
          <p:cNvSpPr/>
          <p:nvPr/>
        </p:nvSpPr>
        <p:spPr>
          <a:xfrm>
            <a:off x="2096573" y="2423304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Mũi tên: Cong Xuống 57">
            <a:extLst>
              <a:ext uri="{FF2B5EF4-FFF2-40B4-BE49-F238E27FC236}">
                <a16:creationId xmlns:a16="http://schemas.microsoft.com/office/drawing/2014/main" id="{B39D3A4C-C16A-4D8D-B765-7EA2E3E8493D}"/>
              </a:ext>
            </a:extLst>
          </p:cNvPr>
          <p:cNvSpPr/>
          <p:nvPr/>
        </p:nvSpPr>
        <p:spPr>
          <a:xfrm>
            <a:off x="3176624" y="2423305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Mũi tên: Cong Xuống 58">
            <a:extLst>
              <a:ext uri="{FF2B5EF4-FFF2-40B4-BE49-F238E27FC236}">
                <a16:creationId xmlns:a16="http://schemas.microsoft.com/office/drawing/2014/main" id="{85110729-5A67-4974-BE46-246F5773B22C}"/>
              </a:ext>
            </a:extLst>
          </p:cNvPr>
          <p:cNvSpPr/>
          <p:nvPr/>
        </p:nvSpPr>
        <p:spPr>
          <a:xfrm>
            <a:off x="4256677" y="2423304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Mũi tên: Cong Xuống 59">
            <a:extLst>
              <a:ext uri="{FF2B5EF4-FFF2-40B4-BE49-F238E27FC236}">
                <a16:creationId xmlns:a16="http://schemas.microsoft.com/office/drawing/2014/main" id="{FBE3BFDD-46F0-4FDF-B28E-6721A44F94D7}"/>
              </a:ext>
            </a:extLst>
          </p:cNvPr>
          <p:cNvSpPr/>
          <p:nvPr/>
        </p:nvSpPr>
        <p:spPr>
          <a:xfrm>
            <a:off x="5336728" y="2423304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Mũi tên: Cong Xuống 65">
            <a:extLst>
              <a:ext uri="{FF2B5EF4-FFF2-40B4-BE49-F238E27FC236}">
                <a16:creationId xmlns:a16="http://schemas.microsoft.com/office/drawing/2014/main" id="{AAC665B8-6E32-4B91-AF14-8C5D3023E6E7}"/>
              </a:ext>
            </a:extLst>
          </p:cNvPr>
          <p:cNvSpPr/>
          <p:nvPr/>
        </p:nvSpPr>
        <p:spPr>
          <a:xfrm>
            <a:off x="6416780" y="2423305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Mũi tên: Cong Xuống 66">
            <a:extLst>
              <a:ext uri="{FF2B5EF4-FFF2-40B4-BE49-F238E27FC236}">
                <a16:creationId xmlns:a16="http://schemas.microsoft.com/office/drawing/2014/main" id="{D68BE179-FB87-49D7-BCC3-1620D2F0F559}"/>
              </a:ext>
            </a:extLst>
          </p:cNvPr>
          <p:cNvSpPr/>
          <p:nvPr/>
        </p:nvSpPr>
        <p:spPr>
          <a:xfrm>
            <a:off x="7496833" y="2423304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Mũi tên: Cong Xuống 67">
            <a:extLst>
              <a:ext uri="{FF2B5EF4-FFF2-40B4-BE49-F238E27FC236}">
                <a16:creationId xmlns:a16="http://schemas.microsoft.com/office/drawing/2014/main" id="{8EE6A615-4731-4C6B-A4E8-F70DEAD88339}"/>
              </a:ext>
            </a:extLst>
          </p:cNvPr>
          <p:cNvSpPr/>
          <p:nvPr/>
        </p:nvSpPr>
        <p:spPr>
          <a:xfrm>
            <a:off x="8576884" y="2423305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Mũi tên: Cong Xuống 68">
            <a:extLst>
              <a:ext uri="{FF2B5EF4-FFF2-40B4-BE49-F238E27FC236}">
                <a16:creationId xmlns:a16="http://schemas.microsoft.com/office/drawing/2014/main" id="{1EF345D5-182C-450A-A105-F586E0BA4AF9}"/>
              </a:ext>
            </a:extLst>
          </p:cNvPr>
          <p:cNvSpPr/>
          <p:nvPr/>
        </p:nvSpPr>
        <p:spPr>
          <a:xfrm>
            <a:off x="9656937" y="2423304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707FB7FC-4AEB-4475-B23C-9BD0CFB4730A}"/>
              </a:ext>
            </a:extLst>
          </p:cNvPr>
          <p:cNvSpPr txBox="1"/>
          <p:nvPr/>
        </p:nvSpPr>
        <p:spPr>
          <a:xfrm>
            <a:off x="4994281" y="5672796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Mũi tên: Cong Xuống 32">
            <a:extLst>
              <a:ext uri="{FF2B5EF4-FFF2-40B4-BE49-F238E27FC236}">
                <a16:creationId xmlns:a16="http://schemas.microsoft.com/office/drawing/2014/main" id="{8A5BFF4A-DBBB-4C42-843E-CDCF11530C5E}"/>
              </a:ext>
            </a:extLst>
          </p:cNvPr>
          <p:cNvSpPr/>
          <p:nvPr/>
        </p:nvSpPr>
        <p:spPr>
          <a:xfrm>
            <a:off x="10683879" y="2423303"/>
            <a:ext cx="1026942" cy="617709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437C154-1E97-4986-9A31-AE80D5D3344E}"/>
              </a:ext>
            </a:extLst>
          </p:cNvPr>
          <p:cNvSpPr txBox="1"/>
          <p:nvPr/>
        </p:nvSpPr>
        <p:spPr>
          <a:xfrm>
            <a:off x="11320800" y="311319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659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1" grpId="0"/>
      <p:bldP spid="33" grpId="0" animBg="1"/>
      <p:bldP spid="33" grpId="1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309CBC-821E-45BC-A230-A208459CB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830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RotWord</a:t>
            </a:r>
            <a:r>
              <a:rPr lang="en-US" sz="4400" dirty="0"/>
              <a:t> (Rotate Word)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1831"/>
            <a:ext cx="10623783" cy="4521127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RotWord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1 byte.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word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4 byte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[b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,b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,b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,b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RotWord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[b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,b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,b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quay </a:t>
            </a:r>
            <a:r>
              <a:rPr lang="en-US" sz="2800" dirty="0" err="1"/>
              <a:t>trái</a:t>
            </a:r>
            <a:r>
              <a:rPr lang="en-US" sz="2800" dirty="0"/>
              <a:t> 8 bit </a:t>
            </a:r>
            <a:r>
              <a:rPr lang="en-US" sz="2800" dirty="0" err="1"/>
              <a:t>của</a:t>
            </a:r>
            <a:r>
              <a:rPr lang="en-US" sz="2800" dirty="0"/>
              <a:t> word </a:t>
            </a:r>
            <a:r>
              <a:rPr lang="en-US" sz="2800" dirty="0" err="1"/>
              <a:t>tr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g,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khuếch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một</a:t>
            </a:r>
            <a:r>
              <a:rPr lang="en-US" sz="2800" dirty="0"/>
              <a:t> bit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bit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Khác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biệt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hàm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RotWord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12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3CA51B8A-EC29-44CF-90DA-257BB789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69425"/>
              </p:ext>
            </p:extLst>
          </p:nvPr>
        </p:nvGraphicFramePr>
        <p:xfrm>
          <a:off x="525335" y="2305259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71451444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31008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95404011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6969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4d41544d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41484f43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4e414e47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43414f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358723"/>
                  </a:ext>
                </a:extLst>
              </a:tr>
            </a:tbl>
          </a:graphicData>
        </a:graphic>
      </p:graphicFrame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B6E2C6AD-2D11-460A-8B92-283CAF00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54289"/>
              </p:ext>
            </p:extLst>
          </p:nvPr>
        </p:nvGraphicFramePr>
        <p:xfrm>
          <a:off x="525335" y="270097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81496847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27999424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0187405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6210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cfc5a957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8e8de614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c0cca853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838de772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361557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A34AF151-A7C8-46C9-AFD6-B86FF4D4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51283"/>
              </p:ext>
            </p:extLst>
          </p:nvPr>
        </p:nvGraphicFramePr>
        <p:xfrm>
          <a:off x="525335" y="309759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87015146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1209160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44958103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792865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9051e9bb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1edc0faf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de10a7fc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5d9d408e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33896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3861FD18-343D-4001-891E-AB57A080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63336"/>
              </p:ext>
            </p:extLst>
          </p:nvPr>
        </p:nvGraphicFramePr>
        <p:xfrm>
          <a:off x="525335" y="3492902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08631651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20392459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640684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9854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ca58f0f7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d484ff58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0a9458a4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5709182a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30835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8E9C68B6-458A-4E68-B21B-FEE9860D5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93195"/>
              </p:ext>
            </p:extLst>
          </p:nvPr>
        </p:nvGraphicFramePr>
        <p:xfrm>
          <a:off x="525335" y="3887947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90839315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81454765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8098413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0365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c3f515ac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1771eaf4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1de5b250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4aecaa7a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388874"/>
                  </a:ext>
                </a:extLst>
              </a:tr>
            </a:tbl>
          </a:graphicData>
        </a:graphic>
      </p:graphicFrame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6D0F14CF-66A0-4E8C-B208-6BE0A1EF1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22925"/>
              </p:ext>
            </p:extLst>
          </p:nvPr>
        </p:nvGraphicFramePr>
        <p:xfrm>
          <a:off x="525335" y="428417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68423826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60264097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16216383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5384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1d59cf7a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0a28258e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17cd97de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5d213da4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659949"/>
                  </a:ext>
                </a:extLst>
              </a:tr>
            </a:tbl>
          </a:graphicData>
        </a:graphic>
      </p:graphicFrame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8569C58A-F3B0-47DB-B928-F42EFCE2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41292"/>
              </p:ext>
            </p:extLst>
          </p:nvPr>
        </p:nvGraphicFramePr>
        <p:xfrm>
          <a:off x="525335" y="468028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88103148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8683958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381608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2686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c07e8636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ca56a3b8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dd9b3466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80ba09c2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58159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88133F23-3BE9-4C60-95A7-D1BEC7452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42134"/>
              </p:ext>
            </p:extLst>
          </p:nvPr>
        </p:nvGraphicFramePr>
        <p:xfrm>
          <a:off x="525335" y="5076394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17955517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5918027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96629143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14615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747fa3fb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be290043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63b23425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e3083de7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027177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1BE3FDFB-C366-4604-BEB0-AF3D61C9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55350"/>
              </p:ext>
            </p:extLst>
          </p:nvPr>
        </p:nvGraphicFramePr>
        <p:xfrm>
          <a:off x="525335" y="546867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4958812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790862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4914619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73542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c45837ea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7a7137a9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19c3038c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facb3e6b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491601"/>
                  </a:ext>
                </a:extLst>
              </a:tr>
            </a:tbl>
          </a:graphicData>
        </a:graphic>
      </p:graphicFrame>
      <p:graphicFrame>
        <p:nvGraphicFramePr>
          <p:cNvPr id="23" name="Bảng 22">
            <a:extLst>
              <a:ext uri="{FF2B5EF4-FFF2-40B4-BE49-F238E27FC236}">
                <a16:creationId xmlns:a16="http://schemas.microsoft.com/office/drawing/2014/main" id="{1565F5EF-DC2D-41FA-AA5E-09CD135B3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16447"/>
              </p:ext>
            </p:extLst>
          </p:nvPr>
        </p:nvGraphicFramePr>
        <p:xfrm>
          <a:off x="525335" y="586085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00382251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26151688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6664071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65191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c0ea48c7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ba9b7f6e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a3587ce2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59934289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426318"/>
                  </a:ext>
                </a:extLst>
              </a:tr>
            </a:tbl>
          </a:graphicData>
        </a:graphic>
      </p:graphicFrame>
      <p:graphicFrame>
        <p:nvGraphicFramePr>
          <p:cNvPr id="25" name="Bảng 24">
            <a:extLst>
              <a:ext uri="{FF2B5EF4-FFF2-40B4-BE49-F238E27FC236}">
                <a16:creationId xmlns:a16="http://schemas.microsoft.com/office/drawing/2014/main" id="{875A93C5-4E1A-4B6A-A96E-4653236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80939"/>
              </p:ext>
            </p:extLst>
          </p:nvPr>
        </p:nvGraphicFramePr>
        <p:xfrm>
          <a:off x="525335" y="6257015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47710352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87339549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4820056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28327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2ac6ef0c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905d9062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3305ec80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6a96ae09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730667"/>
                  </a:ext>
                </a:extLst>
              </a:tr>
            </a:tbl>
          </a:graphicData>
        </a:graphic>
      </p:graphicFrame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770F1DA4-C5F9-45EB-AC42-599ABF02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32495"/>
              </p:ext>
            </p:extLst>
          </p:nvPr>
        </p:nvGraphicFramePr>
        <p:xfrm>
          <a:off x="6261920" y="2305259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65285423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7543454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8575836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73399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4d41544d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41484f43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4e414e47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43414f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462672"/>
                  </a:ext>
                </a:extLst>
              </a:tr>
            </a:tbl>
          </a:graphicData>
        </a:graphic>
      </p:graphicFrame>
      <p:graphicFrame>
        <p:nvGraphicFramePr>
          <p:cNvPr id="28" name="Bảng 27">
            <a:extLst>
              <a:ext uri="{FF2B5EF4-FFF2-40B4-BE49-F238E27FC236}">
                <a16:creationId xmlns:a16="http://schemas.microsoft.com/office/drawing/2014/main" id="{BD0B067F-BD7C-44EB-B0C5-18F4BE372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0684"/>
              </p:ext>
            </p:extLst>
          </p:nvPr>
        </p:nvGraphicFramePr>
        <p:xfrm>
          <a:off x="6261920" y="270097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42828511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155019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3836171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9516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cfc52157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8e8d6e14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c0cc2053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838d6f6c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170983"/>
                  </a:ext>
                </a:extLst>
              </a:tr>
            </a:tbl>
          </a:graphicData>
        </a:graphic>
      </p:graphicFrame>
      <p:graphicFrame>
        <p:nvGraphicFramePr>
          <p:cNvPr id="29" name="Bảng 28">
            <a:extLst>
              <a:ext uri="{FF2B5EF4-FFF2-40B4-BE49-F238E27FC236}">
                <a16:creationId xmlns:a16="http://schemas.microsoft.com/office/drawing/2014/main" id="{328950C6-4444-4CB0-820E-BD2E69845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19158"/>
              </p:ext>
            </p:extLst>
          </p:nvPr>
        </p:nvGraphicFramePr>
        <p:xfrm>
          <a:off x="6261920" y="309759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65679312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15622597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3232021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74369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906d71bb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1ee01faf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de2c3ffc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5da15090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420974"/>
                  </a:ext>
                </a:extLst>
              </a:tr>
            </a:tbl>
          </a:graphicData>
        </a:graphic>
      </p:graphicFrame>
      <p:graphicFrame>
        <p:nvGraphicFramePr>
          <p:cNvPr id="31" name="Bảng 30">
            <a:extLst>
              <a:ext uri="{FF2B5EF4-FFF2-40B4-BE49-F238E27FC236}">
                <a16:creationId xmlns:a16="http://schemas.microsoft.com/office/drawing/2014/main" id="{9CA91ACD-85C4-45C0-8055-C0E49237F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0937"/>
              </p:ext>
            </p:extLst>
          </p:nvPr>
        </p:nvGraphicFramePr>
        <p:xfrm>
          <a:off x="6261920" y="3492902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3253461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78469945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65307103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4787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a63e11f7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b8de0e58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66f231a4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3b536134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194054"/>
                  </a:ext>
                </a:extLst>
              </a:tr>
            </a:tbl>
          </a:graphicData>
        </a:graphic>
      </p:graphicFrame>
      <p:graphicFrame>
        <p:nvGraphicFramePr>
          <p:cNvPr id="32" name="Bảng 31">
            <a:extLst>
              <a:ext uri="{FF2B5EF4-FFF2-40B4-BE49-F238E27FC236}">
                <a16:creationId xmlns:a16="http://schemas.microsoft.com/office/drawing/2014/main" id="{19AA12EC-81E7-43FE-82DF-1445AA83C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88648"/>
              </p:ext>
            </p:extLst>
          </p:nvPr>
        </p:nvGraphicFramePr>
        <p:xfrm>
          <a:off x="6261920" y="388793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13793035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65513757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5311814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655311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43d10915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fb0f074d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9dfd36e9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a6ae57dd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930660"/>
                  </a:ext>
                </a:extLst>
              </a:tr>
            </a:tbl>
          </a:graphicData>
        </a:graphic>
      </p:graphicFrame>
      <p:graphicFrame>
        <p:nvGraphicFramePr>
          <p:cNvPr id="33" name="Bảng 32">
            <a:extLst>
              <a:ext uri="{FF2B5EF4-FFF2-40B4-BE49-F238E27FC236}">
                <a16:creationId xmlns:a16="http://schemas.microsoft.com/office/drawing/2014/main" id="{6F67881F-20F3-4ADA-AD0A-2D635AA9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97035"/>
              </p:ext>
            </p:extLst>
          </p:nvPr>
        </p:nvGraphicFramePr>
        <p:xfrm>
          <a:off x="6261920" y="4282045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53937011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5648833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3013604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35113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b78ac831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4c85cf7c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d178f995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77d6ae48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841014"/>
                  </a:ext>
                </a:extLst>
              </a:tr>
            </a:tbl>
          </a:graphicData>
        </a:graphic>
      </p:graphicFrame>
      <p:graphicFrame>
        <p:nvGraphicFramePr>
          <p:cNvPr id="34" name="Bảng 33">
            <a:extLst>
              <a:ext uri="{FF2B5EF4-FFF2-40B4-BE49-F238E27FC236}">
                <a16:creationId xmlns:a16="http://schemas.microsoft.com/office/drawing/2014/main" id="{C05F2BDC-A9F8-408D-9329-7B84932C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40942"/>
              </p:ext>
            </p:extLst>
          </p:nvPr>
        </p:nvGraphicFramePr>
        <p:xfrm>
          <a:off x="6261920" y="467494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97190836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78290226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3016134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62218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616e9ac4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2deb55b8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fc93ac2d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8b450265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96450"/>
                  </a:ext>
                </a:extLst>
              </a:tr>
            </a:tbl>
          </a:graphicData>
        </a:graphic>
      </p:graphicFrame>
      <p:graphicFrame>
        <p:nvGraphicFramePr>
          <p:cNvPr id="35" name="Bảng 34">
            <a:extLst>
              <a:ext uri="{FF2B5EF4-FFF2-40B4-BE49-F238E27FC236}">
                <a16:creationId xmlns:a16="http://schemas.microsoft.com/office/drawing/2014/main" id="{65BB161A-2C73-4F34-857A-85196C184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1226"/>
              </p:ext>
            </p:extLst>
          </p:nvPr>
        </p:nvGraphicFramePr>
        <p:xfrm>
          <a:off x="6261920" y="5067242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91131054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4511671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80436106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7397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4f19d7f9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62f28241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9e612e6c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15242c09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002591"/>
                  </a:ext>
                </a:extLst>
              </a:tr>
            </a:tbl>
          </a:graphicData>
        </a:graphic>
      </p:graphicFrame>
      <p:graphicFrame>
        <p:nvGraphicFramePr>
          <p:cNvPr id="37" name="Bảng 36">
            <a:extLst>
              <a:ext uri="{FF2B5EF4-FFF2-40B4-BE49-F238E27FC236}">
                <a16:creationId xmlns:a16="http://schemas.microsoft.com/office/drawing/2014/main" id="{36FC3384-CE73-4F0D-A043-F357C160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43380"/>
              </p:ext>
            </p:extLst>
          </p:nvPr>
        </p:nvGraphicFramePr>
        <p:xfrm>
          <a:off x="6261920" y="546396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52828746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3105817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884344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01918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f968d6a0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9b9a54e1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05fb7a8d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10df5684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35959"/>
                  </a:ext>
                </a:extLst>
              </a:tr>
            </a:tbl>
          </a:graphicData>
        </a:graphic>
      </p:graphicFrame>
      <p:graphicFrame>
        <p:nvGraphicFramePr>
          <p:cNvPr id="38" name="Bảng 37">
            <a:extLst>
              <a:ext uri="{FF2B5EF4-FFF2-40B4-BE49-F238E27FC236}">
                <a16:creationId xmlns:a16="http://schemas.microsoft.com/office/drawing/2014/main" id="{36FF92D7-672F-4128-87F5-C8A1ACF9E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10604"/>
              </p:ext>
            </p:extLst>
          </p:nvPr>
        </p:nvGraphicFramePr>
        <p:xfrm>
          <a:off x="6261920" y="586085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01602653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263623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6745801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2695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7cd9896a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e743dd8b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e2b8a706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f267f182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470754"/>
                  </a:ext>
                </a:extLst>
              </a:tr>
            </a:tbl>
          </a:graphicData>
        </a:graphic>
      </p:graphicFrame>
      <p:graphicFrame>
        <p:nvGraphicFramePr>
          <p:cNvPr id="39" name="Bảng 38">
            <a:extLst>
              <a:ext uri="{FF2B5EF4-FFF2-40B4-BE49-F238E27FC236}">
                <a16:creationId xmlns:a16="http://schemas.microsoft.com/office/drawing/2014/main" id="{9D3E54E8-CDCB-48A5-A8AC-FFC0AAC23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76098"/>
              </p:ext>
            </p:extLst>
          </p:nvPr>
        </p:nvGraphicFramePr>
        <p:xfrm>
          <a:off x="6261920" y="6256935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53976722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6084652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519912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92748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cf789ae3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283b4768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ca83e06e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38e411ec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39105"/>
                  </a:ext>
                </a:extLst>
              </a:tr>
            </a:tbl>
          </a:graphicData>
        </a:graphic>
      </p:graphicFrame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68F63439-714A-4925-82ED-F501C11DF4EA}"/>
              </a:ext>
            </a:extLst>
          </p:cNvPr>
          <p:cNvSpPr/>
          <p:nvPr/>
        </p:nvSpPr>
        <p:spPr>
          <a:xfrm>
            <a:off x="505315" y="2296391"/>
            <a:ext cx="5440666" cy="43567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Bảng 50">
            <a:extLst>
              <a:ext uri="{FF2B5EF4-FFF2-40B4-BE49-F238E27FC236}">
                <a16:creationId xmlns:a16="http://schemas.microsoft.com/office/drawing/2014/main" id="{7E964508-404E-41B1-A1F2-01414102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88104"/>
              </p:ext>
            </p:extLst>
          </p:nvPr>
        </p:nvGraphicFramePr>
        <p:xfrm>
          <a:off x="633335" y="4330552"/>
          <a:ext cx="5184000" cy="301086"/>
        </p:xfrm>
        <a:graphic>
          <a:graphicData uri="http://schemas.openxmlformats.org/drawingml/2006/table">
            <a:tbl>
              <a:tblPr lastCol="1" bandRow="1">
                <a:tableStyleId>{00A15C55-8517-42AA-B614-E9B94910E393}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132615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7335905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025205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0142299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9347112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4844506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4122716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1866511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46313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0120189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0567148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934817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56" name="Hình chữ nhật 55">
            <a:extLst>
              <a:ext uri="{FF2B5EF4-FFF2-40B4-BE49-F238E27FC236}">
                <a16:creationId xmlns:a16="http://schemas.microsoft.com/office/drawing/2014/main" id="{3CB79E7D-3371-4C8D-8376-F0F1E6B1A0F5}"/>
              </a:ext>
            </a:extLst>
          </p:cNvPr>
          <p:cNvSpPr/>
          <p:nvPr/>
        </p:nvSpPr>
        <p:spPr>
          <a:xfrm>
            <a:off x="6257158" y="2296390"/>
            <a:ext cx="5420020" cy="43567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Bảng 52">
            <a:extLst>
              <a:ext uri="{FF2B5EF4-FFF2-40B4-BE49-F238E27FC236}">
                <a16:creationId xmlns:a16="http://schemas.microsoft.com/office/drawing/2014/main" id="{E503AB43-38F3-4A62-98BB-9AB14638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44052"/>
              </p:ext>
            </p:extLst>
          </p:nvPr>
        </p:nvGraphicFramePr>
        <p:xfrm>
          <a:off x="6369920" y="4336788"/>
          <a:ext cx="5184000" cy="301086"/>
        </p:xfrm>
        <a:graphic>
          <a:graphicData uri="http://schemas.openxmlformats.org/drawingml/2006/table">
            <a:tbl>
              <a:tblPr lastCol="1" bandRow="1">
                <a:tableStyleId>{00A15C55-8517-42AA-B614-E9B94910E393}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132615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7335905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025205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0142299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9347112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4844506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4122716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1866511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46313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0120189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0567148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934817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59272062-31EC-4F07-90CB-213D00048CBD}"/>
              </a:ext>
            </a:extLst>
          </p:cNvPr>
          <p:cNvSpPr txBox="1"/>
          <p:nvPr/>
        </p:nvSpPr>
        <p:spPr>
          <a:xfrm>
            <a:off x="907777" y="3275523"/>
            <a:ext cx="4635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RotWord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07618AC7-93AA-41E0-8870-8C95CD8B0B21}"/>
              </a:ext>
            </a:extLst>
          </p:cNvPr>
          <p:cNvSpPr txBox="1"/>
          <p:nvPr/>
        </p:nvSpPr>
        <p:spPr>
          <a:xfrm>
            <a:off x="6644362" y="3275523"/>
            <a:ext cx="4635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RotWord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9" name="Tiêu đề 1">
            <a:extLst>
              <a:ext uri="{FF2B5EF4-FFF2-40B4-BE49-F238E27FC236}">
                <a16:creationId xmlns:a16="http://schemas.microsoft.com/office/drawing/2014/main" id="{BF428C58-E6AC-48B5-A943-913252CF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RotWord</a:t>
            </a:r>
            <a:r>
              <a:rPr lang="en-US" sz="4400" dirty="0"/>
              <a:t> (Rotate Word)</a:t>
            </a:r>
            <a:endParaRPr lang="vi-VN" sz="4400" dirty="0"/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F05B44E6-1733-482D-BFD5-7CFB060462BF}"/>
              </a:ext>
            </a:extLst>
          </p:cNvPr>
          <p:cNvSpPr/>
          <p:nvPr/>
        </p:nvSpPr>
        <p:spPr>
          <a:xfrm>
            <a:off x="5405678" y="4229652"/>
            <a:ext cx="504274" cy="504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FA746F13-3357-4BBC-BF63-9F15F7AAE06F}"/>
              </a:ext>
            </a:extLst>
          </p:cNvPr>
          <p:cNvSpPr/>
          <p:nvPr/>
        </p:nvSpPr>
        <p:spPr>
          <a:xfrm>
            <a:off x="11143357" y="4235396"/>
            <a:ext cx="504274" cy="504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 animBg="1"/>
      <p:bldP spid="54" grpId="0"/>
      <p:bldP spid="55" grpId="0"/>
      <p:bldP spid="2" grpId="0" animBg="1"/>
      <p:bldP spid="2" grpId="1" animBg="1"/>
      <p:bldP spid="36" grpId="0" animBg="1"/>
      <p:bldP spid="3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3CA51B8A-EC29-44CF-90DA-257BB7895E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335" y="2305259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71451444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31008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95404011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6969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4d41544d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41484f43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4e414e47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43414f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358723"/>
                  </a:ext>
                </a:extLst>
              </a:tr>
            </a:tbl>
          </a:graphicData>
        </a:graphic>
      </p:graphicFrame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B6E2C6AD-2D11-460A-8B92-283CAF00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71380"/>
              </p:ext>
            </p:extLst>
          </p:nvPr>
        </p:nvGraphicFramePr>
        <p:xfrm>
          <a:off x="525335" y="270097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81496847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27999424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0187405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6210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56c2d0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178a9f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59cbd1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1a8a9e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361557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A34AF151-A7C8-46C9-AFD6-B86FF4D4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0234"/>
              </p:ext>
            </p:extLst>
          </p:nvPr>
        </p:nvGraphicFramePr>
        <p:xfrm>
          <a:off x="525335" y="309759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87015146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1209160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44958103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792865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f6bcdb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e13644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b8fd95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a2770b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33896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3861FD18-343D-4001-891E-AB57A080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9418"/>
              </p:ext>
            </p:extLst>
          </p:nvPr>
        </p:nvGraphicFramePr>
        <p:xfrm>
          <a:off x="525335" y="3492902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08631651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20392459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640684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9854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c849f0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297fb4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918221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33f52a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30835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8E9C68B6-458A-4E68-B21B-FEE9860D5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26156"/>
              </p:ext>
            </p:extLst>
          </p:nvPr>
        </p:nvGraphicFramePr>
        <p:xfrm>
          <a:off x="525335" y="3887947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90839315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81454765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8098413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0365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03af15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2ad0a1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bb5280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88a7aa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388874"/>
                  </a:ext>
                </a:extLst>
              </a:tr>
            </a:tbl>
          </a:graphicData>
        </a:graphic>
      </p:graphicFrame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6D0F14CF-66A0-4E8C-B208-6BE0A1EF1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62434"/>
              </p:ext>
            </p:extLst>
          </p:nvPr>
        </p:nvGraphicFramePr>
        <p:xfrm>
          <a:off x="525335" y="428417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68423826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60264097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16216383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5384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d7f3b9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fd2318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467198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ced632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659949"/>
                  </a:ext>
                </a:extLst>
              </a:tr>
            </a:tbl>
          </a:graphicData>
        </a:graphic>
      </p:graphicFrame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8569C58A-F3B0-47DB-B928-F42EFCE2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19489"/>
              </p:ext>
            </p:extLst>
          </p:nvPr>
        </p:nvGraphicFramePr>
        <p:xfrm>
          <a:off x="525335" y="468028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88103148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8683958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381608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2686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7c059a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812682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c7571a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098128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58159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88133F23-3BE9-4C60-95A7-D1BEC7452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9343"/>
              </p:ext>
            </p:extLst>
          </p:nvPr>
        </p:nvGraphicFramePr>
        <p:xfrm>
          <a:off x="525335" y="5076394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17955517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5918027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96629143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14615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3d09ae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bc2f2c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7b7836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72f91e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027177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1BE3FDFB-C366-4604-BEB0-AF3D61C9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21896"/>
              </p:ext>
            </p:extLst>
          </p:nvPr>
        </p:nvGraphicFramePr>
        <p:xfrm>
          <a:off x="525335" y="546867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4958812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790862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4914619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73542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fd90dc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41bff0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3ac7c6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483ed8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491601"/>
                  </a:ext>
                </a:extLst>
              </a:tr>
            </a:tbl>
          </a:graphicData>
        </a:graphic>
      </p:graphicFrame>
      <p:graphicFrame>
        <p:nvGraphicFramePr>
          <p:cNvPr id="23" name="Bảng 22">
            <a:extLst>
              <a:ext uri="{FF2B5EF4-FFF2-40B4-BE49-F238E27FC236}">
                <a16:creationId xmlns:a16="http://schemas.microsoft.com/office/drawing/2014/main" id="{1565F5EF-DC2D-41FA-AA5E-09CD135B3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13635"/>
              </p:ext>
            </p:extLst>
          </p:nvPr>
        </p:nvGraphicFramePr>
        <p:xfrm>
          <a:off x="525335" y="586085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00382251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26151688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6664071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65191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b422bd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f59d4d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cf5a8b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876453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426318"/>
                  </a:ext>
                </a:extLst>
              </a:tr>
            </a:tbl>
          </a:graphicData>
        </a:graphic>
      </p:graphicFrame>
      <p:graphicFrame>
        <p:nvGraphicFramePr>
          <p:cNvPr id="25" name="Bảng 24">
            <a:extLst>
              <a:ext uri="{FF2B5EF4-FFF2-40B4-BE49-F238E27FC236}">
                <a16:creationId xmlns:a16="http://schemas.microsoft.com/office/drawing/2014/main" id="{875A93C5-4E1A-4B6A-A96E-4653236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86420"/>
              </p:ext>
            </p:extLst>
          </p:nvPr>
        </p:nvGraphicFramePr>
        <p:xfrm>
          <a:off x="525335" y="6257015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47710352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87339549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4820056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28327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956150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60fc1d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afa696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28c2c5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730667"/>
                  </a:ext>
                </a:extLst>
              </a:tr>
            </a:tbl>
          </a:graphicData>
        </a:graphic>
      </p:graphicFrame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770F1DA4-C5F9-45EB-AC42-599ABF0260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61920" y="2305259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65285423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7543454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8575836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73399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4d41544d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41484f43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4e414e47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43414f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462672"/>
                  </a:ext>
                </a:extLst>
              </a:tr>
            </a:tbl>
          </a:graphicData>
        </a:graphic>
      </p:graphicFrame>
      <p:graphicFrame>
        <p:nvGraphicFramePr>
          <p:cNvPr id="28" name="Bảng 27">
            <a:extLst>
              <a:ext uri="{FF2B5EF4-FFF2-40B4-BE49-F238E27FC236}">
                <a16:creationId xmlns:a16="http://schemas.microsoft.com/office/drawing/2014/main" id="{BD0B067F-BD7C-44EB-B0C5-18F4BE372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61641"/>
              </p:ext>
            </p:extLst>
          </p:nvPr>
        </p:nvGraphicFramePr>
        <p:xfrm>
          <a:off x="6261920" y="270097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42828511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155019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3836171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9516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56c2d0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178a9f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59cbd1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1a8a9e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170983"/>
                  </a:ext>
                </a:extLst>
              </a:tr>
            </a:tbl>
          </a:graphicData>
        </a:graphic>
      </p:graphicFrame>
      <p:graphicFrame>
        <p:nvGraphicFramePr>
          <p:cNvPr id="29" name="Bảng 28">
            <a:extLst>
              <a:ext uri="{FF2B5EF4-FFF2-40B4-BE49-F238E27FC236}">
                <a16:creationId xmlns:a16="http://schemas.microsoft.com/office/drawing/2014/main" id="{328950C6-4444-4CB0-820E-BD2E69845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85358"/>
              </p:ext>
            </p:extLst>
          </p:nvPr>
        </p:nvGraphicFramePr>
        <p:xfrm>
          <a:off x="6261920" y="309759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65679312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15622597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3232021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74369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f6bcdb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e13644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b8fd95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a2770b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420974"/>
                  </a:ext>
                </a:extLst>
              </a:tr>
            </a:tbl>
          </a:graphicData>
        </a:graphic>
      </p:graphicFrame>
      <p:graphicFrame>
        <p:nvGraphicFramePr>
          <p:cNvPr id="31" name="Bảng 30">
            <a:extLst>
              <a:ext uri="{FF2B5EF4-FFF2-40B4-BE49-F238E27FC236}">
                <a16:creationId xmlns:a16="http://schemas.microsoft.com/office/drawing/2014/main" id="{9CA91ACD-85C4-45C0-8055-C0E49237F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42674"/>
              </p:ext>
            </p:extLst>
          </p:nvPr>
        </p:nvGraphicFramePr>
        <p:xfrm>
          <a:off x="6261920" y="3492902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3253461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78469945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65307103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4787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c849f0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297fb4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918221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33f52a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194054"/>
                  </a:ext>
                </a:extLst>
              </a:tr>
            </a:tbl>
          </a:graphicData>
        </a:graphic>
      </p:graphicFrame>
      <p:graphicFrame>
        <p:nvGraphicFramePr>
          <p:cNvPr id="32" name="Bảng 31">
            <a:extLst>
              <a:ext uri="{FF2B5EF4-FFF2-40B4-BE49-F238E27FC236}">
                <a16:creationId xmlns:a16="http://schemas.microsoft.com/office/drawing/2014/main" id="{19AA12EC-81E7-43FE-82DF-1445AA83C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90557"/>
              </p:ext>
            </p:extLst>
          </p:nvPr>
        </p:nvGraphicFramePr>
        <p:xfrm>
          <a:off x="6261920" y="388793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13793035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65513757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5311814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655311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03af15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2ad0a1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bb5280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88a7aa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930660"/>
                  </a:ext>
                </a:extLst>
              </a:tr>
            </a:tbl>
          </a:graphicData>
        </a:graphic>
      </p:graphicFrame>
      <p:graphicFrame>
        <p:nvGraphicFramePr>
          <p:cNvPr id="33" name="Bảng 32">
            <a:extLst>
              <a:ext uri="{FF2B5EF4-FFF2-40B4-BE49-F238E27FC236}">
                <a16:creationId xmlns:a16="http://schemas.microsoft.com/office/drawing/2014/main" id="{6F67881F-20F3-4ADA-AD0A-2D635AA9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00843"/>
              </p:ext>
            </p:extLst>
          </p:nvPr>
        </p:nvGraphicFramePr>
        <p:xfrm>
          <a:off x="6261920" y="4282045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53937011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5648833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3013604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35113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d7f3b9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fd2318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467198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ced632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841014"/>
                  </a:ext>
                </a:extLst>
              </a:tr>
            </a:tbl>
          </a:graphicData>
        </a:graphic>
      </p:graphicFrame>
      <p:graphicFrame>
        <p:nvGraphicFramePr>
          <p:cNvPr id="34" name="Bảng 33">
            <a:extLst>
              <a:ext uri="{FF2B5EF4-FFF2-40B4-BE49-F238E27FC236}">
                <a16:creationId xmlns:a16="http://schemas.microsoft.com/office/drawing/2014/main" id="{C05F2BDC-A9F8-408D-9329-7B84932C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96208"/>
              </p:ext>
            </p:extLst>
          </p:nvPr>
        </p:nvGraphicFramePr>
        <p:xfrm>
          <a:off x="6261920" y="467494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97190836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78290226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3016134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62218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7c059a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812682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c7571a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098128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96450"/>
                  </a:ext>
                </a:extLst>
              </a:tr>
            </a:tbl>
          </a:graphicData>
        </a:graphic>
      </p:graphicFrame>
      <p:graphicFrame>
        <p:nvGraphicFramePr>
          <p:cNvPr id="35" name="Bảng 34">
            <a:extLst>
              <a:ext uri="{FF2B5EF4-FFF2-40B4-BE49-F238E27FC236}">
                <a16:creationId xmlns:a16="http://schemas.microsoft.com/office/drawing/2014/main" id="{65BB161A-2C73-4F34-857A-85196C184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46082"/>
              </p:ext>
            </p:extLst>
          </p:nvPr>
        </p:nvGraphicFramePr>
        <p:xfrm>
          <a:off x="6261920" y="5067242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91131054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4511671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80436106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7397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3d09ae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bc2f2c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7b7836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72f91e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002591"/>
                  </a:ext>
                </a:extLst>
              </a:tr>
            </a:tbl>
          </a:graphicData>
        </a:graphic>
      </p:graphicFrame>
      <p:graphicFrame>
        <p:nvGraphicFramePr>
          <p:cNvPr id="37" name="Bảng 36">
            <a:extLst>
              <a:ext uri="{FF2B5EF4-FFF2-40B4-BE49-F238E27FC236}">
                <a16:creationId xmlns:a16="http://schemas.microsoft.com/office/drawing/2014/main" id="{36FC3384-CE73-4F0D-A043-F357C160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95538"/>
              </p:ext>
            </p:extLst>
          </p:nvPr>
        </p:nvGraphicFramePr>
        <p:xfrm>
          <a:off x="6261920" y="546396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52828746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3105817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884344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01918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fd90dc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41bff0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3ac7c6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483ed8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35959"/>
                  </a:ext>
                </a:extLst>
              </a:tr>
            </a:tbl>
          </a:graphicData>
        </a:graphic>
      </p:graphicFrame>
      <p:graphicFrame>
        <p:nvGraphicFramePr>
          <p:cNvPr id="38" name="Bảng 37">
            <a:extLst>
              <a:ext uri="{FF2B5EF4-FFF2-40B4-BE49-F238E27FC236}">
                <a16:creationId xmlns:a16="http://schemas.microsoft.com/office/drawing/2014/main" id="{36FF92D7-672F-4128-87F5-C8A1ACF9E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124"/>
              </p:ext>
            </p:extLst>
          </p:nvPr>
        </p:nvGraphicFramePr>
        <p:xfrm>
          <a:off x="6261920" y="586085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01602653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263623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6745801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2695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b422bd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f59d4d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cf5a8b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876453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470754"/>
                  </a:ext>
                </a:extLst>
              </a:tr>
            </a:tbl>
          </a:graphicData>
        </a:graphic>
      </p:graphicFrame>
      <p:graphicFrame>
        <p:nvGraphicFramePr>
          <p:cNvPr id="39" name="Bảng 38">
            <a:extLst>
              <a:ext uri="{FF2B5EF4-FFF2-40B4-BE49-F238E27FC236}">
                <a16:creationId xmlns:a16="http://schemas.microsoft.com/office/drawing/2014/main" id="{9D3E54E8-CDCB-48A5-A8AC-FFC0AAC23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77686"/>
              </p:ext>
            </p:extLst>
          </p:nvPr>
        </p:nvGraphicFramePr>
        <p:xfrm>
          <a:off x="6261920" y="6256935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53976722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6084652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519912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92748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956150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60fc1d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afa696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28c2c5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39105"/>
                  </a:ext>
                </a:extLst>
              </a:tr>
            </a:tbl>
          </a:graphicData>
        </a:graphic>
      </p:graphicFrame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68F63439-714A-4925-82ED-F501C11DF4EA}"/>
              </a:ext>
            </a:extLst>
          </p:cNvPr>
          <p:cNvSpPr/>
          <p:nvPr/>
        </p:nvSpPr>
        <p:spPr>
          <a:xfrm>
            <a:off x="505315" y="2296391"/>
            <a:ext cx="5440666" cy="43567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Bảng 50">
            <a:extLst>
              <a:ext uri="{FF2B5EF4-FFF2-40B4-BE49-F238E27FC236}">
                <a16:creationId xmlns:a16="http://schemas.microsoft.com/office/drawing/2014/main" id="{7E964508-404E-41B1-A1F2-01414102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66317"/>
              </p:ext>
            </p:extLst>
          </p:nvPr>
        </p:nvGraphicFramePr>
        <p:xfrm>
          <a:off x="633335" y="4330552"/>
          <a:ext cx="5184000" cy="301086"/>
        </p:xfrm>
        <a:graphic>
          <a:graphicData uri="http://schemas.openxmlformats.org/drawingml/2006/table">
            <a:tbl>
              <a:tblPr lastCol="1" bandRow="1">
                <a:tableStyleId>{00A15C55-8517-42AA-B614-E9B94910E393}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132615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7335905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025205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0142299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9347112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4844506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4122716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1866511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46313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0120189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0567148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934817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56" name="Hình chữ nhật 55">
            <a:extLst>
              <a:ext uri="{FF2B5EF4-FFF2-40B4-BE49-F238E27FC236}">
                <a16:creationId xmlns:a16="http://schemas.microsoft.com/office/drawing/2014/main" id="{3CB79E7D-3371-4C8D-8376-F0F1E6B1A0F5}"/>
              </a:ext>
            </a:extLst>
          </p:cNvPr>
          <p:cNvSpPr/>
          <p:nvPr/>
        </p:nvSpPr>
        <p:spPr>
          <a:xfrm>
            <a:off x="6257158" y="2296390"/>
            <a:ext cx="5420020" cy="43567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Bảng 52">
            <a:extLst>
              <a:ext uri="{FF2B5EF4-FFF2-40B4-BE49-F238E27FC236}">
                <a16:creationId xmlns:a16="http://schemas.microsoft.com/office/drawing/2014/main" id="{E503AB43-38F3-4A62-98BB-9AB14638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1487"/>
              </p:ext>
            </p:extLst>
          </p:nvPr>
        </p:nvGraphicFramePr>
        <p:xfrm>
          <a:off x="6369920" y="4336788"/>
          <a:ext cx="5184000" cy="301086"/>
        </p:xfrm>
        <a:graphic>
          <a:graphicData uri="http://schemas.openxmlformats.org/drawingml/2006/table">
            <a:tbl>
              <a:tblPr lastCol="1" bandRow="1">
                <a:tableStyleId>{00A15C55-8517-42AA-B614-E9B94910E393}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54453681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6258688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92972785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5526428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132615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7335905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025205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0142299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9347112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4844506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4122716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1866511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46313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0120189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0567148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934817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vi-VN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007" marR="42007" marT="21003" marB="21003" anchor="ctr"/>
                </a:tc>
                <a:extLst>
                  <a:ext uri="{0D108BD9-81ED-4DB2-BD59-A6C34878D82A}">
                    <a16:rowId xmlns:a16="http://schemas.microsoft.com/office/drawing/2014/main" val="3541745111"/>
                  </a:ext>
                </a:extLst>
              </a:tr>
            </a:tbl>
          </a:graphicData>
        </a:graphic>
      </p:graphicFrame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59272062-31EC-4F07-90CB-213D00048CBD}"/>
              </a:ext>
            </a:extLst>
          </p:cNvPr>
          <p:cNvSpPr txBox="1"/>
          <p:nvPr/>
        </p:nvSpPr>
        <p:spPr>
          <a:xfrm>
            <a:off x="907777" y="3275523"/>
            <a:ext cx="4635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RotWord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07618AC7-93AA-41E0-8870-8C95CD8B0B21}"/>
              </a:ext>
            </a:extLst>
          </p:cNvPr>
          <p:cNvSpPr txBox="1"/>
          <p:nvPr/>
        </p:nvSpPr>
        <p:spPr>
          <a:xfrm>
            <a:off x="6644362" y="3275523"/>
            <a:ext cx="4635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RotWord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9" name="Tiêu đề 1">
            <a:extLst>
              <a:ext uri="{FF2B5EF4-FFF2-40B4-BE49-F238E27FC236}">
                <a16:creationId xmlns:a16="http://schemas.microsoft.com/office/drawing/2014/main" id="{BF428C58-E6AC-48B5-A943-913252CF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RotWord</a:t>
            </a:r>
            <a:r>
              <a:rPr lang="en-US" sz="4400" dirty="0"/>
              <a:t> (Rotate Word)</a:t>
            </a:r>
            <a:endParaRPr lang="vi-VN" sz="4400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6E9409F6-F255-43B0-8DA9-FE13540891C6}"/>
              </a:ext>
            </a:extLst>
          </p:cNvPr>
          <p:cNvSpPr/>
          <p:nvPr/>
        </p:nvSpPr>
        <p:spPr>
          <a:xfrm>
            <a:off x="5405678" y="4229652"/>
            <a:ext cx="504274" cy="504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ình Bầu dục 39">
            <a:extLst>
              <a:ext uri="{FF2B5EF4-FFF2-40B4-BE49-F238E27FC236}">
                <a16:creationId xmlns:a16="http://schemas.microsoft.com/office/drawing/2014/main" id="{09D1EFC1-DFBF-43DA-86C3-A0E8B438A3D7}"/>
              </a:ext>
            </a:extLst>
          </p:cNvPr>
          <p:cNvSpPr/>
          <p:nvPr/>
        </p:nvSpPr>
        <p:spPr>
          <a:xfrm>
            <a:off x="11143357" y="4235396"/>
            <a:ext cx="504274" cy="504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3332A17F-1A41-4992-BE7E-E1674A635775}"/>
              </a:ext>
            </a:extLst>
          </p:cNvPr>
          <p:cNvGrpSpPr/>
          <p:nvPr/>
        </p:nvGrpSpPr>
        <p:grpSpPr>
          <a:xfrm>
            <a:off x="3651123" y="2144997"/>
            <a:ext cx="4859912" cy="3832534"/>
            <a:chOff x="3651123" y="2144997"/>
            <a:chExt cx="4859912" cy="3832534"/>
          </a:xfrm>
        </p:grpSpPr>
        <p:sp>
          <p:nvSpPr>
            <p:cNvPr id="2" name="Bong bóng Lời nói: Hình chữ nhật với Góc Tròn 1">
              <a:extLst>
                <a:ext uri="{FF2B5EF4-FFF2-40B4-BE49-F238E27FC236}">
                  <a16:creationId xmlns:a16="http://schemas.microsoft.com/office/drawing/2014/main" id="{BFF36869-BFA2-4333-959E-3B066B906BBC}"/>
                </a:ext>
              </a:extLst>
            </p:cNvPr>
            <p:cNvSpPr/>
            <p:nvPr/>
          </p:nvSpPr>
          <p:spPr>
            <a:xfrm>
              <a:off x="3651123" y="2339345"/>
              <a:ext cx="4859912" cy="3638186"/>
            </a:xfrm>
            <a:prstGeom prst="wedgeRoundRectCallou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Từ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vòng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khóa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thứ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2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trở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đi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24 bit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đầu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của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tất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cả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từ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đều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giống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hệt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nhau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BC6FBC7D-EB58-408D-BE1E-8D894605B789}"/>
                </a:ext>
              </a:extLst>
            </p:cNvPr>
            <p:cNvSpPr/>
            <p:nvPr/>
          </p:nvSpPr>
          <p:spPr>
            <a:xfrm>
              <a:off x="5748296" y="2144997"/>
              <a:ext cx="665567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11500" b="1" cap="none" spc="0" dirty="0">
                  <a:ln/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  <a:endParaRPr lang="vi-VN" sz="11500" b="1" cap="none" spc="0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 animBg="1"/>
      <p:bldP spid="54" grpId="0"/>
      <p:bldP spid="55" grpId="0"/>
      <p:bldP spid="36" grpId="1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AES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Rijndael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7360"/>
            <a:ext cx="10623783" cy="4183196"/>
          </a:xfrm>
        </p:spPr>
        <p:txBody>
          <a:bodyPr>
            <a:noAutofit/>
          </a:bodyPr>
          <a:lstStyle/>
          <a:p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Rijdael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bội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32 bit </a:t>
            </a:r>
            <a:r>
              <a:rPr lang="en-US" sz="2800" dirty="0" err="1"/>
              <a:t>nằm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128 </a:t>
            </a:r>
            <a:r>
              <a:rPr lang="en-US" sz="2800" dirty="0" err="1"/>
              <a:t>tới</a:t>
            </a:r>
            <a:r>
              <a:rPr lang="en-US" sz="2800" dirty="0"/>
              <a:t> 256 bit (128, 160, 192, 224 </a:t>
            </a:r>
            <a:r>
              <a:rPr lang="en-US" sz="2800" dirty="0" err="1"/>
              <a:t>và</a:t>
            </a:r>
            <a:r>
              <a:rPr lang="en-US" sz="2800" dirty="0"/>
              <a:t> 256)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25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2800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2800" dirty="0"/>
          </a:p>
          <a:p>
            <a:r>
              <a:rPr lang="en-US" sz="2800" dirty="0" err="1"/>
              <a:t>Trong</a:t>
            </a:r>
            <a:r>
              <a:rPr lang="en-US" sz="2800" dirty="0"/>
              <a:t> 25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128 bit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128 bit, 192 bit </a:t>
            </a:r>
            <a:r>
              <a:rPr lang="en-US" sz="2800" dirty="0" err="1"/>
              <a:t>và</a:t>
            </a:r>
            <a:r>
              <a:rPr lang="en-US" sz="2800" dirty="0"/>
              <a:t> 256 bit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chuẩn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chuẩn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AES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AES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Rijndael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4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SubWord</a:t>
            </a:r>
            <a:r>
              <a:rPr lang="en-US" sz="4400" dirty="0"/>
              <a:t> (Substitute Word)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1831"/>
            <a:ext cx="10623783" cy="4521127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SubWord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byte phi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, </a:t>
            </a:r>
            <a:r>
              <a:rPr lang="en-US" sz="2800" dirty="0" err="1"/>
              <a:t>từng</a:t>
            </a:r>
            <a:r>
              <a:rPr lang="en-US" sz="2800" dirty="0"/>
              <a:t> byte </a:t>
            </a:r>
            <a:r>
              <a:rPr lang="en-US" sz="2800" dirty="0" err="1"/>
              <a:t>trong</a:t>
            </a:r>
            <a:r>
              <a:rPr lang="en-US" sz="2800" dirty="0"/>
              <a:t> word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S-box.</a:t>
            </a:r>
          </a:p>
          <a:p>
            <a:endParaRPr lang="en-US" sz="2800" dirty="0"/>
          </a:p>
          <a:p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phi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byte,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chống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bit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bit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hay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73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Rcon</a:t>
            </a:r>
            <a:r>
              <a:rPr lang="en-US" sz="4400" dirty="0"/>
              <a:t> (Round constant)</a:t>
            </a:r>
            <a:endParaRPr lang="vi-VN" sz="4400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32F8434C-7A89-433B-B601-211B2910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1831"/>
            <a:ext cx="10623783" cy="4521127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 err="1"/>
              <a:t>Tr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AES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đời</a:t>
            </a:r>
            <a:r>
              <a:rPr lang="en-US" sz="2800" dirty="0"/>
              <a:t>, </a:t>
            </a:r>
            <a:r>
              <a:rPr lang="en-US" sz="2800" dirty="0" err="1"/>
              <a:t>ph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rãi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DES. </a:t>
            </a:r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, DES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nhược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(weak keys)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hệt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AES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khắc</a:t>
            </a:r>
            <a:r>
              <a:rPr lang="en-US" sz="2800" dirty="0"/>
              <a:t> </a:t>
            </a:r>
            <a:r>
              <a:rPr lang="en-US" sz="2800" dirty="0" err="1"/>
              <a:t>phục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nhờ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XOR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Rcon</a:t>
            </a:r>
            <a:r>
              <a:rPr lang="en-US" sz="2800" dirty="0"/>
              <a:t>, qua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phá</a:t>
            </a:r>
            <a:r>
              <a:rPr lang="en-US" sz="2800" dirty="0"/>
              <a:t> </a:t>
            </a:r>
            <a:r>
              <a:rPr lang="en-US" sz="2800" dirty="0" err="1"/>
              <a:t>hủy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cứ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xứng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Thử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nghiệm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128 bit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chuỗi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chỉ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gồm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 0:</a:t>
            </a:r>
          </a:p>
        </p:txBody>
      </p:sp>
    </p:spTree>
    <p:extLst>
      <p:ext uri="{BB962C8B-B14F-4D97-AF65-F5344CB8AC3E}">
        <p14:creationId xmlns:p14="http://schemas.microsoft.com/office/powerpoint/2010/main" val="32709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3CA51B8A-EC29-44CF-90DA-257BB789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38005"/>
              </p:ext>
            </p:extLst>
          </p:nvPr>
        </p:nvGraphicFramePr>
        <p:xfrm>
          <a:off x="525335" y="2305259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71451444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31008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95404011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6969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358723"/>
                  </a:ext>
                </a:extLst>
              </a:tr>
            </a:tbl>
          </a:graphicData>
        </a:graphic>
      </p:graphicFrame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B6E2C6AD-2D11-460A-8B92-283CAF00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2501"/>
              </p:ext>
            </p:extLst>
          </p:nvPr>
        </p:nvGraphicFramePr>
        <p:xfrm>
          <a:off x="525335" y="270097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81496847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27999424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0187405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6210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62636363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361557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A34AF151-A7C8-46C9-AFD6-B86FF4D4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09448"/>
              </p:ext>
            </p:extLst>
          </p:nvPr>
        </p:nvGraphicFramePr>
        <p:xfrm>
          <a:off x="525335" y="309759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87015146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1209160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44958103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792865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9b9898c9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f9fbfbaa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9b9898c9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f9fbfbaa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33896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3861FD18-343D-4001-891E-AB57A080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68894"/>
              </p:ext>
            </p:extLst>
          </p:nvPr>
        </p:nvGraphicFramePr>
        <p:xfrm>
          <a:off x="525335" y="3492902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08631651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20392459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640684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9854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90973450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696ccffa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f2f45733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0b0fac99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30835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8E9C68B6-458A-4E68-B21B-FEE9860D5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05836"/>
              </p:ext>
            </p:extLst>
          </p:nvPr>
        </p:nvGraphicFramePr>
        <p:xfrm>
          <a:off x="525335" y="3887947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90839315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81454765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8098413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0365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ee06da7b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876a1581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759e42b2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7e91ee2b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388874"/>
                  </a:ext>
                </a:extLst>
              </a:tr>
            </a:tbl>
          </a:graphicData>
        </a:graphic>
      </p:graphicFrame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6D0F14CF-66A0-4E8C-B208-6BE0A1EF1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8665"/>
              </p:ext>
            </p:extLst>
          </p:nvPr>
        </p:nvGraphicFramePr>
        <p:xfrm>
          <a:off x="525335" y="428417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68423826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60264097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16216383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5384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7f2e2b88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f8443e09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8dda7cbb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f34b9290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659949"/>
                  </a:ext>
                </a:extLst>
              </a:tr>
            </a:tbl>
          </a:graphicData>
        </a:graphic>
      </p:graphicFrame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8569C58A-F3B0-47DB-B928-F42EFCE2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51592"/>
              </p:ext>
            </p:extLst>
          </p:nvPr>
        </p:nvGraphicFramePr>
        <p:xfrm>
          <a:off x="525335" y="468028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88103148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8683958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381608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2686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ec614b85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1425758c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99ff0937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6ab49ba7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58159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88133F23-3BE9-4C60-95A7-D1BEC7452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10517"/>
              </p:ext>
            </p:extLst>
          </p:nvPr>
        </p:nvGraphicFramePr>
        <p:xfrm>
          <a:off x="525335" y="5076394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17955517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5918027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96629143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14615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21751787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3550620b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acaf6b3c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c61bf09b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027177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1BE3FDFB-C366-4604-BEB0-AF3D61C9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72820"/>
              </p:ext>
            </p:extLst>
          </p:nvPr>
        </p:nvGraphicFramePr>
        <p:xfrm>
          <a:off x="525335" y="546867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4958812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790862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4914619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73542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0ef90333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3ba96138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97060a04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511dfa9f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491601"/>
                  </a:ext>
                </a:extLst>
              </a:tr>
            </a:tbl>
          </a:graphicData>
        </a:graphic>
      </p:graphicFrame>
      <p:graphicFrame>
        <p:nvGraphicFramePr>
          <p:cNvPr id="23" name="Bảng 22">
            <a:extLst>
              <a:ext uri="{FF2B5EF4-FFF2-40B4-BE49-F238E27FC236}">
                <a16:creationId xmlns:a16="http://schemas.microsoft.com/office/drawing/2014/main" id="{1565F5EF-DC2D-41FA-AA5E-09CD135B3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23882"/>
              </p:ext>
            </p:extLst>
          </p:nvPr>
        </p:nvGraphicFramePr>
        <p:xfrm>
          <a:off x="525335" y="586085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00382251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26151688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6664071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65191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b1d4d8e2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8a7db9da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1d7bb3de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4c664941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426318"/>
                  </a:ext>
                </a:extLst>
              </a:tr>
            </a:tbl>
          </a:graphicData>
        </a:graphic>
      </p:graphicFrame>
      <p:graphicFrame>
        <p:nvGraphicFramePr>
          <p:cNvPr id="25" name="Bảng 24">
            <a:extLst>
              <a:ext uri="{FF2B5EF4-FFF2-40B4-BE49-F238E27FC236}">
                <a16:creationId xmlns:a16="http://schemas.microsoft.com/office/drawing/2014/main" id="{875A93C5-4E1A-4B6A-A96E-4653236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79319"/>
              </p:ext>
            </p:extLst>
          </p:nvPr>
        </p:nvGraphicFramePr>
        <p:xfrm>
          <a:off x="525335" y="6257015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47710352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87339549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4820056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28327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b4ef5bcb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3e92e211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23e951cf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6f8f188e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730667"/>
                  </a:ext>
                </a:extLst>
              </a:tr>
            </a:tbl>
          </a:graphicData>
        </a:graphic>
      </p:graphicFrame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770F1DA4-C5F9-45EB-AC42-599ABF02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56141"/>
              </p:ext>
            </p:extLst>
          </p:nvPr>
        </p:nvGraphicFramePr>
        <p:xfrm>
          <a:off x="6261920" y="2305259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65285423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7543454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8575836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73399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462672"/>
                  </a:ext>
                </a:extLst>
              </a:tr>
            </a:tbl>
          </a:graphicData>
        </a:graphic>
      </p:graphicFrame>
      <p:graphicFrame>
        <p:nvGraphicFramePr>
          <p:cNvPr id="28" name="Bảng 27">
            <a:extLst>
              <a:ext uri="{FF2B5EF4-FFF2-40B4-BE49-F238E27FC236}">
                <a16:creationId xmlns:a16="http://schemas.microsoft.com/office/drawing/2014/main" id="{BD0B067F-BD7C-44EB-B0C5-18F4BE372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78042"/>
              </p:ext>
            </p:extLst>
          </p:nvPr>
        </p:nvGraphicFramePr>
        <p:xfrm>
          <a:off x="6261920" y="270097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42828511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155019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3836171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9516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170983"/>
                  </a:ext>
                </a:extLst>
              </a:tr>
            </a:tbl>
          </a:graphicData>
        </a:graphic>
      </p:graphicFrame>
      <p:graphicFrame>
        <p:nvGraphicFramePr>
          <p:cNvPr id="29" name="Bảng 28">
            <a:extLst>
              <a:ext uri="{FF2B5EF4-FFF2-40B4-BE49-F238E27FC236}">
                <a16:creationId xmlns:a16="http://schemas.microsoft.com/office/drawing/2014/main" id="{328950C6-4444-4CB0-820E-BD2E69845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49404"/>
              </p:ext>
            </p:extLst>
          </p:nvPr>
        </p:nvGraphicFramePr>
        <p:xfrm>
          <a:off x="6261920" y="3097591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65679312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15622597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3232021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74369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98989898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fbfbfbfb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98989898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fbfbfbfb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420974"/>
                  </a:ext>
                </a:extLst>
              </a:tr>
            </a:tbl>
          </a:graphicData>
        </a:graphic>
      </p:graphicFrame>
      <p:graphicFrame>
        <p:nvGraphicFramePr>
          <p:cNvPr id="31" name="Bảng 30">
            <a:extLst>
              <a:ext uri="{FF2B5EF4-FFF2-40B4-BE49-F238E27FC236}">
                <a16:creationId xmlns:a16="http://schemas.microsoft.com/office/drawing/2014/main" id="{9CA91ACD-85C4-45C0-8055-C0E49237F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09916"/>
              </p:ext>
            </p:extLst>
          </p:nvPr>
        </p:nvGraphicFramePr>
        <p:xfrm>
          <a:off x="6261920" y="3492902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3253461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78469945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65307103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4787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97979797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6c6c6c6c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f4f4f4f4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0f0f0f0f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194054"/>
                  </a:ext>
                </a:extLst>
              </a:tr>
            </a:tbl>
          </a:graphicData>
        </a:graphic>
      </p:graphicFrame>
      <p:graphicFrame>
        <p:nvGraphicFramePr>
          <p:cNvPr id="32" name="Bảng 31">
            <a:extLst>
              <a:ext uri="{FF2B5EF4-FFF2-40B4-BE49-F238E27FC236}">
                <a16:creationId xmlns:a16="http://schemas.microsoft.com/office/drawing/2014/main" id="{19AA12EC-81E7-43FE-82DF-1445AA83C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99400"/>
              </p:ext>
            </p:extLst>
          </p:nvPr>
        </p:nvGraphicFramePr>
        <p:xfrm>
          <a:off x="6261920" y="388793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13793035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65513757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5311814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655311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e1e1e1e1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8d8d8d8d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79797979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76767676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930660"/>
                  </a:ext>
                </a:extLst>
              </a:tr>
            </a:tbl>
          </a:graphicData>
        </a:graphic>
      </p:graphicFrame>
      <p:graphicFrame>
        <p:nvGraphicFramePr>
          <p:cNvPr id="33" name="Bảng 32">
            <a:extLst>
              <a:ext uri="{FF2B5EF4-FFF2-40B4-BE49-F238E27FC236}">
                <a16:creationId xmlns:a16="http://schemas.microsoft.com/office/drawing/2014/main" id="{6F67881F-20F3-4ADA-AD0A-2D635AA9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04966"/>
              </p:ext>
            </p:extLst>
          </p:nvPr>
        </p:nvGraphicFramePr>
        <p:xfrm>
          <a:off x="6261920" y="4282045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53937011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5648833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3013604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35113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d9d9d9d9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54545454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2d2d2d2d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5b5b5b5b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841014"/>
                  </a:ext>
                </a:extLst>
              </a:tr>
            </a:tbl>
          </a:graphicData>
        </a:graphic>
      </p:graphicFrame>
      <p:graphicFrame>
        <p:nvGraphicFramePr>
          <p:cNvPr id="34" name="Bảng 33">
            <a:extLst>
              <a:ext uri="{FF2B5EF4-FFF2-40B4-BE49-F238E27FC236}">
                <a16:creationId xmlns:a16="http://schemas.microsoft.com/office/drawing/2014/main" id="{C05F2BDC-A9F8-408D-9329-7B84932C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60423"/>
              </p:ext>
            </p:extLst>
          </p:nvPr>
        </p:nvGraphicFramePr>
        <p:xfrm>
          <a:off x="6261920" y="467494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97190836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78290226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3016134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62218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e0e0e0e0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b4b4b4b4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99999999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c2c2c2c2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96450"/>
                  </a:ext>
                </a:extLst>
              </a:tr>
            </a:tbl>
          </a:graphicData>
        </a:graphic>
      </p:graphicFrame>
      <p:graphicFrame>
        <p:nvGraphicFramePr>
          <p:cNvPr id="35" name="Bảng 34">
            <a:extLst>
              <a:ext uri="{FF2B5EF4-FFF2-40B4-BE49-F238E27FC236}">
                <a16:creationId xmlns:a16="http://schemas.microsoft.com/office/drawing/2014/main" id="{65BB161A-2C73-4F34-857A-85196C184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75830"/>
              </p:ext>
            </p:extLst>
          </p:nvPr>
        </p:nvGraphicFramePr>
        <p:xfrm>
          <a:off x="6261920" y="5067242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91131054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4511671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80436106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7397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c5c5c5c5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71717171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e8e8e8e8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2a2a2a2a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002591"/>
                  </a:ext>
                </a:extLst>
              </a:tr>
            </a:tbl>
          </a:graphicData>
        </a:graphic>
      </p:graphicFrame>
      <p:graphicFrame>
        <p:nvGraphicFramePr>
          <p:cNvPr id="37" name="Bảng 36">
            <a:extLst>
              <a:ext uri="{FF2B5EF4-FFF2-40B4-BE49-F238E27FC236}">
                <a16:creationId xmlns:a16="http://schemas.microsoft.com/office/drawing/2014/main" id="{36FC3384-CE73-4F0D-A043-F357C160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3427"/>
              </p:ext>
            </p:extLst>
          </p:nvPr>
        </p:nvGraphicFramePr>
        <p:xfrm>
          <a:off x="6261920" y="5463968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52828746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3105817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884344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01918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51515151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b9b9b9b9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93939393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35959"/>
                  </a:ext>
                </a:extLst>
              </a:tr>
            </a:tbl>
          </a:graphicData>
        </a:graphic>
      </p:graphicFrame>
      <p:graphicFrame>
        <p:nvGraphicFramePr>
          <p:cNvPr id="38" name="Bảng 37">
            <a:extLst>
              <a:ext uri="{FF2B5EF4-FFF2-40B4-BE49-F238E27FC236}">
                <a16:creationId xmlns:a16="http://schemas.microsoft.com/office/drawing/2014/main" id="{36FF92D7-672F-4128-87F5-C8A1ACF9E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1734"/>
              </p:ext>
            </p:extLst>
          </p:nvPr>
        </p:nvGraphicFramePr>
        <p:xfrm>
          <a:off x="6261920" y="5860856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01602653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263623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6745801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52695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fcfcfcfc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adadadad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14141414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87878787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470754"/>
                  </a:ext>
                </a:extLst>
              </a:tr>
            </a:tbl>
          </a:graphicData>
        </a:graphic>
      </p:graphicFrame>
      <p:graphicFrame>
        <p:nvGraphicFramePr>
          <p:cNvPr id="39" name="Bảng 38">
            <a:extLst>
              <a:ext uri="{FF2B5EF4-FFF2-40B4-BE49-F238E27FC236}">
                <a16:creationId xmlns:a16="http://schemas.microsoft.com/office/drawing/2014/main" id="{9D3E54E8-CDCB-48A5-A8AC-FFC0AAC23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7183"/>
              </p:ext>
            </p:extLst>
          </p:nvPr>
        </p:nvGraphicFramePr>
        <p:xfrm>
          <a:off x="6261920" y="6256935"/>
          <a:ext cx="5400000" cy="396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53976722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6084652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519912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92748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ebebebeb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46464646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52525252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d5d5d5d5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39105"/>
                  </a:ext>
                </a:extLst>
              </a:tr>
            </a:tbl>
          </a:graphicData>
        </a:graphic>
      </p:graphicFrame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68F63439-714A-4925-82ED-F501C11DF4EA}"/>
              </a:ext>
            </a:extLst>
          </p:cNvPr>
          <p:cNvSpPr/>
          <p:nvPr/>
        </p:nvSpPr>
        <p:spPr>
          <a:xfrm>
            <a:off x="505315" y="2296391"/>
            <a:ext cx="5440666" cy="43567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ình chữ nhật 55">
            <a:extLst>
              <a:ext uri="{FF2B5EF4-FFF2-40B4-BE49-F238E27FC236}">
                <a16:creationId xmlns:a16="http://schemas.microsoft.com/office/drawing/2014/main" id="{3CB79E7D-3371-4C8D-8376-F0F1E6B1A0F5}"/>
              </a:ext>
            </a:extLst>
          </p:cNvPr>
          <p:cNvSpPr/>
          <p:nvPr/>
        </p:nvSpPr>
        <p:spPr>
          <a:xfrm>
            <a:off x="6257158" y="2296390"/>
            <a:ext cx="5420020" cy="43567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59272062-31EC-4F07-90CB-213D00048CBD}"/>
              </a:ext>
            </a:extLst>
          </p:cNvPr>
          <p:cNvSpPr txBox="1"/>
          <p:nvPr/>
        </p:nvSpPr>
        <p:spPr>
          <a:xfrm>
            <a:off x="907777" y="3135953"/>
            <a:ext cx="4635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00000000000000000000000000000000000000000000000000000000000000000000000000000000000000000000000000000000000000000000000000000000 (128 bit)</a:t>
            </a: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07618AC7-93AA-41E0-8870-8C95CD8B0B21}"/>
              </a:ext>
            </a:extLst>
          </p:cNvPr>
          <p:cNvSpPr txBox="1"/>
          <p:nvPr/>
        </p:nvSpPr>
        <p:spPr>
          <a:xfrm>
            <a:off x="6644362" y="3135953"/>
            <a:ext cx="4635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Rcon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00000000000000000000000000000000000000000000000000000000000000000000000000000000000000000000000000000000000000000000000000000000 (128bit)</a:t>
            </a:r>
          </a:p>
        </p:txBody>
      </p:sp>
      <p:sp>
        <p:nvSpPr>
          <p:cNvPr id="36" name="Tiêu đề 1">
            <a:extLst>
              <a:ext uri="{FF2B5EF4-FFF2-40B4-BE49-F238E27FC236}">
                <a16:creationId xmlns:a16="http://schemas.microsoft.com/office/drawing/2014/main" id="{918E68C6-3498-44E6-8891-57001FF9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Rcon</a:t>
            </a:r>
            <a:r>
              <a:rPr lang="en-US" sz="4400" dirty="0"/>
              <a:t> (Round constant)</a:t>
            </a:r>
            <a:endParaRPr lang="vi-VN" sz="4400" dirty="0"/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A6B46F5F-36AE-42FD-9770-C1CAB2017A8F}"/>
              </a:ext>
            </a:extLst>
          </p:cNvPr>
          <p:cNvGrpSpPr/>
          <p:nvPr/>
        </p:nvGrpSpPr>
        <p:grpSpPr>
          <a:xfrm>
            <a:off x="505095" y="2281170"/>
            <a:ext cx="4859912" cy="3832534"/>
            <a:chOff x="3651123" y="2144997"/>
            <a:chExt cx="4859912" cy="3832534"/>
          </a:xfrm>
        </p:grpSpPr>
        <p:sp>
          <p:nvSpPr>
            <p:cNvPr id="43" name="Bong bóng Lời nói: Hình chữ nhật với Góc Tròn 42">
              <a:extLst>
                <a:ext uri="{FF2B5EF4-FFF2-40B4-BE49-F238E27FC236}">
                  <a16:creationId xmlns:a16="http://schemas.microsoft.com/office/drawing/2014/main" id="{B8D08C2D-C3A7-46C2-81AD-68A5658E003A}"/>
                </a:ext>
              </a:extLst>
            </p:cNvPr>
            <p:cNvSpPr/>
            <p:nvPr/>
          </p:nvSpPr>
          <p:spPr>
            <a:xfrm>
              <a:off x="3651123" y="2339345"/>
              <a:ext cx="4859912" cy="3638186"/>
            </a:xfrm>
            <a:prstGeom prst="wedgeRoundRectCallout">
              <a:avLst>
                <a:gd name="adj1" fmla="val 67936"/>
                <a:gd name="adj2" fmla="val -19905"/>
                <a:gd name="adj3" fmla="val 16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Từ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vòng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khóa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thứ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3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trở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đi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byte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của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từ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lặp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lại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tạo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sự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đối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xứng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rất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dò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2167D978-FF0A-4174-9D7B-8786CDCE2C25}"/>
                </a:ext>
              </a:extLst>
            </p:cNvPr>
            <p:cNvSpPr/>
            <p:nvPr/>
          </p:nvSpPr>
          <p:spPr>
            <a:xfrm>
              <a:off x="5748296" y="2144997"/>
              <a:ext cx="665567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11500" b="1" cap="none" spc="0" dirty="0">
                  <a:ln/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  <a:endParaRPr lang="vi-VN" sz="11500" b="1" cap="none" spc="0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12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 animBg="1"/>
      <p:bldP spid="54" grpId="0"/>
      <p:bldP spid="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1831"/>
            <a:ext cx="10623783" cy="4521127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,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bao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i-1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-k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,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ở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ở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tr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r>
              <a:rPr lang="en-US" sz="2800" dirty="0" err="1"/>
              <a:t>Nhờ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,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tr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phi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SubWord</a:t>
            </a:r>
            <a:r>
              <a:rPr lang="en-US" sz="2800" dirty="0"/>
              <a:t>,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ng</a:t>
            </a:r>
            <a:r>
              <a:rPr lang="vi-VN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800" dirty="0"/>
              <a:t>: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con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con </a:t>
            </a:r>
            <a:r>
              <a:rPr lang="en-US" sz="2800" dirty="0" err="1"/>
              <a:t>tr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42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SubWord</a:t>
            </a:r>
            <a:r>
              <a:rPr lang="en-US" sz="4400" dirty="0"/>
              <a:t> </a:t>
            </a:r>
            <a:r>
              <a:rPr lang="en-US" sz="4400" dirty="0" err="1"/>
              <a:t>bổ</a:t>
            </a:r>
            <a:r>
              <a:rPr lang="en-US" sz="4400" dirty="0"/>
              <a:t> sung ở </a:t>
            </a:r>
            <a:r>
              <a:rPr lang="en-US" sz="4400" dirty="0" err="1"/>
              <a:t>khóa</a:t>
            </a:r>
            <a:r>
              <a:rPr lang="en-US" sz="4400" dirty="0"/>
              <a:t> 256 bit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1831"/>
            <a:ext cx="10623783" cy="4521127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256 bit,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gấp</a:t>
            </a:r>
            <a:r>
              <a:rPr lang="en-US" sz="2800" dirty="0"/>
              <a:t> </a:t>
            </a:r>
            <a:r>
              <a:rPr lang="en-US" sz="2800" dirty="0" err="1"/>
              <a:t>đôi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con đ</a:t>
            </a:r>
            <a:r>
              <a:rPr lang="vi-VN" sz="2800" dirty="0"/>
              <a:t>ư</a:t>
            </a:r>
            <a:r>
              <a:rPr lang="en-US" sz="2800" dirty="0"/>
              <a:t>a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/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Subword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2800" dirty="0"/>
          </a:p>
          <a:p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Thử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nghiệm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256 bit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chuỗi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chỉ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gồm</a:t>
            </a: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 0: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10534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2601064F-8F4C-4454-BE77-4A170EF32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93178"/>
              </p:ext>
            </p:extLst>
          </p:nvPr>
        </p:nvGraphicFramePr>
        <p:xfrm>
          <a:off x="505315" y="2044593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88618578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949454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3726279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1145901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066958"/>
                  </a:ext>
                </a:extLst>
              </a:tr>
            </a:tbl>
          </a:graphicData>
        </a:graphic>
      </p:graphicFrame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2FE6F475-8293-48D7-A29F-AF8E6B332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84691"/>
              </p:ext>
            </p:extLst>
          </p:nvPr>
        </p:nvGraphicFramePr>
        <p:xfrm>
          <a:off x="505315" y="2680742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77834117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30085276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53419157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31559848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62636363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561023"/>
                  </a:ext>
                </a:extLst>
              </a:tr>
            </a:tbl>
          </a:graphicData>
        </a:graphic>
      </p:graphicFrame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E00AE73B-5AC9-45C9-AA61-573A9D989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9368"/>
              </p:ext>
            </p:extLst>
          </p:nvPr>
        </p:nvGraphicFramePr>
        <p:xfrm>
          <a:off x="505315" y="2996294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35393634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74925189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2223578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705778168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aafbfbfb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aafbfbfb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aafbfbfb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aafbfbfb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292586"/>
                  </a:ext>
                </a:extLst>
              </a:tr>
            </a:tbl>
          </a:graphicData>
        </a:graphic>
      </p:graphicFrame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63F7ABB4-03EA-4611-8951-5388DC107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06945"/>
              </p:ext>
            </p:extLst>
          </p:nvPr>
        </p:nvGraphicFramePr>
        <p:xfrm>
          <a:off x="505315" y="3316334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43413707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62752673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5365455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78700377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6f6c6ccf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0d0f0fac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6f6c6ccf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0d0f0fac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818336"/>
                  </a:ext>
                </a:extLst>
              </a:tr>
            </a:tbl>
          </a:graphicData>
        </a:graphic>
      </p:graphicFrame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A7C9F769-0A1B-46F1-8E02-672D08A1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79159"/>
              </p:ext>
            </p:extLst>
          </p:nvPr>
        </p:nvGraphicFramePr>
        <p:xfrm>
          <a:off x="505315" y="3633661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66797100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8224013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6498816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860437069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7d8d8d6a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d7767691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7d8d8d6a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d7767691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52550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15B2D770-167B-4B8C-9960-2785D95BE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3100"/>
              </p:ext>
            </p:extLst>
          </p:nvPr>
        </p:nvGraphicFramePr>
        <p:xfrm>
          <a:off x="505315" y="3952483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76252392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17707356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6481007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944326014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5354edc1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5e5be26d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31378ea2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3c38810e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921905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5B2C82F1-88A7-4A02-ABA7-7B0870B26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28123"/>
              </p:ext>
            </p:extLst>
          </p:nvPr>
        </p:nvGraphicFramePr>
        <p:xfrm>
          <a:off x="505315" y="4271028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6802146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9737116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31289257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823787945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968a81c1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41fcf750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3c717a3a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eb070cab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91183"/>
                  </a:ext>
                </a:extLst>
              </a:tr>
            </a:tbl>
          </a:graphicData>
        </a:graphic>
      </p:graphicFrame>
      <p:graphicFrame>
        <p:nvGraphicFramePr>
          <p:cNvPr id="14" name="Bảng 13">
            <a:extLst>
              <a:ext uri="{FF2B5EF4-FFF2-40B4-BE49-F238E27FC236}">
                <a16:creationId xmlns:a16="http://schemas.microsoft.com/office/drawing/2014/main" id="{A680183D-36B9-40C7-A45F-E0193854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75256"/>
              </p:ext>
            </p:extLst>
          </p:nvPr>
        </p:nvGraphicFramePr>
        <p:xfrm>
          <a:off x="505315" y="4588075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76205378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5840256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165296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8482315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9eaa8f28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c0f16d45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f1c6e3e7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cdfe62e9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459412"/>
                  </a:ext>
                </a:extLst>
              </a:tr>
            </a:tbl>
          </a:graphicData>
        </a:graphic>
      </p:graphicFrame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D3328AE1-5373-4E67-8F55-10EAEC23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76605"/>
              </p:ext>
            </p:extLst>
          </p:nvPr>
        </p:nvGraphicFramePr>
        <p:xfrm>
          <a:off x="505315" y="4903627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7696655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64034240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554836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16394918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2b312bdf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6acddc8f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56bca6b5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bdbbaa1e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39432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AA256052-606B-4B16-91EA-37B4B0BE2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44086"/>
              </p:ext>
            </p:extLst>
          </p:nvPr>
        </p:nvGraphicFramePr>
        <p:xfrm>
          <a:off x="505315" y="5223667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7402274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750148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1987794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62390717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6406fd52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a4f79017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553173f0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98cf1119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170491"/>
                  </a:ext>
                </a:extLst>
              </a:tr>
            </a:tbl>
          </a:graphicData>
        </a:graphic>
      </p:graphicFrame>
      <p:graphicFrame>
        <p:nvGraphicFramePr>
          <p:cNvPr id="17" name="Bảng 16">
            <a:extLst>
              <a:ext uri="{FF2B5EF4-FFF2-40B4-BE49-F238E27FC236}">
                <a16:creationId xmlns:a16="http://schemas.microsoft.com/office/drawing/2014/main" id="{23D5C926-7228-4B8E-AC76-95932457D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44495"/>
              </p:ext>
            </p:extLst>
          </p:nvPr>
        </p:nvGraphicFramePr>
        <p:xfrm>
          <a:off x="505315" y="5539219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95112484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7504543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2040078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42088009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6dbba90b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07767584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51cad331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ec71792f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849730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D7E83D1F-2FF1-433A-B995-FB1D6CB2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35968"/>
              </p:ext>
            </p:extLst>
          </p:nvPr>
        </p:nvGraphicFramePr>
        <p:xfrm>
          <a:off x="505315" y="5854771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70459806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3297115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87707807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55652554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e7b0e89c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4347788b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16760b7b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8eb91a62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328988"/>
                  </a:ext>
                </a:extLst>
              </a:tr>
            </a:tbl>
          </a:graphicData>
        </a:graphic>
      </p:graphicFrame>
      <p:graphicFrame>
        <p:nvGraphicFramePr>
          <p:cNvPr id="19" name="Bảng 18">
            <a:extLst>
              <a:ext uri="{FF2B5EF4-FFF2-40B4-BE49-F238E27FC236}">
                <a16:creationId xmlns:a16="http://schemas.microsoft.com/office/drawing/2014/main" id="{7E5F18B1-ADBC-4EE9-8D92-DB4DE5AC5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88217"/>
              </p:ext>
            </p:extLst>
          </p:nvPr>
        </p:nvGraphicFramePr>
        <p:xfrm>
          <a:off x="505315" y="6170323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42259042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26449843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7164433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79493261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74ed0ba1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739b7e25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2251ad14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ce20d43b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079844"/>
                  </a:ext>
                </a:extLst>
              </a:tr>
            </a:tbl>
          </a:graphicData>
        </a:graphic>
      </p:graphicFrame>
      <p:graphicFrame>
        <p:nvGraphicFramePr>
          <p:cNvPr id="20" name="Bảng 19">
            <a:extLst>
              <a:ext uri="{FF2B5EF4-FFF2-40B4-BE49-F238E27FC236}">
                <a16:creationId xmlns:a16="http://schemas.microsoft.com/office/drawing/2014/main" id="{79BEE0F8-BCD8-42A8-9848-643E8606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12988"/>
              </p:ext>
            </p:extLst>
          </p:nvPr>
        </p:nvGraphicFramePr>
        <p:xfrm>
          <a:off x="505315" y="2364633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88618578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949454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3726279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1145901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066958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DD6DD3D8-46DE-476E-BDD7-C82AB2C28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46457"/>
              </p:ext>
            </p:extLst>
          </p:nvPr>
        </p:nvGraphicFramePr>
        <p:xfrm>
          <a:off x="505315" y="6485875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88618578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949454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3726279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1145901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10f80a17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53bf729c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45c979e7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cb706385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509557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42C86D84-F04B-470A-A309-2745CDE86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82149"/>
              </p:ext>
            </p:extLst>
          </p:nvPr>
        </p:nvGraphicFramePr>
        <p:xfrm>
          <a:off x="6261920" y="2044593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88618578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949454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3726279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1145901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066958"/>
                  </a:ext>
                </a:extLst>
              </a:tr>
            </a:tbl>
          </a:graphicData>
        </a:graphic>
      </p:graphicFrame>
      <p:graphicFrame>
        <p:nvGraphicFramePr>
          <p:cNvPr id="23" name="Bảng 22">
            <a:extLst>
              <a:ext uri="{FF2B5EF4-FFF2-40B4-BE49-F238E27FC236}">
                <a16:creationId xmlns:a16="http://schemas.microsoft.com/office/drawing/2014/main" id="{1D3B676D-AE7D-4330-88AA-03526F1C2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41585"/>
              </p:ext>
            </p:extLst>
          </p:nvPr>
        </p:nvGraphicFramePr>
        <p:xfrm>
          <a:off x="6261920" y="2680742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77834117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30085276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53419157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31559848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561023"/>
                  </a:ext>
                </a:extLst>
              </a:tr>
            </a:tbl>
          </a:graphicData>
        </a:graphic>
      </p:graphicFrame>
      <p:graphicFrame>
        <p:nvGraphicFramePr>
          <p:cNvPr id="24" name="Bảng 23">
            <a:extLst>
              <a:ext uri="{FF2B5EF4-FFF2-40B4-BE49-F238E27FC236}">
                <a16:creationId xmlns:a16="http://schemas.microsoft.com/office/drawing/2014/main" id="{E6CB3A64-5279-41EE-A54D-70B12D735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87492"/>
              </p:ext>
            </p:extLst>
          </p:nvPr>
        </p:nvGraphicFramePr>
        <p:xfrm>
          <a:off x="6261920" y="2996294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35393634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74925189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2223578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705778168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63636363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292586"/>
                  </a:ext>
                </a:extLst>
              </a:tr>
            </a:tbl>
          </a:graphicData>
        </a:graphic>
      </p:graphicFrame>
      <p:graphicFrame>
        <p:nvGraphicFramePr>
          <p:cNvPr id="25" name="Bảng 24">
            <a:extLst>
              <a:ext uri="{FF2B5EF4-FFF2-40B4-BE49-F238E27FC236}">
                <a16:creationId xmlns:a16="http://schemas.microsoft.com/office/drawing/2014/main" id="{F6BA79EF-64B3-4E05-A2D5-7E1D6B95E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52557"/>
              </p:ext>
            </p:extLst>
          </p:nvPr>
        </p:nvGraphicFramePr>
        <p:xfrm>
          <a:off x="6261920" y="3316334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43413707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62752673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5365455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78700377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9b9898c9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f9fbfbaa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9b9898c9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f9fbfbaa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818336"/>
                  </a:ext>
                </a:extLst>
              </a:tr>
            </a:tbl>
          </a:graphicData>
        </a:graphic>
      </p:graphicFrame>
      <p:graphicFrame>
        <p:nvGraphicFramePr>
          <p:cNvPr id="26" name="Bảng 25">
            <a:extLst>
              <a:ext uri="{FF2B5EF4-FFF2-40B4-BE49-F238E27FC236}">
                <a16:creationId xmlns:a16="http://schemas.microsoft.com/office/drawing/2014/main" id="{EFD13756-3974-4B6F-A147-DD9A380E4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25243"/>
              </p:ext>
            </p:extLst>
          </p:nvPr>
        </p:nvGraphicFramePr>
        <p:xfrm>
          <a:off x="6261920" y="3633661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66797100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8224013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6498816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860437069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9b9898c9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f9fbfbaa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9b9898c9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f9fbfbaa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52550"/>
                  </a:ext>
                </a:extLst>
              </a:tr>
            </a:tbl>
          </a:graphicData>
        </a:graphic>
      </p:graphicFrame>
      <p:graphicFrame>
        <p:nvGraphicFramePr>
          <p:cNvPr id="27" name="Bảng 26">
            <a:extLst>
              <a:ext uri="{FF2B5EF4-FFF2-40B4-BE49-F238E27FC236}">
                <a16:creationId xmlns:a16="http://schemas.microsoft.com/office/drawing/2014/main" id="{EB2D4603-C235-4353-BFEC-D295F2204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66967"/>
              </p:ext>
            </p:extLst>
          </p:nvPr>
        </p:nvGraphicFramePr>
        <p:xfrm>
          <a:off x="6261920" y="3952483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76252392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17707356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6481007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944326014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90973450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696ccffa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f2f45733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0b0fac99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921905"/>
                  </a:ext>
                </a:extLst>
              </a:tr>
            </a:tbl>
          </a:graphicData>
        </a:graphic>
      </p:graphicFrame>
      <p:graphicFrame>
        <p:nvGraphicFramePr>
          <p:cNvPr id="28" name="Bảng 27">
            <a:extLst>
              <a:ext uri="{FF2B5EF4-FFF2-40B4-BE49-F238E27FC236}">
                <a16:creationId xmlns:a16="http://schemas.microsoft.com/office/drawing/2014/main" id="{9ACECA83-D5C1-4FAF-A762-34457CF3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8779"/>
              </p:ext>
            </p:extLst>
          </p:nvPr>
        </p:nvGraphicFramePr>
        <p:xfrm>
          <a:off x="6261920" y="4271028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6802146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9737116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31289257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823787945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90973450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696ccffa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f2f45733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0b0fac99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91183"/>
                  </a:ext>
                </a:extLst>
              </a:tr>
            </a:tbl>
          </a:graphicData>
        </a:graphic>
      </p:graphicFrame>
      <p:graphicFrame>
        <p:nvGraphicFramePr>
          <p:cNvPr id="29" name="Bảng 28">
            <a:extLst>
              <a:ext uri="{FF2B5EF4-FFF2-40B4-BE49-F238E27FC236}">
                <a16:creationId xmlns:a16="http://schemas.microsoft.com/office/drawing/2014/main" id="{E2A69D7C-2038-4F4A-AA0E-12D01FE40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03728"/>
              </p:ext>
            </p:extLst>
          </p:nvPr>
        </p:nvGraphicFramePr>
        <p:xfrm>
          <a:off x="6261920" y="4591068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76205378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5840256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16529697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68482315"/>
                    </a:ext>
                  </a:extLst>
                </a:gridCol>
              </a:tblGrid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ee06da7b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876a1581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759e42b2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7e91ee2b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459412"/>
                  </a:ext>
                </a:extLst>
              </a:tr>
            </a:tbl>
          </a:graphicData>
        </a:graphic>
      </p:graphicFrame>
      <p:graphicFrame>
        <p:nvGraphicFramePr>
          <p:cNvPr id="30" name="Bảng 29">
            <a:extLst>
              <a:ext uri="{FF2B5EF4-FFF2-40B4-BE49-F238E27FC236}">
                <a16:creationId xmlns:a16="http://schemas.microsoft.com/office/drawing/2014/main" id="{8D63E199-BF28-49B5-841E-FEFC2C5CD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6144"/>
              </p:ext>
            </p:extLst>
          </p:nvPr>
        </p:nvGraphicFramePr>
        <p:xfrm>
          <a:off x="6261920" y="4903627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7696655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64034240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95548365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16394918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ee06da7b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876a1581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759e42b2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7e91ee2b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39432"/>
                  </a:ext>
                </a:extLst>
              </a:tr>
            </a:tbl>
          </a:graphicData>
        </a:graphic>
      </p:graphicFrame>
      <p:graphicFrame>
        <p:nvGraphicFramePr>
          <p:cNvPr id="31" name="Bảng 30">
            <a:extLst>
              <a:ext uri="{FF2B5EF4-FFF2-40B4-BE49-F238E27FC236}">
                <a16:creationId xmlns:a16="http://schemas.microsoft.com/office/drawing/2014/main" id="{94B3F73A-2753-4247-9101-5CC28F1E6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19269"/>
              </p:ext>
            </p:extLst>
          </p:nvPr>
        </p:nvGraphicFramePr>
        <p:xfrm>
          <a:off x="6261920" y="5223667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174022743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7501487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51987794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62390717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7f2e2b88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f8443e09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8dda7cbb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f34b9290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170491"/>
                  </a:ext>
                </a:extLst>
              </a:tr>
            </a:tbl>
          </a:graphicData>
        </a:graphic>
      </p:graphicFrame>
      <p:graphicFrame>
        <p:nvGraphicFramePr>
          <p:cNvPr id="32" name="Bảng 31">
            <a:extLst>
              <a:ext uri="{FF2B5EF4-FFF2-40B4-BE49-F238E27FC236}">
                <a16:creationId xmlns:a16="http://schemas.microsoft.com/office/drawing/2014/main" id="{2D9EE8CB-ECFE-4B8B-B583-BE46DA3C0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63254"/>
              </p:ext>
            </p:extLst>
          </p:nvPr>
        </p:nvGraphicFramePr>
        <p:xfrm>
          <a:off x="6261920" y="5539219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951124844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7504543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2040078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42088009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1d4d48eb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9a275d6a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efb91fd8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9128f1f3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849730"/>
                  </a:ext>
                </a:extLst>
              </a:tr>
            </a:tbl>
          </a:graphicData>
        </a:graphic>
      </p:graphicFrame>
      <p:graphicFrame>
        <p:nvGraphicFramePr>
          <p:cNvPr id="33" name="Bảng 32">
            <a:extLst>
              <a:ext uri="{FF2B5EF4-FFF2-40B4-BE49-F238E27FC236}">
                <a16:creationId xmlns:a16="http://schemas.microsoft.com/office/drawing/2014/main" id="{5EED490A-E914-4E9B-8B1D-D91F052E0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1286"/>
              </p:ext>
            </p:extLst>
          </p:nvPr>
        </p:nvGraphicFramePr>
        <p:xfrm>
          <a:off x="6261920" y="5854771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70459806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3297115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87707807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255652554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6b8f2609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93cb1800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1e1164bb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ed5af62b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328988"/>
                  </a:ext>
                </a:extLst>
              </a:tr>
            </a:tbl>
          </a:graphicData>
        </a:graphic>
      </p:graphicFrame>
      <p:graphicFrame>
        <p:nvGraphicFramePr>
          <p:cNvPr id="34" name="Bảng 33">
            <a:extLst>
              <a:ext uri="{FF2B5EF4-FFF2-40B4-BE49-F238E27FC236}">
                <a16:creationId xmlns:a16="http://schemas.microsoft.com/office/drawing/2014/main" id="{B1B2D4C7-EDAC-4482-A70B-480FD4F41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16888"/>
              </p:ext>
            </p:extLst>
          </p:nvPr>
        </p:nvGraphicFramePr>
        <p:xfrm>
          <a:off x="6261920" y="6170323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3422590425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26449843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3371644339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79493261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f017bec0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6a30e3aa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8589fc72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14a10d81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079844"/>
                  </a:ext>
                </a:extLst>
              </a:tr>
            </a:tbl>
          </a:graphicData>
        </a:graphic>
      </p:graphicFrame>
      <p:graphicFrame>
        <p:nvGraphicFramePr>
          <p:cNvPr id="35" name="Bảng 34">
            <a:extLst>
              <a:ext uri="{FF2B5EF4-FFF2-40B4-BE49-F238E27FC236}">
                <a16:creationId xmlns:a16="http://schemas.microsoft.com/office/drawing/2014/main" id="{A754A21D-D0C8-4BB4-8810-74E849A3B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7018"/>
              </p:ext>
            </p:extLst>
          </p:nvPr>
        </p:nvGraphicFramePr>
        <p:xfrm>
          <a:off x="6261920" y="2364633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88618578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949454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3726279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1145901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066958"/>
                  </a:ext>
                </a:extLst>
              </a:tr>
            </a:tbl>
          </a:graphicData>
        </a:graphic>
      </p:graphicFrame>
      <p:graphicFrame>
        <p:nvGraphicFramePr>
          <p:cNvPr id="36" name="Bảng 35">
            <a:extLst>
              <a:ext uri="{FF2B5EF4-FFF2-40B4-BE49-F238E27FC236}">
                <a16:creationId xmlns:a16="http://schemas.microsoft.com/office/drawing/2014/main" id="{A01703D6-C838-4462-8DFC-3BA30842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22239"/>
              </p:ext>
            </p:extLst>
          </p:nvPr>
        </p:nvGraphicFramePr>
        <p:xfrm>
          <a:off x="6261920" y="6485875"/>
          <a:ext cx="5400000" cy="320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88618578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949454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13726279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151145901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19582af3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8a9332f3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94825648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79d8a063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509557"/>
                  </a:ext>
                </a:extLst>
              </a:tr>
            </a:tbl>
          </a:graphicData>
        </a:graphic>
      </p:graphicFrame>
      <p:sp>
        <p:nvSpPr>
          <p:cNvPr id="39" name="Tiêu đề 1">
            <a:extLst>
              <a:ext uri="{FF2B5EF4-FFF2-40B4-BE49-F238E27FC236}">
                <a16:creationId xmlns:a16="http://schemas.microsoft.com/office/drawing/2014/main" id="{17D07429-42B2-4788-B072-57045FB0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 err="1"/>
              <a:t>SubWord</a:t>
            </a:r>
            <a:r>
              <a:rPr lang="en-US" sz="4400" dirty="0"/>
              <a:t> </a:t>
            </a:r>
            <a:r>
              <a:rPr lang="en-US" sz="4400" dirty="0" err="1"/>
              <a:t>bổ</a:t>
            </a:r>
            <a:r>
              <a:rPr lang="en-US" sz="4400" dirty="0"/>
              <a:t> sung ở </a:t>
            </a:r>
            <a:r>
              <a:rPr lang="en-US" sz="4400" dirty="0" err="1"/>
              <a:t>khóa</a:t>
            </a:r>
            <a:r>
              <a:rPr lang="en-US" sz="4400" dirty="0"/>
              <a:t> 256 bit</a:t>
            </a:r>
            <a:endParaRPr lang="vi-VN" sz="4400" dirty="0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27B54032-F0A3-4F5D-B342-1059A6F1292A}"/>
              </a:ext>
            </a:extLst>
          </p:cNvPr>
          <p:cNvSpPr/>
          <p:nvPr/>
        </p:nvSpPr>
        <p:spPr>
          <a:xfrm>
            <a:off x="478811" y="2044593"/>
            <a:ext cx="5440666" cy="476132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E4435D05-E9CF-4836-AA64-37237AB14C55}"/>
              </a:ext>
            </a:extLst>
          </p:cNvPr>
          <p:cNvSpPr/>
          <p:nvPr/>
        </p:nvSpPr>
        <p:spPr>
          <a:xfrm>
            <a:off x="6241587" y="2044593"/>
            <a:ext cx="5440666" cy="476132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795DF5C0-C8E8-4C8A-A3F3-AB9154B2260A}"/>
              </a:ext>
            </a:extLst>
          </p:cNvPr>
          <p:cNvSpPr txBox="1"/>
          <p:nvPr/>
        </p:nvSpPr>
        <p:spPr>
          <a:xfrm>
            <a:off x="881586" y="2163096"/>
            <a:ext cx="46351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SubWord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bổ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sung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 (256 bit)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A26C04B7-D9CB-4250-98D1-40504B4944D0}"/>
              </a:ext>
            </a:extLst>
          </p:cNvPr>
          <p:cNvSpPr txBox="1"/>
          <p:nvPr/>
        </p:nvSpPr>
        <p:spPr>
          <a:xfrm>
            <a:off x="6644362" y="2167083"/>
            <a:ext cx="46351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SubWord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bổ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sung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 (256 bit)</a:t>
            </a:r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1BECD22D-FBA4-4F35-88B3-3D7B4EFE738B}"/>
              </a:ext>
            </a:extLst>
          </p:cNvPr>
          <p:cNvGrpSpPr/>
          <p:nvPr/>
        </p:nvGrpSpPr>
        <p:grpSpPr>
          <a:xfrm>
            <a:off x="499143" y="2278538"/>
            <a:ext cx="4859912" cy="3832534"/>
            <a:chOff x="3651123" y="2144997"/>
            <a:chExt cx="4859912" cy="3832534"/>
          </a:xfrm>
        </p:grpSpPr>
        <p:sp>
          <p:nvSpPr>
            <p:cNvPr id="43" name="Bong bóng Lời nói: Hình chữ nhật với Góc Tròn 42">
              <a:extLst>
                <a:ext uri="{FF2B5EF4-FFF2-40B4-BE49-F238E27FC236}">
                  <a16:creationId xmlns:a16="http://schemas.microsoft.com/office/drawing/2014/main" id="{B2101BEC-A67D-44B6-BEBA-CA0A48102ED8}"/>
                </a:ext>
              </a:extLst>
            </p:cNvPr>
            <p:cNvSpPr/>
            <p:nvPr/>
          </p:nvSpPr>
          <p:spPr>
            <a:xfrm>
              <a:off x="3651123" y="2339345"/>
              <a:ext cx="4859912" cy="3638186"/>
            </a:xfrm>
            <a:prstGeom prst="wedgeRoundRectCallout">
              <a:avLst>
                <a:gd name="adj1" fmla="val 67789"/>
                <a:gd name="adj2" fmla="val -20185"/>
                <a:gd name="adj3" fmla="val 16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Tạo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cặp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khóa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vòng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(2,3) (4,5) (6,7) (8,9)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giống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hệt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nhau</a:t>
              </a:r>
              <a:r>
                <a: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284F03BE-B248-46C2-9367-F9A9A88DF9A0}"/>
                </a:ext>
              </a:extLst>
            </p:cNvPr>
            <p:cNvSpPr/>
            <p:nvPr/>
          </p:nvSpPr>
          <p:spPr>
            <a:xfrm>
              <a:off x="5748296" y="2144997"/>
              <a:ext cx="665567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11500" b="1" cap="none" spc="0" dirty="0">
                  <a:ln/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  <a:endParaRPr lang="vi-VN" sz="11500" b="1" cap="none" spc="0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3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</a:t>
            </a:r>
            <a:r>
              <a:rPr lang="vi-VN" sz="4400" dirty="0"/>
              <a:t>ơ</a:t>
            </a:r>
            <a:r>
              <a:rPr lang="en-US" sz="4400" dirty="0"/>
              <a:t> </a:t>
            </a:r>
            <a:r>
              <a:rPr lang="en-US" sz="4400" dirty="0" err="1"/>
              <a:t>chế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</a:t>
            </a:r>
            <a:r>
              <a:rPr lang="en-US" sz="4400" dirty="0" err="1"/>
              <a:t>học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343"/>
            <a:ext cx="10623783" cy="4504951"/>
          </a:xfrm>
        </p:spPr>
        <p:txBody>
          <a:bodyPr>
            <a:noAutofit/>
          </a:bodyPr>
          <a:lstStyle/>
          <a:p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DES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Feistel,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AES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mạng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thay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hoán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vị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SPN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Substitution-Permutation Network)</a:t>
            </a:r>
            <a:r>
              <a:rPr lang="en-US" sz="2800" dirty="0"/>
              <a:t>.</a:t>
            </a:r>
          </a:p>
          <a:p>
            <a:endParaRPr lang="en-US" sz="2800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S-box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P-box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khuếch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P-box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S-box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gây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lẫn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S-box</a:t>
            </a:r>
            <a:r>
              <a:rPr lang="en-US" sz="2400" dirty="0"/>
              <a:t>).</a:t>
            </a:r>
            <a:br>
              <a:rPr lang="en-US" sz="2400" dirty="0"/>
            </a:br>
            <a:endParaRPr lang="vi-VN" sz="24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F265D8D-5C98-476D-AF9B-DAD3A42E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55" y="3519578"/>
            <a:ext cx="8004313" cy="31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</a:t>
            </a:r>
            <a:r>
              <a:rPr lang="vi-VN" sz="4400" dirty="0"/>
              <a:t>ơ</a:t>
            </a:r>
            <a:r>
              <a:rPr lang="en-US" sz="4400" dirty="0"/>
              <a:t> </a:t>
            </a:r>
            <a:r>
              <a:rPr lang="en-US" sz="4400" dirty="0" err="1"/>
              <a:t>sở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</a:t>
            </a:r>
            <a:r>
              <a:rPr lang="en-US" sz="4400" dirty="0" err="1"/>
              <a:t>học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343"/>
            <a:ext cx="10623783" cy="4521127"/>
          </a:xfrm>
        </p:spPr>
        <p:txBody>
          <a:bodyPr>
            <a:noAutofit/>
          </a:bodyPr>
          <a:lstStyle/>
          <a:p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GF[2</a:t>
            </a:r>
            <a:r>
              <a:rPr lang="en-US" sz="2800" baseline="30000" dirty="0"/>
              <a:t>8</a:t>
            </a:r>
            <a:r>
              <a:rPr lang="en-US" sz="2800" dirty="0"/>
              <a:t>]:</a:t>
            </a:r>
          </a:p>
          <a:p>
            <a:pPr marL="0" indent="0">
              <a:buNone/>
            </a:pPr>
            <a:r>
              <a:rPr lang="en-US" sz="2800" dirty="0"/>
              <a:t>	Cho:</a:t>
            </a:r>
          </a:p>
          <a:p>
            <a:pPr marL="0" indent="0" algn="ctr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(x) </a:t>
            </a:r>
            <a:r>
              <a:rPr lang="en-US" sz="2800" dirty="0"/>
              <a:t>= a</a:t>
            </a:r>
            <a:r>
              <a:rPr lang="en-US" sz="2800" baseline="-25000" dirty="0"/>
              <a:t>7</a:t>
            </a:r>
            <a:r>
              <a:rPr lang="en-US" sz="2800" dirty="0"/>
              <a:t>x</a:t>
            </a:r>
            <a:r>
              <a:rPr lang="en-US" sz="2800" baseline="30000" dirty="0"/>
              <a:t>7</a:t>
            </a:r>
            <a:r>
              <a:rPr lang="en-US" sz="2800" dirty="0"/>
              <a:t> + a</a:t>
            </a:r>
            <a:r>
              <a:rPr lang="en-US" sz="2800" baseline="-25000" dirty="0"/>
              <a:t>6</a:t>
            </a:r>
            <a:r>
              <a:rPr lang="en-US" sz="2800" dirty="0"/>
              <a:t>x</a:t>
            </a:r>
            <a:r>
              <a:rPr lang="en-US" sz="2800" baseline="30000" dirty="0"/>
              <a:t>6</a:t>
            </a:r>
            <a:r>
              <a:rPr lang="en-US" sz="2800" dirty="0"/>
              <a:t> + a</a:t>
            </a:r>
            <a:r>
              <a:rPr lang="en-US" sz="2800" baseline="-25000" dirty="0"/>
              <a:t>5</a:t>
            </a:r>
            <a:r>
              <a:rPr lang="en-US" sz="2800" dirty="0"/>
              <a:t>x</a:t>
            </a:r>
            <a:r>
              <a:rPr lang="en-US" sz="2800" baseline="30000" dirty="0"/>
              <a:t>5</a:t>
            </a:r>
            <a:r>
              <a:rPr lang="en-US" sz="2800" dirty="0"/>
              <a:t> + a</a:t>
            </a:r>
            <a:r>
              <a:rPr lang="en-US" sz="2800" baseline="-25000" dirty="0"/>
              <a:t>4</a:t>
            </a:r>
            <a:r>
              <a:rPr lang="en-US" sz="2800" dirty="0"/>
              <a:t>x</a:t>
            </a:r>
            <a:r>
              <a:rPr lang="en-US" sz="2800" baseline="30000" dirty="0"/>
              <a:t>4</a:t>
            </a:r>
            <a:r>
              <a:rPr lang="en-US" sz="2800" dirty="0"/>
              <a:t> + a</a:t>
            </a:r>
            <a:r>
              <a:rPr lang="en-US" sz="2800" baseline="-25000" dirty="0"/>
              <a:t>3</a:t>
            </a:r>
            <a:r>
              <a:rPr lang="en-US" sz="2800" dirty="0"/>
              <a:t>x</a:t>
            </a:r>
            <a:r>
              <a:rPr lang="en-US" sz="2800" baseline="30000" dirty="0"/>
              <a:t>3</a:t>
            </a:r>
            <a:r>
              <a:rPr lang="en-US" sz="2800" dirty="0"/>
              <a:t> + a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a</a:t>
            </a:r>
            <a:r>
              <a:rPr lang="en-US" sz="2800" baseline="-25000" dirty="0"/>
              <a:t>1</a:t>
            </a:r>
            <a:r>
              <a:rPr lang="en-US" sz="2800" dirty="0"/>
              <a:t>x + 1</a:t>
            </a:r>
          </a:p>
          <a:p>
            <a:pPr marL="0" indent="0" algn="ctr">
              <a:buNone/>
            </a:pPr>
            <a:r>
              <a:rPr lang="en-US" sz="2800" dirty="0"/>
              <a:t>b</a:t>
            </a:r>
            <a:r>
              <a:rPr lang="en-US" sz="2800" baseline="-25000" dirty="0"/>
              <a:t>(x) </a:t>
            </a:r>
            <a:r>
              <a:rPr lang="en-US" sz="2800" dirty="0"/>
              <a:t>= b</a:t>
            </a:r>
            <a:r>
              <a:rPr lang="en-US" sz="2800" baseline="-25000" dirty="0"/>
              <a:t>7</a:t>
            </a:r>
            <a:r>
              <a:rPr lang="en-US" sz="2800" dirty="0"/>
              <a:t>x</a:t>
            </a:r>
            <a:r>
              <a:rPr lang="en-US" sz="2800" baseline="30000" dirty="0"/>
              <a:t>7</a:t>
            </a:r>
            <a:r>
              <a:rPr lang="en-US" sz="2800" dirty="0"/>
              <a:t> + b</a:t>
            </a:r>
            <a:r>
              <a:rPr lang="en-US" sz="2800" baseline="-25000" dirty="0"/>
              <a:t>6</a:t>
            </a:r>
            <a:r>
              <a:rPr lang="en-US" sz="2800" dirty="0"/>
              <a:t>x</a:t>
            </a:r>
            <a:r>
              <a:rPr lang="en-US" sz="2800" baseline="30000" dirty="0"/>
              <a:t>6</a:t>
            </a:r>
            <a:r>
              <a:rPr lang="en-US" sz="2800" dirty="0"/>
              <a:t> + b</a:t>
            </a:r>
            <a:r>
              <a:rPr lang="en-US" sz="2800" baseline="-25000" dirty="0"/>
              <a:t>5</a:t>
            </a:r>
            <a:r>
              <a:rPr lang="en-US" sz="2800" dirty="0"/>
              <a:t>x</a:t>
            </a:r>
            <a:r>
              <a:rPr lang="en-US" sz="2800" baseline="30000" dirty="0"/>
              <a:t>5</a:t>
            </a:r>
            <a:r>
              <a:rPr lang="en-US" sz="2800" dirty="0"/>
              <a:t> + b</a:t>
            </a:r>
            <a:r>
              <a:rPr lang="en-US" sz="2800" baseline="-25000" dirty="0"/>
              <a:t>4</a:t>
            </a:r>
            <a:r>
              <a:rPr lang="en-US" sz="2800" dirty="0"/>
              <a:t>x</a:t>
            </a:r>
            <a:r>
              <a:rPr lang="en-US" sz="2800" baseline="30000" dirty="0"/>
              <a:t>4</a:t>
            </a:r>
            <a:r>
              <a:rPr lang="en-US" sz="2800" dirty="0"/>
              <a:t> + b</a:t>
            </a:r>
            <a:r>
              <a:rPr lang="en-US" sz="2800" baseline="-25000" dirty="0"/>
              <a:t>3</a:t>
            </a:r>
            <a:r>
              <a:rPr lang="en-US" sz="2800" dirty="0"/>
              <a:t>x</a:t>
            </a:r>
            <a:r>
              <a:rPr lang="en-US" sz="2800" baseline="30000" dirty="0"/>
              <a:t>3</a:t>
            </a:r>
            <a:r>
              <a:rPr lang="en-US" sz="2800" dirty="0"/>
              <a:t> + b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b</a:t>
            </a:r>
            <a:r>
              <a:rPr lang="en-US" sz="2800" baseline="-25000" dirty="0"/>
              <a:t>1</a:t>
            </a:r>
            <a:r>
              <a:rPr lang="en-US" sz="2800" dirty="0"/>
              <a:t>x + 1</a:t>
            </a:r>
          </a:p>
          <a:p>
            <a:pPr marL="0" indent="0" algn="ctr">
              <a:buNone/>
            </a:pPr>
            <a:endParaRPr lang="en-US" sz="28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/>
              <a:t> c</a:t>
            </a:r>
            <a:r>
              <a:rPr lang="en-US" sz="2800" baseline="-25000" dirty="0"/>
              <a:t>(x) </a:t>
            </a:r>
            <a:r>
              <a:rPr lang="en-US" sz="2800" dirty="0"/>
              <a:t>= a</a:t>
            </a:r>
            <a:r>
              <a:rPr lang="en-US" sz="2800" baseline="-25000" dirty="0"/>
              <a:t>(x)</a:t>
            </a:r>
            <a:r>
              <a:rPr lang="en-US" sz="2800" dirty="0"/>
              <a:t> + b</a:t>
            </a:r>
            <a:r>
              <a:rPr lang="en-US" sz="2800" baseline="-25000" dirty="0"/>
              <a:t>(x)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= [(a</a:t>
            </a:r>
            <a:r>
              <a:rPr lang="en-US" sz="2800" baseline="-25000" dirty="0"/>
              <a:t>7</a:t>
            </a:r>
            <a:r>
              <a:rPr lang="en-US" sz="2800" dirty="0"/>
              <a:t>+b</a:t>
            </a:r>
            <a:r>
              <a:rPr lang="en-US" sz="2800" baseline="-25000" dirty="0"/>
              <a:t>7</a:t>
            </a:r>
            <a:r>
              <a:rPr lang="en-US" sz="2800" dirty="0"/>
              <a:t>)mod(2)]x</a:t>
            </a:r>
            <a:r>
              <a:rPr lang="en-US" sz="2800" baseline="30000" dirty="0"/>
              <a:t>7</a:t>
            </a:r>
            <a:r>
              <a:rPr lang="en-US" sz="2800" dirty="0"/>
              <a:t> + [(a</a:t>
            </a:r>
            <a:r>
              <a:rPr lang="en-US" sz="2800" baseline="-25000" dirty="0"/>
              <a:t>6</a:t>
            </a:r>
            <a:r>
              <a:rPr lang="en-US" sz="2800" dirty="0"/>
              <a:t>+b</a:t>
            </a:r>
            <a:r>
              <a:rPr lang="en-US" sz="2800" baseline="-25000" dirty="0"/>
              <a:t>6</a:t>
            </a:r>
            <a:r>
              <a:rPr lang="en-US" sz="2800" dirty="0"/>
              <a:t>)mod(2)]x</a:t>
            </a:r>
            <a:r>
              <a:rPr lang="en-US" sz="2800" baseline="30000" dirty="0"/>
              <a:t>6</a:t>
            </a:r>
            <a:r>
              <a:rPr lang="en-US" sz="2800" dirty="0"/>
              <a:t> + … + [(a</a:t>
            </a:r>
            <a:r>
              <a:rPr lang="en-US" sz="2800" baseline="-25000" dirty="0"/>
              <a:t>1</a:t>
            </a:r>
            <a:r>
              <a:rPr lang="en-US" sz="2800" dirty="0"/>
              <a:t>+b</a:t>
            </a:r>
            <a:r>
              <a:rPr lang="en-US" sz="2800" baseline="-25000" dirty="0"/>
              <a:t>1</a:t>
            </a:r>
            <a:r>
              <a:rPr lang="en-US" sz="2800" dirty="0"/>
              <a:t>)mod(2)]x + 1</a:t>
            </a:r>
          </a:p>
          <a:p>
            <a:pPr marL="0" indent="0">
              <a:buNone/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5300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552B-B97B-4116-AECF-52360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</a:t>
            </a:r>
            <a:r>
              <a:rPr lang="vi-VN" sz="4400" dirty="0"/>
              <a:t>ơ</a:t>
            </a:r>
            <a:r>
              <a:rPr lang="en-US" sz="4400" dirty="0"/>
              <a:t> </a:t>
            </a:r>
            <a:r>
              <a:rPr lang="en-US" sz="4400" dirty="0" err="1"/>
              <a:t>sở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</a:t>
            </a:r>
            <a:r>
              <a:rPr lang="en-US" sz="4400" dirty="0" err="1"/>
              <a:t>học</a:t>
            </a:r>
            <a:endParaRPr lang="vi-VN" sz="4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ED6C13-94FE-49C7-ADF9-47DAED52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343"/>
            <a:ext cx="10623783" cy="1103169"/>
          </a:xfrm>
        </p:spPr>
        <p:txBody>
          <a:bodyPr>
            <a:noAutofit/>
          </a:bodyPr>
          <a:lstStyle/>
          <a:p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GF[2</a:t>
            </a:r>
            <a:r>
              <a:rPr lang="en-US" sz="2800" baseline="30000" dirty="0"/>
              <a:t>8</a:t>
            </a:r>
            <a:r>
              <a:rPr lang="en-US" sz="2800" dirty="0"/>
              <a:t>]: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tính</a:t>
            </a:r>
            <a:r>
              <a:rPr lang="en-US" sz="2800" dirty="0"/>
              <a:t>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(H)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+ 4E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(H)</a:t>
            </a:r>
            <a:endParaRPr lang="vi-V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9B2DE9A-B2AD-4A2F-A215-DF286DDFB159}"/>
              </a:ext>
            </a:extLst>
          </p:cNvPr>
          <p:cNvSpPr txBox="1"/>
          <p:nvPr/>
        </p:nvSpPr>
        <p:spPr>
          <a:xfrm>
            <a:off x="2078447" y="5249071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0011 1101</a:t>
            </a:r>
            <a:endParaRPr lang="vi-VN" sz="2800" dirty="0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46291083-2AF6-4F39-A440-B5AC16A4AD63}"/>
              </a:ext>
            </a:extLst>
          </p:cNvPr>
          <p:cNvCxnSpPr>
            <a:cxnSpLocks/>
          </p:cNvCxnSpPr>
          <p:nvPr/>
        </p:nvCxnSpPr>
        <p:spPr>
          <a:xfrm>
            <a:off x="569843" y="5295238"/>
            <a:ext cx="107342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00E375F-D14A-43E6-9379-C6009D3409CB}"/>
                  </a:ext>
                </a:extLst>
              </p:cNvPr>
              <p:cNvSpPr txBox="1"/>
              <p:nvPr/>
            </p:nvSpPr>
            <p:spPr>
              <a:xfrm>
                <a:off x="726959" y="4547174"/>
                <a:ext cx="6524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00E375F-D14A-43E6-9379-C6009D340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9" y="4547174"/>
                <a:ext cx="65242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53FD50C-7F63-49B0-803F-EDCE79A8FD71}"/>
              </a:ext>
            </a:extLst>
          </p:cNvPr>
          <p:cNvSpPr txBox="1"/>
          <p:nvPr/>
        </p:nvSpPr>
        <p:spPr>
          <a:xfrm>
            <a:off x="2078446" y="4310353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0111 0011</a:t>
            </a:r>
            <a:endParaRPr lang="vi-VN" sz="2800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6C6F42C-AF7C-4ECB-A645-3C947DD09BD9}"/>
              </a:ext>
            </a:extLst>
          </p:cNvPr>
          <p:cNvSpPr txBox="1"/>
          <p:nvPr/>
        </p:nvSpPr>
        <p:spPr>
          <a:xfrm>
            <a:off x="2078445" y="4772018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0100 1110</a:t>
            </a:r>
            <a:endParaRPr lang="vi-VN" sz="28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3DBC6FD-57DF-4016-87A6-28838DEBB3F2}"/>
              </a:ext>
            </a:extLst>
          </p:cNvPr>
          <p:cNvSpPr txBox="1"/>
          <p:nvPr/>
        </p:nvSpPr>
        <p:spPr>
          <a:xfrm>
            <a:off x="1585819" y="3591795"/>
            <a:ext cx="229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nhị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endParaRPr lang="vi-VN" sz="280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0F2A497-AC2C-4E0D-8F7E-8DD623A0D5A0}"/>
              </a:ext>
            </a:extLst>
          </p:cNvPr>
          <p:cNvSpPr txBox="1"/>
          <p:nvPr/>
        </p:nvSpPr>
        <p:spPr>
          <a:xfrm>
            <a:off x="6327908" y="3585397"/>
            <a:ext cx="2252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endParaRPr lang="vi-VN" sz="28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844F1FB2-B935-4E38-8ED3-365419D2F807}"/>
              </a:ext>
            </a:extLst>
          </p:cNvPr>
          <p:cNvSpPr txBox="1"/>
          <p:nvPr/>
        </p:nvSpPr>
        <p:spPr>
          <a:xfrm>
            <a:off x="9307462" y="3571689"/>
            <a:ext cx="160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hex</a:t>
            </a:r>
            <a:endParaRPr lang="vi-VN" sz="28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08D18FF-247D-4199-A4A8-81B8967AB350}"/>
              </a:ext>
            </a:extLst>
          </p:cNvPr>
          <p:cNvSpPr txBox="1"/>
          <p:nvPr/>
        </p:nvSpPr>
        <p:spPr>
          <a:xfrm>
            <a:off x="4605127" y="4305653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            + x + 1</a:t>
            </a:r>
            <a:endParaRPr lang="vi-VN" sz="2800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6327551-E919-4273-89BB-323FF1973001}"/>
              </a:ext>
            </a:extLst>
          </p:cNvPr>
          <p:cNvSpPr txBox="1"/>
          <p:nvPr/>
        </p:nvSpPr>
        <p:spPr>
          <a:xfrm>
            <a:off x="4605127" y="4779230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           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     </a:t>
            </a:r>
            <a:endParaRPr lang="vi-VN" sz="2800" dirty="0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A9816CE-5A89-4F72-8883-CD6CCF934A6F}"/>
              </a:ext>
            </a:extLst>
          </p:cNvPr>
          <p:cNvSpPr txBox="1"/>
          <p:nvPr/>
        </p:nvSpPr>
        <p:spPr>
          <a:xfrm>
            <a:off x="5201475" y="5249071"/>
            <a:ext cx="3379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   + 1</a:t>
            </a:r>
            <a:endParaRPr lang="vi-VN" sz="2800" dirty="0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97CC3B4-FCC9-4DB3-A986-FC00B7780414}"/>
              </a:ext>
            </a:extLst>
          </p:cNvPr>
          <p:cNvSpPr txBox="1"/>
          <p:nvPr/>
        </p:nvSpPr>
        <p:spPr>
          <a:xfrm>
            <a:off x="10045149" y="5257623"/>
            <a:ext cx="68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3D</a:t>
            </a:r>
            <a:endParaRPr lang="vi-VN" sz="2800" dirty="0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ECC09FF-4F1E-4614-9B11-BE064821030C}"/>
              </a:ext>
            </a:extLst>
          </p:cNvPr>
          <p:cNvSpPr txBox="1"/>
          <p:nvPr/>
        </p:nvSpPr>
        <p:spPr>
          <a:xfrm>
            <a:off x="10045148" y="4318905"/>
            <a:ext cx="68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73</a:t>
            </a:r>
            <a:endParaRPr lang="vi-VN" sz="28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43E33296-2C58-4EA4-84CC-FFCA8F3BEE56}"/>
              </a:ext>
            </a:extLst>
          </p:cNvPr>
          <p:cNvSpPr txBox="1"/>
          <p:nvPr/>
        </p:nvSpPr>
        <p:spPr>
          <a:xfrm>
            <a:off x="10045147" y="4780570"/>
            <a:ext cx="68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4E</a:t>
            </a:r>
            <a:endParaRPr lang="vi-VN" sz="2800" dirty="0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FEEFB420-A203-42AF-9EEE-6C8D4AC4DF9C}"/>
              </a:ext>
            </a:extLst>
          </p:cNvPr>
          <p:cNvSpPr/>
          <p:nvPr/>
        </p:nvSpPr>
        <p:spPr>
          <a:xfrm>
            <a:off x="5143670" y="2612020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 3D</a:t>
            </a:r>
            <a:r>
              <a:rPr lang="en-US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(H)</a:t>
            </a:r>
            <a:endParaRPr lang="en-US" sz="280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20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2971</TotalTime>
  <Words>5427</Words>
  <Application>Microsoft Office PowerPoint</Application>
  <PresentationFormat>Màn hình rộng</PresentationFormat>
  <Paragraphs>1814</Paragraphs>
  <Slides>65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65</vt:i4>
      </vt:variant>
    </vt:vector>
  </HeadingPairs>
  <TitlesOfParts>
    <vt:vector size="73" baseType="lpstr">
      <vt:lpstr>Arial</vt:lpstr>
      <vt:lpstr>Brush Script MT</vt:lpstr>
      <vt:lpstr>Calibri</vt:lpstr>
      <vt:lpstr>Cambria Math</vt:lpstr>
      <vt:lpstr>Symbol</vt:lpstr>
      <vt:lpstr>Times New Roman</vt:lpstr>
      <vt:lpstr>Trebuchet MS</vt:lpstr>
      <vt:lpstr>Berlin</vt:lpstr>
      <vt:lpstr>Bản trình bày PowerPoint</vt:lpstr>
      <vt:lpstr>Các thành viên</vt:lpstr>
      <vt:lpstr>Mục lục</vt:lpstr>
      <vt:lpstr>Nhắc lại về AES</vt:lpstr>
      <vt:lpstr>Giới thiệu</vt:lpstr>
      <vt:lpstr>AES và Rijndael</vt:lpstr>
      <vt:lpstr>Cơ chế toán học</vt:lpstr>
      <vt:lpstr>Cơ sở toán học</vt:lpstr>
      <vt:lpstr>Cơ sở toán học</vt:lpstr>
      <vt:lpstr>Cơ sở toán học</vt:lpstr>
      <vt:lpstr>Cơ sở toán học</vt:lpstr>
      <vt:lpstr>Biểu diễn dữ liệu</vt:lpstr>
      <vt:lpstr>Sơ lược quá trình mã hóa/giải mã</vt:lpstr>
      <vt:lpstr>Đánh giá thuật toán AES</vt:lpstr>
      <vt:lpstr>Ưu điểm</vt:lpstr>
      <vt:lpstr>Ưu điểm</vt:lpstr>
      <vt:lpstr>Nhược điểm</vt:lpstr>
      <vt:lpstr>Tấn công</vt:lpstr>
      <vt:lpstr>Ứng dụng</vt:lpstr>
      <vt:lpstr>Ứng dụng</vt:lpstr>
      <vt:lpstr>Vấn đề mở rộng khóa</vt:lpstr>
      <vt:lpstr>Nhu cầu mở rộng khóa</vt:lpstr>
      <vt:lpstr>Mở rộng khóa trong AES</vt:lpstr>
      <vt:lpstr>Mở rộng khóa trong AES</vt:lpstr>
      <vt:lpstr>Mở rộng khóa trong AES</vt:lpstr>
      <vt:lpstr>Mở rộng khóa trong AES</vt:lpstr>
      <vt:lpstr>Khác biệt giữa các loại khóa</vt:lpstr>
      <vt:lpstr>Khác biệt giữa các loại khóa</vt:lpstr>
      <vt:lpstr>Khác biệt giữa các loại khóa</vt:lpstr>
      <vt:lpstr>Khác biệt giữa các loại khóa</vt:lpstr>
      <vt:lpstr>Khác biệt giữa các loại khóa</vt:lpstr>
      <vt:lpstr>Khác biệt giữa các loại khóa</vt:lpstr>
      <vt:lpstr>Ví dụ quá trình sinh khóa</vt:lpstr>
      <vt:lpstr>Khởi tạo</vt:lpstr>
      <vt:lpstr>Đưa vào mảng</vt:lpstr>
      <vt:lpstr>Các vòng lặp</vt:lpstr>
      <vt:lpstr>Các vòng lặp</vt:lpstr>
      <vt:lpstr>Vòng lặp</vt:lpstr>
      <vt:lpstr>Vòng lặp</vt:lpstr>
      <vt:lpstr>Vòng lặp</vt:lpstr>
      <vt:lpstr>Vòng lặp</vt:lpstr>
      <vt:lpstr>Vòng lặp</vt:lpstr>
      <vt:lpstr>Vòng lặp</vt:lpstr>
      <vt:lpstr>Vòng lặp</vt:lpstr>
      <vt:lpstr>Kết quả</vt:lpstr>
      <vt:lpstr>Bảng S-box (Substitution box)</vt:lpstr>
      <vt:lpstr>Bảng S-box (Substitution box)</vt:lpstr>
      <vt:lpstr>Bảng S-box thuận (Forward S-box)</vt:lpstr>
      <vt:lpstr>Bảng S-box (Substitution box)</vt:lpstr>
      <vt:lpstr>Bảng S-box thuận (Forward S-box)</vt:lpstr>
      <vt:lpstr>Bảng S-box thuận (Forward S-box)</vt:lpstr>
      <vt:lpstr>Bảng S-box đảo (Inverse S-box)</vt:lpstr>
      <vt:lpstr>Bảng S-box đảo (Inverse S-box)</vt:lpstr>
      <vt:lpstr>Bảng Rcon (Round constant)</vt:lpstr>
      <vt:lpstr>Bảng Rcon (Round constant)</vt:lpstr>
      <vt:lpstr>Mục đích các phép toán</vt:lpstr>
      <vt:lpstr>RotWord (Rotate Word)</vt:lpstr>
      <vt:lpstr>RotWord (Rotate Word)</vt:lpstr>
      <vt:lpstr>RotWord (Rotate Word)</vt:lpstr>
      <vt:lpstr>SubWord (Substitute Word)</vt:lpstr>
      <vt:lpstr>Rcon (Round constant)</vt:lpstr>
      <vt:lpstr>Rcon (Round constant)</vt:lpstr>
      <vt:lpstr>Các công thức tính</vt:lpstr>
      <vt:lpstr>SubWord bổ sung ở khóa 256 bit</vt:lpstr>
      <vt:lpstr>SubWord bổ sung ở khóa 256 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Quá trình sinh khóa</dc:title>
  <dc:creator>Tuấn Phạm Mạnh</dc:creator>
  <cp:lastModifiedBy>Tuấn Phạm Mạnh</cp:lastModifiedBy>
  <cp:revision>320</cp:revision>
  <dcterms:created xsi:type="dcterms:W3CDTF">2017-08-27T08:22:51Z</dcterms:created>
  <dcterms:modified xsi:type="dcterms:W3CDTF">2017-09-10T12:17:08Z</dcterms:modified>
</cp:coreProperties>
</file>