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8" r:id="rId4"/>
    <p:sldId id="279" r:id="rId5"/>
    <p:sldId id="280" r:id="rId6"/>
    <p:sldId id="281" r:id="rId7"/>
    <p:sldId id="282" r:id="rId8"/>
    <p:sldId id="283" r:id="rId9"/>
    <p:sldId id="284" r:id="rId10"/>
    <p:sldId id="285" r:id="rId11"/>
    <p:sldId id="286" r:id="rId12"/>
    <p:sldId id="287" r:id="rId13"/>
    <p:sldId id="271"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5" r:id="rId28"/>
    <p:sldId id="276" r:id="rId29"/>
    <p:sldId id="27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C224F31-D0B2-462B-A726-B9E3849D0A80}"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360D9-FAF4-43D6-BEBA-D8DADC7D8844}" type="slidenum">
              <a:rPr lang="en-US" smtClean="0"/>
              <a:t>‹#›</a:t>
            </a:fld>
            <a:endParaRPr lang="en-US"/>
          </a:p>
        </p:txBody>
      </p:sp>
    </p:spTree>
    <p:extLst>
      <p:ext uri="{BB962C8B-B14F-4D97-AF65-F5344CB8AC3E}">
        <p14:creationId xmlns:p14="http://schemas.microsoft.com/office/powerpoint/2010/main" val="429346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224F31-D0B2-462B-A726-B9E3849D0A80}"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360D9-FAF4-43D6-BEBA-D8DADC7D8844}" type="slidenum">
              <a:rPr lang="en-US" smtClean="0"/>
              <a:t>‹#›</a:t>
            </a:fld>
            <a:endParaRPr lang="en-US"/>
          </a:p>
        </p:txBody>
      </p:sp>
    </p:spTree>
    <p:extLst>
      <p:ext uri="{BB962C8B-B14F-4D97-AF65-F5344CB8AC3E}">
        <p14:creationId xmlns:p14="http://schemas.microsoft.com/office/powerpoint/2010/main" val="378118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224F31-D0B2-462B-A726-B9E3849D0A80}"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360D9-FAF4-43D6-BEBA-D8DADC7D8844}" type="slidenum">
              <a:rPr lang="en-US" smtClean="0"/>
              <a:t>‹#›</a:t>
            </a:fld>
            <a:endParaRPr lang="en-US"/>
          </a:p>
        </p:txBody>
      </p:sp>
    </p:spTree>
    <p:extLst>
      <p:ext uri="{BB962C8B-B14F-4D97-AF65-F5344CB8AC3E}">
        <p14:creationId xmlns:p14="http://schemas.microsoft.com/office/powerpoint/2010/main" val="48859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224F31-D0B2-462B-A726-B9E3849D0A80}"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360D9-FAF4-43D6-BEBA-D8DADC7D8844}" type="slidenum">
              <a:rPr lang="en-US" smtClean="0"/>
              <a:t>‹#›</a:t>
            </a:fld>
            <a:endParaRPr lang="en-US"/>
          </a:p>
        </p:txBody>
      </p:sp>
    </p:spTree>
    <p:extLst>
      <p:ext uri="{BB962C8B-B14F-4D97-AF65-F5344CB8AC3E}">
        <p14:creationId xmlns:p14="http://schemas.microsoft.com/office/powerpoint/2010/main" val="281046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224F31-D0B2-462B-A726-B9E3849D0A80}"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360D9-FAF4-43D6-BEBA-D8DADC7D8844}" type="slidenum">
              <a:rPr lang="en-US" smtClean="0"/>
              <a:t>‹#›</a:t>
            </a:fld>
            <a:endParaRPr lang="en-US"/>
          </a:p>
        </p:txBody>
      </p:sp>
    </p:spTree>
    <p:extLst>
      <p:ext uri="{BB962C8B-B14F-4D97-AF65-F5344CB8AC3E}">
        <p14:creationId xmlns:p14="http://schemas.microsoft.com/office/powerpoint/2010/main" val="170703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224F31-D0B2-462B-A726-B9E3849D0A80}"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360D9-FAF4-43D6-BEBA-D8DADC7D8844}" type="slidenum">
              <a:rPr lang="en-US" smtClean="0"/>
              <a:t>‹#›</a:t>
            </a:fld>
            <a:endParaRPr lang="en-US"/>
          </a:p>
        </p:txBody>
      </p:sp>
    </p:spTree>
    <p:extLst>
      <p:ext uri="{BB962C8B-B14F-4D97-AF65-F5344CB8AC3E}">
        <p14:creationId xmlns:p14="http://schemas.microsoft.com/office/powerpoint/2010/main" val="150979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224F31-D0B2-462B-A726-B9E3849D0A80}" type="datetimeFigureOut">
              <a:rPr lang="en-US" smtClean="0"/>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360D9-FAF4-43D6-BEBA-D8DADC7D8844}" type="slidenum">
              <a:rPr lang="en-US" smtClean="0"/>
              <a:t>‹#›</a:t>
            </a:fld>
            <a:endParaRPr lang="en-US"/>
          </a:p>
        </p:txBody>
      </p:sp>
    </p:spTree>
    <p:extLst>
      <p:ext uri="{BB962C8B-B14F-4D97-AF65-F5344CB8AC3E}">
        <p14:creationId xmlns:p14="http://schemas.microsoft.com/office/powerpoint/2010/main" val="5830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224F31-D0B2-462B-A726-B9E3849D0A80}" type="datetimeFigureOut">
              <a:rPr lang="en-US" smtClean="0"/>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360D9-FAF4-43D6-BEBA-D8DADC7D8844}" type="slidenum">
              <a:rPr lang="en-US" smtClean="0"/>
              <a:t>‹#›</a:t>
            </a:fld>
            <a:endParaRPr lang="en-US"/>
          </a:p>
        </p:txBody>
      </p:sp>
    </p:spTree>
    <p:extLst>
      <p:ext uri="{BB962C8B-B14F-4D97-AF65-F5344CB8AC3E}">
        <p14:creationId xmlns:p14="http://schemas.microsoft.com/office/powerpoint/2010/main" val="99716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24F31-D0B2-462B-A726-B9E3849D0A80}" type="datetimeFigureOut">
              <a:rPr lang="en-US" smtClean="0"/>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360D9-FAF4-43D6-BEBA-D8DADC7D8844}" type="slidenum">
              <a:rPr lang="en-US" smtClean="0"/>
              <a:t>‹#›</a:t>
            </a:fld>
            <a:endParaRPr lang="en-US"/>
          </a:p>
        </p:txBody>
      </p:sp>
    </p:spTree>
    <p:extLst>
      <p:ext uri="{BB962C8B-B14F-4D97-AF65-F5344CB8AC3E}">
        <p14:creationId xmlns:p14="http://schemas.microsoft.com/office/powerpoint/2010/main" val="364665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224F31-D0B2-462B-A726-B9E3849D0A80}"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360D9-FAF4-43D6-BEBA-D8DADC7D8844}" type="slidenum">
              <a:rPr lang="en-US" smtClean="0"/>
              <a:t>‹#›</a:t>
            </a:fld>
            <a:endParaRPr lang="en-US"/>
          </a:p>
        </p:txBody>
      </p:sp>
    </p:spTree>
    <p:extLst>
      <p:ext uri="{BB962C8B-B14F-4D97-AF65-F5344CB8AC3E}">
        <p14:creationId xmlns:p14="http://schemas.microsoft.com/office/powerpoint/2010/main" val="181604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224F31-D0B2-462B-A726-B9E3849D0A80}"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360D9-FAF4-43D6-BEBA-D8DADC7D8844}" type="slidenum">
              <a:rPr lang="en-US" smtClean="0"/>
              <a:t>‹#›</a:t>
            </a:fld>
            <a:endParaRPr lang="en-US"/>
          </a:p>
        </p:txBody>
      </p:sp>
    </p:spTree>
    <p:extLst>
      <p:ext uri="{BB962C8B-B14F-4D97-AF65-F5344CB8AC3E}">
        <p14:creationId xmlns:p14="http://schemas.microsoft.com/office/powerpoint/2010/main" val="42522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24F31-D0B2-462B-A726-B9E3849D0A80}" type="datetimeFigureOut">
              <a:rPr lang="en-US" smtClean="0"/>
              <a:t>3/6/2021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360D9-FAF4-43D6-BEBA-D8DADC7D8844}" type="slidenum">
              <a:rPr lang="en-US" smtClean="0"/>
              <a:t>‹#›</a:t>
            </a:fld>
            <a:endParaRPr lang="en-US"/>
          </a:p>
        </p:txBody>
      </p:sp>
    </p:spTree>
    <p:extLst>
      <p:ext uri="{BB962C8B-B14F-4D97-AF65-F5344CB8AC3E}">
        <p14:creationId xmlns:p14="http://schemas.microsoft.com/office/powerpoint/2010/main" val="1229958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lớn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nhóm</a:t>
            </a:r>
            <a:r>
              <a:rPr lang="en-US" b="1" dirty="0">
                <a:solidFill>
                  <a:srgbClr val="FF0000"/>
                </a:solidFill>
                <a:latin typeface="Times New Roman" panose="02020603050405020304" pitchFamily="18" charset="0"/>
                <a:cs typeface="Times New Roman" panose="02020603050405020304" pitchFamily="18" charset="0"/>
              </a:rPr>
              <a:t> 10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p:txBody>
          <a:bodyPr>
            <a:normAutofit/>
          </a:bodyPr>
          <a:lstStyle/>
          <a:p>
            <a:pPr marL="457200" indent="-457200" algn="l">
              <a:buAutoNum type="arabicPeriod"/>
            </a:pPr>
            <a:endParaRPr lang="en-US" b="1" dirty="0">
              <a:solidFill>
                <a:srgbClr val="FF0000"/>
              </a:solidFill>
              <a:latin typeface="Times New Roman" panose="02020603050405020304" pitchFamily="18" charset="0"/>
              <a:cs typeface="Times New Roman" panose="02020603050405020304" pitchFamily="18" charset="0"/>
            </a:endParaRPr>
          </a:p>
          <a:p>
            <a:pPr algn="l"/>
            <a:r>
              <a:rPr lang="en-US" dirty="0" err="1">
                <a:solidFill>
                  <a:srgbClr val="FF0000"/>
                </a:solidFill>
                <a:latin typeface="Times New Roman" panose="02020603050405020304" pitchFamily="18" charset="0"/>
                <a:cs typeface="Times New Roman" panose="02020603050405020304" pitchFamily="18" charset="0"/>
              </a:rPr>
              <a:t>Giáo</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viên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hướng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dẫn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Th.s</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Trần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Hồng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Việt</a:t>
            </a:r>
            <a:r>
              <a:rPr lang="en-US" dirty="0">
                <a:solidFill>
                  <a:srgbClr val="FF0000"/>
                </a:solidFill>
                <a:latin typeface="Times New Roman" panose="02020603050405020304" pitchFamily="18" charset="0"/>
                <a:cs typeface="Times New Roman" panose="02020603050405020304" pitchFamily="18" charset="0"/>
              </a:rPr>
              <a:t> </a:t>
            </a:r>
          </a:p>
          <a:p>
            <a:pPr algn="l"/>
            <a:r>
              <a:rPr lang="en-US" dirty="0" err="1">
                <a:solidFill>
                  <a:srgbClr val="FF0000"/>
                </a:solidFill>
                <a:latin typeface="Times New Roman" panose="02020603050405020304" pitchFamily="18" charset="0"/>
                <a:cs typeface="Times New Roman" panose="02020603050405020304" pitchFamily="18" charset="0"/>
              </a:rPr>
              <a:t>Thành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viên</a:t>
            </a:r>
            <a:r>
              <a:rPr lang="en-US" dirty="0">
                <a:solidFill>
                  <a:srgbClr val="FF0000"/>
                </a:solidFill>
                <a:latin typeface="Times New Roman" panose="02020603050405020304" pitchFamily="18" charset="0"/>
                <a:cs typeface="Times New Roman" panose="02020603050405020304" pitchFamily="18" charset="0"/>
              </a:rPr>
              <a:t> :</a:t>
            </a:r>
          </a:p>
          <a:p>
            <a:pPr lvl="1"/>
            <a:r>
              <a:rPr lang="en-US" dirty="0" err="1">
                <a:solidFill>
                  <a:srgbClr val="FF0000"/>
                </a:solidFill>
                <a:latin typeface="Times New Roman" panose="02020603050405020304" pitchFamily="18" charset="0"/>
                <a:cs typeface="Times New Roman" panose="02020603050405020304" pitchFamily="18" charset="0"/>
              </a:rPr>
              <a:t>Phạm</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Văn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Tuân</a:t>
            </a:r>
            <a:r>
              <a:rPr lang="en-US" dirty="0">
                <a:solidFill>
                  <a:srgbClr val="FF0000"/>
                </a:solidFill>
                <a:latin typeface="Times New Roman" panose="02020603050405020304" pitchFamily="18" charset="0"/>
                <a:cs typeface="Times New Roman" panose="02020603050405020304" pitchFamily="18" charset="0"/>
              </a:rPr>
              <a:t> ©</a:t>
            </a:r>
          </a:p>
          <a:p>
            <a:pPr lvl="1"/>
            <a:r>
              <a:rPr lang="en-US" dirty="0">
                <a:solidFill>
                  <a:srgbClr val="FF0000"/>
                </a:solidFill>
                <a:latin typeface="Times New Roman" panose="02020603050405020304" pitchFamily="18" charset="0"/>
                <a:cs typeface="Times New Roman" panose="02020603050405020304" pitchFamily="18" charset="0"/>
              </a:rPr>
              <a:t>Lê </a:t>
            </a:r>
            <a:r>
              <a:rPr lang="en-US" dirty="0" err="1">
                <a:solidFill>
                  <a:srgbClr val="FF0000"/>
                </a:solidFill>
                <a:latin typeface="Times New Roman" panose="02020603050405020304" pitchFamily="18" charset="0"/>
                <a:cs typeface="Times New Roman" panose="02020603050405020304" pitchFamily="18" charset="0"/>
              </a:rPr>
              <a:t>Văn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Đức</a:t>
            </a:r>
            <a:r>
              <a:rPr lang="en-US" dirty="0">
                <a:solidFill>
                  <a:srgbClr val="FF0000"/>
                </a:solidFill>
                <a:latin typeface="Times New Roman" panose="02020603050405020304" pitchFamily="18" charset="0"/>
                <a:cs typeface="Times New Roman" panose="02020603050405020304" pitchFamily="18" charset="0"/>
              </a:rPr>
              <a:t> </a:t>
            </a:r>
          </a:p>
          <a:p>
            <a:pPr lvl="1"/>
            <a:r>
              <a:rPr lang="en-US" dirty="0" err="1">
                <a:solidFill>
                  <a:srgbClr val="FF0000"/>
                </a:solidFill>
                <a:latin typeface="Times New Roman" panose="02020603050405020304" pitchFamily="18" charset="0"/>
                <a:cs typeface="Times New Roman" panose="02020603050405020304" pitchFamily="18" charset="0"/>
              </a:rPr>
              <a:t>Nguyễn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Hùng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Mạnh</a:t>
            </a:r>
            <a:r>
              <a:rPr lang="en-US" dirty="0">
                <a:solidFill>
                  <a:srgbClr val="FF0000"/>
                </a:solidFill>
                <a:latin typeface="Times New Roman" panose="02020603050405020304" pitchFamily="18" charset="0"/>
                <a:cs typeface="Times New Roman" panose="02020603050405020304" pitchFamily="18" charset="0"/>
              </a:rPr>
              <a:t> </a:t>
            </a:r>
          </a:p>
          <a:p>
            <a:pPr lvl="1"/>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724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62776" y="212192"/>
            <a:ext cx="5641193" cy="3385023"/>
          </a:xfrm>
          <a:prstGeom prst="rect">
            <a:avLst/>
          </a:prstGeom>
        </p:spPr>
      </p:pic>
      <p:sp>
        <p:nvSpPr>
          <p:cNvPr id="6" name="TextBox 5"/>
          <p:cNvSpPr txBox="1"/>
          <p:nvPr/>
        </p:nvSpPr>
        <p:spPr>
          <a:xfrm>
            <a:off x="1984075" y="212192"/>
            <a:ext cx="4341253" cy="369332"/>
          </a:xfrm>
          <a:prstGeom prst="rect">
            <a:avLst/>
          </a:prstGeom>
          <a:noFill/>
        </p:spPr>
        <p:txBody>
          <a:bodyPr wrap="none" rtlCol="0">
            <a:spAutoFit/>
          </a:bodyPr>
          <a:lstStyle/>
          <a:p>
            <a:r>
              <a:rPr lang="vi-VN" dirty="0" smtClean="0"/>
              <a:t>Xây dựng thư viện từ điển cho ứng dụng</a:t>
            </a:r>
            <a:endParaRPr lang="en-US" dirty="0"/>
          </a:p>
        </p:txBody>
      </p:sp>
      <p:pic>
        <p:nvPicPr>
          <p:cNvPr id="7" name="Picture 6"/>
          <p:cNvPicPr>
            <a:picLocks noChangeAspect="1"/>
          </p:cNvPicPr>
          <p:nvPr/>
        </p:nvPicPr>
        <p:blipFill>
          <a:blip r:embed="rId3"/>
          <a:stretch>
            <a:fillRect/>
          </a:stretch>
        </p:blipFill>
        <p:spPr>
          <a:xfrm>
            <a:off x="241540" y="1789223"/>
            <a:ext cx="5831457" cy="3234906"/>
          </a:xfrm>
          <a:prstGeom prst="rect">
            <a:avLst/>
          </a:prstGeom>
        </p:spPr>
      </p:pic>
      <p:sp>
        <p:nvSpPr>
          <p:cNvPr id="8" name="TextBox 7"/>
          <p:cNvSpPr txBox="1"/>
          <p:nvPr/>
        </p:nvSpPr>
        <p:spPr>
          <a:xfrm>
            <a:off x="6927011" y="4140679"/>
            <a:ext cx="3296736" cy="369332"/>
          </a:xfrm>
          <a:prstGeom prst="rect">
            <a:avLst/>
          </a:prstGeom>
          <a:noFill/>
        </p:spPr>
        <p:txBody>
          <a:bodyPr wrap="none" rtlCol="0">
            <a:spAutoFit/>
          </a:bodyPr>
          <a:lstStyle/>
          <a:p>
            <a:r>
              <a:rPr lang="vi-VN" dirty="0" smtClean="0"/>
              <a:t>Xử lý sự kiện cho button tra từ</a:t>
            </a:r>
            <a:endParaRPr lang="en-US" dirty="0"/>
          </a:p>
        </p:txBody>
      </p:sp>
    </p:spTree>
    <p:extLst>
      <p:ext uri="{BB962C8B-B14F-4D97-AF65-F5344CB8AC3E}">
        <p14:creationId xmlns:p14="http://schemas.microsoft.com/office/powerpoint/2010/main" val="384165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56172" y="422598"/>
            <a:ext cx="8164064" cy="1371791"/>
          </a:xfrm>
          <a:prstGeom prst="rect">
            <a:avLst/>
          </a:prstGeom>
        </p:spPr>
      </p:pic>
      <p:sp>
        <p:nvSpPr>
          <p:cNvPr id="6" name="TextBox 5"/>
          <p:cNvSpPr txBox="1"/>
          <p:nvPr/>
        </p:nvSpPr>
        <p:spPr>
          <a:xfrm>
            <a:off x="3178534" y="2001328"/>
            <a:ext cx="4343112" cy="369332"/>
          </a:xfrm>
          <a:prstGeom prst="rect">
            <a:avLst/>
          </a:prstGeom>
          <a:noFill/>
        </p:spPr>
        <p:txBody>
          <a:bodyPr wrap="none" rtlCol="0">
            <a:spAutoFit/>
          </a:bodyPr>
          <a:lstStyle/>
          <a:p>
            <a:r>
              <a:rPr lang="vi-VN" dirty="0"/>
              <a:t>Xử lý sử kiện cho button </a:t>
            </a:r>
            <a:r>
              <a:rPr lang="vi-VN" dirty="0" smtClean="0"/>
              <a:t>SelectLanguage</a:t>
            </a:r>
            <a:endParaRPr lang="en-US" dirty="0"/>
          </a:p>
        </p:txBody>
      </p:sp>
    </p:spTree>
    <p:extLst>
      <p:ext uri="{BB962C8B-B14F-4D97-AF65-F5344CB8AC3E}">
        <p14:creationId xmlns:p14="http://schemas.microsoft.com/office/powerpoint/2010/main" val="373536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98211" y="724618"/>
            <a:ext cx="6836288" cy="4528868"/>
          </a:xfrm>
          <a:prstGeom prst="rect">
            <a:avLst/>
          </a:prstGeom>
        </p:spPr>
      </p:pic>
      <p:sp>
        <p:nvSpPr>
          <p:cNvPr id="5" name="TextBox 4"/>
          <p:cNvSpPr txBox="1"/>
          <p:nvPr/>
        </p:nvSpPr>
        <p:spPr>
          <a:xfrm>
            <a:off x="1242203" y="1199072"/>
            <a:ext cx="3427541" cy="646331"/>
          </a:xfrm>
          <a:prstGeom prst="rect">
            <a:avLst/>
          </a:prstGeom>
          <a:noFill/>
        </p:spPr>
        <p:txBody>
          <a:bodyPr wrap="none" rtlCol="0">
            <a:spAutoFit/>
          </a:bodyPr>
          <a:lstStyle/>
          <a:p>
            <a:r>
              <a:rPr lang="vi-VN" dirty="0" smtClean="0"/>
              <a:t>Giao diện và chức</a:t>
            </a:r>
          </a:p>
          <a:p>
            <a:r>
              <a:rPr lang="vi-VN" dirty="0" smtClean="0"/>
              <a:t>Năng sau khi chạy chương trình</a:t>
            </a:r>
            <a:endParaRPr lang="en-US" dirty="0"/>
          </a:p>
        </p:txBody>
      </p:sp>
    </p:spTree>
    <p:extLst>
      <p:ext uri="{BB962C8B-B14F-4D97-AF65-F5344CB8AC3E}">
        <p14:creationId xmlns:p14="http://schemas.microsoft.com/office/powerpoint/2010/main" val="214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B327-C14B-42D5-8C74-7993D2FAC4EA}"/>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Remote Method Invocation +Network programming lab and Tomcat</a:t>
            </a:r>
            <a:endParaRPr lang="en-US" dirty="0"/>
          </a:p>
        </p:txBody>
      </p:sp>
      <p:sp>
        <p:nvSpPr>
          <p:cNvPr id="3" name="Content Placeholder 2">
            <a:extLst>
              <a:ext uri="{FF2B5EF4-FFF2-40B4-BE49-F238E27FC236}">
                <a16:creationId xmlns:a16="http://schemas.microsoft.com/office/drawing/2014/main" id="{FFAC112D-CE86-4954-B671-C7CD533D43A7}"/>
              </a:ext>
            </a:extLst>
          </p:cNvPr>
          <p:cNvSpPr>
            <a:spLocks noGrp="1"/>
          </p:cNvSpPr>
          <p:nvPr>
            <p:ph idx="1"/>
          </p:nvPr>
        </p:nvSpPr>
        <p:spPr/>
        <p:txBody>
          <a:bodyPr>
            <a:normAutofit fontScale="77500" lnSpcReduction="20000"/>
          </a:bodyPr>
          <a:lstStyle/>
          <a:p>
            <a:pPr algn="l"/>
            <a:r>
              <a:rPr lang="en-US" b="1" dirty="0">
                <a:solidFill>
                  <a:srgbClr val="FF0000"/>
                </a:solidFill>
                <a:latin typeface="Times New Roman" panose="02020603050405020304" pitchFamily="18" charset="0"/>
                <a:cs typeface="Times New Roman" panose="02020603050405020304" pitchFamily="18" charset="0"/>
              </a:rPr>
              <a:t>I. Remote Method Invocation</a:t>
            </a:r>
          </a:p>
          <a:p>
            <a:pPr marL="457200" indent="-457200" algn="l">
              <a:buAutoNum type="arabicPeriod"/>
            </a:pPr>
            <a:r>
              <a:rPr lang="vi-VN" b="1" dirty="0">
                <a:solidFill>
                  <a:srgbClr val="FF0000"/>
                </a:solidFill>
                <a:latin typeface="Times New Roman" panose="02020603050405020304" pitchFamily="18" charset="0"/>
                <a:cs typeface="Times New Roman" panose="02020603050405020304" pitchFamily="18" charset="0"/>
              </a:rPr>
              <a:t>Gọi phương pháp từ xa là gì?</a:t>
            </a:r>
            <a:endParaRPr lang="en-US" b="1" dirty="0">
              <a:solidFill>
                <a:srgbClr val="FF0000"/>
              </a:solidFill>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RMI là một java API cốt lõi và thư viện lớp cho phép các chương trình Java gọi một số</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phương pháp trên máy chủ từ xa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Mỗi đối tượng từ xa thực hiện một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giao diện từ xa chỉ định phương pháp nào của nó có thể được gọi bởi khách hàng. Khách hang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gọi các phương thức của đối tượng từ xa gần như chính xác khi chúng gọi các phương thức cục bộ.</a:t>
            </a:r>
            <a:endParaRPr lang="en-US" dirty="0">
              <a:latin typeface="Times New Roman" panose="02020603050405020304" pitchFamily="18" charset="0"/>
              <a:cs typeface="Times New Roman" panose="02020603050405020304" pitchFamily="18" charset="0"/>
            </a:endParaRPr>
          </a:p>
          <a:p>
            <a:pPr algn="l"/>
            <a:r>
              <a:rPr lang="en-US" b="1" dirty="0" err="1">
                <a:solidFill>
                  <a:srgbClr val="FF0000"/>
                </a:solidFill>
                <a:latin typeface="Times New Roman" panose="02020603050405020304" pitchFamily="18" charset="0"/>
                <a:cs typeface="Times New Roman" panose="02020603050405020304" pitchFamily="18" charset="0"/>
              </a:rPr>
              <a:t>Rpc</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Cuộc gọi thủ tục từ xa (RPC), một công nghệ cũ hơn mà Sun đã phát triển, không</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nhiều điều tương tự như RMI. RPC độc lập với ngôn ngữ và bộ xử 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RMI tự nhiên độc lập với bộ xử lý nhưng giới hạn ở các chương trình được viết bằng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Java. Để có được tính di động đa nền tảng mà Java cung cấp, RPC yêu cầu</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nhiều chi phí hơn RMI. RPC phải chuyển đổi các đối số giữa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kiến trúc để mỗi máy tính có thể sử dụng kiểu dữ liệu gốc của nó.</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293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1886"/>
            <a:ext cx="9144000" cy="261257"/>
          </a:xfrm>
        </p:spPr>
        <p:txBody>
          <a:bodyPr>
            <a:normAutofit fontScale="90000"/>
          </a:bodyPr>
          <a:lstStyle/>
          <a:p>
            <a:endParaRPr lang="en-US"/>
          </a:p>
        </p:txBody>
      </p:sp>
      <p:sp>
        <p:nvSpPr>
          <p:cNvPr id="3" name="Subtitle 2"/>
          <p:cNvSpPr>
            <a:spLocks noGrp="1"/>
          </p:cNvSpPr>
          <p:nvPr>
            <p:ph type="subTitle" idx="1"/>
          </p:nvPr>
        </p:nvSpPr>
        <p:spPr>
          <a:xfrm>
            <a:off x="0" y="0"/>
            <a:ext cx="12192000" cy="6858000"/>
          </a:xfrm>
        </p:spPr>
        <p:txBody>
          <a:bodyPr>
            <a:normAutofit/>
          </a:bodyPr>
          <a:lstStyle/>
          <a:p>
            <a:pPr algn="l"/>
            <a:r>
              <a:rPr lang="en-US" b="1" dirty="0">
                <a:solidFill>
                  <a:srgbClr val="FF0000"/>
                </a:solidFill>
                <a:latin typeface="Times New Roman" panose="02020603050405020304" pitchFamily="18" charset="0"/>
                <a:cs typeface="Times New Roman" panose="02020603050405020304" pitchFamily="18" charset="0"/>
              </a:rPr>
              <a:t>1.1 </a:t>
            </a:r>
            <a:r>
              <a:rPr lang="en-US" b="1" dirty="0" err="1">
                <a:solidFill>
                  <a:srgbClr val="FF0000"/>
                </a:solidFill>
                <a:latin typeface="Times New Roman" panose="02020603050405020304" pitchFamily="18" charset="0"/>
                <a:cs typeface="Times New Roman" panose="02020603050405020304" pitchFamily="18" charset="0"/>
              </a:rPr>
              <a:t>Bảo</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mật</a:t>
            </a:r>
            <a:endParaRPr lang="en-US" b="1" dirty="0">
              <a:solidFill>
                <a:srgbClr val="FF0000"/>
              </a:solidFill>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Triển vọng của các máy chủ từ xa gọi các phương pháp trong các đối tượng của máy chủ cục bộ làm tăng nhiều</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vấn đề bảo mật. </a:t>
            </a:r>
            <a:r>
              <a:rPr lang="vi-VN" i="1" dirty="0">
                <a:latin typeface="Times New Roman" panose="02020603050405020304" pitchFamily="18" charset="0"/>
                <a:cs typeface="Times New Roman" panose="02020603050405020304" pitchFamily="18" charset="0"/>
              </a:rPr>
              <a:t>Super.secret.cia.gov </a:t>
            </a:r>
            <a:r>
              <a:rPr lang="vi-VN" dirty="0">
                <a:latin typeface="Times New Roman" panose="02020603050405020304" pitchFamily="18" charset="0"/>
                <a:cs typeface="Times New Roman" panose="02020603050405020304" pitchFamily="18" charset="0"/>
              </a:rPr>
              <a:t>có lẽ không </a:t>
            </a:r>
            <a:r>
              <a:rPr lang="vi-VN" i="1" dirty="0">
                <a:latin typeface="Times New Roman" panose="02020603050405020304" pitchFamily="18" charset="0"/>
                <a:cs typeface="Times New Roman" panose="02020603050405020304" pitchFamily="18" charset="0"/>
              </a:rPr>
              <a:t>muốn kgb.kremlin.ru </a:t>
            </a:r>
            <a:r>
              <a:rPr lang="vi-VN" dirty="0">
                <a:latin typeface="Times New Roman" panose="02020603050405020304" pitchFamily="18" charset="0"/>
                <a:cs typeface="Times New Roman" panose="02020603050405020304" pitchFamily="18" charset="0"/>
              </a:rPr>
              <a:t>có thể</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để gọi các phương thức readFile() trên máy của nó</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Java là duy nhất phù hợp để giải quyết những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Vấn đề. Cũng giống như một máy chủ applet có thể hạn chế các hoạt động của một applet, vì vậy một máy chủ cũng có thể</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cho phép gọi phương pháp từ xa để giới hạn những gì các máy chủ từ xa có thể làm.</a:t>
            </a:r>
            <a:endParaRPr lang="en-US" dirty="0">
              <a:latin typeface="Times New Roman" panose="02020603050405020304" pitchFamily="18" charset="0"/>
              <a:cs typeface="Times New Roman" panose="02020603050405020304" pitchFamily="18" charset="0"/>
            </a:endParaRPr>
          </a:p>
          <a:p>
            <a:pPr algn="l"/>
            <a:r>
              <a:rPr lang="vi-VN" b="1" dirty="0">
                <a:solidFill>
                  <a:srgbClr val="FF0000"/>
                </a:solidFill>
                <a:latin typeface="Times New Roman" panose="02020603050405020304" pitchFamily="18" charset="0"/>
                <a:cs typeface="Times New Roman" panose="02020603050405020304" pitchFamily="18" charset="0"/>
              </a:rPr>
              <a:t>1.2 Tuần tự hóa đối tượng</a:t>
            </a:r>
            <a:endParaRPr lang="en-US" b="1" dirty="0">
              <a:solidFill>
                <a:srgbClr val="FF0000"/>
              </a:solidFill>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Khi một đối tượng được truyền đến hoặc trả về từ một phương thức Java, những gì thực sự được chuyển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tham chiếu đến đối tượng</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375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24114"/>
            <a:ext cx="9144000" cy="275771"/>
          </a:xfrm>
        </p:spPr>
        <p:txBody>
          <a:bodyPr>
            <a:normAutofit fontScale="90000"/>
          </a:bodyPr>
          <a:lstStyle/>
          <a:p>
            <a:endParaRPr lang="en-US"/>
          </a:p>
        </p:txBody>
      </p:sp>
      <p:sp>
        <p:nvSpPr>
          <p:cNvPr id="3" name="Subtitle 2"/>
          <p:cNvSpPr>
            <a:spLocks noGrp="1"/>
          </p:cNvSpPr>
          <p:nvPr>
            <p:ph type="subTitle" idx="1"/>
          </p:nvPr>
        </p:nvSpPr>
        <p:spPr>
          <a:xfrm>
            <a:off x="0" y="0"/>
            <a:ext cx="12192000" cy="6858000"/>
          </a:xfrm>
        </p:spPr>
        <p:txBody>
          <a:bodyPr/>
          <a:lstStyle/>
          <a:p>
            <a:pPr algn="l"/>
            <a:r>
              <a:rPr lang="vi-VN" b="1">
                <a:solidFill>
                  <a:srgbClr val="FF0000"/>
                </a:solidFill>
                <a:latin typeface="Times New Roman" panose="02020603050405020304" pitchFamily="18" charset="0"/>
                <a:cs typeface="Times New Roman" panose="02020603050405020304" pitchFamily="18" charset="0"/>
              </a:rPr>
              <a:t>CORBA và bạn bè</a:t>
            </a:r>
            <a:r>
              <a:rPr lang="vi-VN" b="1">
                <a:latin typeface="Times New Roman" panose="02020603050405020304" pitchFamily="18" charset="0"/>
                <a:cs typeface="Times New Roman" panose="02020603050405020304" pitchFamily="18" charset="0"/>
              </a:rPr>
              <a:t/>
            </a:r>
            <a:br>
              <a:rPr lang="vi-VN"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RMI không phải là từ cuối cùng trong hệ thống đối tượng phân tán. Hạn chế lớn nhất</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của nó</a:t>
            </a:r>
            <a:r>
              <a:rPr lang="vi-VN" b="1">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là bạn chỉ có thể gọi các phương thức được viết bằng Java. Điều gì sẽ xảy ra</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nếu bạn đã có</a:t>
            </a:r>
            <a:r>
              <a:rPr lang="vi-VN" b="1">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một ứng dụng được viết bằng một số ngôn ngữ khác, chẳng hạn như</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 và bạn muốn giao</a:t>
            </a:r>
            <a:r>
              <a:rPr lang="vi-VN" b="1">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tiếp với nó? Bạn có thể sử dụng RPC, mà tôi đã đề cập trước đó</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a:t>
            </a:r>
            <a:r>
              <a:rPr lang="vi-VN" b="1">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nhưng RPC không thích nghi tốt với lập trình hướng đối tượng. Giải pháp chung</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nhất</a:t>
            </a:r>
            <a:r>
              <a:rPr lang="vi-VN" b="1">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cho các đối tượng phân tán là CORBA, Kiến trúc môi giới yêu</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cầu</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đối</a:t>
            </a:r>
            <a:r>
              <a:rPr lang="vi-VN" b="1">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tượng chung. CORBA cho phép các đối tượng được viết bằng các ngôn ngữ</a:t>
            </a:r>
            <a:r>
              <a:rPr lang="vi-VN" b="1">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khác</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nhau giao tiếp với nhau. Java móc vào CORBA thông qua JavaIDL. Điều này vượt ra</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ngoài phạm vi của cuốn sách này; để tìm hiểu về các chủ đề này</a:t>
            </a:r>
            <a:r>
              <a:rPr lang="en-US">
                <a:latin typeface="Times New Roman" panose="02020603050405020304" pitchFamily="18" charset="0"/>
                <a:cs typeface="Times New Roman" panose="02020603050405020304" pitchFamily="18" charset="0"/>
              </a:rPr>
              <a:t>.</a:t>
            </a:r>
          </a:p>
          <a:p>
            <a:pPr algn="l"/>
            <a:r>
              <a:rPr lang="vi-VN" b="1">
                <a:solidFill>
                  <a:srgbClr val="FF0000"/>
                </a:solidFill>
                <a:latin typeface="Times New Roman" panose="02020603050405020304" pitchFamily="18" charset="0"/>
                <a:cs typeface="Times New Roman" panose="02020603050405020304" pitchFamily="18" charset="0"/>
              </a:rPr>
              <a:t>2 Thực hiện</a:t>
            </a:r>
            <a:endParaRPr lang="en-US" b="1">
              <a:solidFill>
                <a:srgbClr val="FF0000"/>
              </a:solidFill>
              <a:latin typeface="Times New Roman" panose="02020603050405020304" pitchFamily="18" charset="0"/>
              <a:cs typeface="Times New Roman" panose="02020603050405020304" pitchFamily="18" charset="0"/>
            </a:endParaRPr>
          </a:p>
          <a:p>
            <a:pPr marL="342900" indent="-342900" algn="l">
              <a:buFontTx/>
              <a:buChar char="-"/>
            </a:pPr>
            <a:r>
              <a:rPr lang="vi-VN">
                <a:latin typeface="Times New Roman" panose="02020603050405020304" pitchFamily="18" charset="0"/>
                <a:cs typeface="Times New Roman" panose="02020603050405020304" pitchFamily="18" charset="0"/>
              </a:rPr>
              <a:t>Hầu hết các phương pháp bạn cần để làm việc với các đối tượng từ xa nằm trong ba gói:</a:t>
            </a:r>
            <a:r>
              <a:rPr lang="en-US" b="1">
                <a:latin typeface="Times New Roman" panose="02020603050405020304" pitchFamily="18" charset="0"/>
                <a:cs typeface="Times New Roman" panose="02020603050405020304" pitchFamily="18" charset="0"/>
              </a:rPr>
              <a:t> </a:t>
            </a:r>
            <a:r>
              <a:rPr lang="vi-VN" b="1" i="1">
                <a:latin typeface="Times New Roman" panose="02020603050405020304" pitchFamily="18" charset="0"/>
                <a:cs typeface="Times New Roman" panose="02020603050405020304" pitchFamily="18" charset="0"/>
              </a:rPr>
              <a:t>java.rmi </a:t>
            </a:r>
            <a:r>
              <a:rPr lang="vi-VN">
                <a:latin typeface="Times New Roman" panose="02020603050405020304" pitchFamily="18" charset="0"/>
                <a:cs typeface="Times New Roman" panose="02020603050405020304" pitchFamily="18" charset="0"/>
              </a:rPr>
              <a:t>, </a:t>
            </a:r>
            <a:r>
              <a:rPr lang="vi-VN" b="1" i="1">
                <a:latin typeface="Times New Roman" panose="02020603050405020304" pitchFamily="18" charset="0"/>
                <a:cs typeface="Times New Roman" panose="02020603050405020304" pitchFamily="18" charset="0"/>
              </a:rPr>
              <a:t>java.rmi.server</a:t>
            </a:r>
            <a:r>
              <a:rPr lang="en-US" b="1" i="1">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và </a:t>
            </a:r>
            <a:r>
              <a:rPr lang="vi-VN" b="1" i="1">
                <a:latin typeface="Times New Roman" panose="02020603050405020304" pitchFamily="18" charset="0"/>
                <a:cs typeface="Times New Roman" panose="02020603050405020304" pitchFamily="18" charset="0"/>
              </a:rPr>
              <a:t>java.rmi.registry</a:t>
            </a:r>
            <a:r>
              <a:rPr lang="vi-VN">
                <a:latin typeface="Times New Roman" panose="02020603050405020304" pitchFamily="18" charset="0"/>
                <a:cs typeface="Times New Roman" panose="02020603050405020304" pitchFamily="18" charset="0"/>
              </a:rPr>
              <a:t>. Gói </a:t>
            </a:r>
            <a:r>
              <a:rPr lang="vi-VN" b="1" i="1">
                <a:latin typeface="Times New Roman" panose="02020603050405020304" pitchFamily="18" charset="0"/>
                <a:cs typeface="Times New Roman" panose="02020603050405020304" pitchFamily="18" charset="0"/>
              </a:rPr>
              <a:t>java.rmi</a:t>
            </a:r>
            <a:endParaRPr lang="en-US" b="1" i="1">
              <a:latin typeface="Times New Roman" panose="02020603050405020304" pitchFamily="18" charset="0"/>
              <a:cs typeface="Times New Roman" panose="02020603050405020304" pitchFamily="18" charset="0"/>
            </a:endParaRPr>
          </a:p>
          <a:p>
            <a:pPr algn="l"/>
            <a:r>
              <a:rPr lang="en-US" b="1" i="1">
                <a:solidFill>
                  <a:srgbClr val="FF0000"/>
                </a:solidFill>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Gói </a:t>
            </a:r>
            <a:r>
              <a:rPr lang="en-US" b="1" i="1">
                <a:latin typeface="Times New Roman" panose="02020603050405020304" pitchFamily="18" charset="0"/>
                <a:cs typeface="Times New Roman" panose="02020603050405020304" pitchFamily="18" charset="0"/>
              </a:rPr>
              <a:t>java.rmi.server </a:t>
            </a:r>
            <a:r>
              <a:rPr lang="en-US">
                <a:latin typeface="Times New Roman" panose="02020603050405020304" pitchFamily="18" charset="0"/>
                <a:cs typeface="Times New Roman" panose="02020603050405020304" pitchFamily="18" charset="0"/>
              </a:rPr>
              <a:t>xác định các lớp,</a:t>
            </a:r>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giao diện và ngoại lệ sẽ hiển thị ở phía máy chủ. </a:t>
            </a:r>
          </a:p>
          <a:p>
            <a:pPr algn="l"/>
            <a:r>
              <a:rPr lang="en-US">
                <a:solidFill>
                  <a:srgbClr val="FF0000"/>
                </a:solidFill>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Các</a:t>
            </a:r>
            <a:r>
              <a:rPr lang="en-US" b="1">
                <a:latin typeface="Times New Roman" panose="02020603050405020304" pitchFamily="18" charset="0"/>
                <a:cs typeface="Times New Roman" panose="02020603050405020304" pitchFamily="18" charset="0"/>
              </a:rPr>
              <a:t> </a:t>
            </a:r>
            <a:r>
              <a:rPr lang="vi-VN" b="1" i="1">
                <a:latin typeface="Times New Roman" panose="02020603050405020304" pitchFamily="18" charset="0"/>
                <a:cs typeface="Times New Roman" panose="02020603050405020304" pitchFamily="18" charset="0"/>
              </a:rPr>
              <a:t>java.rmi.registry </a:t>
            </a:r>
            <a:r>
              <a:rPr lang="vi-VN">
                <a:latin typeface="Times New Roman" panose="02020603050405020304" pitchFamily="18" charset="0"/>
                <a:cs typeface="Times New Roman" panose="02020603050405020304" pitchFamily="18" charset="0"/>
              </a:rPr>
              <a:t>xác định các lớp, giao diện và ngoại lệ</a:t>
            </a:r>
            <a:r>
              <a:rPr lang="vi-VN" b="1">
                <a:latin typeface="Times New Roman" panose="02020603050405020304" pitchFamily="18" charset="0"/>
                <a:cs typeface="Times New Roman" panose="02020603050405020304" pitchFamily="18" charset="0"/>
              </a:rPr>
              <a:t/>
            </a:r>
            <a:br>
              <a:rPr lang="vi-VN" b="1">
                <a:latin typeface="Times New Roman" panose="02020603050405020304" pitchFamily="18" charset="0"/>
                <a:cs typeface="Times New Roman" panose="02020603050405020304" pitchFamily="18" charset="0"/>
              </a:rPr>
            </a:br>
            <a:r>
              <a:rPr lang="vi-VN">
                <a:latin typeface="Times New Roman" panose="02020603050405020304" pitchFamily="18" charset="0"/>
                <a:cs typeface="Times New Roman" panose="02020603050405020304" pitchFamily="18" charset="0"/>
              </a:rPr>
              <a:t>được sử dụng để định vị và đặt tên cho các đối tượng từ xa</a:t>
            </a:r>
            <a:endParaRPr lang="en-US">
              <a:latin typeface="Times New Roman" panose="02020603050405020304" pitchFamily="18" charset="0"/>
              <a:cs typeface="Times New Roman" panose="02020603050405020304" pitchFamily="18" charset="0"/>
            </a:endParaRPr>
          </a:p>
          <a:p>
            <a:pPr algn="l"/>
            <a:r>
              <a:rPr lang="en-US">
                <a:solidFill>
                  <a:srgbClr val="FF0000"/>
                </a:solidFill>
                <a:latin typeface="Times New Roman" panose="02020603050405020304" pitchFamily="18" charset="0"/>
                <a:cs typeface="Times New Roman" panose="02020603050405020304" pitchFamily="18" charset="0"/>
              </a:rPr>
              <a:t>-&gt; </a:t>
            </a:r>
            <a:r>
              <a:rPr lang="en-US">
                <a:latin typeface="Times New Roman" panose="02020603050405020304" pitchFamily="18" charset="0"/>
                <a:cs typeface="Times New Roman" panose="02020603050405020304" pitchFamily="18" charset="0"/>
              </a:rPr>
              <a:t>Các gói này là một phần của API cốt lõi</a:t>
            </a:r>
            <a:endParaRPr lang="en-US">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23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524000" y="-812800"/>
            <a:ext cx="9144000" cy="420914"/>
          </a:xfrm>
        </p:spPr>
        <p:txBody>
          <a:bodyPr>
            <a:normAutofit fontScale="90000"/>
          </a:bodyPr>
          <a:lstStyle/>
          <a:p>
            <a:endParaRPr lang="en-US"/>
          </a:p>
        </p:txBody>
      </p:sp>
      <p:sp>
        <p:nvSpPr>
          <p:cNvPr id="3" name="Subtitle 2"/>
          <p:cNvSpPr>
            <a:spLocks noGrp="1"/>
          </p:cNvSpPr>
          <p:nvPr>
            <p:ph type="subTitle" idx="1"/>
          </p:nvPr>
        </p:nvSpPr>
        <p:spPr>
          <a:xfrm>
            <a:off x="0" y="0"/>
            <a:ext cx="12192000" cy="6858000"/>
          </a:xfrm>
        </p:spPr>
        <p:txBody>
          <a:bodyPr/>
          <a:lstStyle/>
          <a:p>
            <a:pPr algn="l"/>
            <a:r>
              <a:rPr lang="en-US" b="1" dirty="0" err="1">
                <a:solidFill>
                  <a:srgbClr val="FF0000"/>
                </a:solidFill>
                <a:latin typeface="Times New Roman" panose="02020603050405020304" pitchFamily="18" charset="0"/>
                <a:cs typeface="Times New Roman" panose="02020603050405020304" pitchFamily="18" charset="0"/>
              </a:rPr>
              <a:t>Khởi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động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máy</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chủ</a:t>
            </a:r>
            <a:endParaRPr lang="en-US" b="1" dirty="0">
              <a:solidFill>
                <a:srgbClr val="FF0000"/>
              </a:solidFill>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t>
            </a:r>
            <a:r>
              <a:rPr lang="vi-VN" dirty="0">
                <a:latin typeface="Times New Roman" panose="02020603050405020304" pitchFamily="18" charset="0"/>
                <a:cs typeface="Times New Roman" panose="02020603050405020304" pitchFamily="18" charset="0"/>
              </a:rPr>
              <a:t>ờ bạn đ</a:t>
            </a:r>
            <a:r>
              <a:rPr lang="en-US" dirty="0">
                <a:latin typeface="Times New Roman" panose="02020603050405020304" pitchFamily="18" charset="0"/>
                <a:cs typeface="Times New Roman" panose="02020603050405020304" pitchFamily="18" charset="0"/>
              </a:rPr>
              <a:t>ã s</a:t>
            </a:r>
            <a:r>
              <a:rPr lang="vi-VN" dirty="0">
                <a:latin typeface="Times New Roman" panose="02020603050405020304" pitchFamily="18" charset="0"/>
                <a:cs typeface="Times New Roman" panose="02020603050405020304" pitchFamily="18" charset="0"/>
              </a:rPr>
              <a:t>ẵn s</a:t>
            </a:r>
            <a:r>
              <a:rPr lang="en-US" dirty="0" err="1">
                <a:latin typeface="Times New Roman" panose="02020603050405020304" pitchFamily="18" charset="0"/>
                <a:cs typeface="Times New Roman" panose="02020603050405020304" pitchFamily="18" charset="0"/>
              </a:rPr>
              <a:t>àng</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ể khởi động m</a:t>
            </a:r>
            <a:r>
              <a:rPr lang="en-US" dirty="0" err="1">
                <a:latin typeface="Times New Roman" panose="02020603050405020304" pitchFamily="18" charset="0"/>
                <a:cs typeface="Times New Roman" panose="02020603050405020304" pitchFamily="18" charset="0"/>
              </a:rPr>
              <a:t>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ủ. Thực tế c</a:t>
            </a:r>
            <a:r>
              <a:rPr lang="en-US" dirty="0">
                <a:latin typeface="Times New Roman" panose="02020603050405020304" pitchFamily="18" charset="0"/>
                <a:cs typeface="Times New Roman" panose="02020603050405020304" pitchFamily="18" charset="0"/>
              </a:rPr>
              <a:t>ó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ủ bạn cần chạy, ch</a:t>
            </a:r>
            <a:r>
              <a:rPr lang="en-US" dirty="0" err="1">
                <a:latin typeface="Times New Roman" panose="02020603050405020304" pitchFamily="18" charset="0"/>
                <a:cs typeface="Times New Roman" panose="02020603050405020304" pitchFamily="18" charset="0"/>
              </a:rPr>
              <a: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ủ đối tượng từ xa</a:t>
            </a:r>
            <a:endParaRPr lang="en" dirty="0">
              <a:latin typeface="Times New Roman" panose="02020603050405020304" pitchFamily="18" charset="0"/>
              <a:cs typeface="Times New Roman" panose="02020603050405020304" pitchFamily="18" charset="0"/>
            </a:endParaRPr>
          </a:p>
          <a:p>
            <a:pPr algn="l"/>
            <a:r>
              <a:rPr lang="en-US" b="1" dirty="0">
                <a:solidFill>
                  <a:srgbClr val="FF0000"/>
                </a:solidFill>
                <a:latin typeface="Times New Roman" panose="02020603050405020304" pitchFamily="18" charset="0"/>
                <a:cs typeface="Times New Roman" panose="02020603050405020304" pitchFamily="18" charset="0"/>
              </a:rPr>
              <a:t>M</a:t>
            </a:r>
            <a:r>
              <a:rPr lang="vi-VN" b="1" dirty="0">
                <a:solidFill>
                  <a:srgbClr val="FF0000"/>
                </a:solidFill>
                <a:latin typeface="Times New Roman" panose="02020603050405020304" pitchFamily="18" charset="0"/>
                <a:cs typeface="Times New Roman" panose="02020603050405020304" pitchFamily="18" charset="0"/>
              </a:rPr>
              <a:t>ột ứng dụng Applet cho một đối tượng từ xa</a:t>
            </a:r>
            <a:endParaRPr lang="en" b="1" dirty="0">
              <a:solidFill>
                <a:srgbClr val="FF0000"/>
              </a:solidFill>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M</a:t>
            </a:r>
            <a:r>
              <a:rPr lang="vi-VN" dirty="0">
                <a:latin typeface="Times New Roman" panose="02020603050405020304" pitchFamily="18" charset="0"/>
                <a:cs typeface="Times New Roman" panose="02020603050405020304" pitchFamily="18" charset="0"/>
              </a:rPr>
              <a:t>ột ứng dụng kh</a:t>
            </a:r>
            <a:r>
              <a:rPr lang="en-US" dirty="0" err="1">
                <a:latin typeface="Times New Roman" panose="02020603050405020304" pitchFamily="18" charset="0"/>
                <a:cs typeface="Times New Roman" panose="02020603050405020304" pitchFamily="18" charset="0"/>
              </a:rPr>
              <a:t>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ối tượng từ xa Fibonacci. N</a:t>
            </a:r>
            <a:r>
              <a:rPr lang="en-US" dirty="0">
                <a:latin typeface="Times New Roman" panose="02020603050405020304" pitchFamily="18" charset="0"/>
                <a:cs typeface="Times New Roman" panose="02020603050405020304" pitchFamily="18" charset="0"/>
              </a:rPr>
              <a:t>ó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t>
            </a:r>
            <a:r>
              <a:rPr lang="vi-VN" dirty="0">
                <a:latin typeface="Times New Roman" panose="02020603050405020304" pitchFamily="18" charset="0"/>
                <a:cs typeface="Times New Roman" panose="02020603050405020304" pitchFamily="18" charset="0"/>
              </a:rPr>
              <a:t>ống nhau</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cấu trúc cơ bản như </a:t>
            </a:r>
            <a:r>
              <a:rPr lang="vi-VN">
                <a:latin typeface="Times New Roman" panose="02020603050405020304" pitchFamily="18" charset="0"/>
                <a:cs typeface="Times New Roman" panose="02020603050405020304" pitchFamily="18" charset="0"/>
              </a:rPr>
              <a:t>FibonacciClient trong. </a:t>
            </a:r>
            <a:r>
              <a:rPr lang="vi-VN" dirty="0">
                <a:latin typeface="Times New Roman" panose="02020603050405020304" pitchFamily="18" charset="0"/>
                <a:cs typeface="Times New Roman" panose="02020603050405020304" pitchFamily="18" charset="0"/>
              </a:rPr>
              <a:t>Tuy nhi</a:t>
            </a:r>
            <a:r>
              <a:rPr lang="en-US" dirty="0" err="1">
                <a:latin typeface="Times New Roman" panose="02020603050405020304" pitchFamily="18" charset="0"/>
                <a:cs typeface="Times New Roman" panose="02020603050405020304" pitchFamily="18" charset="0"/>
              </a:rPr>
              <a: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s</a:t>
            </a:r>
            <a:r>
              <a:rPr lang="vi-VN" dirty="0">
                <a:latin typeface="Times New Roman" panose="02020603050405020304" pitchFamily="18" charset="0"/>
                <a:cs typeface="Times New Roman" panose="02020603050405020304" pitchFamily="18" charset="0"/>
              </a:rPr>
              <a:t>ử dụng 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ừ m</a:t>
            </a:r>
            <a:r>
              <a:rPr lang="en-US" dirty="0" err="1">
                <a:latin typeface="Times New Roman" panose="02020603050405020304" pitchFamily="18" charset="0"/>
                <a:cs typeface="Times New Roman" panose="02020603050405020304" pitchFamily="18" charset="0"/>
              </a:rPr>
              <a:t>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ủ thay v</a:t>
            </a:r>
            <a:r>
              <a:rPr lang="en-US" dirty="0">
                <a:latin typeface="Times New Roman" panose="02020603050405020304" pitchFamily="18" charset="0"/>
                <a:cs typeface="Times New Roman" panose="02020603050405020304" pitchFamily="18" charset="0"/>
              </a:rPr>
              <a:t>ì s</a:t>
            </a:r>
            <a:r>
              <a:rPr lang="vi-VN" dirty="0">
                <a:latin typeface="Times New Roman" panose="02020603050405020304" pitchFamily="18" charset="0"/>
                <a:cs typeface="Times New Roman" panose="02020603050405020304" pitchFamily="18" charset="0"/>
              </a:rPr>
              <a:t>ử dụng System.out.</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(code)</a:t>
            </a:r>
          </a:p>
          <a:p>
            <a:pPr algn="l"/>
            <a:r>
              <a:rPr lang="en-US" dirty="0">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Gói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java.rmi</a:t>
            </a:r>
            <a:endParaRPr lang="en-US" b="1" dirty="0">
              <a:solidFill>
                <a:srgbClr val="FF0000"/>
              </a:solidFill>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l</a:t>
            </a:r>
            <a:r>
              <a:rPr lang="vi-VN" dirty="0">
                <a:latin typeface="Times New Roman" panose="02020603050405020304" pitchFamily="18" charset="0"/>
                <a:cs typeface="Times New Roman" panose="02020603050405020304" pitchFamily="18" charset="0"/>
              </a:rPr>
              <a:t>ớp java.rmi.Naming n</a:t>
            </a:r>
            <a:r>
              <a:rPr lang="en-US" dirty="0" err="1">
                <a:latin typeface="Times New Roman" panose="02020603050405020304" pitchFamily="18" charset="0"/>
                <a:cs typeface="Times New Roman" panose="02020603050405020304" pitchFamily="18" charset="0"/>
              </a:rPr>
              <a:t>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a:t>
            </a:r>
            <a:r>
              <a:rPr lang="vi-VN" dirty="0">
                <a:latin typeface="Times New Roman" panose="02020603050405020304" pitchFamily="18" charset="0"/>
                <a:cs typeface="Times New Roman" panose="02020603050405020304" pitchFamily="18" charset="0"/>
              </a:rPr>
              <a:t>ện với một sổ đăng k</a:t>
            </a:r>
            <a:r>
              <a:rPr lang="en-US" dirty="0">
                <a:latin typeface="Times New Roman" panose="02020603050405020304" pitchFamily="18" charset="0"/>
                <a:cs typeface="Times New Roman" panose="02020603050405020304" pitchFamily="18" charset="0"/>
              </a:rPr>
              <a:t>ý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ạy tr</a:t>
            </a:r>
            <a:r>
              <a:rPr lang="en-US" dirty="0" err="1">
                <a:latin typeface="Times New Roman" panose="02020603050405020304" pitchFamily="18" charset="0"/>
                <a:cs typeface="Times New Roman" panose="02020603050405020304" pitchFamily="18" charset="0"/>
              </a:rPr>
              <a: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ủ để </a:t>
            </a:r>
            <a:r>
              <a:rPr lang="en-US" dirty="0" err="1">
                <a:latin typeface="Times New Roman" panose="02020603050405020304" pitchFamily="18" charset="0"/>
                <a:cs typeface="Times New Roman" panose="02020603050405020304" pitchFamily="18" charset="0"/>
              </a:rPr>
              <a:t>ánh</a:t>
            </a:r>
            <a:r>
              <a:rPr lang="en-US" dirty="0">
                <a:latin typeface="Times New Roman" panose="02020603050405020304" pitchFamily="18" charset="0"/>
                <a:cs typeface="Times New Roman" panose="02020603050405020304" pitchFamily="18" charset="0"/>
              </a:rPr>
              <a:t> x</a:t>
            </a:r>
            <a:r>
              <a:rPr lang="vi-VN" dirty="0">
                <a:latin typeface="Times New Roman" panose="02020603050405020304" pitchFamily="18" charset="0"/>
                <a:cs typeface="Times New Roman" panose="02020603050405020304" pitchFamily="18" charset="0"/>
              </a:rPr>
              <a:t>ạ</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Các URL như rmi: //metalab.unc.edu/myRemoteObject tới c</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ối tượng từ xa cụ thể tr</a:t>
            </a:r>
            <a:r>
              <a:rPr lang="en-US" dirty="0" err="1">
                <a:latin typeface="Times New Roman" panose="02020603050405020304" pitchFamily="18" charset="0"/>
                <a:cs typeface="Times New Roman" panose="02020603050405020304" pitchFamily="18" charset="0"/>
              </a:rPr>
              <a:t>ên</a:t>
            </a:r>
            <a:r>
              <a:rPr lang="en-US" dirty="0">
                <a:latin typeface="Times New Roman" panose="02020603050405020304" pitchFamily="18" charset="0"/>
                <a:cs typeface="Times New Roman" panose="02020603050405020304" pitchFamily="18" charset="0"/>
              </a:rPr>
              <a:t> v</a:t>
            </a:r>
            <a:r>
              <a:rPr lang="vi-VN" dirty="0">
                <a:latin typeface="Times New Roman" panose="02020603050405020304" pitchFamily="18" charset="0"/>
                <a:cs typeface="Times New Roman" panose="02020603050405020304" pitchFamily="18" charset="0"/>
              </a:rPr>
              <a:t>ật chủ cụ thể. Bạn c</a:t>
            </a:r>
            <a:r>
              <a:rPr lang="en-US" dirty="0">
                <a:latin typeface="Times New Roman" panose="02020603050405020304" pitchFamily="18" charset="0"/>
                <a:cs typeface="Times New Roman" panose="02020603050405020304" pitchFamily="18" charset="0"/>
              </a:rPr>
              <a:t>ó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ể coi sổ đăng ký như một DNS cho c</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ối tượng từ xa. </a:t>
            </a:r>
            <a:endParaRPr lang="en"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L</a:t>
            </a:r>
            <a:r>
              <a:rPr lang="vi-VN" dirty="0">
                <a:latin typeface="Times New Roman" panose="02020603050405020304" pitchFamily="18" charset="0"/>
                <a:cs typeface="Times New Roman" panose="02020603050405020304" pitchFamily="18" charset="0"/>
              </a:rPr>
              <a:t>ớp Naming có năm phương thức c</a:t>
            </a:r>
            <a:r>
              <a:rPr lang="en-US" dirty="0" err="1">
                <a:latin typeface="Times New Roman" panose="02020603050405020304" pitchFamily="18" charset="0"/>
                <a:cs typeface="Times New Roman" panose="02020603050405020304" pitchFamily="18" charset="0"/>
              </a:rPr>
              <a:t>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list (), đ</a:t>
            </a:r>
            <a:r>
              <a:rPr lang="vi-VN" dirty="0">
                <a:latin typeface="Times New Roman" panose="02020603050405020304" pitchFamily="18" charset="0"/>
                <a:cs typeface="Times New Roman" panose="02020603050405020304" pitchFamily="18" charset="0"/>
              </a:rPr>
              <a:t>ể liệt k</a:t>
            </a:r>
            <a:r>
              <a:rPr lang="en-US" dirty="0">
                <a:latin typeface="Times New Roman" panose="02020603050405020304" pitchFamily="18" charset="0"/>
                <a:cs typeface="Times New Roman" panose="02020603050405020304" pitchFamily="18" charset="0"/>
              </a:rPr>
              <a:t>ê t</a:t>
            </a:r>
            <a:r>
              <a:rPr lang="pt-BR" dirty="0">
                <a:latin typeface="Times New Roman" panose="02020603050405020304" pitchFamily="18" charset="0"/>
                <a:cs typeface="Times New Roman" panose="02020603050405020304" pitchFamily="18" charset="0"/>
              </a:rPr>
              <a:t>ất cả các tên được r</a:t>
            </a:r>
            <a:r>
              <a:rPr lang="en-US" dirty="0" err="1">
                <a:latin typeface="Times New Roman" panose="02020603050405020304" pitchFamily="18" charset="0"/>
                <a:cs typeface="Times New Roman" panose="02020603050405020304" pitchFamily="18" charset="0"/>
              </a:rPr>
              <a:t>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vi-VN" dirty="0">
                <a:latin typeface="Times New Roman" panose="02020603050405020304" pitchFamily="18" charset="0"/>
                <a:cs typeface="Times New Roman" panose="02020603050405020304" pitchFamily="18" charset="0"/>
              </a:rPr>
              <a:t>ộc trong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cơ quan đăng k</a:t>
            </a:r>
            <a:r>
              <a:rPr lang="en-US" dirty="0">
                <a:latin typeface="Times New Roman" panose="02020603050405020304" pitchFamily="18" charset="0"/>
                <a:cs typeface="Times New Roman" panose="02020603050405020304" pitchFamily="18" charset="0"/>
              </a:rPr>
              <a:t>ý; lookup (), đ</a:t>
            </a:r>
            <a:r>
              <a:rPr lang="vi-VN" dirty="0">
                <a:latin typeface="Times New Roman" panose="02020603050405020304" pitchFamily="18" charset="0"/>
                <a:cs typeface="Times New Roman" panose="02020603050405020304" pitchFamily="18" charset="0"/>
              </a:rPr>
              <a:t>ể t</a:t>
            </a:r>
            <a:r>
              <a:rPr lang="en-US" dirty="0" err="1">
                <a:latin typeface="Times New Roman" panose="02020603050405020304" pitchFamily="18" charset="0"/>
                <a:cs typeface="Times New Roman" panose="02020603050405020304" pitchFamily="18" charset="0"/>
              </a:rPr>
              <a:t>ìm</a:t>
            </a:r>
            <a:r>
              <a:rPr lang="en-US" dirty="0">
                <a:latin typeface="Times New Roman" panose="02020603050405020304" pitchFamily="18" charset="0"/>
                <a:cs typeface="Times New Roman" panose="02020603050405020304" pitchFamily="18" charset="0"/>
              </a:rPr>
              <a:t> m</a:t>
            </a:r>
            <a:r>
              <a:rPr lang="vi-VN" dirty="0">
                <a:latin typeface="Times New Roman" panose="02020603050405020304" pitchFamily="18" charset="0"/>
                <a:cs typeface="Times New Roman" panose="02020603050405020304" pitchFamily="18" charset="0"/>
              </a:rPr>
              <a:t>ột đối tượng từ xa cụ thể với URL của n</a:t>
            </a:r>
            <a:r>
              <a:rPr lang="en-US" dirty="0">
                <a:latin typeface="Times New Roman" panose="02020603050405020304" pitchFamily="18" charset="0"/>
                <a:cs typeface="Times New Roman" panose="02020603050405020304" pitchFamily="18" charset="0"/>
              </a:rPr>
              <a:t>ó; bind (), đ</a:t>
            </a:r>
            <a:r>
              <a:rPr lang="vi-VN" dirty="0">
                <a:latin typeface="Times New Roman" panose="02020603050405020304" pitchFamily="18" charset="0"/>
                <a:cs typeface="Times New Roman" panose="02020603050405020304" pitchFamily="18" charset="0"/>
              </a:rPr>
              <a:t>ể r</a:t>
            </a:r>
            <a:r>
              <a:rPr lang="en-US" dirty="0" err="1">
                <a:latin typeface="Times New Roman" panose="02020603050405020304" pitchFamily="18" charset="0"/>
                <a:cs typeface="Times New Roman" panose="02020603050405020304" pitchFamily="18" charset="0"/>
              </a:rPr>
              <a:t>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vi-VN" dirty="0">
                <a:latin typeface="Times New Roman" panose="02020603050405020304" pitchFamily="18" charset="0"/>
                <a:cs typeface="Times New Roman" panose="02020603050405020304" pitchFamily="18" charset="0"/>
              </a:rPr>
              <a:t>ộc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m</a:t>
            </a:r>
            <a:r>
              <a:rPr lang="vi-VN" dirty="0">
                <a:latin typeface="Times New Roman" panose="02020603050405020304" pitchFamily="18" charset="0"/>
                <a:cs typeface="Times New Roman" panose="02020603050405020304" pitchFamily="18" charset="0"/>
              </a:rPr>
              <a:t>ột đối tượng từ xa cụ thể; rebind (), để li</a:t>
            </a:r>
            <a:r>
              <a:rPr lang="en-US" dirty="0" err="1">
                <a:latin typeface="Times New Roman" panose="02020603050405020304" pitchFamily="18" charset="0"/>
                <a:cs typeface="Times New Roman" panose="02020603050405020304" pitchFamily="18" charset="0"/>
              </a:rPr>
              <a:t>ên</a:t>
            </a:r>
            <a:r>
              <a:rPr lang="en-US" dirty="0">
                <a:latin typeface="Times New Roman" panose="02020603050405020304" pitchFamily="18" charset="0"/>
                <a:cs typeface="Times New Roman" panose="02020603050405020304" pitchFamily="18" charset="0"/>
              </a:rPr>
              <a:t> k</a:t>
            </a:r>
            <a:r>
              <a:rPr lang="vi-VN" dirty="0">
                <a:latin typeface="Times New Roman" panose="02020603050405020304" pitchFamily="18" charset="0"/>
                <a:cs typeface="Times New Roman" panose="02020603050405020304" pitchFamily="18" charset="0"/>
              </a:rPr>
              <a:t>ết t</a:t>
            </a:r>
            <a:r>
              <a:rPr lang="en-US" dirty="0" err="1">
                <a:latin typeface="Times New Roman" panose="02020603050405020304" pitchFamily="18" charset="0"/>
                <a:cs typeface="Times New Roman" panose="02020603050405020304" pitchFamily="18" charset="0"/>
              </a:rPr>
              <a:t>ên</a:t>
            </a:r>
            <a:r>
              <a:rPr lang="en-US" dirty="0">
                <a:latin typeface="Times New Roman" panose="02020603050405020304" pitchFamily="18" charset="0"/>
                <a:cs typeface="Times New Roman" panose="02020603050405020304" pitchFamily="18" charset="0"/>
              </a:rPr>
              <a:t> v</a:t>
            </a:r>
            <a:r>
              <a:rPr lang="vi-VN" dirty="0">
                <a:latin typeface="Times New Roman" panose="02020603050405020304" pitchFamily="18" charset="0"/>
                <a:cs typeface="Times New Roman" panose="02020603050405020304" pitchFamily="18" charset="0"/>
              </a:rPr>
              <a:t>ới một điều khiển từ xa kh</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v</a:t>
            </a:r>
            <a:r>
              <a:rPr lang="vi-VN" dirty="0">
                <a:latin typeface="Times New Roman" panose="02020603050405020304" pitchFamily="18" charset="0"/>
                <a:cs typeface="Times New Roman" panose="02020603050405020304" pitchFamily="18" charset="0"/>
              </a:rPr>
              <a:t>ật; v</a:t>
            </a:r>
            <a:r>
              <a:rPr lang="en-US" dirty="0">
                <a:latin typeface="Times New Roman" panose="02020603050405020304" pitchFamily="18" charset="0"/>
                <a:cs typeface="Times New Roman" panose="02020603050405020304" pitchFamily="18" charset="0"/>
              </a:rPr>
              <a:t>à unbind (), đ</a:t>
            </a:r>
            <a:r>
              <a:rPr lang="vi-VN" dirty="0">
                <a:latin typeface="Times New Roman" panose="02020603050405020304" pitchFamily="18" charset="0"/>
                <a:cs typeface="Times New Roman" panose="02020603050405020304" pitchFamily="18" charset="0"/>
              </a:rPr>
              <a:t>ể x</a:t>
            </a:r>
            <a:r>
              <a:rPr lang="en-US" dirty="0" err="1">
                <a:latin typeface="Times New Roman" panose="02020603050405020304" pitchFamily="18" charset="0"/>
                <a:cs typeface="Times New Roman" panose="02020603050405020304" pitchFamily="18" charset="0"/>
              </a:rPr>
              <a:t>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t>
            </a:r>
            <a:r>
              <a:rPr lang="vi-VN" dirty="0">
                <a:latin typeface="Times New Roman" panose="02020603050405020304" pitchFamily="18" charset="0"/>
                <a:cs typeface="Times New Roman" panose="02020603050405020304" pitchFamily="18" charset="0"/>
              </a:rPr>
              <a:t>ỏi sổ đăng k</a:t>
            </a:r>
            <a:r>
              <a:rPr lang="en-US" dirty="0">
                <a:latin typeface="Times New Roman" panose="02020603050405020304" pitchFamily="18" charset="0"/>
                <a:cs typeface="Times New Roman" panose="02020603050405020304" pitchFamily="18" charset="0"/>
              </a:rPr>
              <a:t>ý. </a:t>
            </a:r>
            <a:r>
              <a:rPr lang="en-US" dirty="0" err="1">
                <a:latin typeface="Times New Roman" panose="02020603050405020304" pitchFamily="18" charset="0"/>
                <a:cs typeface="Times New Roman" panose="02020603050405020304" pitchFamily="18" charset="0"/>
              </a:rPr>
              <a:t>Hãy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ững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lần lượt các phương pháp.</a:t>
            </a:r>
            <a:endParaRPr lang="en" dirty="0">
              <a:latin typeface="Times New Roman" panose="02020603050405020304" pitchFamily="18" charset="0"/>
              <a:cs typeface="Times New Roman" panose="02020603050405020304" pitchFamily="18" charset="0"/>
            </a:endParaRPr>
          </a:p>
          <a:p>
            <a:pPr algn="l"/>
            <a:endParaRPr lang="en-US" b="1" dirty="0">
              <a:solidFill>
                <a:srgbClr val="FF0000"/>
              </a:solidFill>
            </a:endParaRPr>
          </a:p>
          <a:p>
            <a:pPr algn="l"/>
            <a:endParaRPr lang="en-US" dirty="0"/>
          </a:p>
          <a:p>
            <a:pPr marL="342900" indent="-342900" algn="l">
              <a:buFontTx/>
              <a:buChar char="-"/>
            </a:pPr>
            <a:endParaRPr lang="en-US" dirty="0"/>
          </a:p>
          <a:p>
            <a:pPr marL="342900" indent="-342900" algn="l">
              <a:buFontTx/>
              <a:buChar char="-"/>
            </a:pPr>
            <a:endParaRPr lang="en-US" dirty="0"/>
          </a:p>
        </p:txBody>
      </p:sp>
    </p:spTree>
    <p:extLst>
      <p:ext uri="{BB962C8B-B14F-4D97-AF65-F5344CB8AC3E}">
        <p14:creationId xmlns:p14="http://schemas.microsoft.com/office/powerpoint/2010/main" val="2513028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524000" y="-1494971"/>
            <a:ext cx="9144000" cy="696685"/>
          </a:xfrm>
        </p:spPr>
        <p:txBody>
          <a:bodyPr>
            <a:normAutofit fontScale="90000"/>
          </a:bodyPr>
          <a:lstStyle/>
          <a:p>
            <a:endParaRPr lang="en-US"/>
          </a:p>
        </p:txBody>
      </p:sp>
      <p:sp>
        <p:nvSpPr>
          <p:cNvPr id="3" name="Subtitle 2"/>
          <p:cNvSpPr>
            <a:spLocks noGrp="1"/>
          </p:cNvSpPr>
          <p:nvPr>
            <p:ph type="subTitle" idx="1"/>
          </p:nvPr>
        </p:nvSpPr>
        <p:spPr>
          <a:xfrm>
            <a:off x="0" y="0"/>
            <a:ext cx="12192000" cy="6858000"/>
          </a:xfrm>
        </p:spPr>
        <p:txBody>
          <a:bodyPr/>
          <a:lstStyle/>
          <a:p>
            <a:pPr algn="l"/>
            <a:r>
              <a:rPr lang="en-US" b="1">
                <a:solidFill>
                  <a:srgbClr val="FF0000"/>
                </a:solidFill>
                <a:latin typeface="Times New Roman" panose="02020603050405020304" pitchFamily="18" charset="0"/>
                <a:cs typeface="Times New Roman" panose="02020603050405020304" pitchFamily="18" charset="0"/>
              </a:rPr>
              <a:t>L</a:t>
            </a:r>
            <a:r>
              <a:rPr lang="vi-VN" b="1">
                <a:solidFill>
                  <a:srgbClr val="FF0000"/>
                </a:solidFill>
                <a:latin typeface="Times New Roman" panose="02020603050405020304" pitchFamily="18" charset="0"/>
                <a:cs typeface="Times New Roman" panose="02020603050405020304" pitchFamily="18" charset="0"/>
              </a:rPr>
              <a:t>ớp RMISecurityManager</a:t>
            </a:r>
            <a:endParaRPr lang="en-US" b="1">
              <a:solidFill>
                <a:srgbClr val="FF0000"/>
              </a:solidFill>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public RMISecurityManager () </a:t>
            </a:r>
          </a:p>
          <a:p>
            <a:pPr algn="l"/>
            <a:r>
              <a:rPr lang="en-US">
                <a:latin typeface="Times New Roman" panose="02020603050405020304" pitchFamily="18" charset="0"/>
                <a:cs typeface="Times New Roman" panose="02020603050405020304" pitchFamily="18" charset="0"/>
              </a:rPr>
              <a:t>+ public Object getSecurityContext ()</a:t>
            </a:r>
          </a:p>
          <a:p>
            <a:pPr algn="l"/>
            <a:r>
              <a:rPr lang="en-US">
                <a:latin typeface="Times New Roman" panose="02020603050405020304" pitchFamily="18" charset="0"/>
                <a:cs typeface="Times New Roman" panose="02020603050405020304" pitchFamily="18" charset="0"/>
              </a:rPr>
              <a:t>+ Ki</a:t>
            </a:r>
            <a:r>
              <a:rPr lang="vi-VN">
                <a:latin typeface="Times New Roman" panose="02020603050405020304" pitchFamily="18" charset="0"/>
                <a:cs typeface="Times New Roman" panose="02020603050405020304" pitchFamily="18" charset="0"/>
              </a:rPr>
              <a:t>ểm tra hoạt động</a:t>
            </a:r>
            <a:endParaRPr lang="en">
              <a:latin typeface="Times New Roman" panose="02020603050405020304" pitchFamily="18" charset="0"/>
              <a:cs typeface="Times New Roman" panose="02020603050405020304" pitchFamily="18" charset="0"/>
            </a:endParaRPr>
          </a:p>
          <a:p>
            <a:pPr algn="l"/>
            <a:r>
              <a:rPr lang="en-US" b="1">
                <a:solidFill>
                  <a:srgbClr val="FF0000"/>
                </a:solidFill>
                <a:latin typeface="Times New Roman" panose="02020603050405020304" pitchFamily="18" charset="0"/>
                <a:cs typeface="Times New Roman" panose="02020603050405020304" pitchFamily="18" charset="0"/>
              </a:rPr>
              <a:t>Gói java.rmi.registry</a:t>
            </a:r>
          </a:p>
          <a:p>
            <a:pPr algn="l"/>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Giao diện Registry và lớp LocateRegistry cho phép máy khách truy xuất các đối tượng từ xa trên máy chủ theo tên. RegistryImpl là một lớp con của RemoteObject, lớp này liên kết tên với các đối tượng RemoteObject cụ thể. Các phương thức của lớp</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LocateRegistry được khách hàng sử dụng để truy xuất RegistryImpl cho mộtmáy chủ và cổng.</a:t>
            </a:r>
            <a:endParaRPr lang="en-US">
              <a:latin typeface="Times New Roman" panose="02020603050405020304" pitchFamily="18" charset="0"/>
              <a:cs typeface="Times New Roman" panose="02020603050405020304" pitchFamily="18" charset="0"/>
            </a:endParaRPr>
          </a:p>
          <a:p>
            <a:pPr algn="l"/>
            <a:r>
              <a:rPr lang="en-US" b="1">
                <a:solidFill>
                  <a:srgbClr val="FF0000"/>
                </a:solidFill>
                <a:latin typeface="Times New Roman" panose="02020603050405020304" pitchFamily="18" charset="0"/>
                <a:cs typeface="Times New Roman" panose="02020603050405020304" pitchFamily="18" charset="0"/>
              </a:rPr>
              <a:t>Lớp LocateRegistry</a:t>
            </a:r>
          </a:p>
          <a:p>
            <a:pPr algn="l"/>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Lớp java.rmi.registry.LocateRegistry cho phép máy khách tìm thấy sổ đăng ký ngay từ đầu. Điều này đạt được với năm phiên bản được nạp chồng của phương thức LocateRegistry.getRegistry () tĩnh:</a:t>
            </a:r>
            <a:endParaRPr lang="en">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16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61143"/>
            <a:ext cx="9144000" cy="174172"/>
          </a:xfrm>
        </p:spPr>
        <p:txBody>
          <a:bodyPr>
            <a:normAutofit fontScale="90000"/>
          </a:bodyPr>
          <a:lstStyle/>
          <a:p>
            <a:endParaRPr lang="en-US"/>
          </a:p>
        </p:txBody>
      </p:sp>
      <p:sp>
        <p:nvSpPr>
          <p:cNvPr id="3" name="Subtitle 2"/>
          <p:cNvSpPr>
            <a:spLocks noGrp="1"/>
          </p:cNvSpPr>
          <p:nvPr>
            <p:ph type="subTitle" idx="1"/>
          </p:nvPr>
        </p:nvSpPr>
        <p:spPr>
          <a:xfrm>
            <a:off x="0" y="0"/>
            <a:ext cx="12192000" cy="6857999"/>
          </a:xfrm>
        </p:spPr>
        <p:txBody>
          <a:bodyPr>
            <a:normAutofit lnSpcReduction="10000"/>
          </a:bodyPr>
          <a:lstStyle/>
          <a:p>
            <a:pPr algn="l"/>
            <a:r>
              <a:rPr lang="en-US" b="1">
                <a:solidFill>
                  <a:srgbClr val="FF0000"/>
                </a:solidFill>
                <a:latin typeface="Times New Roman" panose="02020603050405020304" pitchFamily="18" charset="0"/>
                <a:cs typeface="Times New Roman" panose="02020603050405020304" pitchFamily="18" charset="0"/>
              </a:rPr>
              <a:t>Gói java.rmi.server</a:t>
            </a:r>
          </a:p>
          <a:p>
            <a:pPr algn="l"/>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Gói java.rmi.server là gói phức tạp nhất trong số các gói RMI; nó chứa giàn giáo để xây dựng các đối tượng từ xa và do đó được sử dụng bởi các đối tượng mà các phương thức của chúng sẽ được gọi bởi các máy khách</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Gói định nghĩa 6 ngoại lệ, 9 giao diện và 10 lớp. May mắn thay, bạn chỉ cần làm quen với một vài trong số này để viết các đối tượng từ xa.</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Các lớp quan trọng là lớp RemoteObject, lớp này là cơ sở cho tất cả các đối tượng từ xa; lớp RemoteServer, mở rộng RemoteObject; và lớp UnicastRemoteObject, mở rộng Máy chủ Từ xa. Bất kỳ đối tượng từ xa nào bạn viết sẽ có khả năng mở rộng hoặc sử dụng UnicastRemoteObject.</a:t>
            </a:r>
            <a:endParaRPr lang="en-US">
              <a:latin typeface="Times New Roman" panose="02020603050405020304" pitchFamily="18" charset="0"/>
              <a:cs typeface="Times New Roman" panose="02020603050405020304" pitchFamily="18" charset="0"/>
            </a:endParaRPr>
          </a:p>
          <a:p>
            <a:pPr algn="l"/>
            <a:r>
              <a:rPr lang="en-US" b="1">
                <a:solidFill>
                  <a:srgbClr val="FF0000"/>
                </a:solidFill>
                <a:latin typeface="Times New Roman" panose="02020603050405020304" pitchFamily="18" charset="0"/>
                <a:cs typeface="Times New Roman" panose="02020603050405020304" pitchFamily="18" charset="0"/>
              </a:rPr>
              <a:t>Lớp RemoteObject</a:t>
            </a:r>
          </a:p>
          <a:p>
            <a:pPr marL="342900" indent="-342900" algn="l">
              <a:buFontTx/>
              <a:buChar char="-"/>
            </a:pPr>
            <a:r>
              <a:rPr lang="vi-VN">
                <a:latin typeface="Times New Roman" panose="02020603050405020304" pitchFamily="18" charset="0"/>
                <a:cs typeface="Times New Roman" panose="02020603050405020304" pitchFamily="18" charset="0"/>
              </a:rPr>
              <a:t>Bạn có thể coi lớp này như một phiên bản đặc biệt của java.lang.Object cho các đối tượng từ xa. Nó cung cấp các phương thức toString (), hashCode (), clone () và equals () phù hợp với các đối tượng từ xa. Nếu bạn tạo một đối tượng từ xa không mở rộng RemoteObject, bạn cần phải tự mình ghi đè các phương thức này</a:t>
            </a:r>
            <a:r>
              <a:rPr lang="vi-VN" b="1">
                <a:solidFill>
                  <a:srgbClr val="FF0000"/>
                </a:solidFill>
                <a:latin typeface="Times New Roman" panose="02020603050405020304" pitchFamily="18" charset="0"/>
                <a:cs typeface="Times New Roman" panose="02020603050405020304" pitchFamily="18" charset="0"/>
              </a:rPr>
              <a:t>.</a:t>
            </a:r>
            <a:endParaRPr lang="en-US" b="1">
              <a:solidFill>
                <a:srgbClr val="FF0000"/>
              </a:solidFill>
              <a:latin typeface="Times New Roman" panose="02020603050405020304" pitchFamily="18" charset="0"/>
              <a:cs typeface="Times New Roman" panose="02020603050405020304" pitchFamily="18" charset="0"/>
            </a:endParaRPr>
          </a:p>
          <a:p>
            <a:pPr marL="342900" indent="-342900" algn="l">
              <a:buFontTx/>
              <a:buChar char="-"/>
            </a:pPr>
            <a:r>
              <a:rPr lang="vi-VN">
                <a:latin typeface="Times New Roman" panose="02020603050405020304" pitchFamily="18" charset="0"/>
                <a:cs typeface="Times New Roman" panose="02020603050405020304" pitchFamily="18" charset="0"/>
              </a:rPr>
              <a:t>Phương thức equals () so sánh các tham chiếu đối tượng từ xa của hai RemoteObject và trả về true nếu chúng trỏ đến cùng một đối tượng từ xa.</a:t>
            </a:r>
            <a:endParaRPr lang="en-US">
              <a:latin typeface="Times New Roman" panose="02020603050405020304" pitchFamily="18" charset="0"/>
              <a:cs typeface="Times New Roman" panose="02020603050405020304" pitchFamily="18" charset="0"/>
            </a:endParaRPr>
          </a:p>
          <a:p>
            <a:pPr marL="342900" indent="-342900" algn="l">
              <a:buFontTx/>
              <a:buChar char="-"/>
            </a:pPr>
            <a:r>
              <a:rPr lang="vi-VN">
                <a:latin typeface="Times New Roman" panose="02020603050405020304" pitchFamily="18" charset="0"/>
                <a:cs typeface="Times New Roman" panose="02020603050405020304" pitchFamily="18" charset="0"/>
              </a:rPr>
              <a:t>Phương thức toString () trả về một Chuỗi mô tả đối tượng từ xa. Hầu hết thời gian, toString () trả về tên máy chủ và cổng mà từ đó đối tượng từ xa</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934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685"/>
            <a:ext cx="9144000" cy="275772"/>
          </a:xfrm>
        </p:spPr>
        <p:txBody>
          <a:bodyPr>
            <a:normAutofit fontScale="90000"/>
          </a:bodyPr>
          <a:lstStyle/>
          <a:p>
            <a:endParaRPr lang="en-US"/>
          </a:p>
        </p:txBody>
      </p:sp>
      <p:sp>
        <p:nvSpPr>
          <p:cNvPr id="3" name="Subtitle 2"/>
          <p:cNvSpPr>
            <a:spLocks noGrp="1"/>
          </p:cNvSpPr>
          <p:nvPr>
            <p:ph type="subTitle" idx="1"/>
          </p:nvPr>
        </p:nvSpPr>
        <p:spPr>
          <a:xfrm>
            <a:off x="0" y="0"/>
            <a:ext cx="12192000" cy="6857999"/>
          </a:xfrm>
        </p:spPr>
        <p:txBody>
          <a:bodyPr>
            <a:normAutofit fontScale="92500" lnSpcReduction="10000"/>
          </a:bodyPr>
          <a:lstStyle/>
          <a:p>
            <a:pPr algn="l"/>
            <a:r>
              <a:rPr lang="en-US">
                <a:solidFill>
                  <a:srgbClr val="FF0000"/>
                </a:solidFill>
                <a:latin typeface="Times New Roman" panose="02020603050405020304" pitchFamily="18" charset="0"/>
                <a:cs typeface="Times New Roman" panose="02020603050405020304" pitchFamily="18" charset="0"/>
              </a:rPr>
              <a:t>Lớp RemoteServer</a:t>
            </a:r>
          </a:p>
          <a:p>
            <a:pPr algn="l"/>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Lớp RemoteServer mở rộng RemoteObject; nó là một siêu lớp trừu tượng cho việc triển khai máy chủ như UnicastRemoteObject. Nó cung cấp một số phương thức tiện ích đơn giản cần thiết cho hầu hết các đối tượng máy chủ:</a:t>
            </a:r>
            <a:endParaRPr lang="en-US">
              <a:latin typeface="Times New Roman" panose="02020603050405020304" pitchFamily="18" charset="0"/>
              <a:cs typeface="Times New Roman" panose="02020603050405020304" pitchFamily="18" charset="0"/>
            </a:endParaRPr>
          </a:p>
          <a:p>
            <a:pPr algn="l"/>
            <a:r>
              <a:rPr lang="en-US" b="1">
                <a:solidFill>
                  <a:srgbClr val="FF0000"/>
                </a:solidFill>
                <a:latin typeface="Times New Roman" panose="02020603050405020304" pitchFamily="18" charset="0"/>
                <a:cs typeface="Times New Roman" panose="02020603050405020304" pitchFamily="18" charset="0"/>
              </a:rPr>
              <a:t>Constructors (</a:t>
            </a:r>
            <a:r>
              <a:rPr lang="vi-VN" b="1">
                <a:solidFill>
                  <a:srgbClr val="FF0000"/>
                </a:solidFill>
                <a:latin typeface="Times New Roman" panose="02020603050405020304" pitchFamily="18" charset="0"/>
                <a:cs typeface="Times New Roman" panose="02020603050405020304" pitchFamily="18" charset="0"/>
              </a:rPr>
              <a:t>Người xây dựng</a:t>
            </a:r>
            <a:r>
              <a:rPr lang="en-US" b="1">
                <a:solidFill>
                  <a:srgbClr val="FF0000"/>
                </a:solidFill>
                <a:latin typeface="Times New Roman" panose="02020603050405020304" pitchFamily="18" charset="0"/>
                <a:cs typeface="Times New Roman" panose="02020603050405020304" pitchFamily="18" charset="0"/>
              </a:rPr>
              <a:t>)</a:t>
            </a:r>
          </a:p>
          <a:p>
            <a:pPr algn="l"/>
            <a:r>
              <a:rPr lang="en-US">
                <a:latin typeface="Times New Roman" panose="02020603050405020304" pitchFamily="18" charset="0"/>
                <a:cs typeface="Times New Roman" panose="02020603050405020304" pitchFamily="18" charset="0"/>
              </a:rPr>
              <a:t>Có hai hàm tạo cho lớp này:</a:t>
            </a:r>
          </a:p>
          <a:p>
            <a:pPr algn="l"/>
            <a:r>
              <a:rPr lang="en-US">
                <a:latin typeface="Times New Roman" panose="02020603050405020304" pitchFamily="18" charset="0"/>
                <a:cs typeface="Times New Roman" panose="02020603050405020304" pitchFamily="18" charset="0"/>
              </a:rPr>
              <a:t>+ protected RemoteServer( )</a:t>
            </a:r>
          </a:p>
          <a:p>
            <a:pPr algn="l"/>
            <a:r>
              <a:rPr lang="en-US">
                <a:latin typeface="Times New Roman" panose="02020603050405020304" pitchFamily="18" charset="0"/>
                <a:cs typeface="Times New Roman" panose="02020603050405020304" pitchFamily="18" charset="0"/>
              </a:rPr>
              <a:t>+ protected RemoteServer(RemoteRef r)</a:t>
            </a:r>
          </a:p>
          <a:p>
            <a:pPr algn="l"/>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Tuy nhiên, bạn sẽ không tự khởi tạo lớp này. Thay vào đó, bạn sẽ khởi tạo một lớp con như UnicastRemoteObject. Hàm tạo của lớp đó sẽ gọi một trong các hàm tạo được bảo vệ này từ dòng đầu tiên của hàm tạo của nó.</a:t>
            </a:r>
            <a:endParaRPr lang="en-US">
              <a:latin typeface="Times New Roman" panose="02020603050405020304" pitchFamily="18" charset="0"/>
              <a:cs typeface="Times New Roman" panose="02020603050405020304" pitchFamily="18" charset="0"/>
            </a:endParaRPr>
          </a:p>
          <a:p>
            <a:pPr algn="l"/>
            <a:r>
              <a:rPr lang="en-US" sz="2600" b="1">
                <a:solidFill>
                  <a:srgbClr val="FF0000"/>
                </a:solidFill>
                <a:latin typeface="Times New Roman" panose="02020603050405020304" pitchFamily="18" charset="0"/>
                <a:cs typeface="Times New Roman" panose="02020603050405020304" pitchFamily="18" charset="0"/>
              </a:rPr>
              <a:t>Nhận thông tin về khách hang</a:t>
            </a:r>
          </a:p>
          <a:p>
            <a:pPr algn="l"/>
            <a:r>
              <a:rPr lang="en-US" b="1">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Lớp RemoteServer có một phương pháp để định vị máy khách mà bạn đang giao tiếp:</a:t>
            </a:r>
            <a:endParaRPr lang="en-US" b="1">
              <a:latin typeface="Times New Roman" panose="02020603050405020304" pitchFamily="18" charset="0"/>
              <a:cs typeface="Times New Roman" panose="02020603050405020304" pitchFamily="18" charset="0"/>
            </a:endParaRPr>
          </a:p>
          <a:p>
            <a:pPr algn="l"/>
            <a:r>
              <a:rPr lang="en-US" b="1">
                <a:latin typeface="Times New Roman" panose="02020603050405020304" pitchFamily="18" charset="0"/>
                <a:cs typeface="Times New Roman" panose="02020603050405020304" pitchFamily="18" charset="0"/>
              </a:rPr>
              <a:t>public static String getClientHost( ) throws</a:t>
            </a:r>
          </a:p>
          <a:p>
            <a:pPr algn="l"/>
            <a:r>
              <a:rPr lang="en-US" b="1">
                <a:latin typeface="Times New Roman" panose="02020603050405020304" pitchFamily="18" charset="0"/>
                <a:cs typeface="Times New Roman" panose="02020603050405020304" pitchFamily="18" charset="0"/>
              </a:rPr>
              <a:t>ServerNotActiveException</a:t>
            </a:r>
          </a:p>
          <a:p>
            <a:pPr algn="l"/>
            <a:r>
              <a:rPr lang="en-US" b="1">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RemoteServer.getClientHost () trả về một Chuỗi chứa tên máy khách đã gọi phương thức hiện đang chạy. Phương thức này ném ServerNotActiveException nếu luồng hiện tại không chạy phương thức từ xa</a:t>
            </a:r>
            <a:endParaRPr lang="en-US" b="1">
              <a:latin typeface="Times New Roman" panose="02020603050405020304" pitchFamily="18" charset="0"/>
              <a:cs typeface="Times New Roman" panose="02020603050405020304" pitchFamily="18" charset="0"/>
            </a:endParaRPr>
          </a:p>
          <a:p>
            <a:pPr algn="l"/>
            <a:endParaRPr lang="en-US" b="1">
              <a:solidFill>
                <a:srgbClr val="FF0000"/>
              </a:solidFill>
            </a:endParaRPr>
          </a:p>
        </p:txBody>
      </p:sp>
    </p:spTree>
    <p:extLst>
      <p:ext uri="{BB962C8B-B14F-4D97-AF65-F5344CB8AC3E}">
        <p14:creationId xmlns:p14="http://schemas.microsoft.com/office/powerpoint/2010/main" val="136945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B006AA-A722-47F6-ACCA-1D5576D78CB0}"/>
              </a:ext>
            </a:extLst>
          </p:cNvPr>
          <p:cNvSpPr>
            <a:spLocks noGrp="1"/>
          </p:cNvSpPr>
          <p:nvPr>
            <p:ph type="title"/>
          </p:nvPr>
        </p:nvSpPr>
        <p:spPr>
          <a:xfrm>
            <a:off x="0" y="0"/>
            <a:ext cx="10515600" cy="1325563"/>
          </a:xfrm>
        </p:spPr>
        <p:txBody>
          <a:bodyPr/>
          <a:lstStyle/>
          <a:p>
            <a:r>
              <a:rPr lang="en-US" dirty="0"/>
              <a:t>II. Network programming lab</a:t>
            </a:r>
          </a:p>
        </p:txBody>
      </p:sp>
      <p:sp>
        <p:nvSpPr>
          <p:cNvPr id="5" name="Content Placeholder 4">
            <a:extLst>
              <a:ext uri="{FF2B5EF4-FFF2-40B4-BE49-F238E27FC236}">
                <a16:creationId xmlns:a16="http://schemas.microsoft.com/office/drawing/2014/main" id="{F8AC56E2-D170-410F-8608-A446B439FCDE}"/>
              </a:ext>
            </a:extLst>
          </p:cNvPr>
          <p:cNvSpPr>
            <a:spLocks noGrp="1"/>
          </p:cNvSpPr>
          <p:nvPr>
            <p:ph idx="1"/>
          </p:nvPr>
        </p:nvSpPr>
        <p:spPr>
          <a:xfrm>
            <a:off x="0" y="1280160"/>
            <a:ext cx="11353800" cy="4896803"/>
          </a:xfrm>
        </p:spPr>
        <p:txBody>
          <a:bodyPr>
            <a:normAutofit/>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NetworkInterface</a:t>
            </a:r>
            <a:r>
              <a:rPr lang="en-US" dirty="0">
                <a:latin typeface="Times New Roman" panose="02020603050405020304" pitchFamily="18" charset="0"/>
                <a:cs typeface="Times New Roman" panose="02020603050405020304" pitchFamily="18" charset="0"/>
              </a:rPr>
              <a:t> class</a:t>
            </a:r>
          </a:p>
          <a:p>
            <a:pPr marL="0" indent="0">
              <a:buNone/>
            </a:pPr>
            <a:r>
              <a:rPr lang="vi-VN" sz="2200">
                <a:latin typeface="Times New Roman" panose="02020603050405020304" pitchFamily="18" charset="0"/>
                <a:cs typeface="Times New Roman" panose="02020603050405020304" pitchFamily="18" charset="0"/>
              </a:rPr>
              <a:t>Bài 2 : Viết 1 chương trình có tên Calculator_server nhận 1 biểu thức gồm 2 chữ số và </a:t>
            </a:r>
            <a:endParaRPr lang="en-US" sz="2200" smtClean="0">
              <a:latin typeface="Times New Roman" panose="02020603050405020304" pitchFamily="18" charset="0"/>
              <a:cs typeface="Times New Roman" panose="02020603050405020304" pitchFamily="18" charset="0"/>
            </a:endParaRPr>
          </a:p>
          <a:p>
            <a:pPr marL="0" indent="0">
              <a:buNone/>
            </a:pPr>
            <a:r>
              <a:rPr lang="en-US" sz="2200" smtClean="0">
                <a:latin typeface="Times New Roman" panose="02020603050405020304" pitchFamily="18" charset="0"/>
                <a:cs typeface="Times New Roman" panose="02020603050405020304" pitchFamily="18" charset="0"/>
              </a:rPr>
              <a:t>-</a:t>
            </a:r>
            <a:r>
              <a:rPr lang="vi-VN" sz="2200" smtClean="0">
                <a:latin typeface="Times New Roman" panose="02020603050405020304" pitchFamily="18" charset="0"/>
                <a:cs typeface="Times New Roman" panose="02020603050405020304" pitchFamily="18" charset="0"/>
              </a:rPr>
              <a:t>1 </a:t>
            </a:r>
            <a:r>
              <a:rPr lang="vi-VN" sz="2200">
                <a:latin typeface="Times New Roman" panose="02020603050405020304" pitchFamily="18" charset="0"/>
                <a:cs typeface="Times New Roman" panose="02020603050405020304" pitchFamily="18" charset="0"/>
              </a:rPr>
              <a:t>phép toán sau đó thực thi biểu thức này và gửi kết quả lại cho client. Sữa chữa chương </a:t>
            </a:r>
          </a:p>
          <a:p>
            <a:pPr marL="0" indent="0">
              <a:buNone/>
            </a:pPr>
            <a:r>
              <a:rPr lang="en-US" sz="2200" smtClean="0">
                <a:latin typeface="Times New Roman" panose="02020603050405020304" pitchFamily="18" charset="0"/>
                <a:cs typeface="Times New Roman" panose="02020603050405020304" pitchFamily="18" charset="0"/>
              </a:rPr>
              <a:t>- </a:t>
            </a:r>
            <a:r>
              <a:rPr lang="vi-VN" sz="2200" smtClean="0">
                <a:latin typeface="Times New Roman" panose="02020603050405020304" pitchFamily="18" charset="0"/>
                <a:cs typeface="Times New Roman" panose="02020603050405020304" pitchFamily="18" charset="0"/>
              </a:rPr>
              <a:t>trình </a:t>
            </a:r>
            <a:r>
              <a:rPr lang="vi-VN" sz="2200">
                <a:latin typeface="Times New Roman" panose="02020603050405020304" pitchFamily="18" charset="0"/>
                <a:cs typeface="Times New Roman" panose="02020603050405020304" pitchFamily="18" charset="0"/>
              </a:rPr>
              <a:t>cho phép nhiều client kết nối cùng lúc. Phía client, viết giao diện gồm 2 JtextField cho</a:t>
            </a:r>
          </a:p>
          <a:p>
            <a:pPr marL="0" indent="0">
              <a:buNone/>
            </a:pPr>
            <a:r>
              <a:rPr lang="en-US" sz="2200">
                <a:latin typeface="Times New Roman" panose="02020603050405020304" pitchFamily="18" charset="0"/>
                <a:cs typeface="Times New Roman" panose="02020603050405020304" pitchFamily="18" charset="0"/>
              </a:rPr>
              <a:t>-</a:t>
            </a:r>
            <a:r>
              <a:rPr lang="vi-VN" sz="2200" smtClean="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việc nhập số, 1 JLabel cho việc xuất kết quả. Các nút Cộng, trừ, nhân,chia, clear và thoát.</a:t>
            </a:r>
          </a:p>
          <a:p>
            <a:pPr marL="0" indent="0">
              <a:buNone/>
            </a:pPr>
            <a:r>
              <a:rPr lang="en-US" sz="2200" smtClean="0">
                <a:latin typeface="Times New Roman" panose="02020603050405020304" pitchFamily="18" charset="0"/>
                <a:cs typeface="Times New Roman" panose="02020603050405020304" pitchFamily="18" charset="0"/>
              </a:rPr>
              <a:t>- </a:t>
            </a:r>
            <a:r>
              <a:rPr lang="vi-VN" sz="2200" smtClean="0">
                <a:latin typeface="Times New Roman" panose="02020603050405020304" pitchFamily="18" charset="0"/>
                <a:cs typeface="Times New Roman" panose="02020603050405020304" pitchFamily="18" charset="0"/>
              </a:rPr>
              <a:t>Giao </a:t>
            </a:r>
            <a:r>
              <a:rPr lang="vi-VN" sz="2200">
                <a:latin typeface="Times New Roman" panose="02020603050405020304" pitchFamily="18" charset="0"/>
                <a:cs typeface="Times New Roman" panose="02020603050405020304" pitchFamily="18" charset="0"/>
              </a:rPr>
              <a:t>diện cho client như sau</a:t>
            </a:r>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841131" y="3576275"/>
            <a:ext cx="4296375" cy="2600688"/>
          </a:xfrm>
          <a:prstGeom prst="rect">
            <a:avLst/>
          </a:prstGeom>
        </p:spPr>
      </p:pic>
    </p:spTree>
    <p:extLst>
      <p:ext uri="{BB962C8B-B14F-4D97-AF65-F5344CB8AC3E}">
        <p14:creationId xmlns:p14="http://schemas.microsoft.com/office/powerpoint/2010/main" val="237818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63040"/>
            <a:ext cx="9144000" cy="483326"/>
          </a:xfrm>
        </p:spPr>
        <p:txBody>
          <a:bodyPr>
            <a:normAutofit fontScale="90000"/>
          </a:bodyPr>
          <a:lstStyle/>
          <a:p>
            <a:endParaRPr lang="en-US"/>
          </a:p>
        </p:txBody>
      </p:sp>
      <p:sp>
        <p:nvSpPr>
          <p:cNvPr id="3" name="Subtitle 2"/>
          <p:cNvSpPr>
            <a:spLocks noGrp="1"/>
          </p:cNvSpPr>
          <p:nvPr>
            <p:ph type="subTitle" idx="1"/>
          </p:nvPr>
        </p:nvSpPr>
        <p:spPr>
          <a:xfrm>
            <a:off x="0" y="0"/>
            <a:ext cx="12192000" cy="6858000"/>
          </a:xfrm>
        </p:spPr>
        <p:txBody>
          <a:bodyPr>
            <a:normAutofit lnSpcReduction="10000"/>
          </a:bodyPr>
          <a:lstStyle/>
          <a:p>
            <a:pPr algn="l"/>
            <a:r>
              <a:rPr lang="en-US" b="1">
                <a:solidFill>
                  <a:srgbClr val="FF0000"/>
                </a:solidFill>
                <a:latin typeface="Times New Roman" panose="02020603050405020304" pitchFamily="18" charset="0"/>
                <a:cs typeface="Times New Roman" panose="02020603050405020304" pitchFamily="18" charset="0"/>
              </a:rPr>
              <a:t>Logging</a:t>
            </a:r>
            <a:r>
              <a:rPr lang="en-US">
                <a:solidFill>
                  <a:srgbClr val="FF0000"/>
                </a:solidFill>
                <a:latin typeface="Times New Roman" panose="02020603050405020304" pitchFamily="18" charset="0"/>
                <a:cs typeface="Times New Roman" panose="02020603050405020304" pitchFamily="18" charset="0"/>
              </a:rPr>
              <a:t> </a:t>
            </a:r>
          </a:p>
          <a:p>
            <a:pPr algn="l"/>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Đối với mục đích gỡ lỗi, đôi khi sẽ hữu ích khi xem các lệnh gọi đang được thực hiện tới đối tượng từ xa của bạn và phản hồi của đối tượng. Bạn có thể lấy nhật ký cho Máy chủ từ xa của mình bằng cách truyền một đối tượng OutputStream vào phương thức setLog ():</a:t>
            </a:r>
            <a:endParaRPr lang="en-US">
              <a:latin typeface="Times New Roman" panose="02020603050405020304" pitchFamily="18" charset="0"/>
              <a:cs typeface="Times New Roman" panose="02020603050405020304" pitchFamily="18" charset="0"/>
            </a:endParaRPr>
          </a:p>
          <a:p>
            <a:pPr algn="l"/>
            <a:r>
              <a:rPr lang="en-US" b="1">
                <a:solidFill>
                  <a:srgbClr val="FF0000"/>
                </a:solidFill>
                <a:latin typeface="Times New Roman" panose="02020603050405020304" pitchFamily="18" charset="0"/>
                <a:cs typeface="Times New Roman" panose="02020603050405020304" pitchFamily="18" charset="0"/>
              </a:rPr>
              <a:t>Lớp UnicastRemoteObject</a:t>
            </a:r>
          </a:p>
          <a:p>
            <a:pPr marL="342900" indent="-342900" algn="l">
              <a:buFontTx/>
              <a:buChar char="-"/>
            </a:pPr>
            <a:r>
              <a:rPr lang="vi-VN">
                <a:latin typeface="Times New Roman" panose="02020603050405020304" pitchFamily="18" charset="0"/>
                <a:cs typeface="Times New Roman" panose="02020603050405020304" pitchFamily="18" charset="0"/>
              </a:rPr>
              <a:t>Lớp UnicastRemoteObject là một lớp con cụ thể của RemoteServer. Để tạo một đối tượng từ xa, bạn có thể mở rộng UnicastRemoteObject trong lớp con của riêng bạn và khai báo rằng lớp con của bạn triển khai một số lớp con của giao diện java.rmi.Remote. Các phương thức của giao diện cung cấp chức năng cụ thể cho lớp, trong khi các phương thức của UnicastRemoteObject xử lý các tác vụ chung của đối tượng từ xa như sắp xếp và giải nén các đối số và trả về giá trị. Tất cả những điều này xảy ra ở hậu trường. Là một lập trình viên ứng dụng, bạn không cần phải lo lắng về điều đó.</a:t>
            </a:r>
            <a:endParaRPr lang="en-US">
              <a:latin typeface="Times New Roman" panose="02020603050405020304" pitchFamily="18" charset="0"/>
              <a:cs typeface="Times New Roman" panose="02020603050405020304" pitchFamily="18" charset="0"/>
            </a:endParaRPr>
          </a:p>
          <a:p>
            <a:pPr marL="342900" indent="-342900" algn="l">
              <a:buFontTx/>
              <a:buChar char="-"/>
            </a:pPr>
            <a:r>
              <a:rPr lang="en-US">
                <a:latin typeface="Times New Roman" panose="02020603050405020304" pitchFamily="18" charset="0"/>
                <a:cs typeface="Times New Roman" panose="02020603050405020304" pitchFamily="18" charset="0"/>
              </a:rPr>
              <a:t>Một UnicastRemoteObject chạy trên một máy chủ duy nhất, sử dụng các ổ cắm TCP để giao tiếp và có các tham chiếu từ xa không còn hợp lệ qua các lần khởi động lại máy chủ.</a:t>
            </a:r>
          </a:p>
          <a:p>
            <a:pPr marL="342900" indent="-342900" algn="l">
              <a:buFontTx/>
              <a:buChar char="-"/>
            </a:pPr>
            <a:r>
              <a:rPr lang="vi-VN">
                <a:latin typeface="Times New Roman" panose="02020603050405020304" pitchFamily="18" charset="0"/>
                <a:cs typeface="Times New Roman" panose="02020603050405020304" pitchFamily="18" charset="0"/>
              </a:rPr>
              <a:t>những hàm tạo này, rõ ràng hoặc ẩn ý, trong dòng đầu tiên của mỗi hàm tạo của lớp con của bạPhương thức khởi tạo thứ ba cũng cho phép bạn chỉ định các nhà máy sản xuất ổ cắm được UnicastRemoteObject này sử dụng. Khi bạn viết một lớp con của UnicastRemoteObject, bạn gọi một trong n. Cả ba hàm tạo đều có thể ném một RemoteException nếu không thể tạo đối tượng từ xa.</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070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8434"/>
            <a:ext cx="9144000" cy="470263"/>
          </a:xfrm>
        </p:spPr>
        <p:txBody>
          <a:bodyPr>
            <a:normAutofit fontScale="90000"/>
          </a:bodyPr>
          <a:lstStyle/>
          <a:p>
            <a:endParaRPr lang="en-US"/>
          </a:p>
        </p:txBody>
      </p:sp>
      <p:sp>
        <p:nvSpPr>
          <p:cNvPr id="3" name="Subtitle 2"/>
          <p:cNvSpPr>
            <a:spLocks noGrp="1"/>
          </p:cNvSpPr>
          <p:nvPr>
            <p:ph type="subTitle" idx="1"/>
          </p:nvPr>
        </p:nvSpPr>
        <p:spPr>
          <a:xfrm>
            <a:off x="0" y="0"/>
            <a:ext cx="12192000" cy="6858000"/>
          </a:xfrm>
        </p:spPr>
        <p:txBody>
          <a:bodyPr>
            <a:normAutofit lnSpcReduction="10000"/>
          </a:bodyPr>
          <a:lstStyle/>
          <a:p>
            <a:pPr algn="l"/>
            <a:r>
              <a:rPr lang="en-US" b="1" u="sng">
                <a:latin typeface="Times New Roman" panose="02020603050405020304" pitchFamily="18" charset="0"/>
                <a:cs typeface="Times New Roman" panose="02020603050405020304" pitchFamily="18" charset="0"/>
              </a:rPr>
              <a:t>Tổng quan lại về RMI</a:t>
            </a:r>
          </a:p>
          <a:p>
            <a:pPr algn="l"/>
            <a:r>
              <a:rPr lang="en-US" b="1">
                <a:solidFill>
                  <a:srgbClr val="FF0000"/>
                </a:solidFill>
                <a:latin typeface="Times New Roman" panose="02020603050405020304" pitchFamily="18" charset="0"/>
                <a:cs typeface="Times New Roman" panose="02020603050405020304" pitchFamily="18" charset="0"/>
              </a:rPr>
              <a:t>1. Các đặc tính của RMI</a:t>
            </a:r>
          </a:p>
          <a:p>
            <a:pPr algn="l"/>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RMI là mô hình đối tượng phân tán của Java, nó giúp cho việc truyền thông giữa các đối</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tượng phân tán được dễ dàng hơn</a:t>
            </a:r>
          </a:p>
          <a:p>
            <a:pPr marL="342900" indent="-342900" algn="l">
              <a:buFont typeface="Arial" panose="020B0604020202020204" pitchFamily="34" charset="0"/>
              <a:buChar char="•"/>
            </a:pPr>
            <a:r>
              <a:rPr lang="vi-VN">
                <a:latin typeface="Times New Roman" panose="02020603050405020304" pitchFamily="18" charset="0"/>
                <a:cs typeface="Times New Roman" panose="02020603050405020304" pitchFamily="18" charset="0"/>
              </a:rPr>
              <a:t>RMI là API bậc cao được xây dựng dựa trên việc lập </a:t>
            </a:r>
            <a:endParaRPr lang="en-US">
              <a:latin typeface="Times New Roman" panose="02020603050405020304" pitchFamily="18" charset="0"/>
              <a:cs typeface="Times New Roman" panose="02020603050405020304" pitchFamily="18" charset="0"/>
            </a:endParaRPr>
          </a:p>
          <a:p>
            <a:pPr algn="l"/>
            <a:r>
              <a:rPr lang="vi-VN">
                <a:latin typeface="Times New Roman" panose="02020603050405020304" pitchFamily="18" charset="0"/>
                <a:cs typeface="Times New Roman" panose="02020603050405020304" pitchFamily="18" charset="0"/>
              </a:rPr>
              <a:t>trình socket</a:t>
            </a:r>
          </a:p>
          <a:p>
            <a:pPr marL="342900" indent="-342900" algn="l">
              <a:buFont typeface="Arial" panose="020B0604020202020204" pitchFamily="34" charset="0"/>
              <a:buChar char="•"/>
            </a:pPr>
            <a:r>
              <a:rPr lang="vi-VN">
                <a:latin typeface="Times New Roman" panose="02020603050405020304" pitchFamily="18" charset="0"/>
                <a:cs typeface="Times New Roman" panose="02020603050405020304" pitchFamily="18" charset="0"/>
              </a:rPr>
              <a:t>RMI không những cho phép chúng ta truyền dữ</a:t>
            </a:r>
            <a:endParaRPr lang="en-US">
              <a:latin typeface="Times New Roman" panose="02020603050405020304" pitchFamily="18" charset="0"/>
              <a:cs typeface="Times New Roman" panose="02020603050405020304" pitchFamily="18" charset="0"/>
            </a:endParaRPr>
          </a:p>
          <a:p>
            <a:pPr algn="l"/>
            <a:r>
              <a:rPr lang="vi-VN">
                <a:latin typeface="Times New Roman" panose="02020603050405020304" pitchFamily="18" charset="0"/>
                <a:cs typeface="Times New Roman" panose="02020603050405020304" pitchFamily="18" charset="0"/>
              </a:rPr>
              <a:t> liệu giữa các đối tượng trên các hệ thống máy tính</a:t>
            </a:r>
            <a:endParaRPr lang="en-US">
              <a:latin typeface="Times New Roman" panose="02020603050405020304" pitchFamily="18" charset="0"/>
              <a:cs typeface="Times New Roman" panose="02020603050405020304" pitchFamily="18" charset="0"/>
            </a:endParaRPr>
          </a:p>
          <a:p>
            <a:pPr algn="l"/>
            <a:r>
              <a:rPr lang="vi-VN">
                <a:latin typeface="Times New Roman" panose="02020603050405020304" pitchFamily="18" charset="0"/>
                <a:cs typeface="Times New Roman" panose="02020603050405020304" pitchFamily="18" charset="0"/>
              </a:rPr>
              <a:t> khác nhau và còn gọi được các phương thức trong</a:t>
            </a:r>
            <a:endParaRPr lang="en-US">
              <a:latin typeface="Times New Roman" panose="02020603050405020304" pitchFamily="18" charset="0"/>
              <a:cs typeface="Times New Roman" panose="02020603050405020304" pitchFamily="18" charset="0"/>
            </a:endParaRPr>
          </a:p>
          <a:p>
            <a:pPr algn="l"/>
            <a:r>
              <a:rPr lang="vi-VN">
                <a:latin typeface="Times New Roman" panose="02020603050405020304" pitchFamily="18" charset="0"/>
                <a:cs typeface="Times New Roman" panose="02020603050405020304" pitchFamily="18" charset="0"/>
              </a:rPr>
              <a:t> các đối tượng ở xa.</a:t>
            </a:r>
          </a:p>
          <a:p>
            <a:pPr marL="342900" indent="-342900" algn="l">
              <a:buFont typeface="Arial" panose="020B0604020202020204" pitchFamily="34" charset="0"/>
              <a:buChar char="•"/>
            </a:pPr>
            <a:r>
              <a:rPr lang="vi-VN">
                <a:latin typeface="Times New Roman" panose="02020603050405020304" pitchFamily="18" charset="0"/>
                <a:cs typeface="Times New Roman" panose="02020603050405020304" pitchFamily="18" charset="0"/>
              </a:rPr>
              <a:t>Việc truyền dữ liệu giữa các máy khác nhau được</a:t>
            </a:r>
            <a:endParaRPr lang="en-US">
              <a:latin typeface="Times New Roman" panose="02020603050405020304" pitchFamily="18" charset="0"/>
              <a:cs typeface="Times New Roman" panose="02020603050405020304" pitchFamily="18" charset="0"/>
            </a:endParaRPr>
          </a:p>
          <a:p>
            <a:pPr algn="l"/>
            <a:r>
              <a:rPr lang="vi-VN">
                <a:latin typeface="Times New Roman" panose="02020603050405020304" pitchFamily="18" charset="0"/>
                <a:cs typeface="Times New Roman" panose="02020603050405020304" pitchFamily="18" charset="0"/>
              </a:rPr>
              <a:t> sử lý một cách trong suốt bởi máy ảo </a:t>
            </a:r>
            <a:endParaRPr lang="en-US">
              <a:latin typeface="Times New Roman" panose="02020603050405020304" pitchFamily="18" charset="0"/>
              <a:cs typeface="Times New Roman" panose="02020603050405020304" pitchFamily="18" charset="0"/>
            </a:endParaRPr>
          </a:p>
          <a:p>
            <a:pPr algn="l"/>
            <a:r>
              <a:rPr lang="vi-VN">
                <a:latin typeface="Times New Roman" panose="02020603050405020304" pitchFamily="18" charset="0"/>
                <a:cs typeface="Times New Roman" panose="02020603050405020304" pitchFamily="18" charset="0"/>
              </a:rPr>
              <a:t>Java(Java virtual machine)</a:t>
            </a:r>
          </a:p>
          <a:p>
            <a:pPr marL="342900" indent="-342900" algn="l">
              <a:buFont typeface="Arial" panose="020B0604020202020204" pitchFamily="34" charset="0"/>
              <a:buChar char="•"/>
            </a:pPr>
            <a:r>
              <a:rPr lang="vi-VN">
                <a:latin typeface="Times New Roman" panose="02020603050405020304" pitchFamily="18" charset="0"/>
                <a:cs typeface="Times New Roman" panose="02020603050405020304" pitchFamily="18" charset="0"/>
              </a:rPr>
              <a:t>RMI cung cấp cơ chế callback, </a:t>
            </a:r>
            <a:endParaRPr lang="en-US">
              <a:latin typeface="Times New Roman" panose="02020603050405020304" pitchFamily="18" charset="0"/>
              <a:cs typeface="Times New Roman" panose="02020603050405020304" pitchFamily="18" charset="0"/>
            </a:endParaRPr>
          </a:p>
          <a:p>
            <a:pPr algn="l"/>
            <a:r>
              <a:rPr lang="vi-VN">
                <a:latin typeface="Times New Roman" panose="02020603050405020304" pitchFamily="18" charset="0"/>
                <a:cs typeface="Times New Roman" panose="02020603050405020304" pitchFamily="18" charset="0"/>
              </a:rPr>
              <a:t>nó cho phép Server triệu gọi các phương thức ở Client</a:t>
            </a:r>
          </a:p>
          <a:p>
            <a:pPr algn="l"/>
            <a:r>
              <a:rPr lang="vi-VN">
                <a:latin typeface="Times New Roman" panose="02020603050405020304" pitchFamily="18" charset="0"/>
                <a:cs typeface="Times New Roman" panose="02020603050405020304" pitchFamily="18" charset="0"/>
              </a:rPr>
              <a:t/>
            </a:r>
            <a:br>
              <a:rPr lang="vi-VN">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1026" name="Picture 2" descr="Untitled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880" y="1585278"/>
            <a:ext cx="5018314" cy="45529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418614" y="6230983"/>
            <a:ext cx="4262846"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0000"/>
                </a:solidFill>
              </a:rPr>
              <a:t>2.Kiến trúc cơ bản của RMI</a:t>
            </a:r>
          </a:p>
        </p:txBody>
      </p:sp>
    </p:spTree>
    <p:extLst>
      <p:ext uri="{BB962C8B-B14F-4D97-AF65-F5344CB8AC3E}">
        <p14:creationId xmlns:p14="http://schemas.microsoft.com/office/powerpoint/2010/main" val="310138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524000" y="-1502229"/>
            <a:ext cx="9144000" cy="339635"/>
          </a:xfrm>
        </p:spPr>
        <p:txBody>
          <a:bodyPr>
            <a:normAutofit fontScale="90000"/>
          </a:bodyPr>
          <a:lstStyle/>
          <a:p>
            <a:endParaRPr lang="en-US"/>
          </a:p>
        </p:txBody>
      </p:sp>
      <p:sp>
        <p:nvSpPr>
          <p:cNvPr id="3" name="Subtitle 2"/>
          <p:cNvSpPr>
            <a:spLocks noGrp="1"/>
          </p:cNvSpPr>
          <p:nvPr>
            <p:ph type="subTitle" idx="1"/>
          </p:nvPr>
        </p:nvSpPr>
        <p:spPr>
          <a:xfrm>
            <a:off x="0" y="0"/>
            <a:ext cx="12192000" cy="6858000"/>
          </a:xfrm>
        </p:spPr>
        <p:txBody>
          <a:bodyPr/>
          <a:lstStyle/>
          <a:p>
            <a:pPr algn="l"/>
            <a:r>
              <a:rPr lang="en-US" b="1">
                <a:solidFill>
                  <a:srgbClr val="FF0000"/>
                </a:solidFill>
                <a:latin typeface="Times New Roman" panose="02020603050405020304" pitchFamily="18" charset="0"/>
                <a:cs typeface="Times New Roman" panose="02020603050405020304" pitchFamily="18" charset="0"/>
              </a:rPr>
              <a:t>3.Truyền tin trong RMI:</a:t>
            </a:r>
          </a:p>
          <a:p>
            <a:pPr marL="342900" indent="-342900" algn="l">
              <a:buFont typeface="Arial" panose="020B0604020202020204" pitchFamily="34" charset="0"/>
              <a:buChar char="•"/>
            </a:pPr>
            <a:r>
              <a:rPr lang="en-US">
                <a:latin typeface="Times New Roman" panose="02020603050405020304" pitchFamily="18" charset="0"/>
                <a:cs typeface="Times New Roman" panose="02020603050405020304" pitchFamily="18" charset="0"/>
              </a:rPr>
              <a:t>RMI sử dụng lớp trung gian để truyền tin Skeleton và Stub </a:t>
            </a:r>
          </a:p>
          <a:p>
            <a:pPr marL="342900" indent="-342900" algn="l">
              <a:buFont typeface="Arial" panose="020B0604020202020204" pitchFamily="34" charset="0"/>
              <a:buChar char="•"/>
            </a:pPr>
            <a:r>
              <a:rPr lang="en-US">
                <a:latin typeface="Times New Roman" panose="02020603050405020304" pitchFamily="18" charset="0"/>
                <a:cs typeface="Times New Roman" panose="02020603050405020304" pitchFamily="18" charset="0"/>
              </a:rPr>
              <a:t>Lớp Stub dùng ở client </a:t>
            </a:r>
          </a:p>
          <a:p>
            <a:pPr marL="342900" indent="-342900" algn="l">
              <a:buFont typeface="Arial" panose="020B0604020202020204" pitchFamily="34" charset="0"/>
              <a:buChar char="•"/>
            </a:pPr>
            <a:r>
              <a:rPr lang="en-US">
                <a:latin typeface="Times New Roman" panose="02020603050405020304" pitchFamily="18" charset="0"/>
                <a:cs typeface="Times New Roman" panose="02020603050405020304" pitchFamily="18" charset="0"/>
              </a:rPr>
              <a:t>Lớp Skeleton dùng ở Server</a:t>
            </a:r>
          </a:p>
          <a:p>
            <a:pPr marL="342900" indent="-342900" algn="l">
              <a:buFont typeface="Arial" panose="020B0604020202020204" pitchFamily="34" charset="0"/>
              <a:buChar char="•"/>
            </a:pPr>
            <a:r>
              <a:rPr lang="en-US">
                <a:latin typeface="Times New Roman" panose="02020603050405020304" pitchFamily="18" charset="0"/>
                <a:cs typeface="Times New Roman" panose="02020603050405020304" pitchFamily="18" charset="0"/>
              </a:rPr>
              <a:t>Java sử dụng rmic.exe để tạo ra các lớp trung gian </a:t>
            </a:r>
          </a:p>
          <a:p>
            <a:pPr marL="342900" indent="-342900" algn="l">
              <a:buFont typeface="Arial" panose="020B0604020202020204" pitchFamily="34" charset="0"/>
              <a:buChar char="•"/>
            </a:pPr>
            <a:r>
              <a:rPr lang="en-US">
                <a:latin typeface="Times New Roman" panose="02020603050405020304" pitchFamily="18" charset="0"/>
                <a:cs typeface="Times New Roman" panose="02020603050405020304" pitchFamily="18" charset="0"/>
              </a:rPr>
              <a:t>TCP Socket</a:t>
            </a:r>
          </a:p>
          <a:p>
            <a:pPr algn="l"/>
            <a:r>
              <a:rPr lang="vi-VN" b="1">
                <a:solidFill>
                  <a:srgbClr val="FF0000"/>
                </a:solidFill>
                <a:latin typeface="Times New Roman" panose="02020603050405020304" pitchFamily="18" charset="0"/>
                <a:cs typeface="Times New Roman" panose="02020603050405020304" pitchFamily="18" charset="0"/>
              </a:rPr>
              <a:t>4.Cách thức hoạt động của RMI:</a:t>
            </a:r>
          </a:p>
          <a:p>
            <a:pPr marL="342900" indent="-342900" algn="l">
              <a:buFont typeface="Arial" panose="020B0604020202020204" pitchFamily="34" charset="0"/>
              <a:buChar char="•"/>
            </a:pPr>
            <a:r>
              <a:rPr lang="vi-VN">
                <a:latin typeface="Times New Roman" panose="02020603050405020304" pitchFamily="18" charset="0"/>
                <a:cs typeface="Times New Roman" panose="02020603050405020304" pitchFamily="18" charset="0"/>
              </a:rPr>
              <a:t>Server RMI phải đăng ký với 1 dịch vụ tra tìm và đăng ký tên miền.</a:t>
            </a:r>
            <a:endParaRPr lang="en-US">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vi-VN">
                <a:latin typeface="Times New Roman" panose="02020603050405020304" pitchFamily="18" charset="0"/>
                <a:cs typeface="Times New Roman" panose="02020603050405020304" pitchFamily="18" charset="0"/>
              </a:rPr>
              <a:t>Sau khi server được đăng ký, nó sẽ chờ các yêu cầu của RMI client.</a:t>
            </a:r>
            <a:r>
              <a:rPr lang="en-US">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vi-VN">
                <a:latin typeface="Times New Roman" panose="02020603050405020304" pitchFamily="18" charset="0"/>
                <a:cs typeface="Times New Roman" panose="02020603050405020304" pitchFamily="18" charset="0"/>
              </a:rPr>
              <a:t>Các client RMI sẽ gửi thông điệp RMI để gọi một phương thức trên một đối tượng từ xa.</a:t>
            </a:r>
            <a:endParaRPr lang="en-US">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vi-VN">
                <a:latin typeface="Times New Roman" panose="02020603050405020304" pitchFamily="18" charset="0"/>
                <a:cs typeface="Times New Roman" panose="02020603050405020304" pitchFamily="18" charset="0"/>
              </a:rPr>
              <a:t>Ứng dụng client yêu cần một tên dịch vụ cụ thể và nhận một URL trỏ tới tài nguyên từ xa.</a:t>
            </a:r>
          </a:p>
          <a:p>
            <a:pPr algn="l"/>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483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524000" y="-1724297"/>
            <a:ext cx="9144000" cy="483326"/>
          </a:xfrm>
        </p:spPr>
        <p:txBody>
          <a:bodyPr>
            <a:normAutofit fontScale="90000"/>
          </a:bodyPr>
          <a:lstStyle/>
          <a:p>
            <a:endParaRPr lang="en-US"/>
          </a:p>
        </p:txBody>
      </p:sp>
      <p:sp>
        <p:nvSpPr>
          <p:cNvPr id="3" name="Subtitle 2"/>
          <p:cNvSpPr>
            <a:spLocks noGrp="1"/>
          </p:cNvSpPr>
          <p:nvPr>
            <p:ph type="subTitle" idx="1"/>
          </p:nvPr>
        </p:nvSpPr>
        <p:spPr>
          <a:xfrm>
            <a:off x="0" y="0"/>
            <a:ext cx="12192000" cy="6858000"/>
          </a:xfrm>
        </p:spPr>
        <p:txBody>
          <a:bodyPr/>
          <a:lstStyle/>
          <a:p>
            <a:pPr algn="l"/>
            <a:r>
              <a:rPr lang="en-US" b="1">
                <a:solidFill>
                  <a:srgbClr val="FF0000"/>
                </a:solidFill>
                <a:latin typeface="Times New Roman" panose="02020603050405020304" pitchFamily="18" charset="0"/>
                <a:cs typeface="Times New Roman" panose="02020603050405020304" pitchFamily="18" charset="0"/>
              </a:rPr>
              <a:t>5.</a:t>
            </a:r>
            <a:r>
              <a:rPr lang="vi-VN" b="1">
                <a:solidFill>
                  <a:srgbClr val="FF0000"/>
                </a:solidFill>
                <a:latin typeface="Times New Roman" panose="02020603050405020304" pitchFamily="18" charset="0"/>
                <a:cs typeface="Times New Roman" panose="02020603050405020304" pitchFamily="18" charset="0"/>
              </a:rPr>
              <a:t>Hướng dẫn cài đặt một ứng dụng RMI:</a:t>
            </a:r>
          </a:p>
          <a:p>
            <a:pPr algn="l"/>
            <a:r>
              <a:rPr lang="vi-VN">
                <a:latin typeface="Times New Roman" panose="02020603050405020304" pitchFamily="18" charset="0"/>
                <a:cs typeface="Times New Roman" panose="02020603050405020304" pitchFamily="18" charset="0"/>
              </a:rPr>
              <a:t>5.1. Định nghĩa một Interface dùng chung Interface này như là một thông điệp cho cả Server và Client, cả client và server đều phải tuân thủ nó, chỉ được triển khai và gọi các phương thức cho phép. Các phương thức đều kèm theo throws RemoteException</a:t>
            </a:r>
            <a:endParaRPr lang="en-US">
              <a:latin typeface="Times New Roman" panose="02020603050405020304" pitchFamily="18" charset="0"/>
              <a:cs typeface="Times New Roman" panose="02020603050405020304" pitchFamily="18" charset="0"/>
            </a:endParaRPr>
          </a:p>
          <a:p>
            <a:pPr algn="l"/>
            <a:r>
              <a:rPr lang="en-US" b="1">
                <a:solidFill>
                  <a:srgbClr val="FF0000"/>
                </a:solidFill>
                <a:latin typeface="Times New Roman" panose="02020603050405020304" pitchFamily="18" charset="0"/>
                <a:cs typeface="Times New Roman" panose="02020603050405020304" pitchFamily="18" charset="0"/>
              </a:rPr>
              <a:t>IAccount.java</a:t>
            </a:r>
          </a:p>
          <a:p>
            <a:pPr algn="l"/>
            <a:endParaRPr lang="vi-VN" b="1">
              <a:solidFill>
                <a:srgbClr val="FF0000"/>
              </a:solidFill>
            </a:endParaRPr>
          </a:p>
        </p:txBody>
      </p:sp>
      <p:pic>
        <p:nvPicPr>
          <p:cNvPr id="4" name="Picture 3"/>
          <p:cNvPicPr>
            <a:picLocks noChangeAspect="1"/>
          </p:cNvPicPr>
          <p:nvPr/>
        </p:nvPicPr>
        <p:blipFill>
          <a:blip r:embed="rId2"/>
          <a:stretch>
            <a:fillRect/>
          </a:stretch>
        </p:blipFill>
        <p:spPr>
          <a:xfrm>
            <a:off x="144372" y="2030458"/>
            <a:ext cx="7993788" cy="4827542"/>
          </a:xfrm>
          <a:prstGeom prst="rect">
            <a:avLst/>
          </a:prstGeom>
        </p:spPr>
      </p:pic>
    </p:spTree>
    <p:extLst>
      <p:ext uri="{BB962C8B-B14F-4D97-AF65-F5344CB8AC3E}">
        <p14:creationId xmlns:p14="http://schemas.microsoft.com/office/powerpoint/2010/main" val="2517752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524000" y="-1018903"/>
            <a:ext cx="9144000" cy="535577"/>
          </a:xfrm>
        </p:spPr>
        <p:txBody>
          <a:bodyPr>
            <a:normAutofit fontScale="90000"/>
          </a:bodyPr>
          <a:lstStyle/>
          <a:p>
            <a:endParaRPr lang="en-US"/>
          </a:p>
        </p:txBody>
      </p:sp>
      <p:sp>
        <p:nvSpPr>
          <p:cNvPr id="3" name="Subtitle 2"/>
          <p:cNvSpPr>
            <a:spLocks noGrp="1"/>
          </p:cNvSpPr>
          <p:nvPr>
            <p:ph type="subTitle" idx="1"/>
          </p:nvPr>
        </p:nvSpPr>
        <p:spPr>
          <a:xfrm>
            <a:off x="0" y="0"/>
            <a:ext cx="12192000" cy="6858000"/>
          </a:xfrm>
        </p:spPr>
        <p:txBody>
          <a:bodyPr/>
          <a:lstStyle/>
          <a:p>
            <a:pPr algn="l"/>
            <a:r>
              <a:rPr lang="en-US" b="1" dirty="0">
                <a:solidFill>
                  <a:srgbClr val="FF0000"/>
                </a:solidFill>
                <a:latin typeface="Times New Roman" panose="02020603050405020304" pitchFamily="18" charset="0"/>
                <a:cs typeface="Times New Roman" panose="02020603050405020304" pitchFamily="18" charset="0"/>
              </a:rPr>
              <a:t>5.2. </a:t>
            </a:r>
            <a:r>
              <a:rPr lang="en-US" b="1" dirty="0" err="1">
                <a:solidFill>
                  <a:srgbClr val="FF0000"/>
                </a:solidFill>
                <a:latin typeface="Times New Roman" panose="02020603050405020304" pitchFamily="18" charset="0"/>
                <a:cs typeface="Times New Roman" panose="02020603050405020304" pitchFamily="18" charset="0"/>
              </a:rPr>
              <a:t>Cài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đặt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trên</a:t>
            </a:r>
            <a:r>
              <a:rPr lang="en-US" b="1" dirty="0">
                <a:solidFill>
                  <a:srgbClr val="FF0000"/>
                </a:solidFill>
                <a:latin typeface="Times New Roman" panose="02020603050405020304" pitchFamily="18" charset="0"/>
                <a:cs typeface="Times New Roman" panose="02020603050405020304" pitchFamily="18" charset="0"/>
              </a:rPr>
              <a:t> server</a:t>
            </a:r>
          </a:p>
          <a:p>
            <a:pPr algn="l"/>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Implement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Interface</a:t>
            </a:r>
          </a:p>
          <a:p>
            <a:pPr algn="l"/>
            <a:r>
              <a:rPr lang="en-US" b="1" dirty="0">
                <a:solidFill>
                  <a:srgbClr val="FF0000"/>
                </a:solidFill>
              </a:rPr>
              <a:t>AccountServiceImpl.java</a:t>
            </a:r>
            <a:endParaRPr lang="en-US" dirty="0">
              <a:solidFill>
                <a:srgbClr val="FF0000"/>
              </a:solidFill>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1886" y="1358401"/>
            <a:ext cx="7667897" cy="5499599"/>
          </a:xfrm>
          <a:prstGeom prst="rect">
            <a:avLst/>
          </a:prstGeom>
        </p:spPr>
      </p:pic>
    </p:spTree>
    <p:extLst>
      <p:ext uri="{BB962C8B-B14F-4D97-AF65-F5344CB8AC3E}">
        <p14:creationId xmlns:p14="http://schemas.microsoft.com/office/powerpoint/2010/main" val="3044101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37360"/>
            <a:ext cx="9144000" cy="640080"/>
          </a:xfrm>
        </p:spPr>
        <p:txBody>
          <a:bodyPr>
            <a:normAutofit fontScale="90000"/>
          </a:bodyPr>
          <a:lstStyle/>
          <a:p>
            <a:endParaRPr lang="en-US"/>
          </a:p>
        </p:txBody>
      </p:sp>
      <p:sp>
        <p:nvSpPr>
          <p:cNvPr id="3" name="Subtitle 2"/>
          <p:cNvSpPr>
            <a:spLocks noGrp="1"/>
          </p:cNvSpPr>
          <p:nvPr>
            <p:ph type="subTitle" idx="1"/>
          </p:nvPr>
        </p:nvSpPr>
        <p:spPr>
          <a:xfrm>
            <a:off x="0" y="0"/>
            <a:ext cx="12192000" cy="6858000"/>
          </a:xfrm>
        </p:spPr>
        <p:txBody>
          <a:bodyPr/>
          <a:lstStyle/>
          <a:p>
            <a:pPr algn="l"/>
            <a:r>
              <a:rPr lang="vi-VN"/>
              <a:t>Cài đặt cho đối tượng trên Server: </a:t>
            </a:r>
            <a:r>
              <a:rPr lang="vi-VN" b="1">
                <a:solidFill>
                  <a:srgbClr val="FF0000"/>
                </a:solidFill>
              </a:rPr>
              <a:t>RMIServer.java</a:t>
            </a:r>
            <a:endParaRPr lang="en-US" b="1">
              <a:solidFill>
                <a:srgbClr val="FF0000"/>
              </a:solidFill>
            </a:endParaRPr>
          </a:p>
          <a:p>
            <a:pPr algn="l"/>
            <a:endParaRPr lang="en-US">
              <a:solidFill>
                <a:srgbClr val="FF0000"/>
              </a:solidFill>
            </a:endParaRPr>
          </a:p>
        </p:txBody>
      </p:sp>
      <p:pic>
        <p:nvPicPr>
          <p:cNvPr id="5" name="Picture 4"/>
          <p:cNvPicPr>
            <a:picLocks noChangeAspect="1"/>
          </p:cNvPicPr>
          <p:nvPr/>
        </p:nvPicPr>
        <p:blipFill>
          <a:blip r:embed="rId2"/>
          <a:stretch>
            <a:fillRect/>
          </a:stretch>
        </p:blipFill>
        <p:spPr>
          <a:xfrm>
            <a:off x="783773" y="671512"/>
            <a:ext cx="7412218" cy="6186488"/>
          </a:xfrm>
          <a:prstGeom prst="rect">
            <a:avLst/>
          </a:prstGeom>
        </p:spPr>
      </p:pic>
    </p:spTree>
    <p:extLst>
      <p:ext uri="{BB962C8B-B14F-4D97-AF65-F5344CB8AC3E}">
        <p14:creationId xmlns:p14="http://schemas.microsoft.com/office/powerpoint/2010/main" val="914686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524000" y="-1214846"/>
            <a:ext cx="9144000" cy="235132"/>
          </a:xfrm>
        </p:spPr>
        <p:txBody>
          <a:bodyPr>
            <a:normAutofit fontScale="90000"/>
          </a:bodyPr>
          <a:lstStyle/>
          <a:p>
            <a:endParaRPr lang="en-US"/>
          </a:p>
        </p:txBody>
      </p:sp>
      <p:sp>
        <p:nvSpPr>
          <p:cNvPr id="3" name="Subtitle 2"/>
          <p:cNvSpPr>
            <a:spLocks noGrp="1"/>
          </p:cNvSpPr>
          <p:nvPr>
            <p:ph type="subTitle" idx="1"/>
          </p:nvPr>
        </p:nvSpPr>
        <p:spPr>
          <a:xfrm>
            <a:off x="0" y="0"/>
            <a:ext cx="12192000" cy="6858000"/>
          </a:xfrm>
        </p:spPr>
        <p:txBody>
          <a:bodyPr/>
          <a:lstStyle/>
          <a:p>
            <a:pPr algn="l"/>
            <a:r>
              <a:rPr lang="vi-VN"/>
              <a:t>5.3 Cài đặt đối tượng trên client: </a:t>
            </a:r>
            <a:r>
              <a:rPr lang="vi-VN" b="1">
                <a:solidFill>
                  <a:srgbClr val="FF0000"/>
                </a:solidFill>
              </a:rPr>
              <a:t>RMIClient.java</a:t>
            </a:r>
            <a:endParaRPr lang="en-US" b="1">
              <a:solidFill>
                <a:srgbClr val="FF0000"/>
              </a:solidFill>
            </a:endParaRPr>
          </a:p>
          <a:p>
            <a:pPr algn="l"/>
            <a:endParaRPr lang="en-US">
              <a:solidFill>
                <a:srgbClr val="FF0000"/>
              </a:solidFill>
            </a:endParaRPr>
          </a:p>
        </p:txBody>
      </p:sp>
      <p:pic>
        <p:nvPicPr>
          <p:cNvPr id="4" name="Picture 3"/>
          <p:cNvPicPr>
            <a:picLocks noChangeAspect="1"/>
          </p:cNvPicPr>
          <p:nvPr/>
        </p:nvPicPr>
        <p:blipFill>
          <a:blip r:embed="rId2"/>
          <a:stretch>
            <a:fillRect/>
          </a:stretch>
        </p:blipFill>
        <p:spPr>
          <a:xfrm>
            <a:off x="287384" y="677067"/>
            <a:ext cx="6676344" cy="6050304"/>
          </a:xfrm>
          <a:prstGeom prst="rect">
            <a:avLst/>
          </a:prstGeom>
        </p:spPr>
      </p:pic>
      <p:pic>
        <p:nvPicPr>
          <p:cNvPr id="6" name="Picture 5"/>
          <p:cNvPicPr>
            <a:picLocks noChangeAspect="1"/>
          </p:cNvPicPr>
          <p:nvPr/>
        </p:nvPicPr>
        <p:blipFill>
          <a:blip r:embed="rId3"/>
          <a:stretch>
            <a:fillRect/>
          </a:stretch>
        </p:blipFill>
        <p:spPr>
          <a:xfrm>
            <a:off x="6889162" y="4260850"/>
            <a:ext cx="1003888" cy="254000"/>
          </a:xfrm>
          <a:prstGeom prst="rect">
            <a:avLst/>
          </a:prstGeom>
        </p:spPr>
      </p:pic>
    </p:spTree>
    <p:extLst>
      <p:ext uri="{BB962C8B-B14F-4D97-AF65-F5344CB8AC3E}">
        <p14:creationId xmlns:p14="http://schemas.microsoft.com/office/powerpoint/2010/main" val="2339415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3583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8727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545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69079" y="500332"/>
            <a:ext cx="3419526" cy="646331"/>
          </a:xfrm>
          <a:prstGeom prst="rect">
            <a:avLst/>
          </a:prstGeom>
          <a:noFill/>
        </p:spPr>
        <p:txBody>
          <a:bodyPr wrap="none" rtlCol="0">
            <a:spAutoFit/>
          </a:bodyPr>
          <a:lstStyle/>
          <a:p>
            <a:r>
              <a:rPr lang="vi-VN" dirty="0" smtClean="0"/>
              <a:t>Cách làm :</a:t>
            </a:r>
          </a:p>
          <a:p>
            <a:r>
              <a:rPr lang="vi-VN" dirty="0" smtClean="0"/>
              <a:t>Tạo thành phần giao diện chính</a:t>
            </a:r>
            <a:endParaRPr lang="en-US" dirty="0"/>
          </a:p>
        </p:txBody>
      </p:sp>
      <p:pic>
        <p:nvPicPr>
          <p:cNvPr id="5" name="Picture 4"/>
          <p:cNvPicPr>
            <a:picLocks noChangeAspect="1"/>
          </p:cNvPicPr>
          <p:nvPr/>
        </p:nvPicPr>
        <p:blipFill>
          <a:blip r:embed="rId2"/>
          <a:stretch>
            <a:fillRect/>
          </a:stretch>
        </p:blipFill>
        <p:spPr>
          <a:xfrm>
            <a:off x="8698422" y="215662"/>
            <a:ext cx="2800589" cy="3079630"/>
          </a:xfrm>
          <a:prstGeom prst="rect">
            <a:avLst/>
          </a:prstGeom>
        </p:spPr>
      </p:pic>
      <p:pic>
        <p:nvPicPr>
          <p:cNvPr id="6" name="Picture 5"/>
          <p:cNvPicPr>
            <a:picLocks noChangeAspect="1"/>
          </p:cNvPicPr>
          <p:nvPr/>
        </p:nvPicPr>
        <p:blipFill>
          <a:blip r:embed="rId3"/>
          <a:stretch>
            <a:fillRect/>
          </a:stretch>
        </p:blipFill>
        <p:spPr>
          <a:xfrm>
            <a:off x="1759789" y="1755477"/>
            <a:ext cx="6398283" cy="3537480"/>
          </a:xfrm>
          <a:prstGeom prst="rect">
            <a:avLst/>
          </a:prstGeom>
        </p:spPr>
      </p:pic>
      <p:sp>
        <p:nvSpPr>
          <p:cNvPr id="7" name="TextBox 6"/>
          <p:cNvSpPr txBox="1"/>
          <p:nvPr/>
        </p:nvSpPr>
        <p:spPr>
          <a:xfrm>
            <a:off x="1759789" y="5676181"/>
            <a:ext cx="5602816" cy="369332"/>
          </a:xfrm>
          <a:prstGeom prst="rect">
            <a:avLst/>
          </a:prstGeom>
          <a:noFill/>
        </p:spPr>
        <p:txBody>
          <a:bodyPr wrap="none" rtlCol="0">
            <a:spAutoFit/>
          </a:bodyPr>
          <a:lstStyle/>
          <a:p>
            <a:r>
              <a:rPr lang="vi-VN" dirty="0" smtClean="0"/>
              <a:t>Xử lý sự kiện cho các chức năng cộng ,trừ ,nhân chia</a:t>
            </a:r>
            <a:endParaRPr lang="en-US" dirty="0"/>
          </a:p>
        </p:txBody>
      </p:sp>
    </p:spTree>
    <p:extLst>
      <p:ext uri="{BB962C8B-B14F-4D97-AF65-F5344CB8AC3E}">
        <p14:creationId xmlns:p14="http://schemas.microsoft.com/office/powerpoint/2010/main" val="15181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849374" y="370937"/>
            <a:ext cx="4727510" cy="3907766"/>
          </a:xfrm>
          <a:prstGeom prst="rect">
            <a:avLst/>
          </a:prstGeom>
        </p:spPr>
      </p:pic>
      <p:sp>
        <p:nvSpPr>
          <p:cNvPr id="7" name="TextBox 6"/>
          <p:cNvSpPr txBox="1"/>
          <p:nvPr/>
        </p:nvSpPr>
        <p:spPr>
          <a:xfrm>
            <a:off x="1733910" y="1401490"/>
            <a:ext cx="4666470" cy="923330"/>
          </a:xfrm>
          <a:prstGeom prst="rect">
            <a:avLst/>
          </a:prstGeom>
          <a:noFill/>
        </p:spPr>
        <p:txBody>
          <a:bodyPr wrap="none" rtlCol="0">
            <a:spAutoFit/>
          </a:bodyPr>
          <a:lstStyle/>
          <a:p>
            <a:r>
              <a:rPr lang="vi-VN" dirty="0" smtClean="0"/>
              <a:t>Xử lý sự kiện khi người dùng ấn vào các</a:t>
            </a:r>
          </a:p>
          <a:p>
            <a:r>
              <a:rPr lang="vi-VN" dirty="0" smtClean="0"/>
              <a:t>Nút </a:t>
            </a:r>
          </a:p>
          <a:p>
            <a:r>
              <a:rPr lang="vi-VN" dirty="0" smtClean="0"/>
              <a:t>Và xây dựng button thoát khỏi chương trình</a:t>
            </a:r>
            <a:endParaRPr lang="en-US" dirty="0"/>
          </a:p>
        </p:txBody>
      </p:sp>
      <p:pic>
        <p:nvPicPr>
          <p:cNvPr id="8" name="Picture 7"/>
          <p:cNvPicPr>
            <a:picLocks noChangeAspect="1"/>
          </p:cNvPicPr>
          <p:nvPr/>
        </p:nvPicPr>
        <p:blipFill>
          <a:blip r:embed="rId3"/>
          <a:stretch>
            <a:fillRect/>
          </a:stretch>
        </p:blipFill>
        <p:spPr>
          <a:xfrm>
            <a:off x="391838" y="4960189"/>
            <a:ext cx="11116035" cy="1619476"/>
          </a:xfrm>
          <a:prstGeom prst="rect">
            <a:avLst/>
          </a:prstGeom>
        </p:spPr>
      </p:pic>
    </p:spTree>
    <p:extLst>
      <p:ext uri="{BB962C8B-B14F-4D97-AF65-F5344CB8AC3E}">
        <p14:creationId xmlns:p14="http://schemas.microsoft.com/office/powerpoint/2010/main" val="258535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87079" y="362041"/>
            <a:ext cx="4153480" cy="2562583"/>
          </a:xfrm>
          <a:prstGeom prst="rect">
            <a:avLst/>
          </a:prstGeom>
        </p:spPr>
      </p:pic>
      <p:sp>
        <p:nvSpPr>
          <p:cNvPr id="5" name="TextBox 4"/>
          <p:cNvSpPr txBox="1"/>
          <p:nvPr/>
        </p:nvSpPr>
        <p:spPr>
          <a:xfrm>
            <a:off x="1587260" y="552091"/>
            <a:ext cx="3924472" cy="646331"/>
          </a:xfrm>
          <a:prstGeom prst="rect">
            <a:avLst/>
          </a:prstGeom>
          <a:noFill/>
        </p:spPr>
        <p:txBody>
          <a:bodyPr wrap="none" rtlCol="0">
            <a:spAutoFit/>
          </a:bodyPr>
          <a:lstStyle/>
          <a:p>
            <a:r>
              <a:rPr lang="vi-VN" dirty="0" smtClean="0"/>
              <a:t>Giao diện sau khi chạy chương trình </a:t>
            </a:r>
          </a:p>
          <a:p>
            <a:endParaRPr lang="en-US" dirty="0"/>
          </a:p>
        </p:txBody>
      </p:sp>
      <p:pic>
        <p:nvPicPr>
          <p:cNvPr id="6" name="Picture 5"/>
          <p:cNvPicPr>
            <a:picLocks noChangeAspect="1"/>
          </p:cNvPicPr>
          <p:nvPr/>
        </p:nvPicPr>
        <p:blipFill>
          <a:blip r:embed="rId3"/>
          <a:stretch>
            <a:fillRect/>
          </a:stretch>
        </p:blipFill>
        <p:spPr>
          <a:xfrm>
            <a:off x="1452078" y="3230774"/>
            <a:ext cx="4353533" cy="2553056"/>
          </a:xfrm>
          <a:prstGeom prst="rect">
            <a:avLst/>
          </a:prstGeom>
        </p:spPr>
      </p:pic>
      <p:sp>
        <p:nvSpPr>
          <p:cNvPr id="7" name="TextBox 6"/>
          <p:cNvSpPr txBox="1"/>
          <p:nvPr/>
        </p:nvSpPr>
        <p:spPr>
          <a:xfrm>
            <a:off x="6409426" y="3545457"/>
            <a:ext cx="2941831" cy="646331"/>
          </a:xfrm>
          <a:prstGeom prst="rect">
            <a:avLst/>
          </a:prstGeom>
          <a:noFill/>
        </p:spPr>
        <p:txBody>
          <a:bodyPr wrap="none" rtlCol="0">
            <a:spAutoFit/>
          </a:bodyPr>
          <a:lstStyle/>
          <a:p>
            <a:r>
              <a:rPr lang="vi-VN" dirty="0" smtClean="0"/>
              <a:t>Mô tả một vài chức năng:</a:t>
            </a:r>
          </a:p>
          <a:p>
            <a:r>
              <a:rPr lang="vi-VN" dirty="0" smtClean="0"/>
              <a:t>Sau đây là chức năng cộng</a:t>
            </a:r>
            <a:endParaRPr lang="en-US" dirty="0"/>
          </a:p>
        </p:txBody>
      </p:sp>
    </p:spTree>
    <p:extLst>
      <p:ext uri="{BB962C8B-B14F-4D97-AF65-F5344CB8AC3E}">
        <p14:creationId xmlns:p14="http://schemas.microsoft.com/office/powerpoint/2010/main" val="363565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22491" y="221782"/>
            <a:ext cx="5182323" cy="3705742"/>
          </a:xfrm>
          <a:prstGeom prst="rect">
            <a:avLst/>
          </a:prstGeom>
        </p:spPr>
      </p:pic>
      <p:sp>
        <p:nvSpPr>
          <p:cNvPr id="5" name="TextBox 4"/>
          <p:cNvSpPr txBox="1"/>
          <p:nvPr/>
        </p:nvSpPr>
        <p:spPr>
          <a:xfrm>
            <a:off x="1785668" y="405442"/>
            <a:ext cx="3286605" cy="646331"/>
          </a:xfrm>
          <a:prstGeom prst="rect">
            <a:avLst/>
          </a:prstGeom>
          <a:noFill/>
        </p:spPr>
        <p:txBody>
          <a:bodyPr wrap="none" rtlCol="0">
            <a:spAutoFit/>
          </a:bodyPr>
          <a:lstStyle/>
          <a:p>
            <a:r>
              <a:rPr lang="vi-VN" dirty="0" smtClean="0"/>
              <a:t>Khởi tạo jfame chatclinenForm</a:t>
            </a:r>
          </a:p>
          <a:p>
            <a:r>
              <a:rPr lang="vi-VN" dirty="0" smtClean="0"/>
              <a:t>Với giao diện sau</a:t>
            </a:r>
            <a:endParaRPr lang="en-US" dirty="0"/>
          </a:p>
        </p:txBody>
      </p:sp>
      <p:pic>
        <p:nvPicPr>
          <p:cNvPr id="6" name="Picture 5"/>
          <p:cNvPicPr>
            <a:picLocks noChangeAspect="1"/>
          </p:cNvPicPr>
          <p:nvPr/>
        </p:nvPicPr>
        <p:blipFill>
          <a:blip r:embed="rId3"/>
          <a:stretch>
            <a:fillRect/>
          </a:stretch>
        </p:blipFill>
        <p:spPr>
          <a:xfrm>
            <a:off x="648307" y="1281422"/>
            <a:ext cx="6074184" cy="2000529"/>
          </a:xfrm>
          <a:prstGeom prst="rect">
            <a:avLst/>
          </a:prstGeom>
        </p:spPr>
      </p:pic>
      <p:sp>
        <p:nvSpPr>
          <p:cNvPr id="7" name="TextBox 6"/>
          <p:cNvSpPr txBox="1"/>
          <p:nvPr/>
        </p:nvSpPr>
        <p:spPr>
          <a:xfrm>
            <a:off x="871268" y="3692106"/>
            <a:ext cx="5026056" cy="646331"/>
          </a:xfrm>
          <a:prstGeom prst="rect">
            <a:avLst/>
          </a:prstGeom>
          <a:noFill/>
        </p:spPr>
        <p:txBody>
          <a:bodyPr wrap="none" rtlCol="0">
            <a:spAutoFit/>
          </a:bodyPr>
          <a:lstStyle/>
          <a:p>
            <a:r>
              <a:rPr lang="vi-VN" dirty="0" smtClean="0"/>
              <a:t>Xử lý sự kiện cho Button connect và cho Button</a:t>
            </a:r>
          </a:p>
          <a:p>
            <a:r>
              <a:rPr lang="vi-VN" dirty="0" smtClean="0"/>
              <a:t>send</a:t>
            </a:r>
            <a:endParaRPr lang="en-US" dirty="0"/>
          </a:p>
        </p:txBody>
      </p:sp>
      <p:pic>
        <p:nvPicPr>
          <p:cNvPr id="8" name="Picture 7"/>
          <p:cNvPicPr>
            <a:picLocks noChangeAspect="1"/>
          </p:cNvPicPr>
          <p:nvPr/>
        </p:nvPicPr>
        <p:blipFill>
          <a:blip r:embed="rId4"/>
          <a:stretch>
            <a:fillRect/>
          </a:stretch>
        </p:blipFill>
        <p:spPr>
          <a:xfrm>
            <a:off x="6374921" y="4255328"/>
            <a:ext cx="5417771" cy="2602672"/>
          </a:xfrm>
          <a:prstGeom prst="rect">
            <a:avLst/>
          </a:prstGeom>
        </p:spPr>
      </p:pic>
    </p:spTree>
    <p:extLst>
      <p:ext uri="{BB962C8B-B14F-4D97-AF65-F5344CB8AC3E}">
        <p14:creationId xmlns:p14="http://schemas.microsoft.com/office/powerpoint/2010/main" val="235449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03036" y="62271"/>
            <a:ext cx="5087060" cy="2844831"/>
          </a:xfrm>
          <a:prstGeom prst="rect">
            <a:avLst/>
          </a:prstGeom>
        </p:spPr>
      </p:pic>
      <p:sp>
        <p:nvSpPr>
          <p:cNvPr id="5" name="TextBox 4"/>
          <p:cNvSpPr txBox="1"/>
          <p:nvPr/>
        </p:nvSpPr>
        <p:spPr>
          <a:xfrm>
            <a:off x="1828800" y="319177"/>
            <a:ext cx="4788298" cy="646331"/>
          </a:xfrm>
          <a:prstGeom prst="rect">
            <a:avLst/>
          </a:prstGeom>
          <a:noFill/>
        </p:spPr>
        <p:txBody>
          <a:bodyPr wrap="none" rtlCol="0">
            <a:spAutoFit/>
          </a:bodyPr>
          <a:lstStyle/>
          <a:p>
            <a:r>
              <a:rPr lang="vi-VN" dirty="0" smtClean="0"/>
              <a:t>Giao diện của Chat server được xây dựng bởi</a:t>
            </a:r>
          </a:p>
          <a:p>
            <a:r>
              <a:rPr lang="vi-VN" dirty="0" smtClean="0"/>
              <a:t>Jfame chatserverForm</a:t>
            </a:r>
            <a:endParaRPr lang="en-US" dirty="0"/>
          </a:p>
        </p:txBody>
      </p:sp>
      <p:pic>
        <p:nvPicPr>
          <p:cNvPr id="6" name="Picture 5"/>
          <p:cNvPicPr>
            <a:picLocks noChangeAspect="1"/>
          </p:cNvPicPr>
          <p:nvPr/>
        </p:nvPicPr>
        <p:blipFill>
          <a:blip r:embed="rId3"/>
          <a:stretch>
            <a:fillRect/>
          </a:stretch>
        </p:blipFill>
        <p:spPr>
          <a:xfrm>
            <a:off x="5234621" y="3058904"/>
            <a:ext cx="6957379" cy="3005466"/>
          </a:xfrm>
          <a:prstGeom prst="rect">
            <a:avLst/>
          </a:prstGeom>
        </p:spPr>
      </p:pic>
      <p:sp>
        <p:nvSpPr>
          <p:cNvPr id="7" name="TextBox 6"/>
          <p:cNvSpPr txBox="1"/>
          <p:nvPr/>
        </p:nvSpPr>
        <p:spPr>
          <a:xfrm>
            <a:off x="1362974" y="1458208"/>
            <a:ext cx="4320285" cy="646331"/>
          </a:xfrm>
          <a:prstGeom prst="rect">
            <a:avLst/>
          </a:prstGeom>
          <a:noFill/>
        </p:spPr>
        <p:txBody>
          <a:bodyPr wrap="none" rtlCol="0">
            <a:spAutoFit/>
          </a:bodyPr>
          <a:lstStyle/>
          <a:p>
            <a:r>
              <a:rPr lang="vi-VN" dirty="0" smtClean="0"/>
              <a:t>Xử lý sự kiên cho button listen và button</a:t>
            </a:r>
          </a:p>
          <a:p>
            <a:r>
              <a:rPr lang="vi-VN" dirty="0"/>
              <a:t>send</a:t>
            </a:r>
            <a:endParaRPr lang="en-US" dirty="0"/>
          </a:p>
        </p:txBody>
      </p:sp>
      <p:pic>
        <p:nvPicPr>
          <p:cNvPr id="8" name="Picture 7"/>
          <p:cNvPicPr>
            <a:picLocks noChangeAspect="1"/>
          </p:cNvPicPr>
          <p:nvPr/>
        </p:nvPicPr>
        <p:blipFill>
          <a:blip r:embed="rId4"/>
          <a:stretch>
            <a:fillRect/>
          </a:stretch>
        </p:blipFill>
        <p:spPr>
          <a:xfrm>
            <a:off x="736359" y="2846717"/>
            <a:ext cx="4193079" cy="4011283"/>
          </a:xfrm>
          <a:prstGeom prst="rect">
            <a:avLst/>
          </a:prstGeom>
        </p:spPr>
      </p:pic>
      <p:sp>
        <p:nvSpPr>
          <p:cNvPr id="11" name="Rectangle 10"/>
          <p:cNvSpPr/>
          <p:nvPr/>
        </p:nvSpPr>
        <p:spPr>
          <a:xfrm>
            <a:off x="7198303" y="6125556"/>
            <a:ext cx="2292807" cy="338554"/>
          </a:xfrm>
          <a:prstGeom prst="rect">
            <a:avLst/>
          </a:prstGeom>
        </p:spPr>
        <p:txBody>
          <a:bodyPr wrap="none">
            <a:spAutoFit/>
          </a:bodyPr>
          <a:lstStyle/>
          <a:p>
            <a:r>
              <a:rPr lang="vi-VN" sz="1600" dirty="0"/>
              <a:t>Hình xử lý button listen</a:t>
            </a:r>
            <a:endParaRPr lang="en-US" sz="1600" dirty="0"/>
          </a:p>
        </p:txBody>
      </p:sp>
    </p:spTree>
    <p:extLst>
      <p:ext uri="{BB962C8B-B14F-4D97-AF65-F5344CB8AC3E}">
        <p14:creationId xmlns:p14="http://schemas.microsoft.com/office/powerpoint/2010/main" val="214091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1507" y="196957"/>
            <a:ext cx="10317015" cy="4048690"/>
          </a:xfrm>
          <a:prstGeom prst="rect">
            <a:avLst/>
          </a:prstGeom>
        </p:spPr>
      </p:pic>
      <p:sp>
        <p:nvSpPr>
          <p:cNvPr id="5" name="TextBox 4"/>
          <p:cNvSpPr txBox="1"/>
          <p:nvPr/>
        </p:nvSpPr>
        <p:spPr>
          <a:xfrm>
            <a:off x="2035834" y="4425351"/>
            <a:ext cx="3852337" cy="369332"/>
          </a:xfrm>
          <a:prstGeom prst="rect">
            <a:avLst/>
          </a:prstGeom>
          <a:noFill/>
        </p:spPr>
        <p:txBody>
          <a:bodyPr wrap="none" rtlCol="0">
            <a:spAutoFit/>
          </a:bodyPr>
          <a:lstStyle/>
          <a:p>
            <a:r>
              <a:rPr lang="vi-VN" dirty="0" smtClean="0"/>
              <a:t>Giao diện sau khi chạy chương trình</a:t>
            </a:r>
            <a:endParaRPr lang="en-US" dirty="0"/>
          </a:p>
        </p:txBody>
      </p:sp>
    </p:spTree>
    <p:extLst>
      <p:ext uri="{BB962C8B-B14F-4D97-AF65-F5344CB8AC3E}">
        <p14:creationId xmlns:p14="http://schemas.microsoft.com/office/powerpoint/2010/main" val="316930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0136" y="275893"/>
            <a:ext cx="9969260" cy="646331"/>
          </a:xfrm>
          <a:prstGeom prst="rect">
            <a:avLst/>
          </a:prstGeom>
        </p:spPr>
        <p:txBody>
          <a:bodyPr wrap="square">
            <a:spAutoFit/>
          </a:bodyPr>
          <a:lstStyle/>
          <a:p>
            <a:r>
              <a:rPr lang="vi-VN" dirty="0" smtClean="0"/>
              <a:t>Bài 5 : Viết </a:t>
            </a:r>
            <a:r>
              <a:rPr lang="vi-VN" dirty="0"/>
              <a:t>1 chương trình từ điển cho phép tra từ qua mạng. VIệc tra từ này phải đảm bảo nhiều người có thể tra cùng lúc.</a:t>
            </a:r>
            <a:endParaRPr lang="en-US" dirty="0"/>
          </a:p>
        </p:txBody>
      </p:sp>
      <p:pic>
        <p:nvPicPr>
          <p:cNvPr id="5" name="Picture 4"/>
          <p:cNvPicPr>
            <a:picLocks noChangeAspect="1"/>
          </p:cNvPicPr>
          <p:nvPr/>
        </p:nvPicPr>
        <p:blipFill>
          <a:blip r:embed="rId2"/>
          <a:stretch>
            <a:fillRect/>
          </a:stretch>
        </p:blipFill>
        <p:spPr>
          <a:xfrm>
            <a:off x="6116127" y="922224"/>
            <a:ext cx="5242205" cy="2791465"/>
          </a:xfrm>
          <a:prstGeom prst="rect">
            <a:avLst/>
          </a:prstGeom>
        </p:spPr>
      </p:pic>
      <p:sp>
        <p:nvSpPr>
          <p:cNvPr id="6" name="TextBox 5"/>
          <p:cNvSpPr txBox="1"/>
          <p:nvPr/>
        </p:nvSpPr>
        <p:spPr>
          <a:xfrm>
            <a:off x="1802921" y="1069675"/>
            <a:ext cx="2161169" cy="369332"/>
          </a:xfrm>
          <a:prstGeom prst="rect">
            <a:avLst/>
          </a:prstGeom>
          <a:noFill/>
        </p:spPr>
        <p:txBody>
          <a:bodyPr wrap="none" rtlCol="0">
            <a:spAutoFit/>
          </a:bodyPr>
          <a:lstStyle/>
          <a:p>
            <a:r>
              <a:rPr lang="vi-VN" dirty="0" smtClean="0"/>
              <a:t>Giao diện xây dựng</a:t>
            </a:r>
            <a:endParaRPr lang="en-US" dirty="0"/>
          </a:p>
        </p:txBody>
      </p:sp>
      <p:pic>
        <p:nvPicPr>
          <p:cNvPr id="7" name="Picture 6"/>
          <p:cNvPicPr>
            <a:picLocks noChangeAspect="1"/>
          </p:cNvPicPr>
          <p:nvPr/>
        </p:nvPicPr>
        <p:blipFill>
          <a:blip r:embed="rId3"/>
          <a:stretch>
            <a:fillRect/>
          </a:stretch>
        </p:blipFill>
        <p:spPr>
          <a:xfrm>
            <a:off x="697443" y="2430951"/>
            <a:ext cx="4829431" cy="3962953"/>
          </a:xfrm>
          <a:prstGeom prst="rect">
            <a:avLst/>
          </a:prstGeom>
        </p:spPr>
      </p:pic>
      <p:sp>
        <p:nvSpPr>
          <p:cNvPr id="8" name="TextBox 7"/>
          <p:cNvSpPr txBox="1"/>
          <p:nvPr/>
        </p:nvSpPr>
        <p:spPr>
          <a:xfrm>
            <a:off x="6574766" y="4295955"/>
            <a:ext cx="5054589" cy="646331"/>
          </a:xfrm>
          <a:prstGeom prst="rect">
            <a:avLst/>
          </a:prstGeom>
          <a:noFill/>
        </p:spPr>
        <p:txBody>
          <a:bodyPr wrap="none" rtlCol="0">
            <a:spAutoFit/>
          </a:bodyPr>
          <a:lstStyle/>
          <a:p>
            <a:r>
              <a:rPr lang="vi-VN" dirty="0" smtClean="0"/>
              <a:t>Xây dựng class Meaning khởi tạo các chắc năng</a:t>
            </a:r>
          </a:p>
          <a:p>
            <a:r>
              <a:rPr lang="vi-VN" dirty="0" smtClean="0"/>
              <a:t>Tìm kiếm Key Word , Khởi tạo Constructor</a:t>
            </a:r>
            <a:endParaRPr lang="en-US" dirty="0"/>
          </a:p>
        </p:txBody>
      </p:sp>
    </p:spTree>
    <p:extLst>
      <p:ext uri="{BB962C8B-B14F-4D97-AF65-F5344CB8AC3E}">
        <p14:creationId xmlns:p14="http://schemas.microsoft.com/office/powerpoint/2010/main" val="3791221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1994</Words>
  <Application>Microsoft Office PowerPoint</Application>
  <PresentationFormat>Widescreen</PresentationFormat>
  <Paragraphs>137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Bài tập lớn nhóm 10  </vt:lpstr>
      <vt:lpstr>II. Network programming 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Remote Method Invocation +Network programming lab and Tomcat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Remote Method Invocation</dc:title>
  <dc:creator>Admin</dc:creator>
  <cp:lastModifiedBy>Admin</cp:lastModifiedBy>
  <cp:revision>35</cp:revision>
  <dcterms:created xsi:type="dcterms:W3CDTF">2021-06-01T14:54:02Z</dcterms:created>
  <dcterms:modified xsi:type="dcterms:W3CDTF">2021-06-03T08:50:55Z</dcterms:modified>
</cp:coreProperties>
</file>