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FB29-601F-42A6-8DA8-478C4643D26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D7C8-0CEA-4DBB-B097-14C129DBA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3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FB29-601F-42A6-8DA8-478C4643D26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D7C8-0CEA-4DBB-B097-14C129DBA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9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FB29-601F-42A6-8DA8-478C4643D26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D7C8-0CEA-4DBB-B097-14C129DBA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8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FB29-601F-42A6-8DA8-478C4643D26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D7C8-0CEA-4DBB-B097-14C129DBA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4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FB29-601F-42A6-8DA8-478C4643D26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D7C8-0CEA-4DBB-B097-14C129DBA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0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FB29-601F-42A6-8DA8-478C4643D26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D7C8-0CEA-4DBB-B097-14C129DBA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8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FB29-601F-42A6-8DA8-478C4643D26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D7C8-0CEA-4DBB-B097-14C129DBA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1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FB29-601F-42A6-8DA8-478C4643D26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D7C8-0CEA-4DBB-B097-14C129DBA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3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FB29-601F-42A6-8DA8-478C4643D26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D7C8-0CEA-4DBB-B097-14C129DBA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7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FB29-601F-42A6-8DA8-478C4643D26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D7C8-0CEA-4DBB-B097-14C129DBA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4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FB29-601F-42A6-8DA8-478C4643D26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D7C8-0CEA-4DBB-B097-14C129DBA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1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EFB29-601F-42A6-8DA8-478C4643D26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7D7C8-0CEA-4DBB-B097-14C129DBA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0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Rectangle 1141"/>
          <p:cNvSpPr/>
          <p:nvPr/>
        </p:nvSpPr>
        <p:spPr>
          <a:xfrm>
            <a:off x="1095469" y="833027"/>
            <a:ext cx="6477426" cy="5494747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Computer</a:t>
            </a:r>
            <a:endParaRPr lang="en-US" sz="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3" name="Rectangle 1142"/>
          <p:cNvSpPr/>
          <p:nvPr/>
        </p:nvSpPr>
        <p:spPr>
          <a:xfrm>
            <a:off x="1486268" y="3277250"/>
            <a:ext cx="1977113" cy="488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OpenViBE</a:t>
            </a:r>
            <a:r>
              <a:rPr lang="en-US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Designer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OVDes</a:t>
            </a:r>
            <a:r>
              <a:rPr lang="en-US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4" name="Rectangle 1143"/>
          <p:cNvSpPr/>
          <p:nvPr/>
        </p:nvSpPr>
        <p:spPr>
          <a:xfrm>
            <a:off x="1307434" y="1194339"/>
            <a:ext cx="1134002" cy="396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OpenViBE</a:t>
            </a:r>
            <a:r>
              <a:rPr lang="en-US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Acquisition</a:t>
            </a:r>
          </a:p>
          <a:p>
            <a:pPr algn="ctr"/>
            <a:r>
              <a:rPr lang="en-US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7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OVAcq</a:t>
            </a:r>
            <a:r>
              <a:rPr lang="en-US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5" name="Rectangle 1144"/>
          <p:cNvSpPr/>
          <p:nvPr/>
        </p:nvSpPr>
        <p:spPr>
          <a:xfrm>
            <a:off x="1307434" y="1738577"/>
            <a:ext cx="2326950" cy="2136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6" name="Rectangle 1145"/>
          <p:cNvSpPr/>
          <p:nvPr/>
        </p:nvSpPr>
        <p:spPr>
          <a:xfrm>
            <a:off x="1486268" y="1860053"/>
            <a:ext cx="776334" cy="198366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Acquisition client</a:t>
            </a:r>
            <a:endParaRPr lang="en-US" sz="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7" name="Rectangle 1146"/>
          <p:cNvSpPr/>
          <p:nvPr/>
        </p:nvSpPr>
        <p:spPr>
          <a:xfrm>
            <a:off x="1486268" y="438726"/>
            <a:ext cx="776334" cy="218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EEG data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8" name="Straight Arrow Connector 1147"/>
          <p:cNvCxnSpPr>
            <a:stCxn id="1147" idx="2"/>
            <a:endCxn id="1144" idx="0"/>
          </p:cNvCxnSpPr>
          <p:nvPr/>
        </p:nvCxnSpPr>
        <p:spPr>
          <a:xfrm>
            <a:off x="1874435" y="657701"/>
            <a:ext cx="0" cy="536638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9" name="Straight Arrow Connector 1148"/>
          <p:cNvCxnSpPr>
            <a:stCxn id="1144" idx="2"/>
            <a:endCxn id="1146" idx="0"/>
          </p:cNvCxnSpPr>
          <p:nvPr/>
        </p:nvCxnSpPr>
        <p:spPr>
          <a:xfrm>
            <a:off x="1874435" y="1591071"/>
            <a:ext cx="0" cy="268982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0" name="Rectangle 1149"/>
          <p:cNvSpPr/>
          <p:nvPr/>
        </p:nvSpPr>
        <p:spPr>
          <a:xfrm>
            <a:off x="2622603" y="2333749"/>
            <a:ext cx="715846" cy="2137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Matrix Sender</a:t>
            </a:r>
            <a:endParaRPr lang="en-US" sz="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1" name="Rectangle 1150"/>
          <p:cNvSpPr/>
          <p:nvPr/>
        </p:nvSpPr>
        <p:spPr>
          <a:xfrm>
            <a:off x="1486268" y="2336302"/>
            <a:ext cx="776334" cy="208671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 selector</a:t>
            </a:r>
          </a:p>
        </p:txBody>
      </p:sp>
      <p:sp>
        <p:nvSpPr>
          <p:cNvPr id="1152" name="Rectangle 1151"/>
          <p:cNvSpPr/>
          <p:nvPr/>
        </p:nvSpPr>
        <p:spPr>
          <a:xfrm>
            <a:off x="2628503" y="1854709"/>
            <a:ext cx="712738" cy="20074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CSV File Writer</a:t>
            </a:r>
            <a:endParaRPr lang="en-US" sz="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3" name="Rectangle 1152"/>
          <p:cNvSpPr/>
          <p:nvPr/>
        </p:nvSpPr>
        <p:spPr>
          <a:xfrm>
            <a:off x="2619642" y="2874199"/>
            <a:ext cx="718638" cy="2137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 display</a:t>
            </a:r>
            <a:endParaRPr lang="en-US" sz="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4" name="Straight Arrow Connector 1153"/>
          <p:cNvCxnSpPr>
            <a:stCxn id="1146" idx="2"/>
            <a:endCxn id="1151" idx="0"/>
          </p:cNvCxnSpPr>
          <p:nvPr/>
        </p:nvCxnSpPr>
        <p:spPr>
          <a:xfrm>
            <a:off x="1874435" y="2058419"/>
            <a:ext cx="0" cy="277883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5" name="Straight Arrow Connector 1154"/>
          <p:cNvCxnSpPr>
            <a:stCxn id="1151" idx="2"/>
            <a:endCxn id="1156" idx="0"/>
          </p:cNvCxnSpPr>
          <p:nvPr/>
        </p:nvCxnSpPr>
        <p:spPr>
          <a:xfrm>
            <a:off x="1874435" y="2544973"/>
            <a:ext cx="0" cy="262219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6" name="Rectangle 1155"/>
          <p:cNvSpPr/>
          <p:nvPr/>
        </p:nvSpPr>
        <p:spPr>
          <a:xfrm>
            <a:off x="1486268" y="2807192"/>
            <a:ext cx="776334" cy="3477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Preprocessing </a:t>
            </a:r>
          </a:p>
          <a:p>
            <a:pPr algn="ctr"/>
            <a:r>
              <a:rPr lang="en-US" sz="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 Temporal Filter)</a:t>
            </a:r>
          </a:p>
        </p:txBody>
      </p:sp>
      <p:cxnSp>
        <p:nvCxnSpPr>
          <p:cNvPr id="1157" name="Straight Arrow Connector 1156"/>
          <p:cNvCxnSpPr>
            <a:stCxn id="1151" idx="3"/>
            <a:endCxn id="1152" idx="1"/>
          </p:cNvCxnSpPr>
          <p:nvPr/>
        </p:nvCxnSpPr>
        <p:spPr>
          <a:xfrm flipV="1">
            <a:off x="2262602" y="1955079"/>
            <a:ext cx="365901" cy="485559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8" name="Straight Arrow Connector 1157"/>
          <p:cNvCxnSpPr>
            <a:stCxn id="1156" idx="3"/>
            <a:endCxn id="1153" idx="1"/>
          </p:cNvCxnSpPr>
          <p:nvPr/>
        </p:nvCxnSpPr>
        <p:spPr>
          <a:xfrm>
            <a:off x="2262602" y="2981085"/>
            <a:ext cx="357040" cy="0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9" name="Rectangle 1158"/>
          <p:cNvSpPr/>
          <p:nvPr/>
        </p:nvSpPr>
        <p:spPr>
          <a:xfrm>
            <a:off x="3930557" y="1079767"/>
            <a:ext cx="2616673" cy="626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0" name="TextBox 1159"/>
          <p:cNvSpPr txBox="1"/>
          <p:nvPr/>
        </p:nvSpPr>
        <p:spPr>
          <a:xfrm>
            <a:off x="3010123" y="1193683"/>
            <a:ext cx="6206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 data</a:t>
            </a:r>
          </a:p>
        </p:txBody>
      </p:sp>
      <p:sp>
        <p:nvSpPr>
          <p:cNvPr id="1161" name="Rectangle 1160"/>
          <p:cNvSpPr/>
          <p:nvPr/>
        </p:nvSpPr>
        <p:spPr>
          <a:xfrm>
            <a:off x="4084546" y="1156387"/>
            <a:ext cx="173723" cy="75904"/>
          </a:xfrm>
          <a:prstGeom prst="rect">
            <a:avLst/>
          </a:prstGeom>
          <a:solidFill>
            <a:schemeClr val="bg1"/>
          </a:solidFill>
          <a:ln w="6350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/>
          </a:p>
        </p:txBody>
      </p:sp>
      <p:cxnSp>
        <p:nvCxnSpPr>
          <p:cNvPr id="1162" name="Straight Arrow Connector 77"/>
          <p:cNvCxnSpPr>
            <a:stCxn id="1152" idx="0"/>
            <a:endCxn id="1161" idx="1"/>
          </p:cNvCxnSpPr>
          <p:nvPr/>
        </p:nvCxnSpPr>
        <p:spPr>
          <a:xfrm rot="5400000" flipH="1" flipV="1">
            <a:off x="3204524" y="974687"/>
            <a:ext cx="660370" cy="1099674"/>
          </a:xfrm>
          <a:prstGeom prst="bentConnector2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3" name="Straight Arrow Connector 1162"/>
          <p:cNvCxnSpPr>
            <a:stCxn id="1150" idx="3"/>
            <a:endCxn id="1189" idx="1"/>
          </p:cNvCxnSpPr>
          <p:nvPr/>
        </p:nvCxnSpPr>
        <p:spPr>
          <a:xfrm>
            <a:off x="3338449" y="2440637"/>
            <a:ext cx="861221" cy="476739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4" name="Rectangle 1163"/>
          <p:cNvSpPr/>
          <p:nvPr/>
        </p:nvSpPr>
        <p:spPr>
          <a:xfrm>
            <a:off x="3882988" y="1892660"/>
            <a:ext cx="3374520" cy="4141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5" name="Rectangle 1164"/>
          <p:cNvSpPr/>
          <p:nvPr/>
        </p:nvSpPr>
        <p:spPr>
          <a:xfrm>
            <a:off x="4060372" y="5449693"/>
            <a:ext cx="3016160" cy="463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EEG Seizure Monitoring System 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eeg_seizure_filter_gui</a:t>
            </a:r>
            <a:r>
              <a:rPr lang="en-US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6" name="Rectangle 1165"/>
          <p:cNvSpPr/>
          <p:nvPr/>
        </p:nvSpPr>
        <p:spPr>
          <a:xfrm>
            <a:off x="5055914" y="2017853"/>
            <a:ext cx="642917" cy="221384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MainPrompt</a:t>
            </a:r>
            <a:endParaRPr lang="en-US" sz="5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7" name="Rectangle 1166"/>
          <p:cNvSpPr/>
          <p:nvPr/>
        </p:nvSpPr>
        <p:spPr>
          <a:xfrm>
            <a:off x="4071078" y="2017853"/>
            <a:ext cx="622019" cy="221487"/>
          </a:xfrm>
          <a:prstGeom prst="rect">
            <a:avLst/>
          </a:prstGeom>
          <a:noFill/>
          <a:ln w="952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ConfigPrompt</a:t>
            </a:r>
            <a:endParaRPr lang="en-US" sz="5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8" name="Rectangle 1167"/>
          <p:cNvSpPr/>
          <p:nvPr/>
        </p:nvSpPr>
        <p:spPr>
          <a:xfrm>
            <a:off x="4071077" y="2411318"/>
            <a:ext cx="3005455" cy="2929031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69" name="Straight Arrow Connector 1168"/>
          <p:cNvCxnSpPr>
            <a:stCxn id="1167" idx="3"/>
            <a:endCxn id="1166" idx="1"/>
          </p:cNvCxnSpPr>
          <p:nvPr/>
        </p:nvCxnSpPr>
        <p:spPr>
          <a:xfrm flipV="1">
            <a:off x="4693097" y="2128545"/>
            <a:ext cx="362817" cy="52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0" name="Straight Arrow Connector 1169"/>
          <p:cNvCxnSpPr>
            <a:stCxn id="1166" idx="2"/>
          </p:cNvCxnSpPr>
          <p:nvPr/>
        </p:nvCxnSpPr>
        <p:spPr>
          <a:xfrm>
            <a:off x="5377373" y="2239237"/>
            <a:ext cx="0" cy="370612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1" name="Rectangle 1170"/>
          <p:cNvSpPr/>
          <p:nvPr/>
        </p:nvSpPr>
        <p:spPr>
          <a:xfrm>
            <a:off x="1592908" y="4300615"/>
            <a:ext cx="1853446" cy="745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display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72" name="Straight Arrow Connector 132"/>
          <p:cNvCxnSpPr>
            <a:stCxn id="1153" idx="3"/>
            <a:endCxn id="1174" idx="0"/>
          </p:cNvCxnSpPr>
          <p:nvPr/>
        </p:nvCxnSpPr>
        <p:spPr>
          <a:xfrm flipH="1">
            <a:off x="3173369" y="2981085"/>
            <a:ext cx="164911" cy="1482626"/>
          </a:xfrm>
          <a:prstGeom prst="bentConnector4">
            <a:avLst>
              <a:gd name="adj1" fmla="val -246052"/>
              <a:gd name="adj2" fmla="val 65597"/>
            </a:avLst>
          </a:prstGeom>
          <a:ln w="9525" cap="sq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3" name="TextBox 1172"/>
          <p:cNvSpPr txBox="1"/>
          <p:nvPr/>
        </p:nvSpPr>
        <p:spPr>
          <a:xfrm>
            <a:off x="2321853" y="3940387"/>
            <a:ext cx="851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</a:t>
            </a:r>
          </a:p>
          <a:p>
            <a:pPr algn="r"/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channel’s data</a:t>
            </a:r>
          </a:p>
        </p:txBody>
      </p:sp>
      <p:sp>
        <p:nvSpPr>
          <p:cNvPr id="1174" name="Rectangle 1173"/>
          <p:cNvSpPr/>
          <p:nvPr/>
        </p:nvSpPr>
        <p:spPr>
          <a:xfrm>
            <a:off x="3086507" y="4463711"/>
            <a:ext cx="173723" cy="103553"/>
          </a:xfrm>
          <a:prstGeom prst="rect">
            <a:avLst/>
          </a:prstGeom>
          <a:solidFill>
            <a:schemeClr val="bg1"/>
          </a:solidFill>
          <a:ln w="6350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/>
          </a:p>
        </p:txBody>
      </p:sp>
      <p:sp>
        <p:nvSpPr>
          <p:cNvPr id="1175" name="Rectangle 1174"/>
          <p:cNvSpPr/>
          <p:nvPr/>
        </p:nvSpPr>
        <p:spPr>
          <a:xfrm>
            <a:off x="3086507" y="4778612"/>
            <a:ext cx="173723" cy="103077"/>
          </a:xfrm>
          <a:prstGeom prst="rect">
            <a:avLst/>
          </a:prstGeom>
          <a:solidFill>
            <a:schemeClr val="bg1"/>
          </a:solidFill>
          <a:ln w="6350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/>
          </a:p>
        </p:txBody>
      </p:sp>
      <p:sp>
        <p:nvSpPr>
          <p:cNvPr id="1176" name="Rectangle 1175"/>
          <p:cNvSpPr/>
          <p:nvPr/>
        </p:nvSpPr>
        <p:spPr>
          <a:xfrm>
            <a:off x="5275305" y="1527927"/>
            <a:ext cx="173723" cy="89606"/>
          </a:xfrm>
          <a:prstGeom prst="rect">
            <a:avLst/>
          </a:prstGeom>
          <a:solidFill>
            <a:schemeClr val="bg1"/>
          </a:solidFill>
          <a:ln w="6350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/>
          </a:p>
        </p:txBody>
      </p:sp>
      <p:cxnSp>
        <p:nvCxnSpPr>
          <p:cNvPr id="1177" name="Straight Arrow Connector 1176"/>
          <p:cNvCxnSpPr>
            <a:endCxn id="1166" idx="0"/>
          </p:cNvCxnSpPr>
          <p:nvPr/>
        </p:nvCxnSpPr>
        <p:spPr>
          <a:xfrm>
            <a:off x="5372596" y="1617533"/>
            <a:ext cx="4777" cy="400320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8" name="TextBox 1177"/>
          <p:cNvSpPr txBox="1"/>
          <p:nvPr/>
        </p:nvSpPr>
        <p:spPr>
          <a:xfrm>
            <a:off x="5028519" y="1372504"/>
            <a:ext cx="69596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 file</a:t>
            </a:r>
          </a:p>
        </p:txBody>
      </p:sp>
      <p:cxnSp>
        <p:nvCxnSpPr>
          <p:cNvPr id="1179" name="Straight Arrow Connector 170"/>
          <p:cNvCxnSpPr>
            <a:stCxn id="1166" idx="3"/>
            <a:endCxn id="1176" idx="3"/>
          </p:cNvCxnSpPr>
          <p:nvPr/>
        </p:nvCxnSpPr>
        <p:spPr>
          <a:xfrm flipH="1" flipV="1">
            <a:off x="5449028" y="1572730"/>
            <a:ext cx="249803" cy="555815"/>
          </a:xfrm>
          <a:prstGeom prst="bentConnector3">
            <a:avLst>
              <a:gd name="adj1" fmla="val -91512"/>
            </a:avLst>
          </a:prstGeom>
          <a:ln w="95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0" name="Straight Arrow Connector 170"/>
          <p:cNvCxnSpPr>
            <a:stCxn id="1176" idx="1"/>
            <a:endCxn id="1167" idx="0"/>
          </p:cNvCxnSpPr>
          <p:nvPr/>
        </p:nvCxnSpPr>
        <p:spPr>
          <a:xfrm rot="10800000" flipV="1">
            <a:off x="4382089" y="1572729"/>
            <a:ext cx="893217" cy="445123"/>
          </a:xfrm>
          <a:prstGeom prst="bentConnector2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1" name="Straight Arrow Connector 1180"/>
          <p:cNvCxnSpPr>
            <a:stCxn id="1167" idx="2"/>
          </p:cNvCxnSpPr>
          <p:nvPr/>
        </p:nvCxnSpPr>
        <p:spPr>
          <a:xfrm>
            <a:off x="4382088" y="2239340"/>
            <a:ext cx="0" cy="351459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2" name="Straight Arrow Connector 1181"/>
          <p:cNvCxnSpPr>
            <a:stCxn id="1151" idx="3"/>
            <a:endCxn id="1150" idx="1"/>
          </p:cNvCxnSpPr>
          <p:nvPr/>
        </p:nvCxnSpPr>
        <p:spPr>
          <a:xfrm flipV="1">
            <a:off x="2262602" y="2440637"/>
            <a:ext cx="360001" cy="1"/>
          </a:xfrm>
          <a:prstGeom prst="straightConnector1">
            <a:avLst/>
          </a:prstGeom>
          <a:ln w="9525" cmpd="sng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3" name="TextBox 1182"/>
          <p:cNvSpPr txBox="1"/>
          <p:nvPr/>
        </p:nvSpPr>
        <p:spPr>
          <a:xfrm>
            <a:off x="2317803" y="2292561"/>
            <a:ext cx="28025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1184" name="TextBox 1183"/>
          <p:cNvSpPr txBox="1"/>
          <p:nvPr/>
        </p:nvSpPr>
        <p:spPr>
          <a:xfrm>
            <a:off x="4316453" y="2242041"/>
            <a:ext cx="27734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1185" name="Rectangle 1184"/>
          <p:cNvSpPr/>
          <p:nvPr/>
        </p:nvSpPr>
        <p:spPr>
          <a:xfrm>
            <a:off x="4306504" y="1129358"/>
            <a:ext cx="763480" cy="271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 drive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6" name="Rectangle 1185"/>
          <p:cNvSpPr/>
          <p:nvPr/>
        </p:nvSpPr>
        <p:spPr>
          <a:xfrm>
            <a:off x="5753326" y="2496791"/>
            <a:ext cx="1178210" cy="2594000"/>
          </a:xfrm>
          <a:prstGeom prst="rect">
            <a:avLst/>
          </a:prstGeom>
          <a:solidFill>
            <a:srgbClr val="00B050">
              <a:alpha val="5000"/>
            </a:srgbClr>
          </a:solidFill>
          <a:ln w="952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/>
          </a:p>
        </p:txBody>
      </p:sp>
      <p:sp>
        <p:nvSpPr>
          <p:cNvPr id="1187" name="Rectangle 1186"/>
          <p:cNvSpPr/>
          <p:nvPr/>
        </p:nvSpPr>
        <p:spPr>
          <a:xfrm>
            <a:off x="4476064" y="2964779"/>
            <a:ext cx="709046" cy="411325"/>
          </a:xfrm>
          <a:prstGeom prst="rect">
            <a:avLst/>
          </a:prstGeom>
          <a:noFill/>
          <a:ln w="9525" cap="sq">
            <a:solidFill>
              <a:schemeClr val="tx1"/>
            </a:solidFill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 Calculators</a:t>
            </a:r>
            <a:endParaRPr lang="en-US" sz="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8" name="Rectangle 1187"/>
          <p:cNvSpPr/>
          <p:nvPr/>
        </p:nvSpPr>
        <p:spPr>
          <a:xfrm>
            <a:off x="4455124" y="4038048"/>
            <a:ext cx="709046" cy="411325"/>
          </a:xfrm>
          <a:prstGeom prst="rect">
            <a:avLst/>
          </a:prstGeom>
          <a:noFill/>
          <a:ln w="9525" cap="sq">
            <a:solidFill>
              <a:schemeClr val="tx1"/>
            </a:solidFill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STFT Calculators</a:t>
            </a:r>
            <a:endParaRPr lang="en-US" sz="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9" name="Rectangle 1188"/>
          <p:cNvSpPr/>
          <p:nvPr/>
        </p:nvSpPr>
        <p:spPr>
          <a:xfrm>
            <a:off x="4199670" y="2844284"/>
            <a:ext cx="151261" cy="146184"/>
          </a:xfrm>
          <a:prstGeom prst="rect">
            <a:avLst/>
          </a:prstGeom>
          <a:solidFill>
            <a:schemeClr val="bg1"/>
          </a:solidFill>
          <a:ln w="6350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/>
          </a:p>
        </p:txBody>
      </p:sp>
      <p:cxnSp>
        <p:nvCxnSpPr>
          <p:cNvPr id="1190" name="Straight Arrow Connector 226"/>
          <p:cNvCxnSpPr>
            <a:stCxn id="1189" idx="2"/>
            <a:endCxn id="1188" idx="1"/>
          </p:cNvCxnSpPr>
          <p:nvPr/>
        </p:nvCxnSpPr>
        <p:spPr>
          <a:xfrm rot="16200000" flipH="1">
            <a:off x="3738591" y="3527177"/>
            <a:ext cx="1253243" cy="179823"/>
          </a:xfrm>
          <a:prstGeom prst="bentConnector2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1" name="Straight Arrow Connector 1190"/>
          <p:cNvCxnSpPr>
            <a:endCxn id="1187" idx="1"/>
          </p:cNvCxnSpPr>
          <p:nvPr/>
        </p:nvCxnSpPr>
        <p:spPr>
          <a:xfrm>
            <a:off x="4275301" y="3169005"/>
            <a:ext cx="200763" cy="1437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2" name="Straight Arrow Connector 226"/>
          <p:cNvCxnSpPr>
            <a:endCxn id="1193" idx="1"/>
          </p:cNvCxnSpPr>
          <p:nvPr/>
        </p:nvCxnSpPr>
        <p:spPr>
          <a:xfrm>
            <a:off x="5196933" y="2968247"/>
            <a:ext cx="1087361" cy="0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3" name="Rectangle 1192"/>
          <p:cNvSpPr/>
          <p:nvPr/>
        </p:nvSpPr>
        <p:spPr>
          <a:xfrm>
            <a:off x="6284294" y="2876637"/>
            <a:ext cx="487247" cy="183220"/>
          </a:xfrm>
          <a:prstGeom prst="rect">
            <a:avLst/>
          </a:prstGeom>
          <a:noFill/>
          <a:ln w="9525" cap="sq">
            <a:solidFill>
              <a:schemeClr val="tx1"/>
            </a:solidFill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EEG plots</a:t>
            </a:r>
            <a:endParaRPr lang="en-US" sz="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4" name="Rectangle 1193"/>
          <p:cNvSpPr/>
          <p:nvPr/>
        </p:nvSpPr>
        <p:spPr>
          <a:xfrm>
            <a:off x="6284294" y="3124199"/>
            <a:ext cx="487247" cy="183220"/>
          </a:xfrm>
          <a:prstGeom prst="rect">
            <a:avLst/>
          </a:prstGeom>
          <a:noFill/>
          <a:ln w="9525" cap="sq">
            <a:solidFill>
              <a:schemeClr val="tx1"/>
            </a:solidFill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 plots</a:t>
            </a:r>
            <a:endParaRPr lang="en-US" sz="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5" name="Rectangle 1194"/>
          <p:cNvSpPr/>
          <p:nvPr/>
        </p:nvSpPr>
        <p:spPr>
          <a:xfrm>
            <a:off x="6078600" y="4242985"/>
            <a:ext cx="699278" cy="183220"/>
          </a:xfrm>
          <a:prstGeom prst="rect">
            <a:avLst/>
          </a:prstGeom>
          <a:noFill/>
          <a:ln w="9525" cap="sq">
            <a:solidFill>
              <a:schemeClr val="tx1"/>
            </a:solidFill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Bandpower</a:t>
            </a:r>
            <a:r>
              <a:rPr lang="en-US" sz="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plots</a:t>
            </a:r>
            <a:endParaRPr lang="en-US" sz="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6" name="Rectangle 1195"/>
          <p:cNvSpPr/>
          <p:nvPr/>
        </p:nvSpPr>
        <p:spPr>
          <a:xfrm>
            <a:off x="6187248" y="3986706"/>
            <a:ext cx="581377" cy="183220"/>
          </a:xfrm>
          <a:prstGeom prst="rect">
            <a:avLst/>
          </a:prstGeom>
          <a:noFill/>
          <a:ln w="9525" cap="sq">
            <a:solidFill>
              <a:schemeClr val="tx1"/>
            </a:solidFill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Spectral plots</a:t>
            </a:r>
            <a:endParaRPr lang="en-US" sz="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7" name="Rectangle 1196"/>
          <p:cNvSpPr/>
          <p:nvPr/>
        </p:nvSpPr>
        <p:spPr>
          <a:xfrm>
            <a:off x="5945264" y="3381508"/>
            <a:ext cx="826277" cy="183220"/>
          </a:xfrm>
          <a:prstGeom prst="rect">
            <a:avLst/>
          </a:prstGeom>
          <a:noFill/>
          <a:ln w="9525" cap="sq">
            <a:solidFill>
              <a:schemeClr val="tx1"/>
            </a:solidFill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 alarm</a:t>
            </a:r>
          </a:p>
          <a:p>
            <a:pPr algn="ctr"/>
            <a:r>
              <a:rPr lang="en-US" sz="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“flash” (instantaneous)</a:t>
            </a:r>
            <a:endParaRPr lang="en-US" sz="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8" name="Rectangle 1197"/>
          <p:cNvSpPr/>
          <p:nvPr/>
        </p:nvSpPr>
        <p:spPr>
          <a:xfrm>
            <a:off x="5945264" y="4511364"/>
            <a:ext cx="826277" cy="183220"/>
          </a:xfrm>
          <a:prstGeom prst="rect">
            <a:avLst/>
          </a:prstGeom>
          <a:noFill/>
          <a:ln w="9525" cap="sq">
            <a:solidFill>
              <a:schemeClr val="tx1"/>
            </a:solidFill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Spectral alarm</a:t>
            </a:r>
          </a:p>
          <a:p>
            <a:pPr algn="ctr"/>
            <a:r>
              <a:rPr lang="en-US" sz="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“flash” (instantaneous)</a:t>
            </a:r>
            <a:endParaRPr lang="en-US" sz="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9" name="Rectangle 1198"/>
          <p:cNvSpPr/>
          <p:nvPr/>
        </p:nvSpPr>
        <p:spPr>
          <a:xfrm>
            <a:off x="5945264" y="3638817"/>
            <a:ext cx="826277" cy="183220"/>
          </a:xfrm>
          <a:prstGeom prst="rect">
            <a:avLst/>
          </a:prstGeom>
          <a:noFill/>
          <a:ln w="9525" cap="sq">
            <a:solidFill>
              <a:schemeClr val="tx1"/>
            </a:solidFill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 alarm </a:t>
            </a:r>
          </a:p>
          <a:p>
            <a:pPr algn="ctr"/>
            <a:r>
              <a:rPr lang="en-US" sz="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 plot</a:t>
            </a:r>
          </a:p>
        </p:txBody>
      </p:sp>
      <p:sp>
        <p:nvSpPr>
          <p:cNvPr id="1200" name="Rectangle 1199"/>
          <p:cNvSpPr/>
          <p:nvPr/>
        </p:nvSpPr>
        <p:spPr>
          <a:xfrm>
            <a:off x="5951601" y="4781415"/>
            <a:ext cx="826277" cy="183220"/>
          </a:xfrm>
          <a:prstGeom prst="rect">
            <a:avLst/>
          </a:prstGeom>
          <a:noFill/>
          <a:ln w="9525" cap="sq">
            <a:solidFill>
              <a:schemeClr val="tx1"/>
            </a:solidFill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Spectral alarm </a:t>
            </a:r>
          </a:p>
          <a:p>
            <a:pPr algn="ctr"/>
            <a:r>
              <a:rPr lang="en-US" sz="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 plot</a:t>
            </a:r>
          </a:p>
        </p:txBody>
      </p:sp>
      <p:sp>
        <p:nvSpPr>
          <p:cNvPr id="1201" name="Rectangle 1200"/>
          <p:cNvSpPr/>
          <p:nvPr/>
        </p:nvSpPr>
        <p:spPr>
          <a:xfrm>
            <a:off x="5820605" y="2564763"/>
            <a:ext cx="1061893" cy="183220"/>
          </a:xfrm>
          <a:prstGeom prst="rect">
            <a:avLst/>
          </a:prstGeom>
          <a:noFill/>
          <a:ln w="9525" cap="sq">
            <a:solidFill>
              <a:schemeClr val="tx1"/>
            </a:solidFill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 for changing</a:t>
            </a:r>
          </a:p>
          <a:p>
            <a:pPr algn="ctr"/>
            <a:r>
              <a:rPr lang="en-US" sz="5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vertical display gain and offset</a:t>
            </a:r>
            <a:endParaRPr lang="en-US" sz="5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2" name="TextBox 1201"/>
          <p:cNvSpPr txBox="1"/>
          <p:nvPr/>
        </p:nvSpPr>
        <p:spPr>
          <a:xfrm>
            <a:off x="5127342" y="2802609"/>
            <a:ext cx="26161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cxnSp>
        <p:nvCxnSpPr>
          <p:cNvPr id="1203" name="Straight Arrow Connector 1202"/>
          <p:cNvCxnSpPr>
            <a:endCxn id="1194" idx="1"/>
          </p:cNvCxnSpPr>
          <p:nvPr/>
        </p:nvCxnSpPr>
        <p:spPr>
          <a:xfrm>
            <a:off x="5187408" y="3215809"/>
            <a:ext cx="1096886" cy="0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4" name="TextBox 1203"/>
          <p:cNvSpPr txBox="1"/>
          <p:nvPr/>
        </p:nvSpPr>
        <p:spPr>
          <a:xfrm>
            <a:off x="5120293" y="3021460"/>
            <a:ext cx="26161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cxnSp>
        <p:nvCxnSpPr>
          <p:cNvPr id="1205" name="Straight Arrow Connector 518"/>
          <p:cNvCxnSpPr>
            <a:endCxn id="1197" idx="1"/>
          </p:cNvCxnSpPr>
          <p:nvPr/>
        </p:nvCxnSpPr>
        <p:spPr>
          <a:xfrm>
            <a:off x="5389814" y="3473118"/>
            <a:ext cx="555450" cy="0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6" name="TextBox 1205"/>
          <p:cNvSpPr txBox="1"/>
          <p:nvPr/>
        </p:nvSpPr>
        <p:spPr>
          <a:xfrm>
            <a:off x="5321485" y="3330990"/>
            <a:ext cx="25840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1207" name="TextBox 1206"/>
          <p:cNvSpPr txBox="1"/>
          <p:nvPr/>
        </p:nvSpPr>
        <p:spPr>
          <a:xfrm>
            <a:off x="4581737" y="3152154"/>
            <a:ext cx="4820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alarm tally</a:t>
            </a:r>
            <a:endParaRPr lang="en-US" sz="5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08" name="Straight Arrow Connector 518"/>
          <p:cNvCxnSpPr>
            <a:endCxn id="1199" idx="1"/>
          </p:cNvCxnSpPr>
          <p:nvPr/>
        </p:nvCxnSpPr>
        <p:spPr>
          <a:xfrm>
            <a:off x="4743698" y="3283234"/>
            <a:ext cx="1201566" cy="447193"/>
          </a:xfrm>
          <a:prstGeom prst="bentConnector3">
            <a:avLst>
              <a:gd name="adj1" fmla="val 323"/>
            </a:avLst>
          </a:prstGeom>
          <a:ln w="95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9" name="TextBox 1208"/>
          <p:cNvSpPr txBox="1"/>
          <p:nvPr/>
        </p:nvSpPr>
        <p:spPr>
          <a:xfrm>
            <a:off x="4693513" y="3583396"/>
            <a:ext cx="26161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</a:p>
        </p:txBody>
      </p:sp>
      <p:sp>
        <p:nvSpPr>
          <p:cNvPr id="1210" name="TextBox 1209"/>
          <p:cNvSpPr txBox="1"/>
          <p:nvPr/>
        </p:nvSpPr>
        <p:spPr>
          <a:xfrm>
            <a:off x="4562141" y="4223045"/>
            <a:ext cx="4820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alarm tally</a:t>
            </a:r>
            <a:endParaRPr lang="en-US" sz="5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11" name="Straight Arrow Connector 226"/>
          <p:cNvCxnSpPr>
            <a:endCxn id="1196" idx="1"/>
          </p:cNvCxnSpPr>
          <p:nvPr/>
        </p:nvCxnSpPr>
        <p:spPr>
          <a:xfrm>
            <a:off x="5173121" y="4078316"/>
            <a:ext cx="1014127" cy="0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2" name="Group 1211"/>
          <p:cNvGrpSpPr/>
          <p:nvPr/>
        </p:nvGrpSpPr>
        <p:grpSpPr>
          <a:xfrm>
            <a:off x="4840855" y="3216274"/>
            <a:ext cx="550086" cy="332087"/>
            <a:chOff x="3844447" y="2727325"/>
            <a:chExt cx="550086" cy="332087"/>
          </a:xfrm>
        </p:grpSpPr>
        <p:cxnSp>
          <p:nvCxnSpPr>
            <p:cNvPr id="1213" name="Straight Arrow Connector 1212"/>
            <p:cNvCxnSpPr/>
            <p:nvPr/>
          </p:nvCxnSpPr>
          <p:spPr>
            <a:xfrm flipV="1">
              <a:off x="3844447" y="2793835"/>
              <a:ext cx="0" cy="261573"/>
            </a:xfrm>
            <a:prstGeom prst="straightConnector1">
              <a:avLst/>
            </a:prstGeom>
            <a:ln w="9525">
              <a:solidFill>
                <a:srgbClr val="7030A0"/>
              </a:solidFill>
              <a:round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4" name="Straight Connector 1213"/>
            <p:cNvCxnSpPr/>
            <p:nvPr/>
          </p:nvCxnSpPr>
          <p:spPr>
            <a:xfrm>
              <a:off x="3844447" y="3055408"/>
              <a:ext cx="548097" cy="0"/>
            </a:xfrm>
            <a:prstGeom prst="line">
              <a:avLst/>
            </a:prstGeom>
            <a:ln w="95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5" name="Straight Connector 1214"/>
            <p:cNvCxnSpPr/>
            <p:nvPr/>
          </p:nvCxnSpPr>
          <p:spPr>
            <a:xfrm>
              <a:off x="4394533" y="2727325"/>
              <a:ext cx="0" cy="332087"/>
            </a:xfrm>
            <a:prstGeom prst="line">
              <a:avLst/>
            </a:prstGeom>
            <a:ln w="95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6" name="Straight Arrow Connector 226"/>
          <p:cNvCxnSpPr>
            <a:endCxn id="1195" idx="1"/>
          </p:cNvCxnSpPr>
          <p:nvPr/>
        </p:nvCxnSpPr>
        <p:spPr>
          <a:xfrm>
            <a:off x="5168358" y="4334595"/>
            <a:ext cx="910242" cy="0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7" name="Straight Arrow Connector 518"/>
          <p:cNvCxnSpPr/>
          <p:nvPr/>
        </p:nvCxnSpPr>
        <p:spPr>
          <a:xfrm>
            <a:off x="5381347" y="4584335"/>
            <a:ext cx="555450" cy="0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8" name="Group 1217"/>
          <p:cNvGrpSpPr/>
          <p:nvPr/>
        </p:nvGrpSpPr>
        <p:grpSpPr>
          <a:xfrm>
            <a:off x="4832388" y="4333841"/>
            <a:ext cx="550086" cy="332087"/>
            <a:chOff x="3844447" y="2727325"/>
            <a:chExt cx="550086" cy="332087"/>
          </a:xfrm>
        </p:grpSpPr>
        <p:cxnSp>
          <p:nvCxnSpPr>
            <p:cNvPr id="1219" name="Straight Arrow Connector 1218"/>
            <p:cNvCxnSpPr/>
            <p:nvPr/>
          </p:nvCxnSpPr>
          <p:spPr>
            <a:xfrm flipV="1">
              <a:off x="3844447" y="2736883"/>
              <a:ext cx="0" cy="318526"/>
            </a:xfrm>
            <a:prstGeom prst="straightConnector1">
              <a:avLst/>
            </a:prstGeom>
            <a:ln w="9525">
              <a:solidFill>
                <a:srgbClr val="7030A0"/>
              </a:solidFill>
              <a:round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0" name="Straight Connector 1219"/>
            <p:cNvCxnSpPr/>
            <p:nvPr/>
          </p:nvCxnSpPr>
          <p:spPr>
            <a:xfrm>
              <a:off x="3844447" y="3055408"/>
              <a:ext cx="548097" cy="0"/>
            </a:xfrm>
            <a:prstGeom prst="line">
              <a:avLst/>
            </a:prstGeom>
            <a:ln w="95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1" name="Straight Connector 1220"/>
            <p:cNvCxnSpPr/>
            <p:nvPr/>
          </p:nvCxnSpPr>
          <p:spPr>
            <a:xfrm>
              <a:off x="4394533" y="2727325"/>
              <a:ext cx="0" cy="332087"/>
            </a:xfrm>
            <a:prstGeom prst="line">
              <a:avLst/>
            </a:prstGeom>
            <a:ln w="95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2" name="Straight Arrow Connector 518"/>
          <p:cNvCxnSpPr>
            <a:endCxn id="1200" idx="1"/>
          </p:cNvCxnSpPr>
          <p:nvPr/>
        </p:nvCxnSpPr>
        <p:spPr>
          <a:xfrm>
            <a:off x="4735231" y="4360738"/>
            <a:ext cx="1216370" cy="512287"/>
          </a:xfrm>
          <a:prstGeom prst="bentConnector3">
            <a:avLst>
              <a:gd name="adj1" fmla="val 406"/>
            </a:avLst>
          </a:prstGeom>
          <a:ln w="95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3" name="TextBox 1222"/>
          <p:cNvSpPr txBox="1"/>
          <p:nvPr/>
        </p:nvSpPr>
        <p:spPr>
          <a:xfrm>
            <a:off x="5111043" y="3938629"/>
            <a:ext cx="26161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latin typeface="Arial" panose="020B0604020202020204" pitchFamily="34" charset="0"/>
                <a:cs typeface="Arial" panose="020B0604020202020204" pitchFamily="34" charset="0"/>
              </a:rPr>
              <a:t>(e)</a:t>
            </a:r>
          </a:p>
        </p:txBody>
      </p:sp>
      <p:sp>
        <p:nvSpPr>
          <p:cNvPr id="1224" name="TextBox 1223"/>
          <p:cNvSpPr txBox="1"/>
          <p:nvPr/>
        </p:nvSpPr>
        <p:spPr>
          <a:xfrm>
            <a:off x="5112810" y="4170180"/>
            <a:ext cx="2439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latin typeface="Arial" panose="020B0604020202020204" pitchFamily="34" charset="0"/>
                <a:cs typeface="Arial" panose="020B0604020202020204" pitchFamily="34" charset="0"/>
              </a:rPr>
              <a:t>(f)</a:t>
            </a:r>
          </a:p>
        </p:txBody>
      </p:sp>
      <p:sp>
        <p:nvSpPr>
          <p:cNvPr id="1225" name="TextBox 1224"/>
          <p:cNvSpPr txBox="1"/>
          <p:nvPr/>
        </p:nvSpPr>
        <p:spPr>
          <a:xfrm>
            <a:off x="5313471" y="4432939"/>
            <a:ext cx="26161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latin typeface="Arial" panose="020B0604020202020204" pitchFamily="34" charset="0"/>
                <a:cs typeface="Arial" panose="020B0604020202020204" pitchFamily="34" charset="0"/>
              </a:rPr>
              <a:t>(g)</a:t>
            </a:r>
          </a:p>
        </p:txBody>
      </p:sp>
      <p:sp>
        <p:nvSpPr>
          <p:cNvPr id="1226" name="TextBox 1225"/>
          <p:cNvSpPr txBox="1"/>
          <p:nvPr/>
        </p:nvSpPr>
        <p:spPr>
          <a:xfrm>
            <a:off x="4699782" y="4709778"/>
            <a:ext cx="26161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latin typeface="Arial" panose="020B0604020202020204" pitchFamily="34" charset="0"/>
                <a:cs typeface="Arial" panose="020B0604020202020204" pitchFamily="34" charset="0"/>
              </a:rPr>
              <a:t>(h)</a:t>
            </a:r>
          </a:p>
        </p:txBody>
      </p:sp>
      <p:sp>
        <p:nvSpPr>
          <p:cNvPr id="1227" name="Rectangle 1226"/>
          <p:cNvSpPr/>
          <p:nvPr/>
        </p:nvSpPr>
        <p:spPr>
          <a:xfrm>
            <a:off x="4261510" y="2496790"/>
            <a:ext cx="1265624" cy="242668"/>
          </a:xfrm>
          <a:prstGeom prst="rect">
            <a:avLst/>
          </a:prstGeom>
          <a:noFill/>
          <a:ln w="9525" cap="sq">
            <a:solidFill>
              <a:schemeClr val="tx1"/>
            </a:solidFill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Input Parameters</a:t>
            </a:r>
          </a:p>
        </p:txBody>
      </p:sp>
      <p:cxnSp>
        <p:nvCxnSpPr>
          <p:cNvPr id="1228" name="Straight Arrow Connector 226"/>
          <p:cNvCxnSpPr>
            <a:stCxn id="1201" idx="3"/>
            <a:endCxn id="1194" idx="3"/>
          </p:cNvCxnSpPr>
          <p:nvPr/>
        </p:nvCxnSpPr>
        <p:spPr>
          <a:xfrm flipH="1">
            <a:off x="6771541" y="2656373"/>
            <a:ext cx="110957" cy="559436"/>
          </a:xfrm>
          <a:prstGeom prst="bentConnector3">
            <a:avLst>
              <a:gd name="adj1" fmla="val -111597"/>
            </a:avLst>
          </a:prstGeom>
          <a:ln w="95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" name="Straight Arrow Connector 1228"/>
          <p:cNvCxnSpPr>
            <a:endCxn id="1193" idx="3"/>
          </p:cNvCxnSpPr>
          <p:nvPr/>
        </p:nvCxnSpPr>
        <p:spPr>
          <a:xfrm flipH="1">
            <a:off x="6771541" y="2968247"/>
            <a:ext cx="228792" cy="0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0" name="Straight Arrow Connector 132"/>
          <p:cNvCxnSpPr>
            <a:stCxn id="1186" idx="2"/>
            <a:endCxn id="1175" idx="2"/>
          </p:cNvCxnSpPr>
          <p:nvPr/>
        </p:nvCxnSpPr>
        <p:spPr>
          <a:xfrm rot="5400000" flipH="1">
            <a:off x="4653349" y="3401709"/>
            <a:ext cx="209102" cy="3169062"/>
          </a:xfrm>
          <a:prstGeom prst="bentConnector3">
            <a:avLst>
              <a:gd name="adj1" fmla="val -75920"/>
            </a:avLst>
          </a:prstGeom>
          <a:ln w="9525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1" name="TextBox 1230"/>
          <p:cNvSpPr txBox="1"/>
          <p:nvPr/>
        </p:nvSpPr>
        <p:spPr>
          <a:xfrm>
            <a:off x="2571790" y="5317194"/>
            <a:ext cx="8915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+ analysis</a:t>
            </a:r>
          </a:p>
        </p:txBody>
      </p:sp>
      <p:cxnSp>
        <p:nvCxnSpPr>
          <p:cNvPr id="1233" name="Straight Connector 1232"/>
          <p:cNvCxnSpPr/>
          <p:nvPr/>
        </p:nvCxnSpPr>
        <p:spPr>
          <a:xfrm flipV="1">
            <a:off x="5626205" y="2874199"/>
            <a:ext cx="75352" cy="97687"/>
          </a:xfrm>
          <a:prstGeom prst="line">
            <a:avLst/>
          </a:prstGeom>
          <a:ln w="9525" cap="rnd">
            <a:solidFill>
              <a:schemeClr val="tx1"/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4" name="Straight Connector 1233"/>
          <p:cNvCxnSpPr/>
          <p:nvPr/>
        </p:nvCxnSpPr>
        <p:spPr>
          <a:xfrm flipV="1">
            <a:off x="5626205" y="3124199"/>
            <a:ext cx="75352" cy="97687"/>
          </a:xfrm>
          <a:prstGeom prst="line">
            <a:avLst/>
          </a:prstGeom>
          <a:ln w="9525" cap="rnd">
            <a:solidFill>
              <a:schemeClr val="tx1"/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5" name="Straight Connector 1234"/>
          <p:cNvCxnSpPr/>
          <p:nvPr/>
        </p:nvCxnSpPr>
        <p:spPr>
          <a:xfrm flipV="1">
            <a:off x="5626205" y="3369381"/>
            <a:ext cx="75352" cy="97687"/>
          </a:xfrm>
          <a:prstGeom prst="line">
            <a:avLst/>
          </a:prstGeom>
          <a:ln w="9525" cap="rnd">
            <a:solidFill>
              <a:schemeClr val="tx1"/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6" name="Straight Connector 743"/>
          <p:cNvCxnSpPr>
            <a:endCxn id="1237" idx="3"/>
          </p:cNvCxnSpPr>
          <p:nvPr/>
        </p:nvCxnSpPr>
        <p:spPr>
          <a:xfrm rot="5400000" flipH="1" flipV="1">
            <a:off x="5073232" y="2016491"/>
            <a:ext cx="1986849" cy="725271"/>
          </a:xfrm>
          <a:prstGeom prst="bentConnector4">
            <a:avLst>
              <a:gd name="adj1" fmla="val 52088"/>
              <a:gd name="adj2" fmla="val 149380"/>
            </a:avLst>
          </a:prstGeom>
          <a:ln w="9525" cap="rnd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7" name="Rectangle 1236"/>
          <p:cNvSpPr/>
          <p:nvPr/>
        </p:nvSpPr>
        <p:spPr>
          <a:xfrm>
            <a:off x="6255569" y="1340898"/>
            <a:ext cx="173723" cy="89606"/>
          </a:xfrm>
          <a:prstGeom prst="rect">
            <a:avLst/>
          </a:prstGeom>
          <a:solidFill>
            <a:schemeClr val="bg1"/>
          </a:solidFill>
          <a:ln w="6350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/>
          </a:p>
        </p:txBody>
      </p:sp>
      <p:sp>
        <p:nvSpPr>
          <p:cNvPr id="1238" name="TextBox 1237"/>
          <p:cNvSpPr txBox="1"/>
          <p:nvPr/>
        </p:nvSpPr>
        <p:spPr>
          <a:xfrm>
            <a:off x="6767583" y="1332201"/>
            <a:ext cx="742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Saving data, RMS, RMS alarm</a:t>
            </a:r>
          </a:p>
        </p:txBody>
      </p:sp>
      <p:sp>
        <p:nvSpPr>
          <p:cNvPr id="1239" name="TextBox 1238"/>
          <p:cNvSpPr txBox="1"/>
          <p:nvPr/>
        </p:nvSpPr>
        <p:spPr>
          <a:xfrm>
            <a:off x="6590594" y="1223271"/>
            <a:ext cx="40973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(3b)</a:t>
            </a:r>
          </a:p>
        </p:txBody>
      </p:sp>
      <p:sp>
        <p:nvSpPr>
          <p:cNvPr id="1240" name="TextBox 1239"/>
          <p:cNvSpPr txBox="1"/>
          <p:nvPr/>
        </p:nvSpPr>
        <p:spPr>
          <a:xfrm>
            <a:off x="2928541" y="1009746"/>
            <a:ext cx="40973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(3a)</a:t>
            </a:r>
          </a:p>
        </p:txBody>
      </p:sp>
      <p:sp>
        <p:nvSpPr>
          <p:cNvPr id="1241" name="Rectangle 1240"/>
          <p:cNvSpPr/>
          <p:nvPr/>
        </p:nvSpPr>
        <p:spPr>
          <a:xfrm>
            <a:off x="4164582" y="4916312"/>
            <a:ext cx="763480" cy="271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MainForm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42" name="Group 1241"/>
          <p:cNvGrpSpPr/>
          <p:nvPr/>
        </p:nvGrpSpPr>
        <p:grpSpPr>
          <a:xfrm>
            <a:off x="2371579" y="2542608"/>
            <a:ext cx="604040" cy="438476"/>
            <a:chOff x="1477353" y="3858178"/>
            <a:chExt cx="604040" cy="438476"/>
          </a:xfrm>
        </p:grpSpPr>
        <p:cxnSp>
          <p:nvCxnSpPr>
            <p:cNvPr id="1243" name="Straight Arrow Connector 48"/>
            <p:cNvCxnSpPr/>
            <p:nvPr/>
          </p:nvCxnSpPr>
          <p:spPr>
            <a:xfrm flipV="1">
              <a:off x="1477353" y="3858178"/>
              <a:ext cx="604040" cy="141772"/>
            </a:xfrm>
            <a:prstGeom prst="bentConnector2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4" name="Straight Connector 1243"/>
            <p:cNvCxnSpPr/>
            <p:nvPr/>
          </p:nvCxnSpPr>
          <p:spPr>
            <a:xfrm>
              <a:off x="1478989" y="4005131"/>
              <a:ext cx="321" cy="291523"/>
            </a:xfrm>
            <a:prstGeom prst="line">
              <a:avLst/>
            </a:prstGeom>
            <a:ln w="952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9" name="Rectangle 1248"/>
          <p:cNvSpPr/>
          <p:nvPr/>
        </p:nvSpPr>
        <p:spPr>
          <a:xfrm>
            <a:off x="8079983" y="1110139"/>
            <a:ext cx="830372" cy="266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0" name="Rectangle 1249"/>
          <p:cNvSpPr/>
          <p:nvPr/>
        </p:nvSpPr>
        <p:spPr>
          <a:xfrm>
            <a:off x="8094927" y="1574694"/>
            <a:ext cx="815428" cy="287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input</a:t>
            </a:r>
            <a:endParaRPr lang="en-US" sz="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51" name="Group 1250"/>
          <p:cNvGrpSpPr/>
          <p:nvPr/>
        </p:nvGrpSpPr>
        <p:grpSpPr>
          <a:xfrm>
            <a:off x="9273121" y="1535612"/>
            <a:ext cx="981026" cy="461665"/>
            <a:chOff x="3888544" y="83086"/>
            <a:chExt cx="1018200" cy="461665"/>
          </a:xfrm>
        </p:grpSpPr>
        <p:cxnSp>
          <p:nvCxnSpPr>
            <p:cNvPr id="1252" name="Straight Arrow Connector 1251"/>
            <p:cNvCxnSpPr/>
            <p:nvPr/>
          </p:nvCxnSpPr>
          <p:spPr>
            <a:xfrm>
              <a:off x="3922295" y="326232"/>
              <a:ext cx="98444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3" name="TextBox 1252"/>
            <p:cNvSpPr txBox="1"/>
            <p:nvPr/>
          </p:nvSpPr>
          <p:spPr>
            <a:xfrm>
              <a:off x="3888544" y="83086"/>
              <a:ext cx="782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Evaluation of</a:t>
              </a:r>
            </a:p>
            <a:p>
              <a:pPr>
                <a:lnSpc>
                  <a:spcPct val="150000"/>
                </a:lnSpc>
              </a:pP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alarm level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54" name="Rectangle 1253"/>
          <p:cNvSpPr/>
          <p:nvPr/>
        </p:nvSpPr>
        <p:spPr>
          <a:xfrm>
            <a:off x="9283285" y="1113116"/>
            <a:ext cx="970862" cy="2873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be on computer display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5" name="TextBox 1254"/>
          <p:cNvSpPr txBox="1"/>
          <p:nvPr/>
        </p:nvSpPr>
        <p:spPr>
          <a:xfrm>
            <a:off x="7968202" y="3004907"/>
            <a:ext cx="370667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arenBoth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</a:p>
          <a:p>
            <a:pPr marL="228600" indent="-228600">
              <a:buAutoNum type="arabicParenBoth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If chose “Load configuration and plot” (no modification of configuration in “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MainPrompt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”) </a:t>
            </a:r>
          </a:p>
          <a:p>
            <a:pPr marL="228600" indent="-228600">
              <a:buAutoNum type="arabicParenBoth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data saved in (3b) might contain some unwanted corruptions (due to communication problems between Matrix Sender and GUI) and preprocessing effects (like temporal filtering), hence re-analysis should be done on the saved RAW data in (3a) instead. The data in (3b) are generally fine for viewing. </a:t>
            </a:r>
          </a:p>
          <a:p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0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lphaLcParenBoth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Channels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’ data and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difference</a:t>
            </a:r>
          </a:p>
          <a:p>
            <a:pPr marL="228600" indent="-228600">
              <a:buAutoNum type="alphaLcParenBoth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Current RMS values (root mean square)</a:t>
            </a:r>
          </a:p>
          <a:p>
            <a:pPr marL="228600" indent="-228600">
              <a:buAutoNum type="alphaLcParenBoth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Current RMS alarm level</a:t>
            </a:r>
          </a:p>
          <a:p>
            <a:pPr marL="228600" indent="-228600">
              <a:buAutoNum type="alphaLcParenBoth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RMS alarm rate (tally) every certain period of time</a:t>
            </a:r>
          </a:p>
          <a:p>
            <a:pPr marL="228600" indent="-228600">
              <a:buAutoNum type="alphaLcParenBoth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Spectrum of the data (frequency vs magnitude)</a:t>
            </a:r>
          </a:p>
          <a:p>
            <a:pPr marL="228600" indent="-228600">
              <a:buAutoNum type="alphaLcParenBoth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Current LBP values (limited band power)</a:t>
            </a:r>
          </a:p>
          <a:p>
            <a:pPr marL="228600" indent="-228600">
              <a:buAutoNum type="alphaLcParenBoth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Current LBP alarm level </a:t>
            </a:r>
          </a:p>
          <a:p>
            <a:pPr marL="228600" indent="-228600">
              <a:buAutoNum type="alphaLcParenBoth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LBP alarm rate (tally) every certain period of time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6438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804"/>
    </mc:Choice>
    <mc:Fallback>
      <p:transition spd="slow" advTm="258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" grpId="0" animBg="1"/>
      <p:bldP spid="1150" grpId="0" animBg="1"/>
      <p:bldP spid="1151" grpId="0" animBg="1"/>
      <p:bldP spid="1152" grpId="0" animBg="1"/>
      <p:bldP spid="1153" grpId="0" animBg="1"/>
      <p:bldP spid="1156" grpId="0" animBg="1"/>
      <p:bldP spid="1160" grpId="0"/>
      <p:bldP spid="1161" grpId="0" animBg="1"/>
      <p:bldP spid="1165" grpId="0" animBg="1"/>
      <p:bldP spid="1166" grpId="0" animBg="1"/>
      <p:bldP spid="1167" grpId="0" animBg="1"/>
      <p:bldP spid="1168" grpId="0" animBg="1"/>
      <p:bldP spid="1173" grpId="0"/>
      <p:bldP spid="1174" grpId="0" animBg="1"/>
      <p:bldP spid="1175" grpId="0" animBg="1"/>
      <p:bldP spid="1176" grpId="0" animBg="1"/>
      <p:bldP spid="1178" grpId="0"/>
      <p:bldP spid="1183" grpId="0"/>
      <p:bldP spid="1184" grpId="0"/>
      <p:bldP spid="1186" grpId="0" animBg="1"/>
      <p:bldP spid="1187" grpId="0" animBg="1"/>
      <p:bldP spid="1188" grpId="0" animBg="1"/>
      <p:bldP spid="1189" grpId="0" animBg="1"/>
      <p:bldP spid="1193" grpId="0" animBg="1"/>
      <p:bldP spid="1194" grpId="0" animBg="1"/>
      <p:bldP spid="1195" grpId="0" animBg="1"/>
      <p:bldP spid="1196" grpId="0" animBg="1"/>
      <p:bldP spid="1197" grpId="0" animBg="1"/>
      <p:bldP spid="1198" grpId="0" animBg="1"/>
      <p:bldP spid="1199" grpId="0" animBg="1"/>
      <p:bldP spid="1200" grpId="0" animBg="1"/>
      <p:bldP spid="1201" grpId="0" animBg="1"/>
      <p:bldP spid="1202" grpId="0"/>
      <p:bldP spid="1204" grpId="0"/>
      <p:bldP spid="1206" grpId="0"/>
      <p:bldP spid="1207" grpId="0"/>
      <p:bldP spid="1209" grpId="0"/>
      <p:bldP spid="1210" grpId="0"/>
      <p:bldP spid="1223" grpId="0"/>
      <p:bldP spid="1224" grpId="0"/>
      <p:bldP spid="1225" grpId="0"/>
      <p:bldP spid="1226" grpId="0"/>
      <p:bldP spid="1227" grpId="0" animBg="1"/>
      <p:bldP spid="1231" grpId="0"/>
      <p:bldP spid="1237" grpId="0" animBg="1"/>
      <p:bldP spid="1238" grpId="0"/>
      <p:bldP spid="1239" grpId="0"/>
      <p:bldP spid="1240" grpId="0"/>
      <p:bldP spid="124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1.4|2|1.4|1|1.4|1|1.4|1|1|0.9|1.2|0.8|0.8|0.9|1.3|0.8|1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303</Words>
  <Application>Microsoft Office PowerPoint</Application>
  <PresentationFormat>Widescreen</PresentationFormat>
  <Paragraphs>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Towle</dc:creator>
  <cp:lastModifiedBy>Towle</cp:lastModifiedBy>
  <cp:revision>3</cp:revision>
  <dcterms:created xsi:type="dcterms:W3CDTF">2018-12-18T23:32:51Z</dcterms:created>
  <dcterms:modified xsi:type="dcterms:W3CDTF">2018-12-18T23:45:39Z</dcterms:modified>
</cp:coreProperties>
</file>