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5"/>
  </p:notesMasterIdLst>
  <p:handoutMasterIdLst>
    <p:handoutMasterId r:id="rId16"/>
  </p:handoutMasterIdLst>
  <p:sldIdLst>
    <p:sldId id="759" r:id="rId2"/>
    <p:sldId id="796" r:id="rId3"/>
    <p:sldId id="901" r:id="rId4"/>
    <p:sldId id="760" r:id="rId5"/>
    <p:sldId id="895" r:id="rId6"/>
    <p:sldId id="808" r:id="rId7"/>
    <p:sldId id="902" r:id="rId8"/>
    <p:sldId id="896" r:id="rId9"/>
    <p:sldId id="897" r:id="rId10"/>
    <p:sldId id="898" r:id="rId11"/>
    <p:sldId id="899" r:id="rId12"/>
    <p:sldId id="827" r:id="rId13"/>
    <p:sldId id="888" r:id="rId14"/>
  </p:sldIdLst>
  <p:sldSz cx="8961438" cy="6721475"/>
  <p:notesSz cx="9601200" cy="7315200"/>
  <p:custDataLst>
    <p:tags r:id="rId17"/>
  </p:custDataLst>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17">
          <p15:clr>
            <a:srgbClr val="A4A3A4"/>
          </p15:clr>
        </p15:guide>
        <p15:guide id="2" pos="2822">
          <p15:clr>
            <a:srgbClr val="A4A3A4"/>
          </p15:clr>
        </p15:guide>
      </p15:sldGuideLst>
    </p:ext>
    <p:ext uri="{2D200454-40CA-4A62-9FC3-DE9A4176ACB9}">
      <p15:notesGuideLst xmlns:p15="http://schemas.microsoft.com/office/powerpoint/2012/main">
        <p15:guide id="1" orient="horz" pos="2305" userDrawn="1">
          <p15:clr>
            <a:srgbClr val="A4A3A4"/>
          </p15:clr>
        </p15:guide>
        <p15:guide id="2" pos="30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ter Magrath" initials="P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467A"/>
    <a:srgbClr val="FD9803"/>
    <a:srgbClr val="AB273E"/>
    <a:srgbClr val="FF6600"/>
    <a:srgbClr val="548235"/>
    <a:srgbClr val="FF8181"/>
    <a:srgbClr val="AE78D6"/>
    <a:srgbClr val="FF4747"/>
    <a:srgbClr val="A2E6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81210" autoAdjust="0"/>
  </p:normalViewPr>
  <p:slideViewPr>
    <p:cSldViewPr snapToGrid="0">
      <p:cViewPr varScale="1">
        <p:scale>
          <a:sx n="94" d="100"/>
          <a:sy n="94" d="100"/>
        </p:scale>
        <p:origin x="2724" y="66"/>
      </p:cViewPr>
      <p:guideLst>
        <p:guide orient="horz" pos="2117"/>
        <p:guide pos="282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117" d="100"/>
          <a:sy n="117" d="100"/>
        </p:scale>
        <p:origin x="2064" y="102"/>
      </p:cViewPr>
      <p:guideLst>
        <p:guide orient="horz" pos="2305"/>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1" y="0"/>
            <a:ext cx="4160967" cy="363143"/>
          </a:xfrm>
          <a:prstGeom prst="rect">
            <a:avLst/>
          </a:prstGeom>
          <a:noFill/>
          <a:ln w="9525">
            <a:noFill/>
            <a:miter lim="800000"/>
            <a:headEnd/>
            <a:tailEnd/>
          </a:ln>
          <a:effectLst/>
        </p:spPr>
        <p:txBody>
          <a:bodyPr vert="horz" wrap="square" lIns="92145" tIns="46073" rIns="92145" bIns="46073" numCol="1" anchor="t" anchorCtr="0" compatLnSpc="1">
            <a:prstTxWarp prst="textNoShape">
              <a:avLst/>
            </a:prstTxWarp>
          </a:bodyPr>
          <a:lstStyle>
            <a:lvl1pPr defTabSz="921366">
              <a:defRPr sz="1200">
                <a:latin typeface="Times New Roman" pitchFamily="18" charset="0"/>
                <a:cs typeface="+mn-cs"/>
              </a:defRPr>
            </a:lvl1pPr>
          </a:lstStyle>
          <a:p>
            <a:pPr>
              <a:defRPr/>
            </a:pPr>
            <a:endParaRPr lang="en-US" dirty="0"/>
          </a:p>
        </p:txBody>
      </p:sp>
      <p:sp>
        <p:nvSpPr>
          <p:cNvPr id="7171" name="Rectangle 3"/>
          <p:cNvSpPr>
            <a:spLocks noGrp="1" noChangeArrowheads="1"/>
          </p:cNvSpPr>
          <p:nvPr>
            <p:ph type="dt" sz="quarter" idx="1"/>
          </p:nvPr>
        </p:nvSpPr>
        <p:spPr bwMode="auto">
          <a:xfrm>
            <a:off x="5440242" y="0"/>
            <a:ext cx="4160967" cy="363143"/>
          </a:xfrm>
          <a:prstGeom prst="rect">
            <a:avLst/>
          </a:prstGeom>
          <a:noFill/>
          <a:ln w="9525">
            <a:noFill/>
            <a:miter lim="800000"/>
            <a:headEnd/>
            <a:tailEnd/>
          </a:ln>
          <a:effectLst/>
        </p:spPr>
        <p:txBody>
          <a:bodyPr vert="horz" wrap="square" lIns="92145" tIns="46073" rIns="92145" bIns="46073" numCol="1" anchor="t" anchorCtr="0" compatLnSpc="1">
            <a:prstTxWarp prst="textNoShape">
              <a:avLst/>
            </a:prstTxWarp>
          </a:bodyPr>
          <a:lstStyle>
            <a:lvl1pPr algn="r" defTabSz="921366">
              <a:defRPr sz="1200">
                <a:latin typeface="Times New Roman" pitchFamily="18" charset="0"/>
                <a:cs typeface="+mn-cs"/>
              </a:defRPr>
            </a:lvl1pPr>
          </a:lstStyle>
          <a:p>
            <a:pPr>
              <a:defRPr/>
            </a:pPr>
            <a:fld id="{C50F57C8-8705-441B-B653-863B556FC95B}" type="datetime1">
              <a:rPr lang="en-US"/>
              <a:pPr>
                <a:defRPr/>
              </a:pPr>
              <a:t>8/19/2020</a:t>
            </a:fld>
            <a:endParaRPr lang="en-US" dirty="0"/>
          </a:p>
        </p:txBody>
      </p:sp>
      <p:sp>
        <p:nvSpPr>
          <p:cNvPr id="7172" name="Rectangle 4"/>
          <p:cNvSpPr>
            <a:spLocks noGrp="1" noChangeArrowheads="1"/>
          </p:cNvSpPr>
          <p:nvPr>
            <p:ph type="ftr" sz="quarter" idx="2"/>
          </p:nvPr>
        </p:nvSpPr>
        <p:spPr bwMode="auto">
          <a:xfrm>
            <a:off x="11" y="6952059"/>
            <a:ext cx="4160967" cy="363143"/>
          </a:xfrm>
          <a:prstGeom prst="rect">
            <a:avLst/>
          </a:prstGeom>
          <a:noFill/>
          <a:ln w="9525">
            <a:noFill/>
            <a:miter lim="800000"/>
            <a:headEnd/>
            <a:tailEnd/>
          </a:ln>
          <a:effectLst/>
        </p:spPr>
        <p:txBody>
          <a:bodyPr vert="horz" wrap="square" lIns="92145" tIns="46073" rIns="92145" bIns="46073" numCol="1" anchor="b" anchorCtr="0" compatLnSpc="1">
            <a:prstTxWarp prst="textNoShape">
              <a:avLst/>
            </a:prstTxWarp>
          </a:bodyPr>
          <a:lstStyle>
            <a:lvl1pPr defTabSz="921366">
              <a:defRPr sz="1200">
                <a:latin typeface="Times New Roman" pitchFamily="18" charset="0"/>
                <a:cs typeface="+mn-cs"/>
              </a:defRPr>
            </a:lvl1pPr>
          </a:lstStyle>
          <a:p>
            <a:pPr>
              <a:defRPr/>
            </a:pPr>
            <a:endParaRPr lang="en-US" dirty="0"/>
          </a:p>
        </p:txBody>
      </p:sp>
      <p:sp>
        <p:nvSpPr>
          <p:cNvPr id="7173" name="Rectangle 5"/>
          <p:cNvSpPr>
            <a:spLocks noGrp="1" noChangeArrowheads="1"/>
          </p:cNvSpPr>
          <p:nvPr>
            <p:ph type="sldNum" sz="quarter" idx="3"/>
          </p:nvPr>
        </p:nvSpPr>
        <p:spPr bwMode="auto">
          <a:xfrm>
            <a:off x="5440242" y="6952059"/>
            <a:ext cx="4160967" cy="363143"/>
          </a:xfrm>
          <a:prstGeom prst="rect">
            <a:avLst/>
          </a:prstGeom>
          <a:noFill/>
          <a:ln w="9525">
            <a:noFill/>
            <a:miter lim="800000"/>
            <a:headEnd/>
            <a:tailEnd/>
          </a:ln>
          <a:effectLst/>
        </p:spPr>
        <p:txBody>
          <a:bodyPr vert="horz" wrap="square" lIns="92145" tIns="46073" rIns="92145" bIns="46073" numCol="1" anchor="b" anchorCtr="0" compatLnSpc="1">
            <a:prstTxWarp prst="textNoShape">
              <a:avLst/>
            </a:prstTxWarp>
          </a:bodyPr>
          <a:lstStyle>
            <a:lvl1pPr algn="r" defTabSz="921366">
              <a:defRPr sz="1200">
                <a:latin typeface="Times New Roman" pitchFamily="18" charset="0"/>
                <a:cs typeface="+mn-cs"/>
              </a:defRPr>
            </a:lvl1pPr>
          </a:lstStyle>
          <a:p>
            <a:pPr>
              <a:defRPr/>
            </a:pPr>
            <a:fld id="{A624CE5E-FACE-4C72-B801-3C6E94AFFB14}" type="slidenum">
              <a:rPr lang="en-US"/>
              <a:pPr>
                <a:defRPr/>
              </a:pPr>
              <a:t>‹#›</a:t>
            </a:fld>
            <a:endParaRPr lang="en-US" dirty="0"/>
          </a:p>
        </p:txBody>
      </p:sp>
    </p:spTree>
    <p:extLst>
      <p:ext uri="{BB962C8B-B14F-4D97-AF65-F5344CB8AC3E}">
        <p14:creationId xmlns:p14="http://schemas.microsoft.com/office/powerpoint/2010/main" val="3863048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7" name="McK Separator" hidden="1"/>
          <p:cNvSpPr>
            <a:spLocks noChangeShapeType="1"/>
          </p:cNvSpPr>
          <p:nvPr/>
        </p:nvSpPr>
        <p:spPr bwMode="auto">
          <a:xfrm>
            <a:off x="1151197" y="1112329"/>
            <a:ext cx="7343495" cy="0"/>
          </a:xfrm>
          <a:prstGeom prst="line">
            <a:avLst/>
          </a:prstGeom>
          <a:noFill/>
          <a:ln w="9525">
            <a:solidFill>
              <a:schemeClr val="tx1"/>
            </a:solidFill>
            <a:round/>
            <a:headEnd/>
            <a:tailEnd/>
          </a:ln>
          <a:effectLst/>
        </p:spPr>
        <p:txBody>
          <a:bodyPr lIns="91500" tIns="45750" rIns="91500" bIns="45750"/>
          <a:lstStyle/>
          <a:p>
            <a:pPr>
              <a:defRPr/>
            </a:pPr>
            <a:endParaRPr lang="en-US" dirty="0">
              <a:cs typeface="+mn-cs"/>
            </a:endParaRPr>
          </a:p>
        </p:txBody>
      </p:sp>
    </p:spTree>
    <p:extLst>
      <p:ext uri="{BB962C8B-B14F-4D97-AF65-F5344CB8AC3E}">
        <p14:creationId xmlns:p14="http://schemas.microsoft.com/office/powerpoint/2010/main" val="45297615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4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endParaRPr lang="en-AU" dirty="0"/>
          </a:p>
        </p:txBody>
      </p:sp>
    </p:spTree>
    <p:extLst>
      <p:ext uri="{BB962C8B-B14F-4D97-AF65-F5344CB8AC3E}">
        <p14:creationId xmlns:p14="http://schemas.microsoft.com/office/powerpoint/2010/main" val="2766323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b="1" dirty="0">
                <a:solidFill>
                  <a:srgbClr val="FF0000"/>
                </a:solidFill>
              </a:rPr>
              <a:t>Remember</a:t>
            </a:r>
            <a:r>
              <a:rPr lang="en-AU" b="1" baseline="0" dirty="0">
                <a:solidFill>
                  <a:srgbClr val="FF0000"/>
                </a:solidFill>
              </a:rPr>
              <a:t> to talk about P-value</a:t>
            </a:r>
            <a:endParaRPr lang="en-AU" b="1" dirty="0">
              <a:solidFill>
                <a:srgbClr val="FF0000"/>
              </a:solidFill>
            </a:endParaRPr>
          </a:p>
        </p:txBody>
      </p:sp>
    </p:spTree>
    <p:extLst>
      <p:ext uri="{BB962C8B-B14F-4D97-AF65-F5344CB8AC3E}">
        <p14:creationId xmlns:p14="http://schemas.microsoft.com/office/powerpoint/2010/main" val="3532201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sz="1400" b="0" i="0" u="none" strike="noStrike" kern="1200" baseline="0" dirty="0">
                <a:solidFill>
                  <a:schemeClr val="tx1"/>
                </a:solidFill>
                <a:latin typeface="Arial" charset="0"/>
                <a:ea typeface="+mn-ea"/>
                <a:cs typeface="+mn-cs"/>
              </a:rPr>
              <a:t>Building Strategy:</a:t>
            </a:r>
          </a:p>
          <a:p>
            <a:r>
              <a:rPr lang="en-AU" sz="1400" b="0" i="0" u="none" strike="noStrike" kern="1200" baseline="0" dirty="0">
                <a:solidFill>
                  <a:schemeClr val="tx1"/>
                </a:solidFill>
                <a:latin typeface="Arial" charset="0"/>
                <a:ea typeface="+mn-ea"/>
                <a:cs typeface="+mn-cs"/>
              </a:rPr>
              <a:t>The model represents a mathematical </a:t>
            </a:r>
            <a:r>
              <a:rPr lang="en-AU" sz="1400" b="0" i="0" u="none" strike="noStrike" kern="1200" baseline="0" dirty="0" err="1">
                <a:solidFill>
                  <a:schemeClr val="tx1"/>
                </a:solidFill>
                <a:latin typeface="Arial" charset="0"/>
                <a:ea typeface="+mn-ea"/>
                <a:cs typeface="+mn-cs"/>
              </a:rPr>
              <a:t>specication</a:t>
            </a:r>
            <a:r>
              <a:rPr lang="en-AU" sz="1400" b="0" i="0" u="none" strike="noStrike" kern="1200" baseline="0" dirty="0">
                <a:solidFill>
                  <a:schemeClr val="tx1"/>
                </a:solidFill>
                <a:latin typeface="Arial" charset="0"/>
                <a:ea typeface="+mn-ea"/>
                <a:cs typeface="+mn-cs"/>
              </a:rPr>
              <a:t> of the</a:t>
            </a:r>
          </a:p>
          <a:p>
            <a:r>
              <a:rPr lang="en-AU" sz="1400" b="0" i="0" u="none" strike="noStrike" kern="1200" baseline="0" dirty="0">
                <a:solidFill>
                  <a:schemeClr val="tx1"/>
                </a:solidFill>
                <a:latin typeface="Arial" charset="0"/>
                <a:ea typeface="+mn-ea"/>
                <a:cs typeface="+mn-cs"/>
              </a:rPr>
              <a:t>trading strategy. There are two important considerations in</a:t>
            </a:r>
          </a:p>
          <a:p>
            <a:r>
              <a:rPr lang="en-AU" sz="1400" b="0" i="0" u="none" strike="noStrike" kern="1200" baseline="0" dirty="0">
                <a:solidFill>
                  <a:schemeClr val="tx1"/>
                </a:solidFill>
                <a:latin typeface="Arial" charset="0"/>
                <a:ea typeface="+mn-ea"/>
                <a:cs typeface="+mn-cs"/>
              </a:rPr>
              <a:t>this </a:t>
            </a:r>
            <a:r>
              <a:rPr lang="en-AU" sz="1400" b="0" i="0" u="none" strike="noStrike" kern="1200" baseline="0" dirty="0" err="1">
                <a:solidFill>
                  <a:schemeClr val="tx1"/>
                </a:solidFill>
                <a:latin typeface="Arial" charset="0"/>
                <a:ea typeface="+mn-ea"/>
                <a:cs typeface="+mn-cs"/>
              </a:rPr>
              <a:t>specication</a:t>
            </a:r>
            <a:r>
              <a:rPr lang="en-AU" sz="1400" b="0" i="0" u="none" strike="noStrike" kern="1200" baseline="0" dirty="0">
                <a:solidFill>
                  <a:schemeClr val="tx1"/>
                </a:solidFill>
                <a:latin typeface="Arial" charset="0"/>
                <a:ea typeface="+mn-ea"/>
                <a:cs typeface="+mn-cs"/>
              </a:rPr>
              <a:t>: the selection of which factors and how</a:t>
            </a:r>
          </a:p>
          <a:p>
            <a:r>
              <a:rPr lang="en-AU" sz="1400" b="0" i="0" u="none" strike="noStrike" kern="1200" baseline="0" dirty="0">
                <a:solidFill>
                  <a:schemeClr val="tx1"/>
                </a:solidFill>
                <a:latin typeface="Arial" charset="0"/>
                <a:ea typeface="+mn-ea"/>
                <a:cs typeface="+mn-cs"/>
              </a:rPr>
              <a:t>these factors are combined. Both considerations need to be</a:t>
            </a:r>
          </a:p>
          <a:p>
            <a:r>
              <a:rPr lang="en-AU" sz="1400" b="0" i="0" u="none" strike="noStrike" kern="1200" baseline="0" dirty="0">
                <a:solidFill>
                  <a:schemeClr val="tx1"/>
                </a:solidFill>
                <a:latin typeface="Arial" charset="0"/>
                <a:ea typeface="+mn-ea"/>
                <a:cs typeface="+mn-cs"/>
              </a:rPr>
              <a:t>motivated by the economic intuition behind the trading</a:t>
            </a:r>
          </a:p>
          <a:p>
            <a:r>
              <a:rPr lang="en-AU" sz="1400" b="0" i="0" u="none" strike="noStrike" kern="1200" baseline="0" dirty="0">
                <a:solidFill>
                  <a:schemeClr val="tx1"/>
                </a:solidFill>
                <a:latin typeface="Arial" charset="0"/>
                <a:ea typeface="+mn-ea"/>
                <a:cs typeface="+mn-cs"/>
              </a:rPr>
              <a:t>strategy.</a:t>
            </a:r>
          </a:p>
          <a:p>
            <a:r>
              <a:rPr lang="en-AU" sz="1400" b="0" i="0" u="none" strike="noStrike" kern="1200" baseline="0" dirty="0">
                <a:solidFill>
                  <a:schemeClr val="tx1"/>
                </a:solidFill>
                <a:latin typeface="Arial" charset="0"/>
                <a:ea typeface="+mn-ea"/>
                <a:cs typeface="+mn-cs"/>
              </a:rPr>
              <a:t>Evaluating, </a:t>
            </a:r>
            <a:r>
              <a:rPr lang="en-AU" sz="1400" b="0" i="0" u="none" strike="noStrike" kern="1200" baseline="0" dirty="0" err="1">
                <a:solidFill>
                  <a:schemeClr val="tx1"/>
                </a:solidFill>
                <a:latin typeface="Arial" charset="0"/>
                <a:ea typeface="+mn-ea"/>
                <a:cs typeface="+mn-cs"/>
              </a:rPr>
              <a:t>Backtesting</a:t>
            </a:r>
            <a:r>
              <a:rPr lang="en-AU" sz="1400" b="0" i="0" u="none" strike="noStrike" kern="1200" baseline="0" dirty="0">
                <a:solidFill>
                  <a:schemeClr val="tx1"/>
                </a:solidFill>
                <a:latin typeface="Arial" charset="0"/>
                <a:ea typeface="+mn-ea"/>
                <a:cs typeface="+mn-cs"/>
              </a:rPr>
              <a:t>, and Implementing the Strategy:</a:t>
            </a:r>
          </a:p>
          <a:p>
            <a:r>
              <a:rPr lang="en-AU" sz="1400" b="0" i="0" u="none" strike="noStrike" kern="1200" baseline="0" dirty="0">
                <a:solidFill>
                  <a:schemeClr val="tx1"/>
                </a:solidFill>
                <a:latin typeface="Arial" charset="0"/>
                <a:ea typeface="+mn-ea"/>
                <a:cs typeface="+mn-cs"/>
              </a:rPr>
              <a:t>The </a:t>
            </a:r>
            <a:r>
              <a:rPr lang="en-AU" sz="1400" b="0" i="0" u="none" strike="noStrike" kern="1200" baseline="0" dirty="0" err="1">
                <a:solidFill>
                  <a:schemeClr val="tx1"/>
                </a:solidFill>
                <a:latin typeface="Arial" charset="0"/>
                <a:ea typeface="+mn-ea"/>
                <a:cs typeface="+mn-cs"/>
              </a:rPr>
              <a:t>nal</a:t>
            </a:r>
            <a:r>
              <a:rPr lang="en-AU" sz="1400" b="0" i="0" u="none" strike="noStrike" kern="1200" baseline="0" dirty="0">
                <a:solidFill>
                  <a:schemeClr val="tx1"/>
                </a:solidFill>
                <a:latin typeface="Arial" charset="0"/>
                <a:ea typeface="+mn-ea"/>
                <a:cs typeface="+mn-cs"/>
              </a:rPr>
              <a:t> step involves assessing the estimation, </a:t>
            </a:r>
            <a:r>
              <a:rPr lang="en-AU" sz="1400" b="0" i="0" u="none" strike="noStrike" kern="1200" baseline="0" dirty="0" err="1">
                <a:solidFill>
                  <a:schemeClr val="tx1"/>
                </a:solidFill>
                <a:latin typeface="Arial" charset="0"/>
                <a:ea typeface="+mn-ea"/>
                <a:cs typeface="+mn-cs"/>
              </a:rPr>
              <a:t>specication</a:t>
            </a:r>
            <a:r>
              <a:rPr lang="en-AU" sz="1400" b="0" i="0" u="none" strike="noStrike" kern="1200" baseline="0" dirty="0">
                <a:solidFill>
                  <a:schemeClr val="tx1"/>
                </a:solidFill>
                <a:latin typeface="Arial" charset="0"/>
                <a:ea typeface="+mn-ea"/>
                <a:cs typeface="+mn-cs"/>
              </a:rPr>
              <a:t>,</a:t>
            </a:r>
          </a:p>
          <a:p>
            <a:r>
              <a:rPr lang="en-AU" sz="1400" b="0" i="0" u="none" strike="noStrike" kern="1200" baseline="0" dirty="0">
                <a:solidFill>
                  <a:schemeClr val="tx1"/>
                </a:solidFill>
                <a:latin typeface="Arial" charset="0"/>
                <a:ea typeface="+mn-ea"/>
                <a:cs typeface="+mn-cs"/>
              </a:rPr>
              <a:t>and forecasting quality of the model. This analysis includes</a:t>
            </a:r>
          </a:p>
          <a:p>
            <a:r>
              <a:rPr lang="en-AU" sz="1400" b="0" i="0" u="none" strike="noStrike" kern="1200" baseline="0" dirty="0">
                <a:solidFill>
                  <a:schemeClr val="tx1"/>
                </a:solidFill>
                <a:latin typeface="Arial" charset="0"/>
                <a:ea typeface="+mn-ea"/>
                <a:cs typeface="+mn-cs"/>
              </a:rPr>
              <a:t>examining the goodness of t (often done in sample),</a:t>
            </a:r>
          </a:p>
          <a:p>
            <a:r>
              <a:rPr lang="en-AU" sz="1400" b="0" i="0" u="none" strike="noStrike" kern="1200" baseline="0" dirty="0">
                <a:solidFill>
                  <a:schemeClr val="tx1"/>
                </a:solidFill>
                <a:latin typeface="Arial" charset="0"/>
                <a:ea typeface="+mn-ea"/>
                <a:cs typeface="+mn-cs"/>
              </a:rPr>
              <a:t>forecasting ability (often done out of sample), and sensitivity</a:t>
            </a:r>
          </a:p>
          <a:p>
            <a:r>
              <a:rPr lang="en-AU" sz="1400" b="0" i="0" u="none" strike="noStrike" kern="1200" baseline="0" dirty="0">
                <a:solidFill>
                  <a:schemeClr val="tx1"/>
                </a:solidFill>
                <a:latin typeface="Arial" charset="0"/>
                <a:ea typeface="+mn-ea"/>
                <a:cs typeface="+mn-cs"/>
              </a:rPr>
              <a:t>and risk characteristics of the model.</a:t>
            </a:r>
            <a:endParaRPr lang="en-AU" dirty="0"/>
          </a:p>
        </p:txBody>
      </p:sp>
    </p:spTree>
    <p:extLst>
      <p:ext uri="{BB962C8B-B14F-4D97-AF65-F5344CB8AC3E}">
        <p14:creationId xmlns:p14="http://schemas.microsoft.com/office/powerpoint/2010/main" val="125986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4363" y="914400"/>
            <a:ext cx="3292475" cy="2468563"/>
          </a:xfrm>
          <a:prstGeom prst="rect">
            <a:avLst/>
          </a:prstGeom>
          <a:noFill/>
          <a:ln w="12700">
            <a:solidFill>
              <a:prstClr val="black"/>
            </a:solidFill>
          </a:ln>
        </p:spPr>
      </p:sp>
      <p:sp>
        <p:nvSpPr>
          <p:cNvPr id="3" name="Notes Placeholder 2"/>
          <p:cNvSpPr>
            <a:spLocks noGrp="1"/>
          </p:cNvSpPr>
          <p:nvPr>
            <p:ph type="body" idx="1"/>
          </p:nvPr>
        </p:nvSpPr>
        <p:spPr>
          <a:xfrm>
            <a:off x="960438" y="3521075"/>
            <a:ext cx="7680325" cy="2879725"/>
          </a:xfrm>
          <a:prstGeom prst="rect">
            <a:avLst/>
          </a:prstGeom>
        </p:spPr>
        <p:txBody>
          <a:bodyPr/>
          <a:lstStyle/>
          <a:p>
            <a:endParaRPr lang="en-AU" dirty="0"/>
          </a:p>
        </p:txBody>
      </p:sp>
    </p:spTree>
    <p:extLst>
      <p:ext uri="{BB962C8B-B14F-4D97-AF65-F5344CB8AC3E}">
        <p14:creationId xmlns:p14="http://schemas.microsoft.com/office/powerpoint/2010/main" val="284151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endParaRPr lang="en-AU" dirty="0"/>
          </a:p>
        </p:txBody>
      </p:sp>
    </p:spTree>
    <p:extLst>
      <p:ext uri="{BB962C8B-B14F-4D97-AF65-F5344CB8AC3E}">
        <p14:creationId xmlns:p14="http://schemas.microsoft.com/office/powerpoint/2010/main" val="4222723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endParaRPr lang="en-AU" dirty="0"/>
          </a:p>
        </p:txBody>
      </p:sp>
    </p:spTree>
    <p:extLst>
      <p:ext uri="{BB962C8B-B14F-4D97-AF65-F5344CB8AC3E}">
        <p14:creationId xmlns:p14="http://schemas.microsoft.com/office/powerpoint/2010/main" val="2675286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endParaRPr lang="en-AU" dirty="0"/>
          </a:p>
        </p:txBody>
      </p:sp>
    </p:spTree>
    <p:extLst>
      <p:ext uri="{BB962C8B-B14F-4D97-AF65-F5344CB8AC3E}">
        <p14:creationId xmlns:p14="http://schemas.microsoft.com/office/powerpoint/2010/main" val="418686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b="1" dirty="0">
                <a:solidFill>
                  <a:srgbClr val="FF0000"/>
                </a:solidFill>
              </a:rPr>
              <a:t>Remember</a:t>
            </a:r>
            <a:r>
              <a:rPr lang="en-AU" b="1" baseline="0" dirty="0">
                <a:solidFill>
                  <a:srgbClr val="FF0000"/>
                </a:solidFill>
              </a:rPr>
              <a:t> to talk about P-value</a:t>
            </a:r>
            <a:endParaRPr lang="en-AU" b="1" dirty="0">
              <a:solidFill>
                <a:srgbClr val="FF0000"/>
              </a:solidFill>
            </a:endParaRPr>
          </a:p>
        </p:txBody>
      </p:sp>
    </p:spTree>
    <p:extLst>
      <p:ext uri="{BB962C8B-B14F-4D97-AF65-F5344CB8AC3E}">
        <p14:creationId xmlns:p14="http://schemas.microsoft.com/office/powerpoint/2010/main" val="3075519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b="1" dirty="0">
                <a:solidFill>
                  <a:srgbClr val="FF0000"/>
                </a:solidFill>
              </a:rPr>
              <a:t>Remember</a:t>
            </a:r>
            <a:r>
              <a:rPr lang="en-AU" b="1" baseline="0" dirty="0">
                <a:solidFill>
                  <a:srgbClr val="FF0000"/>
                </a:solidFill>
              </a:rPr>
              <a:t> to talk about P-value</a:t>
            </a:r>
            <a:endParaRPr lang="en-AU" b="1" dirty="0">
              <a:solidFill>
                <a:srgbClr val="FF0000"/>
              </a:solidFill>
            </a:endParaRPr>
          </a:p>
        </p:txBody>
      </p:sp>
    </p:spTree>
    <p:extLst>
      <p:ext uri="{BB962C8B-B14F-4D97-AF65-F5344CB8AC3E}">
        <p14:creationId xmlns:p14="http://schemas.microsoft.com/office/powerpoint/2010/main" val="736965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b="1" dirty="0">
                <a:solidFill>
                  <a:srgbClr val="FF0000"/>
                </a:solidFill>
              </a:rPr>
              <a:t>Remember</a:t>
            </a:r>
            <a:r>
              <a:rPr lang="en-AU" b="1" baseline="0" dirty="0">
                <a:solidFill>
                  <a:srgbClr val="FF0000"/>
                </a:solidFill>
              </a:rPr>
              <a:t> to talk about P-value</a:t>
            </a:r>
            <a:endParaRPr lang="en-AU" b="1" dirty="0">
              <a:solidFill>
                <a:srgbClr val="FF0000"/>
              </a:solidFill>
            </a:endParaRPr>
          </a:p>
        </p:txBody>
      </p:sp>
    </p:spTree>
    <p:extLst>
      <p:ext uri="{BB962C8B-B14F-4D97-AF65-F5344CB8AC3E}">
        <p14:creationId xmlns:p14="http://schemas.microsoft.com/office/powerpoint/2010/main" val="244866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b="1" dirty="0">
                <a:solidFill>
                  <a:srgbClr val="FF0000"/>
                </a:solidFill>
              </a:rPr>
              <a:t>Remember</a:t>
            </a:r>
            <a:r>
              <a:rPr lang="en-AU" b="1" baseline="0" dirty="0">
                <a:solidFill>
                  <a:srgbClr val="FF0000"/>
                </a:solidFill>
              </a:rPr>
              <a:t> to talk about P-value</a:t>
            </a:r>
            <a:endParaRPr lang="en-AU" b="1" dirty="0">
              <a:solidFill>
                <a:srgbClr val="FF0000"/>
              </a:solidFill>
            </a:endParaRPr>
          </a:p>
        </p:txBody>
      </p:sp>
    </p:spTree>
    <p:extLst>
      <p:ext uri="{BB962C8B-B14F-4D97-AF65-F5344CB8AC3E}">
        <p14:creationId xmlns:p14="http://schemas.microsoft.com/office/powerpoint/2010/main" val="1436471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b="1" dirty="0">
                <a:solidFill>
                  <a:srgbClr val="FF0000"/>
                </a:solidFill>
              </a:rPr>
              <a:t>Remember</a:t>
            </a:r>
            <a:r>
              <a:rPr lang="en-AU" b="1" baseline="0" dirty="0">
                <a:solidFill>
                  <a:srgbClr val="FF0000"/>
                </a:solidFill>
              </a:rPr>
              <a:t> to talk about P-value</a:t>
            </a:r>
            <a:endParaRPr lang="en-AU" b="1" dirty="0">
              <a:solidFill>
                <a:srgbClr val="FF0000"/>
              </a:solidFill>
            </a:endParaRPr>
          </a:p>
        </p:txBody>
      </p:sp>
    </p:spTree>
    <p:extLst>
      <p:ext uri="{BB962C8B-B14F-4D97-AF65-F5344CB8AC3E}">
        <p14:creationId xmlns:p14="http://schemas.microsoft.com/office/powerpoint/2010/main" val="15810520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2.jpeg"/><Relationship Id="rId4" Type="http://schemas.openxmlformats.org/officeDocument/2006/relationships/tags" Target="../tags/tag12.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tags" Target="../tags/tag39.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68" descr="Cooper Investors_Cover"/>
          <p:cNvPicPr>
            <a:picLocks noChangeAspect="1" noChangeArrowheads="1"/>
          </p:cNvPicPr>
          <p:nvPr/>
        </p:nvPicPr>
        <p:blipFill>
          <a:blip r:embed="rId10" cstate="print"/>
          <a:srcRect/>
          <a:stretch>
            <a:fillRect/>
          </a:stretch>
        </p:blipFill>
        <p:spPr bwMode="auto">
          <a:xfrm>
            <a:off x="0" y="0"/>
            <a:ext cx="8961438" cy="6721475"/>
          </a:xfrm>
          <a:prstGeom prst="rect">
            <a:avLst/>
          </a:prstGeom>
          <a:noFill/>
          <a:ln w="9525">
            <a:noFill/>
            <a:miter lim="800000"/>
            <a:headEnd/>
            <a:tailEnd/>
          </a:ln>
        </p:spPr>
      </p:pic>
      <p:grpSp>
        <p:nvGrpSpPr>
          <p:cNvPr id="5" name="McK Title Elements"/>
          <p:cNvGrpSpPr>
            <a:grpSpLocks/>
          </p:cNvGrpSpPr>
          <p:nvPr>
            <p:custDataLst>
              <p:tags r:id="rId2"/>
            </p:custDataLst>
          </p:nvPr>
        </p:nvGrpSpPr>
        <p:grpSpPr bwMode="auto">
          <a:xfrm>
            <a:off x="2640013" y="2139950"/>
            <a:ext cx="5027612" cy="4510088"/>
            <a:chOff x="1663" y="1348"/>
            <a:chExt cx="3167" cy="2841"/>
          </a:xfrm>
        </p:grpSpPr>
        <p:sp>
          <p:nvSpPr>
            <p:cNvPr id="6" name="McK Confidential" hidden="1"/>
            <p:cNvSpPr txBox="1">
              <a:spLocks noChangeArrowheads="1"/>
            </p:cNvSpPr>
            <p:nvPr userDrawn="1"/>
          </p:nvSpPr>
          <p:spPr bwMode="auto">
            <a:xfrm>
              <a:off x="1663" y="1348"/>
              <a:ext cx="936" cy="134"/>
            </a:xfrm>
            <a:prstGeom prst="rect">
              <a:avLst/>
            </a:prstGeom>
            <a:noFill/>
            <a:ln w="9525">
              <a:noFill/>
              <a:miter lim="800000"/>
              <a:headEnd/>
              <a:tailEnd/>
            </a:ln>
            <a:effectLst/>
          </p:spPr>
          <p:txBody>
            <a:bodyPr lIns="0" tIns="0" rIns="0" bIns="0">
              <a:spAutoFit/>
            </a:bodyPr>
            <a:lstStyle/>
            <a:p>
              <a:pPr>
                <a:defRPr/>
              </a:pPr>
              <a:r>
                <a:rPr lang="en-US" sz="1400" dirty="0">
                  <a:cs typeface="+mn-cs"/>
                </a:rPr>
                <a:t>CONFIDENTIAL</a:t>
              </a:r>
            </a:p>
          </p:txBody>
        </p:sp>
        <p:sp>
          <p:nvSpPr>
            <p:cNvPr id="7" name="McK Document" hidden="1"/>
            <p:cNvSpPr txBox="1">
              <a:spLocks noChangeArrowheads="1"/>
            </p:cNvSpPr>
            <p:nvPr userDrawn="1"/>
          </p:nvSpPr>
          <p:spPr bwMode="auto">
            <a:xfrm>
              <a:off x="1663" y="3049"/>
              <a:ext cx="3167" cy="134"/>
            </a:xfrm>
            <a:prstGeom prst="rect">
              <a:avLst/>
            </a:prstGeom>
            <a:noFill/>
            <a:ln w="9525">
              <a:noFill/>
              <a:miter lim="800000"/>
              <a:headEnd/>
              <a:tailEnd/>
            </a:ln>
            <a:effectLst/>
          </p:spPr>
          <p:txBody>
            <a:bodyPr lIns="0" tIns="0" rIns="0" bIns="0" anchor="b">
              <a:spAutoFit/>
            </a:bodyPr>
            <a:lstStyle/>
            <a:p>
              <a:pPr>
                <a:defRPr/>
              </a:pPr>
              <a:r>
                <a:rPr lang="en-US" sz="1400" dirty="0">
                  <a:cs typeface="+mn-cs"/>
                </a:rPr>
                <a:t>Document</a:t>
              </a:r>
            </a:p>
          </p:txBody>
        </p:sp>
        <p:sp>
          <p:nvSpPr>
            <p:cNvPr id="8" name="McK Date" hidden="1"/>
            <p:cNvSpPr txBox="1">
              <a:spLocks noChangeArrowheads="1"/>
            </p:cNvSpPr>
            <p:nvPr userDrawn="1"/>
          </p:nvSpPr>
          <p:spPr bwMode="auto">
            <a:xfrm>
              <a:off x="1663" y="3216"/>
              <a:ext cx="3167" cy="134"/>
            </a:xfrm>
            <a:prstGeom prst="rect">
              <a:avLst/>
            </a:prstGeom>
            <a:noFill/>
            <a:ln w="9525">
              <a:noFill/>
              <a:miter lim="800000"/>
              <a:headEnd/>
              <a:tailEnd/>
            </a:ln>
            <a:effectLst/>
          </p:spPr>
          <p:txBody>
            <a:bodyPr lIns="0" tIns="0" rIns="0" bIns="0">
              <a:spAutoFit/>
            </a:bodyPr>
            <a:lstStyle/>
            <a:p>
              <a:pPr>
                <a:defRPr/>
              </a:pPr>
              <a:r>
                <a:rPr lang="en-US" sz="1400" dirty="0">
                  <a:cs typeface="+mn-cs"/>
                </a:rPr>
                <a:t>Date</a:t>
              </a:r>
            </a:p>
          </p:txBody>
        </p:sp>
        <p:sp>
          <p:nvSpPr>
            <p:cNvPr id="9" name="McK Disclaimer" hidden="1"/>
            <p:cNvSpPr>
              <a:spLocks noChangeArrowheads="1"/>
            </p:cNvSpPr>
            <p:nvPr userDrawn="1">
              <p:custDataLst>
                <p:tags r:id="rId8"/>
              </p:custDataLst>
            </p:nvPr>
          </p:nvSpPr>
          <p:spPr bwMode="auto">
            <a:xfrm>
              <a:off x="1663" y="3759"/>
              <a:ext cx="2303" cy="430"/>
            </a:xfrm>
            <a:prstGeom prst="rect">
              <a:avLst/>
            </a:prstGeom>
            <a:noFill/>
            <a:ln w="9525">
              <a:noFill/>
              <a:miter lim="800000"/>
              <a:headEnd/>
              <a:tailEnd/>
            </a:ln>
            <a:effectLst/>
          </p:spPr>
          <p:txBody>
            <a:bodyPr lIns="0" tIns="0" rIns="0" bIns="0" anchor="b">
              <a:spAutoFit/>
            </a:bodyPr>
            <a:lstStyle/>
            <a:p>
              <a:pPr defTabSz="804863" eaLnBrk="0" hangingPunct="0">
                <a:defRPr/>
              </a:pPr>
              <a:r>
                <a:rPr lang="en-US" sz="900" dirty="0">
                  <a:cs typeface="+mn-cs"/>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0" name="Working Draft Text" hidden="1"/>
          <p:cNvSpPr>
            <a:spLocks noChangeArrowheads="1"/>
          </p:cNvSpPr>
          <p:nvPr>
            <p:custDataLst>
              <p:tags r:id="rId3"/>
            </p:custDataLst>
          </p:nvPr>
        </p:nvSpPr>
        <p:spPr bwMode="auto">
          <a:xfrm>
            <a:off x="419100" y="342900"/>
            <a:ext cx="3048000" cy="212725"/>
          </a:xfrm>
          <a:prstGeom prst="rect">
            <a:avLst/>
          </a:prstGeom>
          <a:noFill/>
          <a:ln w="9525">
            <a:noFill/>
            <a:miter lim="800000"/>
            <a:headEnd/>
            <a:tailEnd/>
          </a:ln>
          <a:effectLst/>
        </p:spPr>
        <p:txBody>
          <a:bodyPr lIns="0" tIns="0" rIns="0" bIns="0">
            <a:spAutoFit/>
          </a:bodyPr>
          <a:lstStyle/>
          <a:p>
            <a:pPr defTabSz="895350">
              <a:buSzPct val="120000"/>
              <a:defRPr/>
            </a:pPr>
            <a:r>
              <a:rPr lang="en-US" sz="1400" dirty="0">
                <a:cs typeface="+mn-cs"/>
              </a:rPr>
              <a:t>Working Draft    </a:t>
            </a:r>
          </a:p>
        </p:txBody>
      </p:sp>
      <p:sp>
        <p:nvSpPr>
          <p:cNvPr id="11" name="Working Draft" hidden="1"/>
          <p:cNvSpPr txBox="1">
            <a:spLocks noChangeArrowheads="1"/>
          </p:cNvSpPr>
          <p:nvPr>
            <p:custDataLst>
              <p:tags r:id="rId4"/>
            </p:custDataLst>
          </p:nvPr>
        </p:nvSpPr>
        <p:spPr bwMode="auto">
          <a:xfrm>
            <a:off x="419100" y="582613"/>
            <a:ext cx="4487863" cy="182562"/>
          </a:xfrm>
          <a:prstGeom prst="rect">
            <a:avLst/>
          </a:prstGeom>
          <a:noFill/>
          <a:ln w="9525">
            <a:noFill/>
            <a:miter lim="800000"/>
            <a:headEnd/>
            <a:tailEnd/>
          </a:ln>
          <a:effectLst/>
        </p:spPr>
        <p:txBody>
          <a:bodyPr wrap="none" lIns="0" tIns="0" rIns="0" bIns="0">
            <a:spAutoFit/>
          </a:bodyPr>
          <a:lstStyle/>
          <a:p>
            <a:pPr>
              <a:defRPr/>
            </a:pPr>
            <a:r>
              <a:rPr lang="en-US" sz="1200" dirty="0">
                <a:cs typeface="+mn-cs"/>
              </a:rPr>
              <a:t>Last Modified 7/10/2008 5:01:39 PM AUS Eastern Standard Time</a:t>
            </a:r>
          </a:p>
        </p:txBody>
      </p:sp>
      <p:sp>
        <p:nvSpPr>
          <p:cNvPr id="12" name="Printed" hidden="1"/>
          <p:cNvSpPr txBox="1">
            <a:spLocks noChangeArrowheads="1"/>
          </p:cNvSpPr>
          <p:nvPr>
            <p:custDataLst>
              <p:tags r:id="rId5"/>
            </p:custDataLst>
          </p:nvPr>
        </p:nvSpPr>
        <p:spPr bwMode="auto">
          <a:xfrm>
            <a:off x="419100" y="800100"/>
            <a:ext cx="481013" cy="182563"/>
          </a:xfrm>
          <a:prstGeom prst="rect">
            <a:avLst/>
          </a:prstGeom>
          <a:noFill/>
          <a:ln w="9525">
            <a:noFill/>
            <a:miter lim="800000"/>
            <a:headEnd/>
            <a:tailEnd/>
          </a:ln>
          <a:effectLst/>
        </p:spPr>
        <p:txBody>
          <a:bodyPr wrap="none" lIns="0" tIns="0" rIns="0" bIns="0">
            <a:spAutoFit/>
          </a:bodyPr>
          <a:lstStyle/>
          <a:p>
            <a:pPr>
              <a:defRPr/>
            </a:pPr>
            <a:r>
              <a:rPr lang="en-US" sz="1200" dirty="0">
                <a:cs typeface="+mn-cs"/>
              </a:rPr>
              <a:t>Printed 5/26/2008 6:36:20 PM AUS Eastern Standard Time</a:t>
            </a:r>
          </a:p>
        </p:txBody>
      </p:sp>
      <p:graphicFrame>
        <p:nvGraphicFramePr>
          <p:cNvPr id="13" name="Rectangle 1059" hidden="1"/>
          <p:cNvGraphicFramePr>
            <a:graphicFrameLocks/>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389" r:id="rId11" imgW="0" imgH="0" progId="">
                  <p:embed/>
                </p:oleObj>
              </mc:Choice>
              <mc:Fallback>
                <p:oleObj r:id="rId11" imgW="0" imgH="0" progId="">
                  <p:embed/>
                  <p:pic>
                    <p:nvPicPr>
                      <p:cNvPr id="0" name="AutoShap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4" name="Rectangle 1026"/>
          <p:cNvSpPr>
            <a:spLocks noGrp="1" noChangeArrowheads="1"/>
          </p:cNvSpPr>
          <p:nvPr>
            <p:ph type="ctrTitle"/>
          </p:nvPr>
        </p:nvSpPr>
        <p:spPr>
          <a:xfrm>
            <a:off x="2640013" y="2701925"/>
            <a:ext cx="5027612" cy="365125"/>
          </a:xfrm>
        </p:spPr>
        <p:txBody>
          <a:bodyPr/>
          <a:lstStyle>
            <a:lvl1pPr>
              <a:defRPr sz="2400" b="0"/>
            </a:lvl1pPr>
          </a:lstStyle>
          <a:p>
            <a:r>
              <a:rPr lang="en-US"/>
              <a:t>Click to edit Master title style</a:t>
            </a:r>
          </a:p>
        </p:txBody>
      </p:sp>
      <p:sp>
        <p:nvSpPr>
          <p:cNvPr id="13315" name="Rectangle 1027"/>
          <p:cNvSpPr>
            <a:spLocks noGrp="1" noChangeArrowheads="1"/>
          </p:cNvSpPr>
          <p:nvPr>
            <p:ph type="subTitle" idx="1"/>
          </p:nvPr>
        </p:nvSpPr>
        <p:spPr>
          <a:xfrm>
            <a:off x="2640013" y="3883025"/>
            <a:ext cx="5027612" cy="212725"/>
          </a:xfrm>
        </p:spPr>
        <p:txBody>
          <a:bodyPr/>
          <a:lstStyle>
            <a:lvl1pPr>
              <a:defRPr sz="1400"/>
            </a:lvl1pPr>
          </a:lstStyle>
          <a:p>
            <a:r>
              <a:rPr lang="en-US"/>
              <a:t>Click to edit Master subtitle style</a:t>
            </a:r>
          </a:p>
        </p:txBody>
      </p:sp>
      <p:sp>
        <p:nvSpPr>
          <p:cNvPr id="14" name="doc id"/>
          <p:cNvSpPr>
            <a:spLocks noGrp="1" noChangeArrowheads="1"/>
          </p:cNvSpPr>
          <p:nvPr>
            <p:ph type="ftr" sz="quarter" idx="10"/>
            <p:custDataLst>
              <p:tags r:id="rId7"/>
            </p:custDataLst>
          </p:nvPr>
        </p:nvSpPr>
        <p:spPr/>
        <p:txBody>
          <a:bodyPr/>
          <a:lstStyle>
            <a:lvl1pPr>
              <a:defRPr/>
            </a:lvl1pPr>
          </a:lstStyle>
          <a:p>
            <a:pPr>
              <a:defRPr/>
            </a:pP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5" name="pg num"/>
          <p:cNvSpPr>
            <a:spLocks noGrp="1" noChangeArrowheads="1"/>
          </p:cNvSpPr>
          <p:nvPr>
            <p:ph type="sldNum" sz="quarter" idx="11"/>
            <p:custDataLst>
              <p:tags r:id="rId2"/>
            </p:custDataLst>
          </p:nvPr>
        </p:nvSpPr>
        <p:spPr>
          <a:ln/>
        </p:spPr>
        <p:txBody>
          <a:bodyPr/>
          <a:lstStyle>
            <a:lvl1pPr>
              <a:defRPr/>
            </a:lvl1pPr>
          </a:lstStyle>
          <a:p>
            <a:pPr>
              <a:defRPr/>
            </a:pPr>
            <a:fld id="{15E94F87-D2A0-4D26-B731-735E05D86B2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230188"/>
            <a:ext cx="2154237" cy="22653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9063" y="230188"/>
            <a:ext cx="6315075" cy="2265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5" name="pg num"/>
          <p:cNvSpPr>
            <a:spLocks noGrp="1" noChangeArrowheads="1"/>
          </p:cNvSpPr>
          <p:nvPr>
            <p:ph type="sldNum" sz="quarter" idx="11"/>
            <p:custDataLst>
              <p:tags r:id="rId2"/>
            </p:custDataLst>
          </p:nvPr>
        </p:nvSpPr>
        <p:spPr>
          <a:ln/>
        </p:spPr>
        <p:txBody>
          <a:bodyPr/>
          <a:lstStyle>
            <a:lvl1pPr>
              <a:defRPr/>
            </a:lvl1pPr>
          </a:lstStyle>
          <a:p>
            <a:pPr>
              <a:defRPr/>
            </a:pPr>
            <a:fld id="{A896E243-EB45-4FA0-B54E-2C4D24AA35A1}"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88925"/>
          </a:xfrm>
        </p:spPr>
        <p:txBody>
          <a:bodyPr/>
          <a:lstStyle/>
          <a:p>
            <a:r>
              <a:rPr lang="en-US"/>
              <a:t>Click to edit Master title style</a:t>
            </a:r>
          </a:p>
        </p:txBody>
      </p:sp>
      <p:sp>
        <p:nvSpPr>
          <p:cNvPr id="3" name="Table Placeholder 2"/>
          <p:cNvSpPr>
            <a:spLocks noGrp="1"/>
          </p:cNvSpPr>
          <p:nvPr>
            <p:ph type="tbl" idx="1"/>
          </p:nvPr>
        </p:nvSpPr>
        <p:spPr>
          <a:xfrm>
            <a:off x="122238" y="1273175"/>
            <a:ext cx="8618537" cy="1222375"/>
          </a:xfrm>
        </p:spPr>
        <p:txBody>
          <a:bodyPr/>
          <a:lstStyle/>
          <a:p>
            <a:pPr lvl="0"/>
            <a:endParaRPr lang="en-US" noProof="0" dirty="0"/>
          </a:p>
        </p:txBody>
      </p:sp>
      <p:sp>
        <p:nvSpPr>
          <p:cNvPr id="4"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5" name="pg num"/>
          <p:cNvSpPr>
            <a:spLocks noGrp="1" noChangeArrowheads="1"/>
          </p:cNvSpPr>
          <p:nvPr>
            <p:ph type="sldNum" sz="quarter" idx="11"/>
            <p:custDataLst>
              <p:tags r:id="rId2"/>
            </p:custDataLst>
          </p:nvPr>
        </p:nvSpPr>
        <p:spPr>
          <a:ln/>
        </p:spPr>
        <p:txBody>
          <a:bodyPr/>
          <a:lstStyle>
            <a:lvl1pPr>
              <a:defRPr/>
            </a:lvl1pPr>
          </a:lstStyle>
          <a:p>
            <a:pPr>
              <a:defRPr/>
            </a:pPr>
            <a:fld id="{49422BF9-05DB-4A98-8F67-2F23455BE4E1}"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9063" y="230188"/>
            <a:ext cx="8618537" cy="288925"/>
          </a:xfrm>
        </p:spPr>
        <p:txBody>
          <a:bodyPr/>
          <a:lstStyle/>
          <a:p>
            <a:r>
              <a:rPr lang="en-US"/>
              <a:t>Click to edit Master title style</a:t>
            </a:r>
          </a:p>
        </p:txBody>
      </p:sp>
      <p:sp>
        <p:nvSpPr>
          <p:cNvPr id="3" name="Content Placeholder 2"/>
          <p:cNvSpPr>
            <a:spLocks noGrp="1"/>
          </p:cNvSpPr>
          <p:nvPr>
            <p:ph sz="quarter" idx="1"/>
          </p:nvPr>
        </p:nvSpPr>
        <p:spPr>
          <a:xfrm>
            <a:off x="122238" y="1273175"/>
            <a:ext cx="4232275" cy="534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06913" y="1273175"/>
            <a:ext cx="4233862" cy="534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22238" y="1960563"/>
            <a:ext cx="4232275" cy="534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06913" y="1960563"/>
            <a:ext cx="4233862" cy="534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8" name="pg num"/>
          <p:cNvSpPr>
            <a:spLocks noGrp="1" noChangeArrowheads="1"/>
          </p:cNvSpPr>
          <p:nvPr>
            <p:ph type="sldNum" sz="quarter" idx="11"/>
            <p:custDataLst>
              <p:tags r:id="rId2"/>
            </p:custDataLst>
          </p:nvPr>
        </p:nvSpPr>
        <p:spPr>
          <a:ln/>
        </p:spPr>
        <p:txBody>
          <a:bodyPr/>
          <a:lstStyle>
            <a:lvl1pPr>
              <a:defRPr/>
            </a:lvl1pPr>
          </a:lstStyle>
          <a:p>
            <a:pPr>
              <a:defRPr/>
            </a:pPr>
            <a:fld id="{B25BFE9E-C564-4663-9698-39500B7099C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5" name="pg num"/>
          <p:cNvSpPr>
            <a:spLocks noGrp="1" noChangeArrowheads="1"/>
          </p:cNvSpPr>
          <p:nvPr>
            <p:ph type="sldNum" sz="quarter" idx="11"/>
            <p:custDataLst>
              <p:tags r:id="rId2"/>
            </p:custDataLst>
          </p:nvPr>
        </p:nvSpPr>
        <p:spPr>
          <a:ln/>
        </p:spPr>
        <p:txBody>
          <a:bodyPr/>
          <a:lstStyle>
            <a:lvl1pPr>
              <a:defRPr/>
            </a:lvl1pPr>
          </a:lstStyle>
          <a:p>
            <a:pPr>
              <a:defRPr/>
            </a:pPr>
            <a:fld id="{52394E45-8E32-49E7-B7E6-840F75A8945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8025" y="4319588"/>
            <a:ext cx="7616825" cy="1335087"/>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08025" y="2849563"/>
            <a:ext cx="7616825" cy="1470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5" name="pg num"/>
          <p:cNvSpPr>
            <a:spLocks noGrp="1" noChangeArrowheads="1"/>
          </p:cNvSpPr>
          <p:nvPr>
            <p:ph type="sldNum" sz="quarter" idx="11"/>
            <p:custDataLst>
              <p:tags r:id="rId2"/>
            </p:custDataLst>
          </p:nvPr>
        </p:nvSpPr>
        <p:spPr>
          <a:ln/>
        </p:spPr>
        <p:txBody>
          <a:bodyPr/>
          <a:lstStyle>
            <a:lvl1pPr>
              <a:defRPr/>
            </a:lvl1pPr>
          </a:lstStyle>
          <a:p>
            <a:pPr>
              <a:defRPr/>
            </a:pPr>
            <a:fld id="{C6B82E36-B882-4B9C-A998-971822A2982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238" y="1273175"/>
            <a:ext cx="4232275"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6913" y="1273175"/>
            <a:ext cx="4233862"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6" name="pg num"/>
          <p:cNvSpPr>
            <a:spLocks noGrp="1" noChangeArrowheads="1"/>
          </p:cNvSpPr>
          <p:nvPr>
            <p:ph type="sldNum" sz="quarter" idx="11"/>
            <p:custDataLst>
              <p:tags r:id="rId2"/>
            </p:custDataLst>
          </p:nvPr>
        </p:nvSpPr>
        <p:spPr>
          <a:ln/>
        </p:spPr>
        <p:txBody>
          <a:bodyPr/>
          <a:lstStyle>
            <a:lvl1pPr>
              <a:defRPr/>
            </a:lvl1pPr>
          </a:lstStyle>
          <a:p>
            <a:pPr>
              <a:defRPr/>
            </a:pPr>
            <a:fld id="{D098FFF8-1FD6-4DD7-B1CA-00139B47B0D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7675" y="269875"/>
            <a:ext cx="8066088" cy="11191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47675" y="1504950"/>
            <a:ext cx="3959225"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7675" y="2132013"/>
            <a:ext cx="3959225"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52950" y="1504950"/>
            <a:ext cx="3960813"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52950" y="2132013"/>
            <a:ext cx="3960813"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8" name="pg num"/>
          <p:cNvSpPr>
            <a:spLocks noGrp="1" noChangeArrowheads="1"/>
          </p:cNvSpPr>
          <p:nvPr>
            <p:ph type="sldNum" sz="quarter" idx="11"/>
            <p:custDataLst>
              <p:tags r:id="rId2"/>
            </p:custDataLst>
          </p:nvPr>
        </p:nvSpPr>
        <p:spPr>
          <a:ln/>
        </p:spPr>
        <p:txBody>
          <a:bodyPr/>
          <a:lstStyle>
            <a:lvl1pPr>
              <a:defRPr/>
            </a:lvl1pPr>
          </a:lstStyle>
          <a:p>
            <a:pPr>
              <a:defRPr/>
            </a:pPr>
            <a:fld id="{5ED89B4D-CD53-42C0-9733-D2ED494F781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4" name="pg num"/>
          <p:cNvSpPr>
            <a:spLocks noGrp="1" noChangeArrowheads="1"/>
          </p:cNvSpPr>
          <p:nvPr>
            <p:ph type="sldNum" sz="quarter" idx="11"/>
            <p:custDataLst>
              <p:tags r:id="rId2"/>
            </p:custDataLst>
          </p:nvPr>
        </p:nvSpPr>
        <p:spPr>
          <a:ln/>
        </p:spPr>
        <p:txBody>
          <a:bodyPr/>
          <a:lstStyle>
            <a:lvl1pPr>
              <a:defRPr/>
            </a:lvl1pPr>
          </a:lstStyle>
          <a:p>
            <a:pPr>
              <a:defRPr/>
            </a:pPr>
            <a:fld id="{1802AED2-6DBC-488C-AF82-ACD277EB445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3" name="pg num"/>
          <p:cNvSpPr>
            <a:spLocks noGrp="1" noChangeArrowheads="1"/>
          </p:cNvSpPr>
          <p:nvPr>
            <p:ph type="sldNum" sz="quarter" idx="11"/>
            <p:custDataLst>
              <p:tags r:id="rId2"/>
            </p:custDataLst>
          </p:nvPr>
        </p:nvSpPr>
        <p:spPr>
          <a:ln/>
        </p:spPr>
        <p:txBody>
          <a:bodyPr/>
          <a:lstStyle>
            <a:lvl1pPr>
              <a:defRPr/>
            </a:lvl1pPr>
          </a:lstStyle>
          <a:p>
            <a:pPr>
              <a:defRPr/>
            </a:pPr>
            <a:fld id="{1E08ED6C-75BA-4FF0-8725-69CD080612F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675" y="268288"/>
            <a:ext cx="2947988" cy="11382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03613" y="268288"/>
            <a:ext cx="5010150" cy="5735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7675" y="1406525"/>
            <a:ext cx="2947988" cy="4597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6" name="pg num"/>
          <p:cNvSpPr>
            <a:spLocks noGrp="1" noChangeArrowheads="1"/>
          </p:cNvSpPr>
          <p:nvPr>
            <p:ph type="sldNum" sz="quarter" idx="11"/>
            <p:custDataLst>
              <p:tags r:id="rId2"/>
            </p:custDataLst>
          </p:nvPr>
        </p:nvSpPr>
        <p:spPr>
          <a:ln/>
        </p:spPr>
        <p:txBody>
          <a:bodyPr/>
          <a:lstStyle>
            <a:lvl1pPr>
              <a:defRPr/>
            </a:lvl1pPr>
          </a:lstStyle>
          <a:p>
            <a:pPr>
              <a:defRPr/>
            </a:pPr>
            <a:fld id="{3F565362-5F39-424F-BCEC-A9BD07A1E55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5775" y="4705350"/>
            <a:ext cx="5376863" cy="5556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55775" y="600075"/>
            <a:ext cx="5376863" cy="4033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55775" y="5260975"/>
            <a:ext cx="5376863" cy="788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6" name="pg num"/>
          <p:cNvSpPr>
            <a:spLocks noGrp="1" noChangeArrowheads="1"/>
          </p:cNvSpPr>
          <p:nvPr>
            <p:ph type="sldNum" sz="quarter" idx="11"/>
            <p:custDataLst>
              <p:tags r:id="rId2"/>
            </p:custDataLst>
          </p:nvPr>
        </p:nvSpPr>
        <p:spPr>
          <a:ln/>
        </p:spPr>
        <p:txBody>
          <a:bodyPr/>
          <a:lstStyle>
            <a:lvl1pPr>
              <a:defRPr/>
            </a:lvl1pPr>
          </a:lstStyle>
          <a:p>
            <a:pPr>
              <a:defRPr/>
            </a:pPr>
            <a:fld id="{8C2685A1-4E02-4716-9BA7-90F9D5ACB37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5" descr="Cooper Investors_Banner_NEW"/>
          <p:cNvPicPr>
            <a:picLocks noChangeAspect="1" noChangeArrowheads="1"/>
          </p:cNvPicPr>
          <p:nvPr>
            <p:custDataLst>
              <p:tags r:id="rId16"/>
            </p:custDataLst>
          </p:nvPr>
        </p:nvPicPr>
        <p:blipFill>
          <a:blip r:embed="rId24" cstate="print"/>
          <a:srcRect/>
          <a:stretch>
            <a:fillRect/>
          </a:stretch>
        </p:blipFill>
        <p:spPr bwMode="auto">
          <a:xfrm>
            <a:off x="0" y="0"/>
            <a:ext cx="8961438" cy="6721475"/>
          </a:xfrm>
          <a:prstGeom prst="rect">
            <a:avLst/>
          </a:prstGeom>
          <a:noFill/>
          <a:ln w="9525">
            <a:noFill/>
            <a:miter lim="800000"/>
            <a:headEnd/>
            <a:tailEnd/>
          </a:ln>
        </p:spPr>
      </p:pic>
      <p:sp>
        <p:nvSpPr>
          <p:cNvPr id="1029" name="doc id"/>
          <p:cNvSpPr>
            <a:spLocks noGrp="1" noChangeArrowheads="1"/>
          </p:cNvSpPr>
          <p:nvPr>
            <p:ph type="ftr" sz="quarter" idx="3"/>
            <p:custDataLst>
              <p:tags r:id="rId17"/>
            </p:custDataLst>
          </p:nvPr>
        </p:nvSpPr>
        <p:spPr bwMode="auto">
          <a:xfrm>
            <a:off x="8408988" y="36513"/>
            <a:ext cx="328612" cy="122237"/>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r">
              <a:defRPr sz="800">
                <a:solidFill>
                  <a:srgbClr val="000000"/>
                </a:solidFill>
                <a:latin typeface="Arial" charset="0"/>
                <a:cs typeface="+mn-cs"/>
              </a:defRPr>
            </a:lvl1pPr>
          </a:lstStyle>
          <a:p>
            <a:pPr>
              <a:defRPr/>
            </a:pPr>
            <a:endParaRPr lang="en-AU" dirty="0"/>
          </a:p>
        </p:txBody>
      </p:sp>
      <p:sp>
        <p:nvSpPr>
          <p:cNvPr id="1030" name="pg num"/>
          <p:cNvSpPr>
            <a:spLocks noGrp="1" noChangeArrowheads="1"/>
          </p:cNvSpPr>
          <p:nvPr>
            <p:ph type="sldNum" sz="quarter" idx="4"/>
            <p:custDataLst>
              <p:tags r:id="rId18"/>
            </p:custDataLst>
          </p:nvPr>
        </p:nvSpPr>
        <p:spPr bwMode="auto">
          <a:xfrm>
            <a:off x="6870700" y="6511925"/>
            <a:ext cx="1866900" cy="182563"/>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1200">
                <a:latin typeface="Arial" charset="0"/>
                <a:cs typeface="+mn-cs"/>
              </a:defRPr>
            </a:lvl1pPr>
          </a:lstStyle>
          <a:p>
            <a:pPr>
              <a:defRPr/>
            </a:pPr>
            <a:fld id="{0E6A89A0-BCEE-4F01-AD25-93A5F886CD4E}" type="slidenum">
              <a:rPr lang="en-US"/>
              <a:pPr>
                <a:defRPr/>
              </a:pPr>
              <a:t>‹#›</a:t>
            </a:fld>
            <a:endParaRPr lang="en-US" dirty="0"/>
          </a:p>
        </p:txBody>
      </p:sp>
      <p:sp>
        <p:nvSpPr>
          <p:cNvPr id="1031" name="Rectangle 2"/>
          <p:cNvSpPr>
            <a:spLocks noGrp="1" noChangeArrowheads="1"/>
          </p:cNvSpPr>
          <p:nvPr>
            <p:ph type="title"/>
            <p:custDataLst>
              <p:tags r:id="rId19"/>
            </p:custDataLst>
          </p:nvPr>
        </p:nvSpPr>
        <p:spPr bwMode="auto">
          <a:xfrm>
            <a:off x="119063" y="230188"/>
            <a:ext cx="8618537" cy="2889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032" name="Rectangle 3"/>
          <p:cNvSpPr>
            <a:spLocks noGrp="1" noChangeArrowheads="1"/>
          </p:cNvSpPr>
          <p:nvPr>
            <p:ph type="body" idx="1"/>
            <p:custDataLst>
              <p:tags r:id="rId20"/>
            </p:custDataLst>
          </p:nvPr>
        </p:nvSpPr>
        <p:spPr bwMode="auto">
          <a:xfrm>
            <a:off x="122238" y="1273175"/>
            <a:ext cx="8618537" cy="12223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33" name="McK Slide Elements"/>
          <p:cNvGrpSpPr>
            <a:grpSpLocks/>
          </p:cNvGrpSpPr>
          <p:nvPr/>
        </p:nvGrpSpPr>
        <p:grpSpPr bwMode="auto">
          <a:xfrm>
            <a:off x="122238" y="531813"/>
            <a:ext cx="8618537" cy="6162675"/>
            <a:chOff x="77" y="335"/>
            <a:chExt cx="5429" cy="3882"/>
          </a:xfrm>
        </p:grpSpPr>
        <p:sp>
          <p:nvSpPr>
            <p:cNvPr id="2" name="McK Measure" hidden="1"/>
            <p:cNvSpPr txBox="1">
              <a:spLocks noChangeArrowheads="1"/>
            </p:cNvSpPr>
            <p:nvPr userDrawn="1"/>
          </p:nvSpPr>
          <p:spPr bwMode="auto">
            <a:xfrm>
              <a:off x="77" y="335"/>
              <a:ext cx="5429" cy="154"/>
            </a:xfrm>
            <a:prstGeom prst="rect">
              <a:avLst/>
            </a:prstGeom>
            <a:noFill/>
            <a:ln w="9525">
              <a:noFill/>
              <a:miter lim="800000"/>
              <a:headEnd/>
              <a:tailEnd/>
            </a:ln>
            <a:effectLst/>
          </p:spPr>
          <p:txBody>
            <a:bodyPr lIns="0" tIns="0" rIns="0" bIns="0">
              <a:spAutoFit/>
            </a:bodyPr>
            <a:lstStyle/>
            <a:p>
              <a:pPr defTabSz="895350">
                <a:defRPr/>
              </a:pPr>
              <a:r>
                <a:rPr lang="en-US" dirty="0">
                  <a:cs typeface="+mn-cs"/>
                </a:rPr>
                <a:t>Unit of measure</a:t>
              </a:r>
            </a:p>
          </p:txBody>
        </p:sp>
        <p:sp>
          <p:nvSpPr>
            <p:cNvPr id="3" name="McK Footnote" hidden="1"/>
            <p:cNvSpPr txBox="1">
              <a:spLocks noChangeArrowheads="1"/>
            </p:cNvSpPr>
            <p:nvPr userDrawn="1"/>
          </p:nvSpPr>
          <p:spPr bwMode="auto">
            <a:xfrm>
              <a:off x="79" y="3964"/>
              <a:ext cx="5145" cy="253"/>
            </a:xfrm>
            <a:prstGeom prst="rect">
              <a:avLst/>
            </a:prstGeom>
            <a:noFill/>
            <a:ln w="9525">
              <a:noFill/>
              <a:miter lim="800000"/>
              <a:headEnd/>
              <a:tailEnd/>
            </a:ln>
            <a:effectLst/>
          </p:spPr>
          <p:txBody>
            <a:bodyPr lIns="0" tIns="0" rIns="0" bIns="0" anchor="b">
              <a:spAutoFit/>
            </a:bodyPr>
            <a:lstStyle/>
            <a:p>
              <a:pPr marL="574675" indent="-574675" defTabSz="895350">
                <a:tabLst>
                  <a:tab pos="533400" algn="r"/>
                </a:tabLst>
                <a:defRPr/>
              </a:pPr>
              <a:r>
                <a:rPr lang="en-US" sz="1200" dirty="0">
                  <a:solidFill>
                    <a:srgbClr val="000000"/>
                  </a:solidFill>
                  <a:cs typeface="+mn-cs"/>
                </a:rPr>
                <a:t>	*	Footnote</a:t>
              </a:r>
            </a:p>
            <a:p>
              <a:pPr marL="574675" indent="-574675" defTabSz="895350">
                <a:spcBef>
                  <a:spcPct val="20000"/>
                </a:spcBef>
                <a:tabLst>
                  <a:tab pos="533400" algn="r"/>
                </a:tabLst>
                <a:defRPr/>
              </a:pPr>
              <a:r>
                <a:rPr lang="en-US" sz="1200" dirty="0">
                  <a:solidFill>
                    <a:srgbClr val="000000"/>
                  </a:solidFill>
                  <a:cs typeface="+mn-cs"/>
                </a:rPr>
                <a:t>Source:		Source</a:t>
              </a:r>
            </a:p>
          </p:txBody>
        </p:sp>
      </p:grpSp>
      <p:sp>
        <p:nvSpPr>
          <p:cNvPr id="1052" name="Working Draft" hidden="1"/>
          <p:cNvSpPr txBox="1">
            <a:spLocks noChangeArrowheads="1"/>
          </p:cNvSpPr>
          <p:nvPr>
            <p:custDataLst>
              <p:tags r:id="rId21"/>
            </p:custDataLst>
          </p:nvPr>
        </p:nvSpPr>
        <p:spPr bwMode="auto">
          <a:xfrm rot="5400000">
            <a:off x="7989094" y="2751931"/>
            <a:ext cx="1804988" cy="92075"/>
          </a:xfrm>
          <a:prstGeom prst="rect">
            <a:avLst/>
          </a:prstGeom>
          <a:noFill/>
          <a:ln w="9525">
            <a:noFill/>
            <a:miter lim="800000"/>
            <a:headEnd/>
            <a:tailEnd/>
          </a:ln>
          <a:effectLst/>
        </p:spPr>
        <p:txBody>
          <a:bodyPr wrap="none" lIns="0" tIns="0" rIns="0" bIns="0">
            <a:spAutoFit/>
          </a:bodyPr>
          <a:lstStyle/>
          <a:p>
            <a:pPr>
              <a:defRPr/>
            </a:pPr>
            <a:r>
              <a:rPr lang="en-AU" sz="600" dirty="0">
                <a:latin typeface="Arial" pitchFamily="34" charset="0"/>
                <a:cs typeface="Arial" pitchFamily="34" charset="0"/>
              </a:rPr>
              <a:t>Last Modified 17/01/2011 11:20:29 AM AUS Eastern Standard Time</a:t>
            </a:r>
            <a:endParaRPr lang="en-US" sz="600" dirty="0">
              <a:latin typeface="Arial" pitchFamily="34" charset="0"/>
              <a:cs typeface="Arial" pitchFamily="34" charset="0"/>
            </a:endParaRPr>
          </a:p>
        </p:txBody>
      </p:sp>
      <p:sp>
        <p:nvSpPr>
          <p:cNvPr id="1053" name="Printed" hidden="1"/>
          <p:cNvSpPr txBox="1">
            <a:spLocks noChangeArrowheads="1"/>
          </p:cNvSpPr>
          <p:nvPr>
            <p:custDataLst>
              <p:tags r:id="rId22"/>
            </p:custDataLst>
          </p:nvPr>
        </p:nvSpPr>
        <p:spPr bwMode="auto">
          <a:xfrm rot="5400000">
            <a:off x="8770144" y="3852069"/>
            <a:ext cx="242887" cy="92075"/>
          </a:xfrm>
          <a:prstGeom prst="rect">
            <a:avLst/>
          </a:prstGeom>
          <a:noFill/>
          <a:ln w="9525">
            <a:noFill/>
            <a:miter lim="800000"/>
            <a:headEnd/>
            <a:tailEnd/>
          </a:ln>
          <a:effectLst/>
        </p:spPr>
        <p:txBody>
          <a:bodyPr wrap="none" lIns="0" tIns="0" rIns="0" bIns="0">
            <a:spAutoFit/>
          </a:bodyPr>
          <a:lstStyle/>
          <a:p>
            <a:pPr>
              <a:defRPr/>
            </a:pPr>
            <a:r>
              <a:rPr lang="en-US" sz="600" dirty="0">
                <a:cs typeface="+mn-cs"/>
              </a:rPr>
              <a:t>Printed 5/26/2008 6:36:20 PM</a:t>
            </a:r>
          </a:p>
        </p:txBody>
      </p:sp>
      <p:graphicFrame>
        <p:nvGraphicFramePr>
          <p:cNvPr id="1026" name="Rectangle 40" hidden="1"/>
          <p:cNvGraphicFramePr>
            <a:graphicFrameLocks/>
          </p:cNvGraphicFramePr>
          <p:nvPr>
            <p:custDataLst>
              <p:tags r:id="rId2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49" r:id="rId25" imgW="0" imgH="0" progId="">
                  <p:embed/>
                </p:oleObj>
              </mc:Choice>
              <mc:Fallback>
                <p:oleObj r:id="rId25" imgW="0" imgH="0" progId="">
                  <p:embed/>
                  <p:pic>
                    <p:nvPicPr>
                      <p:cNvPr id="0" name="AutoShap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hf hdr="0" ftr="0" dt="0"/>
  <p:txStyles>
    <p:title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charset="0"/>
        </a:defRPr>
      </a:lvl2pPr>
      <a:lvl3pPr algn="l" defTabSz="895350" rtl="0" eaLnBrk="0" fontAlgn="base" hangingPunct="0">
        <a:spcBef>
          <a:spcPct val="0"/>
        </a:spcBef>
        <a:spcAft>
          <a:spcPct val="0"/>
        </a:spcAft>
        <a:defRPr sz="1900" b="1">
          <a:solidFill>
            <a:schemeClr val="tx2"/>
          </a:solidFill>
          <a:latin typeface="Arial" charset="0"/>
        </a:defRPr>
      </a:lvl3pPr>
      <a:lvl4pPr algn="l" defTabSz="895350" rtl="0" eaLnBrk="0" fontAlgn="base" hangingPunct="0">
        <a:spcBef>
          <a:spcPct val="0"/>
        </a:spcBef>
        <a:spcAft>
          <a:spcPct val="0"/>
        </a:spcAft>
        <a:defRPr sz="1900" b="1">
          <a:solidFill>
            <a:schemeClr val="tx2"/>
          </a:solidFill>
          <a:latin typeface="Arial" charset="0"/>
        </a:defRPr>
      </a:lvl4pPr>
      <a:lvl5pPr algn="l" defTabSz="895350" rtl="0" eaLnBrk="0" fontAlgn="base" hangingPunct="0">
        <a:spcBef>
          <a:spcPct val="0"/>
        </a:spcBef>
        <a:spcAft>
          <a:spcPct val="0"/>
        </a:spcAft>
        <a:defRPr sz="1900" b="1">
          <a:solidFill>
            <a:schemeClr val="tx2"/>
          </a:solidFill>
          <a:latin typeface="Arial" charset="0"/>
        </a:defRPr>
      </a:lvl5pPr>
      <a:lvl6pPr marL="457200" algn="l" defTabSz="895350" rtl="0" fontAlgn="base">
        <a:spcBef>
          <a:spcPct val="0"/>
        </a:spcBef>
        <a:spcAft>
          <a:spcPct val="0"/>
        </a:spcAft>
        <a:defRPr sz="1900" b="1">
          <a:solidFill>
            <a:schemeClr val="tx2"/>
          </a:solidFill>
          <a:latin typeface="Arial" charset="0"/>
        </a:defRPr>
      </a:lvl6pPr>
      <a:lvl7pPr marL="914400" algn="l" defTabSz="895350" rtl="0" fontAlgn="base">
        <a:spcBef>
          <a:spcPct val="0"/>
        </a:spcBef>
        <a:spcAft>
          <a:spcPct val="0"/>
        </a:spcAft>
        <a:defRPr sz="1900" b="1">
          <a:solidFill>
            <a:schemeClr val="tx2"/>
          </a:solidFill>
          <a:latin typeface="Arial" charset="0"/>
        </a:defRPr>
      </a:lvl7pPr>
      <a:lvl8pPr marL="1371600" algn="l" defTabSz="895350" rtl="0" fontAlgn="base">
        <a:spcBef>
          <a:spcPct val="0"/>
        </a:spcBef>
        <a:spcAft>
          <a:spcPct val="0"/>
        </a:spcAft>
        <a:defRPr sz="1900" b="1">
          <a:solidFill>
            <a:schemeClr val="tx2"/>
          </a:solidFill>
          <a:latin typeface="Arial" charset="0"/>
        </a:defRPr>
      </a:lvl8pPr>
      <a:lvl9pPr marL="1828800" algn="l" defTabSz="895350" rtl="0" fontAlgn="base">
        <a:spcBef>
          <a:spcPct val="0"/>
        </a:spcBef>
        <a:spcAft>
          <a:spcPct val="0"/>
        </a:spcAft>
        <a:defRPr sz="1900" b="1">
          <a:solidFill>
            <a:schemeClr val="tx2"/>
          </a:solidFill>
          <a:latin typeface="Arial" charset="0"/>
        </a:defRPr>
      </a:lvl9pPr>
    </p:titleStyle>
    <p:bodyStyle>
      <a:lvl1pPr marL="342900" indent="-342900" algn="l" defTabSz="895350" rtl="0" eaLnBrk="0" fontAlgn="base" hangingPunct="0">
        <a:spcBef>
          <a:spcPct val="0"/>
        </a:spcBef>
        <a:spcAft>
          <a:spcPct val="0"/>
        </a:spcAft>
        <a:buSzPct val="120000"/>
        <a:defRPr sz="1600">
          <a:solidFill>
            <a:schemeClr val="tx1"/>
          </a:solidFill>
          <a:latin typeface="+mn-lt"/>
          <a:ea typeface="+mn-ea"/>
          <a:cs typeface="+mn-cs"/>
        </a:defRPr>
      </a:lvl1pPr>
      <a:lvl2pPr marL="144463" indent="-142875" algn="l" defTabSz="895350" rtl="0" eaLnBrk="0" fontAlgn="base" hangingPunct="0">
        <a:spcBef>
          <a:spcPct val="0"/>
        </a:spcBef>
        <a:spcAft>
          <a:spcPct val="0"/>
        </a:spcAft>
        <a:buSzPct val="120000"/>
        <a:buChar char="•"/>
        <a:defRPr sz="1600">
          <a:solidFill>
            <a:schemeClr val="tx1"/>
          </a:solidFill>
          <a:latin typeface="+mn-lt"/>
        </a:defRPr>
      </a:lvl2pPr>
      <a:lvl3pPr marL="295275" indent="-149225" algn="l" defTabSz="895350" rtl="0" eaLnBrk="0" fontAlgn="base" hangingPunct="0">
        <a:spcBef>
          <a:spcPct val="0"/>
        </a:spcBef>
        <a:spcAft>
          <a:spcPct val="0"/>
        </a:spcAft>
        <a:buChar char="–"/>
        <a:defRPr sz="1600">
          <a:solidFill>
            <a:schemeClr val="tx1"/>
          </a:solidFill>
          <a:latin typeface="+mn-lt"/>
        </a:defRPr>
      </a:lvl3pPr>
      <a:lvl4pPr marL="431800" indent="-134938" algn="l" defTabSz="895350" rtl="0" eaLnBrk="0" fontAlgn="base" hangingPunct="0">
        <a:spcBef>
          <a:spcPct val="0"/>
        </a:spcBef>
        <a:spcAft>
          <a:spcPct val="0"/>
        </a:spcAft>
        <a:buSzPct val="89000"/>
        <a:buChar char="•"/>
        <a:defRPr sz="1600">
          <a:solidFill>
            <a:schemeClr val="tx1"/>
          </a:solidFill>
          <a:latin typeface="+mn-lt"/>
        </a:defRPr>
      </a:lvl4pPr>
      <a:lvl5pPr marL="582613" indent="-149225" algn="l" defTabSz="895350" rtl="0" eaLnBrk="0" fontAlgn="base" hangingPunct="0">
        <a:spcBef>
          <a:spcPct val="0"/>
        </a:spcBef>
        <a:spcAft>
          <a:spcPct val="0"/>
        </a:spcAft>
        <a:buSzPct val="75000"/>
        <a:buChar char="–"/>
        <a:defRPr sz="1600">
          <a:solidFill>
            <a:schemeClr val="tx1"/>
          </a:solidFill>
          <a:latin typeface="+mn-lt"/>
        </a:defRPr>
      </a:lvl5pPr>
      <a:lvl6pPr marL="1039813" indent="-149225" algn="l" defTabSz="895350" rtl="0" fontAlgn="base">
        <a:spcBef>
          <a:spcPct val="0"/>
        </a:spcBef>
        <a:spcAft>
          <a:spcPct val="0"/>
        </a:spcAft>
        <a:buSzPct val="75000"/>
        <a:buChar char="–"/>
        <a:defRPr sz="1600">
          <a:solidFill>
            <a:schemeClr val="tx1"/>
          </a:solidFill>
          <a:latin typeface="+mn-lt"/>
        </a:defRPr>
      </a:lvl6pPr>
      <a:lvl7pPr marL="1497013" indent="-149225" algn="l" defTabSz="895350" rtl="0" fontAlgn="base">
        <a:spcBef>
          <a:spcPct val="0"/>
        </a:spcBef>
        <a:spcAft>
          <a:spcPct val="0"/>
        </a:spcAft>
        <a:buSzPct val="75000"/>
        <a:buChar char="–"/>
        <a:defRPr sz="1600">
          <a:solidFill>
            <a:schemeClr val="tx1"/>
          </a:solidFill>
          <a:latin typeface="+mn-lt"/>
        </a:defRPr>
      </a:lvl7pPr>
      <a:lvl8pPr marL="1954213" indent="-149225" algn="l" defTabSz="895350" rtl="0" fontAlgn="base">
        <a:spcBef>
          <a:spcPct val="0"/>
        </a:spcBef>
        <a:spcAft>
          <a:spcPct val="0"/>
        </a:spcAft>
        <a:buSzPct val="75000"/>
        <a:buChar char="–"/>
        <a:defRPr sz="1600">
          <a:solidFill>
            <a:schemeClr val="tx1"/>
          </a:solidFill>
          <a:latin typeface="+mn-lt"/>
        </a:defRPr>
      </a:lvl8pPr>
      <a:lvl9pPr marL="2411413" indent="-149225" algn="l" defTabSz="895350" rtl="0" fontAlgn="base">
        <a:spcBef>
          <a:spcPct val="0"/>
        </a:spcBef>
        <a:spcAft>
          <a:spcPct val="0"/>
        </a:spcAft>
        <a:buSzPct val="7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1100" y="2676525"/>
            <a:ext cx="6847533" cy="369332"/>
          </a:xfrm>
        </p:spPr>
        <p:txBody>
          <a:bodyPr/>
          <a:lstStyle/>
          <a:p>
            <a:pPr algn="ctr"/>
            <a:r>
              <a:rPr lang="en-AU" dirty="0"/>
              <a:t>S&amp;P 500 </a:t>
            </a:r>
            <a:r>
              <a:rPr lang="en-AU" dirty="0" err="1"/>
              <a:t>emini</a:t>
            </a:r>
            <a:r>
              <a:rPr lang="en-AU" dirty="0"/>
              <a:t> Future Trading Strategy</a:t>
            </a:r>
          </a:p>
        </p:txBody>
      </p:sp>
      <p:sp>
        <p:nvSpPr>
          <p:cNvPr id="3" name="Subtitle 2"/>
          <p:cNvSpPr>
            <a:spLocks noGrp="1"/>
          </p:cNvSpPr>
          <p:nvPr>
            <p:ph type="subTitle" idx="1"/>
          </p:nvPr>
        </p:nvSpPr>
        <p:spPr>
          <a:xfrm>
            <a:off x="931817" y="3711389"/>
            <a:ext cx="6929484" cy="653324"/>
          </a:xfrm>
        </p:spPr>
        <p:txBody>
          <a:bodyPr/>
          <a:lstStyle/>
          <a:p>
            <a:pPr algn="ctr"/>
            <a:r>
              <a:rPr lang="en-AU" b="1" dirty="0"/>
              <a:t>Pham Tuan Phong </a:t>
            </a:r>
          </a:p>
          <a:p>
            <a:pPr algn="ctr"/>
            <a:endParaRPr lang="en-AU" dirty="0"/>
          </a:p>
          <a:p>
            <a:pPr algn="ctr"/>
            <a:r>
              <a:rPr lang="en-AU" dirty="0"/>
              <a:t> PhD in Finance – La Trobe University</a:t>
            </a:r>
          </a:p>
        </p:txBody>
      </p:sp>
      <p:pic>
        <p:nvPicPr>
          <p:cNvPr id="4" name="Picture 3"/>
          <p:cNvPicPr>
            <a:picLocks noChangeAspect="1"/>
          </p:cNvPicPr>
          <p:nvPr/>
        </p:nvPicPr>
        <p:blipFill>
          <a:blip r:embed="rId3"/>
          <a:stretch>
            <a:fillRect/>
          </a:stretch>
        </p:blipFill>
        <p:spPr>
          <a:xfrm>
            <a:off x="174579" y="279870"/>
            <a:ext cx="2347557" cy="876300"/>
          </a:xfrm>
          <a:prstGeom prst="rect">
            <a:avLst/>
          </a:prstGeom>
        </p:spPr>
      </p:pic>
    </p:spTree>
    <p:extLst>
      <p:ext uri="{BB962C8B-B14F-4D97-AF65-F5344CB8AC3E}">
        <p14:creationId xmlns:p14="http://schemas.microsoft.com/office/powerpoint/2010/main" val="82001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1169551"/>
          </a:xfrm>
        </p:spPr>
        <p:txBody>
          <a:bodyPr/>
          <a:lstStyle/>
          <a:p>
            <a:r>
              <a:rPr lang="en-AU" dirty="0"/>
              <a:t>3. </a:t>
            </a:r>
            <a:r>
              <a:rPr lang="en-US" dirty="0" err="1"/>
              <a:t>Analyse</a:t>
            </a:r>
            <a:r>
              <a:rPr lang="en-US" dirty="0"/>
              <a:t> the performance of max Sharpe case </a:t>
            </a:r>
            <a:br>
              <a:rPr lang="en-US" dirty="0"/>
            </a:br>
            <a:r>
              <a:rPr lang="en-US" dirty="0"/>
              <a:t>(MA1 = 10, MA2 = 252, Sharpe = 0.56 )</a:t>
            </a:r>
            <a:br>
              <a:rPr lang="en-US" dirty="0"/>
            </a:br>
            <a:br>
              <a:rPr lang="en-US" dirty="0"/>
            </a:br>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9</a:t>
            </a:fld>
            <a:endParaRPr lang="en-US" dirty="0"/>
          </a:p>
        </p:txBody>
      </p:sp>
      <p:pic>
        <p:nvPicPr>
          <p:cNvPr id="7" name="Picture 6"/>
          <p:cNvPicPr>
            <a:picLocks noChangeAspect="1"/>
          </p:cNvPicPr>
          <p:nvPr/>
        </p:nvPicPr>
        <p:blipFill>
          <a:blip r:embed="rId3"/>
          <a:stretch>
            <a:fillRect/>
          </a:stretch>
        </p:blipFill>
        <p:spPr>
          <a:xfrm>
            <a:off x="7224766" y="84427"/>
            <a:ext cx="1614360" cy="876300"/>
          </a:xfrm>
          <a:prstGeom prst="rect">
            <a:avLst/>
          </a:prstGeom>
        </p:spPr>
      </p:pic>
      <p:sp>
        <p:nvSpPr>
          <p:cNvPr id="6" name="Content Placeholder 5">
            <a:extLst>
              <a:ext uri="{FF2B5EF4-FFF2-40B4-BE49-F238E27FC236}">
                <a16:creationId xmlns:a16="http://schemas.microsoft.com/office/drawing/2014/main" id="{C6EE99C4-FD2B-4DFA-ACED-4236C74D1FC4}"/>
              </a:ext>
            </a:extLst>
          </p:cNvPr>
          <p:cNvSpPr>
            <a:spLocks noGrp="1"/>
          </p:cNvSpPr>
          <p:nvPr>
            <p:ph idx="1"/>
          </p:nvPr>
        </p:nvSpPr>
        <p:spPr/>
        <p:txBody>
          <a:bodyPr/>
          <a:lstStyle/>
          <a:p>
            <a:endParaRPr lang="en-AU"/>
          </a:p>
        </p:txBody>
      </p:sp>
      <p:sp>
        <p:nvSpPr>
          <p:cNvPr id="11" name="TextBox 10">
            <a:extLst>
              <a:ext uri="{FF2B5EF4-FFF2-40B4-BE49-F238E27FC236}">
                <a16:creationId xmlns:a16="http://schemas.microsoft.com/office/drawing/2014/main" id="{9C21F623-E5CC-4769-AD9C-C278E55F6876}"/>
              </a:ext>
            </a:extLst>
          </p:cNvPr>
          <p:cNvSpPr txBox="1"/>
          <p:nvPr/>
        </p:nvSpPr>
        <p:spPr>
          <a:xfrm>
            <a:off x="2217420" y="3106133"/>
            <a:ext cx="4495800" cy="584775"/>
          </a:xfrm>
          <a:prstGeom prst="rect">
            <a:avLst/>
          </a:prstGeom>
          <a:noFill/>
        </p:spPr>
        <p:txBody>
          <a:bodyPr wrap="square">
            <a:spAutoFit/>
          </a:bodyPr>
          <a:lstStyle/>
          <a:p>
            <a:br>
              <a:rPr lang="en-AU" dirty="0"/>
            </a:br>
            <a:endParaRPr lang="en-AU" dirty="0"/>
          </a:p>
        </p:txBody>
      </p:sp>
      <p:pic>
        <p:nvPicPr>
          <p:cNvPr id="8" name="Picture 7">
            <a:extLst>
              <a:ext uri="{FF2B5EF4-FFF2-40B4-BE49-F238E27FC236}">
                <a16:creationId xmlns:a16="http://schemas.microsoft.com/office/drawing/2014/main" id="{39835900-FDE3-41A3-AD6B-4F53287B15B6}"/>
              </a:ext>
            </a:extLst>
          </p:cNvPr>
          <p:cNvPicPr>
            <a:picLocks noChangeAspect="1"/>
          </p:cNvPicPr>
          <p:nvPr/>
        </p:nvPicPr>
        <p:blipFill>
          <a:blip r:embed="rId4"/>
          <a:stretch>
            <a:fillRect/>
          </a:stretch>
        </p:blipFill>
        <p:spPr>
          <a:xfrm>
            <a:off x="396547" y="906540"/>
            <a:ext cx="7635399" cy="5659572"/>
          </a:xfrm>
          <a:prstGeom prst="rect">
            <a:avLst/>
          </a:prstGeom>
        </p:spPr>
      </p:pic>
    </p:spTree>
    <p:extLst>
      <p:ext uri="{BB962C8B-B14F-4D97-AF65-F5344CB8AC3E}">
        <p14:creationId xmlns:p14="http://schemas.microsoft.com/office/powerpoint/2010/main" val="292483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10</a:t>
            </a:fld>
            <a:endParaRPr lang="en-US" dirty="0"/>
          </a:p>
        </p:txBody>
      </p:sp>
      <p:pic>
        <p:nvPicPr>
          <p:cNvPr id="7" name="Picture 6"/>
          <p:cNvPicPr>
            <a:picLocks noChangeAspect="1"/>
          </p:cNvPicPr>
          <p:nvPr/>
        </p:nvPicPr>
        <p:blipFill>
          <a:blip r:embed="rId3"/>
          <a:stretch>
            <a:fillRect/>
          </a:stretch>
        </p:blipFill>
        <p:spPr>
          <a:xfrm>
            <a:off x="7224766" y="84427"/>
            <a:ext cx="1614360" cy="876300"/>
          </a:xfrm>
          <a:prstGeom prst="rect">
            <a:avLst/>
          </a:prstGeom>
        </p:spPr>
      </p:pic>
      <p:sp>
        <p:nvSpPr>
          <p:cNvPr id="6" name="Content Placeholder 5">
            <a:extLst>
              <a:ext uri="{FF2B5EF4-FFF2-40B4-BE49-F238E27FC236}">
                <a16:creationId xmlns:a16="http://schemas.microsoft.com/office/drawing/2014/main" id="{C6EE99C4-FD2B-4DFA-ACED-4236C74D1FC4}"/>
              </a:ext>
            </a:extLst>
          </p:cNvPr>
          <p:cNvSpPr>
            <a:spLocks noGrp="1"/>
          </p:cNvSpPr>
          <p:nvPr>
            <p:ph idx="1"/>
          </p:nvPr>
        </p:nvSpPr>
        <p:spPr/>
        <p:txBody>
          <a:bodyPr/>
          <a:lstStyle/>
          <a:p>
            <a:endParaRPr lang="en-AU" dirty="0"/>
          </a:p>
        </p:txBody>
      </p:sp>
      <p:sp>
        <p:nvSpPr>
          <p:cNvPr id="11" name="TextBox 10">
            <a:extLst>
              <a:ext uri="{FF2B5EF4-FFF2-40B4-BE49-F238E27FC236}">
                <a16:creationId xmlns:a16="http://schemas.microsoft.com/office/drawing/2014/main" id="{9C21F623-E5CC-4769-AD9C-C278E55F6876}"/>
              </a:ext>
            </a:extLst>
          </p:cNvPr>
          <p:cNvSpPr txBox="1"/>
          <p:nvPr/>
        </p:nvSpPr>
        <p:spPr>
          <a:xfrm>
            <a:off x="2217420" y="3106133"/>
            <a:ext cx="4495800" cy="584775"/>
          </a:xfrm>
          <a:prstGeom prst="rect">
            <a:avLst/>
          </a:prstGeom>
          <a:noFill/>
        </p:spPr>
        <p:txBody>
          <a:bodyPr wrap="square">
            <a:spAutoFit/>
          </a:bodyPr>
          <a:lstStyle/>
          <a:p>
            <a:br>
              <a:rPr lang="en-AU" dirty="0"/>
            </a:br>
            <a:endParaRPr lang="en-AU" dirty="0"/>
          </a:p>
        </p:txBody>
      </p:sp>
      <p:pic>
        <p:nvPicPr>
          <p:cNvPr id="5" name="Picture 4">
            <a:extLst>
              <a:ext uri="{FF2B5EF4-FFF2-40B4-BE49-F238E27FC236}">
                <a16:creationId xmlns:a16="http://schemas.microsoft.com/office/drawing/2014/main" id="{D1F38F50-5F27-4B8B-A162-73F9D8256977}"/>
              </a:ext>
            </a:extLst>
          </p:cNvPr>
          <p:cNvPicPr>
            <a:picLocks noChangeAspect="1"/>
          </p:cNvPicPr>
          <p:nvPr/>
        </p:nvPicPr>
        <p:blipFill>
          <a:blip r:embed="rId4"/>
          <a:stretch>
            <a:fillRect/>
          </a:stretch>
        </p:blipFill>
        <p:spPr>
          <a:xfrm>
            <a:off x="914990" y="960727"/>
            <a:ext cx="7101250" cy="4779688"/>
          </a:xfrm>
          <a:prstGeom prst="rect">
            <a:avLst/>
          </a:prstGeom>
        </p:spPr>
      </p:pic>
    </p:spTree>
    <p:extLst>
      <p:ext uri="{BB962C8B-B14F-4D97-AF65-F5344CB8AC3E}">
        <p14:creationId xmlns:p14="http://schemas.microsoft.com/office/powerpoint/2010/main" val="385841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r>
              <a:rPr lang="en-US" dirty="0"/>
              <a:t>Performance Summary in years:</a:t>
            </a:r>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11</a:t>
            </a:fld>
            <a:endParaRPr lang="en-US" dirty="0"/>
          </a:p>
        </p:txBody>
      </p:sp>
      <p:sp>
        <p:nvSpPr>
          <p:cNvPr id="9" name="Content Placeholder 8"/>
          <p:cNvSpPr>
            <a:spLocks noGrp="1"/>
          </p:cNvSpPr>
          <p:nvPr>
            <p:ph idx="1"/>
          </p:nvPr>
        </p:nvSpPr>
        <p:spPr>
          <a:xfrm>
            <a:off x="119062" y="832112"/>
            <a:ext cx="8618537" cy="908454"/>
          </a:xfrm>
        </p:spPr>
        <p:txBody>
          <a:bodyPr/>
          <a:lstStyle/>
          <a:p>
            <a:pPr algn="just">
              <a:lnSpc>
                <a:spcPct val="200000"/>
              </a:lnSpc>
              <a:buFont typeface="Wingdings" panose="05000000000000000000" pitchFamily="2" charset="2"/>
              <a:buChar char="Ø"/>
            </a:pPr>
            <a:endParaRPr lang="en-AU" dirty="0"/>
          </a:p>
          <a:p>
            <a:pPr algn="just">
              <a:lnSpc>
                <a:spcPct val="200000"/>
              </a:lnSpc>
              <a:buFont typeface="Wingdings" panose="05000000000000000000" pitchFamily="2" charset="2"/>
              <a:buChar char="Ø"/>
            </a:pPr>
            <a:endParaRPr lang="en-AU" dirty="0"/>
          </a:p>
        </p:txBody>
      </p:sp>
      <p:pic>
        <p:nvPicPr>
          <p:cNvPr id="5" name="Picture 4"/>
          <p:cNvPicPr>
            <a:picLocks noChangeAspect="1"/>
          </p:cNvPicPr>
          <p:nvPr/>
        </p:nvPicPr>
        <p:blipFill>
          <a:blip r:embed="rId3"/>
          <a:stretch>
            <a:fillRect/>
          </a:stretch>
        </p:blipFill>
        <p:spPr>
          <a:xfrm>
            <a:off x="7224766" y="84427"/>
            <a:ext cx="1614360" cy="876300"/>
          </a:xfrm>
          <a:prstGeom prst="rect">
            <a:avLst/>
          </a:prstGeom>
        </p:spPr>
      </p:pic>
      <p:pic>
        <p:nvPicPr>
          <p:cNvPr id="7" name="Picture 6">
            <a:extLst>
              <a:ext uri="{FF2B5EF4-FFF2-40B4-BE49-F238E27FC236}">
                <a16:creationId xmlns:a16="http://schemas.microsoft.com/office/drawing/2014/main" id="{2FFFDB16-83EE-4997-9C8C-E65E2CEE581B}"/>
              </a:ext>
            </a:extLst>
          </p:cNvPr>
          <p:cNvPicPr>
            <a:picLocks noChangeAspect="1"/>
          </p:cNvPicPr>
          <p:nvPr/>
        </p:nvPicPr>
        <p:blipFill>
          <a:blip r:embed="rId4"/>
          <a:stretch>
            <a:fillRect/>
          </a:stretch>
        </p:blipFill>
        <p:spPr>
          <a:xfrm>
            <a:off x="325120" y="833581"/>
            <a:ext cx="8138160" cy="4949084"/>
          </a:xfrm>
          <a:prstGeom prst="rect">
            <a:avLst/>
          </a:prstGeom>
        </p:spPr>
      </p:pic>
    </p:spTree>
    <p:extLst>
      <p:ext uri="{BB962C8B-B14F-4D97-AF65-F5344CB8AC3E}">
        <p14:creationId xmlns:p14="http://schemas.microsoft.com/office/powerpoint/2010/main" val="147096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endParaRPr lang="en-AU" dirty="0"/>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12</a:t>
            </a:fld>
            <a:endParaRPr lang="en-US" dirty="0"/>
          </a:p>
        </p:txBody>
      </p:sp>
      <p:pic>
        <p:nvPicPr>
          <p:cNvPr id="6" name="Picture 5"/>
          <p:cNvPicPr>
            <a:picLocks noChangeAspect="1"/>
          </p:cNvPicPr>
          <p:nvPr/>
        </p:nvPicPr>
        <p:blipFill>
          <a:blip r:embed="rId3"/>
          <a:stretch>
            <a:fillRect/>
          </a:stretch>
        </p:blipFill>
        <p:spPr>
          <a:xfrm>
            <a:off x="7224766" y="84427"/>
            <a:ext cx="1614360" cy="876300"/>
          </a:xfrm>
          <a:prstGeom prst="rect">
            <a:avLst/>
          </a:prstGeom>
        </p:spPr>
      </p:pic>
      <p:pic>
        <p:nvPicPr>
          <p:cNvPr id="7" name="Picture 6">
            <a:extLst>
              <a:ext uri="{FF2B5EF4-FFF2-40B4-BE49-F238E27FC236}">
                <a16:creationId xmlns:a16="http://schemas.microsoft.com/office/drawing/2014/main" id="{9606DF1A-BDFB-43EC-B9B0-72D304DB98E4}"/>
              </a:ext>
            </a:extLst>
          </p:cNvPr>
          <p:cNvPicPr>
            <a:picLocks noChangeAspect="1"/>
          </p:cNvPicPr>
          <p:nvPr/>
        </p:nvPicPr>
        <p:blipFill>
          <a:blip r:embed="rId4"/>
          <a:stretch>
            <a:fillRect/>
          </a:stretch>
        </p:blipFill>
        <p:spPr>
          <a:xfrm>
            <a:off x="528320" y="614468"/>
            <a:ext cx="7742738" cy="5379931"/>
          </a:xfrm>
          <a:prstGeom prst="rect">
            <a:avLst/>
          </a:prstGeom>
        </p:spPr>
      </p:pic>
    </p:spTree>
    <p:extLst>
      <p:ext uri="{BB962C8B-B14F-4D97-AF65-F5344CB8AC3E}">
        <p14:creationId xmlns:p14="http://schemas.microsoft.com/office/powerpoint/2010/main" val="226508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r>
              <a:rPr lang="en-AU" dirty="0"/>
              <a:t>Summary of Strategy</a:t>
            </a:r>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1</a:t>
            </a:fld>
            <a:endParaRPr lang="en-US" dirty="0"/>
          </a:p>
        </p:txBody>
      </p:sp>
      <p:sp>
        <p:nvSpPr>
          <p:cNvPr id="9" name="Content Placeholder 8"/>
          <p:cNvSpPr>
            <a:spLocks noGrp="1"/>
          </p:cNvSpPr>
          <p:nvPr>
            <p:ph idx="1"/>
          </p:nvPr>
        </p:nvSpPr>
        <p:spPr>
          <a:xfrm>
            <a:off x="122238" y="1273175"/>
            <a:ext cx="8618537" cy="416011"/>
          </a:xfrm>
        </p:spPr>
        <p:txBody>
          <a:bodyPr/>
          <a:lstStyle/>
          <a:p>
            <a:pPr>
              <a:lnSpc>
                <a:spcPct val="200000"/>
              </a:lnSpc>
              <a:buFontTx/>
              <a:buChar char="-"/>
            </a:pPr>
            <a:endParaRPr lang="en-AU" dirty="0"/>
          </a:p>
        </p:txBody>
      </p:sp>
      <p:pic>
        <p:nvPicPr>
          <p:cNvPr id="5" name="Picture 4"/>
          <p:cNvPicPr>
            <a:picLocks noChangeAspect="1"/>
          </p:cNvPicPr>
          <p:nvPr/>
        </p:nvPicPr>
        <p:blipFill>
          <a:blip r:embed="rId3"/>
          <a:stretch>
            <a:fillRect/>
          </a:stretch>
        </p:blipFill>
        <p:spPr>
          <a:xfrm>
            <a:off x="7174524" y="21575"/>
            <a:ext cx="1605168" cy="876300"/>
          </a:xfrm>
          <a:prstGeom prst="rect">
            <a:avLst/>
          </a:prstGeom>
        </p:spPr>
      </p:pic>
      <p:pic>
        <p:nvPicPr>
          <p:cNvPr id="8" name="Picture 7">
            <a:extLst>
              <a:ext uri="{FF2B5EF4-FFF2-40B4-BE49-F238E27FC236}">
                <a16:creationId xmlns:a16="http://schemas.microsoft.com/office/drawing/2014/main" id="{D8D2BD6E-E145-41C2-8902-36D190723616}"/>
              </a:ext>
            </a:extLst>
          </p:cNvPr>
          <p:cNvPicPr>
            <a:picLocks noChangeAspect="1"/>
          </p:cNvPicPr>
          <p:nvPr/>
        </p:nvPicPr>
        <p:blipFill>
          <a:blip r:embed="rId4"/>
          <a:stretch>
            <a:fillRect/>
          </a:stretch>
        </p:blipFill>
        <p:spPr>
          <a:xfrm>
            <a:off x="7167" y="659432"/>
            <a:ext cx="8832033" cy="5886450"/>
          </a:xfrm>
          <a:prstGeom prst="rect">
            <a:avLst/>
          </a:prstGeom>
        </p:spPr>
      </p:pic>
    </p:spTree>
    <p:extLst>
      <p:ext uri="{BB962C8B-B14F-4D97-AF65-F5344CB8AC3E}">
        <p14:creationId xmlns:p14="http://schemas.microsoft.com/office/powerpoint/2010/main" val="641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BCF5-F119-4D44-A1BF-46414AAA0552}"/>
              </a:ext>
            </a:extLst>
          </p:cNvPr>
          <p:cNvSpPr>
            <a:spLocks noGrp="1"/>
          </p:cNvSpPr>
          <p:nvPr>
            <p:ph type="title"/>
          </p:nvPr>
        </p:nvSpPr>
        <p:spPr>
          <a:xfrm>
            <a:off x="119063" y="230188"/>
            <a:ext cx="8618537" cy="292388"/>
          </a:xfrm>
        </p:spPr>
        <p:txBody>
          <a:bodyPr/>
          <a:lstStyle/>
          <a:p>
            <a:r>
              <a:rPr lang="en-US" dirty="0"/>
              <a:t>Notes:</a:t>
            </a:r>
            <a:endParaRPr lang="en-AU" dirty="0"/>
          </a:p>
        </p:txBody>
      </p:sp>
      <p:sp>
        <p:nvSpPr>
          <p:cNvPr id="3" name="Content Placeholder 2">
            <a:extLst>
              <a:ext uri="{FF2B5EF4-FFF2-40B4-BE49-F238E27FC236}">
                <a16:creationId xmlns:a16="http://schemas.microsoft.com/office/drawing/2014/main" id="{4F623DA8-B43D-4DDD-90B1-6B921288B0D6}"/>
              </a:ext>
            </a:extLst>
          </p:cNvPr>
          <p:cNvSpPr>
            <a:spLocks noGrp="1"/>
          </p:cNvSpPr>
          <p:nvPr>
            <p:ph idx="1"/>
          </p:nvPr>
        </p:nvSpPr>
        <p:spPr>
          <a:xfrm>
            <a:off x="122238" y="701040"/>
            <a:ext cx="8618537" cy="3200876"/>
          </a:xfrm>
        </p:spPr>
        <p:txBody>
          <a:bodyPr/>
          <a:lstStyle/>
          <a:p>
            <a:pPr>
              <a:buFont typeface="+mj-lt"/>
              <a:buAutoNum type="arabicPeriod"/>
            </a:pPr>
            <a:r>
              <a:rPr lang="en-US" dirty="0"/>
              <a:t>Volatility will be calculated based on S&amp;P 500 index.</a:t>
            </a:r>
          </a:p>
          <a:p>
            <a:pPr>
              <a:buFont typeface="+mj-lt"/>
              <a:buAutoNum type="arabicPeriod"/>
            </a:pPr>
            <a:endParaRPr lang="en-US" dirty="0"/>
          </a:p>
          <a:p>
            <a:pPr>
              <a:buFont typeface="+mj-lt"/>
              <a:buAutoNum type="arabicPeriod"/>
            </a:pPr>
            <a:r>
              <a:rPr lang="en-US" dirty="0"/>
              <a:t>The strategy compares the median of forecast volatility last three year with the forecast volatility tomorrow to decide whether the volatility regime is high ow low</a:t>
            </a:r>
          </a:p>
          <a:p>
            <a:r>
              <a:rPr lang="en-US" dirty="0"/>
              <a:t>   - if volatility regime is low, it will go long (buy) if price of STIR &gt; moving average price of MA1 days and short if price of STIR &lt; moving average price of MA1 days</a:t>
            </a:r>
          </a:p>
          <a:p>
            <a:r>
              <a:rPr lang="en-US" dirty="0"/>
              <a:t>   - if volatility regime is high, it will go long (buy) if price of STIR &gt; moving average price of MA2 days and short if price of STIR &lt; moving average price of MA2 days</a:t>
            </a:r>
          </a:p>
          <a:p>
            <a:r>
              <a:rPr lang="en-US" dirty="0"/>
              <a:t> 3. </a:t>
            </a:r>
            <a:r>
              <a:rPr lang="en-US" dirty="0">
                <a:solidFill>
                  <a:srgbClr val="FF0000"/>
                </a:solidFill>
              </a:rPr>
              <a:t>The transaction cost is modelled </a:t>
            </a:r>
            <a:r>
              <a:rPr lang="en-US" dirty="0"/>
              <a:t>by using the Bid-Ask price for S&amp;P e-mini future contracts. Details are as follows:</a:t>
            </a:r>
          </a:p>
          <a:p>
            <a:r>
              <a:rPr lang="en-US" dirty="0"/>
              <a:t>  - When there is a buy signal, I buy the contract with ask price and  when there is a sell signal, I sell the contract with bid price.</a:t>
            </a:r>
          </a:p>
          <a:p>
            <a:r>
              <a:rPr lang="en-US" dirty="0"/>
              <a:t>  - In addition, I also add the commission fee into the transaction cost.</a:t>
            </a:r>
            <a:endParaRPr lang="en-AU" dirty="0"/>
          </a:p>
        </p:txBody>
      </p:sp>
      <p:sp>
        <p:nvSpPr>
          <p:cNvPr id="4" name="Slide Number Placeholder 3">
            <a:extLst>
              <a:ext uri="{FF2B5EF4-FFF2-40B4-BE49-F238E27FC236}">
                <a16:creationId xmlns:a16="http://schemas.microsoft.com/office/drawing/2014/main" id="{D7D579BF-D21D-4374-8990-606596BDDCA1}"/>
              </a:ext>
            </a:extLst>
          </p:cNvPr>
          <p:cNvSpPr>
            <a:spLocks noGrp="1"/>
          </p:cNvSpPr>
          <p:nvPr>
            <p:ph type="sldNum" sz="quarter" idx="11"/>
          </p:nvPr>
        </p:nvSpPr>
        <p:spPr/>
        <p:txBody>
          <a:bodyPr/>
          <a:lstStyle/>
          <a:p>
            <a:pPr>
              <a:defRPr/>
            </a:pPr>
            <a:fld id="{52394E45-8E32-49E7-B7E6-840F75A89459}" type="slidenum">
              <a:rPr lang="en-US" smtClean="0"/>
              <a:pPr>
                <a:defRPr/>
              </a:pPr>
              <a:t>2</a:t>
            </a:fld>
            <a:endParaRPr lang="en-US" dirty="0"/>
          </a:p>
        </p:txBody>
      </p:sp>
      <p:pic>
        <p:nvPicPr>
          <p:cNvPr id="6" name="Picture 5">
            <a:extLst>
              <a:ext uri="{FF2B5EF4-FFF2-40B4-BE49-F238E27FC236}">
                <a16:creationId xmlns:a16="http://schemas.microsoft.com/office/drawing/2014/main" id="{8A410DFC-74C7-479B-A43D-4395FB4ED4AC}"/>
              </a:ext>
            </a:extLst>
          </p:cNvPr>
          <p:cNvPicPr>
            <a:picLocks noChangeAspect="1"/>
          </p:cNvPicPr>
          <p:nvPr/>
        </p:nvPicPr>
        <p:blipFill>
          <a:blip r:embed="rId2"/>
          <a:stretch>
            <a:fillRect/>
          </a:stretch>
        </p:blipFill>
        <p:spPr>
          <a:xfrm>
            <a:off x="7223125" y="84426"/>
            <a:ext cx="1589279" cy="876300"/>
          </a:xfrm>
          <a:prstGeom prst="rect">
            <a:avLst/>
          </a:prstGeom>
        </p:spPr>
      </p:pic>
    </p:spTree>
    <p:extLst>
      <p:ext uri="{BB962C8B-B14F-4D97-AF65-F5344CB8AC3E}">
        <p14:creationId xmlns:p14="http://schemas.microsoft.com/office/powerpoint/2010/main" val="189446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r>
              <a:rPr lang="en-AU" dirty="0"/>
              <a:t>Main functions</a:t>
            </a:r>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3</a:t>
            </a:fld>
            <a:endParaRPr lang="en-US" dirty="0"/>
          </a:p>
        </p:txBody>
      </p:sp>
      <p:sp>
        <p:nvSpPr>
          <p:cNvPr id="9" name="Content Placeholder 8"/>
          <p:cNvSpPr>
            <a:spLocks noGrp="1"/>
          </p:cNvSpPr>
          <p:nvPr>
            <p:ph idx="1"/>
          </p:nvPr>
        </p:nvSpPr>
        <p:spPr>
          <a:xfrm>
            <a:off x="119063" y="668338"/>
            <a:ext cx="8618537" cy="856453"/>
          </a:xfrm>
        </p:spPr>
        <p:txBody>
          <a:bodyPr/>
          <a:lstStyle/>
          <a:p>
            <a:pPr algn="just">
              <a:lnSpc>
                <a:spcPct val="200000"/>
              </a:lnSpc>
              <a:buFont typeface="Wingdings" panose="05000000000000000000" pitchFamily="2" charset="2"/>
              <a:buChar char="Ø"/>
            </a:pPr>
            <a:r>
              <a:rPr lang="en-AU" b="1" dirty="0">
                <a:solidFill>
                  <a:srgbClr val="008000"/>
                </a:solidFill>
              </a:rPr>
              <a:t>sp500_future_analyzing:</a:t>
            </a:r>
          </a:p>
          <a:p>
            <a:pPr marL="0" indent="0" algn="just">
              <a:lnSpc>
                <a:spcPct val="200000"/>
              </a:lnSpc>
            </a:pPr>
            <a:endParaRPr lang="en-AU" sz="1400" dirty="0"/>
          </a:p>
        </p:txBody>
      </p:sp>
      <p:pic>
        <p:nvPicPr>
          <p:cNvPr id="3" name="Picture 2"/>
          <p:cNvPicPr>
            <a:picLocks noChangeAspect="1"/>
          </p:cNvPicPr>
          <p:nvPr/>
        </p:nvPicPr>
        <p:blipFill>
          <a:blip r:embed="rId3"/>
          <a:stretch>
            <a:fillRect/>
          </a:stretch>
        </p:blipFill>
        <p:spPr>
          <a:xfrm>
            <a:off x="7223125" y="84426"/>
            <a:ext cx="1589279" cy="876300"/>
          </a:xfrm>
          <a:prstGeom prst="rect">
            <a:avLst/>
          </a:prstGeom>
        </p:spPr>
      </p:pic>
      <p:pic>
        <p:nvPicPr>
          <p:cNvPr id="7" name="Picture 6">
            <a:extLst>
              <a:ext uri="{FF2B5EF4-FFF2-40B4-BE49-F238E27FC236}">
                <a16:creationId xmlns:a16="http://schemas.microsoft.com/office/drawing/2014/main" id="{6C61DE32-95F0-4F73-AEDD-9577DDC800A5}"/>
              </a:ext>
            </a:extLst>
          </p:cNvPr>
          <p:cNvPicPr>
            <a:picLocks noChangeAspect="1"/>
          </p:cNvPicPr>
          <p:nvPr/>
        </p:nvPicPr>
        <p:blipFill>
          <a:blip r:embed="rId4"/>
          <a:stretch>
            <a:fillRect/>
          </a:stretch>
        </p:blipFill>
        <p:spPr>
          <a:xfrm>
            <a:off x="44260" y="1351280"/>
            <a:ext cx="8689372" cy="3891279"/>
          </a:xfrm>
          <a:prstGeom prst="rect">
            <a:avLst/>
          </a:prstGeom>
        </p:spPr>
      </p:pic>
    </p:spTree>
    <p:extLst>
      <p:ext uri="{BB962C8B-B14F-4D97-AF65-F5344CB8AC3E}">
        <p14:creationId xmlns:p14="http://schemas.microsoft.com/office/powerpoint/2010/main" val="324904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r>
              <a:rPr lang="en-AU" dirty="0"/>
              <a:t>Main functions</a:t>
            </a:r>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4</a:t>
            </a:fld>
            <a:endParaRPr lang="en-US" dirty="0"/>
          </a:p>
        </p:txBody>
      </p:sp>
      <p:sp>
        <p:nvSpPr>
          <p:cNvPr id="9" name="Content Placeholder 8"/>
          <p:cNvSpPr>
            <a:spLocks noGrp="1"/>
          </p:cNvSpPr>
          <p:nvPr>
            <p:ph idx="1"/>
          </p:nvPr>
        </p:nvSpPr>
        <p:spPr>
          <a:xfrm>
            <a:off x="119063" y="668338"/>
            <a:ext cx="8618537" cy="856453"/>
          </a:xfrm>
        </p:spPr>
        <p:txBody>
          <a:bodyPr/>
          <a:lstStyle/>
          <a:p>
            <a:pPr algn="just">
              <a:lnSpc>
                <a:spcPct val="200000"/>
              </a:lnSpc>
              <a:buFont typeface="Wingdings" panose="05000000000000000000" pitchFamily="2" charset="2"/>
              <a:buChar char="Ø"/>
            </a:pPr>
            <a:r>
              <a:rPr lang="en-AU" b="1" dirty="0" err="1">
                <a:solidFill>
                  <a:srgbClr val="008000"/>
                </a:solidFill>
              </a:rPr>
              <a:t>get_portfolio_return</a:t>
            </a:r>
            <a:r>
              <a:rPr lang="en-AU" b="1" dirty="0">
                <a:solidFill>
                  <a:srgbClr val="008000"/>
                </a:solidFill>
              </a:rPr>
              <a:t>:</a:t>
            </a:r>
          </a:p>
          <a:p>
            <a:pPr marL="0" indent="0" algn="just">
              <a:lnSpc>
                <a:spcPct val="200000"/>
              </a:lnSpc>
            </a:pPr>
            <a:endParaRPr lang="en-AU" sz="1400" dirty="0"/>
          </a:p>
        </p:txBody>
      </p:sp>
      <p:pic>
        <p:nvPicPr>
          <p:cNvPr id="3" name="Picture 2"/>
          <p:cNvPicPr>
            <a:picLocks noChangeAspect="1"/>
          </p:cNvPicPr>
          <p:nvPr/>
        </p:nvPicPr>
        <p:blipFill>
          <a:blip r:embed="rId3"/>
          <a:stretch>
            <a:fillRect/>
          </a:stretch>
        </p:blipFill>
        <p:spPr>
          <a:xfrm>
            <a:off x="7223125" y="84426"/>
            <a:ext cx="1589279" cy="876300"/>
          </a:xfrm>
          <a:prstGeom prst="rect">
            <a:avLst/>
          </a:prstGeom>
        </p:spPr>
      </p:pic>
      <p:pic>
        <p:nvPicPr>
          <p:cNvPr id="6" name="Picture 5">
            <a:extLst>
              <a:ext uri="{FF2B5EF4-FFF2-40B4-BE49-F238E27FC236}">
                <a16:creationId xmlns:a16="http://schemas.microsoft.com/office/drawing/2014/main" id="{8C94E813-C664-4502-8399-E1E6E92615B4}"/>
              </a:ext>
            </a:extLst>
          </p:cNvPr>
          <p:cNvPicPr>
            <a:picLocks noChangeAspect="1"/>
          </p:cNvPicPr>
          <p:nvPr/>
        </p:nvPicPr>
        <p:blipFill>
          <a:blip r:embed="rId4"/>
          <a:stretch>
            <a:fillRect/>
          </a:stretch>
        </p:blipFill>
        <p:spPr>
          <a:xfrm>
            <a:off x="119063" y="1310640"/>
            <a:ext cx="8723312" cy="4637220"/>
          </a:xfrm>
          <a:prstGeom prst="rect">
            <a:avLst/>
          </a:prstGeom>
        </p:spPr>
      </p:pic>
    </p:spTree>
    <p:extLst>
      <p:ext uri="{BB962C8B-B14F-4D97-AF65-F5344CB8AC3E}">
        <p14:creationId xmlns:p14="http://schemas.microsoft.com/office/powerpoint/2010/main" val="347334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877163"/>
          </a:xfrm>
        </p:spPr>
        <p:txBody>
          <a:bodyPr/>
          <a:lstStyle/>
          <a:p>
            <a:r>
              <a:rPr lang="en-AU" dirty="0"/>
              <a:t>1. </a:t>
            </a:r>
            <a:r>
              <a:rPr lang="en-US" dirty="0"/>
              <a:t>run grid-search with changes of MA1 ( fast-moving window)</a:t>
            </a:r>
            <a:br>
              <a:rPr lang="en-US" dirty="0"/>
            </a:br>
            <a:r>
              <a:rPr lang="en-US" dirty="0"/>
              <a:t> and MA2 (slow-moving window) to see how these parameters</a:t>
            </a:r>
            <a:br>
              <a:rPr lang="en-US" dirty="0"/>
            </a:br>
            <a:r>
              <a:rPr lang="en-US" dirty="0"/>
              <a:t> affect the Sharpe ratio</a:t>
            </a:r>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5</a:t>
            </a:fld>
            <a:endParaRPr lang="en-US" dirty="0"/>
          </a:p>
        </p:txBody>
      </p:sp>
      <p:pic>
        <p:nvPicPr>
          <p:cNvPr id="7" name="Picture 6"/>
          <p:cNvPicPr>
            <a:picLocks noChangeAspect="1"/>
          </p:cNvPicPr>
          <p:nvPr/>
        </p:nvPicPr>
        <p:blipFill>
          <a:blip r:embed="rId3"/>
          <a:stretch>
            <a:fillRect/>
          </a:stretch>
        </p:blipFill>
        <p:spPr>
          <a:xfrm>
            <a:off x="7224766" y="84427"/>
            <a:ext cx="1614360" cy="876300"/>
          </a:xfrm>
          <a:prstGeom prst="rect">
            <a:avLst/>
          </a:prstGeom>
        </p:spPr>
      </p:pic>
      <p:sp>
        <p:nvSpPr>
          <p:cNvPr id="6" name="Content Placeholder 5">
            <a:extLst>
              <a:ext uri="{FF2B5EF4-FFF2-40B4-BE49-F238E27FC236}">
                <a16:creationId xmlns:a16="http://schemas.microsoft.com/office/drawing/2014/main" id="{C6EE99C4-FD2B-4DFA-ACED-4236C74D1FC4}"/>
              </a:ext>
            </a:extLst>
          </p:cNvPr>
          <p:cNvSpPr>
            <a:spLocks noGrp="1"/>
          </p:cNvSpPr>
          <p:nvPr>
            <p:ph idx="1"/>
          </p:nvPr>
        </p:nvSpPr>
        <p:spPr/>
        <p:txBody>
          <a:bodyPr/>
          <a:lstStyle/>
          <a:p>
            <a:endParaRPr lang="en-AU"/>
          </a:p>
        </p:txBody>
      </p:sp>
      <p:sp>
        <p:nvSpPr>
          <p:cNvPr id="11" name="TextBox 10">
            <a:extLst>
              <a:ext uri="{FF2B5EF4-FFF2-40B4-BE49-F238E27FC236}">
                <a16:creationId xmlns:a16="http://schemas.microsoft.com/office/drawing/2014/main" id="{9C21F623-E5CC-4769-AD9C-C278E55F6876}"/>
              </a:ext>
            </a:extLst>
          </p:cNvPr>
          <p:cNvSpPr txBox="1"/>
          <p:nvPr/>
        </p:nvSpPr>
        <p:spPr>
          <a:xfrm>
            <a:off x="2217420" y="3106133"/>
            <a:ext cx="4495800" cy="584775"/>
          </a:xfrm>
          <a:prstGeom prst="rect">
            <a:avLst/>
          </a:prstGeom>
          <a:noFill/>
        </p:spPr>
        <p:txBody>
          <a:bodyPr wrap="square">
            <a:spAutoFit/>
          </a:bodyPr>
          <a:lstStyle/>
          <a:p>
            <a:br>
              <a:rPr lang="en-AU" dirty="0"/>
            </a:br>
            <a:endParaRPr lang="en-AU" dirty="0"/>
          </a:p>
        </p:txBody>
      </p:sp>
      <p:pic>
        <p:nvPicPr>
          <p:cNvPr id="5" name="Picture 4">
            <a:extLst>
              <a:ext uri="{FF2B5EF4-FFF2-40B4-BE49-F238E27FC236}">
                <a16:creationId xmlns:a16="http://schemas.microsoft.com/office/drawing/2014/main" id="{2F043E89-22A3-493B-AE65-69C5D2ED7074}"/>
              </a:ext>
            </a:extLst>
          </p:cNvPr>
          <p:cNvPicPr>
            <a:picLocks noChangeAspect="1"/>
          </p:cNvPicPr>
          <p:nvPr/>
        </p:nvPicPr>
        <p:blipFill>
          <a:blip r:embed="rId4"/>
          <a:stretch>
            <a:fillRect/>
          </a:stretch>
        </p:blipFill>
        <p:spPr>
          <a:xfrm>
            <a:off x="220663" y="1253112"/>
            <a:ext cx="8516937" cy="4964808"/>
          </a:xfrm>
          <a:prstGeom prst="rect">
            <a:avLst/>
          </a:prstGeom>
        </p:spPr>
      </p:pic>
    </p:spTree>
    <p:extLst>
      <p:ext uri="{BB962C8B-B14F-4D97-AF65-F5344CB8AC3E}">
        <p14:creationId xmlns:p14="http://schemas.microsoft.com/office/powerpoint/2010/main" val="2421962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877163"/>
          </a:xfrm>
        </p:spPr>
        <p:txBody>
          <a:bodyPr/>
          <a:lstStyle/>
          <a:p>
            <a:r>
              <a:rPr lang="en-AU" dirty="0"/>
              <a:t>1. </a:t>
            </a:r>
            <a:r>
              <a:rPr lang="en-US" dirty="0"/>
              <a:t>run grid-search with changes of MA1 ( fast-moving window)</a:t>
            </a:r>
            <a:br>
              <a:rPr lang="en-US" dirty="0"/>
            </a:br>
            <a:r>
              <a:rPr lang="en-US" dirty="0"/>
              <a:t> and MA2 (slow-moving window) to see how these parameters</a:t>
            </a:r>
            <a:br>
              <a:rPr lang="en-US" dirty="0"/>
            </a:br>
            <a:r>
              <a:rPr lang="en-US" dirty="0"/>
              <a:t> affect the Sharpe ratio</a:t>
            </a:r>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6</a:t>
            </a:fld>
            <a:endParaRPr lang="en-US" dirty="0"/>
          </a:p>
        </p:txBody>
      </p:sp>
      <p:pic>
        <p:nvPicPr>
          <p:cNvPr id="7" name="Picture 6"/>
          <p:cNvPicPr>
            <a:picLocks noChangeAspect="1"/>
          </p:cNvPicPr>
          <p:nvPr/>
        </p:nvPicPr>
        <p:blipFill>
          <a:blip r:embed="rId3"/>
          <a:stretch>
            <a:fillRect/>
          </a:stretch>
        </p:blipFill>
        <p:spPr>
          <a:xfrm>
            <a:off x="7224766" y="84427"/>
            <a:ext cx="1614360" cy="876300"/>
          </a:xfrm>
          <a:prstGeom prst="rect">
            <a:avLst/>
          </a:prstGeom>
        </p:spPr>
      </p:pic>
      <p:sp>
        <p:nvSpPr>
          <p:cNvPr id="6" name="Content Placeholder 5">
            <a:extLst>
              <a:ext uri="{FF2B5EF4-FFF2-40B4-BE49-F238E27FC236}">
                <a16:creationId xmlns:a16="http://schemas.microsoft.com/office/drawing/2014/main" id="{C6EE99C4-FD2B-4DFA-ACED-4236C74D1FC4}"/>
              </a:ext>
            </a:extLst>
          </p:cNvPr>
          <p:cNvSpPr>
            <a:spLocks noGrp="1"/>
          </p:cNvSpPr>
          <p:nvPr>
            <p:ph idx="1"/>
          </p:nvPr>
        </p:nvSpPr>
        <p:spPr/>
        <p:txBody>
          <a:bodyPr/>
          <a:lstStyle/>
          <a:p>
            <a:endParaRPr lang="en-AU"/>
          </a:p>
        </p:txBody>
      </p:sp>
      <p:sp>
        <p:nvSpPr>
          <p:cNvPr id="11" name="TextBox 10">
            <a:extLst>
              <a:ext uri="{FF2B5EF4-FFF2-40B4-BE49-F238E27FC236}">
                <a16:creationId xmlns:a16="http://schemas.microsoft.com/office/drawing/2014/main" id="{9C21F623-E5CC-4769-AD9C-C278E55F6876}"/>
              </a:ext>
            </a:extLst>
          </p:cNvPr>
          <p:cNvSpPr txBox="1"/>
          <p:nvPr/>
        </p:nvSpPr>
        <p:spPr>
          <a:xfrm>
            <a:off x="2217420" y="3106133"/>
            <a:ext cx="4495800" cy="584775"/>
          </a:xfrm>
          <a:prstGeom prst="rect">
            <a:avLst/>
          </a:prstGeom>
          <a:noFill/>
        </p:spPr>
        <p:txBody>
          <a:bodyPr wrap="square">
            <a:spAutoFit/>
          </a:bodyPr>
          <a:lstStyle/>
          <a:p>
            <a:br>
              <a:rPr lang="en-AU" dirty="0"/>
            </a:br>
            <a:endParaRPr lang="en-AU" dirty="0"/>
          </a:p>
        </p:txBody>
      </p:sp>
      <p:pic>
        <p:nvPicPr>
          <p:cNvPr id="5" name="Picture 4">
            <a:extLst>
              <a:ext uri="{FF2B5EF4-FFF2-40B4-BE49-F238E27FC236}">
                <a16:creationId xmlns:a16="http://schemas.microsoft.com/office/drawing/2014/main" id="{DEAAC37A-5942-479C-B270-61719576AB0A}"/>
              </a:ext>
            </a:extLst>
          </p:cNvPr>
          <p:cNvPicPr>
            <a:picLocks noChangeAspect="1"/>
          </p:cNvPicPr>
          <p:nvPr/>
        </p:nvPicPr>
        <p:blipFill>
          <a:blip r:embed="rId4"/>
          <a:stretch>
            <a:fillRect/>
          </a:stretch>
        </p:blipFill>
        <p:spPr>
          <a:xfrm>
            <a:off x="235809" y="1212668"/>
            <a:ext cx="8503453" cy="5035732"/>
          </a:xfrm>
          <a:prstGeom prst="rect">
            <a:avLst/>
          </a:prstGeom>
        </p:spPr>
      </p:pic>
    </p:spTree>
    <p:extLst>
      <p:ext uri="{BB962C8B-B14F-4D97-AF65-F5344CB8AC3E}">
        <p14:creationId xmlns:p14="http://schemas.microsoft.com/office/powerpoint/2010/main" val="100967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r>
              <a:rPr lang="en-US" dirty="0"/>
              <a:t>For easier to imagination, I created a 3d heat map</a:t>
            </a:r>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7</a:t>
            </a:fld>
            <a:endParaRPr lang="en-US" dirty="0"/>
          </a:p>
        </p:txBody>
      </p:sp>
      <p:pic>
        <p:nvPicPr>
          <p:cNvPr id="7" name="Picture 6"/>
          <p:cNvPicPr>
            <a:picLocks noChangeAspect="1"/>
          </p:cNvPicPr>
          <p:nvPr/>
        </p:nvPicPr>
        <p:blipFill>
          <a:blip r:embed="rId3"/>
          <a:stretch>
            <a:fillRect/>
          </a:stretch>
        </p:blipFill>
        <p:spPr>
          <a:xfrm>
            <a:off x="7224766" y="84427"/>
            <a:ext cx="1614360" cy="876300"/>
          </a:xfrm>
          <a:prstGeom prst="rect">
            <a:avLst/>
          </a:prstGeom>
        </p:spPr>
      </p:pic>
      <p:sp>
        <p:nvSpPr>
          <p:cNvPr id="6" name="Content Placeholder 5">
            <a:extLst>
              <a:ext uri="{FF2B5EF4-FFF2-40B4-BE49-F238E27FC236}">
                <a16:creationId xmlns:a16="http://schemas.microsoft.com/office/drawing/2014/main" id="{C6EE99C4-FD2B-4DFA-ACED-4236C74D1FC4}"/>
              </a:ext>
            </a:extLst>
          </p:cNvPr>
          <p:cNvSpPr>
            <a:spLocks noGrp="1"/>
          </p:cNvSpPr>
          <p:nvPr>
            <p:ph idx="1"/>
          </p:nvPr>
        </p:nvSpPr>
        <p:spPr>
          <a:xfrm>
            <a:off x="23670" y="6182332"/>
            <a:ext cx="8618537" cy="492443"/>
          </a:xfrm>
        </p:spPr>
        <p:txBody>
          <a:bodyPr/>
          <a:lstStyle/>
          <a:p>
            <a:r>
              <a:rPr lang="en-US" b="0" i="0" dirty="0">
                <a:solidFill>
                  <a:srgbClr val="222222"/>
                </a:solidFill>
                <a:effectLst/>
                <a:latin typeface="Arial" panose="020B0604020202020204" pitchFamily="34" charset="0"/>
              </a:rPr>
              <a:t>It can be seen that MA1 = </a:t>
            </a:r>
            <a:r>
              <a:rPr lang="en-US" dirty="0">
                <a:solidFill>
                  <a:srgbClr val="222222"/>
                </a:solidFill>
                <a:latin typeface="Arial" panose="020B0604020202020204" pitchFamily="34" charset="0"/>
              </a:rPr>
              <a:t>5 days and MA2 moves in a range from 200 - 300 days </a:t>
            </a:r>
            <a:r>
              <a:rPr lang="en-US" b="0" i="0" dirty="0">
                <a:solidFill>
                  <a:srgbClr val="222222"/>
                </a:solidFill>
                <a:effectLst/>
                <a:latin typeface="Arial" panose="020B0604020202020204" pitchFamily="34" charset="0"/>
              </a:rPr>
              <a:t>tends to produce highest Sharpe ratio</a:t>
            </a:r>
            <a:endParaRPr lang="en-AU" dirty="0"/>
          </a:p>
        </p:txBody>
      </p:sp>
      <p:sp>
        <p:nvSpPr>
          <p:cNvPr id="11" name="TextBox 10">
            <a:extLst>
              <a:ext uri="{FF2B5EF4-FFF2-40B4-BE49-F238E27FC236}">
                <a16:creationId xmlns:a16="http://schemas.microsoft.com/office/drawing/2014/main" id="{9C21F623-E5CC-4769-AD9C-C278E55F6876}"/>
              </a:ext>
            </a:extLst>
          </p:cNvPr>
          <p:cNvSpPr txBox="1"/>
          <p:nvPr/>
        </p:nvSpPr>
        <p:spPr>
          <a:xfrm>
            <a:off x="2217420" y="3106133"/>
            <a:ext cx="4495800" cy="584775"/>
          </a:xfrm>
          <a:prstGeom prst="rect">
            <a:avLst/>
          </a:prstGeom>
          <a:noFill/>
        </p:spPr>
        <p:txBody>
          <a:bodyPr wrap="square">
            <a:spAutoFit/>
          </a:bodyPr>
          <a:lstStyle/>
          <a:p>
            <a:br>
              <a:rPr lang="en-AU" dirty="0"/>
            </a:br>
            <a:endParaRPr lang="en-AU" dirty="0"/>
          </a:p>
        </p:txBody>
      </p:sp>
      <p:pic>
        <p:nvPicPr>
          <p:cNvPr id="8" name="Picture 7">
            <a:extLst>
              <a:ext uri="{FF2B5EF4-FFF2-40B4-BE49-F238E27FC236}">
                <a16:creationId xmlns:a16="http://schemas.microsoft.com/office/drawing/2014/main" id="{9A6BF5AC-2FAC-4AB3-BE96-74605719D43C}"/>
              </a:ext>
            </a:extLst>
          </p:cNvPr>
          <p:cNvPicPr>
            <a:picLocks noChangeAspect="1"/>
          </p:cNvPicPr>
          <p:nvPr/>
        </p:nvPicPr>
        <p:blipFill>
          <a:blip r:embed="rId4"/>
          <a:stretch>
            <a:fillRect/>
          </a:stretch>
        </p:blipFill>
        <p:spPr>
          <a:xfrm>
            <a:off x="1061350" y="960727"/>
            <a:ext cx="5943494" cy="4171660"/>
          </a:xfrm>
          <a:prstGeom prst="rect">
            <a:avLst/>
          </a:prstGeom>
        </p:spPr>
      </p:pic>
    </p:spTree>
    <p:extLst>
      <p:ext uri="{BB962C8B-B14F-4D97-AF65-F5344CB8AC3E}">
        <p14:creationId xmlns:p14="http://schemas.microsoft.com/office/powerpoint/2010/main" val="334405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r>
              <a:rPr lang="en-AU" dirty="0"/>
              <a:t>2. </a:t>
            </a:r>
            <a:r>
              <a:rPr lang="en-US" dirty="0"/>
              <a:t>How changes in MA1 and MA2 affect risk and return profile?</a:t>
            </a:r>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8</a:t>
            </a:fld>
            <a:endParaRPr lang="en-US" dirty="0"/>
          </a:p>
        </p:txBody>
      </p:sp>
      <p:pic>
        <p:nvPicPr>
          <p:cNvPr id="7" name="Picture 6"/>
          <p:cNvPicPr>
            <a:picLocks noChangeAspect="1"/>
          </p:cNvPicPr>
          <p:nvPr/>
        </p:nvPicPr>
        <p:blipFill>
          <a:blip r:embed="rId3"/>
          <a:stretch>
            <a:fillRect/>
          </a:stretch>
        </p:blipFill>
        <p:spPr>
          <a:xfrm>
            <a:off x="7224766" y="84427"/>
            <a:ext cx="1614360" cy="876300"/>
          </a:xfrm>
          <a:prstGeom prst="rect">
            <a:avLst/>
          </a:prstGeom>
        </p:spPr>
      </p:pic>
      <p:sp>
        <p:nvSpPr>
          <p:cNvPr id="6" name="Content Placeholder 5">
            <a:extLst>
              <a:ext uri="{FF2B5EF4-FFF2-40B4-BE49-F238E27FC236}">
                <a16:creationId xmlns:a16="http://schemas.microsoft.com/office/drawing/2014/main" id="{C6EE99C4-FD2B-4DFA-ACED-4236C74D1FC4}"/>
              </a:ext>
            </a:extLst>
          </p:cNvPr>
          <p:cNvSpPr>
            <a:spLocks noGrp="1"/>
          </p:cNvSpPr>
          <p:nvPr>
            <p:ph idx="1"/>
          </p:nvPr>
        </p:nvSpPr>
        <p:spPr/>
        <p:txBody>
          <a:bodyPr/>
          <a:lstStyle/>
          <a:p>
            <a:endParaRPr lang="en-AU"/>
          </a:p>
        </p:txBody>
      </p:sp>
      <p:sp>
        <p:nvSpPr>
          <p:cNvPr id="11" name="TextBox 10">
            <a:extLst>
              <a:ext uri="{FF2B5EF4-FFF2-40B4-BE49-F238E27FC236}">
                <a16:creationId xmlns:a16="http://schemas.microsoft.com/office/drawing/2014/main" id="{9C21F623-E5CC-4769-AD9C-C278E55F6876}"/>
              </a:ext>
            </a:extLst>
          </p:cNvPr>
          <p:cNvSpPr txBox="1"/>
          <p:nvPr/>
        </p:nvSpPr>
        <p:spPr>
          <a:xfrm>
            <a:off x="2217420" y="3106133"/>
            <a:ext cx="4495800" cy="584775"/>
          </a:xfrm>
          <a:prstGeom prst="rect">
            <a:avLst/>
          </a:prstGeom>
          <a:noFill/>
        </p:spPr>
        <p:txBody>
          <a:bodyPr wrap="square">
            <a:spAutoFit/>
          </a:bodyPr>
          <a:lstStyle/>
          <a:p>
            <a:br>
              <a:rPr lang="en-AU" dirty="0"/>
            </a:br>
            <a:endParaRPr lang="en-AU" dirty="0"/>
          </a:p>
        </p:txBody>
      </p:sp>
      <p:pic>
        <p:nvPicPr>
          <p:cNvPr id="8" name="Picture 7">
            <a:extLst>
              <a:ext uri="{FF2B5EF4-FFF2-40B4-BE49-F238E27FC236}">
                <a16:creationId xmlns:a16="http://schemas.microsoft.com/office/drawing/2014/main" id="{530A389A-C6EB-44C6-9B52-A4D8D1C45010}"/>
              </a:ext>
            </a:extLst>
          </p:cNvPr>
          <p:cNvPicPr>
            <a:picLocks noChangeAspect="1"/>
          </p:cNvPicPr>
          <p:nvPr/>
        </p:nvPicPr>
        <p:blipFill>
          <a:blip r:embed="rId4"/>
          <a:stretch>
            <a:fillRect/>
          </a:stretch>
        </p:blipFill>
        <p:spPr>
          <a:xfrm>
            <a:off x="967460" y="863600"/>
            <a:ext cx="6896380" cy="4901775"/>
          </a:xfrm>
          <a:prstGeom prst="rect">
            <a:avLst/>
          </a:prstGeom>
        </p:spPr>
      </p:pic>
    </p:spTree>
    <p:extLst>
      <p:ext uri="{BB962C8B-B14F-4D97-AF65-F5344CB8AC3E}">
        <p14:creationId xmlns:p14="http://schemas.microsoft.com/office/powerpoint/2010/main" val="14947856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2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pcIJtyEFx0qaEMTOh_qcS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sbjiUfhDQ0eMj_EsiCMsT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DuzmLh1q0yOi4_9nE9b3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p9onOgTNES8rtNoZXPd1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BFPou43x0mw7oQmLw8_Jw"/>
</p:tagLst>
</file>

<file path=ppt/tags/tag1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ZrS9YNnwE.BgcKp8GciH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88E.WguqkegIbDSjPxqn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Wbog6lQkGJgCawys2gz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dHzFUG3WJ02s88x3sylyw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CN8SNURMjE.lxbp8qTEL8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226892</TotalTime>
  <Words>529</Words>
  <Application>Microsoft Office PowerPoint</Application>
  <PresentationFormat>Custom</PresentationFormat>
  <Paragraphs>62</Paragraphs>
  <Slides>13</Slides>
  <Notes>12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13</vt:i4>
      </vt:variant>
    </vt:vector>
  </HeadingPairs>
  <TitlesOfParts>
    <vt:vector size="17" baseType="lpstr">
      <vt:lpstr>Arial</vt:lpstr>
      <vt:lpstr>Times New Roman</vt:lpstr>
      <vt:lpstr>Wingdings</vt:lpstr>
      <vt:lpstr>blank</vt:lpstr>
      <vt:lpstr>S&amp;P 500 emini Future Trading Strategy</vt:lpstr>
      <vt:lpstr>Summary of Strategy</vt:lpstr>
      <vt:lpstr>Notes:</vt:lpstr>
      <vt:lpstr>Main functions</vt:lpstr>
      <vt:lpstr>Main functions</vt:lpstr>
      <vt:lpstr>1. run grid-search with changes of MA1 ( fast-moving window)  and MA2 (slow-moving window) to see how these parameters  affect the Sharpe ratio</vt:lpstr>
      <vt:lpstr>1. run grid-search with changes of MA1 ( fast-moving window)  and MA2 (slow-moving window) to see how these parameters  affect the Sharpe ratio</vt:lpstr>
      <vt:lpstr>For easier to imagination, I created a 3d heat map</vt:lpstr>
      <vt:lpstr>2. How changes in MA1 and MA2 affect risk and return profile?</vt:lpstr>
      <vt:lpstr>3. Analyse the performance of max Sharpe case  (MA1 = 10, MA2 = 252, Sharpe = 0.56 )  </vt:lpstr>
      <vt:lpstr>PowerPoint Presentation</vt:lpstr>
      <vt:lpstr>Performance Summary in years:</vt:lpstr>
      <vt:lpstr>PowerPoint Presentation</vt:lpstr>
    </vt:vector>
  </TitlesOfParts>
  <Company>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Cooper Investors    November 2006</dc:title>
  <dc:creator>Anna Mudigdo</dc:creator>
  <cp:keywords>Message Universal Template A4</cp:keywords>
  <dc:description>Version 1.1</dc:description>
  <cp:lastModifiedBy>pham phong</cp:lastModifiedBy>
  <cp:revision>3802</cp:revision>
  <cp:lastPrinted>2020-08-18T10:04:35Z</cp:lastPrinted>
  <dcterms:created xsi:type="dcterms:W3CDTF">2006-12-16T06:43:22Z</dcterms:created>
  <dcterms:modified xsi:type="dcterms:W3CDTF">2020-08-18T22:04:50Z</dcterms:modified>
  <cp:category>POT - A4</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Event">
    <vt:lpwstr/>
  </property>
  <property fmtid="{D5CDD505-2E9C-101B-9397-08002B2CF9AE}" pid="6" name="Delivery Date">
    <vt:lpwstr/>
  </property>
  <property fmtid="{D5CDD505-2E9C-101B-9397-08002B2CF9AE}" pid="7" name="Title">
    <vt:lpwstr>Cooper Investors    November 2006</vt:lpwstr>
  </property>
  <property fmtid="{D5CDD505-2E9C-101B-9397-08002B2CF9AE}" pid="8" name="Final">
    <vt:bool>true</vt:bool>
  </property>
  <property fmtid="{D5CDD505-2E9C-101B-9397-08002B2CF9AE}" pid="9" name="DocID">
    <vt:lpwstr/>
  </property>
  <property fmtid="{D5CDD505-2E9C-101B-9397-08002B2CF9AE}" pid="10" name="DocIDinTitle">
    <vt:bool>false</vt:bool>
  </property>
  <property fmtid="{D5CDD505-2E9C-101B-9397-08002B2CF9AE}" pid="11" name="DocIDinSlide">
    <vt:bool>false</vt:bool>
  </property>
  <property fmtid="{D5CDD505-2E9C-101B-9397-08002B2CF9AE}" pid="12" name="DocIDPosition">
    <vt:i4>0</vt:i4>
  </property>
</Properties>
</file>