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FB0E53B-01DA-4817-A269-9748D73C7877}">
  <a:tblStyle styleId="{CFB0E53B-01DA-4817-A269-9748D73C787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5d77da11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5d77da11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5d77da11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5d77da11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5d77da11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5d77da11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5d77da11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5d77da11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5d77da11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5d77da11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5d77da11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5d77da11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48e6cc78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48e6cc78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584cbedf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584cbedf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5d77da11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5d77da11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5d77da11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5d77da11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5d77da11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5d77da11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5d77da11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5d77da11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5d77da11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5d77da11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5d77da11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5d77da11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3" name="Google Shape;13;p2"/>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ctr">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 name="Google Shape;14;p2"/>
          <p:cNvSpPr txBox="1"/>
          <p:nvPr>
            <p:ph idx="10" type="dt"/>
          </p:nvPr>
        </p:nvSpPr>
        <p:spPr>
          <a:xfrm>
            <a:off x="457200" y="4683919"/>
            <a:ext cx="2133600" cy="3570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2"/>
          <p:cNvSpPr txBox="1"/>
          <p:nvPr>
            <p:ph idx="11" type="ftr"/>
          </p:nvPr>
        </p:nvSpPr>
        <p:spPr>
          <a:xfrm>
            <a:off x="3124200" y="4683919"/>
            <a:ext cx="2895600" cy="3570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2"/>
          <p:cNvSpPr txBox="1"/>
          <p:nvPr>
            <p:ph idx="12" type="sldNum"/>
          </p:nvPr>
        </p:nvSpPr>
        <p:spPr>
          <a:xfrm>
            <a:off x="6553200" y="4683919"/>
            <a:ext cx="2133600" cy="3570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0" name="Google Shape;70;p11"/>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1" name="Google Shape;71;p11"/>
          <p:cNvSpPr txBox="1"/>
          <p:nvPr>
            <p:ph idx="10" type="dt"/>
          </p:nvPr>
        </p:nvSpPr>
        <p:spPr>
          <a:xfrm>
            <a:off x="457200" y="4683919"/>
            <a:ext cx="2133600" cy="3570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Google Shape;72;p11"/>
          <p:cNvSpPr txBox="1"/>
          <p:nvPr>
            <p:ph idx="11" type="ftr"/>
          </p:nvPr>
        </p:nvSpPr>
        <p:spPr>
          <a:xfrm>
            <a:off x="3124200" y="4683919"/>
            <a:ext cx="2895600" cy="3570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Google Shape;73;p11"/>
          <p:cNvSpPr txBox="1"/>
          <p:nvPr>
            <p:ph idx="12" type="sldNum"/>
          </p:nvPr>
        </p:nvSpPr>
        <p:spPr>
          <a:xfrm>
            <a:off x="6553200" y="4683919"/>
            <a:ext cx="2133600" cy="3570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6" name="Google Shape;76;p12"/>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7" name="Google Shape;77;p12"/>
          <p:cNvSpPr txBox="1"/>
          <p:nvPr>
            <p:ph idx="10" type="dt"/>
          </p:nvPr>
        </p:nvSpPr>
        <p:spPr>
          <a:xfrm>
            <a:off x="457200" y="4683919"/>
            <a:ext cx="2133600" cy="3570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12"/>
          <p:cNvSpPr txBox="1"/>
          <p:nvPr>
            <p:ph idx="11" type="ftr"/>
          </p:nvPr>
        </p:nvSpPr>
        <p:spPr>
          <a:xfrm>
            <a:off x="3124200" y="4683919"/>
            <a:ext cx="2895600" cy="3570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12"/>
          <p:cNvSpPr txBox="1"/>
          <p:nvPr>
            <p:ph idx="12" type="sldNum"/>
          </p:nvPr>
        </p:nvSpPr>
        <p:spPr>
          <a:xfrm>
            <a:off x="6553200" y="4683919"/>
            <a:ext cx="2133600" cy="3570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9" name="Google Shape;19;p3"/>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 name="Google Shape;20;p3"/>
          <p:cNvSpPr txBox="1"/>
          <p:nvPr>
            <p:ph idx="10" type="dt"/>
          </p:nvPr>
        </p:nvSpPr>
        <p:spPr>
          <a:xfrm>
            <a:off x="457200" y="4683919"/>
            <a:ext cx="2133600" cy="3570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3"/>
          <p:cNvSpPr txBox="1"/>
          <p:nvPr>
            <p:ph idx="11" type="ftr"/>
          </p:nvPr>
        </p:nvSpPr>
        <p:spPr>
          <a:xfrm>
            <a:off x="3124200" y="4683919"/>
            <a:ext cx="2895600" cy="3570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3"/>
          <p:cNvSpPr txBox="1"/>
          <p:nvPr>
            <p:ph idx="12" type="sldNum"/>
          </p:nvPr>
        </p:nvSpPr>
        <p:spPr>
          <a:xfrm>
            <a:off x="6553200" y="4683919"/>
            <a:ext cx="2133600" cy="3570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5" name="Google Shape;25;p4"/>
          <p:cNvSpPr txBox="1"/>
          <p:nvPr>
            <p:ph idx="1" type="body"/>
          </p:nvPr>
        </p:nvSpPr>
        <p:spPr>
          <a:xfrm>
            <a:off x="722313" y="2180035"/>
            <a:ext cx="7772400" cy="1125300"/>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26" name="Google Shape;26;p4"/>
          <p:cNvSpPr txBox="1"/>
          <p:nvPr>
            <p:ph idx="10" type="dt"/>
          </p:nvPr>
        </p:nvSpPr>
        <p:spPr>
          <a:xfrm>
            <a:off x="457200" y="4683919"/>
            <a:ext cx="2133600" cy="3570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4"/>
          <p:cNvSpPr txBox="1"/>
          <p:nvPr>
            <p:ph idx="11" type="ftr"/>
          </p:nvPr>
        </p:nvSpPr>
        <p:spPr>
          <a:xfrm>
            <a:off x="3124200" y="4683919"/>
            <a:ext cx="2895600" cy="3570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4"/>
          <p:cNvSpPr txBox="1"/>
          <p:nvPr>
            <p:ph idx="12" type="sldNum"/>
          </p:nvPr>
        </p:nvSpPr>
        <p:spPr>
          <a:xfrm>
            <a:off x="6553200" y="4683919"/>
            <a:ext cx="2133600" cy="3570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1" name="Google Shape;31;p5"/>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5"/>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 name="Google Shape;33;p5"/>
          <p:cNvSpPr txBox="1"/>
          <p:nvPr>
            <p:ph idx="10" type="dt"/>
          </p:nvPr>
        </p:nvSpPr>
        <p:spPr>
          <a:xfrm>
            <a:off x="457200" y="4683919"/>
            <a:ext cx="2133600" cy="3570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5"/>
          <p:cNvSpPr txBox="1"/>
          <p:nvPr>
            <p:ph idx="11" type="ftr"/>
          </p:nvPr>
        </p:nvSpPr>
        <p:spPr>
          <a:xfrm>
            <a:off x="3124200" y="4683919"/>
            <a:ext cx="2895600" cy="3570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5"/>
          <p:cNvSpPr txBox="1"/>
          <p:nvPr>
            <p:ph idx="12" type="sldNum"/>
          </p:nvPr>
        </p:nvSpPr>
        <p:spPr>
          <a:xfrm>
            <a:off x="6553200" y="4683919"/>
            <a:ext cx="2133600" cy="3570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8" name="Google Shape;38;p6"/>
          <p:cNvSpPr txBox="1"/>
          <p:nvPr>
            <p:ph idx="1" type="body"/>
          </p:nvPr>
        </p:nvSpPr>
        <p:spPr>
          <a:xfrm>
            <a:off x="457200" y="1151335"/>
            <a:ext cx="4040100" cy="4800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9" name="Google Shape;39;p6"/>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0" name="Google Shape;40;p6"/>
          <p:cNvSpPr txBox="1"/>
          <p:nvPr>
            <p:ph idx="3" type="body"/>
          </p:nvPr>
        </p:nvSpPr>
        <p:spPr>
          <a:xfrm>
            <a:off x="4645025" y="1151335"/>
            <a:ext cx="4041900" cy="4800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1" name="Google Shape;41;p6"/>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2" name="Google Shape;42;p6"/>
          <p:cNvSpPr txBox="1"/>
          <p:nvPr>
            <p:ph idx="10" type="dt"/>
          </p:nvPr>
        </p:nvSpPr>
        <p:spPr>
          <a:xfrm>
            <a:off x="457200" y="4683919"/>
            <a:ext cx="2133600" cy="3570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6"/>
          <p:cNvSpPr txBox="1"/>
          <p:nvPr>
            <p:ph idx="11" type="ftr"/>
          </p:nvPr>
        </p:nvSpPr>
        <p:spPr>
          <a:xfrm>
            <a:off x="3124200" y="4683919"/>
            <a:ext cx="2895600" cy="3570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6"/>
          <p:cNvSpPr txBox="1"/>
          <p:nvPr>
            <p:ph idx="12" type="sldNum"/>
          </p:nvPr>
        </p:nvSpPr>
        <p:spPr>
          <a:xfrm>
            <a:off x="6553200" y="4683919"/>
            <a:ext cx="2133600" cy="3570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7" name="Google Shape;47;p7"/>
          <p:cNvSpPr txBox="1"/>
          <p:nvPr>
            <p:ph idx="10" type="dt"/>
          </p:nvPr>
        </p:nvSpPr>
        <p:spPr>
          <a:xfrm>
            <a:off x="457200" y="4683919"/>
            <a:ext cx="2133600" cy="3570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7"/>
          <p:cNvSpPr txBox="1"/>
          <p:nvPr>
            <p:ph idx="11" type="ftr"/>
          </p:nvPr>
        </p:nvSpPr>
        <p:spPr>
          <a:xfrm>
            <a:off x="3124200" y="4683919"/>
            <a:ext cx="2895600" cy="3570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Google Shape;49;p7"/>
          <p:cNvSpPr txBox="1"/>
          <p:nvPr>
            <p:ph idx="12" type="sldNum"/>
          </p:nvPr>
        </p:nvSpPr>
        <p:spPr>
          <a:xfrm>
            <a:off x="6553200" y="4683919"/>
            <a:ext cx="2133600" cy="3570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4683919"/>
            <a:ext cx="2133600" cy="3570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1" type="ftr"/>
          </p:nvPr>
        </p:nvSpPr>
        <p:spPr>
          <a:xfrm>
            <a:off x="3124200" y="4683919"/>
            <a:ext cx="2895600" cy="3570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8"/>
          <p:cNvSpPr txBox="1"/>
          <p:nvPr>
            <p:ph idx="12" type="sldNum"/>
          </p:nvPr>
        </p:nvSpPr>
        <p:spPr>
          <a:xfrm>
            <a:off x="6553200" y="4683919"/>
            <a:ext cx="2133600" cy="3570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6" name="Google Shape;56;p9"/>
          <p:cNvSpPr txBox="1"/>
          <p:nvPr>
            <p:ph idx="1" type="body"/>
          </p:nvPr>
        </p:nvSpPr>
        <p:spPr>
          <a:xfrm>
            <a:off x="3575050" y="204788"/>
            <a:ext cx="5111700" cy="438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7" name="Google Shape;57;p9"/>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58" name="Google Shape;58;p9"/>
          <p:cNvSpPr txBox="1"/>
          <p:nvPr>
            <p:ph idx="10" type="dt"/>
          </p:nvPr>
        </p:nvSpPr>
        <p:spPr>
          <a:xfrm>
            <a:off x="457200" y="4683919"/>
            <a:ext cx="2133600" cy="3570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683919"/>
            <a:ext cx="2895600" cy="3570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683919"/>
            <a:ext cx="2133600" cy="3570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3" name="Google Shape;63;p10"/>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10"/>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65" name="Google Shape;65;p10"/>
          <p:cNvSpPr txBox="1"/>
          <p:nvPr>
            <p:ph idx="10" type="dt"/>
          </p:nvPr>
        </p:nvSpPr>
        <p:spPr>
          <a:xfrm>
            <a:off x="457200" y="4683919"/>
            <a:ext cx="2133600" cy="3570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10"/>
          <p:cNvSpPr txBox="1"/>
          <p:nvPr>
            <p:ph idx="11" type="ftr"/>
          </p:nvPr>
        </p:nvSpPr>
        <p:spPr>
          <a:xfrm>
            <a:off x="3124200" y="4683919"/>
            <a:ext cx="2895600" cy="3570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10"/>
          <p:cNvSpPr txBox="1"/>
          <p:nvPr>
            <p:ph idx="12" type="sldNum"/>
          </p:nvPr>
        </p:nvSpPr>
        <p:spPr>
          <a:xfrm>
            <a:off x="6553200" y="4683919"/>
            <a:ext cx="2133600" cy="3570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 name="Google Shape;7;p1"/>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457200" y="4683919"/>
            <a:ext cx="2133600" cy="3570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124200" y="4683919"/>
            <a:ext cx="2895600" cy="3570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553200" y="4683919"/>
            <a:ext cx="2133600" cy="3570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1597819"/>
            <a:ext cx="7772400" cy="11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Ch</a:t>
            </a:r>
            <a:r>
              <a:rPr b="1" lang="en"/>
              <a:t>apter 3</a:t>
            </a:r>
            <a:endParaRPr b="1"/>
          </a:p>
        </p:txBody>
      </p:sp>
      <p:sp>
        <p:nvSpPr>
          <p:cNvPr id="85" name="Google Shape;85;p13"/>
          <p:cNvSpPr txBox="1"/>
          <p:nvPr>
            <p:ph idx="1" type="subTitle"/>
          </p:nvPr>
        </p:nvSpPr>
        <p:spPr>
          <a:xfrm>
            <a:off x="1371600" y="2914650"/>
            <a:ext cx="6400800" cy="13146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rPr b="1" lang="en" sz="4000"/>
              <a:t>Components in React</a:t>
            </a:r>
            <a:endParaRPr sz="40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Creating a Hello, World! Component</a:t>
            </a:r>
            <a:endParaRPr/>
          </a:p>
        </p:txBody>
      </p:sp>
      <p:sp>
        <p:nvSpPr>
          <p:cNvPr id="150" name="Google Shape;150;p22"/>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127000" lvl="0" marL="0" rtl="0" algn="l">
              <a:lnSpc>
                <a:spcPct val="115000"/>
              </a:lnSpc>
              <a:spcBef>
                <a:spcPts val="0"/>
              </a:spcBef>
              <a:spcAft>
                <a:spcPts val="0"/>
              </a:spcAft>
              <a:buClr>
                <a:schemeClr val="dk1"/>
              </a:buClr>
              <a:buSzPts val="1100"/>
              <a:buFont typeface="Arial"/>
              <a:buNone/>
            </a:pPr>
            <a:r>
              <a:rPr lang="en" sz="1800"/>
              <a:t>Let’s go one step further! Instead of having just a single call to HelloWorld , let’s make a bunch of calls. Modify our ReactDOM.render method to now look as follows:</a:t>
            </a:r>
            <a:endParaRPr sz="1800"/>
          </a:p>
          <a:p>
            <a:pPr indent="0" lvl="0" marL="0" rtl="0" algn="l">
              <a:spcBef>
                <a:spcPts val="640"/>
              </a:spcBef>
              <a:spcAft>
                <a:spcPts val="0"/>
              </a:spcAft>
              <a:buNone/>
            </a:pPr>
            <a:r>
              <a:t/>
            </a:r>
            <a:endParaRPr/>
          </a:p>
        </p:txBody>
      </p:sp>
      <p:graphicFrame>
        <p:nvGraphicFramePr>
          <p:cNvPr id="151" name="Google Shape;151;p22"/>
          <p:cNvGraphicFramePr/>
          <p:nvPr/>
        </p:nvGraphicFramePr>
        <p:xfrm>
          <a:off x="952500" y="2243750"/>
          <a:ext cx="3000000" cy="3000000"/>
        </p:xfrm>
        <a:graphic>
          <a:graphicData uri="http://schemas.openxmlformats.org/drawingml/2006/table">
            <a:tbl>
              <a:tblPr>
                <a:noFill/>
                <a:tableStyleId>{CFB0E53B-01DA-4817-A269-9748D73C7877}</a:tableStyleId>
              </a:tblPr>
              <a:tblGrid>
                <a:gridCol w="5706650"/>
              </a:tblGrid>
              <a:tr h="381000">
                <a:tc>
                  <a:txBody>
                    <a:bodyPr>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ReactDOM.render(</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&lt;div&gt;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&lt;HelloWorld/&gt;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&lt;HelloWorld/&gt;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&lt;HelloWorld/&gt;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&lt;HelloWorld/&gt;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&lt;HelloWorld/&gt;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&lt;HelloWorld/&gt;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&lt;/div&gt;,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document.querySelector("#container")</a:t>
                      </a:r>
                      <a:endParaRPr>
                        <a:solidFill>
                          <a:schemeClr val="dk1"/>
                        </a:solidFill>
                      </a:endParaRPr>
                    </a:p>
                    <a:p>
                      <a:pPr indent="0" lvl="0" marL="0" rtl="0" algn="l">
                        <a:lnSpc>
                          <a:spcPct val="100000"/>
                        </a:lnSpc>
                        <a:spcBef>
                          <a:spcPts val="0"/>
                        </a:spcBef>
                        <a:spcAft>
                          <a:spcPts val="0"/>
                        </a:spcAft>
                        <a:buNone/>
                      </a:pPr>
                      <a:r>
                        <a:rPr lang="en">
                          <a:solidFill>
                            <a:schemeClr val="dk1"/>
                          </a:solidFill>
                        </a:rPr>
                        <a:t>);</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Specifying Properties</a:t>
            </a:r>
            <a:endParaRPr sz="4800"/>
          </a:p>
        </p:txBody>
      </p:sp>
      <p:sp>
        <p:nvSpPr>
          <p:cNvPr id="157" name="Google Shape;157;p23"/>
          <p:cNvSpPr txBox="1"/>
          <p:nvPr>
            <p:ph idx="1" type="body"/>
          </p:nvPr>
        </p:nvSpPr>
        <p:spPr>
          <a:xfrm>
            <a:off x="457200" y="1200150"/>
            <a:ext cx="8495700" cy="358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t>Right now, our component does just one thing. It prints Hello, world! to the screen and only that! That’s the equivalent of having a JavaScript function that looks like this:</a:t>
            </a:r>
            <a:endParaRPr sz="17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rPr lang="en" sz="1700"/>
              <a:t>Except for one very specific case, that JavaScript function doesn’t seem very useful, does it? To increase the usefulness of this function, we need to modify it to take arguments</a:t>
            </a:r>
            <a:endParaRPr sz="1700"/>
          </a:p>
          <a:p>
            <a:pPr indent="0" lvl="0" marL="0" rtl="0" algn="l">
              <a:lnSpc>
                <a:spcPct val="115000"/>
              </a:lnSpc>
              <a:spcBef>
                <a:spcPts val="0"/>
              </a:spcBef>
              <a:spcAft>
                <a:spcPts val="0"/>
              </a:spcAft>
              <a:buNone/>
            </a:pPr>
            <a:r>
              <a:t/>
            </a:r>
            <a:endParaRPr sz="1800"/>
          </a:p>
        </p:txBody>
      </p:sp>
      <p:graphicFrame>
        <p:nvGraphicFramePr>
          <p:cNvPr id="158" name="Google Shape;158;p23"/>
          <p:cNvGraphicFramePr/>
          <p:nvPr/>
        </p:nvGraphicFramePr>
        <p:xfrm>
          <a:off x="742225" y="1838525"/>
          <a:ext cx="3000000" cy="3000000"/>
        </p:xfrm>
        <a:graphic>
          <a:graphicData uri="http://schemas.openxmlformats.org/drawingml/2006/table">
            <a:tbl>
              <a:tblPr>
                <a:noFill/>
                <a:tableStyleId>{CFB0E53B-01DA-4817-A269-9748D73C7877}</a:tableStyleId>
              </a:tblPr>
              <a:tblGrid>
                <a:gridCol w="7239000"/>
              </a:tblGrid>
              <a:tr h="381000">
                <a:tc>
                  <a:txBody>
                    <a:bodyPr>
                      <a:noAutofit/>
                    </a:bodyPr>
                    <a:lstStyle/>
                    <a:p>
                      <a:pPr indent="0" lvl="0" marL="0" rtl="0" algn="l">
                        <a:lnSpc>
                          <a:spcPct val="115000"/>
                        </a:lnSpc>
                        <a:spcBef>
                          <a:spcPts val="0"/>
                        </a:spcBef>
                        <a:spcAft>
                          <a:spcPts val="0"/>
                        </a:spcAft>
                        <a:buClr>
                          <a:schemeClr val="dk1"/>
                        </a:buClr>
                        <a:buSzPts val="1100"/>
                        <a:buFont typeface="Arial"/>
                        <a:buNone/>
                      </a:pPr>
                      <a:r>
                        <a:rPr i="1" lang="en">
                          <a:solidFill>
                            <a:schemeClr val="dk1"/>
                          </a:solidFill>
                        </a:rPr>
                        <a:t>function getDistance() {</a:t>
                      </a:r>
                      <a:endParaRPr i="1">
                        <a:solidFill>
                          <a:schemeClr val="dk1"/>
                        </a:solidFill>
                      </a:endParaRPr>
                    </a:p>
                    <a:p>
                      <a:pPr indent="0" lvl="0" marL="0" rtl="0" algn="l">
                        <a:lnSpc>
                          <a:spcPct val="115000"/>
                        </a:lnSpc>
                        <a:spcBef>
                          <a:spcPts val="0"/>
                        </a:spcBef>
                        <a:spcAft>
                          <a:spcPts val="0"/>
                        </a:spcAft>
                        <a:buClr>
                          <a:schemeClr val="dk1"/>
                        </a:buClr>
                        <a:buSzPts val="1100"/>
                        <a:buFont typeface="Arial"/>
                        <a:buNone/>
                      </a:pPr>
                      <a:r>
                        <a:rPr i="1" lang="en">
                          <a:solidFill>
                            <a:schemeClr val="dk1"/>
                          </a:solidFill>
                        </a:rPr>
                        <a:t>   alert("42km");</a:t>
                      </a:r>
                      <a:endParaRPr i="1">
                        <a:solidFill>
                          <a:schemeClr val="dk1"/>
                        </a:solidFill>
                      </a:endParaRPr>
                    </a:p>
                    <a:p>
                      <a:pPr indent="0" lvl="0" marL="0" rtl="0" algn="l">
                        <a:lnSpc>
                          <a:spcPct val="115000"/>
                        </a:lnSpc>
                        <a:spcBef>
                          <a:spcPts val="0"/>
                        </a:spcBef>
                        <a:spcAft>
                          <a:spcPts val="0"/>
                        </a:spcAft>
                        <a:buNone/>
                      </a:pPr>
                      <a:r>
                        <a:rPr i="1" lang="en">
                          <a:solidFill>
                            <a:schemeClr val="dk1"/>
                          </a:solidFill>
                        </a:rPr>
                        <a:t>}</a:t>
                      </a:r>
                      <a:endParaRPr/>
                    </a:p>
                  </a:txBody>
                  <a:tcPr marT="91425" marB="91425" marR="91425" marL="91425"/>
                </a:tc>
              </a:tr>
            </a:tbl>
          </a:graphicData>
        </a:graphic>
      </p:graphicFrame>
      <p:graphicFrame>
        <p:nvGraphicFramePr>
          <p:cNvPr id="159" name="Google Shape;159;p23"/>
          <p:cNvGraphicFramePr/>
          <p:nvPr/>
        </p:nvGraphicFramePr>
        <p:xfrm>
          <a:off x="742225" y="3766675"/>
          <a:ext cx="3000000" cy="3000000"/>
        </p:xfrm>
        <a:graphic>
          <a:graphicData uri="http://schemas.openxmlformats.org/drawingml/2006/table">
            <a:tbl>
              <a:tblPr>
                <a:noFill/>
                <a:tableStyleId>{CFB0E53B-01DA-4817-A269-9748D73C7877}</a:tableStyleId>
              </a:tblPr>
              <a:tblGrid>
                <a:gridCol w="7239000"/>
              </a:tblGrid>
              <a:tr h="381000">
                <a:tc>
                  <a:txBody>
                    <a:bodyPr>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function getDistance(speed, time)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var result = speed * time;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alert(result);</a:t>
                      </a:r>
                      <a:endParaRPr>
                        <a:solidFill>
                          <a:schemeClr val="dk1"/>
                        </a:solidFill>
                      </a:endParaRPr>
                    </a:p>
                    <a:p>
                      <a:pPr indent="0" lvl="0" marL="0" rtl="0" algn="l">
                        <a:lnSpc>
                          <a:spcPct val="100000"/>
                        </a:lnSpc>
                        <a:spcBef>
                          <a:spcPts val="0"/>
                        </a:spcBef>
                        <a:spcAft>
                          <a:spcPts val="0"/>
                        </a:spcAft>
                        <a:buNone/>
                      </a:pPr>
                      <a:r>
                        <a:rPr lang="en">
                          <a:solidFill>
                            <a:schemeClr val="dk1"/>
                          </a:solidFill>
                        </a:rPr>
                        <a:t>}</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Updating the Component Definition </a:t>
            </a:r>
            <a:endParaRPr sz="3600">
              <a:solidFill>
                <a:schemeClr val="dk1"/>
              </a:solidFill>
            </a:endParaRPr>
          </a:p>
        </p:txBody>
      </p:sp>
      <p:sp>
        <p:nvSpPr>
          <p:cNvPr id="165" name="Google Shape;165;p24"/>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HelloWorld component is hard-coded to always send out Hello, world! as part of its return value. We first need to change that behavior by having the return statement print out the value passed in by a property. We need a name to give our property</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en" sz="1800"/>
              <a:t>In JSX, if you want something to get evaluated as an expression, you need to wrap that something inside curly brackets.</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spcBef>
                <a:spcPts val="640"/>
              </a:spcBef>
              <a:spcAft>
                <a:spcPts val="0"/>
              </a:spcAft>
              <a:buNone/>
            </a:pPr>
            <a:r>
              <a:t/>
            </a:r>
            <a:endParaRPr/>
          </a:p>
        </p:txBody>
      </p:sp>
      <p:graphicFrame>
        <p:nvGraphicFramePr>
          <p:cNvPr id="166" name="Google Shape;166;p24"/>
          <p:cNvGraphicFramePr/>
          <p:nvPr/>
        </p:nvGraphicFramePr>
        <p:xfrm>
          <a:off x="806925" y="2573000"/>
          <a:ext cx="3000000" cy="3000000"/>
        </p:xfrm>
        <a:graphic>
          <a:graphicData uri="http://schemas.openxmlformats.org/drawingml/2006/table">
            <a:tbl>
              <a:tblPr>
                <a:noFill/>
                <a:tableStyleId>{CFB0E53B-01DA-4817-A269-9748D73C7877}</a:tableStyleId>
              </a:tblPr>
              <a:tblGrid>
                <a:gridCol w="7239000"/>
              </a:tblGrid>
              <a:tr h="381000">
                <a:tc>
                  <a:txBody>
                    <a:bodyPr>
                      <a:noAutofit/>
                    </a:bodyPr>
                    <a:lstStyle/>
                    <a:p>
                      <a:pPr indent="0" lvl="0" marL="0" rtl="0" algn="l">
                        <a:lnSpc>
                          <a:spcPct val="115000"/>
                        </a:lnSpc>
                        <a:spcBef>
                          <a:spcPts val="0"/>
                        </a:spcBef>
                        <a:spcAft>
                          <a:spcPts val="0"/>
                        </a:spcAft>
                        <a:buClr>
                          <a:schemeClr val="dk1"/>
                        </a:buClr>
                        <a:buSzPts val="1100"/>
                        <a:buFont typeface="Arial"/>
                        <a:buNone/>
                      </a:pPr>
                      <a:r>
                        <a:rPr i="1" lang="en">
                          <a:solidFill>
                            <a:schemeClr val="dk1"/>
                          </a:solidFill>
                        </a:rPr>
                        <a:t>class HelloWorld extends React.Component {</a:t>
                      </a:r>
                      <a:endParaRPr i="1">
                        <a:solidFill>
                          <a:schemeClr val="dk1"/>
                        </a:solidFill>
                      </a:endParaRPr>
                    </a:p>
                    <a:p>
                      <a:pPr indent="0" lvl="0" marL="0" rtl="0" algn="l">
                        <a:lnSpc>
                          <a:spcPct val="115000"/>
                        </a:lnSpc>
                        <a:spcBef>
                          <a:spcPts val="0"/>
                        </a:spcBef>
                        <a:spcAft>
                          <a:spcPts val="0"/>
                        </a:spcAft>
                        <a:buClr>
                          <a:schemeClr val="dk1"/>
                        </a:buClr>
                        <a:buSzPts val="1100"/>
                        <a:buFont typeface="Arial"/>
                        <a:buNone/>
                      </a:pPr>
                      <a:r>
                        <a:rPr i="1" lang="en">
                          <a:solidFill>
                            <a:schemeClr val="dk1"/>
                          </a:solidFill>
                        </a:rPr>
                        <a:t>  render() {</a:t>
                      </a:r>
                      <a:endParaRPr i="1">
                        <a:solidFill>
                          <a:schemeClr val="dk1"/>
                        </a:solidFill>
                      </a:endParaRPr>
                    </a:p>
                    <a:p>
                      <a:pPr indent="0" lvl="0" marL="0" rtl="0" algn="l">
                        <a:lnSpc>
                          <a:spcPct val="115000"/>
                        </a:lnSpc>
                        <a:spcBef>
                          <a:spcPts val="0"/>
                        </a:spcBef>
                        <a:spcAft>
                          <a:spcPts val="0"/>
                        </a:spcAft>
                        <a:buClr>
                          <a:schemeClr val="dk1"/>
                        </a:buClr>
                        <a:buSzPts val="1100"/>
                        <a:buFont typeface="Arial"/>
                        <a:buNone/>
                      </a:pPr>
                      <a:r>
                        <a:rPr i="1" lang="en">
                          <a:solidFill>
                            <a:schemeClr val="dk1"/>
                          </a:solidFill>
                        </a:rPr>
                        <a:t>    return &lt;p&gt;Hello, {this.props.greetTarget}!&lt;/p&gt;</a:t>
                      </a:r>
                      <a:endParaRPr i="1">
                        <a:solidFill>
                          <a:schemeClr val="dk1"/>
                        </a:solidFill>
                      </a:endParaRPr>
                    </a:p>
                    <a:p>
                      <a:pPr indent="0" lvl="0" marL="0" rtl="0" algn="l">
                        <a:lnSpc>
                          <a:spcPct val="115000"/>
                        </a:lnSpc>
                        <a:spcBef>
                          <a:spcPts val="0"/>
                        </a:spcBef>
                        <a:spcAft>
                          <a:spcPts val="0"/>
                        </a:spcAft>
                        <a:buClr>
                          <a:schemeClr val="dk1"/>
                        </a:buClr>
                        <a:buSzPts val="1100"/>
                        <a:buFont typeface="Arial"/>
                        <a:buNone/>
                      </a:pPr>
                      <a:r>
                        <a:rPr i="1" lang="en">
                          <a:solidFill>
                            <a:schemeClr val="dk1"/>
                          </a:solidFill>
                        </a:rPr>
                        <a:t>  }</a:t>
                      </a:r>
                      <a:endParaRPr i="1">
                        <a:solidFill>
                          <a:schemeClr val="dk1"/>
                        </a:solidFill>
                      </a:endParaRPr>
                    </a:p>
                    <a:p>
                      <a:pPr indent="0" lvl="0" marL="0" rtl="0" algn="l">
                        <a:lnSpc>
                          <a:spcPct val="115000"/>
                        </a:lnSpc>
                        <a:spcBef>
                          <a:spcPts val="0"/>
                        </a:spcBef>
                        <a:spcAft>
                          <a:spcPts val="0"/>
                        </a:spcAft>
                        <a:buNone/>
                      </a:pPr>
                      <a:r>
                        <a:rPr i="1" lang="en">
                          <a:solidFill>
                            <a:schemeClr val="dk1"/>
                          </a:solidFill>
                        </a:rPr>
                        <a:t>}</a:t>
                      </a:r>
                      <a:endParaRPr i="1"/>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Modifying the Component Call</a:t>
            </a:r>
            <a:endParaRPr sz="3600"/>
          </a:p>
        </p:txBody>
      </p:sp>
      <p:sp>
        <p:nvSpPr>
          <p:cNvPr id="172" name="Google Shape;172;p25"/>
          <p:cNvSpPr txBox="1"/>
          <p:nvPr>
            <p:ph idx="1" type="body"/>
          </p:nvPr>
        </p:nvSpPr>
        <p:spPr>
          <a:xfrm>
            <a:off x="457200" y="3976900"/>
            <a:ext cx="8229600" cy="80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t>Each HelloWorld call now has the greetTarget attribute, along with the name of a super hero (or equivalent mythical being) that we want to greet.</a:t>
            </a:r>
            <a:endParaRPr/>
          </a:p>
        </p:txBody>
      </p:sp>
      <p:graphicFrame>
        <p:nvGraphicFramePr>
          <p:cNvPr id="173" name="Google Shape;173;p25"/>
          <p:cNvGraphicFramePr/>
          <p:nvPr/>
        </p:nvGraphicFramePr>
        <p:xfrm>
          <a:off x="855450" y="1059250"/>
          <a:ext cx="3000000" cy="3000000"/>
        </p:xfrm>
        <a:graphic>
          <a:graphicData uri="http://schemas.openxmlformats.org/drawingml/2006/table">
            <a:tbl>
              <a:tblPr>
                <a:noFill/>
                <a:tableStyleId>{CFB0E53B-01DA-4817-A269-9748D73C7877}</a:tableStyleId>
              </a:tblPr>
              <a:tblGrid>
                <a:gridCol w="7239000"/>
              </a:tblGrid>
              <a:tr h="381000">
                <a:tc>
                  <a:txBody>
                    <a:bodyPr>
                      <a:noAutofit/>
                    </a:bodyPr>
                    <a:lstStyle/>
                    <a:p>
                      <a:pPr indent="0" lvl="0" marL="0" rtl="0" algn="l">
                        <a:lnSpc>
                          <a:spcPct val="115000"/>
                        </a:lnSpc>
                        <a:spcBef>
                          <a:spcPts val="0"/>
                        </a:spcBef>
                        <a:spcAft>
                          <a:spcPts val="0"/>
                        </a:spcAft>
                        <a:buClr>
                          <a:schemeClr val="dk1"/>
                        </a:buClr>
                        <a:buSzPts val="1100"/>
                        <a:buFont typeface="Arial"/>
                        <a:buNone/>
                      </a:pPr>
                      <a:r>
                        <a:rPr i="1" lang="en">
                          <a:solidFill>
                            <a:schemeClr val="dk1"/>
                          </a:solidFill>
                        </a:rPr>
                        <a:t>ReactDOM.render(</a:t>
                      </a:r>
                      <a:endParaRPr i="1">
                        <a:solidFill>
                          <a:schemeClr val="dk1"/>
                        </a:solidFill>
                      </a:endParaRPr>
                    </a:p>
                    <a:p>
                      <a:pPr indent="0" lvl="0" marL="0" rtl="0" algn="l">
                        <a:lnSpc>
                          <a:spcPct val="115000"/>
                        </a:lnSpc>
                        <a:spcBef>
                          <a:spcPts val="0"/>
                        </a:spcBef>
                        <a:spcAft>
                          <a:spcPts val="0"/>
                        </a:spcAft>
                        <a:buClr>
                          <a:schemeClr val="dk1"/>
                        </a:buClr>
                        <a:buSzPts val="1100"/>
                        <a:buFont typeface="Arial"/>
                        <a:buNone/>
                      </a:pPr>
                      <a:r>
                        <a:rPr i="1" lang="en">
                          <a:solidFill>
                            <a:schemeClr val="dk1"/>
                          </a:solidFill>
                        </a:rPr>
                        <a:t>  &lt;div&gt;</a:t>
                      </a:r>
                      <a:endParaRPr i="1">
                        <a:solidFill>
                          <a:schemeClr val="dk1"/>
                        </a:solidFill>
                      </a:endParaRPr>
                    </a:p>
                    <a:p>
                      <a:pPr indent="0" lvl="0" marL="0" rtl="0" algn="l">
                        <a:lnSpc>
                          <a:spcPct val="115000"/>
                        </a:lnSpc>
                        <a:spcBef>
                          <a:spcPts val="0"/>
                        </a:spcBef>
                        <a:spcAft>
                          <a:spcPts val="0"/>
                        </a:spcAft>
                        <a:buClr>
                          <a:schemeClr val="dk1"/>
                        </a:buClr>
                        <a:buSzPts val="1100"/>
                        <a:buFont typeface="Arial"/>
                        <a:buNone/>
                      </a:pPr>
                      <a:r>
                        <a:rPr i="1" lang="en">
                          <a:solidFill>
                            <a:schemeClr val="dk1"/>
                          </a:solidFill>
                        </a:rPr>
                        <a:t>    &lt;HelloWorld greetTarget="Batman"/&gt;</a:t>
                      </a:r>
                      <a:endParaRPr i="1">
                        <a:solidFill>
                          <a:schemeClr val="dk1"/>
                        </a:solidFill>
                      </a:endParaRPr>
                    </a:p>
                    <a:p>
                      <a:pPr indent="0" lvl="0" marL="0" rtl="0" algn="l">
                        <a:lnSpc>
                          <a:spcPct val="115000"/>
                        </a:lnSpc>
                        <a:spcBef>
                          <a:spcPts val="0"/>
                        </a:spcBef>
                        <a:spcAft>
                          <a:spcPts val="0"/>
                        </a:spcAft>
                        <a:buClr>
                          <a:schemeClr val="dk1"/>
                        </a:buClr>
                        <a:buSzPts val="1100"/>
                        <a:buFont typeface="Arial"/>
                        <a:buNone/>
                      </a:pPr>
                      <a:r>
                        <a:rPr i="1" lang="en">
                          <a:solidFill>
                            <a:schemeClr val="dk1"/>
                          </a:solidFill>
                        </a:rPr>
                        <a:t>    &lt;HelloWorld greetTarget="Iron Man"/&gt;</a:t>
                      </a:r>
                      <a:endParaRPr i="1">
                        <a:solidFill>
                          <a:schemeClr val="dk1"/>
                        </a:solidFill>
                      </a:endParaRPr>
                    </a:p>
                    <a:p>
                      <a:pPr indent="0" lvl="0" marL="0" rtl="0" algn="l">
                        <a:lnSpc>
                          <a:spcPct val="115000"/>
                        </a:lnSpc>
                        <a:spcBef>
                          <a:spcPts val="0"/>
                        </a:spcBef>
                        <a:spcAft>
                          <a:spcPts val="0"/>
                        </a:spcAft>
                        <a:buClr>
                          <a:schemeClr val="dk1"/>
                        </a:buClr>
                        <a:buSzPts val="1100"/>
                        <a:buFont typeface="Arial"/>
                        <a:buNone/>
                      </a:pPr>
                      <a:r>
                        <a:rPr i="1" lang="en">
                          <a:solidFill>
                            <a:schemeClr val="dk1"/>
                          </a:solidFill>
                        </a:rPr>
                        <a:t>    &lt;HelloWorld greetTarget="Nicolas Cage"/&gt;</a:t>
                      </a:r>
                      <a:endParaRPr i="1">
                        <a:solidFill>
                          <a:schemeClr val="dk1"/>
                        </a:solidFill>
                      </a:endParaRPr>
                    </a:p>
                    <a:p>
                      <a:pPr indent="0" lvl="0" marL="0" rtl="0" algn="l">
                        <a:lnSpc>
                          <a:spcPct val="115000"/>
                        </a:lnSpc>
                        <a:spcBef>
                          <a:spcPts val="0"/>
                        </a:spcBef>
                        <a:spcAft>
                          <a:spcPts val="0"/>
                        </a:spcAft>
                        <a:buClr>
                          <a:schemeClr val="dk1"/>
                        </a:buClr>
                        <a:buSzPts val="1100"/>
                        <a:buFont typeface="Arial"/>
                        <a:buNone/>
                      </a:pPr>
                      <a:r>
                        <a:rPr i="1" lang="en">
                          <a:solidFill>
                            <a:schemeClr val="dk1"/>
                          </a:solidFill>
                        </a:rPr>
                        <a:t>    &lt;HelloWorld greetTarget="Mega Man"/&gt;</a:t>
                      </a:r>
                      <a:endParaRPr i="1">
                        <a:solidFill>
                          <a:schemeClr val="dk1"/>
                        </a:solidFill>
                      </a:endParaRPr>
                    </a:p>
                    <a:p>
                      <a:pPr indent="0" lvl="0" marL="0" rtl="0" algn="l">
                        <a:lnSpc>
                          <a:spcPct val="115000"/>
                        </a:lnSpc>
                        <a:spcBef>
                          <a:spcPts val="0"/>
                        </a:spcBef>
                        <a:spcAft>
                          <a:spcPts val="0"/>
                        </a:spcAft>
                        <a:buClr>
                          <a:schemeClr val="dk1"/>
                        </a:buClr>
                        <a:buSzPts val="1100"/>
                        <a:buFont typeface="Arial"/>
                        <a:buNone/>
                      </a:pPr>
                      <a:r>
                        <a:rPr i="1" lang="en">
                          <a:solidFill>
                            <a:schemeClr val="dk1"/>
                          </a:solidFill>
                        </a:rPr>
                        <a:t>    &lt;HelloWorld greetTarget="Bono"/&gt;</a:t>
                      </a:r>
                      <a:endParaRPr i="1">
                        <a:solidFill>
                          <a:schemeClr val="dk1"/>
                        </a:solidFill>
                      </a:endParaRPr>
                    </a:p>
                    <a:p>
                      <a:pPr indent="0" lvl="0" marL="0" rtl="0" algn="l">
                        <a:lnSpc>
                          <a:spcPct val="115000"/>
                        </a:lnSpc>
                        <a:spcBef>
                          <a:spcPts val="0"/>
                        </a:spcBef>
                        <a:spcAft>
                          <a:spcPts val="0"/>
                        </a:spcAft>
                        <a:buClr>
                          <a:schemeClr val="dk1"/>
                        </a:buClr>
                        <a:buSzPts val="1100"/>
                        <a:buFont typeface="Arial"/>
                        <a:buNone/>
                      </a:pPr>
                      <a:r>
                        <a:rPr i="1" lang="en">
                          <a:solidFill>
                            <a:schemeClr val="dk1"/>
                          </a:solidFill>
                        </a:rPr>
                        <a:t>    &lt;HelloWorld greetTarget="Catwoman"/&gt;</a:t>
                      </a:r>
                      <a:endParaRPr i="1">
                        <a:solidFill>
                          <a:schemeClr val="dk1"/>
                        </a:solidFill>
                      </a:endParaRPr>
                    </a:p>
                    <a:p>
                      <a:pPr indent="0" lvl="0" marL="0" rtl="0" algn="l">
                        <a:lnSpc>
                          <a:spcPct val="115000"/>
                        </a:lnSpc>
                        <a:spcBef>
                          <a:spcPts val="0"/>
                        </a:spcBef>
                        <a:spcAft>
                          <a:spcPts val="0"/>
                        </a:spcAft>
                        <a:buClr>
                          <a:schemeClr val="dk1"/>
                        </a:buClr>
                        <a:buSzPts val="1100"/>
                        <a:buFont typeface="Arial"/>
                        <a:buNone/>
                      </a:pPr>
                      <a:r>
                        <a:rPr i="1" lang="en">
                          <a:solidFill>
                            <a:schemeClr val="dk1"/>
                          </a:solidFill>
                        </a:rPr>
                        <a:t>  &lt;/div&gt;,</a:t>
                      </a:r>
                      <a:endParaRPr i="1">
                        <a:solidFill>
                          <a:schemeClr val="dk1"/>
                        </a:solidFill>
                      </a:endParaRPr>
                    </a:p>
                    <a:p>
                      <a:pPr indent="0" lvl="0" marL="0" rtl="0" algn="l">
                        <a:lnSpc>
                          <a:spcPct val="115000"/>
                        </a:lnSpc>
                        <a:spcBef>
                          <a:spcPts val="0"/>
                        </a:spcBef>
                        <a:spcAft>
                          <a:spcPts val="0"/>
                        </a:spcAft>
                        <a:buClr>
                          <a:schemeClr val="dk1"/>
                        </a:buClr>
                        <a:buSzPts val="1100"/>
                        <a:buFont typeface="Arial"/>
                        <a:buNone/>
                      </a:pPr>
                      <a:r>
                        <a:rPr i="1" lang="en">
                          <a:solidFill>
                            <a:schemeClr val="dk1"/>
                          </a:solidFill>
                        </a:rPr>
                        <a:t>  document.querySelector("#container")</a:t>
                      </a:r>
                      <a:endParaRPr i="1">
                        <a:solidFill>
                          <a:schemeClr val="dk1"/>
                        </a:solidFill>
                      </a:endParaRPr>
                    </a:p>
                    <a:p>
                      <a:pPr indent="0" lvl="0" marL="0" rtl="0" algn="l">
                        <a:lnSpc>
                          <a:spcPct val="115000"/>
                        </a:lnSpc>
                        <a:spcBef>
                          <a:spcPts val="0"/>
                        </a:spcBef>
                        <a:spcAft>
                          <a:spcPts val="0"/>
                        </a:spcAft>
                        <a:buNone/>
                      </a:pPr>
                      <a:r>
                        <a:rPr i="1" lang="en">
                          <a:solidFill>
                            <a:schemeClr val="dk1"/>
                          </a:solidFill>
                        </a:rPr>
                        <a:t>);</a:t>
                      </a:r>
                      <a:endParaRPr i="1"/>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Dealing with Children</a:t>
            </a:r>
            <a:endParaRPr sz="4800"/>
          </a:p>
        </p:txBody>
      </p:sp>
      <p:sp>
        <p:nvSpPr>
          <p:cNvPr id="179" name="Google Shape;179;p26"/>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JSX are very similar to regular HTML elements.  When wrapped a component inside a div element or specified an attribute and value as part of specifying properties. Just as you can have many HTML elements, your components can have children.</a:t>
            </a:r>
            <a:endParaRPr sz="1800"/>
          </a:p>
          <a:p>
            <a:pPr indent="0" lvl="0" marL="0" rtl="0" algn="l">
              <a:spcBef>
                <a:spcPts val="640"/>
              </a:spcBef>
              <a:spcAft>
                <a:spcPts val="0"/>
              </a:spcAft>
              <a:buNone/>
            </a:pPr>
            <a:r>
              <a:t/>
            </a:r>
            <a:endParaRPr/>
          </a:p>
        </p:txBody>
      </p:sp>
      <p:graphicFrame>
        <p:nvGraphicFramePr>
          <p:cNvPr id="180" name="Google Shape;180;p26"/>
          <p:cNvGraphicFramePr/>
          <p:nvPr/>
        </p:nvGraphicFramePr>
        <p:xfrm>
          <a:off x="564325" y="2571750"/>
          <a:ext cx="3000000" cy="3000000"/>
        </p:xfrm>
        <a:graphic>
          <a:graphicData uri="http://schemas.openxmlformats.org/drawingml/2006/table">
            <a:tbl>
              <a:tblPr>
                <a:noFill/>
                <a:tableStyleId>{CFB0E53B-01DA-4817-A269-9748D73C7877}</a:tableStyleId>
              </a:tblPr>
              <a:tblGrid>
                <a:gridCol w="3850450"/>
              </a:tblGrid>
              <a:tr h="2022900">
                <a:tc>
                  <a:txBody>
                    <a:bodyPr>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class Buttonify extends React.Component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render()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return(</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&lt;div&gt;</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&lt;button type={this.props.behavior}&gt;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{this.props.children}&lt;/button&gt;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&lt;/div&gt;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a:t>
                      </a:r>
                      <a:endParaRPr sz="1200">
                        <a:solidFill>
                          <a:schemeClr val="dk1"/>
                        </a:solidFill>
                      </a:endParaRPr>
                    </a:p>
                  </a:txBody>
                  <a:tcPr marT="91425" marB="91425" marR="91425" marL="91425"/>
                </a:tc>
              </a:tr>
            </a:tbl>
          </a:graphicData>
        </a:graphic>
      </p:graphicFrame>
      <p:graphicFrame>
        <p:nvGraphicFramePr>
          <p:cNvPr id="181" name="Google Shape;181;p26"/>
          <p:cNvGraphicFramePr/>
          <p:nvPr/>
        </p:nvGraphicFramePr>
        <p:xfrm>
          <a:off x="4737675" y="2571750"/>
          <a:ext cx="3000000" cy="3000000"/>
        </p:xfrm>
        <a:graphic>
          <a:graphicData uri="http://schemas.openxmlformats.org/drawingml/2006/table">
            <a:tbl>
              <a:tblPr>
                <a:noFill/>
                <a:tableStyleId>{CFB0E53B-01DA-4817-A269-9748D73C7877}</a:tableStyleId>
              </a:tblPr>
              <a:tblGrid>
                <a:gridCol w="3888950"/>
              </a:tblGrid>
              <a:tr h="2154925">
                <a:tc>
                  <a:txBody>
                    <a:bodyPr>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ReactDOM.render(</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&lt;div&gt;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&lt;Buttonify</a:t>
                      </a:r>
                      <a:r>
                        <a:rPr lang="en" sz="1200">
                          <a:solidFill>
                            <a:schemeClr val="dk1"/>
                          </a:solidFill>
                        </a:rPr>
                        <a:t>     </a:t>
                      </a:r>
                      <a:r>
                        <a:rPr lang="en" sz="1200">
                          <a:solidFill>
                            <a:schemeClr val="dk1"/>
                          </a:solidFill>
                        </a:rPr>
                        <a:t>behavior="submit"&gt;SENDDATA&lt;/Buttonify&gt;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&lt;/div&gt;,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document.querySelector("#container")</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t>
                      </a:r>
                      <a:endParaRPr sz="1200">
                        <a:solidFill>
                          <a:schemeClr val="dk1"/>
                        </a:solidFill>
                      </a:endParaRPr>
                    </a:p>
                    <a:p>
                      <a:pPr indent="0" lvl="0" marL="0" rtl="0" algn="l">
                        <a:spcBef>
                          <a:spcPts val="0"/>
                        </a:spcBef>
                        <a:spcAft>
                          <a:spcPts val="0"/>
                        </a:spcAft>
                        <a:buNone/>
                      </a:pPr>
                      <a:r>
                        <a:t/>
                      </a:r>
                      <a:endParaRPr sz="1200">
                        <a:solidFill>
                          <a:schemeClr val="dk1"/>
                        </a:solidFill>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chemeClr val="dk1"/>
                </a:solidFill>
              </a:rPr>
              <a:t>Conclusion</a:t>
            </a:r>
            <a:endParaRPr sz="4800"/>
          </a:p>
        </p:txBody>
      </p:sp>
      <p:sp>
        <p:nvSpPr>
          <p:cNvPr id="187" name="Google Shape;187;p27"/>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127000" lvl="0" marL="0" rtl="0" algn="l">
              <a:lnSpc>
                <a:spcPct val="115000"/>
              </a:lnSpc>
              <a:spcBef>
                <a:spcPts val="0"/>
              </a:spcBef>
              <a:spcAft>
                <a:spcPts val="0"/>
              </a:spcAft>
              <a:buClr>
                <a:schemeClr val="dk1"/>
              </a:buClr>
              <a:buSzPts val="1100"/>
              <a:buFont typeface="Arial"/>
              <a:buNone/>
            </a:pPr>
            <a:r>
              <a:rPr lang="en" sz="1800"/>
              <a:t>If you want to build an app using React, you can’t wander too far without having to use a component. Trying to build a React app without using a component is kind of like building a JavaScript-based app without using functions. If this witty video doesn’t convince you that you should learn to embrace components, I don’t know what will except for maybe a future chapter on creating complex components!</a:t>
            </a:r>
            <a:endParaRPr sz="1800"/>
          </a:p>
          <a:p>
            <a:pPr indent="127000" lvl="0" marL="0" rtl="0" algn="l">
              <a:lnSpc>
                <a:spcPct val="115000"/>
              </a:lnSpc>
              <a:spcBef>
                <a:spcPts val="0"/>
              </a:spcBef>
              <a:spcAft>
                <a:spcPts val="0"/>
              </a:spcAft>
              <a:buClr>
                <a:schemeClr val="dk1"/>
              </a:buClr>
              <a:buSzPts val="1100"/>
              <a:buFont typeface="Arial"/>
              <a:buNone/>
            </a:pPr>
            <a:r>
              <a:rPr b="1" lang="en" sz="1800"/>
              <a:t>Note</a:t>
            </a:r>
            <a:r>
              <a:rPr lang="en" sz="1800"/>
              <a:t>: If you run into any issues, ask! If you have any questions or your code isn’t running like you expect, don’t hesitate to ask! Post on the forums at https://forum.kirupa.com and get help from some of the friendliest and most knowledgeable people the Internet has ever brought together!</a:t>
            </a:r>
            <a:endParaRPr sz="1800"/>
          </a:p>
          <a:p>
            <a:pPr indent="0" lvl="0" marL="0" rtl="0" algn="l">
              <a:spcBef>
                <a:spcPts val="64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Objectives</a:t>
            </a:r>
            <a:endParaRPr/>
          </a:p>
        </p:txBody>
      </p:sp>
      <p:sp>
        <p:nvSpPr>
          <p:cNvPr id="91" name="Google Shape;91;p14"/>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Introduction </a:t>
            </a:r>
            <a:r>
              <a:rPr lang="en" sz="2400"/>
              <a:t>React Component</a:t>
            </a:r>
            <a:endParaRPr sz="2400"/>
          </a:p>
          <a:p>
            <a:pPr indent="-381000" lvl="0" marL="457200" rtl="0" algn="l">
              <a:lnSpc>
                <a:spcPct val="115000"/>
              </a:lnSpc>
              <a:spcBef>
                <a:spcPts val="0"/>
              </a:spcBef>
              <a:spcAft>
                <a:spcPts val="0"/>
              </a:spcAft>
              <a:buSzPts val="2400"/>
              <a:buChar char="•"/>
            </a:pPr>
            <a:r>
              <a:rPr lang="en" sz="2400"/>
              <a:t>Quick Review of Functions </a:t>
            </a:r>
            <a:endParaRPr sz="2400"/>
          </a:p>
          <a:p>
            <a:pPr indent="-381000" lvl="0" marL="457200" rtl="0" algn="l">
              <a:lnSpc>
                <a:spcPct val="115000"/>
              </a:lnSpc>
              <a:spcBef>
                <a:spcPts val="0"/>
              </a:spcBef>
              <a:spcAft>
                <a:spcPts val="0"/>
              </a:spcAft>
              <a:buSzPts val="2400"/>
              <a:buChar char="•"/>
            </a:pPr>
            <a:r>
              <a:rPr lang="en" sz="2400"/>
              <a:t>Changing How We Deal with UI </a:t>
            </a:r>
            <a:endParaRPr sz="2400"/>
          </a:p>
          <a:p>
            <a:pPr indent="-381000" lvl="0" marL="457200" rtl="0" algn="l">
              <a:lnSpc>
                <a:spcPct val="115000"/>
              </a:lnSpc>
              <a:spcBef>
                <a:spcPts val="0"/>
              </a:spcBef>
              <a:spcAft>
                <a:spcPts val="0"/>
              </a:spcAft>
              <a:buSzPts val="2400"/>
              <a:buChar char="•"/>
            </a:pPr>
            <a:r>
              <a:rPr lang="en" sz="2400"/>
              <a:t>Meet the React Component</a:t>
            </a:r>
            <a:endParaRPr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dk1"/>
                </a:solidFill>
              </a:rPr>
              <a:t>Introduction React Component</a:t>
            </a:r>
            <a:endParaRPr sz="3600"/>
          </a:p>
        </p:txBody>
      </p:sp>
      <p:sp>
        <p:nvSpPr>
          <p:cNvPr id="97" name="Google Shape;97;p15"/>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228600" lvl="0" marL="0" rtl="0" algn="l">
              <a:lnSpc>
                <a:spcPct val="115000"/>
              </a:lnSpc>
              <a:spcBef>
                <a:spcPts val="0"/>
              </a:spcBef>
              <a:spcAft>
                <a:spcPts val="0"/>
              </a:spcAft>
              <a:buClr>
                <a:schemeClr val="dk1"/>
              </a:buClr>
              <a:buSzPts val="1100"/>
              <a:buFont typeface="Arial"/>
              <a:buNone/>
            </a:pPr>
            <a:r>
              <a:rPr lang="en" sz="1800"/>
              <a:t>Components are one of the pieces that make React, well, React! They’re one of the primary ways you have for defining the visuals and interactions that make up what people see when they use your app</a:t>
            </a:r>
            <a:endParaRPr sz="1800"/>
          </a:p>
          <a:p>
            <a:pPr indent="0" lvl="0" marL="0" rtl="0" algn="l">
              <a:spcBef>
                <a:spcPts val="640"/>
              </a:spcBef>
              <a:spcAft>
                <a:spcPts val="0"/>
              </a:spcAft>
              <a:buNone/>
            </a:pPr>
            <a:r>
              <a:t/>
            </a:r>
            <a:endParaRPr sz="1800"/>
          </a:p>
        </p:txBody>
      </p:sp>
      <p:pic>
        <p:nvPicPr>
          <p:cNvPr id="98" name="Google Shape;98;p15"/>
          <p:cNvPicPr preferRelativeResize="0"/>
          <p:nvPr/>
        </p:nvPicPr>
        <p:blipFill>
          <a:blip r:embed="rId3">
            <a:alphaModFix/>
          </a:blip>
          <a:stretch>
            <a:fillRect/>
          </a:stretch>
        </p:blipFill>
        <p:spPr>
          <a:xfrm>
            <a:off x="760425" y="2214350"/>
            <a:ext cx="3517574" cy="2486275"/>
          </a:xfrm>
          <a:prstGeom prst="rect">
            <a:avLst/>
          </a:prstGeom>
          <a:noFill/>
          <a:ln>
            <a:noFill/>
          </a:ln>
        </p:spPr>
      </p:pic>
      <p:pic>
        <p:nvPicPr>
          <p:cNvPr id="99" name="Google Shape;99;p15"/>
          <p:cNvPicPr preferRelativeResize="0"/>
          <p:nvPr/>
        </p:nvPicPr>
        <p:blipFill>
          <a:blip r:embed="rId4">
            <a:alphaModFix/>
          </a:blip>
          <a:stretch>
            <a:fillRect/>
          </a:stretch>
        </p:blipFill>
        <p:spPr>
          <a:xfrm>
            <a:off x="5143969" y="2241950"/>
            <a:ext cx="2851406" cy="2583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Quick Review of Functions</a:t>
            </a:r>
            <a:endParaRPr sz="4800"/>
          </a:p>
        </p:txBody>
      </p:sp>
      <p:sp>
        <p:nvSpPr>
          <p:cNvPr id="105" name="Google Shape;105;p16"/>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t/>
            </a:r>
            <a:endParaRPr/>
          </a:p>
        </p:txBody>
      </p:sp>
      <p:graphicFrame>
        <p:nvGraphicFramePr>
          <p:cNvPr id="106" name="Google Shape;106;p16"/>
          <p:cNvGraphicFramePr/>
          <p:nvPr/>
        </p:nvGraphicFramePr>
        <p:xfrm>
          <a:off x="628500" y="1263450"/>
          <a:ext cx="3000000" cy="3000000"/>
        </p:xfrm>
        <a:graphic>
          <a:graphicData uri="http://schemas.openxmlformats.org/drawingml/2006/table">
            <a:tbl>
              <a:tblPr>
                <a:noFill/>
                <a:tableStyleId>{CFB0E53B-01DA-4817-A269-9748D73C7877}</a:tableStyleId>
              </a:tblPr>
              <a:tblGrid>
                <a:gridCol w="2233400"/>
              </a:tblGrid>
              <a:tr h="381000">
                <a:tc>
                  <a:txBody>
                    <a:bodyPr>
                      <a:noAutofit/>
                    </a:bodyPr>
                    <a:lstStyle/>
                    <a:p>
                      <a:pPr indent="0" lvl="0" marL="0" rtl="0" algn="l">
                        <a:lnSpc>
                          <a:spcPct val="115000"/>
                        </a:lnSpc>
                        <a:spcBef>
                          <a:spcPts val="0"/>
                        </a:spcBef>
                        <a:spcAft>
                          <a:spcPts val="0"/>
                        </a:spcAft>
                        <a:buClr>
                          <a:schemeClr val="dk1"/>
                        </a:buClr>
                        <a:buSzPts val="1100"/>
                        <a:buFont typeface="Arial"/>
                        <a:buNone/>
                      </a:pPr>
                      <a:r>
                        <a:rPr i="1" lang="en">
                          <a:solidFill>
                            <a:schemeClr val="dk1"/>
                          </a:solidFill>
                        </a:rPr>
                        <a:t>var speed = 10;</a:t>
                      </a:r>
                      <a:endParaRPr i="1">
                        <a:solidFill>
                          <a:schemeClr val="dk1"/>
                        </a:solidFill>
                      </a:endParaRPr>
                    </a:p>
                    <a:p>
                      <a:pPr indent="0" lvl="0" marL="0" rtl="0" algn="l">
                        <a:lnSpc>
                          <a:spcPct val="115000"/>
                        </a:lnSpc>
                        <a:spcBef>
                          <a:spcPts val="0"/>
                        </a:spcBef>
                        <a:spcAft>
                          <a:spcPts val="0"/>
                        </a:spcAft>
                        <a:buClr>
                          <a:schemeClr val="dk1"/>
                        </a:buClr>
                        <a:buSzPts val="1100"/>
                        <a:buFont typeface="Arial"/>
                        <a:buNone/>
                      </a:pPr>
                      <a:r>
                        <a:rPr i="1" lang="en">
                          <a:solidFill>
                            <a:schemeClr val="dk1"/>
                          </a:solidFill>
                        </a:rPr>
                        <a:t>var time = 5;</a:t>
                      </a:r>
                      <a:endParaRPr i="1">
                        <a:solidFill>
                          <a:schemeClr val="dk1"/>
                        </a:solidFill>
                      </a:endParaRPr>
                    </a:p>
                    <a:p>
                      <a:pPr indent="0" lvl="0" marL="0" rtl="0" algn="l">
                        <a:lnSpc>
                          <a:spcPct val="115000"/>
                        </a:lnSpc>
                        <a:spcBef>
                          <a:spcPts val="0"/>
                        </a:spcBef>
                        <a:spcAft>
                          <a:spcPts val="0"/>
                        </a:spcAft>
                        <a:buNone/>
                      </a:pPr>
                      <a:r>
                        <a:rPr i="1" lang="en">
                          <a:solidFill>
                            <a:schemeClr val="dk1"/>
                          </a:solidFill>
                        </a:rPr>
                        <a:t>alert(speed * time);</a:t>
                      </a:r>
                      <a:endParaRPr i="1">
                        <a:solidFill>
                          <a:schemeClr val="dk1"/>
                        </a:solidFill>
                      </a:endParaRPr>
                    </a:p>
                    <a:p>
                      <a:pPr indent="0" lvl="0" marL="0" rtl="0" algn="l">
                        <a:lnSpc>
                          <a:spcPct val="115000"/>
                        </a:lnSpc>
                        <a:spcBef>
                          <a:spcPts val="0"/>
                        </a:spcBef>
                        <a:spcAft>
                          <a:spcPts val="0"/>
                        </a:spcAft>
                        <a:buNone/>
                      </a:pPr>
                      <a:r>
                        <a:rPr i="1" lang="en">
                          <a:solidFill>
                            <a:schemeClr val="dk1"/>
                          </a:solidFill>
                        </a:rPr>
                        <a:t>var speed1 = 85;</a:t>
                      </a:r>
                      <a:endParaRPr i="1">
                        <a:solidFill>
                          <a:schemeClr val="dk1"/>
                        </a:solidFill>
                      </a:endParaRPr>
                    </a:p>
                    <a:p>
                      <a:pPr indent="0" lvl="0" marL="0" rtl="0" algn="l">
                        <a:lnSpc>
                          <a:spcPct val="115000"/>
                        </a:lnSpc>
                        <a:spcBef>
                          <a:spcPts val="0"/>
                        </a:spcBef>
                        <a:spcAft>
                          <a:spcPts val="0"/>
                        </a:spcAft>
                        <a:buNone/>
                      </a:pPr>
                      <a:r>
                        <a:rPr i="1" lang="en">
                          <a:solidFill>
                            <a:schemeClr val="dk1"/>
                          </a:solidFill>
                        </a:rPr>
                        <a:t>var time1 = 1.5;</a:t>
                      </a:r>
                      <a:endParaRPr i="1">
                        <a:solidFill>
                          <a:schemeClr val="dk1"/>
                        </a:solidFill>
                      </a:endParaRPr>
                    </a:p>
                    <a:p>
                      <a:pPr indent="0" lvl="0" marL="0" rtl="0" algn="l">
                        <a:lnSpc>
                          <a:spcPct val="115000"/>
                        </a:lnSpc>
                        <a:spcBef>
                          <a:spcPts val="0"/>
                        </a:spcBef>
                        <a:spcAft>
                          <a:spcPts val="0"/>
                        </a:spcAft>
                        <a:buNone/>
                      </a:pPr>
                      <a:r>
                        <a:rPr i="1" lang="en">
                          <a:solidFill>
                            <a:schemeClr val="dk1"/>
                          </a:solidFill>
                        </a:rPr>
                        <a:t>alert(speed1 * time1);</a:t>
                      </a:r>
                      <a:endParaRPr i="1">
                        <a:solidFill>
                          <a:schemeClr val="dk1"/>
                        </a:solidFill>
                      </a:endParaRPr>
                    </a:p>
                    <a:p>
                      <a:pPr indent="0" lvl="0" marL="0" rtl="0" algn="l">
                        <a:lnSpc>
                          <a:spcPct val="115000"/>
                        </a:lnSpc>
                        <a:spcBef>
                          <a:spcPts val="0"/>
                        </a:spcBef>
                        <a:spcAft>
                          <a:spcPts val="0"/>
                        </a:spcAft>
                        <a:buNone/>
                      </a:pPr>
                      <a:r>
                        <a:rPr i="1" lang="en">
                          <a:solidFill>
                            <a:schemeClr val="dk1"/>
                          </a:solidFill>
                        </a:rPr>
                        <a:t>var speed2 = 12;</a:t>
                      </a:r>
                      <a:endParaRPr i="1">
                        <a:solidFill>
                          <a:schemeClr val="dk1"/>
                        </a:solidFill>
                      </a:endParaRPr>
                    </a:p>
                    <a:p>
                      <a:pPr indent="0" lvl="0" marL="0" rtl="0" algn="l">
                        <a:lnSpc>
                          <a:spcPct val="115000"/>
                        </a:lnSpc>
                        <a:spcBef>
                          <a:spcPts val="0"/>
                        </a:spcBef>
                        <a:spcAft>
                          <a:spcPts val="0"/>
                        </a:spcAft>
                        <a:buNone/>
                      </a:pPr>
                      <a:r>
                        <a:rPr i="1" lang="en">
                          <a:solidFill>
                            <a:schemeClr val="dk1"/>
                          </a:solidFill>
                        </a:rPr>
                        <a:t>var time2 = 9;</a:t>
                      </a:r>
                      <a:endParaRPr i="1">
                        <a:solidFill>
                          <a:schemeClr val="dk1"/>
                        </a:solidFill>
                      </a:endParaRPr>
                    </a:p>
                    <a:p>
                      <a:pPr indent="0" lvl="0" marL="0" rtl="0" algn="l">
                        <a:lnSpc>
                          <a:spcPct val="115000"/>
                        </a:lnSpc>
                        <a:spcBef>
                          <a:spcPts val="0"/>
                        </a:spcBef>
                        <a:spcAft>
                          <a:spcPts val="0"/>
                        </a:spcAft>
                        <a:buNone/>
                      </a:pPr>
                      <a:r>
                        <a:rPr i="1" lang="en">
                          <a:solidFill>
                            <a:schemeClr val="dk1"/>
                          </a:solidFill>
                        </a:rPr>
                        <a:t>alert(speed2 * time2);</a:t>
                      </a:r>
                      <a:endParaRPr i="1">
                        <a:solidFill>
                          <a:schemeClr val="dk1"/>
                        </a:solidFill>
                      </a:endParaRPr>
                    </a:p>
                    <a:p>
                      <a:pPr indent="0" lvl="0" marL="0" rtl="0" algn="l">
                        <a:lnSpc>
                          <a:spcPct val="115000"/>
                        </a:lnSpc>
                        <a:spcBef>
                          <a:spcPts val="0"/>
                        </a:spcBef>
                        <a:spcAft>
                          <a:spcPts val="0"/>
                        </a:spcAft>
                        <a:buNone/>
                      </a:pPr>
                      <a:r>
                        <a:rPr i="1" lang="en">
                          <a:solidFill>
                            <a:schemeClr val="dk1"/>
                          </a:solidFill>
                        </a:rPr>
                        <a:t>var speed3 = 42;</a:t>
                      </a:r>
                      <a:endParaRPr i="1">
                        <a:solidFill>
                          <a:schemeClr val="dk1"/>
                        </a:solidFill>
                      </a:endParaRPr>
                    </a:p>
                    <a:p>
                      <a:pPr indent="0" lvl="0" marL="0" rtl="0" algn="l">
                        <a:lnSpc>
                          <a:spcPct val="115000"/>
                        </a:lnSpc>
                        <a:spcBef>
                          <a:spcPts val="0"/>
                        </a:spcBef>
                        <a:spcAft>
                          <a:spcPts val="0"/>
                        </a:spcAft>
                        <a:buNone/>
                      </a:pPr>
                      <a:r>
                        <a:rPr i="1" lang="en">
                          <a:solidFill>
                            <a:schemeClr val="dk1"/>
                          </a:solidFill>
                        </a:rPr>
                        <a:t>var time3 = 21;</a:t>
                      </a:r>
                      <a:endParaRPr i="1">
                        <a:solidFill>
                          <a:schemeClr val="dk1"/>
                        </a:solidFill>
                      </a:endParaRPr>
                    </a:p>
                    <a:p>
                      <a:pPr indent="0" lvl="0" marL="0" rtl="0" algn="l">
                        <a:lnSpc>
                          <a:spcPct val="115000"/>
                        </a:lnSpc>
                        <a:spcBef>
                          <a:spcPts val="0"/>
                        </a:spcBef>
                        <a:spcAft>
                          <a:spcPts val="0"/>
                        </a:spcAft>
                        <a:buNone/>
                      </a:pPr>
                      <a:r>
                        <a:rPr i="1" lang="en">
                          <a:solidFill>
                            <a:schemeClr val="dk1"/>
                          </a:solidFill>
                        </a:rPr>
                        <a:t>alert(speed3 * time3)</a:t>
                      </a:r>
                      <a:r>
                        <a:rPr lang="en">
                          <a:solidFill>
                            <a:schemeClr val="dk1"/>
                          </a:solidFill>
                        </a:rPr>
                        <a:t>;</a:t>
                      </a:r>
                      <a:endParaRPr/>
                    </a:p>
                  </a:txBody>
                  <a:tcPr marT="91425" marB="91425" marR="91425" marL="91425"/>
                </a:tc>
              </a:tr>
            </a:tbl>
          </a:graphicData>
        </a:graphic>
      </p:graphicFrame>
      <p:graphicFrame>
        <p:nvGraphicFramePr>
          <p:cNvPr id="107" name="Google Shape;107;p16"/>
          <p:cNvGraphicFramePr/>
          <p:nvPr/>
        </p:nvGraphicFramePr>
        <p:xfrm>
          <a:off x="3568800" y="1187250"/>
          <a:ext cx="3000000" cy="3000000"/>
        </p:xfrm>
        <a:graphic>
          <a:graphicData uri="http://schemas.openxmlformats.org/drawingml/2006/table">
            <a:tbl>
              <a:tblPr>
                <a:noFill/>
                <a:tableStyleId>{CFB0E53B-01DA-4817-A269-9748D73C7877}</a:tableStyleId>
              </a:tblPr>
              <a:tblGrid>
                <a:gridCol w="4971200"/>
              </a:tblGrid>
              <a:tr h="3230850">
                <a:tc>
                  <a:txBody>
                    <a:bodyPr>
                      <a:noAutofit/>
                    </a:bodyPr>
                    <a:lstStyle/>
                    <a:p>
                      <a:pPr indent="0" lvl="0" marL="0" rtl="0" algn="l">
                        <a:lnSpc>
                          <a:spcPct val="115000"/>
                        </a:lnSpc>
                        <a:spcBef>
                          <a:spcPts val="0"/>
                        </a:spcBef>
                        <a:spcAft>
                          <a:spcPts val="0"/>
                        </a:spcAft>
                        <a:buNone/>
                      </a:pPr>
                      <a:r>
                        <a:rPr lang="en" sz="1800">
                          <a:solidFill>
                            <a:schemeClr val="dk1"/>
                          </a:solidFill>
                        </a:rPr>
                        <a:t>In a really chill world that involves functions, you can condense all that duplicated text into something simple, like the following:</a:t>
                      </a:r>
                      <a:endParaRPr sz="1800">
                        <a:solidFill>
                          <a:schemeClr val="dk1"/>
                        </a:solidFill>
                      </a:endParaRPr>
                    </a:p>
                    <a:p>
                      <a:pPr indent="0" lvl="0" marL="0" rtl="0" algn="l">
                        <a:lnSpc>
                          <a:spcPct val="115000"/>
                        </a:lnSpc>
                        <a:spcBef>
                          <a:spcPts val="0"/>
                        </a:spcBef>
                        <a:spcAft>
                          <a:spcPts val="0"/>
                        </a:spcAft>
                        <a:buNone/>
                      </a:pPr>
                      <a:r>
                        <a:rPr i="1" lang="en">
                          <a:solidFill>
                            <a:schemeClr val="dk1"/>
                          </a:solidFill>
                        </a:rPr>
                        <a:t>function getDistance(speed, time) {</a:t>
                      </a:r>
                      <a:endParaRPr i="1">
                        <a:solidFill>
                          <a:schemeClr val="dk1"/>
                        </a:solidFill>
                      </a:endParaRPr>
                    </a:p>
                    <a:p>
                      <a:pPr indent="0" lvl="0" marL="0" rtl="0" algn="l">
                        <a:lnSpc>
                          <a:spcPct val="115000"/>
                        </a:lnSpc>
                        <a:spcBef>
                          <a:spcPts val="0"/>
                        </a:spcBef>
                        <a:spcAft>
                          <a:spcPts val="0"/>
                        </a:spcAft>
                        <a:buNone/>
                      </a:pPr>
                      <a:r>
                        <a:rPr i="1" lang="en">
                          <a:solidFill>
                            <a:schemeClr val="dk1"/>
                          </a:solidFill>
                        </a:rPr>
                        <a:t>   var result = speed * time;</a:t>
                      </a:r>
                      <a:endParaRPr i="1">
                        <a:solidFill>
                          <a:schemeClr val="dk1"/>
                        </a:solidFill>
                      </a:endParaRPr>
                    </a:p>
                    <a:p>
                      <a:pPr indent="0" lvl="0" marL="0" rtl="0" algn="l">
                        <a:lnSpc>
                          <a:spcPct val="115000"/>
                        </a:lnSpc>
                        <a:spcBef>
                          <a:spcPts val="0"/>
                        </a:spcBef>
                        <a:spcAft>
                          <a:spcPts val="0"/>
                        </a:spcAft>
                        <a:buNone/>
                      </a:pPr>
                      <a:r>
                        <a:rPr i="1" lang="en">
                          <a:solidFill>
                            <a:schemeClr val="dk1"/>
                          </a:solidFill>
                        </a:rPr>
                        <a:t>   alert(result);</a:t>
                      </a:r>
                      <a:endParaRPr i="1">
                        <a:solidFill>
                          <a:schemeClr val="dk1"/>
                        </a:solidFill>
                      </a:endParaRPr>
                    </a:p>
                    <a:p>
                      <a:pPr indent="0" lvl="0" marL="0" rtl="0" algn="l">
                        <a:lnSpc>
                          <a:spcPct val="115000"/>
                        </a:lnSpc>
                        <a:spcBef>
                          <a:spcPts val="0"/>
                        </a:spcBef>
                        <a:spcAft>
                          <a:spcPts val="0"/>
                        </a:spcAft>
                        <a:buNone/>
                      </a:pPr>
                      <a:r>
                        <a:rPr i="1" lang="en">
                          <a:solidFill>
                            <a:schemeClr val="dk1"/>
                          </a:solidFill>
                        </a:rPr>
                        <a:t>}</a:t>
                      </a:r>
                      <a:endParaRPr i="1">
                        <a:solidFill>
                          <a:schemeClr val="dk1"/>
                        </a:solidFill>
                      </a:endParaRPr>
                    </a:p>
                    <a:p>
                      <a:pPr indent="127000" lvl="0" marL="0" rtl="0" algn="l">
                        <a:lnSpc>
                          <a:spcPct val="115000"/>
                        </a:lnSpc>
                        <a:spcBef>
                          <a:spcPts val="0"/>
                        </a:spcBef>
                        <a:spcAft>
                          <a:spcPts val="0"/>
                        </a:spcAft>
                        <a:buNone/>
                      </a:pPr>
                      <a:r>
                        <a:rPr i="1" lang="en">
                          <a:solidFill>
                            <a:schemeClr val="dk1"/>
                          </a:solidFill>
                        </a:rPr>
                        <a:t>getDistance(10,5);</a:t>
                      </a:r>
                      <a:endParaRPr i="1">
                        <a:solidFill>
                          <a:schemeClr val="dk1"/>
                        </a:solidFill>
                      </a:endParaRPr>
                    </a:p>
                    <a:p>
                      <a:pPr indent="127000" lvl="0" marL="0" rtl="0" algn="l">
                        <a:lnSpc>
                          <a:spcPct val="115000"/>
                        </a:lnSpc>
                        <a:spcBef>
                          <a:spcPts val="0"/>
                        </a:spcBef>
                        <a:spcAft>
                          <a:spcPts val="0"/>
                        </a:spcAft>
                        <a:buNone/>
                      </a:pPr>
                      <a:r>
                        <a:rPr i="1" lang="en">
                          <a:solidFill>
                            <a:schemeClr val="dk1"/>
                          </a:solidFill>
                        </a:rPr>
                        <a:t>getDistance(85,1.5);</a:t>
                      </a:r>
                      <a:endParaRPr i="1">
                        <a:solidFill>
                          <a:schemeClr val="dk1"/>
                        </a:solidFill>
                      </a:endParaRPr>
                    </a:p>
                    <a:p>
                      <a:pPr indent="127000" lvl="0" marL="0" rtl="0" algn="l">
                        <a:lnSpc>
                          <a:spcPct val="115000"/>
                        </a:lnSpc>
                        <a:spcBef>
                          <a:spcPts val="0"/>
                        </a:spcBef>
                        <a:spcAft>
                          <a:spcPts val="0"/>
                        </a:spcAft>
                        <a:buNone/>
                      </a:pPr>
                      <a:r>
                        <a:rPr i="1" lang="en">
                          <a:solidFill>
                            <a:schemeClr val="dk1"/>
                          </a:solidFill>
                        </a:rPr>
                        <a:t>getDistance(12,9);</a:t>
                      </a:r>
                      <a:endParaRPr i="1">
                        <a:solidFill>
                          <a:schemeClr val="dk1"/>
                        </a:solidFill>
                      </a:endParaRPr>
                    </a:p>
                    <a:p>
                      <a:pPr indent="127000" lvl="0" marL="0" rtl="0" algn="l">
                        <a:lnSpc>
                          <a:spcPct val="115000"/>
                        </a:lnSpc>
                        <a:spcBef>
                          <a:spcPts val="0"/>
                        </a:spcBef>
                        <a:spcAft>
                          <a:spcPts val="0"/>
                        </a:spcAft>
                        <a:buNone/>
                      </a:pPr>
                      <a:r>
                        <a:rPr i="1" lang="en">
                          <a:solidFill>
                            <a:schemeClr val="dk1"/>
                          </a:solidFill>
                        </a:rPr>
                        <a:t>getDistance(42,21);</a:t>
                      </a:r>
                      <a:endParaRPr i="1">
                        <a:solidFill>
                          <a:schemeClr val="dk1"/>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Changing How We Deal with UI</a:t>
            </a:r>
            <a:endParaRPr sz="3600"/>
          </a:p>
        </p:txBody>
      </p:sp>
      <p:sp>
        <p:nvSpPr>
          <p:cNvPr id="113" name="Google Shape;113;p17"/>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127000" lvl="0" marL="0" rtl="0" algn="l">
              <a:lnSpc>
                <a:spcPct val="115000"/>
              </a:lnSpc>
              <a:spcBef>
                <a:spcPts val="0"/>
              </a:spcBef>
              <a:spcAft>
                <a:spcPts val="0"/>
              </a:spcAft>
              <a:buClr>
                <a:schemeClr val="dk1"/>
              </a:buClr>
              <a:buSzPts val="1100"/>
              <a:buFont typeface="Arial"/>
              <a:buNone/>
            </a:pPr>
            <a:r>
              <a:rPr lang="en" sz="1800"/>
              <a:t>Onscreen, the word Batman printed in giant letters, thanks to the h1 element. Say that we want to print the names of several other superheroes.</a:t>
            </a:r>
            <a:endParaRPr sz="1800"/>
          </a:p>
          <a:p>
            <a:pPr indent="0" lvl="0" marL="0" rtl="0" algn="l">
              <a:spcBef>
                <a:spcPts val="640"/>
              </a:spcBef>
              <a:spcAft>
                <a:spcPts val="0"/>
              </a:spcAft>
              <a:buNone/>
            </a:pPr>
            <a:r>
              <a:t/>
            </a:r>
            <a:endParaRPr/>
          </a:p>
        </p:txBody>
      </p:sp>
      <p:graphicFrame>
        <p:nvGraphicFramePr>
          <p:cNvPr id="114" name="Google Shape;114;p17"/>
          <p:cNvGraphicFramePr/>
          <p:nvPr/>
        </p:nvGraphicFramePr>
        <p:xfrm>
          <a:off x="507000" y="2014950"/>
          <a:ext cx="3000000" cy="3000000"/>
        </p:xfrm>
        <a:graphic>
          <a:graphicData uri="http://schemas.openxmlformats.org/drawingml/2006/table">
            <a:tbl>
              <a:tblPr>
                <a:noFill/>
                <a:tableStyleId>{CFB0E53B-01DA-4817-A269-9748D73C7877}</a:tableStyleId>
              </a:tblPr>
              <a:tblGrid>
                <a:gridCol w="4805250"/>
              </a:tblGrid>
              <a:tr h="381000">
                <a:tc>
                  <a:txBody>
                    <a:bodyPr>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var destination = document.querySelector("#container");</a:t>
                      </a:r>
                      <a:endParaRPr>
                        <a:solidFill>
                          <a:schemeClr val="dk1"/>
                        </a:solidFill>
                      </a:endParaRPr>
                    </a:p>
                    <a:p>
                      <a:pPr indent="0" lvl="0" marL="0" rtl="0" algn="l">
                        <a:lnSpc>
                          <a:spcPct val="115000"/>
                        </a:lnSpc>
                        <a:spcBef>
                          <a:spcPts val="0"/>
                        </a:spcBef>
                        <a:spcAft>
                          <a:spcPts val="0"/>
                        </a:spcAft>
                        <a:buNone/>
                      </a:pPr>
                      <a:r>
                        <a:rPr lang="en">
                          <a:solidFill>
                            <a:schemeClr val="dk1"/>
                          </a:solidFill>
                        </a:rPr>
                        <a:t>ReactDOM.render(</a:t>
                      </a:r>
                      <a:endParaRPr>
                        <a:solidFill>
                          <a:schemeClr val="dk1"/>
                        </a:solidFill>
                      </a:endParaRPr>
                    </a:p>
                    <a:p>
                      <a:pPr indent="0" lvl="0" marL="0" rtl="0" algn="l">
                        <a:lnSpc>
                          <a:spcPct val="115000"/>
                        </a:lnSpc>
                        <a:spcBef>
                          <a:spcPts val="0"/>
                        </a:spcBef>
                        <a:spcAft>
                          <a:spcPts val="0"/>
                        </a:spcAft>
                        <a:buNone/>
                      </a:pPr>
                      <a:r>
                        <a:rPr lang="en">
                          <a:solidFill>
                            <a:schemeClr val="dk1"/>
                          </a:solidFill>
                        </a:rPr>
                        <a:t>  &lt;div&gt;</a:t>
                      </a:r>
                      <a:endParaRPr>
                        <a:solidFill>
                          <a:schemeClr val="dk1"/>
                        </a:solidFill>
                      </a:endParaRPr>
                    </a:p>
                    <a:p>
                      <a:pPr indent="0" lvl="0" marL="0" rtl="0" algn="l">
                        <a:lnSpc>
                          <a:spcPct val="115000"/>
                        </a:lnSpc>
                        <a:spcBef>
                          <a:spcPts val="0"/>
                        </a:spcBef>
                        <a:spcAft>
                          <a:spcPts val="0"/>
                        </a:spcAft>
                        <a:buNone/>
                      </a:pPr>
                      <a:r>
                        <a:rPr lang="en">
                          <a:solidFill>
                            <a:schemeClr val="dk1"/>
                          </a:solidFill>
                        </a:rPr>
                        <a:t>    &lt;h1&gt;Batman&lt;/h1&gt;</a:t>
                      </a:r>
                      <a:endParaRPr>
                        <a:solidFill>
                          <a:schemeClr val="dk1"/>
                        </a:solidFill>
                      </a:endParaRPr>
                    </a:p>
                    <a:p>
                      <a:pPr indent="0" lvl="0" marL="0" rtl="0" algn="l">
                        <a:lnSpc>
                          <a:spcPct val="115000"/>
                        </a:lnSpc>
                        <a:spcBef>
                          <a:spcPts val="0"/>
                        </a:spcBef>
                        <a:spcAft>
                          <a:spcPts val="0"/>
                        </a:spcAft>
                        <a:buNone/>
                      </a:pPr>
                      <a:r>
                        <a:rPr lang="en">
                          <a:solidFill>
                            <a:schemeClr val="dk1"/>
                          </a:solidFill>
                        </a:rPr>
                        <a:t>    &lt;h1&gt;Iron Man&lt;/h1&gt;</a:t>
                      </a:r>
                      <a:endParaRPr>
                        <a:solidFill>
                          <a:schemeClr val="dk1"/>
                        </a:solidFill>
                      </a:endParaRPr>
                    </a:p>
                    <a:p>
                      <a:pPr indent="0" lvl="0" marL="0" rtl="0" algn="l">
                        <a:lnSpc>
                          <a:spcPct val="115000"/>
                        </a:lnSpc>
                        <a:spcBef>
                          <a:spcPts val="0"/>
                        </a:spcBef>
                        <a:spcAft>
                          <a:spcPts val="0"/>
                        </a:spcAft>
                        <a:buNone/>
                      </a:pPr>
                      <a:r>
                        <a:rPr lang="en">
                          <a:solidFill>
                            <a:schemeClr val="dk1"/>
                          </a:solidFill>
                        </a:rPr>
                        <a:t>    &lt;h1&gt;Nicolas Cage&lt;/h1&gt;</a:t>
                      </a:r>
                      <a:endParaRPr>
                        <a:solidFill>
                          <a:schemeClr val="dk1"/>
                        </a:solidFill>
                      </a:endParaRPr>
                    </a:p>
                    <a:p>
                      <a:pPr indent="0" lvl="0" marL="0" rtl="0" algn="l">
                        <a:lnSpc>
                          <a:spcPct val="115000"/>
                        </a:lnSpc>
                        <a:spcBef>
                          <a:spcPts val="0"/>
                        </a:spcBef>
                        <a:spcAft>
                          <a:spcPts val="0"/>
                        </a:spcAft>
                        <a:buNone/>
                      </a:pPr>
                      <a:r>
                        <a:rPr lang="en">
                          <a:solidFill>
                            <a:schemeClr val="dk1"/>
                          </a:solidFill>
                        </a:rPr>
                        <a:t>    &lt;h1&gt;Mega Man&lt;/h1&gt;</a:t>
                      </a:r>
                      <a:endParaRPr>
                        <a:solidFill>
                          <a:schemeClr val="dk1"/>
                        </a:solidFill>
                      </a:endParaRPr>
                    </a:p>
                    <a:p>
                      <a:pPr indent="0" lvl="0" marL="0" rtl="0" algn="l">
                        <a:lnSpc>
                          <a:spcPct val="115000"/>
                        </a:lnSpc>
                        <a:spcBef>
                          <a:spcPts val="0"/>
                        </a:spcBef>
                        <a:spcAft>
                          <a:spcPts val="0"/>
                        </a:spcAft>
                        <a:buNone/>
                      </a:pPr>
                      <a:r>
                        <a:rPr lang="en">
                          <a:solidFill>
                            <a:schemeClr val="dk1"/>
                          </a:solidFill>
                        </a:rPr>
                        <a:t>  &lt;/div&gt;,</a:t>
                      </a:r>
                      <a:endParaRPr>
                        <a:solidFill>
                          <a:schemeClr val="dk1"/>
                        </a:solidFill>
                      </a:endParaRPr>
                    </a:p>
                    <a:p>
                      <a:pPr indent="0" lvl="0" marL="0" rtl="0" algn="l">
                        <a:lnSpc>
                          <a:spcPct val="115000"/>
                        </a:lnSpc>
                        <a:spcBef>
                          <a:spcPts val="0"/>
                        </a:spcBef>
                        <a:spcAft>
                          <a:spcPts val="0"/>
                        </a:spcAft>
                        <a:buNone/>
                      </a:pPr>
                      <a:r>
                        <a:rPr lang="en">
                          <a:solidFill>
                            <a:schemeClr val="dk1"/>
                          </a:solidFill>
                        </a:rPr>
                        <a:t>  destination</a:t>
                      </a:r>
                      <a:endParaRPr>
                        <a:solidFill>
                          <a:schemeClr val="dk1"/>
                        </a:solidFill>
                      </a:endParaRPr>
                    </a:p>
                    <a:p>
                      <a:pPr indent="0" lvl="0" marL="0" rtl="0" algn="l">
                        <a:lnSpc>
                          <a:spcPct val="115000"/>
                        </a:lnSpc>
                        <a:spcBef>
                          <a:spcPts val="0"/>
                        </a:spcBef>
                        <a:spcAft>
                          <a:spcPts val="0"/>
                        </a:spcAft>
                        <a:buNone/>
                      </a:pPr>
                      <a:r>
                        <a:rPr lang="en">
                          <a:solidFill>
                            <a:schemeClr val="dk1"/>
                          </a:solidFill>
                        </a:rPr>
                        <a:t>);</a:t>
                      </a:r>
                      <a:endParaRPr>
                        <a:solidFill>
                          <a:schemeClr val="dk1"/>
                        </a:solidFill>
                      </a:endParaRPr>
                    </a:p>
                  </a:txBody>
                  <a:tcPr marT="91425" marB="91425" marR="91425" marL="91425"/>
                </a:tc>
              </a:tr>
            </a:tbl>
          </a:graphicData>
        </a:graphic>
      </p:graphicFrame>
      <p:pic>
        <p:nvPicPr>
          <p:cNvPr id="115" name="Google Shape;115;p17"/>
          <p:cNvPicPr preferRelativeResize="0"/>
          <p:nvPr/>
        </p:nvPicPr>
        <p:blipFill>
          <a:blip r:embed="rId3">
            <a:alphaModFix/>
          </a:blip>
          <a:stretch>
            <a:fillRect/>
          </a:stretch>
        </p:blipFill>
        <p:spPr>
          <a:xfrm>
            <a:off x="5557873" y="2027923"/>
            <a:ext cx="3292925" cy="2659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Meet the React Component</a:t>
            </a:r>
            <a:endParaRPr sz="4800"/>
          </a:p>
        </p:txBody>
      </p:sp>
      <p:sp>
        <p:nvSpPr>
          <p:cNvPr id="121" name="Google Shape;121;p18"/>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 sz="1800"/>
              <a:t>The solution to all of our problems can be found in React components. React components are reusable chunks of JavaScript that output (via JSX) HTML elements. </a:t>
            </a:r>
            <a:endParaRPr sz="1800"/>
          </a:p>
          <a:p>
            <a:pPr indent="0" lvl="0" marL="0" rtl="0" algn="l">
              <a:spcBef>
                <a:spcPts val="640"/>
              </a:spcBef>
              <a:spcAft>
                <a:spcPts val="0"/>
              </a:spcAft>
              <a:buNone/>
            </a:pPr>
            <a:r>
              <a:t/>
            </a:r>
            <a:endParaRPr sz="1800"/>
          </a:p>
        </p:txBody>
      </p:sp>
      <p:pic>
        <p:nvPicPr>
          <p:cNvPr id="122" name="Google Shape;122;p18"/>
          <p:cNvPicPr preferRelativeResize="0"/>
          <p:nvPr/>
        </p:nvPicPr>
        <p:blipFill>
          <a:blip r:embed="rId3">
            <a:alphaModFix/>
          </a:blip>
          <a:stretch>
            <a:fillRect/>
          </a:stretch>
        </p:blipFill>
        <p:spPr>
          <a:xfrm>
            <a:off x="638788" y="2275550"/>
            <a:ext cx="7591425" cy="2209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Meet the React Component</a:t>
            </a:r>
            <a:endParaRPr/>
          </a:p>
        </p:txBody>
      </p:sp>
      <p:sp>
        <p:nvSpPr>
          <p:cNvPr id="128" name="Google Shape;128;p19"/>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000000"/>
              </a:solidFill>
            </a:endParaRPr>
          </a:p>
          <a:p>
            <a:pPr indent="0" lvl="0" marL="0" rtl="0" algn="l">
              <a:spcBef>
                <a:spcPts val="640"/>
              </a:spcBef>
              <a:spcAft>
                <a:spcPts val="0"/>
              </a:spcAft>
              <a:buNone/>
            </a:pPr>
            <a:r>
              <a:t/>
            </a:r>
            <a:endParaRPr/>
          </a:p>
        </p:txBody>
      </p:sp>
      <p:graphicFrame>
        <p:nvGraphicFramePr>
          <p:cNvPr id="129" name="Google Shape;129;p19"/>
          <p:cNvGraphicFramePr/>
          <p:nvPr/>
        </p:nvGraphicFramePr>
        <p:xfrm>
          <a:off x="839275" y="1024800"/>
          <a:ext cx="3000000" cy="3000000"/>
        </p:xfrm>
        <a:graphic>
          <a:graphicData uri="http://schemas.openxmlformats.org/drawingml/2006/table">
            <a:tbl>
              <a:tblPr>
                <a:noFill/>
                <a:tableStyleId>{CFB0E53B-01DA-4817-A269-9748D73C7877}</a:tableStyleId>
              </a:tblPr>
              <a:tblGrid>
                <a:gridCol w="7239000"/>
              </a:tblGrid>
              <a:tr h="381000">
                <a:tc>
                  <a:txBody>
                    <a:bodyPr>
                      <a:noAutofit/>
                    </a:bodyPr>
                    <a:lstStyle/>
                    <a:p>
                      <a:pPr indent="0" lvl="0" marL="0" rtl="0" algn="l">
                        <a:spcBef>
                          <a:spcPts val="0"/>
                        </a:spcBef>
                        <a:spcAft>
                          <a:spcPts val="0"/>
                        </a:spcAft>
                        <a:buClr>
                          <a:schemeClr val="dk1"/>
                        </a:buClr>
                        <a:buSzPts val="1100"/>
                        <a:buFont typeface="Arial"/>
                        <a:buNone/>
                      </a:pPr>
                      <a:r>
                        <a:rPr lang="en">
                          <a:solidFill>
                            <a:schemeClr val="dk1"/>
                          </a:solidFill>
                        </a:rPr>
                        <a:t>&lt;!DOCTYPE html&gt;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&lt;html&gt;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&lt;head&gt;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&lt;meta charset="utf-8"&gt;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&lt;title&gt;React Components&lt;/title&gt;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&lt;script src="https://unpkg.com/react@16/umd/react.development.js"&gt;&lt;/script&gt;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&lt;script src="https://unpkg.com/react-dom@16/umd/react-dom.development.js"&gt;&lt;/script&gt;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&lt;script src="https://unpkg.com/babel-standalone@6.15.0/babel.min.js"&gt;&lt;/script&gt;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&lt;/head&gt;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&lt;body&gt;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&lt;div id="container"&gt;&lt;/div&gt;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&lt;script type="text/babel"&gt;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&lt;/script&gt;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&lt;/body&gt;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&lt;/html&gt;</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Creating a Hello, World! Component</a:t>
            </a:r>
            <a:endParaRPr sz="3600"/>
          </a:p>
        </p:txBody>
      </p:sp>
      <p:sp>
        <p:nvSpPr>
          <p:cNvPr id="135" name="Google Shape;135;p20"/>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Let’s start really simple. We want to use a component to help us print the famous “Hello, world!” text to the screen. As we already know, using just the render method of ReactDOM would give us code that looks as follows:</a:t>
            </a:r>
            <a:endParaRPr sz="1800"/>
          </a:p>
          <a:p>
            <a:pPr indent="0" lvl="0" marL="0" rtl="0" algn="l">
              <a:lnSpc>
                <a:spcPct val="115000"/>
              </a:lnSpc>
              <a:spcBef>
                <a:spcPts val="0"/>
              </a:spcBef>
              <a:spcAft>
                <a:spcPts val="0"/>
              </a:spcAft>
              <a:buNone/>
            </a:pPr>
            <a:r>
              <a:t/>
            </a:r>
            <a:endParaRPr sz="1800"/>
          </a:p>
        </p:txBody>
      </p:sp>
      <p:graphicFrame>
        <p:nvGraphicFramePr>
          <p:cNvPr id="136" name="Google Shape;136;p20"/>
          <p:cNvGraphicFramePr/>
          <p:nvPr/>
        </p:nvGraphicFramePr>
        <p:xfrm>
          <a:off x="1494350" y="2373175"/>
          <a:ext cx="3000000" cy="3000000"/>
        </p:xfrm>
        <a:graphic>
          <a:graphicData uri="http://schemas.openxmlformats.org/drawingml/2006/table">
            <a:tbl>
              <a:tblPr>
                <a:noFill/>
                <a:tableStyleId>{CFB0E53B-01DA-4817-A269-9748D73C7877}</a:tableStyleId>
              </a:tblPr>
              <a:tblGrid>
                <a:gridCol w="5658100"/>
              </a:tblGrid>
              <a:tr h="381000">
                <a:tc>
                  <a:txBody>
                    <a:bodyPr>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ReactDOM.render(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&lt;div&gt;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&lt;p&gt;Hello, world!&lt;/p&gt;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&lt;/div&gt;,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document.querySelector("#container")</a:t>
                      </a:r>
                      <a:endParaRPr>
                        <a:solidFill>
                          <a:schemeClr val="dk1"/>
                        </a:solidFill>
                      </a:endParaRPr>
                    </a:p>
                    <a:p>
                      <a:pPr indent="0" lvl="0" marL="0" rtl="0" algn="l">
                        <a:lnSpc>
                          <a:spcPct val="115000"/>
                        </a:lnSpc>
                        <a:spcBef>
                          <a:spcPts val="0"/>
                        </a:spcBef>
                        <a:spcAft>
                          <a:spcPts val="0"/>
                        </a:spcAft>
                        <a:buNone/>
                      </a:pPr>
                      <a:r>
                        <a:rPr lang="en">
                          <a:solidFill>
                            <a:schemeClr val="dk1"/>
                          </a:solidFill>
                        </a:rPr>
                        <a:t>);</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Creating a Hello, World! Component</a:t>
            </a:r>
            <a:endParaRPr/>
          </a:p>
        </p:txBody>
      </p:sp>
      <p:sp>
        <p:nvSpPr>
          <p:cNvPr id="142" name="Google Shape;142;p21"/>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Getting back to our code, we have created a new component called HelloWorld. This is a component because it extends React.Component </a:t>
            </a:r>
            <a:r>
              <a:rPr lang="en" sz="1800"/>
              <a:t>.</a:t>
            </a:r>
            <a:endParaRPr sz="1800"/>
          </a:p>
          <a:p>
            <a:pPr indent="76200" lvl="0" marL="0" rtl="0" algn="l">
              <a:lnSpc>
                <a:spcPct val="115000"/>
              </a:lnSpc>
              <a:spcBef>
                <a:spcPts val="0"/>
              </a:spcBef>
              <a:spcAft>
                <a:spcPts val="0"/>
              </a:spcAft>
              <a:buNone/>
            </a:pPr>
            <a:r>
              <a:t/>
            </a:r>
            <a:endParaRPr sz="1800"/>
          </a:p>
          <a:p>
            <a:pPr indent="76200" lvl="0" marL="0" rtl="0" algn="l">
              <a:lnSpc>
                <a:spcPct val="115000"/>
              </a:lnSpc>
              <a:spcBef>
                <a:spcPts val="0"/>
              </a:spcBef>
              <a:spcAft>
                <a:spcPts val="0"/>
              </a:spcAft>
              <a:buNone/>
            </a:pPr>
            <a:r>
              <a:t/>
            </a:r>
            <a:endParaRPr sz="1800"/>
          </a:p>
          <a:p>
            <a:pPr indent="0" lvl="0" marL="0" rtl="0" algn="l">
              <a:spcBef>
                <a:spcPts val="640"/>
              </a:spcBef>
              <a:spcAft>
                <a:spcPts val="0"/>
              </a:spcAft>
              <a:buNone/>
            </a:pPr>
            <a:r>
              <a:t/>
            </a:r>
            <a:endParaRPr/>
          </a:p>
          <a:p>
            <a:pPr indent="0" lvl="0" marL="0" rtl="0" algn="l">
              <a:lnSpc>
                <a:spcPct val="115000"/>
              </a:lnSpc>
              <a:spcBef>
                <a:spcPts val="0"/>
              </a:spcBef>
              <a:spcAft>
                <a:spcPts val="0"/>
              </a:spcAft>
              <a:buNone/>
            </a:pPr>
            <a:r>
              <a:rPr lang="en" sz="1800"/>
              <a:t>The way you call a component from it is a bit unique. Go ahead and replace the first argument to ReactDOM.render with the following:</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spcBef>
                <a:spcPts val="640"/>
              </a:spcBef>
              <a:spcAft>
                <a:spcPts val="0"/>
              </a:spcAft>
              <a:buNone/>
            </a:pPr>
            <a:r>
              <a:t/>
            </a:r>
            <a:endParaRPr sz="1800"/>
          </a:p>
        </p:txBody>
      </p:sp>
      <p:graphicFrame>
        <p:nvGraphicFramePr>
          <p:cNvPr id="143" name="Google Shape;143;p21"/>
          <p:cNvGraphicFramePr/>
          <p:nvPr/>
        </p:nvGraphicFramePr>
        <p:xfrm>
          <a:off x="839300" y="1880250"/>
          <a:ext cx="3000000" cy="3000000"/>
        </p:xfrm>
        <a:graphic>
          <a:graphicData uri="http://schemas.openxmlformats.org/drawingml/2006/table">
            <a:tbl>
              <a:tblPr>
                <a:noFill/>
                <a:tableStyleId>{CFB0E53B-01DA-4817-A269-9748D73C7877}</a:tableStyleId>
              </a:tblPr>
              <a:tblGrid>
                <a:gridCol w="5431675"/>
              </a:tblGrid>
              <a:tr h="1142400">
                <a:tc>
                  <a:txBody>
                    <a:bodyPr>
                      <a:noAutofit/>
                    </a:bodyPr>
                    <a:lstStyle/>
                    <a:p>
                      <a:pPr indent="0" lvl="0" marL="0" rtl="0" algn="l">
                        <a:lnSpc>
                          <a:spcPct val="100000"/>
                        </a:lnSpc>
                        <a:spcBef>
                          <a:spcPts val="0"/>
                        </a:spcBef>
                        <a:spcAft>
                          <a:spcPts val="0"/>
                        </a:spcAft>
                        <a:buNone/>
                      </a:pPr>
                      <a:r>
                        <a:rPr i="1" lang="en">
                          <a:solidFill>
                            <a:schemeClr val="dk1"/>
                          </a:solidFill>
                        </a:rPr>
                        <a:t>class HelloWorld extends React.Component {</a:t>
                      </a:r>
                      <a:endParaRPr i="1">
                        <a:solidFill>
                          <a:schemeClr val="dk1"/>
                        </a:solidFill>
                      </a:endParaRPr>
                    </a:p>
                    <a:p>
                      <a:pPr indent="0" lvl="0" marL="0" rtl="0" algn="l">
                        <a:lnSpc>
                          <a:spcPct val="100000"/>
                        </a:lnSpc>
                        <a:spcBef>
                          <a:spcPts val="0"/>
                        </a:spcBef>
                        <a:spcAft>
                          <a:spcPts val="0"/>
                        </a:spcAft>
                        <a:buNone/>
                      </a:pPr>
                      <a:r>
                        <a:rPr i="1" lang="en">
                          <a:solidFill>
                            <a:schemeClr val="dk1"/>
                          </a:solidFill>
                        </a:rPr>
                        <a:t>  render() {</a:t>
                      </a:r>
                      <a:endParaRPr i="1">
                        <a:solidFill>
                          <a:schemeClr val="dk1"/>
                        </a:solidFill>
                      </a:endParaRPr>
                    </a:p>
                    <a:p>
                      <a:pPr indent="0" lvl="0" marL="0" rtl="0" algn="l">
                        <a:lnSpc>
                          <a:spcPct val="100000"/>
                        </a:lnSpc>
                        <a:spcBef>
                          <a:spcPts val="0"/>
                        </a:spcBef>
                        <a:spcAft>
                          <a:spcPts val="0"/>
                        </a:spcAft>
                        <a:buNone/>
                      </a:pPr>
                      <a:r>
                        <a:rPr i="1" lang="en">
                          <a:solidFill>
                            <a:schemeClr val="dk1"/>
                          </a:solidFill>
                        </a:rPr>
                        <a:t>    return &lt;p&gt;Hello, componentized world!&lt;/p&gt;</a:t>
                      </a:r>
                      <a:endParaRPr i="1">
                        <a:solidFill>
                          <a:schemeClr val="dk1"/>
                        </a:solidFill>
                      </a:endParaRPr>
                    </a:p>
                    <a:p>
                      <a:pPr indent="0" lvl="0" marL="0" rtl="0" algn="l">
                        <a:lnSpc>
                          <a:spcPct val="100000"/>
                        </a:lnSpc>
                        <a:spcBef>
                          <a:spcPts val="0"/>
                        </a:spcBef>
                        <a:spcAft>
                          <a:spcPts val="0"/>
                        </a:spcAft>
                        <a:buNone/>
                      </a:pPr>
                      <a:r>
                        <a:rPr i="1" lang="en">
                          <a:solidFill>
                            <a:schemeClr val="dk1"/>
                          </a:solidFill>
                        </a:rPr>
                        <a:t>  }</a:t>
                      </a:r>
                      <a:endParaRPr i="1">
                        <a:solidFill>
                          <a:schemeClr val="dk1"/>
                        </a:solidFill>
                      </a:endParaRPr>
                    </a:p>
                    <a:p>
                      <a:pPr indent="0" lvl="0" marL="0" rtl="0" algn="l">
                        <a:lnSpc>
                          <a:spcPct val="100000"/>
                        </a:lnSpc>
                        <a:spcBef>
                          <a:spcPts val="0"/>
                        </a:spcBef>
                        <a:spcAft>
                          <a:spcPts val="0"/>
                        </a:spcAft>
                        <a:buNone/>
                      </a:pPr>
                      <a:r>
                        <a:rPr i="1" lang="en">
                          <a:solidFill>
                            <a:schemeClr val="dk1"/>
                          </a:solidFill>
                        </a:rPr>
                        <a:t>}</a:t>
                      </a:r>
                      <a:endParaRPr i="1"/>
                    </a:p>
                  </a:txBody>
                  <a:tcPr marT="91425" marB="91425" marR="91425" marL="91425"/>
                </a:tc>
              </a:tr>
            </a:tbl>
          </a:graphicData>
        </a:graphic>
      </p:graphicFrame>
      <p:graphicFrame>
        <p:nvGraphicFramePr>
          <p:cNvPr id="144" name="Google Shape;144;p21"/>
          <p:cNvGraphicFramePr/>
          <p:nvPr/>
        </p:nvGraphicFramePr>
        <p:xfrm>
          <a:off x="839300" y="3715650"/>
          <a:ext cx="3000000" cy="3000000"/>
        </p:xfrm>
        <a:graphic>
          <a:graphicData uri="http://schemas.openxmlformats.org/drawingml/2006/table">
            <a:tbl>
              <a:tblPr>
                <a:noFill/>
                <a:tableStyleId>{CFB0E53B-01DA-4817-A269-9748D73C7877}</a:tableStyleId>
              </a:tblPr>
              <a:tblGrid>
                <a:gridCol w="5431675"/>
              </a:tblGrid>
              <a:tr h="1061000">
                <a:tc>
                  <a:txBody>
                    <a:bodyPr>
                      <a:noAutofit/>
                    </a:bodyPr>
                    <a:lstStyle/>
                    <a:p>
                      <a:pPr indent="0" lvl="0" marL="0" rtl="0" algn="l">
                        <a:lnSpc>
                          <a:spcPct val="115000"/>
                        </a:lnSpc>
                        <a:spcBef>
                          <a:spcPts val="0"/>
                        </a:spcBef>
                        <a:spcAft>
                          <a:spcPts val="0"/>
                        </a:spcAft>
                        <a:buNone/>
                      </a:pPr>
                      <a:r>
                        <a:rPr i="1" lang="en">
                          <a:solidFill>
                            <a:schemeClr val="dk1"/>
                          </a:solidFill>
                        </a:rPr>
                        <a:t>ReactDOM.render(</a:t>
                      </a:r>
                      <a:endParaRPr i="1">
                        <a:solidFill>
                          <a:schemeClr val="dk1"/>
                        </a:solidFill>
                      </a:endParaRPr>
                    </a:p>
                    <a:p>
                      <a:pPr indent="0" lvl="0" marL="0" rtl="0" algn="l">
                        <a:lnSpc>
                          <a:spcPct val="115000"/>
                        </a:lnSpc>
                        <a:spcBef>
                          <a:spcPts val="0"/>
                        </a:spcBef>
                        <a:spcAft>
                          <a:spcPts val="0"/>
                        </a:spcAft>
                        <a:buClr>
                          <a:schemeClr val="dk1"/>
                        </a:buClr>
                        <a:buSzPts val="1100"/>
                        <a:buFont typeface="Arial"/>
                        <a:buNone/>
                      </a:pPr>
                      <a:r>
                        <a:rPr i="1" lang="en">
                          <a:solidFill>
                            <a:schemeClr val="dk1"/>
                          </a:solidFill>
                        </a:rPr>
                        <a:t>&lt;HelloWorld/&gt;,</a:t>
                      </a:r>
                      <a:endParaRPr i="1">
                        <a:solidFill>
                          <a:schemeClr val="dk1"/>
                        </a:solidFill>
                      </a:endParaRPr>
                    </a:p>
                    <a:p>
                      <a:pPr indent="0" lvl="0" marL="0" rtl="0" algn="l">
                        <a:lnSpc>
                          <a:spcPct val="115000"/>
                        </a:lnSpc>
                        <a:spcBef>
                          <a:spcPts val="0"/>
                        </a:spcBef>
                        <a:spcAft>
                          <a:spcPts val="0"/>
                        </a:spcAft>
                        <a:buClr>
                          <a:schemeClr val="dk1"/>
                        </a:buClr>
                        <a:buSzPts val="1100"/>
                        <a:buFont typeface="Arial"/>
                        <a:buNone/>
                      </a:pPr>
                      <a:r>
                        <a:rPr i="1" lang="en">
                          <a:solidFill>
                            <a:schemeClr val="dk1"/>
                          </a:solidFill>
                        </a:rPr>
                        <a:t>document.querySelector("#container")</a:t>
                      </a:r>
                      <a:endParaRPr i="1">
                        <a:solidFill>
                          <a:schemeClr val="dk1"/>
                        </a:solidFill>
                      </a:endParaRPr>
                    </a:p>
                    <a:p>
                      <a:pPr indent="0" lvl="0" marL="0" rtl="0" algn="l">
                        <a:lnSpc>
                          <a:spcPct val="115000"/>
                        </a:lnSpc>
                        <a:spcBef>
                          <a:spcPts val="0"/>
                        </a:spcBef>
                        <a:spcAft>
                          <a:spcPts val="0"/>
                        </a:spcAft>
                        <a:buNone/>
                      </a:pPr>
                      <a:r>
                        <a:rPr i="1" lang="en">
                          <a:solidFill>
                            <a:schemeClr val="dk1"/>
                          </a:solidFill>
                        </a:rPr>
                        <a:t>);</a:t>
                      </a:r>
                      <a:endParaRPr i="1"/>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