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0262342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0262342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0262342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0262342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48e6cc78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48e6cc78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84cbed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84cbed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026234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026234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8026234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8026234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026234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026234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026234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026234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026234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8026234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026234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8026234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1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1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10"/>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1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sz="14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indent="0" lvl="2"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indent="0" lvl="3"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indent="0" lvl="4" mar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indent="0" lvl="5" marL="4572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indent="0" lvl="6" marL="9144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indent="0" lvl="7" marL="13716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indent="0" lvl="8" marL="182880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lstStyle>
            <a:lvl1pPr indent="0" lvl="0" mar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97819"/>
            <a:ext cx="7772400" cy="11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Ch</a:t>
            </a:r>
            <a:r>
              <a:rPr b="1" lang="en"/>
              <a:t>apter 4</a:t>
            </a:r>
            <a:endParaRPr b="1"/>
          </a:p>
        </p:txBody>
      </p:sp>
      <p:sp>
        <p:nvSpPr>
          <p:cNvPr id="85" name="Google Shape;85;p13"/>
          <p:cNvSpPr txBox="1"/>
          <p:nvPr>
            <p:ph idx="1" type="subTitle"/>
          </p:nvPr>
        </p:nvSpPr>
        <p:spPr>
          <a:xfrm>
            <a:off x="1371600" y="2914650"/>
            <a:ext cx="6400800" cy="1314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rPr b="1" lang="en" sz="4000"/>
              <a:t>Styling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Actually Styling Our Content</a:t>
            </a:r>
            <a:endParaRPr sz="3600"/>
          </a:p>
        </p:txBody>
      </p:sp>
      <p:sp>
        <p:nvSpPr>
          <p:cNvPr id="155" name="Google Shape;155;p22"/>
          <p:cNvSpPr txBox="1"/>
          <p:nvPr>
            <p:ph idx="1" type="body"/>
          </p:nvPr>
        </p:nvSpPr>
        <p:spPr>
          <a:xfrm>
            <a:off x="457200" y="1200150"/>
            <a:ext cx="51075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To do this in our ReactDOM.render method, first add a bgcolor attribute and specify some colors, as shown in the following highlighted lines: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 sz="1800"/>
              <a:t>Next, we need to use this property. In the letterStyle object, set the value of backgroundColor to this.props.bgColor</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56" name="Google Shape;156;p22"/>
          <p:cNvPicPr preferRelativeResize="0"/>
          <p:nvPr/>
        </p:nvPicPr>
        <p:blipFill>
          <a:blip r:embed="rId3">
            <a:alphaModFix/>
          </a:blip>
          <a:stretch>
            <a:fillRect/>
          </a:stretch>
        </p:blipFill>
        <p:spPr>
          <a:xfrm>
            <a:off x="5564700" y="1636500"/>
            <a:ext cx="3457550" cy="2324100"/>
          </a:xfrm>
          <a:prstGeom prst="rect">
            <a:avLst/>
          </a:prstGeom>
          <a:noFill/>
          <a:ln>
            <a:noFill/>
          </a:ln>
        </p:spPr>
      </p:pic>
      <p:pic>
        <p:nvPicPr>
          <p:cNvPr id="157" name="Google Shape;157;p22"/>
          <p:cNvPicPr preferRelativeResize="0"/>
          <p:nvPr/>
        </p:nvPicPr>
        <p:blipFill>
          <a:blip r:embed="rId4">
            <a:alphaModFix/>
          </a:blip>
          <a:stretch>
            <a:fillRect/>
          </a:stretch>
        </p:blipFill>
        <p:spPr>
          <a:xfrm>
            <a:off x="610388" y="2205075"/>
            <a:ext cx="3095625" cy="16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Conclusion</a:t>
            </a:r>
            <a:endParaRPr sz="3600"/>
          </a:p>
        </p:txBody>
      </p:sp>
      <p:sp>
        <p:nvSpPr>
          <p:cNvPr id="163" name="Google Shape;163;p23"/>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In this tutorial, you saw React promoting inline styles in JavaScript as a way to style content instead of using CSS style rules. Earlier, we looked at JSX and showed how to declare the entirety of your UI in JavaScript using an XML-like syntax that sort of, kind of looks like HTML.</a:t>
            </a:r>
            <a:endParaRPr sz="1800"/>
          </a:p>
          <a:p>
            <a:pPr indent="-342900" lvl="0" marL="457200" rtl="0" algn="l">
              <a:lnSpc>
                <a:spcPct val="115000"/>
              </a:lnSpc>
              <a:spcBef>
                <a:spcPts val="0"/>
              </a:spcBef>
              <a:spcAft>
                <a:spcPts val="0"/>
              </a:spcAft>
              <a:buSzPts val="1800"/>
              <a:buChar char="●"/>
            </a:pPr>
            <a:r>
              <a:rPr lang="en" sz="1800"/>
              <a:t>HTML, CSS, and JavaScript techniques that probably made a lot of sense when dealing with web pages and documents might not be applicable in a web-app world where components are reused inside other components.</a:t>
            </a:r>
            <a:endParaRPr sz="1800"/>
          </a:p>
          <a:p>
            <a:pPr indent="-342900" lvl="0" marL="457200" rtl="0" algn="l">
              <a:lnSpc>
                <a:spcPct val="115000"/>
              </a:lnSpc>
              <a:spcBef>
                <a:spcPts val="0"/>
              </a:spcBef>
              <a:spcAft>
                <a:spcPts val="0"/>
              </a:spcAft>
              <a:buSzPts val="1800"/>
              <a:buChar char="●"/>
            </a:pPr>
            <a:r>
              <a:rPr lang="en" sz="1800"/>
              <a:t>With that said, you need to pick and choose the techniques that make the most sense for your situation. I’m biased toward React’s way of solving UI development problems, but I do my best to highlight alternate or conventional methods as well.</a:t>
            </a:r>
            <a:endParaRPr sz="1800"/>
          </a:p>
          <a:p>
            <a:pPr indent="45720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7442200" lvl="0" marL="0" rtl="0" algn="l">
              <a:lnSpc>
                <a:spcPct val="115000"/>
              </a:lnSpc>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Objectives</a:t>
            </a:r>
            <a:endParaRPr/>
          </a:p>
        </p:txBody>
      </p:sp>
      <p:sp>
        <p:nvSpPr>
          <p:cNvPr id="91" name="Google Shape;91;p14"/>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Displaying Some Vowels </a:t>
            </a:r>
            <a:endParaRPr sz="2400"/>
          </a:p>
          <a:p>
            <a:pPr indent="-381000" lvl="0" marL="457200" rtl="0" algn="l">
              <a:lnSpc>
                <a:spcPct val="115000"/>
              </a:lnSpc>
              <a:spcBef>
                <a:spcPts val="0"/>
              </a:spcBef>
              <a:spcAft>
                <a:spcPts val="0"/>
              </a:spcAft>
              <a:buSzPts val="2400"/>
              <a:buChar char="•"/>
            </a:pPr>
            <a:r>
              <a:rPr lang="en" sz="2400"/>
              <a:t>Styling React Content Using CSS </a:t>
            </a:r>
            <a:endParaRPr sz="2400"/>
          </a:p>
          <a:p>
            <a:pPr indent="-381000" lvl="0" marL="457200" rtl="0" algn="l">
              <a:lnSpc>
                <a:spcPct val="115000"/>
              </a:lnSpc>
              <a:spcBef>
                <a:spcPts val="0"/>
              </a:spcBef>
              <a:spcAft>
                <a:spcPts val="0"/>
              </a:spcAft>
              <a:buSzPts val="2400"/>
              <a:buChar char="•"/>
            </a:pPr>
            <a:r>
              <a:rPr lang="en" sz="2400"/>
              <a:t>Understand the Generated HTML </a:t>
            </a:r>
            <a:endParaRPr sz="2400"/>
          </a:p>
          <a:p>
            <a:pPr indent="-381000" lvl="0" marL="457200" rtl="0" algn="l">
              <a:lnSpc>
                <a:spcPct val="115000"/>
              </a:lnSpc>
              <a:spcBef>
                <a:spcPts val="0"/>
              </a:spcBef>
              <a:spcAft>
                <a:spcPts val="0"/>
              </a:spcAft>
              <a:buSzPts val="2400"/>
              <a:buChar char="•"/>
            </a:pPr>
            <a:r>
              <a:rPr lang="en" sz="2400"/>
              <a:t>Styling Content the React Way </a:t>
            </a:r>
            <a:endParaRPr sz="2400"/>
          </a:p>
          <a:p>
            <a:pPr indent="-381000" lvl="0" marL="457200" rtl="0" algn="l">
              <a:lnSpc>
                <a:spcPct val="115000"/>
              </a:lnSpc>
              <a:spcBef>
                <a:spcPts val="0"/>
              </a:spcBef>
              <a:spcAft>
                <a:spcPts val="0"/>
              </a:spcAft>
              <a:buSzPts val="2400"/>
              <a:buChar char="•"/>
            </a:pPr>
            <a:r>
              <a:rPr lang="en" sz="2400"/>
              <a:t>Creating a Style Object </a:t>
            </a:r>
            <a:endParaRPr sz="2400"/>
          </a:p>
          <a:p>
            <a:pPr indent="-381000" lvl="0" marL="457200" rtl="0" algn="l">
              <a:lnSpc>
                <a:spcPct val="115000"/>
              </a:lnSpc>
              <a:spcBef>
                <a:spcPts val="0"/>
              </a:spcBef>
              <a:spcAft>
                <a:spcPts val="0"/>
              </a:spcAft>
              <a:buSzPts val="2400"/>
              <a:buChar char="•"/>
            </a:pPr>
            <a:r>
              <a:rPr lang="en" sz="2400"/>
              <a:t>Actually Styling Our Content</a:t>
            </a:r>
            <a:endParaRPr sz="2400"/>
          </a:p>
          <a:p>
            <a:pPr indent="-381000" lvl="0" marL="457200" rtl="0" algn="l">
              <a:lnSpc>
                <a:spcPct val="115000"/>
              </a:lnSpc>
              <a:spcBef>
                <a:spcPts val="0"/>
              </a:spcBef>
              <a:spcAft>
                <a:spcPts val="0"/>
              </a:spcAft>
              <a:buSzPts val="2400"/>
              <a:buChar char="•"/>
            </a:pPr>
            <a:r>
              <a:rPr lang="en" sz="2400"/>
              <a:t>Making the Background Color Customizable</a:t>
            </a:r>
            <a:endParaRPr sz="2400"/>
          </a:p>
          <a:p>
            <a:pPr indent="0" lvl="0" marL="0" rtl="0" algn="l">
              <a:lnSpc>
                <a:spcPct val="115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Displaying Some Vowels</a:t>
            </a:r>
            <a:endParaRPr/>
          </a:p>
        </p:txBody>
      </p:sp>
      <p:sp>
        <p:nvSpPr>
          <p:cNvPr id="97" name="Google Shape;97;p15"/>
          <p:cNvSpPr txBox="1"/>
          <p:nvPr>
            <p:ph idx="1" type="body"/>
          </p:nvPr>
        </p:nvSpPr>
        <p:spPr>
          <a:xfrm>
            <a:off x="457200" y="1200150"/>
            <a:ext cx="4386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To display the vowels, you need to add some React-specific code. Just below the container div element</a:t>
            </a:r>
            <a:endParaRPr sz="1800"/>
          </a:p>
        </p:txBody>
      </p:sp>
      <p:pic>
        <p:nvPicPr>
          <p:cNvPr id="98" name="Google Shape;98;p15"/>
          <p:cNvPicPr preferRelativeResize="0"/>
          <p:nvPr/>
        </p:nvPicPr>
        <p:blipFill>
          <a:blip r:embed="rId3">
            <a:alphaModFix/>
          </a:blip>
          <a:stretch>
            <a:fillRect/>
          </a:stretch>
        </p:blipFill>
        <p:spPr>
          <a:xfrm>
            <a:off x="4920900" y="1003264"/>
            <a:ext cx="3689500" cy="3788275"/>
          </a:xfrm>
          <a:prstGeom prst="rect">
            <a:avLst/>
          </a:prstGeom>
          <a:noFill/>
          <a:ln>
            <a:noFill/>
          </a:ln>
        </p:spPr>
      </p:pic>
      <p:pic>
        <p:nvPicPr>
          <p:cNvPr id="99" name="Google Shape;99;p15"/>
          <p:cNvPicPr preferRelativeResize="0"/>
          <p:nvPr/>
        </p:nvPicPr>
        <p:blipFill>
          <a:blip r:embed="rId4">
            <a:alphaModFix/>
          </a:blip>
          <a:stretch>
            <a:fillRect/>
          </a:stretch>
        </p:blipFill>
        <p:spPr>
          <a:xfrm>
            <a:off x="769600" y="2312275"/>
            <a:ext cx="3426300" cy="238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Displaying Some Vowels</a:t>
            </a:r>
            <a:endParaRPr/>
          </a:p>
        </p:txBody>
      </p:sp>
      <p:sp>
        <p:nvSpPr>
          <p:cNvPr id="105" name="Google Shape;105;p16"/>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Don’t worry, you’ll make it look a little less boring in a few moments. After you’ve had a run at these letters</a:t>
            </a:r>
            <a:endParaRPr sz="1800"/>
          </a:p>
          <a:p>
            <a:pPr indent="0" lvl="0" marL="0" rtl="0" algn="l">
              <a:lnSpc>
                <a:spcPct val="115000"/>
              </a:lnSpc>
              <a:spcBef>
                <a:spcPts val="0"/>
              </a:spcBef>
              <a:spcAft>
                <a:spcPts val="0"/>
              </a:spcAft>
              <a:buNone/>
            </a:pPr>
            <a:r>
              <a:t/>
            </a:r>
            <a:endParaRPr sz="1800"/>
          </a:p>
        </p:txBody>
      </p:sp>
      <p:pic>
        <p:nvPicPr>
          <p:cNvPr id="106" name="Google Shape;106;p16"/>
          <p:cNvPicPr preferRelativeResize="0"/>
          <p:nvPr/>
        </p:nvPicPr>
        <p:blipFill>
          <a:blip r:embed="rId3">
            <a:alphaModFix/>
          </a:blip>
          <a:stretch>
            <a:fillRect/>
          </a:stretch>
        </p:blipFill>
        <p:spPr>
          <a:xfrm>
            <a:off x="1838775" y="2359538"/>
            <a:ext cx="5353050" cy="12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Styling React Content Using CSS</a:t>
            </a:r>
            <a:endParaRPr sz="3600"/>
          </a:p>
        </p:txBody>
      </p:sp>
      <p:sp>
        <p:nvSpPr>
          <p:cNvPr id="112" name="Google Shape;112;p1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Using CSS to style React content is actually as straightforward as you can imagine it to be.</a:t>
            </a:r>
            <a:endParaRPr sz="1800"/>
          </a:p>
          <a:p>
            <a:pPr indent="0" lvl="0" marL="0" rtl="0" algn="l">
              <a:lnSpc>
                <a:spcPct val="115000"/>
              </a:lnSpc>
              <a:spcBef>
                <a:spcPts val="0"/>
              </a:spcBef>
              <a:spcAft>
                <a:spcPts val="0"/>
              </a:spcAft>
              <a:buClr>
                <a:schemeClr val="dk1"/>
              </a:buClr>
              <a:buSzPts val="1100"/>
              <a:buFont typeface="Arial"/>
              <a:buNone/>
            </a:pPr>
            <a:r>
              <a:rPr lang="en" sz="1800"/>
              <a:t>Because React ends up spitting out regular HTML tags, all of the various CSS tricks you’ve learned over the years for styling HTML still apply. You just need to keep a few minor points in mind.</a:t>
            </a:r>
            <a:endParaRPr sz="1800"/>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Understand the Generated HTML</a:t>
            </a:r>
            <a:endParaRPr sz="3600"/>
          </a:p>
        </p:txBody>
      </p:sp>
      <p:sp>
        <p:nvSpPr>
          <p:cNvPr id="118" name="Google Shape;118;p18"/>
          <p:cNvSpPr txBox="1"/>
          <p:nvPr>
            <p:ph idx="1" type="body"/>
          </p:nvPr>
        </p:nvSpPr>
        <p:spPr>
          <a:xfrm>
            <a:off x="457200" y="1200150"/>
            <a:ext cx="5115600" cy="3394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800"/>
              <a:t>The parent render method is our ReactDOM -based one, and it looks as follows</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 sz="1800"/>
              <a:t>We have our various Letter components wrapped inside a div . </a:t>
            </a:r>
            <a:endParaRPr sz="1800"/>
          </a:p>
        </p:txBody>
      </p:sp>
      <p:pic>
        <p:nvPicPr>
          <p:cNvPr id="119" name="Google Shape;119;p18"/>
          <p:cNvPicPr preferRelativeResize="0"/>
          <p:nvPr/>
        </p:nvPicPr>
        <p:blipFill>
          <a:blip r:embed="rId3">
            <a:alphaModFix/>
          </a:blip>
          <a:stretch>
            <a:fillRect/>
          </a:stretch>
        </p:blipFill>
        <p:spPr>
          <a:xfrm>
            <a:off x="737250" y="1903550"/>
            <a:ext cx="1749600" cy="1256900"/>
          </a:xfrm>
          <a:prstGeom prst="rect">
            <a:avLst/>
          </a:prstGeom>
          <a:noFill/>
          <a:ln>
            <a:noFill/>
          </a:ln>
        </p:spPr>
      </p:pic>
      <p:pic>
        <p:nvPicPr>
          <p:cNvPr id="120" name="Google Shape;120;p18"/>
          <p:cNvPicPr preferRelativeResize="0"/>
          <p:nvPr/>
        </p:nvPicPr>
        <p:blipFill rotWithShape="1">
          <a:blip r:embed="rId4">
            <a:alphaModFix/>
          </a:blip>
          <a:srcRect b="15199" l="0" r="0" t="-15200"/>
          <a:stretch/>
        </p:blipFill>
        <p:spPr>
          <a:xfrm>
            <a:off x="803025" y="4038900"/>
            <a:ext cx="2155625" cy="639600"/>
          </a:xfrm>
          <a:prstGeom prst="rect">
            <a:avLst/>
          </a:prstGeom>
          <a:noFill/>
          <a:ln>
            <a:noFill/>
          </a:ln>
        </p:spPr>
      </p:pic>
      <p:pic>
        <p:nvPicPr>
          <p:cNvPr id="121" name="Google Shape;121;p18"/>
          <p:cNvPicPr preferRelativeResize="0"/>
          <p:nvPr/>
        </p:nvPicPr>
        <p:blipFill>
          <a:blip r:embed="rId5">
            <a:alphaModFix/>
          </a:blip>
          <a:stretch>
            <a:fillRect/>
          </a:stretch>
        </p:blipFill>
        <p:spPr>
          <a:xfrm>
            <a:off x="5649000" y="1796878"/>
            <a:ext cx="3266400" cy="1807706"/>
          </a:xfrm>
          <a:prstGeom prst="rect">
            <a:avLst/>
          </a:prstGeom>
          <a:noFill/>
          <a:ln>
            <a:noFill/>
          </a:ln>
        </p:spPr>
      </p:pic>
      <p:sp>
        <p:nvSpPr>
          <p:cNvPr id="122" name="Google Shape;122;p18"/>
          <p:cNvSpPr txBox="1"/>
          <p:nvPr/>
        </p:nvSpPr>
        <p:spPr>
          <a:xfrm>
            <a:off x="5528400" y="1289100"/>
            <a:ext cx="3429300" cy="7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The final DOM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Just Style It Already!</a:t>
            </a:r>
            <a:endParaRPr sz="3600"/>
          </a:p>
        </p:txBody>
      </p:sp>
      <p:sp>
        <p:nvSpPr>
          <p:cNvPr id="128" name="Google Shape;128;p19"/>
          <p:cNvSpPr txBox="1"/>
          <p:nvPr>
            <p:ph idx="1" type="body"/>
          </p:nvPr>
        </p:nvSpPr>
        <p:spPr>
          <a:xfrm>
            <a:off x="457200" y="1200150"/>
            <a:ext cx="3746700" cy="339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Understand the HTML arrangement of the things you want to style, the hard part is done.</a:t>
            </a:r>
            <a:endParaRPr sz="1800"/>
          </a:p>
          <a:p>
            <a:pPr indent="0" lvl="0" marL="0" rtl="0" algn="l">
              <a:spcBef>
                <a:spcPts val="640"/>
              </a:spcBef>
              <a:spcAft>
                <a:spcPts val="0"/>
              </a:spcAft>
              <a:buNone/>
            </a:pPr>
            <a:r>
              <a:t/>
            </a:r>
            <a:endParaRPr/>
          </a:p>
        </p:txBody>
      </p:sp>
      <p:pic>
        <p:nvPicPr>
          <p:cNvPr id="129" name="Google Shape;129;p19"/>
          <p:cNvPicPr preferRelativeResize="0"/>
          <p:nvPr/>
        </p:nvPicPr>
        <p:blipFill>
          <a:blip r:embed="rId3">
            <a:alphaModFix/>
          </a:blip>
          <a:stretch>
            <a:fillRect/>
          </a:stretch>
        </p:blipFill>
        <p:spPr>
          <a:xfrm>
            <a:off x="562500" y="2307925"/>
            <a:ext cx="2627850" cy="2286725"/>
          </a:xfrm>
          <a:prstGeom prst="rect">
            <a:avLst/>
          </a:prstGeom>
          <a:noFill/>
          <a:ln>
            <a:noFill/>
          </a:ln>
        </p:spPr>
      </p:pic>
      <p:sp>
        <p:nvSpPr>
          <p:cNvPr id="130" name="Google Shape;130;p19"/>
          <p:cNvSpPr txBox="1"/>
          <p:nvPr/>
        </p:nvSpPr>
        <p:spPr>
          <a:xfrm>
            <a:off x="4414600" y="1264950"/>
            <a:ext cx="4414500" cy="109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We address this by giving our inner div elements a class value of letter </a:t>
            </a:r>
            <a:endParaRPr/>
          </a:p>
        </p:txBody>
      </p:sp>
      <p:pic>
        <p:nvPicPr>
          <p:cNvPr id="131" name="Google Shape;131;p19"/>
          <p:cNvPicPr preferRelativeResize="0"/>
          <p:nvPr/>
        </p:nvPicPr>
        <p:blipFill>
          <a:blip r:embed="rId4">
            <a:alphaModFix/>
          </a:blip>
          <a:stretch>
            <a:fillRect/>
          </a:stretch>
        </p:blipFill>
        <p:spPr>
          <a:xfrm>
            <a:off x="4858500" y="2020350"/>
            <a:ext cx="2914650" cy="1548450"/>
          </a:xfrm>
          <a:prstGeom prst="rect">
            <a:avLst/>
          </a:prstGeom>
          <a:noFill/>
          <a:ln>
            <a:noFill/>
          </a:ln>
        </p:spPr>
      </p:pic>
      <p:pic>
        <p:nvPicPr>
          <p:cNvPr id="132" name="Google Shape;132;p19"/>
          <p:cNvPicPr preferRelativeResize="0"/>
          <p:nvPr/>
        </p:nvPicPr>
        <p:blipFill>
          <a:blip r:embed="rId5">
            <a:alphaModFix/>
          </a:blip>
          <a:stretch>
            <a:fillRect/>
          </a:stretch>
        </p:blipFill>
        <p:spPr>
          <a:xfrm>
            <a:off x="4785600" y="3641650"/>
            <a:ext cx="1771650" cy="942975"/>
          </a:xfrm>
          <a:prstGeom prst="rect">
            <a:avLst/>
          </a:prstGeom>
          <a:noFill/>
          <a:ln>
            <a:noFill/>
          </a:ln>
        </p:spPr>
      </p:pic>
      <p:pic>
        <p:nvPicPr>
          <p:cNvPr id="133" name="Google Shape;133;p19"/>
          <p:cNvPicPr preferRelativeResize="0"/>
          <p:nvPr/>
        </p:nvPicPr>
        <p:blipFill>
          <a:blip r:embed="rId6">
            <a:alphaModFix/>
          </a:blip>
          <a:stretch>
            <a:fillRect/>
          </a:stretch>
        </p:blipFill>
        <p:spPr>
          <a:xfrm>
            <a:off x="6620550" y="3478200"/>
            <a:ext cx="2122818" cy="126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Styling Content the React Way</a:t>
            </a:r>
            <a:endParaRPr sz="3600"/>
          </a:p>
        </p:txBody>
      </p:sp>
      <p:sp>
        <p:nvSpPr>
          <p:cNvPr id="139" name="Google Shape;139;p20"/>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17500" lvl="0" marL="0" rtl="0" algn="l">
              <a:lnSpc>
                <a:spcPct val="115000"/>
              </a:lnSpc>
              <a:spcBef>
                <a:spcPts val="0"/>
              </a:spcBef>
              <a:spcAft>
                <a:spcPts val="0"/>
              </a:spcAft>
              <a:buNone/>
            </a:pPr>
            <a:r>
              <a:rPr lang="en" sz="1800"/>
              <a:t>React favors an inline approach for styling content that doesn’t use CSS. That might seem a bit strange at first, but it’s designed to make your visuals more reusable. The goal is to make your components little black boxes where everything related to how your UI looks and works is stashed.</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spcBef>
                <a:spcPts val="640"/>
              </a:spcBef>
              <a:spcAft>
                <a:spcPts val="0"/>
              </a:spcAft>
              <a:buNone/>
            </a:pPr>
            <a:r>
              <a:t/>
            </a:r>
            <a:endParaRPr/>
          </a:p>
        </p:txBody>
      </p:sp>
      <p:pic>
        <p:nvPicPr>
          <p:cNvPr id="140" name="Google Shape;140;p20"/>
          <p:cNvPicPr preferRelativeResize="0"/>
          <p:nvPr/>
        </p:nvPicPr>
        <p:blipFill>
          <a:blip r:embed="rId3">
            <a:alphaModFix/>
          </a:blip>
          <a:stretch>
            <a:fillRect/>
          </a:stretch>
        </p:blipFill>
        <p:spPr>
          <a:xfrm>
            <a:off x="1251825" y="2759363"/>
            <a:ext cx="5619750" cy="155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dk1"/>
                </a:solidFill>
              </a:rPr>
              <a:t>Creating a Style Object</a:t>
            </a:r>
            <a:endParaRPr sz="3600"/>
          </a:p>
        </p:txBody>
      </p:sp>
      <p:sp>
        <p:nvSpPr>
          <p:cNvPr id="146" name="Google Shape;146;p21"/>
          <p:cNvSpPr txBox="1"/>
          <p:nvPr>
            <p:ph idx="1" type="body"/>
          </p:nvPr>
        </p:nvSpPr>
        <p:spPr>
          <a:xfrm>
            <a:off x="4360025" y="1132200"/>
            <a:ext cx="4464300" cy="33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i="1" lang="en" sz="1800"/>
              <a:t>JavaScript (by setting object.style ), the formula for converting them into something JavaScript-friendly is pretty simple:</a:t>
            </a:r>
            <a:endParaRPr b="1" i="1" sz="1800"/>
          </a:p>
          <a:p>
            <a:pPr indent="0" lvl="0" marL="0" rtl="0" algn="l">
              <a:lnSpc>
                <a:spcPct val="100000"/>
              </a:lnSpc>
              <a:spcBef>
                <a:spcPts val="0"/>
              </a:spcBef>
              <a:spcAft>
                <a:spcPts val="0"/>
              </a:spcAft>
              <a:buNone/>
            </a:pPr>
            <a:r>
              <a:rPr lang="en" sz="1800"/>
              <a:t>1.</a:t>
            </a:r>
            <a:r>
              <a:rPr lang="en" sz="1800"/>
              <a:t> Single-word CSS properties (such as padding , margin , and color) remain unchanged.</a:t>
            </a:r>
            <a:endParaRPr sz="1800"/>
          </a:p>
          <a:p>
            <a:pPr indent="0" lvl="0" marL="0" rtl="0" algn="l">
              <a:lnSpc>
                <a:spcPct val="100000"/>
              </a:lnSpc>
              <a:spcBef>
                <a:spcPts val="0"/>
              </a:spcBef>
              <a:spcAft>
                <a:spcPts val="0"/>
              </a:spcAft>
              <a:buNone/>
            </a:pPr>
            <a:r>
              <a:rPr lang="en" sz="1800"/>
              <a:t>2.</a:t>
            </a:r>
            <a:r>
              <a:rPr lang="en" sz="1800"/>
              <a:t> Multiword CSS properties with a dash in them (such as background-color, font-family, and border-radius ) are turned into one camel-case word, with the dash removed and the first letter of the second word capitalized.</a:t>
            </a:r>
            <a:endParaRPr sz="1800"/>
          </a:p>
        </p:txBody>
      </p:sp>
      <p:pic>
        <p:nvPicPr>
          <p:cNvPr id="147" name="Google Shape;147;p21"/>
          <p:cNvPicPr preferRelativeResize="0"/>
          <p:nvPr/>
        </p:nvPicPr>
        <p:blipFill>
          <a:blip r:embed="rId3">
            <a:alphaModFix/>
          </a:blip>
          <a:stretch>
            <a:fillRect/>
          </a:stretch>
        </p:blipFill>
        <p:spPr>
          <a:xfrm>
            <a:off x="502388" y="2846800"/>
            <a:ext cx="3781425" cy="952500"/>
          </a:xfrm>
          <a:prstGeom prst="rect">
            <a:avLst/>
          </a:prstGeom>
          <a:noFill/>
          <a:ln>
            <a:noFill/>
          </a:ln>
        </p:spPr>
      </p:pic>
      <p:pic>
        <p:nvPicPr>
          <p:cNvPr id="148" name="Google Shape;148;p21"/>
          <p:cNvPicPr preferRelativeResize="0"/>
          <p:nvPr/>
        </p:nvPicPr>
        <p:blipFill>
          <a:blip r:embed="rId4">
            <a:alphaModFix/>
          </a:blip>
          <a:stretch>
            <a:fillRect/>
          </a:stretch>
        </p:blipFill>
        <p:spPr>
          <a:xfrm>
            <a:off x="507150" y="2051463"/>
            <a:ext cx="3771900" cy="2543175"/>
          </a:xfrm>
          <a:prstGeom prst="rect">
            <a:avLst/>
          </a:prstGeom>
          <a:noFill/>
          <a:ln>
            <a:noFill/>
          </a:ln>
        </p:spPr>
      </p:pic>
      <p:pic>
        <p:nvPicPr>
          <p:cNvPr id="149" name="Google Shape;149;p21"/>
          <p:cNvPicPr preferRelativeResize="0"/>
          <p:nvPr/>
        </p:nvPicPr>
        <p:blipFill>
          <a:blip r:embed="rId5">
            <a:alphaModFix/>
          </a:blip>
          <a:stretch>
            <a:fillRect/>
          </a:stretch>
        </p:blipFill>
        <p:spPr>
          <a:xfrm>
            <a:off x="502400" y="1200150"/>
            <a:ext cx="3781425" cy="95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