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0984221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0984221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71e328b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71e328b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71e328b9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71e328b9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71e328b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71e328b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71e328b9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71e328b9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71e328b9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71e328b9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71e328b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71e328b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098422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098422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7098422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7098422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7098422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7098422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70984221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7098422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098422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09842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098422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098422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5</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Creating Complex Components</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the Components</a:t>
            </a:r>
            <a:endParaRPr sz="3600"/>
          </a:p>
        </p:txBody>
      </p:sp>
      <p:sp>
        <p:nvSpPr>
          <p:cNvPr id="146" name="Google Shape;146;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names we’ll go with for our components are Card, Label, and Square. Go ahead and add the following lines just above the ReactDOM.render function:</a:t>
            </a:r>
            <a:endParaRPr sz="1800"/>
          </a:p>
          <a:p>
            <a:pPr indent="0" lvl="0" marL="0" rtl="0" algn="l">
              <a:spcBef>
                <a:spcPts val="640"/>
              </a:spcBef>
              <a:spcAft>
                <a:spcPts val="0"/>
              </a:spcAft>
              <a:buNone/>
            </a:pPr>
            <a:r>
              <a:t/>
            </a:r>
            <a:endParaRPr sz="1800"/>
          </a:p>
        </p:txBody>
      </p:sp>
      <p:pic>
        <p:nvPicPr>
          <p:cNvPr id="147" name="Google Shape;147;p22"/>
          <p:cNvPicPr preferRelativeResize="0"/>
          <p:nvPr/>
        </p:nvPicPr>
        <p:blipFill>
          <a:blip r:embed="rId3">
            <a:alphaModFix/>
          </a:blip>
          <a:stretch>
            <a:fillRect/>
          </a:stretch>
        </p:blipFill>
        <p:spPr>
          <a:xfrm>
            <a:off x="5248202" y="2701159"/>
            <a:ext cx="2600498" cy="1317132"/>
          </a:xfrm>
          <a:prstGeom prst="rect">
            <a:avLst/>
          </a:prstGeom>
          <a:noFill/>
          <a:ln>
            <a:noFill/>
          </a:ln>
        </p:spPr>
      </p:pic>
      <p:pic>
        <p:nvPicPr>
          <p:cNvPr id="148" name="Google Shape;148;p22"/>
          <p:cNvPicPr preferRelativeResize="0"/>
          <p:nvPr/>
        </p:nvPicPr>
        <p:blipFill>
          <a:blip r:embed="rId4">
            <a:alphaModFix/>
          </a:blip>
          <a:stretch>
            <a:fillRect/>
          </a:stretch>
        </p:blipFill>
        <p:spPr>
          <a:xfrm>
            <a:off x="4611849" y="2007625"/>
            <a:ext cx="4074950" cy="2704200"/>
          </a:xfrm>
          <a:prstGeom prst="rect">
            <a:avLst/>
          </a:prstGeom>
          <a:noFill/>
          <a:ln>
            <a:noFill/>
          </a:ln>
        </p:spPr>
      </p:pic>
      <p:pic>
        <p:nvPicPr>
          <p:cNvPr id="149" name="Google Shape;149;p22"/>
          <p:cNvPicPr preferRelativeResize="0"/>
          <p:nvPr/>
        </p:nvPicPr>
        <p:blipFill>
          <a:blip r:embed="rId5">
            <a:alphaModFix/>
          </a:blip>
          <a:stretch>
            <a:fillRect/>
          </a:stretch>
        </p:blipFill>
        <p:spPr>
          <a:xfrm>
            <a:off x="817025" y="2220257"/>
            <a:ext cx="3919000" cy="171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The Card Component</a:t>
            </a:r>
            <a:endParaRPr sz="3600"/>
          </a:p>
        </p:txBody>
      </p:sp>
      <p:sp>
        <p:nvSpPr>
          <p:cNvPr id="155" name="Google Shape;155;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This component will act as the container where our Square and Label components will live.</a:t>
            </a:r>
            <a:endParaRPr sz="1800"/>
          </a:p>
          <a:p>
            <a:pPr indent="0" lvl="0" marL="0" rtl="0" algn="l">
              <a:spcBef>
                <a:spcPts val="640"/>
              </a:spcBef>
              <a:spcAft>
                <a:spcPts val="0"/>
              </a:spcAft>
              <a:buNone/>
            </a:pPr>
            <a:r>
              <a:t/>
            </a:r>
            <a:endParaRPr sz="1800"/>
          </a:p>
        </p:txBody>
      </p:sp>
      <p:pic>
        <p:nvPicPr>
          <p:cNvPr id="156" name="Google Shape;156;p23"/>
          <p:cNvPicPr preferRelativeResize="0"/>
          <p:nvPr/>
        </p:nvPicPr>
        <p:blipFill>
          <a:blip r:embed="rId3">
            <a:alphaModFix/>
          </a:blip>
          <a:stretch>
            <a:fillRect/>
          </a:stretch>
        </p:blipFill>
        <p:spPr>
          <a:xfrm>
            <a:off x="741225" y="1947450"/>
            <a:ext cx="3336075" cy="2047825"/>
          </a:xfrm>
          <a:prstGeom prst="rect">
            <a:avLst/>
          </a:prstGeom>
          <a:noFill/>
          <a:ln>
            <a:noFill/>
          </a:ln>
        </p:spPr>
      </p:pic>
      <p:pic>
        <p:nvPicPr>
          <p:cNvPr id="157" name="Google Shape;157;p23"/>
          <p:cNvPicPr preferRelativeResize="0"/>
          <p:nvPr/>
        </p:nvPicPr>
        <p:blipFill>
          <a:blip r:embed="rId4">
            <a:alphaModFix/>
          </a:blip>
          <a:stretch>
            <a:fillRect/>
          </a:stretch>
        </p:blipFill>
        <p:spPr>
          <a:xfrm>
            <a:off x="635700" y="3878125"/>
            <a:ext cx="2961150" cy="921225"/>
          </a:xfrm>
          <a:prstGeom prst="rect">
            <a:avLst/>
          </a:prstGeom>
          <a:noFill/>
          <a:ln>
            <a:noFill/>
          </a:ln>
        </p:spPr>
      </p:pic>
      <p:pic>
        <p:nvPicPr>
          <p:cNvPr id="158" name="Google Shape;158;p23"/>
          <p:cNvPicPr preferRelativeResize="0"/>
          <p:nvPr/>
        </p:nvPicPr>
        <p:blipFill>
          <a:blip r:embed="rId5">
            <a:alphaModFix/>
          </a:blip>
          <a:stretch>
            <a:fillRect/>
          </a:stretch>
        </p:blipFill>
        <p:spPr>
          <a:xfrm>
            <a:off x="4243938" y="1690225"/>
            <a:ext cx="3933825" cy="300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The Square Component</a:t>
            </a:r>
            <a:endParaRPr sz="3600"/>
          </a:p>
        </p:txBody>
      </p:sp>
      <p:sp>
        <p:nvSpPr>
          <p:cNvPr id="164" name="Google Shape;164;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431800" lvl="0" marL="0" rtl="0" algn="l">
              <a:lnSpc>
                <a:spcPct val="115000"/>
              </a:lnSpc>
              <a:spcBef>
                <a:spcPts val="0"/>
              </a:spcBef>
              <a:spcAft>
                <a:spcPts val="0"/>
              </a:spcAft>
              <a:buClr>
                <a:schemeClr val="dk1"/>
              </a:buClr>
              <a:buSzPts val="1100"/>
              <a:buFont typeface="Arial"/>
              <a:buNone/>
            </a:pPr>
            <a:r>
              <a:rPr lang="en" sz="1800"/>
              <a:t>As with our Card component, we are returning a div element whose style attribute is set to a style object that defines how this component looks.</a:t>
            </a:r>
            <a:endParaRPr sz="1800"/>
          </a:p>
          <a:p>
            <a:pPr indent="0" lvl="0" marL="0" rtl="0" algn="l">
              <a:spcBef>
                <a:spcPts val="640"/>
              </a:spcBef>
              <a:spcAft>
                <a:spcPts val="0"/>
              </a:spcAft>
              <a:buNone/>
            </a:pPr>
            <a:r>
              <a:t/>
            </a:r>
            <a:endParaRPr/>
          </a:p>
        </p:txBody>
      </p:sp>
      <p:pic>
        <p:nvPicPr>
          <p:cNvPr id="165" name="Google Shape;165;p24"/>
          <p:cNvPicPr preferRelativeResize="0"/>
          <p:nvPr/>
        </p:nvPicPr>
        <p:blipFill>
          <a:blip r:embed="rId3">
            <a:alphaModFix/>
          </a:blip>
          <a:stretch>
            <a:fillRect/>
          </a:stretch>
        </p:blipFill>
        <p:spPr>
          <a:xfrm>
            <a:off x="703100" y="1917200"/>
            <a:ext cx="3543300" cy="2000250"/>
          </a:xfrm>
          <a:prstGeom prst="rect">
            <a:avLst/>
          </a:prstGeom>
          <a:noFill/>
          <a:ln>
            <a:noFill/>
          </a:ln>
        </p:spPr>
      </p:pic>
      <p:pic>
        <p:nvPicPr>
          <p:cNvPr id="166" name="Google Shape;166;p24"/>
          <p:cNvPicPr preferRelativeResize="0"/>
          <p:nvPr/>
        </p:nvPicPr>
        <p:blipFill>
          <a:blip r:embed="rId4">
            <a:alphaModFix/>
          </a:blip>
          <a:stretch>
            <a:fillRect/>
          </a:stretch>
        </p:blipFill>
        <p:spPr>
          <a:xfrm>
            <a:off x="703088" y="3917450"/>
            <a:ext cx="2695575" cy="819150"/>
          </a:xfrm>
          <a:prstGeom prst="rect">
            <a:avLst/>
          </a:prstGeom>
          <a:noFill/>
          <a:ln>
            <a:noFill/>
          </a:ln>
        </p:spPr>
      </p:pic>
      <p:pic>
        <p:nvPicPr>
          <p:cNvPr id="167" name="Google Shape;167;p24"/>
          <p:cNvPicPr preferRelativeResize="0"/>
          <p:nvPr/>
        </p:nvPicPr>
        <p:blipFill>
          <a:blip r:embed="rId5">
            <a:alphaModFix/>
          </a:blip>
          <a:stretch>
            <a:fillRect/>
          </a:stretch>
        </p:blipFill>
        <p:spPr>
          <a:xfrm>
            <a:off x="4664600" y="1935850"/>
            <a:ext cx="3900075" cy="272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The Label Component</a:t>
            </a:r>
            <a:endParaRPr sz="3600"/>
          </a:p>
        </p:txBody>
      </p:sp>
      <p:sp>
        <p:nvSpPr>
          <p:cNvPr id="173" name="Google Shape;173;p2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last component that remains is our Label. Go ahead and make the following highlighted changes:</a:t>
            </a:r>
            <a:endParaRPr sz="1800"/>
          </a:p>
          <a:p>
            <a:pPr indent="0" lvl="0" marL="0" rtl="0" algn="l">
              <a:spcBef>
                <a:spcPts val="640"/>
              </a:spcBef>
              <a:spcAft>
                <a:spcPts val="0"/>
              </a:spcAft>
              <a:buNone/>
            </a:pPr>
            <a:r>
              <a:t/>
            </a:r>
            <a:endParaRPr/>
          </a:p>
        </p:txBody>
      </p:sp>
      <p:pic>
        <p:nvPicPr>
          <p:cNvPr id="174" name="Google Shape;174;p25"/>
          <p:cNvPicPr preferRelativeResize="0"/>
          <p:nvPr/>
        </p:nvPicPr>
        <p:blipFill>
          <a:blip r:embed="rId3">
            <a:alphaModFix/>
          </a:blip>
          <a:stretch>
            <a:fillRect/>
          </a:stretch>
        </p:blipFill>
        <p:spPr>
          <a:xfrm>
            <a:off x="807200" y="1909775"/>
            <a:ext cx="3124200" cy="2343150"/>
          </a:xfrm>
          <a:prstGeom prst="rect">
            <a:avLst/>
          </a:prstGeom>
          <a:noFill/>
          <a:ln>
            <a:noFill/>
          </a:ln>
        </p:spPr>
      </p:pic>
      <p:pic>
        <p:nvPicPr>
          <p:cNvPr id="175" name="Google Shape;175;p25"/>
          <p:cNvPicPr preferRelativeResize="0"/>
          <p:nvPr/>
        </p:nvPicPr>
        <p:blipFill>
          <a:blip r:embed="rId4">
            <a:alphaModFix/>
          </a:blip>
          <a:stretch>
            <a:fillRect/>
          </a:stretch>
        </p:blipFill>
        <p:spPr>
          <a:xfrm>
            <a:off x="1035613" y="3906400"/>
            <a:ext cx="2409825" cy="857250"/>
          </a:xfrm>
          <a:prstGeom prst="rect">
            <a:avLst/>
          </a:prstGeom>
          <a:noFill/>
          <a:ln>
            <a:noFill/>
          </a:ln>
        </p:spPr>
      </p:pic>
      <p:pic>
        <p:nvPicPr>
          <p:cNvPr id="176" name="Google Shape;176;p25"/>
          <p:cNvPicPr preferRelativeResize="0"/>
          <p:nvPr/>
        </p:nvPicPr>
        <p:blipFill>
          <a:blip r:embed="rId5">
            <a:alphaModFix/>
          </a:blip>
          <a:stretch>
            <a:fillRect/>
          </a:stretch>
        </p:blipFill>
        <p:spPr>
          <a:xfrm>
            <a:off x="4845000" y="1727613"/>
            <a:ext cx="3086100"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222222"/>
                </a:solidFill>
                <a:highlight>
                  <a:srgbClr val="FFFFFF"/>
                </a:highlight>
              </a:rPr>
              <a:t>Question ??</a:t>
            </a:r>
            <a:endParaRPr sz="3600"/>
          </a:p>
        </p:txBody>
      </p:sp>
      <p:sp>
        <p:nvSpPr>
          <p:cNvPr id="182" name="Google Shape;182;p26"/>
          <p:cNvSpPr txBox="1"/>
          <p:nvPr>
            <p:ph idx="1" type="body"/>
          </p:nvPr>
        </p:nvSpPr>
        <p:spPr>
          <a:xfrm>
            <a:off x="457200" y="1200150"/>
            <a:ext cx="86868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2400">
                <a:solidFill>
                  <a:srgbClr val="222222"/>
                </a:solidFill>
              </a:rPr>
              <a:t>How to show Card?</a:t>
            </a:r>
            <a:endParaRPr/>
          </a:p>
        </p:txBody>
      </p:sp>
      <p:pic>
        <p:nvPicPr>
          <p:cNvPr id="183" name="Google Shape;183;p26"/>
          <p:cNvPicPr preferRelativeResize="0"/>
          <p:nvPr/>
        </p:nvPicPr>
        <p:blipFill>
          <a:blip r:embed="rId3">
            <a:alphaModFix/>
          </a:blip>
          <a:stretch>
            <a:fillRect/>
          </a:stretch>
        </p:blipFill>
        <p:spPr>
          <a:xfrm>
            <a:off x="3487788" y="1564850"/>
            <a:ext cx="2847975" cy="313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222222"/>
                </a:solidFill>
              </a:rPr>
              <a:t>Why Component Composability Rocks</a:t>
            </a:r>
            <a:endParaRPr sz="3600"/>
          </a:p>
        </p:txBody>
      </p:sp>
      <p:sp>
        <p:nvSpPr>
          <p:cNvPr id="189" name="Google Shape;189;p27"/>
          <p:cNvSpPr txBox="1"/>
          <p:nvPr>
            <p:ph idx="1" type="body"/>
          </p:nvPr>
        </p:nvSpPr>
        <p:spPr>
          <a:xfrm>
            <a:off x="457200" y="1200150"/>
            <a:ext cx="48387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222222"/>
                </a:solidFill>
              </a:rPr>
              <a:t>This markup has no idea how it got there. It doesn’t know about which components were responsible for what. It doesn’t care about component composability or the frustrating way we had to transfer the color property from parent to child.</a:t>
            </a:r>
            <a:endParaRPr/>
          </a:p>
        </p:txBody>
      </p:sp>
      <p:pic>
        <p:nvPicPr>
          <p:cNvPr id="190" name="Google Shape;190;p27"/>
          <p:cNvPicPr preferRelativeResize="0"/>
          <p:nvPr/>
        </p:nvPicPr>
        <p:blipFill>
          <a:blip r:embed="rId3">
            <a:alphaModFix/>
          </a:blip>
          <a:stretch>
            <a:fillRect/>
          </a:stretch>
        </p:blipFill>
        <p:spPr>
          <a:xfrm>
            <a:off x="5305275" y="1359100"/>
            <a:ext cx="3590925" cy="1329475"/>
          </a:xfrm>
          <a:prstGeom prst="rect">
            <a:avLst/>
          </a:prstGeom>
          <a:noFill/>
          <a:ln>
            <a:noFill/>
          </a:ln>
        </p:spPr>
      </p:pic>
      <p:pic>
        <p:nvPicPr>
          <p:cNvPr id="191" name="Google Shape;191;p27"/>
          <p:cNvPicPr preferRelativeResize="0"/>
          <p:nvPr/>
        </p:nvPicPr>
        <p:blipFill>
          <a:blip r:embed="rId4">
            <a:alphaModFix/>
          </a:blip>
          <a:stretch>
            <a:fillRect/>
          </a:stretch>
        </p:blipFill>
        <p:spPr>
          <a:xfrm>
            <a:off x="5348138" y="2672950"/>
            <a:ext cx="3505200" cy="1951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222222"/>
                </a:solidFill>
              </a:rPr>
              <a:t>Conclusion</a:t>
            </a:r>
            <a:endParaRPr sz="3600"/>
          </a:p>
        </p:txBody>
      </p:sp>
      <p:sp>
        <p:nvSpPr>
          <p:cNvPr id="197" name="Google Shape;197;p2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254000" lvl="0" marL="0" rtl="0" algn="l">
              <a:lnSpc>
                <a:spcPct val="115000"/>
              </a:lnSpc>
              <a:spcBef>
                <a:spcPts val="0"/>
              </a:spcBef>
              <a:spcAft>
                <a:spcPts val="0"/>
              </a:spcAft>
              <a:buNone/>
            </a:pPr>
            <a:r>
              <a:rPr lang="en" sz="2400">
                <a:solidFill>
                  <a:srgbClr val="222222"/>
                </a:solidFill>
              </a:rPr>
              <a:t>While the approach we employed seemed really formal, as you get more experienced with creating things in React, you can ratchet down the formality.</a:t>
            </a:r>
            <a:endParaRPr sz="2400">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sz="2400">
                <a:solidFill>
                  <a:srgbClr val="222222"/>
                </a:solidFill>
              </a:rPr>
              <a:t>Identifying the components is only one part of the equation. The other part is bringing those components to life. Most of the technical stuff you saw here was just a minor extension of what you’ve already seen.</a:t>
            </a:r>
            <a:endParaRPr sz="2400">
              <a:solidFill>
                <a:srgbClr val="222222"/>
              </a:solidFill>
            </a:endParaRPr>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From Visuals to Components</a:t>
            </a:r>
            <a:endParaRPr sz="2400"/>
          </a:p>
          <a:p>
            <a:pPr indent="-381000" lvl="0" marL="457200" rtl="0" algn="l">
              <a:lnSpc>
                <a:spcPct val="115000"/>
              </a:lnSpc>
              <a:spcBef>
                <a:spcPts val="0"/>
              </a:spcBef>
              <a:spcAft>
                <a:spcPts val="0"/>
              </a:spcAft>
              <a:buSzPts val="2400"/>
              <a:buChar char="•"/>
            </a:pPr>
            <a:r>
              <a:rPr lang="en" sz="2400"/>
              <a:t>Creating the Components</a:t>
            </a:r>
            <a:endParaRPr sz="2400"/>
          </a:p>
          <a:p>
            <a:pPr indent="-381000" lvl="0" marL="457200" rtl="0" algn="l">
              <a:lnSpc>
                <a:spcPct val="115000"/>
              </a:lnSpc>
              <a:spcBef>
                <a:spcPts val="0"/>
              </a:spcBef>
              <a:spcAft>
                <a:spcPts val="0"/>
              </a:spcAft>
              <a:buSzPts val="2400"/>
              <a:buChar char="•"/>
            </a:pPr>
            <a:r>
              <a:rPr lang="en" sz="2400"/>
              <a:t>The Card Component </a:t>
            </a:r>
            <a:endParaRPr sz="2400"/>
          </a:p>
          <a:p>
            <a:pPr indent="-381000" lvl="0" marL="457200" rtl="0" algn="l">
              <a:lnSpc>
                <a:spcPct val="115000"/>
              </a:lnSpc>
              <a:spcBef>
                <a:spcPts val="0"/>
              </a:spcBef>
              <a:spcAft>
                <a:spcPts val="0"/>
              </a:spcAft>
              <a:buSzPts val="2400"/>
              <a:buChar char="•"/>
            </a:pPr>
            <a:r>
              <a:rPr lang="en" sz="2400"/>
              <a:t>The Square Component </a:t>
            </a:r>
            <a:endParaRPr sz="2400"/>
          </a:p>
          <a:p>
            <a:pPr indent="-381000" lvl="0" marL="457200" rtl="0" algn="l">
              <a:lnSpc>
                <a:spcPct val="115000"/>
              </a:lnSpc>
              <a:spcBef>
                <a:spcPts val="0"/>
              </a:spcBef>
              <a:spcAft>
                <a:spcPts val="0"/>
              </a:spcAft>
              <a:buSzPts val="2400"/>
              <a:buChar char="•"/>
            </a:pPr>
            <a:r>
              <a:rPr lang="en" sz="2400"/>
              <a:t>The Label Component</a:t>
            </a:r>
            <a:endParaRPr sz="2400"/>
          </a:p>
          <a:p>
            <a:pPr indent="-381000" lvl="0" marL="457200" rtl="0" algn="l">
              <a:lnSpc>
                <a:spcPct val="115000"/>
              </a:lnSpc>
              <a:spcBef>
                <a:spcPts val="0"/>
              </a:spcBef>
              <a:spcAft>
                <a:spcPts val="0"/>
              </a:spcAft>
              <a:buSzPts val="2400"/>
              <a:buChar char="•"/>
            </a:pPr>
            <a:r>
              <a:rPr lang="en" sz="2400"/>
              <a:t>Passing Properties</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From Visuals to Components</a:t>
            </a:r>
            <a:endParaRPr/>
          </a:p>
        </p:txBody>
      </p:sp>
      <p:sp>
        <p:nvSpPr>
          <p:cNvPr id="97" name="Google Shape;97;p1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In the real world, what you’ll be asked to implement in React will never be as simple as a list of names or colorful blocks of vowels. Instead, you’ll be given a visual of some complex user interface, such as a scribble, diagram, screenshot, video, redline, or comp. Then it’ll be up to you to bring all those static pixels to life</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2204513" y="2727750"/>
            <a:ext cx="4524375" cy="18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Identifying the Major Visual Elements</a:t>
            </a:r>
            <a:endParaRPr sz="3600"/>
          </a:p>
        </p:txBody>
      </p:sp>
      <p:sp>
        <p:nvSpPr>
          <p:cNvPr id="104" name="Google Shape;104;p16"/>
          <p:cNvSpPr txBox="1"/>
          <p:nvPr>
            <p:ph idx="1" type="body"/>
          </p:nvPr>
        </p:nvSpPr>
        <p:spPr>
          <a:xfrm>
            <a:off x="457200" y="1200150"/>
            <a:ext cx="46863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Mission is to re-create one of these cards using React.This approach involves two steps:</a:t>
            </a:r>
            <a:endParaRPr sz="1800"/>
          </a:p>
          <a:p>
            <a:pPr indent="0" lvl="0" marL="0" rtl="0" algn="l">
              <a:lnSpc>
                <a:spcPct val="115000"/>
              </a:lnSpc>
              <a:spcBef>
                <a:spcPts val="0"/>
              </a:spcBef>
              <a:spcAft>
                <a:spcPts val="0"/>
              </a:spcAft>
              <a:buClr>
                <a:schemeClr val="dk1"/>
              </a:buClr>
              <a:buSzPts val="1100"/>
              <a:buFont typeface="Arial"/>
              <a:buNone/>
            </a:pPr>
            <a:r>
              <a:rPr lang="en" sz="1800"/>
              <a:t>1. Identify the major visual elements.</a:t>
            </a:r>
            <a:endParaRPr sz="1800"/>
          </a:p>
          <a:p>
            <a:pPr indent="0" lvl="0" marL="0" rtl="0" algn="l">
              <a:lnSpc>
                <a:spcPct val="115000"/>
              </a:lnSpc>
              <a:spcBef>
                <a:spcPts val="0"/>
              </a:spcBef>
              <a:spcAft>
                <a:spcPts val="0"/>
              </a:spcAft>
              <a:buClr>
                <a:schemeClr val="dk1"/>
              </a:buClr>
              <a:buSzPts val="1100"/>
              <a:buFont typeface="Arial"/>
              <a:buNone/>
            </a:pPr>
            <a:r>
              <a:rPr lang="en" sz="1800"/>
              <a:t>2. Figure out what the components will be.</a:t>
            </a:r>
            <a:endParaRPr sz="1800"/>
          </a:p>
          <a:p>
            <a:pPr indent="0" lvl="0" marL="0" rtl="0" algn="l">
              <a:lnSpc>
                <a:spcPct val="115000"/>
              </a:lnSpc>
              <a:spcBef>
                <a:spcPts val="0"/>
              </a:spcBef>
              <a:spcAft>
                <a:spcPts val="0"/>
              </a:spcAft>
              <a:buClr>
                <a:schemeClr val="dk1"/>
              </a:buClr>
              <a:buSzPts val="1100"/>
              <a:buFont typeface="Arial"/>
              <a:buNone/>
            </a:pPr>
            <a:r>
              <a:rPr lang="en" sz="1800"/>
              <a:t>Both of these steps sound really complex, but as we walk through this, you’ll see that you have nothing to worry about.</a:t>
            </a:r>
            <a:endParaRPr sz="1800"/>
          </a:p>
          <a:p>
            <a:pPr indent="0" lvl="0" marL="0" rtl="0" algn="l">
              <a:spcBef>
                <a:spcPts val="64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5376900" y="924178"/>
            <a:ext cx="3171611" cy="37753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Identifying the Major Visual Elements</a:t>
            </a:r>
            <a:endParaRPr/>
          </a:p>
        </p:txBody>
      </p:sp>
      <p:sp>
        <p:nvSpPr>
          <p:cNvPr id="111" name="Google Shape;111;p17"/>
          <p:cNvSpPr txBox="1"/>
          <p:nvPr>
            <p:ph idx="1" type="body"/>
          </p:nvPr>
        </p:nvSpPr>
        <p:spPr>
          <a:xfrm>
            <a:off x="457200" y="1200150"/>
            <a:ext cx="39861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Within the card are two distinct regions. The top region is a square area that displays a particular color. The bottom region is a white area that displays a hex value.</a:t>
            </a:r>
            <a:endParaRPr sz="1800"/>
          </a:p>
          <a:p>
            <a:pPr indent="0" lvl="0" marL="0" rtl="0" algn="l">
              <a:spcBef>
                <a:spcPts val="64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4554325" y="1200150"/>
            <a:ext cx="4132475" cy="356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Identifying the Major Visual Elements</a:t>
            </a:r>
            <a:endParaRPr/>
          </a:p>
        </p:txBody>
      </p:sp>
      <p:sp>
        <p:nvSpPr>
          <p:cNvPr id="118" name="Google Shape;118;p18"/>
          <p:cNvSpPr txBox="1"/>
          <p:nvPr>
            <p:ph idx="1" type="body"/>
          </p:nvPr>
        </p:nvSpPr>
        <p:spPr>
          <a:xfrm>
            <a:off x="457200" y="1200150"/>
            <a:ext cx="40302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Continuing on, we can see that our colorful square isn’t something we can divide further. That oesn’t mean we’re done, though. We can further divide the label from the white region that urrounds it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4725900" y="1066963"/>
            <a:ext cx="3882276" cy="3660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Identifying the Components</a:t>
            </a:r>
            <a:endParaRPr sz="3600"/>
          </a:p>
        </p:txBody>
      </p:sp>
      <p:sp>
        <p:nvSpPr>
          <p:cNvPr id="125" name="Google Shape;125;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We need to figure out which of the visual elements we’ve identified will be turned into components and which ones will not. Not every visual element needs to be turned into a component, and we also don’t want to create only a few extremely complex components.</a:t>
            </a:r>
            <a:endParaRPr/>
          </a:p>
        </p:txBody>
      </p:sp>
      <p:pic>
        <p:nvPicPr>
          <p:cNvPr id="126" name="Google Shape;126;p19"/>
          <p:cNvPicPr preferRelativeResize="0"/>
          <p:nvPr/>
        </p:nvPicPr>
        <p:blipFill>
          <a:blip r:embed="rId3">
            <a:alphaModFix/>
          </a:blip>
          <a:stretch>
            <a:fillRect/>
          </a:stretch>
        </p:blipFill>
        <p:spPr>
          <a:xfrm>
            <a:off x="1667288" y="2644638"/>
            <a:ext cx="5534025" cy="200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Identifying the Components</a:t>
            </a:r>
            <a:endParaRPr/>
          </a:p>
        </p:txBody>
      </p:sp>
      <p:sp>
        <p:nvSpPr>
          <p:cNvPr id="132" name="Google Shape;132;p20"/>
          <p:cNvSpPr txBox="1"/>
          <p:nvPr>
            <p:ph idx="1" type="body"/>
          </p:nvPr>
        </p:nvSpPr>
        <p:spPr>
          <a:xfrm>
            <a:off x="457200" y="1200150"/>
            <a:ext cx="42879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The card and the colored square seem like they fit the bill for making a great component. The card acts as the outer container, and the colored square simply displays a color.</a:t>
            </a:r>
            <a:endParaRPr sz="1800"/>
          </a:p>
          <a:p>
            <a:pPr indent="0" lvl="0" marL="0" rtl="0" algn="l">
              <a:spcBef>
                <a:spcPts val="640"/>
              </a:spcBef>
              <a:spcAft>
                <a:spcPts val="0"/>
              </a:spcAft>
              <a:buClr>
                <a:schemeClr val="dk1"/>
              </a:buClr>
              <a:buSzPts val="1100"/>
              <a:buFont typeface="Arial"/>
              <a:buNone/>
            </a:pPr>
            <a:r>
              <a:rPr lang="en" sz="1800"/>
              <a:t>That just puts a question mark around our label and the white region it is surrounded by</a:t>
            </a:r>
            <a:endParaRPr sz="1800"/>
          </a:p>
          <a:p>
            <a:pPr indent="0" lvl="0" marL="0" rtl="0" algn="l">
              <a:spcBef>
                <a:spcPts val="640"/>
              </a:spcBef>
              <a:spcAft>
                <a:spcPts val="0"/>
              </a:spcAft>
              <a:buNone/>
            </a:pPr>
            <a:r>
              <a:t/>
            </a:r>
            <a:endParaRPr sz="1800"/>
          </a:p>
        </p:txBody>
      </p:sp>
      <p:pic>
        <p:nvPicPr>
          <p:cNvPr id="133" name="Google Shape;133;p20"/>
          <p:cNvPicPr preferRelativeResize="0"/>
          <p:nvPr/>
        </p:nvPicPr>
        <p:blipFill>
          <a:blip r:embed="rId3">
            <a:alphaModFix/>
          </a:blip>
          <a:stretch>
            <a:fillRect/>
          </a:stretch>
        </p:blipFill>
        <p:spPr>
          <a:xfrm>
            <a:off x="4911784" y="1063374"/>
            <a:ext cx="3624191" cy="33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Identifying the Components</a:t>
            </a:r>
            <a:endParaRPr/>
          </a:p>
        </p:txBody>
      </p:sp>
      <p:sp>
        <p:nvSpPr>
          <p:cNvPr id="139" name="Google Shape;139;p21"/>
          <p:cNvSpPr txBox="1"/>
          <p:nvPr>
            <p:ph idx="1" type="body"/>
          </p:nvPr>
        </p:nvSpPr>
        <p:spPr>
          <a:xfrm>
            <a:off x="457200" y="1200150"/>
            <a:ext cx="38544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Sadly, our white rectangular region will not be turned into a component.</a:t>
            </a:r>
            <a:endParaRPr sz="1800"/>
          </a:p>
          <a:p>
            <a:pPr indent="0" lvl="0" marL="0" rtl="0" algn="l">
              <a:lnSpc>
                <a:spcPct val="115000"/>
              </a:lnSpc>
              <a:spcBef>
                <a:spcPts val="0"/>
              </a:spcBef>
              <a:spcAft>
                <a:spcPts val="0"/>
              </a:spcAft>
              <a:buClr>
                <a:schemeClr val="dk1"/>
              </a:buClr>
              <a:buSzPts val="1100"/>
              <a:buFont typeface="Arial"/>
              <a:buNone/>
            </a:pPr>
            <a:r>
              <a:rPr lang="en" sz="1800"/>
              <a:t>At this point, we have identified our three components, and the component hierarchy </a:t>
            </a:r>
            <a:endParaRPr sz="1800"/>
          </a:p>
          <a:p>
            <a:pPr indent="0" lvl="0" marL="0" rtl="0" algn="l">
              <a:spcBef>
                <a:spcPts val="64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4368973" y="1233500"/>
            <a:ext cx="4317824" cy="332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