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p:regular r:id="rId30"/>
      <p:bold r:id="rId31"/>
      <p:italic r:id="rId32"/>
      <p:boldItalic r:id="rId33"/>
    </p:embeddedFont>
    <p:embeddedFont>
      <p:font typeface="Helvetica Neue"/>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E9F596C-5C98-4B5D-B7A7-48A271A6ECCE}">
  <a:tblStyle styleId="{FE9F596C-5C98-4B5D-B7A7-48A271A6ECC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HelveticaNeue-bold.fntdata"/><Relationship Id="rId12" Type="http://schemas.openxmlformats.org/officeDocument/2006/relationships/slide" Target="slides/slide6.xml"/><Relationship Id="rId34" Type="http://schemas.openxmlformats.org/officeDocument/2006/relationships/font" Target="fonts/HelveticaNeue-regular.fntdata"/><Relationship Id="rId15" Type="http://schemas.openxmlformats.org/officeDocument/2006/relationships/slide" Target="slides/slide9.xml"/><Relationship Id="rId37" Type="http://schemas.openxmlformats.org/officeDocument/2006/relationships/font" Target="fonts/HelveticaNeue-boldItalic.fntdata"/><Relationship Id="rId14" Type="http://schemas.openxmlformats.org/officeDocument/2006/relationships/slide" Target="slides/slide8.xml"/><Relationship Id="rId36" Type="http://schemas.openxmlformats.org/officeDocument/2006/relationships/font" Target="fonts/HelveticaNeue-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920e2933f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5920e2933f_0_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6" name="Google Shape;146;g5920e2933f_0_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920e2933f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g5920e2933f_0_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54" name="Google Shape;154;g5920e2933f_0_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920e2933f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g5920e2933f_0_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61" name="Google Shape;161;g5920e2933f_0_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920e2933f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g5920e2933f_0_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69" name="Google Shape;169;g5920e2933f_0_6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920e2933f_0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g5920e2933f_0_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77" name="Google Shape;177;g5920e2933f_0_6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920e2933f_0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g5920e2933f_0_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85" name="Google Shape;185;g5920e2933f_0_8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920e2933f_0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g5920e2933f_0_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93" name="Google Shape;193;g5920e2933f_0_8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920e2933f_0_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5920e2933f_0_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01" name="Google Shape;201;g5920e2933f_0_9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920e2933f_0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g5920e2933f_0_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09" name="Google Shape;209;g5920e2933f_0_9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920e2933f_0_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g5920e2933f_0_10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16" name="Google Shape;216;g5920e2933f_0_10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48e6cc78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48e6cc78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920e2933f_0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g5920e2933f_0_1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24" name="Google Shape;224;g5920e2933f_0_1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5920e2933f_0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g5920e2933f_0_1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32" name="Google Shape;232;g5920e2933f_0_1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920e2933f_0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g5920e2933f_0_1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41" name="Google Shape;241;g5920e2933f_0_1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920e2933f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920e2933f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920e2933f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920e2933f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920e2933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g5920e2933f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Session: Ghi số thứ tự session trong môn học</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Session Name: ghi tên của session sẽ dạy</a:t>
            </a:r>
            <a:endParaRPr b="0" i="0" sz="1200" u="none" cap="none" strike="noStrike">
              <a:solidFill>
                <a:schemeClr val="dk1"/>
              </a:solidFill>
              <a:latin typeface="Calibri"/>
              <a:ea typeface="Calibri"/>
              <a:cs typeface="Calibri"/>
              <a:sym typeface="Calibri"/>
            </a:endParaRPr>
          </a:p>
        </p:txBody>
      </p:sp>
      <p:sp>
        <p:nvSpPr>
          <p:cNvPr id="102" name="Google Shape;102;g5920e2933f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920e2933f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g5920e2933f_0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8" name="Google Shape;108;g5920e2933f_0_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920e2933f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g5920e2933f_0_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15" name="Google Shape;115;g5920e2933f_0_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920e2933f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g5920e2933f_0_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23" name="Google Shape;123;g5920e2933f_0_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920e2933f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g5920e2933f_0_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30" name="Google Shape;130;g5920e2933f_0_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920e2933f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g5920e2933f_0_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38" name="Google Shape;138;g5920e2933f_0_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3" name="Google Shape;13;p2"/>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indent="0" lvl="2" marL="914400" marR="0" rtl="0" algn="ctr">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indent="0" lvl="3" marL="13716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0" lvl="4" marL="18288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indent="0" lvl="5" marL="22860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indent="0" lvl="6" marL="27432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indent="0" lvl="7" marL="32004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indent="0" lvl="8" marL="36576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4" name="Google Shape;14;p2"/>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2"/>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0" name="Google Shape;70;p11"/>
          <p:cNvSpPr txBox="1"/>
          <p:nvPr>
            <p:ph idx="1" type="body"/>
          </p:nvPr>
        </p:nvSpPr>
        <p:spPr>
          <a:xfrm rot="5400000">
            <a:off x="2874750" y="-1217400"/>
            <a:ext cx="3394500"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1" name="Google Shape;71;p11"/>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2" name="Google Shape;72;p11"/>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3" name="Google Shape;73;p1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463750" y="1371628"/>
            <a:ext cx="4388700" cy="20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6" name="Google Shape;76;p12"/>
          <p:cNvSpPr txBox="1"/>
          <p:nvPr>
            <p:ph idx="1" type="body"/>
          </p:nvPr>
        </p:nvSpPr>
        <p:spPr>
          <a:xfrm rot="5400000">
            <a:off x="1272750" y="-609572"/>
            <a:ext cx="4388700"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7" name="Google Shape;77;p12"/>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Google Shape;78;p12"/>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Google Shape;79;p1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9" name="Google Shape;19;p3"/>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 name="Google Shape;20;p3"/>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3"/>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3"/>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1"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5" name="Google Shape;25;p4"/>
          <p:cNvSpPr txBox="1"/>
          <p:nvPr>
            <p:ph idx="1" type="body"/>
          </p:nvPr>
        </p:nvSpPr>
        <p:spPr>
          <a:xfrm>
            <a:off x="722313" y="2180035"/>
            <a:ext cx="7772400" cy="1125000"/>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26" name="Google Shape;26;p4"/>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4"/>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Google Shape;28;p4"/>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1" name="Google Shape;31;p5"/>
          <p:cNvSpPr txBox="1"/>
          <p:nvPr>
            <p:ph idx="1" type="body"/>
          </p:nvPr>
        </p:nvSpPr>
        <p:spPr>
          <a:xfrm>
            <a:off x="457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 name="Google Shape;32;p5"/>
          <p:cNvSpPr txBox="1"/>
          <p:nvPr>
            <p:ph idx="2" type="body"/>
          </p:nvPr>
        </p:nvSpPr>
        <p:spPr>
          <a:xfrm>
            <a:off x="4648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 name="Google Shape;33;p5"/>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 name="Google Shape;34;p5"/>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 name="Google Shape;35;p5"/>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8" name="Google Shape;38;p6"/>
          <p:cNvSpPr txBox="1"/>
          <p:nvPr>
            <p:ph idx="1" type="body"/>
          </p:nvPr>
        </p:nvSpPr>
        <p:spPr>
          <a:xfrm>
            <a:off x="457200" y="1151335"/>
            <a:ext cx="4040100" cy="4797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9" name="Google Shape;39;p6"/>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0" name="Google Shape;40;p6"/>
          <p:cNvSpPr txBox="1"/>
          <p:nvPr>
            <p:ph idx="3" type="body"/>
          </p:nvPr>
        </p:nvSpPr>
        <p:spPr>
          <a:xfrm>
            <a:off x="4645025" y="1151335"/>
            <a:ext cx="4041900" cy="4797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1" name="Google Shape;41;p6"/>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2" name="Google Shape;42;p6"/>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 name="Google Shape;43;p6"/>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Google Shape;44;p6"/>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7" name="Google Shape;47;p7"/>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Google Shape;48;p7"/>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9" name="Google Shape;49;p7"/>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3" name="Google Shape;53;p8"/>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6" name="Google Shape;56;p9"/>
          <p:cNvSpPr txBox="1"/>
          <p:nvPr>
            <p:ph idx="1" type="body"/>
          </p:nvPr>
        </p:nvSpPr>
        <p:spPr>
          <a:xfrm>
            <a:off x="3575050" y="204788"/>
            <a:ext cx="5111700" cy="43899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7" name="Google Shape;57;p9"/>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58" name="Google Shape;58;p9"/>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63" name="Google Shape;63;p10"/>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4" name="Google Shape;64;p10"/>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65" name="Google Shape;65;p10"/>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10"/>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Google Shape;67;p10"/>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 name="Google Shape;7;p1"/>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reacttraining.com/core/api/Redirect/to-str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github.com/reactjs/react-rout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1597819"/>
            <a:ext cx="7772400" cy="11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Ch</a:t>
            </a:r>
            <a:r>
              <a:rPr b="1" lang="en"/>
              <a:t>apter 18</a:t>
            </a:r>
            <a:endParaRPr b="1"/>
          </a:p>
        </p:txBody>
      </p:sp>
      <p:sp>
        <p:nvSpPr>
          <p:cNvPr id="85" name="Google Shape;85;p13"/>
          <p:cNvSpPr txBox="1"/>
          <p:nvPr>
            <p:ph idx="1" type="subTitle"/>
          </p:nvPr>
        </p:nvSpPr>
        <p:spPr>
          <a:xfrm>
            <a:off x="1371600" y="2762250"/>
            <a:ext cx="6400800" cy="13146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rPr b="1" lang="en" sz="4000"/>
              <a:t>Creating a Single-Page App in React Using React Router</a:t>
            </a:r>
            <a:endParaRPr sz="40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 sz="3600">
                <a:solidFill>
                  <a:schemeClr val="dk1"/>
                </a:solidFill>
                <a:latin typeface="Verdana"/>
                <a:ea typeface="Verdana"/>
                <a:cs typeface="Verdana"/>
                <a:sym typeface="Verdana"/>
              </a:rPr>
              <a:t>&lt;Router&gt;</a:t>
            </a:r>
            <a:endParaRPr sz="3600">
              <a:solidFill>
                <a:srgbClr val="111111"/>
              </a:solidFill>
              <a:latin typeface="Times New Roman"/>
              <a:ea typeface="Times New Roman"/>
              <a:cs typeface="Times New Roman"/>
              <a:sym typeface="Times New Roman"/>
            </a:endParaRPr>
          </a:p>
        </p:txBody>
      </p:sp>
      <p:sp>
        <p:nvSpPr>
          <p:cNvPr id="149" name="Google Shape;149;p22"/>
          <p:cNvSpPr txBox="1"/>
          <p:nvPr>
            <p:ph idx="1" type="body"/>
          </p:nvPr>
        </p:nvSpPr>
        <p:spPr>
          <a:xfrm>
            <a:off x="457200" y="1120378"/>
            <a:ext cx="8458200" cy="3394500"/>
          </a:xfrm>
          <a:prstGeom prst="rect">
            <a:avLst/>
          </a:prstGeom>
          <a:noFill/>
          <a:ln>
            <a:noFill/>
          </a:ln>
        </p:spPr>
        <p:txBody>
          <a:bodyPr anchorCtr="0" anchor="t" bIns="45700" lIns="91425" spcFirstLastPara="1" rIns="91425" wrap="square" tIns="45700">
            <a:noAutofit/>
          </a:bodyPr>
          <a:lstStyle/>
          <a:p>
            <a:pPr indent="-139700" lvl="0" marL="342900" marR="381000" rtl="0" algn="l">
              <a:lnSpc>
                <a:spcPct val="100000"/>
              </a:lnSpc>
              <a:spcBef>
                <a:spcPts val="640"/>
              </a:spcBef>
              <a:spcAft>
                <a:spcPts val="0"/>
              </a:spcAft>
              <a:buNone/>
            </a:pPr>
            <a:r>
              <a:rPr b="1" lang="en" sz="1400">
                <a:solidFill>
                  <a:srgbClr val="000000"/>
                </a:solidFill>
                <a:latin typeface="Verdana"/>
                <a:ea typeface="Verdana"/>
                <a:cs typeface="Verdana"/>
                <a:sym typeface="Verdana"/>
              </a:rPr>
              <a:t>history: object</a:t>
            </a:r>
            <a:endParaRPr b="1" sz="1400">
              <a:solidFill>
                <a:srgbClr val="000000"/>
              </a:solidFill>
              <a:latin typeface="Verdana"/>
              <a:ea typeface="Verdana"/>
              <a:cs typeface="Verdana"/>
              <a:sym typeface="Verdana"/>
            </a:endParaRPr>
          </a:p>
          <a:p>
            <a:pPr indent="-139700" lvl="0" marL="342900" marR="381000" rtl="0" algn="l">
              <a:lnSpc>
                <a:spcPct val="100000"/>
              </a:lnSpc>
              <a:spcBef>
                <a:spcPts val="800"/>
              </a:spcBef>
              <a:spcAft>
                <a:spcPts val="0"/>
              </a:spcAft>
              <a:buNone/>
            </a:pPr>
            <a:r>
              <a:rPr lang="en" sz="1400">
                <a:solidFill>
                  <a:srgbClr val="000000"/>
                </a:solidFill>
                <a:latin typeface="Roboto"/>
                <a:ea typeface="Roboto"/>
                <a:cs typeface="Roboto"/>
                <a:sym typeface="Roboto"/>
              </a:rPr>
              <a:t>A </a:t>
            </a:r>
            <a:r>
              <a:rPr lang="en" sz="1400">
                <a:solidFill>
                  <a:srgbClr val="000000"/>
                </a:solidFill>
                <a:latin typeface="Verdana"/>
                <a:ea typeface="Verdana"/>
                <a:cs typeface="Verdana"/>
                <a:sym typeface="Verdana"/>
              </a:rPr>
              <a:t>history</a:t>
            </a:r>
            <a:r>
              <a:rPr lang="en" sz="1400">
                <a:solidFill>
                  <a:srgbClr val="000000"/>
                </a:solidFill>
                <a:latin typeface="Roboto"/>
                <a:ea typeface="Roboto"/>
                <a:cs typeface="Roboto"/>
                <a:sym typeface="Roboto"/>
              </a:rPr>
              <a:t> object to use for navigation.</a:t>
            </a:r>
            <a:endParaRPr sz="1400">
              <a:solidFill>
                <a:srgbClr val="000000"/>
              </a:solidFill>
              <a:latin typeface="Roboto"/>
              <a:ea typeface="Roboto"/>
              <a:cs typeface="Roboto"/>
              <a:sym typeface="Roboto"/>
            </a:endParaRPr>
          </a:p>
          <a:p>
            <a:pPr indent="-139700" lvl="0" marL="342900" rtl="0" algn="l">
              <a:lnSpc>
                <a:spcPct val="100000"/>
              </a:lnSpc>
              <a:spcBef>
                <a:spcPts val="640"/>
              </a:spcBef>
              <a:spcAft>
                <a:spcPts val="0"/>
              </a:spcAft>
              <a:buNone/>
            </a:pPr>
            <a:r>
              <a:t/>
            </a:r>
            <a:endParaRPr sz="1800">
              <a:solidFill>
                <a:srgbClr val="CCCCCC"/>
              </a:solidFill>
              <a:latin typeface="Consolas"/>
              <a:ea typeface="Consolas"/>
              <a:cs typeface="Consolas"/>
              <a:sym typeface="Consolas"/>
            </a:endParaRPr>
          </a:p>
          <a:p>
            <a:pPr indent="-139700" lvl="0" marL="342900" marR="381000" rtl="0" algn="l">
              <a:lnSpc>
                <a:spcPct val="100000"/>
              </a:lnSpc>
              <a:spcBef>
                <a:spcPts val="640"/>
              </a:spcBef>
              <a:spcAft>
                <a:spcPts val="0"/>
              </a:spcAft>
              <a:buNone/>
            </a:pPr>
            <a:r>
              <a:t/>
            </a:r>
            <a:endParaRPr b="1" sz="2400">
              <a:solidFill>
                <a:srgbClr val="000000"/>
              </a:solidFill>
              <a:latin typeface="Verdana"/>
              <a:ea typeface="Verdana"/>
              <a:cs typeface="Verdana"/>
              <a:sym typeface="Verdana"/>
            </a:endParaRPr>
          </a:p>
          <a:p>
            <a:pPr indent="-139700" lvl="0" marL="342900" marR="381000" rtl="0" algn="l">
              <a:lnSpc>
                <a:spcPct val="100000"/>
              </a:lnSpc>
              <a:spcBef>
                <a:spcPts val="640"/>
              </a:spcBef>
              <a:spcAft>
                <a:spcPts val="0"/>
              </a:spcAft>
              <a:buNone/>
            </a:pPr>
            <a:r>
              <a:t/>
            </a:r>
            <a:endParaRPr b="1" sz="2400">
              <a:solidFill>
                <a:srgbClr val="000000"/>
              </a:solidFill>
              <a:latin typeface="Verdana"/>
              <a:ea typeface="Verdana"/>
              <a:cs typeface="Verdana"/>
              <a:sym typeface="Verdana"/>
            </a:endParaRPr>
          </a:p>
          <a:p>
            <a:pPr indent="-139700" lvl="0" marL="342900" marR="381000" rtl="0" algn="l">
              <a:lnSpc>
                <a:spcPct val="100000"/>
              </a:lnSpc>
              <a:spcBef>
                <a:spcPts val="640"/>
              </a:spcBef>
              <a:spcAft>
                <a:spcPts val="0"/>
              </a:spcAft>
              <a:buNone/>
            </a:pPr>
            <a:r>
              <a:rPr b="1" lang="en" sz="1400">
                <a:solidFill>
                  <a:srgbClr val="000000"/>
                </a:solidFill>
                <a:latin typeface="Verdana"/>
                <a:ea typeface="Verdana"/>
                <a:cs typeface="Verdana"/>
                <a:sym typeface="Verdana"/>
              </a:rPr>
              <a:t>children: node</a:t>
            </a:r>
            <a:endParaRPr b="1" sz="1400">
              <a:solidFill>
                <a:srgbClr val="000000"/>
              </a:solidFill>
              <a:latin typeface="Verdana"/>
              <a:ea typeface="Verdana"/>
              <a:cs typeface="Verdana"/>
              <a:sym typeface="Verdana"/>
            </a:endParaRPr>
          </a:p>
          <a:p>
            <a:pPr indent="-139700" lvl="0" marL="342900" marR="381000" rtl="0" algn="l">
              <a:lnSpc>
                <a:spcPct val="100000"/>
              </a:lnSpc>
              <a:spcBef>
                <a:spcPts val="800"/>
              </a:spcBef>
              <a:spcAft>
                <a:spcPts val="0"/>
              </a:spcAft>
              <a:buNone/>
            </a:pPr>
            <a:r>
              <a:rPr lang="en" sz="1400">
                <a:solidFill>
                  <a:srgbClr val="000000"/>
                </a:solidFill>
                <a:latin typeface="Roboto"/>
                <a:ea typeface="Roboto"/>
                <a:cs typeface="Roboto"/>
                <a:sym typeface="Roboto"/>
              </a:rPr>
              <a:t>A single child element to render.</a:t>
            </a:r>
            <a:endParaRPr sz="1400">
              <a:solidFill>
                <a:srgbClr val="000000"/>
              </a:solidFill>
              <a:latin typeface="Roboto"/>
              <a:ea typeface="Roboto"/>
              <a:cs typeface="Roboto"/>
              <a:sym typeface="Roboto"/>
            </a:endParaRPr>
          </a:p>
          <a:p>
            <a:pPr indent="-139700" lvl="0" marL="342900" rtl="0" algn="l">
              <a:spcBef>
                <a:spcPts val="2400"/>
              </a:spcBef>
              <a:spcAft>
                <a:spcPts val="0"/>
              </a:spcAft>
              <a:buClr>
                <a:schemeClr val="dk1"/>
              </a:buClr>
              <a:buSzPts val="1100"/>
              <a:buFont typeface="Arial"/>
              <a:buNone/>
            </a:pPr>
            <a:r>
              <a:rPr lang="en" sz="1400">
                <a:solidFill>
                  <a:srgbClr val="CCCCCC"/>
                </a:solidFill>
                <a:highlight>
                  <a:srgbClr val="2D2D2D"/>
                </a:highlight>
                <a:latin typeface="Consolas"/>
                <a:ea typeface="Consolas"/>
                <a:cs typeface="Consolas"/>
                <a:sym typeface="Consolas"/>
              </a:rPr>
              <a:t>&lt;</a:t>
            </a:r>
            <a:r>
              <a:rPr lang="en" sz="1400">
                <a:solidFill>
                  <a:srgbClr val="E2777A"/>
                </a:solidFill>
                <a:highlight>
                  <a:srgbClr val="2D2D2D"/>
                </a:highlight>
                <a:latin typeface="Consolas"/>
                <a:ea typeface="Consolas"/>
                <a:cs typeface="Consolas"/>
                <a:sym typeface="Consolas"/>
              </a:rPr>
              <a:t>Router</a:t>
            </a:r>
            <a:r>
              <a:rPr lang="en" sz="1400">
                <a:solidFill>
                  <a:srgbClr val="CCCCCC"/>
                </a:solidFill>
                <a:highlight>
                  <a:srgbClr val="2D2D2D"/>
                </a:highlight>
                <a:latin typeface="Consolas"/>
                <a:ea typeface="Consolas"/>
                <a:cs typeface="Consolas"/>
                <a:sym typeface="Consolas"/>
              </a:rPr>
              <a:t>&gt;&lt;</a:t>
            </a:r>
            <a:r>
              <a:rPr lang="en" sz="1400">
                <a:solidFill>
                  <a:srgbClr val="E2777A"/>
                </a:solidFill>
                <a:highlight>
                  <a:srgbClr val="2D2D2D"/>
                </a:highlight>
                <a:latin typeface="Consolas"/>
                <a:ea typeface="Consolas"/>
                <a:cs typeface="Consolas"/>
                <a:sym typeface="Consolas"/>
              </a:rPr>
              <a:t>App </a:t>
            </a:r>
            <a:r>
              <a:rPr lang="en" sz="1400">
                <a:solidFill>
                  <a:srgbClr val="CCCCCC"/>
                </a:solidFill>
                <a:highlight>
                  <a:srgbClr val="2D2D2D"/>
                </a:highlight>
                <a:latin typeface="Consolas"/>
                <a:ea typeface="Consolas"/>
                <a:cs typeface="Consolas"/>
                <a:sym typeface="Consolas"/>
              </a:rPr>
              <a:t>/&gt;&lt;/</a:t>
            </a:r>
            <a:r>
              <a:rPr lang="en" sz="1400">
                <a:solidFill>
                  <a:srgbClr val="E2777A"/>
                </a:solidFill>
                <a:highlight>
                  <a:srgbClr val="2D2D2D"/>
                </a:highlight>
                <a:latin typeface="Consolas"/>
                <a:ea typeface="Consolas"/>
                <a:cs typeface="Consolas"/>
                <a:sym typeface="Consolas"/>
              </a:rPr>
              <a:t>Router</a:t>
            </a:r>
            <a:r>
              <a:rPr lang="en" sz="1400">
                <a:solidFill>
                  <a:srgbClr val="CCCCCC"/>
                </a:solidFill>
                <a:highlight>
                  <a:srgbClr val="2D2D2D"/>
                </a:highlight>
                <a:latin typeface="Consolas"/>
                <a:ea typeface="Consolas"/>
                <a:cs typeface="Consolas"/>
                <a:sym typeface="Consolas"/>
              </a:rPr>
              <a:t>&gt;</a:t>
            </a:r>
            <a:endParaRPr sz="1400">
              <a:solidFill>
                <a:srgbClr val="CCCCCC"/>
              </a:solidFill>
              <a:highlight>
                <a:srgbClr val="2D2D2D"/>
              </a:highlight>
              <a:latin typeface="Consolas"/>
              <a:ea typeface="Consolas"/>
              <a:cs typeface="Consolas"/>
              <a:sym typeface="Consolas"/>
            </a:endParaRPr>
          </a:p>
          <a:p>
            <a:pPr indent="0" lvl="0" marL="0" marR="0" rtl="0" algn="l">
              <a:lnSpc>
                <a:spcPct val="100000"/>
              </a:lnSpc>
              <a:spcBef>
                <a:spcPts val="0"/>
              </a:spcBef>
              <a:spcAft>
                <a:spcPts val="0"/>
              </a:spcAft>
              <a:buNone/>
            </a:pPr>
            <a:r>
              <a:t/>
            </a:r>
            <a:endParaRPr>
              <a:solidFill>
                <a:srgbClr val="CCCCCC"/>
              </a:solidFill>
              <a:highlight>
                <a:srgbClr val="2D2D2D"/>
              </a:highlight>
              <a:latin typeface="Consolas"/>
              <a:ea typeface="Consolas"/>
              <a:cs typeface="Consolas"/>
              <a:sym typeface="Consolas"/>
            </a:endParaRPr>
          </a:p>
        </p:txBody>
      </p:sp>
      <p:graphicFrame>
        <p:nvGraphicFramePr>
          <p:cNvPr id="150" name="Google Shape;150;p22"/>
          <p:cNvGraphicFramePr/>
          <p:nvPr/>
        </p:nvGraphicFramePr>
        <p:xfrm>
          <a:off x="810850" y="1974025"/>
          <a:ext cx="3000000" cy="3000000"/>
        </p:xfrm>
        <a:graphic>
          <a:graphicData uri="http://schemas.openxmlformats.org/drawingml/2006/table">
            <a:tbl>
              <a:tblPr>
                <a:noFill/>
                <a:tableStyleId>{FE9F596C-5C98-4B5D-B7A7-48A271A6ECCE}</a:tableStyleId>
              </a:tblPr>
              <a:tblGrid>
                <a:gridCol w="7239000"/>
              </a:tblGrid>
              <a:tr h="813450">
                <a:tc>
                  <a:txBody>
                    <a:bodyPr>
                      <a:noAutofit/>
                    </a:bodyPr>
                    <a:lstStyle/>
                    <a:p>
                      <a:pPr indent="-139700" lvl="0" marL="342900" rtl="0" algn="l">
                        <a:spcBef>
                          <a:spcPts val="640"/>
                        </a:spcBef>
                        <a:spcAft>
                          <a:spcPts val="0"/>
                        </a:spcAft>
                        <a:buNone/>
                      </a:pPr>
                      <a:r>
                        <a:rPr lang="en" sz="1200">
                          <a:solidFill>
                            <a:srgbClr val="CC99CD"/>
                          </a:solidFill>
                          <a:latin typeface="Consolas"/>
                          <a:ea typeface="Consolas"/>
                          <a:cs typeface="Consolas"/>
                          <a:sym typeface="Consolas"/>
                        </a:rPr>
                        <a:t>import</a:t>
                      </a:r>
                      <a:r>
                        <a:rPr lang="en" sz="1200">
                          <a:solidFill>
                            <a:srgbClr val="CCCCCC"/>
                          </a:solidFill>
                          <a:latin typeface="Consolas"/>
                          <a:ea typeface="Consolas"/>
                          <a:cs typeface="Consolas"/>
                          <a:sym typeface="Consolas"/>
                        </a:rPr>
                        <a:t> createBrowserHistory </a:t>
                      </a:r>
                      <a:r>
                        <a:rPr lang="en" sz="1200">
                          <a:solidFill>
                            <a:srgbClr val="CC99CD"/>
                          </a:solidFill>
                          <a:latin typeface="Consolas"/>
                          <a:ea typeface="Consolas"/>
                          <a:cs typeface="Consolas"/>
                          <a:sym typeface="Consolas"/>
                        </a:rPr>
                        <a:t>from</a:t>
                      </a:r>
                      <a:r>
                        <a:rPr lang="en" sz="1200">
                          <a:solidFill>
                            <a:srgbClr val="CCCCCC"/>
                          </a:solidFill>
                          <a:latin typeface="Consolas"/>
                          <a:ea typeface="Consolas"/>
                          <a:cs typeface="Consolas"/>
                          <a:sym typeface="Consolas"/>
                        </a:rPr>
                        <a:t> </a:t>
                      </a:r>
                      <a:r>
                        <a:rPr lang="en" sz="1200">
                          <a:solidFill>
                            <a:srgbClr val="7EC699"/>
                          </a:solidFill>
                          <a:latin typeface="Consolas"/>
                          <a:ea typeface="Consolas"/>
                          <a:cs typeface="Consolas"/>
                          <a:sym typeface="Consolas"/>
                        </a:rPr>
                        <a:t>'history/createBrowserHistory'</a:t>
                      </a:r>
                      <a:endParaRPr sz="1200">
                        <a:solidFill>
                          <a:srgbClr val="CCCCCC"/>
                        </a:solidFill>
                        <a:latin typeface="Consolas"/>
                        <a:ea typeface="Consolas"/>
                        <a:cs typeface="Consolas"/>
                        <a:sym typeface="Consolas"/>
                      </a:endParaRPr>
                    </a:p>
                    <a:p>
                      <a:pPr indent="-139700" lvl="0" marL="342900" rtl="0" algn="l">
                        <a:spcBef>
                          <a:spcPts val="640"/>
                        </a:spcBef>
                        <a:spcAft>
                          <a:spcPts val="0"/>
                        </a:spcAft>
                        <a:buNone/>
                      </a:pPr>
                      <a:r>
                        <a:rPr lang="en" sz="1200">
                          <a:solidFill>
                            <a:srgbClr val="CC99CD"/>
                          </a:solidFill>
                          <a:latin typeface="Consolas"/>
                          <a:ea typeface="Consolas"/>
                          <a:cs typeface="Consolas"/>
                          <a:sym typeface="Consolas"/>
                        </a:rPr>
                        <a:t>const</a:t>
                      </a:r>
                      <a:r>
                        <a:rPr lang="en" sz="1200">
                          <a:solidFill>
                            <a:srgbClr val="CCCCCC"/>
                          </a:solidFill>
                          <a:latin typeface="Consolas"/>
                          <a:ea typeface="Consolas"/>
                          <a:cs typeface="Consolas"/>
                          <a:sym typeface="Consolas"/>
                        </a:rPr>
                        <a:t> customHistory </a:t>
                      </a:r>
                      <a:r>
                        <a:rPr lang="en" sz="1200">
                          <a:solidFill>
                            <a:srgbClr val="67CDCC"/>
                          </a:solidFill>
                          <a:latin typeface="Consolas"/>
                          <a:ea typeface="Consolas"/>
                          <a:cs typeface="Consolas"/>
                          <a:sym typeface="Consolas"/>
                        </a:rPr>
                        <a:t>=</a:t>
                      </a:r>
                      <a:r>
                        <a:rPr lang="en" sz="1200">
                          <a:solidFill>
                            <a:srgbClr val="CCCCCC"/>
                          </a:solidFill>
                          <a:latin typeface="Consolas"/>
                          <a:ea typeface="Consolas"/>
                          <a:cs typeface="Consolas"/>
                          <a:sym typeface="Consolas"/>
                        </a:rPr>
                        <a:t> </a:t>
                      </a:r>
                      <a:r>
                        <a:rPr lang="en" sz="1200">
                          <a:solidFill>
                            <a:srgbClr val="F08D49"/>
                          </a:solidFill>
                          <a:latin typeface="Consolas"/>
                          <a:ea typeface="Consolas"/>
                          <a:cs typeface="Consolas"/>
                          <a:sym typeface="Consolas"/>
                        </a:rPr>
                        <a:t>createBrowserHistory</a:t>
                      </a:r>
                      <a:r>
                        <a:rPr lang="en" sz="1200">
                          <a:solidFill>
                            <a:srgbClr val="CCCCCC"/>
                          </a:solidFill>
                          <a:latin typeface="Consolas"/>
                          <a:ea typeface="Consolas"/>
                          <a:cs typeface="Consolas"/>
                          <a:sym typeface="Consolas"/>
                        </a:rPr>
                        <a:t>()</a:t>
                      </a:r>
                      <a:endParaRPr sz="1200">
                        <a:solidFill>
                          <a:srgbClr val="CCCCCC"/>
                        </a:solidFill>
                        <a:latin typeface="Consolas"/>
                        <a:ea typeface="Consolas"/>
                        <a:cs typeface="Consolas"/>
                        <a:sym typeface="Consolas"/>
                      </a:endParaRPr>
                    </a:p>
                    <a:p>
                      <a:pPr indent="-139700" lvl="0" marL="342900" rtl="0" algn="l">
                        <a:spcBef>
                          <a:spcPts val="640"/>
                        </a:spcBef>
                        <a:spcAft>
                          <a:spcPts val="0"/>
                        </a:spcAft>
                        <a:buClr>
                          <a:schemeClr val="dk1"/>
                        </a:buClr>
                        <a:buSzPts val="1100"/>
                        <a:buFont typeface="Arial"/>
                        <a:buNone/>
                      </a:pPr>
                      <a:r>
                        <a:rPr lang="en" sz="1200">
                          <a:solidFill>
                            <a:srgbClr val="CCCCCC"/>
                          </a:solidFill>
                          <a:latin typeface="Consolas"/>
                          <a:ea typeface="Consolas"/>
                          <a:cs typeface="Consolas"/>
                          <a:sym typeface="Consolas"/>
                        </a:rPr>
                        <a:t>&lt;</a:t>
                      </a:r>
                      <a:r>
                        <a:rPr lang="en" sz="1200">
                          <a:solidFill>
                            <a:srgbClr val="E2777A"/>
                          </a:solidFill>
                          <a:latin typeface="Consolas"/>
                          <a:ea typeface="Consolas"/>
                          <a:cs typeface="Consolas"/>
                          <a:sym typeface="Consolas"/>
                        </a:rPr>
                        <a:t>Router history</a:t>
                      </a:r>
                      <a:r>
                        <a:rPr lang="en" sz="1200">
                          <a:solidFill>
                            <a:srgbClr val="CCCCCC"/>
                          </a:solidFill>
                          <a:latin typeface="Consolas"/>
                          <a:ea typeface="Consolas"/>
                          <a:cs typeface="Consolas"/>
                          <a:sym typeface="Consolas"/>
                        </a:rPr>
                        <a:t>={</a:t>
                      </a:r>
                      <a:r>
                        <a:rPr lang="en" sz="1200">
                          <a:solidFill>
                            <a:srgbClr val="E2777A"/>
                          </a:solidFill>
                          <a:latin typeface="Consolas"/>
                          <a:ea typeface="Consolas"/>
                          <a:cs typeface="Consolas"/>
                          <a:sym typeface="Consolas"/>
                        </a:rPr>
                        <a:t>customHistory</a:t>
                      </a:r>
                      <a:r>
                        <a:rPr lang="en" sz="1200">
                          <a:solidFill>
                            <a:srgbClr val="CCCCCC"/>
                          </a:solidFill>
                          <a:latin typeface="Consolas"/>
                          <a:ea typeface="Consolas"/>
                          <a:cs typeface="Consolas"/>
                          <a:sym typeface="Consolas"/>
                        </a:rPr>
                        <a:t>}/&gt;</a:t>
                      </a:r>
                      <a:endParaRPr sz="1200"/>
                    </a:p>
                  </a:txBody>
                  <a:tcPr marT="91425" marB="91425" marR="91425" marL="91425">
                    <a:solidFill>
                      <a:srgbClr val="000000"/>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lang="en" sz="4800">
                <a:solidFill>
                  <a:srgbClr val="000000"/>
                </a:solidFill>
                <a:highlight>
                  <a:schemeClr val="lt1"/>
                </a:highlight>
                <a:latin typeface="Times New Roman"/>
                <a:ea typeface="Times New Roman"/>
                <a:cs typeface="Times New Roman"/>
                <a:sym typeface="Times New Roman"/>
              </a:rPr>
              <a:t>&lt; Route &gt;</a:t>
            </a:r>
            <a:endParaRPr sz="4800">
              <a:solidFill>
                <a:srgbClr val="000000"/>
              </a:solidFill>
            </a:endParaRPr>
          </a:p>
        </p:txBody>
      </p:sp>
      <p:sp>
        <p:nvSpPr>
          <p:cNvPr id="157" name="Google Shape;157;p23"/>
          <p:cNvSpPr txBox="1"/>
          <p:nvPr>
            <p:ph idx="1" type="body"/>
          </p:nvPr>
        </p:nvSpPr>
        <p:spPr>
          <a:xfrm>
            <a:off x="457200" y="1120378"/>
            <a:ext cx="8458200" cy="339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1800">
                <a:solidFill>
                  <a:srgbClr val="000000"/>
                </a:solidFill>
                <a:highlight>
                  <a:srgbClr val="FFFFFF"/>
                </a:highlight>
                <a:latin typeface="Times New Roman"/>
                <a:ea typeface="Times New Roman"/>
                <a:cs typeface="Times New Roman"/>
                <a:sym typeface="Times New Roman"/>
              </a:rPr>
              <a:t>The </a:t>
            </a:r>
            <a:r>
              <a:rPr b="1" lang="en" sz="1800">
                <a:solidFill>
                  <a:srgbClr val="000000"/>
                </a:solidFill>
                <a:highlight>
                  <a:srgbClr val="FFFFFF"/>
                </a:highlight>
                <a:latin typeface="Times New Roman"/>
                <a:ea typeface="Times New Roman"/>
                <a:cs typeface="Times New Roman"/>
                <a:sym typeface="Times New Roman"/>
              </a:rPr>
              <a:t>&lt; Route &gt;</a:t>
            </a:r>
            <a:r>
              <a:rPr lang="en" sz="1800">
                <a:solidFill>
                  <a:srgbClr val="000000"/>
                </a:solidFill>
                <a:highlight>
                  <a:srgbClr val="FFFFFF"/>
                </a:highlight>
                <a:latin typeface="Times New Roman"/>
                <a:ea typeface="Times New Roman"/>
                <a:cs typeface="Times New Roman"/>
                <a:sym typeface="Times New Roman"/>
              </a:rPr>
              <a:t> component is one of the most useful components of React Router v4 and the idea behind it is simple, wherever you want to render something when only there is a match with the location's path you can use a Route component.</a:t>
            </a:r>
            <a:endParaRPr sz="18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800">
                <a:solidFill>
                  <a:srgbClr val="000000"/>
                </a:solidFill>
                <a:latin typeface="Times New Roman"/>
                <a:ea typeface="Times New Roman"/>
                <a:cs typeface="Times New Roman"/>
                <a:sym typeface="Times New Roman"/>
              </a:rPr>
              <a:t>Using component:</a:t>
            </a:r>
            <a:endParaRPr sz="1800">
              <a:solidFill>
                <a:srgbClr val="000000"/>
              </a:solidFill>
              <a:latin typeface="Times New Roman"/>
              <a:ea typeface="Times New Roman"/>
              <a:cs typeface="Times New Roman"/>
              <a:sym typeface="Times New Roman"/>
            </a:endParaRPr>
          </a:p>
          <a:p>
            <a:pPr indent="0" lvl="0" marL="0" rtl="0" algn="l">
              <a:spcBef>
                <a:spcPts val="1100"/>
              </a:spcBef>
              <a:spcAft>
                <a:spcPts val="0"/>
              </a:spcAft>
              <a:buNone/>
            </a:pPr>
            <a:r>
              <a:rPr lang="en" sz="1500">
                <a:solidFill>
                  <a:srgbClr val="000000"/>
                </a:solidFill>
                <a:highlight>
                  <a:srgbClr val="FDFDFD"/>
                </a:highlight>
                <a:latin typeface="Consolas"/>
                <a:ea typeface="Consolas"/>
                <a:cs typeface="Consolas"/>
                <a:sym typeface="Consolas"/>
              </a:rPr>
              <a:t>&lt;Route exact path="/" component={HomePage} /&gt;</a:t>
            </a:r>
            <a:endParaRPr sz="1500">
              <a:solidFill>
                <a:srgbClr val="000000"/>
              </a:solidFill>
              <a:highlight>
                <a:srgbClr val="FDFDFD"/>
              </a:highlight>
              <a:latin typeface="Consolas"/>
              <a:ea typeface="Consolas"/>
              <a:cs typeface="Consolas"/>
              <a:sym typeface="Consolas"/>
            </a:endParaRPr>
          </a:p>
          <a:p>
            <a:pPr indent="0" lvl="0" marL="0" rtl="0" algn="l">
              <a:spcBef>
                <a:spcPts val="0"/>
              </a:spcBef>
              <a:spcAft>
                <a:spcPts val="0"/>
              </a:spcAft>
              <a:buNone/>
            </a:pPr>
            <a:r>
              <a:t/>
            </a:r>
            <a:endParaRPr sz="1500">
              <a:solidFill>
                <a:srgbClr val="000000"/>
              </a:solidFill>
              <a:highlight>
                <a:srgbClr val="FDFDFD"/>
              </a:highlight>
              <a:latin typeface="Consolas"/>
              <a:ea typeface="Consolas"/>
              <a:cs typeface="Consolas"/>
              <a:sym typeface="Consolas"/>
            </a:endParaRPr>
          </a:p>
          <a:p>
            <a:pPr indent="0" lvl="0" marL="0" rtl="0" algn="l">
              <a:lnSpc>
                <a:spcPct val="115000"/>
              </a:lnSpc>
              <a:spcBef>
                <a:spcPts val="0"/>
              </a:spcBef>
              <a:spcAft>
                <a:spcPts val="1100"/>
              </a:spcAft>
              <a:buClr>
                <a:schemeClr val="dk1"/>
              </a:buClr>
              <a:buSzPts val="1100"/>
              <a:buFont typeface="Arial"/>
              <a:buNone/>
            </a:pPr>
            <a:r>
              <a:rPr lang="en" sz="1800">
                <a:solidFill>
                  <a:srgbClr val="000000"/>
                </a:solidFill>
                <a:latin typeface="Times New Roman"/>
                <a:ea typeface="Times New Roman"/>
                <a:cs typeface="Times New Roman"/>
                <a:sym typeface="Times New Roman"/>
              </a:rPr>
              <a:t>Will render the </a:t>
            </a:r>
            <a:r>
              <a:rPr lang="en" sz="1800">
                <a:solidFill>
                  <a:srgbClr val="000000"/>
                </a:solidFill>
                <a:highlight>
                  <a:srgbClr val="EEEEEE"/>
                </a:highlight>
                <a:latin typeface="Consolas"/>
                <a:ea typeface="Consolas"/>
                <a:cs typeface="Consolas"/>
                <a:sym typeface="Consolas"/>
              </a:rPr>
              <a:t>HomePage</a:t>
            </a:r>
            <a:r>
              <a:rPr lang="en" sz="1800">
                <a:solidFill>
                  <a:srgbClr val="000000"/>
                </a:solidFill>
                <a:latin typeface="Times New Roman"/>
                <a:ea typeface="Times New Roman"/>
                <a:cs typeface="Times New Roman"/>
                <a:sym typeface="Times New Roman"/>
              </a:rPr>
              <a:t> component when browser's location path matches exactly </a:t>
            </a:r>
            <a:r>
              <a:rPr lang="en" sz="1800">
                <a:solidFill>
                  <a:srgbClr val="000000"/>
                </a:solidFill>
                <a:highlight>
                  <a:srgbClr val="EEEEEE"/>
                </a:highlight>
                <a:latin typeface="Consolas"/>
                <a:ea typeface="Consolas"/>
                <a:cs typeface="Consolas"/>
                <a:sym typeface="Consolas"/>
              </a:rPr>
              <a:t>/</a:t>
            </a:r>
            <a:r>
              <a:rPr lang="en" sz="1800">
                <a:solidFill>
                  <a:srgbClr val="000000"/>
                </a:solidFill>
                <a:latin typeface="Times New Roman"/>
                <a:ea typeface="Times New Roman"/>
                <a:cs typeface="Times New Roman"/>
                <a:sym typeface="Times New Roman"/>
              </a:rPr>
              <a:t>.</a:t>
            </a:r>
            <a:endParaRPr sz="18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l">
              <a:lnSpc>
                <a:spcPct val="126666"/>
              </a:lnSpc>
              <a:spcBef>
                <a:spcPts val="0"/>
              </a:spcBef>
              <a:spcAft>
                <a:spcPts val="800"/>
              </a:spcAft>
              <a:buClr>
                <a:schemeClr val="dk1"/>
              </a:buClr>
              <a:buSzPts val="1100"/>
              <a:buFont typeface="Arial"/>
              <a:buNone/>
            </a:pPr>
            <a:r>
              <a:rPr b="1" lang="en" sz="3600">
                <a:solidFill>
                  <a:srgbClr val="111111"/>
                </a:solidFill>
                <a:latin typeface="Times New Roman"/>
                <a:ea typeface="Times New Roman"/>
                <a:cs typeface="Times New Roman"/>
                <a:sym typeface="Times New Roman"/>
              </a:rPr>
              <a:t>URL/Path/Route Parameters</a:t>
            </a:r>
            <a:endParaRPr sz="3600">
              <a:solidFill>
                <a:schemeClr val="dk1"/>
              </a:solidFill>
            </a:endParaRPr>
          </a:p>
        </p:txBody>
      </p:sp>
      <p:sp>
        <p:nvSpPr>
          <p:cNvPr id="164" name="Google Shape;164;p24"/>
          <p:cNvSpPr txBox="1"/>
          <p:nvPr>
            <p:ph idx="1" type="body"/>
          </p:nvPr>
        </p:nvSpPr>
        <p:spPr>
          <a:xfrm>
            <a:off x="457200" y="1120378"/>
            <a:ext cx="8458200" cy="339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1800">
                <a:solidFill>
                  <a:srgbClr val="000000"/>
                </a:solidFill>
                <a:highlight>
                  <a:srgbClr val="FFFFFF"/>
                </a:highlight>
                <a:latin typeface="Times New Roman"/>
                <a:ea typeface="Times New Roman"/>
                <a:cs typeface="Times New Roman"/>
                <a:sym typeface="Times New Roman"/>
              </a:rPr>
              <a:t>Usually there are variable parts of the pathname used to pass information between diffrent routes of an application so how do we capture these variables and pass them to components? We can just append the name to be used for the variable plus a colon</a:t>
            </a:r>
            <a:endParaRPr b="1" sz="1800">
              <a:solidFill>
                <a:srgbClr val="000000"/>
              </a:solidFill>
            </a:endParaRPr>
          </a:p>
        </p:txBody>
      </p:sp>
      <p:graphicFrame>
        <p:nvGraphicFramePr>
          <p:cNvPr id="165" name="Google Shape;165;p24"/>
          <p:cNvGraphicFramePr/>
          <p:nvPr/>
        </p:nvGraphicFramePr>
        <p:xfrm>
          <a:off x="802000" y="2571750"/>
          <a:ext cx="3000000" cy="3000000"/>
        </p:xfrm>
        <a:graphic>
          <a:graphicData uri="http://schemas.openxmlformats.org/drawingml/2006/table">
            <a:tbl>
              <a:tblPr>
                <a:noFill/>
                <a:tableStyleId>{FE9F596C-5C98-4B5D-B7A7-48A271A6ECCE}</a:tableStyleId>
              </a:tblPr>
              <a:tblGrid>
                <a:gridCol w="7239000"/>
              </a:tblGrid>
              <a:tr h="285750">
                <a:tc>
                  <a:txBody>
                    <a:bodyPr>
                      <a:noAutofit/>
                    </a:bodyPr>
                    <a:lstStyle/>
                    <a:p>
                      <a:pPr indent="0" lvl="0" marL="0" rtl="0" algn="l">
                        <a:spcBef>
                          <a:spcPts val="0"/>
                        </a:spcBef>
                        <a:spcAft>
                          <a:spcPts val="0"/>
                        </a:spcAft>
                        <a:buNone/>
                      </a:pPr>
                      <a:r>
                        <a:rPr lang="en" sz="1400">
                          <a:solidFill>
                            <a:schemeClr val="dk1"/>
                          </a:solidFill>
                          <a:highlight>
                            <a:srgbClr val="FDFDFD"/>
                          </a:highlight>
                          <a:latin typeface="Consolas"/>
                          <a:ea typeface="Consolas"/>
                          <a:cs typeface="Consolas"/>
                          <a:sym typeface="Consolas"/>
                        </a:rPr>
                        <a:t>&lt;Route path="/:param1" component={Home}/&gt;</a:t>
                      </a:r>
                      <a:br>
                        <a:rPr lang="en" sz="1400">
                          <a:solidFill>
                            <a:schemeClr val="dk1"/>
                          </a:solidFill>
                          <a:highlight>
                            <a:srgbClr val="FDFDFD"/>
                          </a:highlight>
                          <a:latin typeface="Consolas"/>
                          <a:ea typeface="Consolas"/>
                          <a:cs typeface="Consolas"/>
                          <a:sym typeface="Consolas"/>
                        </a:rPr>
                      </a:br>
                      <a:r>
                        <a:rPr lang="en" sz="1400">
                          <a:solidFill>
                            <a:schemeClr val="dk1"/>
                          </a:solidFill>
                          <a:highlight>
                            <a:srgbClr val="FDFDFD"/>
                          </a:highlight>
                          <a:latin typeface="Consolas"/>
                          <a:ea typeface="Consolas"/>
                          <a:cs typeface="Consolas"/>
                          <a:sym typeface="Consolas"/>
                        </a:rPr>
                        <a:t>const Home = ({ match }) =&gt; (</a:t>
                      </a:r>
                      <a:br>
                        <a:rPr lang="en" sz="1400">
                          <a:solidFill>
                            <a:schemeClr val="dk1"/>
                          </a:solidFill>
                          <a:highlight>
                            <a:srgbClr val="FDFDFD"/>
                          </a:highlight>
                          <a:latin typeface="Consolas"/>
                          <a:ea typeface="Consolas"/>
                          <a:cs typeface="Consolas"/>
                          <a:sym typeface="Consolas"/>
                        </a:rPr>
                      </a:br>
                      <a:r>
                        <a:rPr lang="en" sz="1400">
                          <a:solidFill>
                            <a:schemeClr val="dk1"/>
                          </a:solidFill>
                          <a:highlight>
                            <a:srgbClr val="FDFDFD"/>
                          </a:highlight>
                          <a:latin typeface="Consolas"/>
                          <a:ea typeface="Consolas"/>
                          <a:cs typeface="Consolas"/>
                          <a:sym typeface="Consolas"/>
                        </a:rPr>
                        <a:t>  &lt;div&gt;</a:t>
                      </a:r>
                      <a:br>
                        <a:rPr lang="en" sz="1400">
                          <a:solidFill>
                            <a:schemeClr val="dk1"/>
                          </a:solidFill>
                          <a:highlight>
                            <a:srgbClr val="FDFDFD"/>
                          </a:highlight>
                          <a:latin typeface="Consolas"/>
                          <a:ea typeface="Consolas"/>
                          <a:cs typeface="Consolas"/>
                          <a:sym typeface="Consolas"/>
                        </a:rPr>
                      </a:br>
                      <a:r>
                        <a:rPr lang="en" sz="1400">
                          <a:solidFill>
                            <a:schemeClr val="dk1"/>
                          </a:solidFill>
                          <a:highlight>
                            <a:srgbClr val="FDFDFD"/>
                          </a:highlight>
                          <a:latin typeface="Consolas"/>
                          <a:ea typeface="Consolas"/>
                          <a:cs typeface="Consolas"/>
                          <a:sym typeface="Consolas"/>
                        </a:rPr>
                        <a:t>    &lt;h1&gt; Parameter 1 : {match.params.param1}&lt;/h1&gt;</a:t>
                      </a:r>
                      <a:br>
                        <a:rPr lang="en" sz="1400">
                          <a:solidFill>
                            <a:schemeClr val="dk1"/>
                          </a:solidFill>
                          <a:highlight>
                            <a:srgbClr val="FDFDFD"/>
                          </a:highlight>
                          <a:latin typeface="Consolas"/>
                          <a:ea typeface="Consolas"/>
                          <a:cs typeface="Consolas"/>
                          <a:sym typeface="Consolas"/>
                        </a:rPr>
                      </a:br>
                      <a:r>
                        <a:rPr lang="en" sz="1400">
                          <a:solidFill>
                            <a:schemeClr val="dk1"/>
                          </a:solidFill>
                          <a:highlight>
                            <a:srgbClr val="FDFDFD"/>
                          </a:highlight>
                          <a:latin typeface="Consolas"/>
                          <a:ea typeface="Consolas"/>
                          <a:cs typeface="Consolas"/>
                          <a:sym typeface="Consolas"/>
                        </a:rPr>
                        <a:t>  &lt;/div&gt;</a:t>
                      </a:r>
                      <a:br>
                        <a:rPr lang="en" sz="1400">
                          <a:solidFill>
                            <a:schemeClr val="dk1"/>
                          </a:solidFill>
                          <a:highlight>
                            <a:srgbClr val="FDFDFD"/>
                          </a:highlight>
                          <a:latin typeface="Consolas"/>
                          <a:ea typeface="Consolas"/>
                          <a:cs typeface="Consolas"/>
                          <a:sym typeface="Consolas"/>
                        </a:rPr>
                      </a:br>
                      <a:r>
                        <a:rPr lang="en" sz="1400">
                          <a:solidFill>
                            <a:schemeClr val="dk1"/>
                          </a:solidFill>
                          <a:highlight>
                            <a:srgbClr val="FDFDFD"/>
                          </a:highlight>
                          <a:latin typeface="Consolas"/>
                          <a:ea typeface="Consolas"/>
                          <a:cs typeface="Consolas"/>
                          <a:sym typeface="Consolas"/>
                        </a:rPr>
                        <a:t>)  </a:t>
                      </a:r>
                      <a:endParaRPr sz="1400"/>
                    </a:p>
                  </a:txBody>
                  <a:tcPr marT="68575" marB="6857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rgbClr val="000000"/>
              </a:buClr>
              <a:buSzPts val="1100"/>
              <a:buFont typeface="Arial"/>
              <a:buNone/>
            </a:pPr>
            <a:r>
              <a:rPr lang="en" sz="3600">
                <a:solidFill>
                  <a:srgbClr val="000000"/>
                </a:solidFill>
                <a:latin typeface="Verdana"/>
                <a:ea typeface="Verdana"/>
                <a:cs typeface="Verdana"/>
                <a:sym typeface="Verdana"/>
              </a:rPr>
              <a:t>&lt;Prompt&gt;</a:t>
            </a:r>
            <a:endParaRPr sz="3600">
              <a:solidFill>
                <a:srgbClr val="111111"/>
              </a:solidFill>
              <a:latin typeface="Times New Roman"/>
              <a:ea typeface="Times New Roman"/>
              <a:cs typeface="Times New Roman"/>
              <a:sym typeface="Times New Roman"/>
            </a:endParaRPr>
          </a:p>
        </p:txBody>
      </p:sp>
      <p:sp>
        <p:nvSpPr>
          <p:cNvPr id="172" name="Google Shape;172;p25"/>
          <p:cNvSpPr txBox="1"/>
          <p:nvPr>
            <p:ph idx="1" type="body"/>
          </p:nvPr>
        </p:nvSpPr>
        <p:spPr>
          <a:xfrm>
            <a:off x="457200" y="1120378"/>
            <a:ext cx="8458200" cy="3394500"/>
          </a:xfrm>
          <a:prstGeom prst="rect">
            <a:avLst/>
          </a:prstGeom>
          <a:noFill/>
          <a:ln>
            <a:noFill/>
          </a:ln>
        </p:spPr>
        <p:txBody>
          <a:bodyPr anchorCtr="0" anchor="t" bIns="45700" lIns="91425" spcFirstLastPara="1" rIns="91425" wrap="square" tIns="45700">
            <a:noAutofit/>
          </a:bodyPr>
          <a:lstStyle/>
          <a:p>
            <a:pPr indent="0" lvl="0" marL="228600" marR="381000" rtl="0" algn="l">
              <a:lnSpc>
                <a:spcPct val="100000"/>
              </a:lnSpc>
              <a:spcBef>
                <a:spcPts val="0"/>
              </a:spcBef>
              <a:spcAft>
                <a:spcPts val="0"/>
              </a:spcAft>
              <a:buNone/>
            </a:pPr>
            <a:r>
              <a:rPr lang="en" sz="1400">
                <a:solidFill>
                  <a:srgbClr val="000000"/>
                </a:solidFill>
                <a:latin typeface="Roboto"/>
                <a:ea typeface="Roboto"/>
                <a:cs typeface="Roboto"/>
                <a:sym typeface="Roboto"/>
              </a:rPr>
              <a:t>Used to prompt the user before navigating away from a page. When your application enters a state that should prevent the user from navigating away (like a form is half-filled out), render a </a:t>
            </a:r>
            <a:r>
              <a:rPr lang="en" sz="1400">
                <a:solidFill>
                  <a:srgbClr val="000000"/>
                </a:solidFill>
                <a:latin typeface="Verdana"/>
                <a:ea typeface="Verdana"/>
                <a:cs typeface="Verdana"/>
                <a:sym typeface="Verdana"/>
              </a:rPr>
              <a:t>&lt;Prompt&gt;</a:t>
            </a:r>
            <a:r>
              <a:rPr lang="en" sz="1400">
                <a:solidFill>
                  <a:srgbClr val="000000"/>
                </a:solidFill>
                <a:latin typeface="Roboto"/>
                <a:ea typeface="Roboto"/>
                <a:cs typeface="Roboto"/>
                <a:sym typeface="Roboto"/>
              </a:rPr>
              <a:t>.</a:t>
            </a:r>
            <a:endParaRPr sz="1400">
              <a:solidFill>
                <a:srgbClr val="000000"/>
              </a:solidFill>
              <a:latin typeface="Roboto"/>
              <a:ea typeface="Roboto"/>
              <a:cs typeface="Roboto"/>
              <a:sym typeface="Roboto"/>
            </a:endParaRPr>
          </a:p>
          <a:p>
            <a:pPr indent="-139700" lvl="0" marL="342900" rtl="0" algn="l">
              <a:lnSpc>
                <a:spcPct val="100000"/>
              </a:lnSpc>
              <a:spcBef>
                <a:spcPts val="2400"/>
              </a:spcBef>
              <a:spcAft>
                <a:spcPts val="0"/>
              </a:spcAft>
              <a:buNone/>
            </a:pPr>
            <a:r>
              <a:t/>
            </a:r>
            <a:endParaRPr sz="1400">
              <a:solidFill>
                <a:srgbClr val="000000"/>
              </a:solidFill>
              <a:latin typeface="Consolas"/>
              <a:ea typeface="Consolas"/>
              <a:cs typeface="Consolas"/>
              <a:sym typeface="Consolas"/>
            </a:endParaRPr>
          </a:p>
          <a:p>
            <a:pPr indent="-139700" lvl="0" marL="342900" marR="381000" rtl="0" algn="l">
              <a:lnSpc>
                <a:spcPct val="100000"/>
              </a:lnSpc>
              <a:spcBef>
                <a:spcPts val="640"/>
              </a:spcBef>
              <a:spcAft>
                <a:spcPts val="0"/>
              </a:spcAft>
              <a:buNone/>
            </a:pPr>
            <a:r>
              <a:t/>
            </a:r>
            <a:endParaRPr b="1" sz="1800">
              <a:solidFill>
                <a:srgbClr val="CCCCCC"/>
              </a:solidFill>
              <a:latin typeface="Verdana"/>
              <a:ea typeface="Verdana"/>
              <a:cs typeface="Verdana"/>
              <a:sym typeface="Verdana"/>
            </a:endParaRPr>
          </a:p>
          <a:p>
            <a:pPr indent="-139700" lvl="0" marL="342900" marR="381000" rtl="0" algn="l">
              <a:lnSpc>
                <a:spcPct val="100000"/>
              </a:lnSpc>
              <a:spcBef>
                <a:spcPts val="640"/>
              </a:spcBef>
              <a:spcAft>
                <a:spcPts val="0"/>
              </a:spcAft>
              <a:buNone/>
            </a:pPr>
            <a:r>
              <a:t/>
            </a:r>
            <a:endParaRPr b="1" sz="1800">
              <a:solidFill>
                <a:srgbClr val="CCCCCC"/>
              </a:solidFill>
              <a:latin typeface="Verdana"/>
              <a:ea typeface="Verdana"/>
              <a:cs typeface="Verdana"/>
              <a:sym typeface="Verdana"/>
            </a:endParaRPr>
          </a:p>
          <a:p>
            <a:pPr indent="-139700" lvl="0" marL="342900" marR="381000" rtl="0" algn="l">
              <a:lnSpc>
                <a:spcPct val="100000"/>
              </a:lnSpc>
              <a:spcBef>
                <a:spcPts val="640"/>
              </a:spcBef>
              <a:spcAft>
                <a:spcPts val="0"/>
              </a:spcAft>
              <a:buNone/>
            </a:pPr>
            <a:r>
              <a:t/>
            </a:r>
            <a:endParaRPr b="1" sz="1400">
              <a:solidFill>
                <a:srgbClr val="000000"/>
              </a:solidFill>
              <a:latin typeface="Verdana"/>
              <a:ea typeface="Verdana"/>
              <a:cs typeface="Verdana"/>
              <a:sym typeface="Verdana"/>
            </a:endParaRPr>
          </a:p>
          <a:p>
            <a:pPr indent="-139700" lvl="0" marL="342900" marR="381000" rtl="0" algn="l">
              <a:lnSpc>
                <a:spcPct val="100000"/>
              </a:lnSpc>
              <a:spcBef>
                <a:spcPts val="640"/>
              </a:spcBef>
              <a:spcAft>
                <a:spcPts val="0"/>
              </a:spcAft>
              <a:buNone/>
            </a:pPr>
            <a:r>
              <a:rPr b="1" lang="en" sz="1400">
                <a:solidFill>
                  <a:srgbClr val="000000"/>
                </a:solidFill>
                <a:latin typeface="Verdana"/>
                <a:ea typeface="Verdana"/>
                <a:cs typeface="Verdana"/>
                <a:sym typeface="Verdana"/>
              </a:rPr>
              <a:t>message: string</a:t>
            </a:r>
            <a:endParaRPr b="1" sz="1400">
              <a:solidFill>
                <a:srgbClr val="000000"/>
              </a:solidFill>
              <a:latin typeface="Verdana"/>
              <a:ea typeface="Verdana"/>
              <a:cs typeface="Verdana"/>
              <a:sym typeface="Verdana"/>
            </a:endParaRPr>
          </a:p>
          <a:p>
            <a:pPr indent="-139700" lvl="0" marL="342900" marR="381000" rtl="0" algn="l">
              <a:lnSpc>
                <a:spcPct val="100000"/>
              </a:lnSpc>
              <a:spcBef>
                <a:spcPts val="0"/>
              </a:spcBef>
              <a:spcAft>
                <a:spcPts val="0"/>
              </a:spcAft>
              <a:buNone/>
            </a:pPr>
            <a:r>
              <a:rPr lang="en" sz="1400">
                <a:solidFill>
                  <a:srgbClr val="000000"/>
                </a:solidFill>
                <a:latin typeface="Roboto"/>
                <a:ea typeface="Roboto"/>
                <a:cs typeface="Roboto"/>
                <a:sym typeface="Roboto"/>
              </a:rPr>
              <a:t>The message to prompt the user with when they try to navigate away.</a:t>
            </a:r>
            <a:endParaRPr sz="1400">
              <a:solidFill>
                <a:srgbClr val="000000"/>
              </a:solidFill>
              <a:latin typeface="Roboto"/>
              <a:ea typeface="Roboto"/>
              <a:cs typeface="Roboto"/>
              <a:sym typeface="Roboto"/>
            </a:endParaRPr>
          </a:p>
          <a:p>
            <a:pPr indent="-139700" lvl="0" marL="342900" rtl="0" algn="l">
              <a:lnSpc>
                <a:spcPct val="100000"/>
              </a:lnSpc>
              <a:spcBef>
                <a:spcPts val="640"/>
              </a:spcBef>
              <a:spcAft>
                <a:spcPts val="0"/>
              </a:spcAft>
              <a:buNone/>
            </a:pPr>
            <a:r>
              <a:rPr lang="en" sz="1400">
                <a:solidFill>
                  <a:srgbClr val="CCCCCC"/>
                </a:solidFill>
                <a:highlight>
                  <a:srgbClr val="2D2D2D"/>
                </a:highlight>
                <a:latin typeface="Consolas"/>
                <a:ea typeface="Consolas"/>
                <a:cs typeface="Consolas"/>
                <a:sym typeface="Consolas"/>
              </a:rPr>
              <a:t>&lt;</a:t>
            </a:r>
            <a:r>
              <a:rPr lang="en" sz="1400">
                <a:solidFill>
                  <a:srgbClr val="E2777A"/>
                </a:solidFill>
                <a:highlight>
                  <a:srgbClr val="2D2D2D"/>
                </a:highlight>
                <a:latin typeface="Consolas"/>
                <a:ea typeface="Consolas"/>
                <a:cs typeface="Consolas"/>
                <a:sym typeface="Consolas"/>
              </a:rPr>
              <a:t>Prompt message</a:t>
            </a:r>
            <a:r>
              <a:rPr lang="en" sz="1400">
                <a:solidFill>
                  <a:srgbClr val="CCCCCC"/>
                </a:solidFill>
                <a:highlight>
                  <a:srgbClr val="2D2D2D"/>
                </a:highlight>
                <a:latin typeface="Consolas"/>
                <a:ea typeface="Consolas"/>
                <a:cs typeface="Consolas"/>
                <a:sym typeface="Consolas"/>
              </a:rPr>
              <a:t>="</a:t>
            </a:r>
            <a:r>
              <a:rPr lang="en" sz="1400">
                <a:solidFill>
                  <a:srgbClr val="7EC699"/>
                </a:solidFill>
                <a:highlight>
                  <a:srgbClr val="2D2D2D"/>
                </a:highlight>
                <a:latin typeface="Consolas"/>
                <a:ea typeface="Consolas"/>
                <a:cs typeface="Consolas"/>
                <a:sym typeface="Consolas"/>
              </a:rPr>
              <a:t>Are you sure you want to leave?</a:t>
            </a:r>
            <a:r>
              <a:rPr lang="en" sz="1400">
                <a:solidFill>
                  <a:srgbClr val="CCCCCC"/>
                </a:solidFill>
                <a:highlight>
                  <a:srgbClr val="2D2D2D"/>
                </a:highlight>
                <a:latin typeface="Consolas"/>
                <a:ea typeface="Consolas"/>
                <a:cs typeface="Consolas"/>
                <a:sym typeface="Consolas"/>
              </a:rPr>
              <a:t>"</a:t>
            </a:r>
            <a:r>
              <a:rPr lang="en" sz="1400">
                <a:solidFill>
                  <a:srgbClr val="E2777A"/>
                </a:solidFill>
                <a:highlight>
                  <a:srgbClr val="2D2D2D"/>
                </a:highlight>
                <a:latin typeface="Consolas"/>
                <a:ea typeface="Consolas"/>
                <a:cs typeface="Consolas"/>
                <a:sym typeface="Consolas"/>
              </a:rPr>
              <a:t> </a:t>
            </a:r>
            <a:r>
              <a:rPr lang="en" sz="1400">
                <a:solidFill>
                  <a:srgbClr val="CCCCCC"/>
                </a:solidFill>
                <a:highlight>
                  <a:srgbClr val="2D2D2D"/>
                </a:highlight>
                <a:latin typeface="Consolas"/>
                <a:ea typeface="Consolas"/>
                <a:cs typeface="Consolas"/>
                <a:sym typeface="Consolas"/>
              </a:rPr>
              <a:t>/&gt;</a:t>
            </a:r>
            <a:br>
              <a:rPr lang="en" sz="2400">
                <a:solidFill>
                  <a:srgbClr val="CCCCCC"/>
                </a:solidFill>
                <a:highlight>
                  <a:srgbClr val="2D2D2D"/>
                </a:highlight>
                <a:latin typeface="Consolas"/>
                <a:ea typeface="Consolas"/>
                <a:cs typeface="Consolas"/>
                <a:sym typeface="Consolas"/>
              </a:rPr>
            </a:br>
            <a:endParaRPr sz="2400">
              <a:solidFill>
                <a:srgbClr val="CCCCCC"/>
              </a:solidFill>
              <a:highlight>
                <a:srgbClr val="2D2D2D"/>
              </a:highlight>
              <a:latin typeface="Consolas"/>
              <a:ea typeface="Consolas"/>
              <a:cs typeface="Consolas"/>
              <a:sym typeface="Consolas"/>
            </a:endParaRPr>
          </a:p>
          <a:p>
            <a:pPr indent="0" lvl="0" marL="0" marR="0" rtl="0" algn="l">
              <a:lnSpc>
                <a:spcPct val="100000"/>
              </a:lnSpc>
              <a:spcBef>
                <a:spcPts val="0"/>
              </a:spcBef>
              <a:spcAft>
                <a:spcPts val="0"/>
              </a:spcAft>
              <a:buNone/>
            </a:pPr>
            <a:r>
              <a:t/>
            </a:r>
            <a:endParaRPr sz="2400">
              <a:solidFill>
                <a:srgbClr val="000000"/>
              </a:solidFill>
              <a:latin typeface="Roboto"/>
              <a:ea typeface="Roboto"/>
              <a:cs typeface="Roboto"/>
              <a:sym typeface="Roboto"/>
            </a:endParaRPr>
          </a:p>
        </p:txBody>
      </p:sp>
      <p:graphicFrame>
        <p:nvGraphicFramePr>
          <p:cNvPr id="173" name="Google Shape;173;p25"/>
          <p:cNvGraphicFramePr/>
          <p:nvPr/>
        </p:nvGraphicFramePr>
        <p:xfrm>
          <a:off x="952500" y="1942163"/>
          <a:ext cx="3000000" cy="3000000"/>
        </p:xfrm>
        <a:graphic>
          <a:graphicData uri="http://schemas.openxmlformats.org/drawingml/2006/table">
            <a:tbl>
              <a:tblPr>
                <a:noFill/>
                <a:tableStyleId>{FE9F596C-5C98-4B5D-B7A7-48A271A6ECCE}</a:tableStyleId>
              </a:tblPr>
              <a:tblGrid>
                <a:gridCol w="7239000"/>
              </a:tblGrid>
              <a:tr h="381000">
                <a:tc>
                  <a:txBody>
                    <a:bodyPr>
                      <a:noAutofit/>
                    </a:bodyPr>
                    <a:lstStyle/>
                    <a:p>
                      <a:pPr indent="0" lvl="0" marL="203200" rtl="0" algn="l">
                        <a:spcBef>
                          <a:spcPts val="640"/>
                        </a:spcBef>
                        <a:spcAft>
                          <a:spcPts val="0"/>
                        </a:spcAft>
                        <a:buNone/>
                      </a:pPr>
                      <a:r>
                        <a:rPr lang="en" sz="1200">
                          <a:solidFill>
                            <a:srgbClr val="CC99CD"/>
                          </a:solidFill>
                          <a:latin typeface="Consolas"/>
                          <a:ea typeface="Consolas"/>
                          <a:cs typeface="Consolas"/>
                          <a:sym typeface="Consolas"/>
                        </a:rPr>
                        <a:t>import</a:t>
                      </a:r>
                      <a:r>
                        <a:rPr lang="en" sz="1200">
                          <a:solidFill>
                            <a:srgbClr val="CCCCCC"/>
                          </a:solidFill>
                          <a:latin typeface="Consolas"/>
                          <a:ea typeface="Consolas"/>
                          <a:cs typeface="Consolas"/>
                          <a:sym typeface="Consolas"/>
                        </a:rPr>
                        <a:t> { Prompt } </a:t>
                      </a:r>
                      <a:r>
                        <a:rPr lang="en" sz="1200">
                          <a:solidFill>
                            <a:srgbClr val="CC99CD"/>
                          </a:solidFill>
                          <a:latin typeface="Consolas"/>
                          <a:ea typeface="Consolas"/>
                          <a:cs typeface="Consolas"/>
                          <a:sym typeface="Consolas"/>
                        </a:rPr>
                        <a:t>from</a:t>
                      </a:r>
                      <a:r>
                        <a:rPr lang="en" sz="1200">
                          <a:solidFill>
                            <a:srgbClr val="CCCCCC"/>
                          </a:solidFill>
                          <a:latin typeface="Consolas"/>
                          <a:ea typeface="Consolas"/>
                          <a:cs typeface="Consolas"/>
                          <a:sym typeface="Consolas"/>
                        </a:rPr>
                        <a:t> </a:t>
                      </a:r>
                      <a:r>
                        <a:rPr lang="en" sz="1200">
                          <a:solidFill>
                            <a:srgbClr val="7EC699"/>
                          </a:solidFill>
                          <a:latin typeface="Consolas"/>
                          <a:ea typeface="Consolas"/>
                          <a:cs typeface="Consolas"/>
                          <a:sym typeface="Consolas"/>
                        </a:rPr>
                        <a:t>'react-router'</a:t>
                      </a:r>
                      <a:br>
                        <a:rPr lang="en" sz="1200">
                          <a:solidFill>
                            <a:srgbClr val="CCCCCC"/>
                          </a:solidFill>
                          <a:latin typeface="Consolas"/>
                          <a:ea typeface="Consolas"/>
                          <a:cs typeface="Consolas"/>
                          <a:sym typeface="Consolas"/>
                        </a:rPr>
                      </a:br>
                      <a:r>
                        <a:rPr lang="en" sz="1200">
                          <a:solidFill>
                            <a:srgbClr val="CCCCCC"/>
                          </a:solidFill>
                          <a:latin typeface="Consolas"/>
                          <a:ea typeface="Consolas"/>
                          <a:cs typeface="Consolas"/>
                          <a:sym typeface="Consolas"/>
                        </a:rPr>
                        <a:t>&lt;</a:t>
                      </a:r>
                      <a:r>
                        <a:rPr lang="en" sz="1200">
                          <a:solidFill>
                            <a:srgbClr val="E2777A"/>
                          </a:solidFill>
                          <a:latin typeface="Consolas"/>
                          <a:ea typeface="Consolas"/>
                          <a:cs typeface="Consolas"/>
                          <a:sym typeface="Consolas"/>
                        </a:rPr>
                        <a:t>Prompt</a:t>
                      </a:r>
                      <a:br>
                        <a:rPr lang="en" sz="1200">
                          <a:solidFill>
                            <a:srgbClr val="E2777A"/>
                          </a:solidFill>
                          <a:latin typeface="Consolas"/>
                          <a:ea typeface="Consolas"/>
                          <a:cs typeface="Consolas"/>
                          <a:sym typeface="Consolas"/>
                        </a:rPr>
                      </a:br>
                      <a:r>
                        <a:rPr lang="en" sz="1200">
                          <a:solidFill>
                            <a:srgbClr val="E2777A"/>
                          </a:solidFill>
                          <a:latin typeface="Consolas"/>
                          <a:ea typeface="Consolas"/>
                          <a:cs typeface="Consolas"/>
                          <a:sym typeface="Consolas"/>
                        </a:rPr>
                        <a:t>  when</a:t>
                      </a:r>
                      <a:r>
                        <a:rPr lang="en" sz="1200">
                          <a:solidFill>
                            <a:srgbClr val="CCCCCC"/>
                          </a:solidFill>
                          <a:latin typeface="Consolas"/>
                          <a:ea typeface="Consolas"/>
                          <a:cs typeface="Consolas"/>
                          <a:sym typeface="Consolas"/>
                        </a:rPr>
                        <a:t>={</a:t>
                      </a:r>
                      <a:r>
                        <a:rPr lang="en" sz="1200">
                          <a:solidFill>
                            <a:srgbClr val="E2777A"/>
                          </a:solidFill>
                          <a:latin typeface="Consolas"/>
                          <a:ea typeface="Consolas"/>
                          <a:cs typeface="Consolas"/>
                          <a:sym typeface="Consolas"/>
                        </a:rPr>
                        <a:t>formIsHalfFilledOut</a:t>
                      </a:r>
                      <a:r>
                        <a:rPr lang="en" sz="1200">
                          <a:solidFill>
                            <a:srgbClr val="CCCCCC"/>
                          </a:solidFill>
                          <a:latin typeface="Consolas"/>
                          <a:ea typeface="Consolas"/>
                          <a:cs typeface="Consolas"/>
                          <a:sym typeface="Consolas"/>
                        </a:rPr>
                        <a:t>}</a:t>
                      </a:r>
                      <a:br>
                        <a:rPr lang="en" sz="1200">
                          <a:solidFill>
                            <a:srgbClr val="E2777A"/>
                          </a:solidFill>
                          <a:latin typeface="Consolas"/>
                          <a:ea typeface="Consolas"/>
                          <a:cs typeface="Consolas"/>
                          <a:sym typeface="Consolas"/>
                        </a:rPr>
                      </a:br>
                      <a:r>
                        <a:rPr lang="en" sz="1200">
                          <a:solidFill>
                            <a:srgbClr val="E2777A"/>
                          </a:solidFill>
                          <a:latin typeface="Consolas"/>
                          <a:ea typeface="Consolas"/>
                          <a:cs typeface="Consolas"/>
                          <a:sym typeface="Consolas"/>
                        </a:rPr>
                        <a:t>  message</a:t>
                      </a:r>
                      <a:r>
                        <a:rPr lang="en" sz="1200">
                          <a:solidFill>
                            <a:srgbClr val="CCCCCC"/>
                          </a:solidFill>
                          <a:latin typeface="Consolas"/>
                          <a:ea typeface="Consolas"/>
                          <a:cs typeface="Consolas"/>
                          <a:sym typeface="Consolas"/>
                        </a:rPr>
                        <a:t>="</a:t>
                      </a:r>
                      <a:r>
                        <a:rPr lang="en" sz="1200">
                          <a:solidFill>
                            <a:srgbClr val="7EC699"/>
                          </a:solidFill>
                          <a:latin typeface="Consolas"/>
                          <a:ea typeface="Consolas"/>
                          <a:cs typeface="Consolas"/>
                          <a:sym typeface="Consolas"/>
                        </a:rPr>
                        <a:t>Are you sure you want to leave?</a:t>
                      </a:r>
                      <a:r>
                        <a:rPr lang="en" sz="1200">
                          <a:solidFill>
                            <a:srgbClr val="CCCCCC"/>
                          </a:solidFill>
                          <a:latin typeface="Consolas"/>
                          <a:ea typeface="Consolas"/>
                          <a:cs typeface="Consolas"/>
                          <a:sym typeface="Consolas"/>
                        </a:rPr>
                        <a:t>" </a:t>
                      </a:r>
                      <a:endParaRPr sz="1200">
                        <a:solidFill>
                          <a:srgbClr val="CCCCCC"/>
                        </a:solidFill>
                        <a:latin typeface="Consolas"/>
                        <a:ea typeface="Consolas"/>
                        <a:cs typeface="Consolas"/>
                        <a:sym typeface="Consolas"/>
                      </a:endParaRPr>
                    </a:p>
                    <a:p>
                      <a:pPr indent="0" lvl="0" marL="203200" rtl="0" algn="l">
                        <a:spcBef>
                          <a:spcPts val="640"/>
                        </a:spcBef>
                        <a:spcAft>
                          <a:spcPts val="0"/>
                        </a:spcAft>
                        <a:buClr>
                          <a:schemeClr val="dk1"/>
                        </a:buClr>
                        <a:buSzPts val="1100"/>
                        <a:buFont typeface="Arial"/>
                        <a:buNone/>
                      </a:pPr>
                      <a:r>
                        <a:rPr lang="en" sz="1200">
                          <a:solidFill>
                            <a:srgbClr val="CCCCCC"/>
                          </a:solidFill>
                          <a:latin typeface="Consolas"/>
                          <a:ea typeface="Consolas"/>
                          <a:cs typeface="Consolas"/>
                          <a:sym typeface="Consolas"/>
                        </a:rPr>
                        <a:t>/&gt;</a:t>
                      </a:r>
                      <a:endParaRPr sz="1200">
                        <a:solidFill>
                          <a:srgbClr val="F3F3F3"/>
                        </a:solidFill>
                      </a:endParaRPr>
                    </a:p>
                  </a:txBody>
                  <a:tcPr marT="91425" marB="91425" marR="91425" marL="91425">
                    <a:solidFill>
                      <a:srgbClr val="000000"/>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rgbClr val="000000"/>
              </a:buClr>
              <a:buSzPts val="1100"/>
              <a:buFont typeface="Arial"/>
              <a:buNone/>
            </a:pPr>
            <a:r>
              <a:rPr lang="en" sz="3600">
                <a:solidFill>
                  <a:srgbClr val="000000"/>
                </a:solidFill>
                <a:latin typeface="Verdana"/>
                <a:ea typeface="Verdana"/>
                <a:cs typeface="Verdana"/>
                <a:sym typeface="Verdana"/>
              </a:rPr>
              <a:t>&lt;Prompt&gt;</a:t>
            </a:r>
            <a:endParaRPr sz="3600">
              <a:solidFill>
                <a:srgbClr val="111111"/>
              </a:solidFill>
              <a:latin typeface="Times New Roman"/>
              <a:ea typeface="Times New Roman"/>
              <a:cs typeface="Times New Roman"/>
              <a:sym typeface="Times New Roman"/>
            </a:endParaRPr>
          </a:p>
        </p:txBody>
      </p:sp>
      <p:sp>
        <p:nvSpPr>
          <p:cNvPr id="180" name="Google Shape;180;p26"/>
          <p:cNvSpPr txBox="1"/>
          <p:nvPr>
            <p:ph idx="1" type="body"/>
          </p:nvPr>
        </p:nvSpPr>
        <p:spPr>
          <a:xfrm>
            <a:off x="457200" y="1120378"/>
            <a:ext cx="8458200" cy="3394500"/>
          </a:xfrm>
          <a:prstGeom prst="rect">
            <a:avLst/>
          </a:prstGeom>
          <a:noFill/>
          <a:ln>
            <a:noFill/>
          </a:ln>
        </p:spPr>
        <p:txBody>
          <a:bodyPr anchorCtr="0" anchor="t" bIns="45700" lIns="91425" spcFirstLastPara="1" rIns="91425" wrap="square" tIns="45700">
            <a:noAutofit/>
          </a:bodyPr>
          <a:lstStyle/>
          <a:p>
            <a:pPr indent="-139700" lvl="0" marL="342900" marR="381000" rtl="0" algn="l">
              <a:lnSpc>
                <a:spcPct val="100000"/>
              </a:lnSpc>
              <a:spcBef>
                <a:spcPts val="640"/>
              </a:spcBef>
              <a:spcAft>
                <a:spcPts val="0"/>
              </a:spcAft>
              <a:buNone/>
            </a:pPr>
            <a:r>
              <a:rPr b="1" lang="en" sz="1400">
                <a:solidFill>
                  <a:srgbClr val="000000"/>
                </a:solidFill>
                <a:latin typeface="Verdana"/>
                <a:ea typeface="Verdana"/>
                <a:cs typeface="Verdana"/>
                <a:sym typeface="Verdana"/>
              </a:rPr>
              <a:t>message: func</a:t>
            </a:r>
            <a:endParaRPr b="1" sz="1400">
              <a:solidFill>
                <a:srgbClr val="000000"/>
              </a:solidFill>
              <a:latin typeface="Verdana"/>
              <a:ea typeface="Verdana"/>
              <a:cs typeface="Verdana"/>
              <a:sym typeface="Verdana"/>
            </a:endParaRPr>
          </a:p>
          <a:p>
            <a:pPr indent="0" lvl="0" marL="228600" marR="381000" rtl="0" algn="l">
              <a:lnSpc>
                <a:spcPct val="100000"/>
              </a:lnSpc>
              <a:spcBef>
                <a:spcPts val="0"/>
              </a:spcBef>
              <a:spcAft>
                <a:spcPts val="0"/>
              </a:spcAft>
              <a:buNone/>
            </a:pPr>
            <a:r>
              <a:rPr lang="en" sz="1400">
                <a:solidFill>
                  <a:srgbClr val="000000"/>
                </a:solidFill>
                <a:latin typeface="Roboto"/>
                <a:ea typeface="Roboto"/>
                <a:cs typeface="Roboto"/>
                <a:sym typeface="Roboto"/>
              </a:rPr>
              <a:t>Will be called with the next </a:t>
            </a:r>
            <a:r>
              <a:rPr lang="en" sz="1400">
                <a:solidFill>
                  <a:srgbClr val="000000"/>
                </a:solidFill>
                <a:latin typeface="Verdana"/>
                <a:ea typeface="Verdana"/>
                <a:cs typeface="Verdana"/>
                <a:sym typeface="Verdana"/>
              </a:rPr>
              <a:t>location</a:t>
            </a:r>
            <a:r>
              <a:rPr lang="en" sz="1400">
                <a:solidFill>
                  <a:srgbClr val="000000"/>
                </a:solidFill>
                <a:latin typeface="Roboto"/>
                <a:ea typeface="Roboto"/>
                <a:cs typeface="Roboto"/>
                <a:sym typeface="Roboto"/>
              </a:rPr>
              <a:t> and </a:t>
            </a:r>
            <a:r>
              <a:rPr lang="en" sz="1400">
                <a:solidFill>
                  <a:srgbClr val="000000"/>
                </a:solidFill>
                <a:latin typeface="Verdana"/>
                <a:ea typeface="Verdana"/>
                <a:cs typeface="Verdana"/>
                <a:sym typeface="Verdana"/>
              </a:rPr>
              <a:t>action</a:t>
            </a:r>
            <a:r>
              <a:rPr lang="en" sz="1400">
                <a:solidFill>
                  <a:srgbClr val="000000"/>
                </a:solidFill>
                <a:latin typeface="Roboto"/>
                <a:ea typeface="Roboto"/>
                <a:cs typeface="Roboto"/>
                <a:sym typeface="Roboto"/>
              </a:rPr>
              <a:t> the user is attempting to navigate to. Return a string to show a prompt to the user or </a:t>
            </a:r>
            <a:r>
              <a:rPr lang="en" sz="1400">
                <a:solidFill>
                  <a:srgbClr val="000000"/>
                </a:solidFill>
                <a:latin typeface="Verdana"/>
                <a:ea typeface="Verdana"/>
                <a:cs typeface="Verdana"/>
                <a:sym typeface="Verdana"/>
              </a:rPr>
              <a:t>true</a:t>
            </a:r>
            <a:r>
              <a:rPr lang="en" sz="1400">
                <a:solidFill>
                  <a:srgbClr val="000000"/>
                </a:solidFill>
                <a:latin typeface="Roboto"/>
                <a:ea typeface="Roboto"/>
                <a:cs typeface="Roboto"/>
                <a:sym typeface="Roboto"/>
              </a:rPr>
              <a:t> to allow the transition.</a:t>
            </a:r>
            <a:endParaRPr sz="1400">
              <a:solidFill>
                <a:srgbClr val="000000"/>
              </a:solidFill>
              <a:latin typeface="Roboto"/>
              <a:ea typeface="Roboto"/>
              <a:cs typeface="Roboto"/>
              <a:sym typeface="Roboto"/>
            </a:endParaRPr>
          </a:p>
          <a:p>
            <a:pPr indent="0" lvl="0" marL="342900" marR="381000" rtl="0" algn="l">
              <a:lnSpc>
                <a:spcPct val="100000"/>
              </a:lnSpc>
              <a:spcBef>
                <a:spcPts val="2400"/>
              </a:spcBef>
              <a:spcAft>
                <a:spcPts val="0"/>
              </a:spcAft>
              <a:buNone/>
            </a:pPr>
            <a:r>
              <a:t/>
            </a:r>
            <a:endParaRPr sz="1400">
              <a:solidFill>
                <a:srgbClr val="000000"/>
              </a:solidFill>
              <a:latin typeface="Roboto"/>
              <a:ea typeface="Roboto"/>
              <a:cs typeface="Roboto"/>
              <a:sym typeface="Roboto"/>
            </a:endParaRPr>
          </a:p>
          <a:p>
            <a:pPr indent="0" lvl="0" marL="342900" marR="381000" rtl="0" algn="l">
              <a:lnSpc>
                <a:spcPct val="100000"/>
              </a:lnSpc>
              <a:spcBef>
                <a:spcPts val="2400"/>
              </a:spcBef>
              <a:spcAft>
                <a:spcPts val="0"/>
              </a:spcAft>
              <a:buNone/>
            </a:pPr>
            <a:r>
              <a:t/>
            </a:r>
            <a:endParaRPr sz="1400">
              <a:solidFill>
                <a:srgbClr val="000000"/>
              </a:solidFill>
              <a:latin typeface="Roboto"/>
              <a:ea typeface="Roboto"/>
              <a:cs typeface="Roboto"/>
              <a:sym typeface="Roboto"/>
            </a:endParaRPr>
          </a:p>
          <a:p>
            <a:pPr indent="0" lvl="0" marL="228600" marR="381000" rtl="0" algn="l">
              <a:lnSpc>
                <a:spcPct val="100000"/>
              </a:lnSpc>
              <a:spcBef>
                <a:spcPts val="2400"/>
              </a:spcBef>
              <a:spcAft>
                <a:spcPts val="0"/>
              </a:spcAft>
              <a:buNone/>
            </a:pPr>
            <a:r>
              <a:t/>
            </a:r>
            <a:endParaRPr sz="1400">
              <a:solidFill>
                <a:srgbClr val="000000"/>
              </a:solidFill>
              <a:latin typeface="Roboto"/>
              <a:ea typeface="Roboto"/>
              <a:cs typeface="Roboto"/>
              <a:sym typeface="Roboto"/>
            </a:endParaRPr>
          </a:p>
          <a:p>
            <a:pPr indent="-139700" lvl="0" marL="342900" marR="381000" rtl="0" algn="l">
              <a:spcBef>
                <a:spcPts val="2400"/>
              </a:spcBef>
              <a:spcAft>
                <a:spcPts val="0"/>
              </a:spcAft>
              <a:buClr>
                <a:schemeClr val="dk1"/>
              </a:buClr>
              <a:buSzPts val="1100"/>
              <a:buFont typeface="Arial"/>
              <a:buNone/>
            </a:pPr>
            <a:r>
              <a:rPr b="1" lang="en" sz="1400">
                <a:latin typeface="Verdana"/>
                <a:ea typeface="Verdana"/>
                <a:cs typeface="Verdana"/>
                <a:sym typeface="Verdana"/>
              </a:rPr>
              <a:t>when: bool</a:t>
            </a:r>
            <a:endParaRPr b="1" sz="1400">
              <a:latin typeface="Verdana"/>
              <a:ea typeface="Verdana"/>
              <a:cs typeface="Verdana"/>
              <a:sym typeface="Verdana"/>
            </a:endParaRPr>
          </a:p>
          <a:p>
            <a:pPr indent="0" lvl="0" marL="228600" marR="381000" rtl="0" algn="l">
              <a:spcBef>
                <a:spcPts val="0"/>
              </a:spcBef>
              <a:spcAft>
                <a:spcPts val="0"/>
              </a:spcAft>
              <a:buClr>
                <a:schemeClr val="dk1"/>
              </a:buClr>
              <a:buSzPts val="1100"/>
              <a:buFont typeface="Arial"/>
              <a:buNone/>
            </a:pPr>
            <a:r>
              <a:rPr lang="en" sz="1400">
                <a:latin typeface="Roboto"/>
                <a:ea typeface="Roboto"/>
                <a:cs typeface="Roboto"/>
                <a:sym typeface="Roboto"/>
              </a:rPr>
              <a:t>Instead of conditionally rendering a </a:t>
            </a:r>
            <a:r>
              <a:rPr lang="en" sz="1400">
                <a:latin typeface="Verdana"/>
                <a:ea typeface="Verdana"/>
                <a:cs typeface="Verdana"/>
                <a:sym typeface="Verdana"/>
              </a:rPr>
              <a:t>&lt;Prompt&gt;</a:t>
            </a:r>
            <a:r>
              <a:rPr lang="en" sz="1400">
                <a:latin typeface="Roboto"/>
                <a:ea typeface="Roboto"/>
                <a:cs typeface="Roboto"/>
                <a:sym typeface="Roboto"/>
              </a:rPr>
              <a:t> behind a guard, you can always render it but pass </a:t>
            </a:r>
            <a:r>
              <a:rPr lang="en" sz="1400">
                <a:latin typeface="Verdana"/>
                <a:ea typeface="Verdana"/>
                <a:cs typeface="Verdana"/>
                <a:sym typeface="Verdana"/>
              </a:rPr>
              <a:t>when={true}</a:t>
            </a:r>
            <a:r>
              <a:rPr lang="en" sz="1400">
                <a:latin typeface="Roboto"/>
                <a:ea typeface="Roboto"/>
                <a:cs typeface="Roboto"/>
                <a:sym typeface="Roboto"/>
              </a:rPr>
              <a:t> or </a:t>
            </a:r>
            <a:r>
              <a:rPr lang="en" sz="1400">
                <a:latin typeface="Verdana"/>
                <a:ea typeface="Verdana"/>
                <a:cs typeface="Verdana"/>
                <a:sym typeface="Verdana"/>
              </a:rPr>
              <a:t>when={false}</a:t>
            </a:r>
            <a:r>
              <a:rPr lang="en" sz="1400">
                <a:latin typeface="Roboto"/>
                <a:ea typeface="Roboto"/>
                <a:cs typeface="Roboto"/>
                <a:sym typeface="Roboto"/>
              </a:rPr>
              <a:t> to prevent or allow navigation accordingly.</a:t>
            </a:r>
            <a:endParaRPr sz="1400">
              <a:latin typeface="Roboto"/>
              <a:ea typeface="Roboto"/>
              <a:cs typeface="Roboto"/>
              <a:sym typeface="Roboto"/>
            </a:endParaRPr>
          </a:p>
          <a:p>
            <a:pPr indent="-139700" lvl="0" marL="342900" rtl="0" algn="l">
              <a:lnSpc>
                <a:spcPct val="150000"/>
              </a:lnSpc>
              <a:spcBef>
                <a:spcPts val="640"/>
              </a:spcBef>
              <a:spcAft>
                <a:spcPts val="0"/>
              </a:spcAft>
              <a:buClr>
                <a:schemeClr val="dk1"/>
              </a:buClr>
              <a:buSzPts val="1100"/>
              <a:buFont typeface="Arial"/>
              <a:buNone/>
            </a:pPr>
            <a:r>
              <a:rPr lang="en" sz="1400">
                <a:solidFill>
                  <a:srgbClr val="CCCCCC"/>
                </a:solidFill>
                <a:highlight>
                  <a:srgbClr val="2D2D2D"/>
                </a:highlight>
                <a:latin typeface="Consolas"/>
                <a:ea typeface="Consolas"/>
                <a:cs typeface="Consolas"/>
                <a:sym typeface="Consolas"/>
              </a:rPr>
              <a:t>&lt;</a:t>
            </a:r>
            <a:r>
              <a:rPr lang="en" sz="1400">
                <a:solidFill>
                  <a:srgbClr val="E2777A"/>
                </a:solidFill>
                <a:highlight>
                  <a:srgbClr val="2D2D2D"/>
                </a:highlight>
                <a:latin typeface="Consolas"/>
                <a:ea typeface="Consolas"/>
                <a:cs typeface="Consolas"/>
                <a:sym typeface="Consolas"/>
              </a:rPr>
              <a:t>Prompt when</a:t>
            </a:r>
            <a:r>
              <a:rPr lang="en" sz="1400">
                <a:solidFill>
                  <a:srgbClr val="CCCCCC"/>
                </a:solidFill>
                <a:highlight>
                  <a:srgbClr val="2D2D2D"/>
                </a:highlight>
                <a:latin typeface="Consolas"/>
                <a:ea typeface="Consolas"/>
                <a:cs typeface="Consolas"/>
                <a:sym typeface="Consolas"/>
              </a:rPr>
              <a:t>={</a:t>
            </a:r>
            <a:r>
              <a:rPr lang="en" sz="1400">
                <a:solidFill>
                  <a:srgbClr val="E2777A"/>
                </a:solidFill>
                <a:highlight>
                  <a:srgbClr val="2D2D2D"/>
                </a:highlight>
                <a:latin typeface="Consolas"/>
                <a:ea typeface="Consolas"/>
                <a:cs typeface="Consolas"/>
                <a:sym typeface="Consolas"/>
              </a:rPr>
              <a:t>formIsHalfFilledOut</a:t>
            </a:r>
            <a:r>
              <a:rPr lang="en" sz="1400">
                <a:solidFill>
                  <a:srgbClr val="CCCCCC"/>
                </a:solidFill>
                <a:highlight>
                  <a:srgbClr val="2D2D2D"/>
                </a:highlight>
                <a:latin typeface="Consolas"/>
                <a:ea typeface="Consolas"/>
                <a:cs typeface="Consolas"/>
                <a:sym typeface="Consolas"/>
              </a:rPr>
              <a:t>}</a:t>
            </a:r>
            <a:r>
              <a:rPr lang="en" sz="1400">
                <a:solidFill>
                  <a:srgbClr val="E2777A"/>
                </a:solidFill>
                <a:highlight>
                  <a:srgbClr val="2D2D2D"/>
                </a:highlight>
                <a:latin typeface="Consolas"/>
                <a:ea typeface="Consolas"/>
                <a:cs typeface="Consolas"/>
                <a:sym typeface="Consolas"/>
              </a:rPr>
              <a:t> message</a:t>
            </a:r>
            <a:r>
              <a:rPr lang="en" sz="1400">
                <a:solidFill>
                  <a:srgbClr val="CCCCCC"/>
                </a:solidFill>
                <a:highlight>
                  <a:srgbClr val="2D2D2D"/>
                </a:highlight>
                <a:latin typeface="Consolas"/>
                <a:ea typeface="Consolas"/>
                <a:cs typeface="Consolas"/>
                <a:sym typeface="Consolas"/>
              </a:rPr>
              <a:t>="</a:t>
            </a:r>
            <a:r>
              <a:rPr lang="en" sz="1400">
                <a:solidFill>
                  <a:srgbClr val="7EC699"/>
                </a:solidFill>
                <a:highlight>
                  <a:srgbClr val="2D2D2D"/>
                </a:highlight>
                <a:latin typeface="Consolas"/>
                <a:ea typeface="Consolas"/>
                <a:cs typeface="Consolas"/>
                <a:sym typeface="Consolas"/>
              </a:rPr>
              <a:t>Are you sure?</a:t>
            </a:r>
            <a:r>
              <a:rPr lang="en" sz="1400">
                <a:solidFill>
                  <a:srgbClr val="CCCCCC"/>
                </a:solidFill>
                <a:highlight>
                  <a:srgbClr val="2D2D2D"/>
                </a:highlight>
                <a:latin typeface="Consolas"/>
                <a:ea typeface="Consolas"/>
                <a:cs typeface="Consolas"/>
                <a:sym typeface="Consolas"/>
              </a:rPr>
              <a:t>"</a:t>
            </a:r>
            <a:r>
              <a:rPr lang="en" sz="1400">
                <a:solidFill>
                  <a:srgbClr val="E2777A"/>
                </a:solidFill>
                <a:highlight>
                  <a:srgbClr val="2D2D2D"/>
                </a:highlight>
                <a:latin typeface="Consolas"/>
                <a:ea typeface="Consolas"/>
                <a:cs typeface="Consolas"/>
                <a:sym typeface="Consolas"/>
              </a:rPr>
              <a:t> </a:t>
            </a:r>
            <a:r>
              <a:rPr lang="en" sz="1400">
                <a:solidFill>
                  <a:srgbClr val="CCCCCC"/>
                </a:solidFill>
                <a:highlight>
                  <a:srgbClr val="2D2D2D"/>
                </a:highlight>
                <a:latin typeface="Consolas"/>
                <a:ea typeface="Consolas"/>
                <a:cs typeface="Consolas"/>
                <a:sym typeface="Consolas"/>
              </a:rPr>
              <a:t>/&gt;</a:t>
            </a:r>
            <a:endParaRPr sz="1400">
              <a:solidFill>
                <a:srgbClr val="000000"/>
              </a:solidFill>
              <a:latin typeface="Roboto"/>
              <a:ea typeface="Roboto"/>
              <a:cs typeface="Roboto"/>
              <a:sym typeface="Roboto"/>
            </a:endParaRPr>
          </a:p>
          <a:p>
            <a:pPr indent="-139700" lvl="0" marL="342900" rtl="0" algn="l">
              <a:lnSpc>
                <a:spcPct val="100000"/>
              </a:lnSpc>
              <a:spcBef>
                <a:spcPts val="640"/>
              </a:spcBef>
              <a:spcAft>
                <a:spcPts val="0"/>
              </a:spcAft>
              <a:buNone/>
            </a:pPr>
            <a:r>
              <a:t/>
            </a:r>
            <a:endParaRPr sz="1400">
              <a:solidFill>
                <a:srgbClr val="000000"/>
              </a:solidFill>
              <a:latin typeface="Roboto"/>
              <a:ea typeface="Roboto"/>
              <a:cs typeface="Roboto"/>
              <a:sym typeface="Roboto"/>
            </a:endParaRPr>
          </a:p>
        </p:txBody>
      </p:sp>
      <p:graphicFrame>
        <p:nvGraphicFramePr>
          <p:cNvPr id="181" name="Google Shape;181;p26"/>
          <p:cNvGraphicFramePr/>
          <p:nvPr/>
        </p:nvGraphicFramePr>
        <p:xfrm>
          <a:off x="863950" y="2149175"/>
          <a:ext cx="3000000" cy="3000000"/>
        </p:xfrm>
        <a:graphic>
          <a:graphicData uri="http://schemas.openxmlformats.org/drawingml/2006/table">
            <a:tbl>
              <a:tblPr>
                <a:noFill/>
                <a:tableStyleId>{FE9F596C-5C98-4B5D-B7A7-48A271A6ECCE}</a:tableStyleId>
              </a:tblPr>
              <a:tblGrid>
                <a:gridCol w="7239000"/>
              </a:tblGrid>
              <a:tr h="1408975">
                <a:tc>
                  <a:txBody>
                    <a:bodyPr>
                      <a:noAutofit/>
                    </a:bodyPr>
                    <a:lstStyle/>
                    <a:p>
                      <a:pPr indent="-139700" lvl="0" marL="342900" rtl="0" algn="l">
                        <a:spcBef>
                          <a:spcPts val="0"/>
                        </a:spcBef>
                        <a:spcAft>
                          <a:spcPts val="0"/>
                        </a:spcAft>
                        <a:buClr>
                          <a:schemeClr val="dk1"/>
                        </a:buClr>
                        <a:buSzPts val="1100"/>
                        <a:buFont typeface="Arial"/>
                        <a:buNone/>
                      </a:pPr>
                      <a:r>
                        <a:rPr lang="en" sz="1200">
                          <a:solidFill>
                            <a:srgbClr val="CCCCCC"/>
                          </a:solidFill>
                          <a:latin typeface="Consolas"/>
                          <a:ea typeface="Consolas"/>
                          <a:cs typeface="Consolas"/>
                          <a:sym typeface="Consolas"/>
                        </a:rPr>
                        <a:t>&lt;</a:t>
                      </a:r>
                      <a:r>
                        <a:rPr lang="en" sz="1200">
                          <a:solidFill>
                            <a:srgbClr val="E2777A"/>
                          </a:solidFill>
                          <a:latin typeface="Consolas"/>
                          <a:ea typeface="Consolas"/>
                          <a:cs typeface="Consolas"/>
                          <a:sym typeface="Consolas"/>
                        </a:rPr>
                        <a:t>Prompt</a:t>
                      </a:r>
                      <a:br>
                        <a:rPr lang="en" sz="1200">
                          <a:solidFill>
                            <a:srgbClr val="E2777A"/>
                          </a:solidFill>
                          <a:latin typeface="Consolas"/>
                          <a:ea typeface="Consolas"/>
                          <a:cs typeface="Consolas"/>
                          <a:sym typeface="Consolas"/>
                        </a:rPr>
                      </a:br>
                      <a:r>
                        <a:rPr lang="en" sz="1200">
                          <a:solidFill>
                            <a:srgbClr val="E2777A"/>
                          </a:solidFill>
                          <a:latin typeface="Consolas"/>
                          <a:ea typeface="Consolas"/>
                          <a:cs typeface="Consolas"/>
                          <a:sym typeface="Consolas"/>
                        </a:rPr>
                        <a:t>  message</a:t>
                      </a:r>
                      <a:r>
                        <a:rPr lang="en" sz="1200">
                          <a:solidFill>
                            <a:srgbClr val="CCCCCC"/>
                          </a:solidFill>
                          <a:latin typeface="Consolas"/>
                          <a:ea typeface="Consolas"/>
                          <a:cs typeface="Consolas"/>
                          <a:sym typeface="Consolas"/>
                        </a:rPr>
                        <a:t>={</a:t>
                      </a:r>
                      <a:r>
                        <a:rPr lang="en" sz="1200">
                          <a:solidFill>
                            <a:srgbClr val="E2777A"/>
                          </a:solidFill>
                          <a:latin typeface="Consolas"/>
                          <a:ea typeface="Consolas"/>
                          <a:cs typeface="Consolas"/>
                          <a:sym typeface="Consolas"/>
                        </a:rPr>
                        <a:t>location </a:t>
                      </a:r>
                      <a:r>
                        <a:rPr lang="en" sz="1200">
                          <a:solidFill>
                            <a:srgbClr val="67CDCC"/>
                          </a:solidFill>
                          <a:latin typeface="Consolas"/>
                          <a:ea typeface="Consolas"/>
                          <a:cs typeface="Consolas"/>
                          <a:sym typeface="Consolas"/>
                        </a:rPr>
                        <a:t>=&gt;</a:t>
                      </a:r>
                      <a:br>
                        <a:rPr lang="en" sz="1200">
                          <a:solidFill>
                            <a:srgbClr val="E2777A"/>
                          </a:solidFill>
                          <a:latin typeface="Consolas"/>
                          <a:ea typeface="Consolas"/>
                          <a:cs typeface="Consolas"/>
                          <a:sym typeface="Consolas"/>
                        </a:rPr>
                      </a:br>
                      <a:r>
                        <a:rPr lang="en" sz="1200">
                          <a:solidFill>
                            <a:srgbClr val="E2777A"/>
                          </a:solidFill>
                          <a:latin typeface="Consolas"/>
                          <a:ea typeface="Consolas"/>
                          <a:cs typeface="Consolas"/>
                          <a:sym typeface="Consolas"/>
                        </a:rPr>
                        <a:t>    location</a:t>
                      </a:r>
                      <a:r>
                        <a:rPr lang="en" sz="1200">
                          <a:solidFill>
                            <a:srgbClr val="CCCCCC"/>
                          </a:solidFill>
                          <a:latin typeface="Consolas"/>
                          <a:ea typeface="Consolas"/>
                          <a:cs typeface="Consolas"/>
                          <a:sym typeface="Consolas"/>
                        </a:rPr>
                        <a:t>.</a:t>
                      </a:r>
                      <a:r>
                        <a:rPr lang="en" sz="1200">
                          <a:solidFill>
                            <a:srgbClr val="E2777A"/>
                          </a:solidFill>
                          <a:latin typeface="Consolas"/>
                          <a:ea typeface="Consolas"/>
                          <a:cs typeface="Consolas"/>
                          <a:sym typeface="Consolas"/>
                        </a:rPr>
                        <a:t>pathname</a:t>
                      </a:r>
                      <a:r>
                        <a:rPr lang="en" sz="1200">
                          <a:solidFill>
                            <a:srgbClr val="CCCCCC"/>
                          </a:solidFill>
                          <a:latin typeface="Consolas"/>
                          <a:ea typeface="Consolas"/>
                          <a:cs typeface="Consolas"/>
                          <a:sym typeface="Consolas"/>
                        </a:rPr>
                        <a:t>.</a:t>
                      </a:r>
                      <a:r>
                        <a:rPr lang="en" sz="1200">
                          <a:solidFill>
                            <a:srgbClr val="F08D49"/>
                          </a:solidFill>
                          <a:latin typeface="Consolas"/>
                          <a:ea typeface="Consolas"/>
                          <a:cs typeface="Consolas"/>
                          <a:sym typeface="Consolas"/>
                        </a:rPr>
                        <a:t>startsWith</a:t>
                      </a:r>
                      <a:r>
                        <a:rPr lang="en" sz="1200">
                          <a:solidFill>
                            <a:srgbClr val="CCCCCC"/>
                          </a:solidFill>
                          <a:latin typeface="Consolas"/>
                          <a:ea typeface="Consolas"/>
                          <a:cs typeface="Consolas"/>
                          <a:sym typeface="Consolas"/>
                        </a:rPr>
                        <a:t>(</a:t>
                      </a:r>
                      <a:r>
                        <a:rPr lang="en" sz="1200">
                          <a:solidFill>
                            <a:srgbClr val="7EC699"/>
                          </a:solidFill>
                          <a:latin typeface="Consolas"/>
                          <a:ea typeface="Consolas"/>
                          <a:cs typeface="Consolas"/>
                          <a:sym typeface="Consolas"/>
                        </a:rPr>
                        <a:t>"/app"</a:t>
                      </a:r>
                      <a:r>
                        <a:rPr lang="en" sz="1200">
                          <a:solidFill>
                            <a:srgbClr val="CCCCCC"/>
                          </a:solidFill>
                          <a:latin typeface="Consolas"/>
                          <a:ea typeface="Consolas"/>
                          <a:cs typeface="Consolas"/>
                          <a:sym typeface="Consolas"/>
                        </a:rPr>
                        <a:t>)</a:t>
                      </a:r>
                      <a:br>
                        <a:rPr lang="en" sz="1200">
                          <a:solidFill>
                            <a:srgbClr val="E2777A"/>
                          </a:solidFill>
                          <a:latin typeface="Consolas"/>
                          <a:ea typeface="Consolas"/>
                          <a:cs typeface="Consolas"/>
                          <a:sym typeface="Consolas"/>
                        </a:rPr>
                      </a:br>
                      <a:r>
                        <a:rPr lang="en" sz="1200">
                          <a:solidFill>
                            <a:srgbClr val="E2777A"/>
                          </a:solidFill>
                          <a:latin typeface="Consolas"/>
                          <a:ea typeface="Consolas"/>
                          <a:cs typeface="Consolas"/>
                          <a:sym typeface="Consolas"/>
                        </a:rPr>
                        <a:t>      </a:t>
                      </a:r>
                      <a:r>
                        <a:rPr lang="en" sz="1200">
                          <a:solidFill>
                            <a:srgbClr val="67CDCC"/>
                          </a:solidFill>
                          <a:latin typeface="Consolas"/>
                          <a:ea typeface="Consolas"/>
                          <a:cs typeface="Consolas"/>
                          <a:sym typeface="Consolas"/>
                        </a:rPr>
                        <a:t>?</a:t>
                      </a:r>
                      <a:r>
                        <a:rPr lang="en" sz="1200">
                          <a:solidFill>
                            <a:srgbClr val="E2777A"/>
                          </a:solidFill>
                          <a:latin typeface="Consolas"/>
                          <a:ea typeface="Consolas"/>
                          <a:cs typeface="Consolas"/>
                          <a:sym typeface="Consolas"/>
                        </a:rPr>
                        <a:t> </a:t>
                      </a:r>
                      <a:r>
                        <a:rPr lang="en" sz="1200">
                          <a:solidFill>
                            <a:srgbClr val="F08D49"/>
                          </a:solidFill>
                          <a:latin typeface="Consolas"/>
                          <a:ea typeface="Consolas"/>
                          <a:cs typeface="Consolas"/>
                          <a:sym typeface="Consolas"/>
                        </a:rPr>
                        <a:t>true</a:t>
                      </a:r>
                      <a:br>
                        <a:rPr lang="en" sz="1200">
                          <a:solidFill>
                            <a:srgbClr val="E2777A"/>
                          </a:solidFill>
                          <a:latin typeface="Consolas"/>
                          <a:ea typeface="Consolas"/>
                          <a:cs typeface="Consolas"/>
                          <a:sym typeface="Consolas"/>
                        </a:rPr>
                      </a:br>
                      <a:r>
                        <a:rPr lang="en" sz="1200">
                          <a:solidFill>
                            <a:srgbClr val="E2777A"/>
                          </a:solidFill>
                          <a:latin typeface="Consolas"/>
                          <a:ea typeface="Consolas"/>
                          <a:cs typeface="Consolas"/>
                          <a:sym typeface="Consolas"/>
                        </a:rPr>
                        <a:t>      </a:t>
                      </a:r>
                      <a:r>
                        <a:rPr lang="en" sz="1200">
                          <a:solidFill>
                            <a:srgbClr val="CCCCCC"/>
                          </a:solidFill>
                          <a:latin typeface="Consolas"/>
                          <a:ea typeface="Consolas"/>
                          <a:cs typeface="Consolas"/>
                          <a:sym typeface="Consolas"/>
                        </a:rPr>
                        <a:t>:</a:t>
                      </a:r>
                      <a:r>
                        <a:rPr lang="en" sz="1200">
                          <a:solidFill>
                            <a:srgbClr val="E2777A"/>
                          </a:solidFill>
                          <a:latin typeface="Consolas"/>
                          <a:ea typeface="Consolas"/>
                          <a:cs typeface="Consolas"/>
                          <a:sym typeface="Consolas"/>
                        </a:rPr>
                        <a:t> </a:t>
                      </a:r>
                      <a:r>
                        <a:rPr lang="en" sz="1200">
                          <a:solidFill>
                            <a:srgbClr val="7EC699"/>
                          </a:solidFill>
                          <a:latin typeface="Consolas"/>
                          <a:ea typeface="Consolas"/>
                          <a:cs typeface="Consolas"/>
                          <a:sym typeface="Consolas"/>
                        </a:rPr>
                        <a:t>`Are you sure you want to go to </a:t>
                      </a:r>
                      <a:r>
                        <a:rPr lang="en" sz="1200">
                          <a:solidFill>
                            <a:srgbClr val="CCCCCC"/>
                          </a:solidFill>
                          <a:latin typeface="Consolas"/>
                          <a:ea typeface="Consolas"/>
                          <a:cs typeface="Consolas"/>
                          <a:sym typeface="Consolas"/>
                        </a:rPr>
                        <a:t>${</a:t>
                      </a:r>
                      <a:r>
                        <a:rPr lang="en" sz="1200">
                          <a:solidFill>
                            <a:srgbClr val="E2777A"/>
                          </a:solidFill>
                          <a:latin typeface="Consolas"/>
                          <a:ea typeface="Consolas"/>
                          <a:cs typeface="Consolas"/>
                          <a:sym typeface="Consolas"/>
                        </a:rPr>
                        <a:t>location</a:t>
                      </a:r>
                      <a:r>
                        <a:rPr lang="en" sz="1200">
                          <a:solidFill>
                            <a:srgbClr val="CCCCCC"/>
                          </a:solidFill>
                          <a:latin typeface="Consolas"/>
                          <a:ea typeface="Consolas"/>
                          <a:cs typeface="Consolas"/>
                          <a:sym typeface="Consolas"/>
                        </a:rPr>
                        <a:t>.</a:t>
                      </a:r>
                      <a:r>
                        <a:rPr lang="en" sz="1200">
                          <a:solidFill>
                            <a:srgbClr val="E2777A"/>
                          </a:solidFill>
                          <a:latin typeface="Consolas"/>
                          <a:ea typeface="Consolas"/>
                          <a:cs typeface="Consolas"/>
                          <a:sym typeface="Consolas"/>
                        </a:rPr>
                        <a:t>pathname</a:t>
                      </a:r>
                      <a:r>
                        <a:rPr lang="en" sz="1200">
                          <a:solidFill>
                            <a:srgbClr val="CCCCCC"/>
                          </a:solidFill>
                          <a:latin typeface="Consolas"/>
                          <a:ea typeface="Consolas"/>
                          <a:cs typeface="Consolas"/>
                          <a:sym typeface="Consolas"/>
                        </a:rPr>
                        <a:t>}</a:t>
                      </a:r>
                      <a:r>
                        <a:rPr lang="en" sz="1200">
                          <a:solidFill>
                            <a:srgbClr val="7EC699"/>
                          </a:solidFill>
                          <a:latin typeface="Consolas"/>
                          <a:ea typeface="Consolas"/>
                          <a:cs typeface="Consolas"/>
                          <a:sym typeface="Consolas"/>
                        </a:rPr>
                        <a:t>?`</a:t>
                      </a:r>
                      <a:br>
                        <a:rPr lang="en" sz="1200">
                          <a:solidFill>
                            <a:srgbClr val="E2777A"/>
                          </a:solidFill>
                          <a:latin typeface="Consolas"/>
                          <a:ea typeface="Consolas"/>
                          <a:cs typeface="Consolas"/>
                          <a:sym typeface="Consolas"/>
                        </a:rPr>
                      </a:br>
                      <a:r>
                        <a:rPr lang="en" sz="1200">
                          <a:solidFill>
                            <a:srgbClr val="E2777A"/>
                          </a:solidFill>
                          <a:latin typeface="Consolas"/>
                          <a:ea typeface="Consolas"/>
                          <a:cs typeface="Consolas"/>
                          <a:sym typeface="Consolas"/>
                        </a:rPr>
                        <a:t>  </a:t>
                      </a:r>
                      <a:r>
                        <a:rPr lang="en" sz="1200">
                          <a:solidFill>
                            <a:srgbClr val="CCCCCC"/>
                          </a:solidFill>
                          <a:latin typeface="Consolas"/>
                          <a:ea typeface="Consolas"/>
                          <a:cs typeface="Consolas"/>
                          <a:sym typeface="Consolas"/>
                        </a:rPr>
                        <a:t>}</a:t>
                      </a:r>
                      <a:br>
                        <a:rPr lang="en" sz="1200">
                          <a:solidFill>
                            <a:srgbClr val="E2777A"/>
                          </a:solidFill>
                          <a:latin typeface="Consolas"/>
                          <a:ea typeface="Consolas"/>
                          <a:cs typeface="Consolas"/>
                          <a:sym typeface="Consolas"/>
                        </a:rPr>
                      </a:br>
                      <a:r>
                        <a:rPr lang="en" sz="1200">
                          <a:solidFill>
                            <a:srgbClr val="CCCCCC"/>
                          </a:solidFill>
                          <a:latin typeface="Consolas"/>
                          <a:ea typeface="Consolas"/>
                          <a:cs typeface="Consolas"/>
                          <a:sym typeface="Consolas"/>
                        </a:rPr>
                        <a:t>/&gt;</a:t>
                      </a:r>
                      <a:endParaRPr sz="1200"/>
                    </a:p>
                  </a:txBody>
                  <a:tcPr marT="91425" marB="91425" marR="91425" marL="91425">
                    <a:solidFill>
                      <a:srgbClr val="000000"/>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rgbClr val="000000"/>
              </a:buClr>
              <a:buSzPts val="1100"/>
              <a:buFont typeface="Arial"/>
              <a:buNone/>
            </a:pPr>
            <a:r>
              <a:rPr lang="en" sz="3600">
                <a:solidFill>
                  <a:srgbClr val="000000"/>
                </a:solidFill>
                <a:latin typeface="Verdana"/>
                <a:ea typeface="Verdana"/>
                <a:cs typeface="Verdana"/>
                <a:sym typeface="Verdana"/>
              </a:rPr>
              <a:t>&lt;Redirect&gt;</a:t>
            </a:r>
            <a:endParaRPr sz="3600">
              <a:solidFill>
                <a:srgbClr val="000000"/>
              </a:solidFill>
              <a:latin typeface="Verdana"/>
              <a:ea typeface="Verdana"/>
              <a:cs typeface="Verdana"/>
              <a:sym typeface="Verdana"/>
            </a:endParaRPr>
          </a:p>
          <a:p>
            <a:pPr indent="0" lvl="0" marL="0" rtl="0" algn="ctr">
              <a:lnSpc>
                <a:spcPct val="115000"/>
              </a:lnSpc>
              <a:spcBef>
                <a:spcPts val="0"/>
              </a:spcBef>
              <a:spcAft>
                <a:spcPts val="0"/>
              </a:spcAft>
              <a:buClr>
                <a:srgbClr val="000000"/>
              </a:buClr>
              <a:buSzPts val="1100"/>
              <a:buFont typeface="Arial"/>
              <a:buNone/>
            </a:pPr>
            <a:r>
              <a:t/>
            </a:r>
            <a:endParaRPr b="0" sz="1400">
              <a:solidFill>
                <a:srgbClr val="000000"/>
              </a:solidFill>
              <a:latin typeface="Roboto"/>
              <a:ea typeface="Roboto"/>
              <a:cs typeface="Roboto"/>
              <a:sym typeface="Roboto"/>
            </a:endParaRPr>
          </a:p>
        </p:txBody>
      </p:sp>
      <p:sp>
        <p:nvSpPr>
          <p:cNvPr id="188" name="Google Shape;188;p27"/>
          <p:cNvSpPr txBox="1"/>
          <p:nvPr>
            <p:ph idx="1" type="body"/>
          </p:nvPr>
        </p:nvSpPr>
        <p:spPr>
          <a:xfrm>
            <a:off x="457200" y="1120378"/>
            <a:ext cx="8458200" cy="3394500"/>
          </a:xfrm>
          <a:prstGeom prst="rect">
            <a:avLst/>
          </a:prstGeom>
          <a:noFill/>
          <a:ln>
            <a:noFill/>
          </a:ln>
        </p:spPr>
        <p:txBody>
          <a:bodyPr anchorCtr="0" anchor="t" bIns="45700" lIns="91425" spcFirstLastPara="1" rIns="91425" wrap="square" tIns="45700">
            <a:noAutofit/>
          </a:bodyPr>
          <a:lstStyle/>
          <a:p>
            <a:pPr indent="0" lvl="0" marL="342900" marR="381000" rtl="0" algn="l">
              <a:lnSpc>
                <a:spcPct val="100000"/>
              </a:lnSpc>
              <a:spcBef>
                <a:spcPts val="0"/>
              </a:spcBef>
              <a:spcAft>
                <a:spcPts val="0"/>
              </a:spcAft>
              <a:buNone/>
            </a:pPr>
            <a:r>
              <a:rPr lang="en" sz="1400">
                <a:solidFill>
                  <a:srgbClr val="000000"/>
                </a:solidFill>
                <a:latin typeface="Roboto"/>
                <a:ea typeface="Roboto"/>
                <a:cs typeface="Roboto"/>
                <a:sym typeface="Roboto"/>
              </a:rPr>
              <a:t>Rendering a </a:t>
            </a:r>
            <a:r>
              <a:rPr lang="en" sz="1400">
                <a:solidFill>
                  <a:srgbClr val="000000"/>
                </a:solidFill>
                <a:latin typeface="Verdana"/>
                <a:ea typeface="Verdana"/>
                <a:cs typeface="Verdana"/>
                <a:sym typeface="Verdana"/>
              </a:rPr>
              <a:t>&lt;Redirect&gt;</a:t>
            </a:r>
            <a:r>
              <a:rPr lang="en" sz="1400">
                <a:solidFill>
                  <a:srgbClr val="000000"/>
                </a:solidFill>
                <a:latin typeface="Roboto"/>
                <a:ea typeface="Roboto"/>
                <a:cs typeface="Roboto"/>
                <a:sym typeface="Roboto"/>
              </a:rPr>
              <a:t> will navigate to a new location. The new location will override the current location in the history stack, like server-side redirects (HTTP 3xx) do.</a:t>
            </a:r>
            <a:endParaRPr sz="1400">
              <a:solidFill>
                <a:srgbClr val="000000"/>
              </a:solidFill>
              <a:latin typeface="Roboto"/>
              <a:ea typeface="Roboto"/>
              <a:cs typeface="Roboto"/>
              <a:sym typeface="Roboto"/>
            </a:endParaRPr>
          </a:p>
          <a:p>
            <a:pPr indent="-139700" lvl="0" marL="342900" rtl="0" algn="l">
              <a:lnSpc>
                <a:spcPct val="100000"/>
              </a:lnSpc>
              <a:spcBef>
                <a:spcPts val="640"/>
              </a:spcBef>
              <a:spcAft>
                <a:spcPts val="0"/>
              </a:spcAft>
              <a:buNone/>
            </a:pPr>
            <a:r>
              <a:t/>
            </a:r>
            <a:endParaRPr sz="1400">
              <a:solidFill>
                <a:srgbClr val="CCCCCC"/>
              </a:solidFill>
              <a:latin typeface="Consolas"/>
              <a:ea typeface="Consolas"/>
              <a:cs typeface="Consolas"/>
              <a:sym typeface="Consolas"/>
            </a:endParaRPr>
          </a:p>
          <a:p>
            <a:pPr indent="-139700" lvl="0" marL="342900" marR="381000" rtl="0" algn="l">
              <a:lnSpc>
                <a:spcPct val="100000"/>
              </a:lnSpc>
              <a:spcBef>
                <a:spcPts val="640"/>
              </a:spcBef>
              <a:spcAft>
                <a:spcPts val="0"/>
              </a:spcAft>
              <a:buNone/>
            </a:pPr>
            <a:r>
              <a:t/>
            </a:r>
            <a:endParaRPr b="1" sz="1400">
              <a:solidFill>
                <a:srgbClr val="CCCCCC"/>
              </a:solidFill>
              <a:latin typeface="Verdana"/>
              <a:ea typeface="Verdana"/>
              <a:cs typeface="Verdana"/>
              <a:sym typeface="Verdana"/>
            </a:endParaRPr>
          </a:p>
          <a:p>
            <a:pPr indent="-139700" lvl="0" marL="342900" marR="381000" rtl="0" algn="l">
              <a:lnSpc>
                <a:spcPct val="100000"/>
              </a:lnSpc>
              <a:spcBef>
                <a:spcPts val="640"/>
              </a:spcBef>
              <a:spcAft>
                <a:spcPts val="0"/>
              </a:spcAft>
              <a:buNone/>
            </a:pPr>
            <a:r>
              <a:t/>
            </a:r>
            <a:endParaRPr b="1" sz="1400">
              <a:solidFill>
                <a:srgbClr val="CCCCCC"/>
              </a:solidFill>
              <a:latin typeface="Verdana"/>
              <a:ea typeface="Verdana"/>
              <a:cs typeface="Verdana"/>
              <a:sym typeface="Verdana"/>
            </a:endParaRPr>
          </a:p>
          <a:p>
            <a:pPr indent="-139700" lvl="0" marL="342900" marR="381000" rtl="0" algn="l">
              <a:lnSpc>
                <a:spcPct val="100000"/>
              </a:lnSpc>
              <a:spcBef>
                <a:spcPts val="640"/>
              </a:spcBef>
              <a:spcAft>
                <a:spcPts val="0"/>
              </a:spcAft>
              <a:buNone/>
            </a:pPr>
            <a:r>
              <a:t/>
            </a:r>
            <a:endParaRPr b="1" sz="1400">
              <a:solidFill>
                <a:srgbClr val="CCCCCC"/>
              </a:solidFill>
              <a:latin typeface="Verdana"/>
              <a:ea typeface="Verdana"/>
              <a:cs typeface="Verdana"/>
              <a:sym typeface="Verdana"/>
            </a:endParaRPr>
          </a:p>
          <a:p>
            <a:pPr indent="-139700" lvl="0" marL="342900" marR="381000" rtl="0" algn="l">
              <a:lnSpc>
                <a:spcPct val="100000"/>
              </a:lnSpc>
              <a:spcBef>
                <a:spcPts val="640"/>
              </a:spcBef>
              <a:spcAft>
                <a:spcPts val="0"/>
              </a:spcAft>
              <a:buNone/>
            </a:pPr>
            <a:r>
              <a:t/>
            </a:r>
            <a:endParaRPr b="1" sz="1400">
              <a:solidFill>
                <a:srgbClr val="CCCCCC"/>
              </a:solidFill>
              <a:latin typeface="Verdana"/>
              <a:ea typeface="Verdana"/>
              <a:cs typeface="Verdana"/>
              <a:sym typeface="Verdana"/>
            </a:endParaRPr>
          </a:p>
          <a:p>
            <a:pPr indent="-139700" lvl="0" marL="342900" marR="381000" rtl="0" algn="l">
              <a:lnSpc>
                <a:spcPct val="100000"/>
              </a:lnSpc>
              <a:spcBef>
                <a:spcPts val="640"/>
              </a:spcBef>
              <a:spcAft>
                <a:spcPts val="0"/>
              </a:spcAft>
              <a:buNone/>
            </a:pPr>
            <a:r>
              <a:t/>
            </a:r>
            <a:endParaRPr b="1" sz="1400">
              <a:solidFill>
                <a:srgbClr val="CCCCCC"/>
              </a:solidFill>
              <a:latin typeface="Verdana"/>
              <a:ea typeface="Verdana"/>
              <a:cs typeface="Verdana"/>
              <a:sym typeface="Verdana"/>
            </a:endParaRPr>
          </a:p>
          <a:p>
            <a:pPr indent="-139700" lvl="0" marL="342900" marR="381000" rtl="0" algn="l">
              <a:lnSpc>
                <a:spcPct val="100000"/>
              </a:lnSpc>
              <a:spcBef>
                <a:spcPts val="640"/>
              </a:spcBef>
              <a:spcAft>
                <a:spcPts val="0"/>
              </a:spcAft>
              <a:buNone/>
            </a:pPr>
            <a:r>
              <a:t/>
            </a:r>
            <a:endParaRPr b="1" sz="1400">
              <a:solidFill>
                <a:srgbClr val="CCCCCC"/>
              </a:solidFill>
              <a:latin typeface="Verdana"/>
              <a:ea typeface="Verdana"/>
              <a:cs typeface="Verdana"/>
              <a:sym typeface="Verdana"/>
            </a:endParaRPr>
          </a:p>
          <a:p>
            <a:pPr indent="-139700" lvl="0" marL="342900" marR="381000" rtl="0" algn="l">
              <a:lnSpc>
                <a:spcPct val="100000"/>
              </a:lnSpc>
              <a:spcBef>
                <a:spcPts val="640"/>
              </a:spcBef>
              <a:spcAft>
                <a:spcPts val="0"/>
              </a:spcAft>
              <a:buNone/>
            </a:pPr>
            <a:r>
              <a:rPr b="1" lang="en" sz="1400">
                <a:solidFill>
                  <a:srgbClr val="CCCCCC"/>
                </a:solidFill>
                <a:latin typeface="Verdana"/>
                <a:ea typeface="Verdana"/>
                <a:cs typeface="Verdana"/>
                <a:sym typeface="Verdana"/>
              </a:rPr>
              <a:t>to: </a:t>
            </a:r>
            <a:r>
              <a:rPr b="1" lang="en" sz="1400">
                <a:solidFill>
                  <a:srgbClr val="000000"/>
                </a:solidFill>
                <a:latin typeface="Verdana"/>
                <a:ea typeface="Verdana"/>
                <a:cs typeface="Verdana"/>
                <a:sym typeface="Verdana"/>
              </a:rPr>
              <a:t>string</a:t>
            </a:r>
            <a:endParaRPr b="1" sz="1400" u="sng">
              <a:solidFill>
                <a:srgbClr val="2D2D2D"/>
              </a:solidFill>
              <a:latin typeface="Verdana"/>
              <a:ea typeface="Verdana"/>
              <a:cs typeface="Verdana"/>
              <a:sym typeface="Verdana"/>
              <a:hlinkClick r:id="rId3"/>
            </a:endParaRPr>
          </a:p>
          <a:p>
            <a:pPr indent="0" lvl="0" marL="342900" marR="381000" rtl="0" algn="l">
              <a:lnSpc>
                <a:spcPct val="100000"/>
              </a:lnSpc>
              <a:spcBef>
                <a:spcPts val="0"/>
              </a:spcBef>
              <a:spcAft>
                <a:spcPts val="0"/>
              </a:spcAft>
              <a:buNone/>
            </a:pPr>
            <a:r>
              <a:rPr lang="en" sz="1400">
                <a:solidFill>
                  <a:srgbClr val="000000"/>
                </a:solidFill>
                <a:latin typeface="Roboto"/>
                <a:ea typeface="Roboto"/>
                <a:cs typeface="Roboto"/>
                <a:sym typeface="Roboto"/>
              </a:rPr>
              <a:t>The URL to redirect to. Any valid URL path that </a:t>
            </a:r>
            <a:r>
              <a:rPr lang="en" sz="1400">
                <a:solidFill>
                  <a:srgbClr val="000000"/>
                </a:solidFill>
                <a:latin typeface="Verdana"/>
                <a:ea typeface="Verdana"/>
                <a:cs typeface="Verdana"/>
                <a:sym typeface="Verdana"/>
              </a:rPr>
              <a:t>path-to-regexp@^1.7.0</a:t>
            </a:r>
            <a:r>
              <a:rPr lang="en" sz="1400">
                <a:solidFill>
                  <a:srgbClr val="000000"/>
                </a:solidFill>
                <a:latin typeface="Roboto"/>
                <a:ea typeface="Roboto"/>
                <a:cs typeface="Roboto"/>
                <a:sym typeface="Roboto"/>
              </a:rPr>
              <a:t>understands. All URL parameters that are used in </a:t>
            </a:r>
            <a:r>
              <a:rPr lang="en" sz="1400">
                <a:solidFill>
                  <a:srgbClr val="000000"/>
                </a:solidFill>
                <a:latin typeface="Verdana"/>
                <a:ea typeface="Verdana"/>
                <a:cs typeface="Verdana"/>
                <a:sym typeface="Verdana"/>
              </a:rPr>
              <a:t>to</a:t>
            </a:r>
            <a:r>
              <a:rPr lang="en" sz="1400">
                <a:solidFill>
                  <a:srgbClr val="000000"/>
                </a:solidFill>
                <a:latin typeface="Roboto"/>
                <a:ea typeface="Roboto"/>
                <a:cs typeface="Roboto"/>
                <a:sym typeface="Roboto"/>
              </a:rPr>
              <a:t> must be covered by </a:t>
            </a:r>
            <a:r>
              <a:rPr lang="en" sz="1400">
                <a:solidFill>
                  <a:srgbClr val="000000"/>
                </a:solidFill>
                <a:latin typeface="Verdana"/>
                <a:ea typeface="Verdana"/>
                <a:cs typeface="Verdana"/>
                <a:sym typeface="Verdana"/>
              </a:rPr>
              <a:t>from</a:t>
            </a:r>
            <a:r>
              <a:rPr lang="en" sz="1400">
                <a:solidFill>
                  <a:srgbClr val="000000"/>
                </a:solidFill>
                <a:latin typeface="Roboto"/>
                <a:ea typeface="Roboto"/>
                <a:cs typeface="Roboto"/>
                <a:sym typeface="Roboto"/>
              </a:rPr>
              <a:t>.</a:t>
            </a:r>
            <a:endParaRPr sz="1400">
              <a:solidFill>
                <a:srgbClr val="000000"/>
              </a:solidFill>
              <a:latin typeface="Roboto"/>
              <a:ea typeface="Roboto"/>
              <a:cs typeface="Roboto"/>
              <a:sym typeface="Roboto"/>
            </a:endParaRPr>
          </a:p>
          <a:p>
            <a:pPr indent="-139700" lvl="0" marL="342900" rtl="0" algn="l">
              <a:lnSpc>
                <a:spcPct val="100000"/>
              </a:lnSpc>
              <a:spcBef>
                <a:spcPts val="640"/>
              </a:spcBef>
              <a:spcAft>
                <a:spcPts val="0"/>
              </a:spcAft>
              <a:buNone/>
            </a:pPr>
            <a:r>
              <a:rPr lang="en" sz="1400">
                <a:solidFill>
                  <a:srgbClr val="CCCCCC"/>
                </a:solidFill>
                <a:highlight>
                  <a:srgbClr val="2D2D2D"/>
                </a:highlight>
                <a:latin typeface="Consolas"/>
                <a:ea typeface="Consolas"/>
                <a:cs typeface="Consolas"/>
                <a:sym typeface="Consolas"/>
              </a:rPr>
              <a:t>&lt;</a:t>
            </a:r>
            <a:r>
              <a:rPr lang="en" sz="1400">
                <a:solidFill>
                  <a:srgbClr val="E2777A"/>
                </a:solidFill>
                <a:highlight>
                  <a:srgbClr val="2D2D2D"/>
                </a:highlight>
                <a:latin typeface="Consolas"/>
                <a:ea typeface="Consolas"/>
                <a:cs typeface="Consolas"/>
                <a:sym typeface="Consolas"/>
              </a:rPr>
              <a:t>Redirect to</a:t>
            </a:r>
            <a:r>
              <a:rPr lang="en" sz="1400">
                <a:solidFill>
                  <a:srgbClr val="CCCCCC"/>
                </a:solidFill>
                <a:highlight>
                  <a:srgbClr val="2D2D2D"/>
                </a:highlight>
                <a:latin typeface="Consolas"/>
                <a:ea typeface="Consolas"/>
                <a:cs typeface="Consolas"/>
                <a:sym typeface="Consolas"/>
              </a:rPr>
              <a:t>="</a:t>
            </a:r>
            <a:r>
              <a:rPr lang="en" sz="1400">
                <a:solidFill>
                  <a:srgbClr val="7EC699"/>
                </a:solidFill>
                <a:highlight>
                  <a:srgbClr val="2D2D2D"/>
                </a:highlight>
                <a:latin typeface="Consolas"/>
                <a:ea typeface="Consolas"/>
                <a:cs typeface="Consolas"/>
                <a:sym typeface="Consolas"/>
              </a:rPr>
              <a:t>/somewhere/else</a:t>
            </a:r>
            <a:r>
              <a:rPr lang="en" sz="1400">
                <a:solidFill>
                  <a:srgbClr val="CCCCCC"/>
                </a:solidFill>
                <a:highlight>
                  <a:srgbClr val="2D2D2D"/>
                </a:highlight>
                <a:latin typeface="Consolas"/>
                <a:ea typeface="Consolas"/>
                <a:cs typeface="Consolas"/>
                <a:sym typeface="Consolas"/>
              </a:rPr>
              <a:t>"</a:t>
            </a:r>
            <a:r>
              <a:rPr lang="en" sz="1400">
                <a:solidFill>
                  <a:srgbClr val="E2777A"/>
                </a:solidFill>
                <a:highlight>
                  <a:srgbClr val="2D2D2D"/>
                </a:highlight>
                <a:latin typeface="Consolas"/>
                <a:ea typeface="Consolas"/>
                <a:cs typeface="Consolas"/>
                <a:sym typeface="Consolas"/>
              </a:rPr>
              <a:t> </a:t>
            </a:r>
            <a:r>
              <a:rPr lang="en" sz="1400">
                <a:solidFill>
                  <a:srgbClr val="CCCCCC"/>
                </a:solidFill>
                <a:highlight>
                  <a:srgbClr val="2D2D2D"/>
                </a:highlight>
                <a:latin typeface="Consolas"/>
                <a:ea typeface="Consolas"/>
                <a:cs typeface="Consolas"/>
                <a:sym typeface="Consolas"/>
              </a:rPr>
              <a:t>/&gt;</a:t>
            </a:r>
            <a:br>
              <a:rPr lang="en" sz="1400">
                <a:solidFill>
                  <a:srgbClr val="CCCCCC"/>
                </a:solidFill>
                <a:highlight>
                  <a:srgbClr val="2D2D2D"/>
                </a:highlight>
                <a:latin typeface="Consolas"/>
                <a:ea typeface="Consolas"/>
                <a:cs typeface="Consolas"/>
                <a:sym typeface="Consolas"/>
              </a:rPr>
            </a:br>
            <a:endParaRPr sz="1400">
              <a:solidFill>
                <a:srgbClr val="CCCCCC"/>
              </a:solidFill>
              <a:highlight>
                <a:srgbClr val="2D2D2D"/>
              </a:highlight>
              <a:latin typeface="Consolas"/>
              <a:ea typeface="Consolas"/>
              <a:cs typeface="Consolas"/>
              <a:sym typeface="Consolas"/>
            </a:endParaRPr>
          </a:p>
          <a:p>
            <a:pPr indent="-139700" lvl="0" marL="342900" rtl="0" algn="l">
              <a:lnSpc>
                <a:spcPct val="100000"/>
              </a:lnSpc>
              <a:spcBef>
                <a:spcPts val="640"/>
              </a:spcBef>
              <a:spcAft>
                <a:spcPts val="0"/>
              </a:spcAft>
              <a:buNone/>
            </a:pPr>
            <a:r>
              <a:t/>
            </a:r>
            <a:endParaRPr sz="1400">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t/>
            </a:r>
            <a:endParaRPr sz="1400">
              <a:solidFill>
                <a:srgbClr val="000000"/>
              </a:solidFill>
              <a:latin typeface="Roboto"/>
              <a:ea typeface="Roboto"/>
              <a:cs typeface="Roboto"/>
              <a:sym typeface="Roboto"/>
            </a:endParaRPr>
          </a:p>
        </p:txBody>
      </p:sp>
      <p:graphicFrame>
        <p:nvGraphicFramePr>
          <p:cNvPr id="189" name="Google Shape;189;p27"/>
          <p:cNvGraphicFramePr/>
          <p:nvPr/>
        </p:nvGraphicFramePr>
        <p:xfrm>
          <a:off x="855125" y="1673000"/>
          <a:ext cx="3000000" cy="3000000"/>
        </p:xfrm>
        <a:graphic>
          <a:graphicData uri="http://schemas.openxmlformats.org/drawingml/2006/table">
            <a:tbl>
              <a:tblPr>
                <a:noFill/>
                <a:tableStyleId>{FE9F596C-5C98-4B5D-B7A7-48A271A6ECCE}</a:tableStyleId>
              </a:tblPr>
              <a:tblGrid>
                <a:gridCol w="7239000"/>
              </a:tblGrid>
              <a:tr h="381000">
                <a:tc>
                  <a:txBody>
                    <a:bodyPr>
                      <a:noAutofit/>
                    </a:bodyPr>
                    <a:lstStyle/>
                    <a:p>
                      <a:pPr indent="-139700" lvl="0" marL="342900" rtl="0" algn="l">
                        <a:spcBef>
                          <a:spcPts val="640"/>
                        </a:spcBef>
                        <a:spcAft>
                          <a:spcPts val="0"/>
                        </a:spcAft>
                        <a:buClr>
                          <a:schemeClr val="dk1"/>
                        </a:buClr>
                        <a:buSzPts val="1100"/>
                        <a:buFont typeface="Arial"/>
                        <a:buNone/>
                      </a:pPr>
                      <a:r>
                        <a:rPr lang="en">
                          <a:solidFill>
                            <a:srgbClr val="CC99CD"/>
                          </a:solidFill>
                          <a:latin typeface="Consolas"/>
                          <a:ea typeface="Consolas"/>
                          <a:cs typeface="Consolas"/>
                          <a:sym typeface="Consolas"/>
                        </a:rPr>
                        <a:t>import</a:t>
                      </a:r>
                      <a:r>
                        <a:rPr lang="en">
                          <a:solidFill>
                            <a:srgbClr val="CCCCCC"/>
                          </a:solidFill>
                          <a:latin typeface="Consolas"/>
                          <a:ea typeface="Consolas"/>
                          <a:cs typeface="Consolas"/>
                          <a:sym typeface="Consolas"/>
                        </a:rPr>
                        <a:t> { Route, Redirect } </a:t>
                      </a:r>
                      <a:r>
                        <a:rPr lang="en">
                          <a:solidFill>
                            <a:srgbClr val="CC99CD"/>
                          </a:solidFill>
                          <a:latin typeface="Consolas"/>
                          <a:ea typeface="Consolas"/>
                          <a:cs typeface="Consolas"/>
                          <a:sym typeface="Consolas"/>
                        </a:rPr>
                        <a:t>from</a:t>
                      </a:r>
                      <a:r>
                        <a:rPr lang="en">
                          <a:solidFill>
                            <a:srgbClr val="CCCCCC"/>
                          </a:solidFill>
                          <a:latin typeface="Consolas"/>
                          <a:ea typeface="Consolas"/>
                          <a:cs typeface="Consolas"/>
                          <a:sym typeface="Consolas"/>
                        </a:rPr>
                        <a:t> </a:t>
                      </a:r>
                      <a:r>
                        <a:rPr lang="en">
                          <a:solidFill>
                            <a:srgbClr val="7EC699"/>
                          </a:solidFill>
                          <a:latin typeface="Consolas"/>
                          <a:ea typeface="Consolas"/>
                          <a:cs typeface="Consolas"/>
                          <a:sym typeface="Consolas"/>
                        </a:rPr>
                        <a:t>'react-router'</a:t>
                      </a:r>
                      <a:br>
                        <a:rPr lang="en">
                          <a:solidFill>
                            <a:srgbClr val="CCCCCC"/>
                          </a:solidFill>
                          <a:latin typeface="Consolas"/>
                          <a:ea typeface="Consolas"/>
                          <a:cs typeface="Consolas"/>
                          <a:sym typeface="Consolas"/>
                        </a:rPr>
                      </a:br>
                      <a:r>
                        <a:rPr lang="en">
                          <a:solidFill>
                            <a:srgbClr val="CCCCCC"/>
                          </a:solidFill>
                          <a:latin typeface="Consolas"/>
                          <a:ea typeface="Consolas"/>
                          <a:cs typeface="Consolas"/>
                          <a:sym typeface="Consolas"/>
                        </a:rPr>
                        <a:t>&lt;</a:t>
                      </a:r>
                      <a:r>
                        <a:rPr lang="en">
                          <a:solidFill>
                            <a:srgbClr val="E2777A"/>
                          </a:solidFill>
                          <a:latin typeface="Consolas"/>
                          <a:ea typeface="Consolas"/>
                          <a:cs typeface="Consolas"/>
                          <a:sym typeface="Consolas"/>
                        </a:rPr>
                        <a:t>Route exact path</a:t>
                      </a:r>
                      <a:r>
                        <a:rPr lang="en">
                          <a:solidFill>
                            <a:srgbClr val="CCCCCC"/>
                          </a:solidFill>
                          <a:latin typeface="Consolas"/>
                          <a:ea typeface="Consolas"/>
                          <a:cs typeface="Consolas"/>
                          <a:sym typeface="Consolas"/>
                        </a:rPr>
                        <a:t>="</a:t>
                      </a:r>
                      <a:r>
                        <a:rPr lang="en">
                          <a:solidFill>
                            <a:srgbClr val="7EC699"/>
                          </a:solidFill>
                          <a:latin typeface="Consolas"/>
                          <a:ea typeface="Consolas"/>
                          <a:cs typeface="Consolas"/>
                          <a:sym typeface="Consolas"/>
                        </a:rPr>
                        <a:t>/</a:t>
                      </a:r>
                      <a:r>
                        <a:rPr lang="en">
                          <a:solidFill>
                            <a:srgbClr val="CCCCCC"/>
                          </a:solidFill>
                          <a:latin typeface="Consolas"/>
                          <a:ea typeface="Consolas"/>
                          <a:cs typeface="Consolas"/>
                          <a:sym typeface="Consolas"/>
                        </a:rPr>
                        <a:t>"</a:t>
                      </a:r>
                      <a:r>
                        <a:rPr lang="en">
                          <a:solidFill>
                            <a:srgbClr val="E2777A"/>
                          </a:solidFill>
                          <a:latin typeface="Consolas"/>
                          <a:ea typeface="Consolas"/>
                          <a:cs typeface="Consolas"/>
                          <a:sym typeface="Consolas"/>
                        </a:rPr>
                        <a:t> render</a:t>
                      </a:r>
                      <a:r>
                        <a:rPr lang="en">
                          <a:solidFill>
                            <a:srgbClr val="CCCCCC"/>
                          </a:solidFill>
                          <a:latin typeface="Consolas"/>
                          <a:ea typeface="Consolas"/>
                          <a:cs typeface="Consolas"/>
                          <a:sym typeface="Consolas"/>
                        </a:rPr>
                        <a:t>={()</a:t>
                      </a:r>
                      <a:r>
                        <a:rPr lang="en">
                          <a:solidFill>
                            <a:srgbClr val="E2777A"/>
                          </a:solidFill>
                          <a:latin typeface="Consolas"/>
                          <a:ea typeface="Consolas"/>
                          <a:cs typeface="Consolas"/>
                          <a:sym typeface="Consolas"/>
                        </a:rPr>
                        <a:t> </a:t>
                      </a:r>
                      <a:r>
                        <a:rPr lang="en">
                          <a:solidFill>
                            <a:srgbClr val="67CDCC"/>
                          </a:solidFill>
                          <a:latin typeface="Consolas"/>
                          <a:ea typeface="Consolas"/>
                          <a:cs typeface="Consolas"/>
                          <a:sym typeface="Consolas"/>
                        </a:rPr>
                        <a:t>=&gt;</a:t>
                      </a:r>
                      <a:r>
                        <a:rPr lang="en">
                          <a:solidFill>
                            <a:srgbClr val="E2777A"/>
                          </a:solidFill>
                          <a:latin typeface="Consolas"/>
                          <a:ea typeface="Consolas"/>
                          <a:cs typeface="Consolas"/>
                          <a:sym typeface="Consolas"/>
                        </a:rPr>
                        <a:t> </a:t>
                      </a:r>
                      <a:r>
                        <a:rPr lang="en">
                          <a:solidFill>
                            <a:srgbClr val="CCCCCC"/>
                          </a:solidFill>
                          <a:latin typeface="Consolas"/>
                          <a:ea typeface="Consolas"/>
                          <a:cs typeface="Consolas"/>
                          <a:sym typeface="Consolas"/>
                        </a:rPr>
                        <a:t>(</a:t>
                      </a:r>
                      <a:br>
                        <a:rPr lang="en">
                          <a:solidFill>
                            <a:srgbClr val="E2777A"/>
                          </a:solidFill>
                          <a:latin typeface="Consolas"/>
                          <a:ea typeface="Consolas"/>
                          <a:cs typeface="Consolas"/>
                          <a:sym typeface="Consolas"/>
                        </a:rPr>
                      </a:br>
                      <a:r>
                        <a:rPr lang="en">
                          <a:solidFill>
                            <a:srgbClr val="E2777A"/>
                          </a:solidFill>
                          <a:latin typeface="Consolas"/>
                          <a:ea typeface="Consolas"/>
                          <a:cs typeface="Consolas"/>
                          <a:sym typeface="Consolas"/>
                        </a:rPr>
                        <a:t>  loggedIn </a:t>
                      </a:r>
                      <a:r>
                        <a:rPr lang="en">
                          <a:solidFill>
                            <a:srgbClr val="67CDCC"/>
                          </a:solidFill>
                          <a:latin typeface="Consolas"/>
                          <a:ea typeface="Consolas"/>
                          <a:cs typeface="Consolas"/>
                          <a:sym typeface="Consolas"/>
                        </a:rPr>
                        <a:t>?</a:t>
                      </a:r>
                      <a:r>
                        <a:rPr lang="en">
                          <a:solidFill>
                            <a:srgbClr val="E2777A"/>
                          </a:solidFill>
                          <a:latin typeface="Consolas"/>
                          <a:ea typeface="Consolas"/>
                          <a:cs typeface="Consolas"/>
                          <a:sym typeface="Consolas"/>
                        </a:rPr>
                        <a:t> </a:t>
                      </a:r>
                      <a:r>
                        <a:rPr lang="en">
                          <a:solidFill>
                            <a:srgbClr val="CCCCCC"/>
                          </a:solidFill>
                          <a:latin typeface="Consolas"/>
                          <a:ea typeface="Consolas"/>
                          <a:cs typeface="Consolas"/>
                          <a:sym typeface="Consolas"/>
                        </a:rPr>
                        <a:t>(</a:t>
                      </a:r>
                      <a:br>
                        <a:rPr lang="en">
                          <a:solidFill>
                            <a:srgbClr val="E2777A"/>
                          </a:solidFill>
                          <a:latin typeface="Consolas"/>
                          <a:ea typeface="Consolas"/>
                          <a:cs typeface="Consolas"/>
                          <a:sym typeface="Consolas"/>
                        </a:rPr>
                      </a:br>
                      <a:r>
                        <a:rPr lang="en">
                          <a:solidFill>
                            <a:srgbClr val="E2777A"/>
                          </a:solidFill>
                          <a:latin typeface="Consolas"/>
                          <a:ea typeface="Consolas"/>
                          <a:cs typeface="Consolas"/>
                          <a:sym typeface="Consolas"/>
                        </a:rPr>
                        <a:t>    </a:t>
                      </a:r>
                      <a:r>
                        <a:rPr lang="en">
                          <a:solidFill>
                            <a:srgbClr val="CCCCCC"/>
                          </a:solidFill>
                          <a:latin typeface="Consolas"/>
                          <a:ea typeface="Consolas"/>
                          <a:cs typeface="Consolas"/>
                          <a:sym typeface="Consolas"/>
                        </a:rPr>
                        <a:t>&lt;</a:t>
                      </a:r>
                      <a:r>
                        <a:rPr lang="en">
                          <a:solidFill>
                            <a:srgbClr val="E2777A"/>
                          </a:solidFill>
                          <a:latin typeface="Consolas"/>
                          <a:ea typeface="Consolas"/>
                          <a:cs typeface="Consolas"/>
                          <a:sym typeface="Consolas"/>
                        </a:rPr>
                        <a:t>Redirect to</a:t>
                      </a:r>
                      <a:r>
                        <a:rPr lang="en">
                          <a:solidFill>
                            <a:srgbClr val="CCCCCC"/>
                          </a:solidFill>
                          <a:latin typeface="Consolas"/>
                          <a:ea typeface="Consolas"/>
                          <a:cs typeface="Consolas"/>
                          <a:sym typeface="Consolas"/>
                        </a:rPr>
                        <a:t>="</a:t>
                      </a:r>
                      <a:r>
                        <a:rPr lang="en">
                          <a:solidFill>
                            <a:srgbClr val="7EC699"/>
                          </a:solidFill>
                          <a:latin typeface="Consolas"/>
                          <a:ea typeface="Consolas"/>
                          <a:cs typeface="Consolas"/>
                          <a:sym typeface="Consolas"/>
                        </a:rPr>
                        <a:t>/dashboard</a:t>
                      </a:r>
                      <a:r>
                        <a:rPr lang="en">
                          <a:solidFill>
                            <a:srgbClr val="CCCCCC"/>
                          </a:solidFill>
                          <a:latin typeface="Consolas"/>
                          <a:ea typeface="Consolas"/>
                          <a:cs typeface="Consolas"/>
                          <a:sym typeface="Consolas"/>
                        </a:rPr>
                        <a:t>"/&gt;</a:t>
                      </a:r>
                      <a:br>
                        <a:rPr lang="en">
                          <a:solidFill>
                            <a:srgbClr val="E2777A"/>
                          </a:solidFill>
                          <a:latin typeface="Consolas"/>
                          <a:ea typeface="Consolas"/>
                          <a:cs typeface="Consolas"/>
                          <a:sym typeface="Consolas"/>
                        </a:rPr>
                      </a:br>
                      <a:r>
                        <a:rPr lang="en">
                          <a:solidFill>
                            <a:srgbClr val="E2777A"/>
                          </a:solidFill>
                          <a:latin typeface="Consolas"/>
                          <a:ea typeface="Consolas"/>
                          <a:cs typeface="Consolas"/>
                          <a:sym typeface="Consolas"/>
                        </a:rPr>
                        <a:t>  </a:t>
                      </a:r>
                      <a:r>
                        <a:rPr lang="en">
                          <a:solidFill>
                            <a:srgbClr val="CCCCCC"/>
                          </a:solidFill>
                          <a:latin typeface="Consolas"/>
                          <a:ea typeface="Consolas"/>
                          <a:cs typeface="Consolas"/>
                          <a:sym typeface="Consolas"/>
                        </a:rPr>
                        <a:t>)</a:t>
                      </a:r>
                      <a:r>
                        <a:rPr lang="en">
                          <a:solidFill>
                            <a:srgbClr val="E2777A"/>
                          </a:solidFill>
                          <a:latin typeface="Consolas"/>
                          <a:ea typeface="Consolas"/>
                          <a:cs typeface="Consolas"/>
                          <a:sym typeface="Consolas"/>
                        </a:rPr>
                        <a:t> </a:t>
                      </a:r>
                      <a:r>
                        <a:rPr lang="en">
                          <a:solidFill>
                            <a:srgbClr val="CCCCCC"/>
                          </a:solidFill>
                          <a:latin typeface="Consolas"/>
                          <a:ea typeface="Consolas"/>
                          <a:cs typeface="Consolas"/>
                          <a:sym typeface="Consolas"/>
                        </a:rPr>
                        <a:t>:</a:t>
                      </a:r>
                      <a:r>
                        <a:rPr lang="en">
                          <a:solidFill>
                            <a:srgbClr val="E2777A"/>
                          </a:solidFill>
                          <a:latin typeface="Consolas"/>
                          <a:ea typeface="Consolas"/>
                          <a:cs typeface="Consolas"/>
                          <a:sym typeface="Consolas"/>
                        </a:rPr>
                        <a:t> </a:t>
                      </a:r>
                      <a:r>
                        <a:rPr lang="en">
                          <a:solidFill>
                            <a:srgbClr val="CCCCCC"/>
                          </a:solidFill>
                          <a:latin typeface="Consolas"/>
                          <a:ea typeface="Consolas"/>
                          <a:cs typeface="Consolas"/>
                          <a:sym typeface="Consolas"/>
                        </a:rPr>
                        <a:t>(</a:t>
                      </a:r>
                      <a:br>
                        <a:rPr lang="en">
                          <a:solidFill>
                            <a:srgbClr val="E2777A"/>
                          </a:solidFill>
                          <a:latin typeface="Consolas"/>
                          <a:ea typeface="Consolas"/>
                          <a:cs typeface="Consolas"/>
                          <a:sym typeface="Consolas"/>
                        </a:rPr>
                      </a:br>
                      <a:r>
                        <a:rPr lang="en">
                          <a:solidFill>
                            <a:srgbClr val="E2777A"/>
                          </a:solidFill>
                          <a:latin typeface="Consolas"/>
                          <a:ea typeface="Consolas"/>
                          <a:cs typeface="Consolas"/>
                          <a:sym typeface="Consolas"/>
                        </a:rPr>
                        <a:t>    </a:t>
                      </a:r>
                      <a:r>
                        <a:rPr lang="en">
                          <a:solidFill>
                            <a:srgbClr val="CCCCCC"/>
                          </a:solidFill>
                          <a:latin typeface="Consolas"/>
                          <a:ea typeface="Consolas"/>
                          <a:cs typeface="Consolas"/>
                          <a:sym typeface="Consolas"/>
                        </a:rPr>
                        <a:t>&lt;</a:t>
                      </a:r>
                      <a:r>
                        <a:rPr lang="en">
                          <a:solidFill>
                            <a:srgbClr val="E2777A"/>
                          </a:solidFill>
                          <a:latin typeface="Consolas"/>
                          <a:ea typeface="Consolas"/>
                          <a:cs typeface="Consolas"/>
                          <a:sym typeface="Consolas"/>
                        </a:rPr>
                        <a:t>PublicHomePage</a:t>
                      </a:r>
                      <a:r>
                        <a:rPr lang="en">
                          <a:solidFill>
                            <a:srgbClr val="CCCCCC"/>
                          </a:solidFill>
                          <a:latin typeface="Consolas"/>
                          <a:ea typeface="Consolas"/>
                          <a:cs typeface="Consolas"/>
                          <a:sym typeface="Consolas"/>
                        </a:rPr>
                        <a:t>/&gt;</a:t>
                      </a:r>
                      <a:br>
                        <a:rPr lang="en">
                          <a:solidFill>
                            <a:srgbClr val="E2777A"/>
                          </a:solidFill>
                          <a:latin typeface="Consolas"/>
                          <a:ea typeface="Consolas"/>
                          <a:cs typeface="Consolas"/>
                          <a:sym typeface="Consolas"/>
                        </a:rPr>
                      </a:br>
                      <a:r>
                        <a:rPr lang="en">
                          <a:solidFill>
                            <a:srgbClr val="E2777A"/>
                          </a:solidFill>
                          <a:latin typeface="Consolas"/>
                          <a:ea typeface="Consolas"/>
                          <a:cs typeface="Consolas"/>
                          <a:sym typeface="Consolas"/>
                        </a:rPr>
                        <a:t>  </a:t>
                      </a:r>
                      <a:r>
                        <a:rPr lang="en">
                          <a:solidFill>
                            <a:srgbClr val="CCCCCC"/>
                          </a:solidFill>
                          <a:latin typeface="Consolas"/>
                          <a:ea typeface="Consolas"/>
                          <a:cs typeface="Consolas"/>
                          <a:sym typeface="Consolas"/>
                        </a:rPr>
                        <a:t>)</a:t>
                      </a:r>
                      <a:br>
                        <a:rPr lang="en">
                          <a:solidFill>
                            <a:srgbClr val="E2777A"/>
                          </a:solidFill>
                          <a:latin typeface="Consolas"/>
                          <a:ea typeface="Consolas"/>
                          <a:cs typeface="Consolas"/>
                          <a:sym typeface="Consolas"/>
                        </a:rPr>
                      </a:br>
                      <a:r>
                        <a:rPr lang="en">
                          <a:solidFill>
                            <a:srgbClr val="CCCCCC"/>
                          </a:solidFill>
                          <a:latin typeface="Consolas"/>
                          <a:ea typeface="Consolas"/>
                          <a:cs typeface="Consolas"/>
                          <a:sym typeface="Consolas"/>
                        </a:rPr>
                        <a:t>)}/&gt;</a:t>
                      </a:r>
                      <a:endParaRPr/>
                    </a:p>
                  </a:txBody>
                  <a:tcPr marT="91425" marB="91425" marR="91425" marL="91425">
                    <a:solidFill>
                      <a:srgbClr val="000000"/>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rgbClr val="000000"/>
              </a:buClr>
              <a:buSzPts val="1100"/>
              <a:buFont typeface="Arial"/>
              <a:buNone/>
            </a:pPr>
            <a:r>
              <a:t/>
            </a:r>
            <a:endParaRPr sz="3600">
              <a:solidFill>
                <a:srgbClr val="111111"/>
              </a:solidFill>
              <a:latin typeface="Times New Roman"/>
              <a:ea typeface="Times New Roman"/>
              <a:cs typeface="Times New Roman"/>
              <a:sym typeface="Times New Roman"/>
            </a:endParaRPr>
          </a:p>
        </p:txBody>
      </p:sp>
      <p:sp>
        <p:nvSpPr>
          <p:cNvPr id="196" name="Google Shape;196;p28"/>
          <p:cNvSpPr txBox="1"/>
          <p:nvPr>
            <p:ph idx="1" type="body"/>
          </p:nvPr>
        </p:nvSpPr>
        <p:spPr>
          <a:xfrm>
            <a:off x="457200" y="1120378"/>
            <a:ext cx="8458200" cy="3394500"/>
          </a:xfrm>
          <a:prstGeom prst="rect">
            <a:avLst/>
          </a:prstGeom>
          <a:noFill/>
          <a:ln>
            <a:noFill/>
          </a:ln>
        </p:spPr>
        <p:txBody>
          <a:bodyPr anchorCtr="0" anchor="t" bIns="45700" lIns="91425" spcFirstLastPara="1" rIns="91425" wrap="square" tIns="45700">
            <a:noAutofit/>
          </a:bodyPr>
          <a:lstStyle/>
          <a:p>
            <a:pPr indent="-139700" lvl="0" marL="342900" marR="381000" rtl="0" algn="l">
              <a:lnSpc>
                <a:spcPct val="100000"/>
              </a:lnSpc>
              <a:spcBef>
                <a:spcPts val="640"/>
              </a:spcBef>
              <a:spcAft>
                <a:spcPts val="0"/>
              </a:spcAft>
              <a:buNone/>
            </a:pPr>
            <a:r>
              <a:rPr b="1" lang="en" sz="1400">
                <a:solidFill>
                  <a:srgbClr val="000000"/>
                </a:solidFill>
                <a:latin typeface="Verdana"/>
                <a:ea typeface="Verdana"/>
                <a:cs typeface="Verdana"/>
                <a:sym typeface="Verdana"/>
              </a:rPr>
              <a:t>to: object</a:t>
            </a:r>
            <a:endParaRPr b="1" sz="1400">
              <a:solidFill>
                <a:srgbClr val="000000"/>
              </a:solidFill>
              <a:latin typeface="Verdana"/>
              <a:ea typeface="Verdana"/>
              <a:cs typeface="Verdana"/>
              <a:sym typeface="Verdana"/>
            </a:endParaRPr>
          </a:p>
          <a:p>
            <a:pPr indent="-139700" lvl="0" marL="342900" marR="381000" rtl="0" algn="l">
              <a:lnSpc>
                <a:spcPct val="100000"/>
              </a:lnSpc>
              <a:spcBef>
                <a:spcPts val="800"/>
              </a:spcBef>
              <a:spcAft>
                <a:spcPts val="0"/>
              </a:spcAft>
              <a:buNone/>
            </a:pPr>
            <a:r>
              <a:rPr lang="en" sz="1400">
                <a:solidFill>
                  <a:srgbClr val="000000"/>
                </a:solidFill>
                <a:latin typeface="Roboto"/>
                <a:ea typeface="Roboto"/>
                <a:cs typeface="Roboto"/>
                <a:sym typeface="Roboto"/>
              </a:rPr>
              <a:t>A location to redirect to. </a:t>
            </a:r>
            <a:r>
              <a:rPr lang="en" sz="1400">
                <a:solidFill>
                  <a:srgbClr val="000000"/>
                </a:solidFill>
                <a:latin typeface="Verdana"/>
                <a:ea typeface="Verdana"/>
                <a:cs typeface="Verdana"/>
                <a:sym typeface="Verdana"/>
              </a:rPr>
              <a:t>pathname</a:t>
            </a:r>
            <a:r>
              <a:rPr lang="en" sz="1400">
                <a:solidFill>
                  <a:srgbClr val="000000"/>
                </a:solidFill>
                <a:latin typeface="Roboto"/>
                <a:ea typeface="Roboto"/>
                <a:cs typeface="Roboto"/>
                <a:sym typeface="Roboto"/>
              </a:rPr>
              <a:t> can be any valid URL path that.</a:t>
            </a:r>
            <a:endParaRPr sz="1400">
              <a:solidFill>
                <a:srgbClr val="000000"/>
              </a:solidFill>
              <a:latin typeface="Roboto"/>
              <a:ea typeface="Roboto"/>
              <a:cs typeface="Roboto"/>
              <a:sym typeface="Roboto"/>
            </a:endParaRPr>
          </a:p>
          <a:p>
            <a:pPr indent="-139700" lvl="0" marL="342900" rtl="0" algn="l">
              <a:lnSpc>
                <a:spcPct val="100000"/>
              </a:lnSpc>
              <a:spcBef>
                <a:spcPts val="640"/>
              </a:spcBef>
              <a:spcAft>
                <a:spcPts val="0"/>
              </a:spcAft>
              <a:buNone/>
            </a:pPr>
            <a:br>
              <a:rPr lang="en" sz="1400">
                <a:solidFill>
                  <a:srgbClr val="CCCCCC"/>
                </a:solidFill>
                <a:highlight>
                  <a:srgbClr val="2D2D2D"/>
                </a:highlight>
                <a:latin typeface="Consolas"/>
                <a:ea typeface="Consolas"/>
                <a:cs typeface="Consolas"/>
                <a:sym typeface="Consolas"/>
              </a:rPr>
            </a:br>
            <a:endParaRPr sz="1400">
              <a:solidFill>
                <a:srgbClr val="CCCCCC"/>
              </a:solidFill>
              <a:highlight>
                <a:srgbClr val="2D2D2D"/>
              </a:highlight>
              <a:latin typeface="Consolas"/>
              <a:ea typeface="Consolas"/>
              <a:cs typeface="Consolas"/>
              <a:sym typeface="Consolas"/>
            </a:endParaRPr>
          </a:p>
          <a:p>
            <a:pPr indent="-139700" lvl="0" marL="342900" rtl="0" algn="l">
              <a:lnSpc>
                <a:spcPct val="100000"/>
              </a:lnSpc>
              <a:spcBef>
                <a:spcPts val="640"/>
              </a:spcBef>
              <a:spcAft>
                <a:spcPts val="0"/>
              </a:spcAft>
              <a:buNone/>
            </a:pPr>
            <a:r>
              <a:t/>
            </a:r>
            <a:endParaRPr sz="1400">
              <a:solidFill>
                <a:srgbClr val="000000"/>
              </a:solidFill>
              <a:latin typeface="Roboto"/>
              <a:ea typeface="Roboto"/>
              <a:cs typeface="Roboto"/>
              <a:sym typeface="Roboto"/>
            </a:endParaRPr>
          </a:p>
          <a:p>
            <a:pPr indent="-139700" lvl="0" marL="342900" rtl="0" algn="l">
              <a:lnSpc>
                <a:spcPct val="100000"/>
              </a:lnSpc>
              <a:spcBef>
                <a:spcPts val="640"/>
              </a:spcBef>
              <a:spcAft>
                <a:spcPts val="0"/>
              </a:spcAft>
              <a:buNone/>
            </a:pPr>
            <a:r>
              <a:t/>
            </a:r>
            <a:endParaRPr sz="1400">
              <a:solidFill>
                <a:srgbClr val="000000"/>
              </a:solidFill>
              <a:latin typeface="Roboto"/>
              <a:ea typeface="Roboto"/>
              <a:cs typeface="Roboto"/>
              <a:sym typeface="Roboto"/>
            </a:endParaRPr>
          </a:p>
          <a:p>
            <a:pPr indent="-139700" lvl="0" marL="342900" rtl="0" algn="l">
              <a:lnSpc>
                <a:spcPct val="100000"/>
              </a:lnSpc>
              <a:spcBef>
                <a:spcPts val="640"/>
              </a:spcBef>
              <a:spcAft>
                <a:spcPts val="0"/>
              </a:spcAft>
              <a:buNone/>
            </a:pPr>
            <a:r>
              <a:t/>
            </a:r>
            <a:endParaRPr sz="1400">
              <a:solidFill>
                <a:srgbClr val="000000"/>
              </a:solidFill>
              <a:latin typeface="Roboto"/>
              <a:ea typeface="Roboto"/>
              <a:cs typeface="Roboto"/>
              <a:sym typeface="Roboto"/>
            </a:endParaRPr>
          </a:p>
          <a:p>
            <a:pPr indent="-139700" lvl="0" marL="342900" rtl="0" algn="l">
              <a:lnSpc>
                <a:spcPct val="100000"/>
              </a:lnSpc>
              <a:spcBef>
                <a:spcPts val="640"/>
              </a:spcBef>
              <a:spcAft>
                <a:spcPts val="0"/>
              </a:spcAft>
              <a:buNone/>
            </a:pPr>
            <a:r>
              <a:t/>
            </a:r>
            <a:endParaRPr sz="1400">
              <a:solidFill>
                <a:srgbClr val="000000"/>
              </a:solidFill>
              <a:latin typeface="Roboto"/>
              <a:ea typeface="Roboto"/>
              <a:cs typeface="Roboto"/>
              <a:sym typeface="Roboto"/>
            </a:endParaRPr>
          </a:p>
          <a:p>
            <a:pPr indent="-139700" lvl="0" marL="342900" rtl="0" algn="l">
              <a:lnSpc>
                <a:spcPct val="100000"/>
              </a:lnSpc>
              <a:spcBef>
                <a:spcPts val="640"/>
              </a:spcBef>
              <a:spcAft>
                <a:spcPts val="0"/>
              </a:spcAft>
              <a:buNone/>
            </a:pPr>
            <a:r>
              <a:t/>
            </a:r>
            <a:endParaRPr sz="1400">
              <a:solidFill>
                <a:srgbClr val="000000"/>
              </a:solidFill>
              <a:latin typeface="Roboto"/>
              <a:ea typeface="Roboto"/>
              <a:cs typeface="Roboto"/>
              <a:sym typeface="Roboto"/>
            </a:endParaRPr>
          </a:p>
          <a:p>
            <a:pPr indent="0" lvl="0" marL="57150" rtl="0" algn="l">
              <a:lnSpc>
                <a:spcPct val="100000"/>
              </a:lnSpc>
              <a:spcBef>
                <a:spcPts val="640"/>
              </a:spcBef>
              <a:spcAft>
                <a:spcPts val="0"/>
              </a:spcAft>
              <a:buNone/>
            </a:pPr>
            <a:r>
              <a:rPr lang="en" sz="1400">
                <a:solidFill>
                  <a:srgbClr val="000000"/>
                </a:solidFill>
                <a:latin typeface="Roboto"/>
                <a:ea typeface="Roboto"/>
                <a:cs typeface="Roboto"/>
                <a:sym typeface="Roboto"/>
              </a:rPr>
              <a:t>The </a:t>
            </a:r>
            <a:r>
              <a:rPr lang="en" sz="1400">
                <a:solidFill>
                  <a:srgbClr val="000000"/>
                </a:solidFill>
                <a:latin typeface="Verdana"/>
                <a:ea typeface="Verdana"/>
                <a:cs typeface="Verdana"/>
                <a:sym typeface="Verdana"/>
              </a:rPr>
              <a:t>state</a:t>
            </a:r>
            <a:r>
              <a:rPr lang="en" sz="1400">
                <a:solidFill>
                  <a:srgbClr val="000000"/>
                </a:solidFill>
                <a:latin typeface="Roboto"/>
                <a:ea typeface="Roboto"/>
                <a:cs typeface="Roboto"/>
                <a:sym typeface="Roboto"/>
              </a:rPr>
              <a:t> object can be accessed via </a:t>
            </a:r>
            <a:r>
              <a:rPr lang="en" sz="1400">
                <a:solidFill>
                  <a:srgbClr val="000000"/>
                </a:solidFill>
                <a:latin typeface="Verdana"/>
                <a:ea typeface="Verdana"/>
                <a:cs typeface="Verdana"/>
                <a:sym typeface="Verdana"/>
              </a:rPr>
              <a:t>this.props.location.state</a:t>
            </a:r>
            <a:r>
              <a:rPr lang="en" sz="1400">
                <a:solidFill>
                  <a:srgbClr val="000000"/>
                </a:solidFill>
                <a:latin typeface="Roboto"/>
                <a:ea typeface="Roboto"/>
                <a:cs typeface="Roboto"/>
                <a:sym typeface="Roboto"/>
              </a:rPr>
              <a:t> in the redirected-to component. This new </a:t>
            </a:r>
            <a:r>
              <a:rPr lang="en" sz="1400">
                <a:solidFill>
                  <a:srgbClr val="000000"/>
                </a:solidFill>
                <a:latin typeface="Verdana"/>
                <a:ea typeface="Verdana"/>
                <a:cs typeface="Verdana"/>
                <a:sym typeface="Verdana"/>
              </a:rPr>
              <a:t>referrer</a:t>
            </a:r>
            <a:r>
              <a:rPr lang="en" sz="1400">
                <a:solidFill>
                  <a:srgbClr val="000000"/>
                </a:solidFill>
                <a:latin typeface="Roboto"/>
                <a:ea typeface="Roboto"/>
                <a:cs typeface="Roboto"/>
                <a:sym typeface="Roboto"/>
              </a:rPr>
              <a:t> key (which is not a special name) would then be accessed via </a:t>
            </a:r>
            <a:r>
              <a:rPr lang="en" sz="1400">
                <a:solidFill>
                  <a:srgbClr val="000000"/>
                </a:solidFill>
                <a:latin typeface="Verdana"/>
                <a:ea typeface="Verdana"/>
                <a:cs typeface="Verdana"/>
                <a:sym typeface="Verdana"/>
              </a:rPr>
              <a:t>this.props.location.state.referrer</a:t>
            </a:r>
            <a:r>
              <a:rPr lang="en" sz="1400">
                <a:solidFill>
                  <a:srgbClr val="000000"/>
                </a:solidFill>
                <a:latin typeface="Roboto"/>
                <a:ea typeface="Roboto"/>
                <a:cs typeface="Roboto"/>
                <a:sym typeface="Roboto"/>
              </a:rPr>
              <a:t> in the </a:t>
            </a:r>
            <a:r>
              <a:rPr lang="en" sz="1400">
                <a:solidFill>
                  <a:srgbClr val="000000"/>
                </a:solidFill>
                <a:latin typeface="Verdana"/>
                <a:ea typeface="Verdana"/>
                <a:cs typeface="Verdana"/>
                <a:sym typeface="Verdana"/>
              </a:rPr>
              <a:t>Login</a:t>
            </a:r>
            <a:r>
              <a:rPr lang="en" sz="1400">
                <a:solidFill>
                  <a:srgbClr val="000000"/>
                </a:solidFill>
                <a:latin typeface="Roboto"/>
                <a:ea typeface="Roboto"/>
                <a:cs typeface="Roboto"/>
                <a:sym typeface="Roboto"/>
              </a:rPr>
              <a:t> component pointed to by the pathname </a:t>
            </a:r>
            <a:r>
              <a:rPr lang="en" sz="1400">
                <a:solidFill>
                  <a:srgbClr val="000000"/>
                </a:solidFill>
                <a:latin typeface="Verdana"/>
                <a:ea typeface="Verdana"/>
                <a:cs typeface="Verdana"/>
                <a:sym typeface="Verdana"/>
              </a:rPr>
              <a:t>'/login'</a:t>
            </a:r>
            <a:endParaRPr sz="1400">
              <a:solidFill>
                <a:srgbClr val="000000"/>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1400">
              <a:solidFill>
                <a:srgbClr val="000000"/>
              </a:solidFill>
              <a:latin typeface="Roboto"/>
              <a:ea typeface="Roboto"/>
              <a:cs typeface="Roboto"/>
              <a:sym typeface="Roboto"/>
            </a:endParaRPr>
          </a:p>
        </p:txBody>
      </p:sp>
      <p:graphicFrame>
        <p:nvGraphicFramePr>
          <p:cNvPr id="197" name="Google Shape;197;p28"/>
          <p:cNvGraphicFramePr/>
          <p:nvPr/>
        </p:nvGraphicFramePr>
        <p:xfrm>
          <a:off x="899375" y="1894350"/>
          <a:ext cx="3000000" cy="3000000"/>
        </p:xfrm>
        <a:graphic>
          <a:graphicData uri="http://schemas.openxmlformats.org/drawingml/2006/table">
            <a:tbl>
              <a:tblPr>
                <a:noFill/>
                <a:tableStyleId>{FE9F596C-5C98-4B5D-B7A7-48A271A6ECCE}</a:tableStyleId>
              </a:tblPr>
              <a:tblGrid>
                <a:gridCol w="7239000"/>
              </a:tblGrid>
              <a:tr h="381000">
                <a:tc>
                  <a:txBody>
                    <a:bodyPr>
                      <a:noAutofit/>
                    </a:bodyPr>
                    <a:lstStyle/>
                    <a:p>
                      <a:pPr indent="-139700" lvl="0" marL="342900" rtl="0" algn="l">
                        <a:spcBef>
                          <a:spcPts val="640"/>
                        </a:spcBef>
                        <a:spcAft>
                          <a:spcPts val="0"/>
                        </a:spcAft>
                        <a:buClr>
                          <a:schemeClr val="dk1"/>
                        </a:buClr>
                        <a:buSzPts val="1100"/>
                        <a:buFont typeface="Arial"/>
                        <a:buNone/>
                      </a:pPr>
                      <a:r>
                        <a:rPr lang="en">
                          <a:solidFill>
                            <a:srgbClr val="CCCCCC"/>
                          </a:solidFill>
                          <a:latin typeface="Consolas"/>
                          <a:ea typeface="Consolas"/>
                          <a:cs typeface="Consolas"/>
                          <a:sym typeface="Consolas"/>
                        </a:rPr>
                        <a:t>&lt;</a:t>
                      </a:r>
                      <a:r>
                        <a:rPr lang="en">
                          <a:solidFill>
                            <a:srgbClr val="E2777A"/>
                          </a:solidFill>
                          <a:latin typeface="Consolas"/>
                          <a:ea typeface="Consolas"/>
                          <a:cs typeface="Consolas"/>
                          <a:sym typeface="Consolas"/>
                        </a:rPr>
                        <a:t>Redirect</a:t>
                      </a:r>
                      <a:br>
                        <a:rPr lang="en">
                          <a:solidFill>
                            <a:srgbClr val="E2777A"/>
                          </a:solidFill>
                          <a:latin typeface="Consolas"/>
                          <a:ea typeface="Consolas"/>
                          <a:cs typeface="Consolas"/>
                          <a:sym typeface="Consolas"/>
                        </a:rPr>
                      </a:br>
                      <a:r>
                        <a:rPr lang="en">
                          <a:solidFill>
                            <a:srgbClr val="E2777A"/>
                          </a:solidFill>
                          <a:latin typeface="Consolas"/>
                          <a:ea typeface="Consolas"/>
                          <a:cs typeface="Consolas"/>
                          <a:sym typeface="Consolas"/>
                        </a:rPr>
                        <a:t>  to</a:t>
                      </a:r>
                      <a:r>
                        <a:rPr lang="en">
                          <a:solidFill>
                            <a:srgbClr val="CCCCCC"/>
                          </a:solidFill>
                          <a:latin typeface="Consolas"/>
                          <a:ea typeface="Consolas"/>
                          <a:cs typeface="Consolas"/>
                          <a:sym typeface="Consolas"/>
                        </a:rPr>
                        <a:t>={{</a:t>
                      </a:r>
                      <a:br>
                        <a:rPr lang="en">
                          <a:solidFill>
                            <a:srgbClr val="E2777A"/>
                          </a:solidFill>
                          <a:latin typeface="Consolas"/>
                          <a:ea typeface="Consolas"/>
                          <a:cs typeface="Consolas"/>
                          <a:sym typeface="Consolas"/>
                        </a:rPr>
                      </a:br>
                      <a:r>
                        <a:rPr lang="en">
                          <a:solidFill>
                            <a:srgbClr val="E2777A"/>
                          </a:solidFill>
                          <a:latin typeface="Consolas"/>
                          <a:ea typeface="Consolas"/>
                          <a:cs typeface="Consolas"/>
                          <a:sym typeface="Consolas"/>
                        </a:rPr>
                        <a:t>    pathname</a:t>
                      </a:r>
                      <a:r>
                        <a:rPr lang="en">
                          <a:solidFill>
                            <a:srgbClr val="CCCCCC"/>
                          </a:solidFill>
                          <a:latin typeface="Consolas"/>
                          <a:ea typeface="Consolas"/>
                          <a:cs typeface="Consolas"/>
                          <a:sym typeface="Consolas"/>
                        </a:rPr>
                        <a:t>:</a:t>
                      </a:r>
                      <a:r>
                        <a:rPr lang="en">
                          <a:solidFill>
                            <a:srgbClr val="E2777A"/>
                          </a:solidFill>
                          <a:latin typeface="Consolas"/>
                          <a:ea typeface="Consolas"/>
                          <a:cs typeface="Consolas"/>
                          <a:sym typeface="Consolas"/>
                        </a:rPr>
                        <a:t> </a:t>
                      </a:r>
                      <a:r>
                        <a:rPr lang="en">
                          <a:solidFill>
                            <a:srgbClr val="7EC699"/>
                          </a:solidFill>
                          <a:latin typeface="Consolas"/>
                          <a:ea typeface="Consolas"/>
                          <a:cs typeface="Consolas"/>
                          <a:sym typeface="Consolas"/>
                        </a:rPr>
                        <a:t>"/login"</a:t>
                      </a:r>
                      <a:r>
                        <a:rPr lang="en">
                          <a:solidFill>
                            <a:srgbClr val="CCCCCC"/>
                          </a:solidFill>
                          <a:latin typeface="Consolas"/>
                          <a:ea typeface="Consolas"/>
                          <a:cs typeface="Consolas"/>
                          <a:sym typeface="Consolas"/>
                        </a:rPr>
                        <a:t>,</a:t>
                      </a:r>
                      <a:br>
                        <a:rPr lang="en">
                          <a:solidFill>
                            <a:srgbClr val="E2777A"/>
                          </a:solidFill>
                          <a:latin typeface="Consolas"/>
                          <a:ea typeface="Consolas"/>
                          <a:cs typeface="Consolas"/>
                          <a:sym typeface="Consolas"/>
                        </a:rPr>
                      </a:br>
                      <a:r>
                        <a:rPr lang="en">
                          <a:solidFill>
                            <a:srgbClr val="E2777A"/>
                          </a:solidFill>
                          <a:latin typeface="Consolas"/>
                          <a:ea typeface="Consolas"/>
                          <a:cs typeface="Consolas"/>
                          <a:sym typeface="Consolas"/>
                        </a:rPr>
                        <a:t>    search</a:t>
                      </a:r>
                      <a:r>
                        <a:rPr lang="en">
                          <a:solidFill>
                            <a:srgbClr val="CCCCCC"/>
                          </a:solidFill>
                          <a:latin typeface="Consolas"/>
                          <a:ea typeface="Consolas"/>
                          <a:cs typeface="Consolas"/>
                          <a:sym typeface="Consolas"/>
                        </a:rPr>
                        <a:t>:</a:t>
                      </a:r>
                      <a:r>
                        <a:rPr lang="en">
                          <a:solidFill>
                            <a:srgbClr val="E2777A"/>
                          </a:solidFill>
                          <a:latin typeface="Consolas"/>
                          <a:ea typeface="Consolas"/>
                          <a:cs typeface="Consolas"/>
                          <a:sym typeface="Consolas"/>
                        </a:rPr>
                        <a:t> </a:t>
                      </a:r>
                      <a:r>
                        <a:rPr lang="en">
                          <a:solidFill>
                            <a:srgbClr val="7EC699"/>
                          </a:solidFill>
                          <a:latin typeface="Consolas"/>
                          <a:ea typeface="Consolas"/>
                          <a:cs typeface="Consolas"/>
                          <a:sym typeface="Consolas"/>
                        </a:rPr>
                        <a:t>"?utm=your+face"</a:t>
                      </a:r>
                      <a:r>
                        <a:rPr lang="en">
                          <a:solidFill>
                            <a:srgbClr val="CCCCCC"/>
                          </a:solidFill>
                          <a:latin typeface="Consolas"/>
                          <a:ea typeface="Consolas"/>
                          <a:cs typeface="Consolas"/>
                          <a:sym typeface="Consolas"/>
                        </a:rPr>
                        <a:t>,</a:t>
                      </a:r>
                      <a:br>
                        <a:rPr lang="en">
                          <a:solidFill>
                            <a:srgbClr val="E2777A"/>
                          </a:solidFill>
                          <a:latin typeface="Consolas"/>
                          <a:ea typeface="Consolas"/>
                          <a:cs typeface="Consolas"/>
                          <a:sym typeface="Consolas"/>
                        </a:rPr>
                      </a:br>
                      <a:r>
                        <a:rPr lang="en">
                          <a:solidFill>
                            <a:srgbClr val="E2777A"/>
                          </a:solidFill>
                          <a:latin typeface="Consolas"/>
                          <a:ea typeface="Consolas"/>
                          <a:cs typeface="Consolas"/>
                          <a:sym typeface="Consolas"/>
                        </a:rPr>
                        <a:t>    state</a:t>
                      </a:r>
                      <a:r>
                        <a:rPr lang="en">
                          <a:solidFill>
                            <a:srgbClr val="CCCCCC"/>
                          </a:solidFill>
                          <a:latin typeface="Consolas"/>
                          <a:ea typeface="Consolas"/>
                          <a:cs typeface="Consolas"/>
                          <a:sym typeface="Consolas"/>
                        </a:rPr>
                        <a:t>:</a:t>
                      </a:r>
                      <a:r>
                        <a:rPr lang="en">
                          <a:solidFill>
                            <a:srgbClr val="E2777A"/>
                          </a:solidFill>
                          <a:latin typeface="Consolas"/>
                          <a:ea typeface="Consolas"/>
                          <a:cs typeface="Consolas"/>
                          <a:sym typeface="Consolas"/>
                        </a:rPr>
                        <a:t> </a:t>
                      </a:r>
                      <a:r>
                        <a:rPr lang="en">
                          <a:solidFill>
                            <a:srgbClr val="CCCCCC"/>
                          </a:solidFill>
                          <a:latin typeface="Consolas"/>
                          <a:ea typeface="Consolas"/>
                          <a:cs typeface="Consolas"/>
                          <a:sym typeface="Consolas"/>
                        </a:rPr>
                        <a:t>{</a:t>
                      </a:r>
                      <a:r>
                        <a:rPr lang="en">
                          <a:solidFill>
                            <a:srgbClr val="E2777A"/>
                          </a:solidFill>
                          <a:latin typeface="Consolas"/>
                          <a:ea typeface="Consolas"/>
                          <a:cs typeface="Consolas"/>
                          <a:sym typeface="Consolas"/>
                        </a:rPr>
                        <a:t> referrer</a:t>
                      </a:r>
                      <a:r>
                        <a:rPr lang="en">
                          <a:solidFill>
                            <a:srgbClr val="CCCCCC"/>
                          </a:solidFill>
                          <a:latin typeface="Consolas"/>
                          <a:ea typeface="Consolas"/>
                          <a:cs typeface="Consolas"/>
                          <a:sym typeface="Consolas"/>
                        </a:rPr>
                        <a:t>:</a:t>
                      </a:r>
                      <a:r>
                        <a:rPr lang="en">
                          <a:solidFill>
                            <a:srgbClr val="E2777A"/>
                          </a:solidFill>
                          <a:latin typeface="Consolas"/>
                          <a:ea typeface="Consolas"/>
                          <a:cs typeface="Consolas"/>
                          <a:sym typeface="Consolas"/>
                        </a:rPr>
                        <a:t> currentLocation </a:t>
                      </a:r>
                      <a:r>
                        <a:rPr lang="en">
                          <a:solidFill>
                            <a:srgbClr val="CCCCCC"/>
                          </a:solidFill>
                          <a:latin typeface="Consolas"/>
                          <a:ea typeface="Consolas"/>
                          <a:cs typeface="Consolas"/>
                          <a:sym typeface="Consolas"/>
                        </a:rPr>
                        <a:t>}</a:t>
                      </a:r>
                      <a:br>
                        <a:rPr lang="en">
                          <a:solidFill>
                            <a:srgbClr val="E2777A"/>
                          </a:solidFill>
                          <a:latin typeface="Consolas"/>
                          <a:ea typeface="Consolas"/>
                          <a:cs typeface="Consolas"/>
                          <a:sym typeface="Consolas"/>
                        </a:rPr>
                      </a:br>
                      <a:r>
                        <a:rPr lang="en">
                          <a:solidFill>
                            <a:srgbClr val="E2777A"/>
                          </a:solidFill>
                          <a:latin typeface="Consolas"/>
                          <a:ea typeface="Consolas"/>
                          <a:cs typeface="Consolas"/>
                          <a:sym typeface="Consolas"/>
                        </a:rPr>
                        <a:t>  </a:t>
                      </a:r>
                      <a:r>
                        <a:rPr lang="en">
                          <a:solidFill>
                            <a:srgbClr val="CCCCCC"/>
                          </a:solidFill>
                          <a:latin typeface="Consolas"/>
                          <a:ea typeface="Consolas"/>
                          <a:cs typeface="Consolas"/>
                          <a:sym typeface="Consolas"/>
                        </a:rPr>
                        <a:t>}}</a:t>
                      </a:r>
                      <a:br>
                        <a:rPr lang="en">
                          <a:solidFill>
                            <a:srgbClr val="E2777A"/>
                          </a:solidFill>
                          <a:latin typeface="Consolas"/>
                          <a:ea typeface="Consolas"/>
                          <a:cs typeface="Consolas"/>
                          <a:sym typeface="Consolas"/>
                        </a:rPr>
                      </a:br>
                      <a:r>
                        <a:rPr lang="en">
                          <a:solidFill>
                            <a:srgbClr val="CCCCCC"/>
                          </a:solidFill>
                          <a:latin typeface="Consolas"/>
                          <a:ea typeface="Consolas"/>
                          <a:cs typeface="Consolas"/>
                          <a:sym typeface="Consolas"/>
                        </a:rPr>
                        <a:t>/&gt;</a:t>
                      </a:r>
                      <a:endParaRPr/>
                    </a:p>
                  </a:txBody>
                  <a:tcPr marT="91425" marB="91425" marR="91425" marL="91425">
                    <a:solidFill>
                      <a:srgbClr val="000000"/>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rgbClr val="000000"/>
              </a:buClr>
              <a:buSzPts val="1100"/>
              <a:buFont typeface="Arial"/>
              <a:buNone/>
            </a:pPr>
            <a:r>
              <a:t/>
            </a:r>
            <a:endParaRPr sz="3600">
              <a:solidFill>
                <a:srgbClr val="111111"/>
              </a:solidFill>
              <a:latin typeface="Times New Roman"/>
              <a:ea typeface="Times New Roman"/>
              <a:cs typeface="Times New Roman"/>
              <a:sym typeface="Times New Roman"/>
            </a:endParaRPr>
          </a:p>
        </p:txBody>
      </p:sp>
      <p:sp>
        <p:nvSpPr>
          <p:cNvPr id="204" name="Google Shape;204;p29"/>
          <p:cNvSpPr txBox="1"/>
          <p:nvPr>
            <p:ph idx="1" type="body"/>
          </p:nvPr>
        </p:nvSpPr>
        <p:spPr>
          <a:xfrm>
            <a:off x="457200" y="1120378"/>
            <a:ext cx="8458200" cy="3394500"/>
          </a:xfrm>
          <a:prstGeom prst="rect">
            <a:avLst/>
          </a:prstGeom>
          <a:noFill/>
          <a:ln>
            <a:noFill/>
          </a:ln>
        </p:spPr>
        <p:txBody>
          <a:bodyPr anchorCtr="0" anchor="t" bIns="45700" lIns="91425" spcFirstLastPara="1" rIns="91425" wrap="square" tIns="45700">
            <a:noAutofit/>
          </a:bodyPr>
          <a:lstStyle/>
          <a:p>
            <a:pPr indent="-139700" lvl="0" marL="342900" rtl="0" algn="l">
              <a:lnSpc>
                <a:spcPct val="100000"/>
              </a:lnSpc>
              <a:spcBef>
                <a:spcPts val="640"/>
              </a:spcBef>
              <a:spcAft>
                <a:spcPts val="0"/>
              </a:spcAft>
              <a:buNone/>
            </a:pPr>
            <a:r>
              <a:rPr b="1" lang="en" sz="1400">
                <a:solidFill>
                  <a:srgbClr val="000000"/>
                </a:solidFill>
                <a:latin typeface="Verdana"/>
                <a:ea typeface="Verdana"/>
                <a:cs typeface="Verdana"/>
                <a:sym typeface="Verdana"/>
              </a:rPr>
              <a:t>from: string</a:t>
            </a:r>
            <a:endParaRPr b="1" sz="1400">
              <a:solidFill>
                <a:srgbClr val="000000"/>
              </a:solidFill>
              <a:latin typeface="Verdana"/>
              <a:ea typeface="Verdana"/>
              <a:cs typeface="Verdana"/>
              <a:sym typeface="Verdana"/>
            </a:endParaRPr>
          </a:p>
          <a:p>
            <a:pPr indent="0" lvl="0" marL="342900" rtl="0" algn="l">
              <a:lnSpc>
                <a:spcPct val="100000"/>
              </a:lnSpc>
              <a:spcBef>
                <a:spcPts val="640"/>
              </a:spcBef>
              <a:spcAft>
                <a:spcPts val="0"/>
              </a:spcAft>
              <a:buNone/>
            </a:pPr>
            <a:r>
              <a:rPr lang="en" sz="1400">
                <a:solidFill>
                  <a:srgbClr val="000000"/>
                </a:solidFill>
                <a:latin typeface="Roboto"/>
                <a:ea typeface="Roboto"/>
                <a:cs typeface="Roboto"/>
                <a:sym typeface="Roboto"/>
              </a:rPr>
              <a:t>This can only be used to match a location when rendering a </a:t>
            </a:r>
            <a:r>
              <a:rPr lang="en" sz="1400">
                <a:solidFill>
                  <a:srgbClr val="000000"/>
                </a:solidFill>
                <a:latin typeface="Verdana"/>
                <a:ea typeface="Verdana"/>
                <a:cs typeface="Verdana"/>
                <a:sym typeface="Verdana"/>
              </a:rPr>
              <a:t>&lt;Redirect&gt;</a:t>
            </a:r>
            <a:r>
              <a:rPr lang="en" sz="1400">
                <a:solidFill>
                  <a:srgbClr val="000000"/>
                </a:solidFill>
                <a:latin typeface="Roboto"/>
                <a:ea typeface="Roboto"/>
                <a:cs typeface="Roboto"/>
                <a:sym typeface="Roboto"/>
              </a:rPr>
              <a:t> inside of a </a:t>
            </a:r>
            <a:r>
              <a:rPr lang="en" sz="1400">
                <a:solidFill>
                  <a:srgbClr val="000000"/>
                </a:solidFill>
                <a:latin typeface="Verdana"/>
                <a:ea typeface="Verdana"/>
                <a:cs typeface="Verdana"/>
                <a:sym typeface="Verdana"/>
              </a:rPr>
              <a:t>&lt;Switch&gt;</a:t>
            </a:r>
            <a:r>
              <a:rPr lang="en" sz="1400">
                <a:solidFill>
                  <a:srgbClr val="000000"/>
                </a:solidFill>
                <a:latin typeface="Roboto"/>
                <a:ea typeface="Roboto"/>
                <a:cs typeface="Roboto"/>
                <a:sym typeface="Roboto"/>
              </a:rPr>
              <a:t>. See </a:t>
            </a:r>
            <a:r>
              <a:rPr lang="en" sz="1400">
                <a:solidFill>
                  <a:srgbClr val="000000"/>
                </a:solidFill>
                <a:latin typeface="Verdana"/>
                <a:ea typeface="Verdana"/>
                <a:cs typeface="Verdana"/>
                <a:sym typeface="Verdana"/>
              </a:rPr>
              <a:t>&lt;Switch children&gt;</a:t>
            </a:r>
            <a:r>
              <a:rPr lang="en" sz="1400">
                <a:solidFill>
                  <a:srgbClr val="000000"/>
                </a:solidFill>
                <a:latin typeface="Roboto"/>
                <a:ea typeface="Roboto"/>
                <a:cs typeface="Roboto"/>
                <a:sym typeface="Roboto"/>
              </a:rPr>
              <a:t> for more details.</a:t>
            </a:r>
            <a:endParaRPr sz="1400">
              <a:solidFill>
                <a:srgbClr val="000000"/>
              </a:solidFill>
              <a:latin typeface="Roboto"/>
              <a:ea typeface="Roboto"/>
              <a:cs typeface="Roboto"/>
              <a:sym typeface="Roboto"/>
            </a:endParaRPr>
          </a:p>
          <a:p>
            <a:pPr indent="-139700" lvl="0" marL="342900" rtl="0" algn="l">
              <a:lnSpc>
                <a:spcPct val="100000"/>
              </a:lnSpc>
              <a:spcBef>
                <a:spcPts val="640"/>
              </a:spcBef>
              <a:spcAft>
                <a:spcPts val="0"/>
              </a:spcAft>
              <a:buNone/>
            </a:pPr>
            <a:r>
              <a:t/>
            </a:r>
            <a:endParaRPr sz="1400">
              <a:solidFill>
                <a:srgbClr val="000000"/>
              </a:solidFill>
              <a:latin typeface="Roboto"/>
              <a:ea typeface="Roboto"/>
              <a:cs typeface="Roboto"/>
              <a:sym typeface="Roboto"/>
            </a:endParaRPr>
          </a:p>
        </p:txBody>
      </p:sp>
      <p:graphicFrame>
        <p:nvGraphicFramePr>
          <p:cNvPr id="205" name="Google Shape;205;p29"/>
          <p:cNvGraphicFramePr/>
          <p:nvPr/>
        </p:nvGraphicFramePr>
        <p:xfrm>
          <a:off x="952500" y="2106800"/>
          <a:ext cx="3000000" cy="3000000"/>
        </p:xfrm>
        <a:graphic>
          <a:graphicData uri="http://schemas.openxmlformats.org/drawingml/2006/table">
            <a:tbl>
              <a:tblPr>
                <a:noFill/>
                <a:tableStyleId>{FE9F596C-5C98-4B5D-B7A7-48A271A6ECCE}</a:tableStyleId>
              </a:tblPr>
              <a:tblGrid>
                <a:gridCol w="7239000"/>
              </a:tblGrid>
              <a:tr h="381000">
                <a:tc>
                  <a:txBody>
                    <a:bodyPr>
                      <a:noAutofit/>
                    </a:bodyPr>
                    <a:lstStyle/>
                    <a:p>
                      <a:pPr indent="-139700" lvl="0" marL="342900" rtl="0" algn="l">
                        <a:spcBef>
                          <a:spcPts val="640"/>
                        </a:spcBef>
                        <a:spcAft>
                          <a:spcPts val="0"/>
                        </a:spcAft>
                        <a:buClr>
                          <a:schemeClr val="dk1"/>
                        </a:buClr>
                        <a:buSzPts val="1100"/>
                        <a:buFont typeface="Arial"/>
                        <a:buNone/>
                      </a:pPr>
                      <a:r>
                        <a:rPr lang="en">
                          <a:solidFill>
                            <a:srgbClr val="CCCCCC"/>
                          </a:solidFill>
                          <a:latin typeface="Consolas"/>
                          <a:ea typeface="Consolas"/>
                          <a:cs typeface="Consolas"/>
                          <a:sym typeface="Consolas"/>
                        </a:rPr>
                        <a:t> </a:t>
                      </a:r>
                      <a:r>
                        <a:rPr lang="en">
                          <a:solidFill>
                            <a:srgbClr val="CCCCCC"/>
                          </a:solidFill>
                          <a:latin typeface="Consolas"/>
                          <a:ea typeface="Consolas"/>
                          <a:cs typeface="Consolas"/>
                          <a:sym typeface="Consolas"/>
                        </a:rPr>
                        <a:t>&lt;</a:t>
                      </a:r>
                      <a:r>
                        <a:rPr lang="en">
                          <a:solidFill>
                            <a:srgbClr val="E2777A"/>
                          </a:solidFill>
                          <a:latin typeface="Consolas"/>
                          <a:ea typeface="Consolas"/>
                          <a:cs typeface="Consolas"/>
                          <a:sym typeface="Consolas"/>
                        </a:rPr>
                        <a:t>Switch</a:t>
                      </a:r>
                      <a:r>
                        <a:rPr lang="en">
                          <a:solidFill>
                            <a:srgbClr val="CCCCCC"/>
                          </a:solidFill>
                          <a:latin typeface="Consolas"/>
                          <a:ea typeface="Consolas"/>
                          <a:cs typeface="Consolas"/>
                          <a:sym typeface="Consolas"/>
                        </a:rPr>
                        <a:t>&gt;</a:t>
                      </a:r>
                      <a:br>
                        <a:rPr lang="en">
                          <a:solidFill>
                            <a:srgbClr val="CCCCCC"/>
                          </a:solidFill>
                          <a:latin typeface="Consolas"/>
                          <a:ea typeface="Consolas"/>
                          <a:cs typeface="Consolas"/>
                          <a:sym typeface="Consolas"/>
                        </a:rPr>
                      </a:br>
                      <a:r>
                        <a:rPr lang="en">
                          <a:solidFill>
                            <a:srgbClr val="CCCCCC"/>
                          </a:solidFill>
                          <a:latin typeface="Consolas"/>
                          <a:ea typeface="Consolas"/>
                          <a:cs typeface="Consolas"/>
                          <a:sym typeface="Consolas"/>
                        </a:rPr>
                        <a:t>  &lt;</a:t>
                      </a:r>
                      <a:r>
                        <a:rPr lang="en">
                          <a:solidFill>
                            <a:srgbClr val="E2777A"/>
                          </a:solidFill>
                          <a:latin typeface="Consolas"/>
                          <a:ea typeface="Consolas"/>
                          <a:cs typeface="Consolas"/>
                          <a:sym typeface="Consolas"/>
                        </a:rPr>
                        <a:t>Redirect from</a:t>
                      </a:r>
                      <a:r>
                        <a:rPr lang="en">
                          <a:solidFill>
                            <a:srgbClr val="CCCCCC"/>
                          </a:solidFill>
                          <a:latin typeface="Consolas"/>
                          <a:ea typeface="Consolas"/>
                          <a:cs typeface="Consolas"/>
                          <a:sym typeface="Consolas"/>
                        </a:rPr>
                        <a:t>='</a:t>
                      </a:r>
                      <a:r>
                        <a:rPr lang="en">
                          <a:solidFill>
                            <a:srgbClr val="7EC699"/>
                          </a:solidFill>
                          <a:latin typeface="Consolas"/>
                          <a:ea typeface="Consolas"/>
                          <a:cs typeface="Consolas"/>
                          <a:sym typeface="Consolas"/>
                        </a:rPr>
                        <a:t>/old-path</a:t>
                      </a:r>
                      <a:r>
                        <a:rPr lang="en">
                          <a:solidFill>
                            <a:srgbClr val="CCCCCC"/>
                          </a:solidFill>
                          <a:latin typeface="Consolas"/>
                          <a:ea typeface="Consolas"/>
                          <a:cs typeface="Consolas"/>
                          <a:sym typeface="Consolas"/>
                        </a:rPr>
                        <a:t>'</a:t>
                      </a:r>
                      <a:r>
                        <a:rPr lang="en">
                          <a:solidFill>
                            <a:srgbClr val="E2777A"/>
                          </a:solidFill>
                          <a:latin typeface="Consolas"/>
                          <a:ea typeface="Consolas"/>
                          <a:cs typeface="Consolas"/>
                          <a:sym typeface="Consolas"/>
                        </a:rPr>
                        <a:t> to</a:t>
                      </a:r>
                      <a:r>
                        <a:rPr lang="en">
                          <a:solidFill>
                            <a:srgbClr val="CCCCCC"/>
                          </a:solidFill>
                          <a:latin typeface="Consolas"/>
                          <a:ea typeface="Consolas"/>
                          <a:cs typeface="Consolas"/>
                          <a:sym typeface="Consolas"/>
                        </a:rPr>
                        <a:t>='</a:t>
                      </a:r>
                      <a:r>
                        <a:rPr lang="en">
                          <a:solidFill>
                            <a:srgbClr val="7EC699"/>
                          </a:solidFill>
                          <a:latin typeface="Consolas"/>
                          <a:ea typeface="Consolas"/>
                          <a:cs typeface="Consolas"/>
                          <a:sym typeface="Consolas"/>
                        </a:rPr>
                        <a:t>/new-path</a:t>
                      </a:r>
                      <a:r>
                        <a:rPr lang="en">
                          <a:solidFill>
                            <a:srgbClr val="CCCCCC"/>
                          </a:solidFill>
                          <a:latin typeface="Consolas"/>
                          <a:ea typeface="Consolas"/>
                          <a:cs typeface="Consolas"/>
                          <a:sym typeface="Consolas"/>
                        </a:rPr>
                        <a:t>'/&gt;</a:t>
                      </a:r>
                      <a:br>
                        <a:rPr lang="en">
                          <a:solidFill>
                            <a:srgbClr val="CCCCCC"/>
                          </a:solidFill>
                          <a:latin typeface="Consolas"/>
                          <a:ea typeface="Consolas"/>
                          <a:cs typeface="Consolas"/>
                          <a:sym typeface="Consolas"/>
                        </a:rPr>
                      </a:br>
                      <a:r>
                        <a:rPr lang="en">
                          <a:solidFill>
                            <a:srgbClr val="CCCCCC"/>
                          </a:solidFill>
                          <a:latin typeface="Consolas"/>
                          <a:ea typeface="Consolas"/>
                          <a:cs typeface="Consolas"/>
                          <a:sym typeface="Consolas"/>
                        </a:rPr>
                        <a:t>  &lt;</a:t>
                      </a:r>
                      <a:r>
                        <a:rPr lang="en">
                          <a:solidFill>
                            <a:srgbClr val="E2777A"/>
                          </a:solidFill>
                          <a:latin typeface="Consolas"/>
                          <a:ea typeface="Consolas"/>
                          <a:cs typeface="Consolas"/>
                          <a:sym typeface="Consolas"/>
                        </a:rPr>
                        <a:t>Route path</a:t>
                      </a:r>
                      <a:r>
                        <a:rPr lang="en">
                          <a:solidFill>
                            <a:srgbClr val="CCCCCC"/>
                          </a:solidFill>
                          <a:latin typeface="Consolas"/>
                          <a:ea typeface="Consolas"/>
                          <a:cs typeface="Consolas"/>
                          <a:sym typeface="Consolas"/>
                        </a:rPr>
                        <a:t>='</a:t>
                      </a:r>
                      <a:r>
                        <a:rPr lang="en">
                          <a:solidFill>
                            <a:srgbClr val="7EC699"/>
                          </a:solidFill>
                          <a:latin typeface="Consolas"/>
                          <a:ea typeface="Consolas"/>
                          <a:cs typeface="Consolas"/>
                          <a:sym typeface="Consolas"/>
                        </a:rPr>
                        <a:t>/new-path</a:t>
                      </a:r>
                      <a:r>
                        <a:rPr lang="en">
                          <a:solidFill>
                            <a:srgbClr val="CCCCCC"/>
                          </a:solidFill>
                          <a:latin typeface="Consolas"/>
                          <a:ea typeface="Consolas"/>
                          <a:cs typeface="Consolas"/>
                          <a:sym typeface="Consolas"/>
                        </a:rPr>
                        <a:t>'</a:t>
                      </a:r>
                      <a:r>
                        <a:rPr lang="en">
                          <a:solidFill>
                            <a:srgbClr val="E2777A"/>
                          </a:solidFill>
                          <a:latin typeface="Consolas"/>
                          <a:ea typeface="Consolas"/>
                          <a:cs typeface="Consolas"/>
                          <a:sym typeface="Consolas"/>
                        </a:rPr>
                        <a:t> component</a:t>
                      </a:r>
                      <a:r>
                        <a:rPr lang="en">
                          <a:solidFill>
                            <a:srgbClr val="CCCCCC"/>
                          </a:solidFill>
                          <a:latin typeface="Consolas"/>
                          <a:ea typeface="Consolas"/>
                          <a:cs typeface="Consolas"/>
                          <a:sym typeface="Consolas"/>
                        </a:rPr>
                        <a:t>={</a:t>
                      </a:r>
                      <a:r>
                        <a:rPr lang="en">
                          <a:solidFill>
                            <a:srgbClr val="E2777A"/>
                          </a:solidFill>
                          <a:latin typeface="Consolas"/>
                          <a:ea typeface="Consolas"/>
                          <a:cs typeface="Consolas"/>
                          <a:sym typeface="Consolas"/>
                        </a:rPr>
                        <a:t>Place</a:t>
                      </a:r>
                      <a:r>
                        <a:rPr lang="en">
                          <a:solidFill>
                            <a:srgbClr val="CCCCCC"/>
                          </a:solidFill>
                          <a:latin typeface="Consolas"/>
                          <a:ea typeface="Consolas"/>
                          <a:cs typeface="Consolas"/>
                          <a:sym typeface="Consolas"/>
                        </a:rPr>
                        <a:t>}/&gt;</a:t>
                      </a:r>
                      <a:br>
                        <a:rPr lang="en">
                          <a:solidFill>
                            <a:srgbClr val="CCCCCC"/>
                          </a:solidFill>
                          <a:latin typeface="Consolas"/>
                          <a:ea typeface="Consolas"/>
                          <a:cs typeface="Consolas"/>
                          <a:sym typeface="Consolas"/>
                        </a:rPr>
                      </a:br>
                      <a:r>
                        <a:rPr lang="en">
                          <a:solidFill>
                            <a:srgbClr val="CCCCCC"/>
                          </a:solidFill>
                          <a:latin typeface="Consolas"/>
                          <a:ea typeface="Consolas"/>
                          <a:cs typeface="Consolas"/>
                          <a:sym typeface="Consolas"/>
                        </a:rPr>
                        <a:t>&lt;/</a:t>
                      </a:r>
                      <a:r>
                        <a:rPr lang="en">
                          <a:solidFill>
                            <a:srgbClr val="E2777A"/>
                          </a:solidFill>
                          <a:latin typeface="Consolas"/>
                          <a:ea typeface="Consolas"/>
                          <a:cs typeface="Consolas"/>
                          <a:sym typeface="Consolas"/>
                        </a:rPr>
                        <a:t>Switch</a:t>
                      </a:r>
                      <a:r>
                        <a:rPr lang="en">
                          <a:solidFill>
                            <a:srgbClr val="CCCCCC"/>
                          </a:solidFill>
                          <a:latin typeface="Consolas"/>
                          <a:ea typeface="Consolas"/>
                          <a:cs typeface="Consolas"/>
                          <a:sym typeface="Consolas"/>
                        </a:rPr>
                        <a:t>&gt;</a:t>
                      </a:r>
                      <a:br>
                        <a:rPr lang="en">
                          <a:solidFill>
                            <a:srgbClr val="CCCCCC"/>
                          </a:solidFill>
                          <a:latin typeface="Consolas"/>
                          <a:ea typeface="Consolas"/>
                          <a:cs typeface="Consolas"/>
                          <a:sym typeface="Consolas"/>
                        </a:rPr>
                      </a:br>
                      <a:br>
                        <a:rPr lang="en">
                          <a:solidFill>
                            <a:srgbClr val="CCCCCC"/>
                          </a:solidFill>
                          <a:latin typeface="Consolas"/>
                          <a:ea typeface="Consolas"/>
                          <a:cs typeface="Consolas"/>
                          <a:sym typeface="Consolas"/>
                        </a:rPr>
                      </a:br>
                      <a:r>
                        <a:rPr lang="en">
                          <a:solidFill>
                            <a:srgbClr val="999999"/>
                          </a:solidFill>
                          <a:latin typeface="Consolas"/>
                          <a:ea typeface="Consolas"/>
                          <a:cs typeface="Consolas"/>
                          <a:sym typeface="Consolas"/>
                        </a:rPr>
                        <a:t>// Redirect with matched parameters</a:t>
                      </a:r>
                      <a:br>
                        <a:rPr lang="en">
                          <a:solidFill>
                            <a:srgbClr val="CCCCCC"/>
                          </a:solidFill>
                          <a:latin typeface="Consolas"/>
                          <a:ea typeface="Consolas"/>
                          <a:cs typeface="Consolas"/>
                          <a:sym typeface="Consolas"/>
                        </a:rPr>
                      </a:br>
                      <a:r>
                        <a:rPr lang="en">
                          <a:solidFill>
                            <a:srgbClr val="CCCCCC"/>
                          </a:solidFill>
                          <a:latin typeface="Consolas"/>
                          <a:ea typeface="Consolas"/>
                          <a:cs typeface="Consolas"/>
                          <a:sym typeface="Consolas"/>
                        </a:rPr>
                        <a:t>&lt;</a:t>
                      </a:r>
                      <a:r>
                        <a:rPr lang="en">
                          <a:solidFill>
                            <a:srgbClr val="E2777A"/>
                          </a:solidFill>
                          <a:latin typeface="Consolas"/>
                          <a:ea typeface="Consolas"/>
                          <a:cs typeface="Consolas"/>
                          <a:sym typeface="Consolas"/>
                        </a:rPr>
                        <a:t>Switch</a:t>
                      </a:r>
                      <a:r>
                        <a:rPr lang="en">
                          <a:solidFill>
                            <a:srgbClr val="CCCCCC"/>
                          </a:solidFill>
                          <a:latin typeface="Consolas"/>
                          <a:ea typeface="Consolas"/>
                          <a:cs typeface="Consolas"/>
                          <a:sym typeface="Consolas"/>
                        </a:rPr>
                        <a:t>&gt;</a:t>
                      </a:r>
                      <a:br>
                        <a:rPr lang="en">
                          <a:solidFill>
                            <a:srgbClr val="CCCCCC"/>
                          </a:solidFill>
                          <a:latin typeface="Consolas"/>
                          <a:ea typeface="Consolas"/>
                          <a:cs typeface="Consolas"/>
                          <a:sym typeface="Consolas"/>
                        </a:rPr>
                      </a:br>
                      <a:r>
                        <a:rPr lang="en">
                          <a:solidFill>
                            <a:srgbClr val="CCCCCC"/>
                          </a:solidFill>
                          <a:latin typeface="Consolas"/>
                          <a:ea typeface="Consolas"/>
                          <a:cs typeface="Consolas"/>
                          <a:sym typeface="Consolas"/>
                        </a:rPr>
                        <a:t>  &lt;</a:t>
                      </a:r>
                      <a:r>
                        <a:rPr lang="en">
                          <a:solidFill>
                            <a:srgbClr val="E2777A"/>
                          </a:solidFill>
                          <a:latin typeface="Consolas"/>
                          <a:ea typeface="Consolas"/>
                          <a:cs typeface="Consolas"/>
                          <a:sym typeface="Consolas"/>
                        </a:rPr>
                        <a:t>Redirect from</a:t>
                      </a:r>
                      <a:r>
                        <a:rPr lang="en">
                          <a:solidFill>
                            <a:srgbClr val="CCCCCC"/>
                          </a:solidFill>
                          <a:latin typeface="Consolas"/>
                          <a:ea typeface="Consolas"/>
                          <a:cs typeface="Consolas"/>
                          <a:sym typeface="Consolas"/>
                        </a:rPr>
                        <a:t>='</a:t>
                      </a:r>
                      <a:r>
                        <a:rPr lang="en">
                          <a:solidFill>
                            <a:srgbClr val="7EC699"/>
                          </a:solidFill>
                          <a:latin typeface="Consolas"/>
                          <a:ea typeface="Consolas"/>
                          <a:cs typeface="Consolas"/>
                          <a:sym typeface="Consolas"/>
                        </a:rPr>
                        <a:t>/users/:id</a:t>
                      </a:r>
                      <a:r>
                        <a:rPr lang="en">
                          <a:solidFill>
                            <a:srgbClr val="CCCCCC"/>
                          </a:solidFill>
                          <a:latin typeface="Consolas"/>
                          <a:ea typeface="Consolas"/>
                          <a:cs typeface="Consolas"/>
                          <a:sym typeface="Consolas"/>
                        </a:rPr>
                        <a:t>'</a:t>
                      </a:r>
                      <a:r>
                        <a:rPr lang="en">
                          <a:solidFill>
                            <a:srgbClr val="E2777A"/>
                          </a:solidFill>
                          <a:latin typeface="Consolas"/>
                          <a:ea typeface="Consolas"/>
                          <a:cs typeface="Consolas"/>
                          <a:sym typeface="Consolas"/>
                        </a:rPr>
                        <a:t> to</a:t>
                      </a:r>
                      <a:r>
                        <a:rPr lang="en">
                          <a:solidFill>
                            <a:srgbClr val="CCCCCC"/>
                          </a:solidFill>
                          <a:latin typeface="Consolas"/>
                          <a:ea typeface="Consolas"/>
                          <a:cs typeface="Consolas"/>
                          <a:sym typeface="Consolas"/>
                        </a:rPr>
                        <a:t>='</a:t>
                      </a:r>
                      <a:r>
                        <a:rPr lang="en">
                          <a:solidFill>
                            <a:srgbClr val="7EC699"/>
                          </a:solidFill>
                          <a:latin typeface="Consolas"/>
                          <a:ea typeface="Consolas"/>
                          <a:cs typeface="Consolas"/>
                          <a:sym typeface="Consolas"/>
                        </a:rPr>
                        <a:t>/users/profile/:id</a:t>
                      </a:r>
                      <a:r>
                        <a:rPr lang="en">
                          <a:solidFill>
                            <a:srgbClr val="CCCCCC"/>
                          </a:solidFill>
                          <a:latin typeface="Consolas"/>
                          <a:ea typeface="Consolas"/>
                          <a:cs typeface="Consolas"/>
                          <a:sym typeface="Consolas"/>
                        </a:rPr>
                        <a:t>'/&gt;</a:t>
                      </a:r>
                      <a:br>
                        <a:rPr lang="en">
                          <a:solidFill>
                            <a:srgbClr val="CCCCCC"/>
                          </a:solidFill>
                          <a:latin typeface="Consolas"/>
                          <a:ea typeface="Consolas"/>
                          <a:cs typeface="Consolas"/>
                          <a:sym typeface="Consolas"/>
                        </a:rPr>
                      </a:br>
                      <a:r>
                        <a:rPr lang="en">
                          <a:solidFill>
                            <a:srgbClr val="CCCCCC"/>
                          </a:solidFill>
                          <a:latin typeface="Consolas"/>
                          <a:ea typeface="Consolas"/>
                          <a:cs typeface="Consolas"/>
                          <a:sym typeface="Consolas"/>
                        </a:rPr>
                        <a:t>  &lt;</a:t>
                      </a:r>
                      <a:r>
                        <a:rPr lang="en">
                          <a:solidFill>
                            <a:srgbClr val="E2777A"/>
                          </a:solidFill>
                          <a:latin typeface="Consolas"/>
                          <a:ea typeface="Consolas"/>
                          <a:cs typeface="Consolas"/>
                          <a:sym typeface="Consolas"/>
                        </a:rPr>
                        <a:t>Route path</a:t>
                      </a:r>
                      <a:r>
                        <a:rPr lang="en">
                          <a:solidFill>
                            <a:srgbClr val="CCCCCC"/>
                          </a:solidFill>
                          <a:latin typeface="Consolas"/>
                          <a:ea typeface="Consolas"/>
                          <a:cs typeface="Consolas"/>
                          <a:sym typeface="Consolas"/>
                        </a:rPr>
                        <a:t>='</a:t>
                      </a:r>
                      <a:r>
                        <a:rPr lang="en">
                          <a:solidFill>
                            <a:srgbClr val="7EC699"/>
                          </a:solidFill>
                          <a:latin typeface="Consolas"/>
                          <a:ea typeface="Consolas"/>
                          <a:cs typeface="Consolas"/>
                          <a:sym typeface="Consolas"/>
                        </a:rPr>
                        <a:t>/users/profile/:id</a:t>
                      </a:r>
                      <a:r>
                        <a:rPr lang="en">
                          <a:solidFill>
                            <a:srgbClr val="CCCCCC"/>
                          </a:solidFill>
                          <a:latin typeface="Consolas"/>
                          <a:ea typeface="Consolas"/>
                          <a:cs typeface="Consolas"/>
                          <a:sym typeface="Consolas"/>
                        </a:rPr>
                        <a:t>'</a:t>
                      </a:r>
                      <a:r>
                        <a:rPr lang="en">
                          <a:solidFill>
                            <a:srgbClr val="E2777A"/>
                          </a:solidFill>
                          <a:latin typeface="Consolas"/>
                          <a:ea typeface="Consolas"/>
                          <a:cs typeface="Consolas"/>
                          <a:sym typeface="Consolas"/>
                        </a:rPr>
                        <a:t> component</a:t>
                      </a:r>
                      <a:r>
                        <a:rPr lang="en">
                          <a:solidFill>
                            <a:srgbClr val="CCCCCC"/>
                          </a:solidFill>
                          <a:latin typeface="Consolas"/>
                          <a:ea typeface="Consolas"/>
                          <a:cs typeface="Consolas"/>
                          <a:sym typeface="Consolas"/>
                        </a:rPr>
                        <a:t>={</a:t>
                      </a:r>
                      <a:r>
                        <a:rPr lang="en">
                          <a:solidFill>
                            <a:srgbClr val="E2777A"/>
                          </a:solidFill>
                          <a:latin typeface="Consolas"/>
                          <a:ea typeface="Consolas"/>
                          <a:cs typeface="Consolas"/>
                          <a:sym typeface="Consolas"/>
                        </a:rPr>
                        <a:t>Profile</a:t>
                      </a:r>
                      <a:r>
                        <a:rPr lang="en">
                          <a:solidFill>
                            <a:srgbClr val="CCCCCC"/>
                          </a:solidFill>
                          <a:latin typeface="Consolas"/>
                          <a:ea typeface="Consolas"/>
                          <a:cs typeface="Consolas"/>
                          <a:sym typeface="Consolas"/>
                        </a:rPr>
                        <a:t>}/&gt;</a:t>
                      </a:r>
                      <a:br>
                        <a:rPr lang="en">
                          <a:solidFill>
                            <a:srgbClr val="CCCCCC"/>
                          </a:solidFill>
                          <a:latin typeface="Consolas"/>
                          <a:ea typeface="Consolas"/>
                          <a:cs typeface="Consolas"/>
                          <a:sym typeface="Consolas"/>
                        </a:rPr>
                      </a:br>
                      <a:r>
                        <a:rPr lang="en">
                          <a:solidFill>
                            <a:srgbClr val="CCCCCC"/>
                          </a:solidFill>
                          <a:latin typeface="Consolas"/>
                          <a:ea typeface="Consolas"/>
                          <a:cs typeface="Consolas"/>
                          <a:sym typeface="Consolas"/>
                        </a:rPr>
                        <a:t>&lt;/</a:t>
                      </a:r>
                      <a:r>
                        <a:rPr lang="en">
                          <a:solidFill>
                            <a:srgbClr val="E2777A"/>
                          </a:solidFill>
                          <a:latin typeface="Consolas"/>
                          <a:ea typeface="Consolas"/>
                          <a:cs typeface="Consolas"/>
                          <a:sym typeface="Consolas"/>
                        </a:rPr>
                        <a:t>Switch</a:t>
                      </a:r>
                      <a:r>
                        <a:rPr lang="en">
                          <a:solidFill>
                            <a:srgbClr val="CCCCCC"/>
                          </a:solidFill>
                          <a:latin typeface="Consolas"/>
                          <a:ea typeface="Consolas"/>
                          <a:cs typeface="Consolas"/>
                          <a:sym typeface="Consolas"/>
                        </a:rPr>
                        <a:t>&gt;</a:t>
                      </a:r>
                      <a:br>
                        <a:rPr lang="en">
                          <a:solidFill>
                            <a:srgbClr val="CCCCCC"/>
                          </a:solidFill>
                          <a:latin typeface="Consolas"/>
                          <a:ea typeface="Consolas"/>
                          <a:cs typeface="Consolas"/>
                          <a:sym typeface="Consolas"/>
                        </a:rPr>
                      </a:br>
                      <a:endParaRPr/>
                    </a:p>
                  </a:txBody>
                  <a:tcPr marT="91425" marB="91425" marR="91425" marL="91425">
                    <a:solidFill>
                      <a:srgbClr val="000000"/>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rgbClr val="000000"/>
              </a:buClr>
              <a:buSzPts val="1100"/>
              <a:buFont typeface="Arial"/>
              <a:buNone/>
            </a:pPr>
            <a:r>
              <a:t/>
            </a:r>
            <a:endParaRPr sz="3600">
              <a:solidFill>
                <a:srgbClr val="111111"/>
              </a:solidFill>
              <a:latin typeface="Times New Roman"/>
              <a:ea typeface="Times New Roman"/>
              <a:cs typeface="Times New Roman"/>
              <a:sym typeface="Times New Roman"/>
            </a:endParaRPr>
          </a:p>
        </p:txBody>
      </p:sp>
      <p:sp>
        <p:nvSpPr>
          <p:cNvPr id="212" name="Google Shape;212;p30"/>
          <p:cNvSpPr txBox="1"/>
          <p:nvPr>
            <p:ph idx="1" type="body"/>
          </p:nvPr>
        </p:nvSpPr>
        <p:spPr>
          <a:xfrm>
            <a:off x="457200" y="1120378"/>
            <a:ext cx="8458200" cy="3394500"/>
          </a:xfrm>
          <a:prstGeom prst="rect">
            <a:avLst/>
          </a:prstGeom>
          <a:noFill/>
          <a:ln>
            <a:noFill/>
          </a:ln>
        </p:spPr>
        <p:txBody>
          <a:bodyPr anchorCtr="0" anchor="t" bIns="45700" lIns="91425" spcFirstLastPara="1" rIns="91425" wrap="square" tIns="45700">
            <a:noAutofit/>
          </a:bodyPr>
          <a:lstStyle/>
          <a:p>
            <a:pPr indent="-139700" lvl="0" marL="342900" marR="381000" rtl="0" algn="l">
              <a:spcBef>
                <a:spcPts val="640"/>
              </a:spcBef>
              <a:spcAft>
                <a:spcPts val="0"/>
              </a:spcAft>
              <a:buNone/>
            </a:pPr>
            <a:r>
              <a:rPr b="1" lang="en" sz="1400">
                <a:solidFill>
                  <a:srgbClr val="000000"/>
                </a:solidFill>
                <a:latin typeface="Verdana"/>
                <a:ea typeface="Verdana"/>
                <a:cs typeface="Verdana"/>
                <a:sym typeface="Verdana"/>
              </a:rPr>
              <a:t>exact: bool</a:t>
            </a:r>
            <a:endParaRPr b="1" sz="1400">
              <a:solidFill>
                <a:srgbClr val="000000"/>
              </a:solidFill>
              <a:latin typeface="Verdana"/>
              <a:ea typeface="Verdana"/>
              <a:cs typeface="Verdana"/>
              <a:sym typeface="Verdana"/>
            </a:endParaRPr>
          </a:p>
          <a:p>
            <a:pPr indent="-139700" lvl="0" marL="342900" marR="381000" rtl="0" algn="l">
              <a:spcBef>
                <a:spcPts val="800"/>
              </a:spcBef>
              <a:spcAft>
                <a:spcPts val="0"/>
              </a:spcAft>
              <a:buNone/>
            </a:pPr>
            <a:r>
              <a:rPr lang="en" sz="1400">
                <a:solidFill>
                  <a:srgbClr val="000000"/>
                </a:solidFill>
                <a:latin typeface="Roboto"/>
                <a:ea typeface="Roboto"/>
                <a:cs typeface="Roboto"/>
                <a:sym typeface="Roboto"/>
              </a:rPr>
              <a:t>Match </a:t>
            </a:r>
            <a:r>
              <a:rPr lang="en" sz="1400">
                <a:solidFill>
                  <a:srgbClr val="000000"/>
                </a:solidFill>
                <a:latin typeface="Verdana"/>
                <a:ea typeface="Verdana"/>
                <a:cs typeface="Verdana"/>
                <a:sym typeface="Verdana"/>
              </a:rPr>
              <a:t>from</a:t>
            </a:r>
            <a:r>
              <a:rPr lang="en" sz="1400">
                <a:solidFill>
                  <a:srgbClr val="000000"/>
                </a:solidFill>
                <a:latin typeface="Roboto"/>
                <a:ea typeface="Roboto"/>
                <a:cs typeface="Roboto"/>
                <a:sym typeface="Roboto"/>
              </a:rPr>
              <a:t> exactly; equivalent to Route.exact.</a:t>
            </a:r>
            <a:endParaRPr sz="1400">
              <a:solidFill>
                <a:srgbClr val="000000"/>
              </a:solidFill>
              <a:latin typeface="Roboto"/>
              <a:ea typeface="Roboto"/>
              <a:cs typeface="Roboto"/>
              <a:sym typeface="Roboto"/>
            </a:endParaRPr>
          </a:p>
          <a:p>
            <a:pPr indent="-139700" lvl="0" marL="342900" marR="381000" rtl="0" algn="l">
              <a:spcBef>
                <a:spcPts val="800"/>
              </a:spcBef>
              <a:spcAft>
                <a:spcPts val="0"/>
              </a:spcAft>
              <a:buNone/>
            </a:pPr>
            <a:r>
              <a:rPr b="1" lang="en" sz="1400">
                <a:solidFill>
                  <a:srgbClr val="000000"/>
                </a:solidFill>
                <a:latin typeface="Verdana"/>
                <a:ea typeface="Verdana"/>
                <a:cs typeface="Verdana"/>
                <a:sym typeface="Verdana"/>
              </a:rPr>
              <a:t>push: bool</a:t>
            </a:r>
            <a:endParaRPr b="1" sz="1400">
              <a:solidFill>
                <a:srgbClr val="000000"/>
              </a:solidFill>
              <a:latin typeface="Verdana"/>
              <a:ea typeface="Verdana"/>
              <a:cs typeface="Verdana"/>
              <a:sym typeface="Verdana"/>
            </a:endParaRPr>
          </a:p>
          <a:p>
            <a:pPr indent="-139700" lvl="0" marL="342900" marR="381000" rtl="0" algn="l">
              <a:lnSpc>
                <a:spcPct val="100000"/>
              </a:lnSpc>
              <a:spcBef>
                <a:spcPts val="2400"/>
              </a:spcBef>
              <a:spcAft>
                <a:spcPts val="0"/>
              </a:spcAft>
              <a:buNone/>
            </a:pPr>
            <a:r>
              <a:rPr lang="en" sz="1400">
                <a:solidFill>
                  <a:srgbClr val="000000"/>
                </a:solidFill>
                <a:latin typeface="Roboto"/>
                <a:ea typeface="Roboto"/>
                <a:cs typeface="Roboto"/>
                <a:sym typeface="Roboto"/>
              </a:rPr>
              <a:t>When </a:t>
            </a:r>
            <a:r>
              <a:rPr lang="en" sz="1400">
                <a:solidFill>
                  <a:srgbClr val="000000"/>
                </a:solidFill>
                <a:latin typeface="Verdana"/>
                <a:ea typeface="Verdana"/>
                <a:cs typeface="Verdana"/>
                <a:sym typeface="Verdana"/>
              </a:rPr>
              <a:t>true</a:t>
            </a:r>
            <a:r>
              <a:rPr lang="en" sz="1400">
                <a:solidFill>
                  <a:srgbClr val="000000"/>
                </a:solidFill>
                <a:latin typeface="Roboto"/>
                <a:ea typeface="Roboto"/>
                <a:cs typeface="Roboto"/>
                <a:sym typeface="Roboto"/>
              </a:rPr>
              <a:t>, redirecting will push a new entry onto the history instead of replacing the current one.</a:t>
            </a:r>
            <a:endParaRPr sz="1400">
              <a:solidFill>
                <a:srgbClr val="000000"/>
              </a:solidFill>
              <a:latin typeface="Roboto"/>
              <a:ea typeface="Roboto"/>
              <a:cs typeface="Roboto"/>
              <a:sym typeface="Roboto"/>
            </a:endParaRPr>
          </a:p>
          <a:p>
            <a:pPr indent="-139700" lvl="0" marL="342900" rtl="0" algn="l">
              <a:lnSpc>
                <a:spcPct val="100000"/>
              </a:lnSpc>
              <a:spcBef>
                <a:spcPts val="2400"/>
              </a:spcBef>
              <a:spcAft>
                <a:spcPts val="0"/>
              </a:spcAft>
              <a:buNone/>
            </a:pPr>
            <a:r>
              <a:rPr lang="en" sz="1400">
                <a:solidFill>
                  <a:srgbClr val="CCCCCC"/>
                </a:solidFill>
                <a:highlight>
                  <a:srgbClr val="2D2D2D"/>
                </a:highlight>
                <a:latin typeface="Consolas"/>
                <a:ea typeface="Consolas"/>
                <a:cs typeface="Consolas"/>
                <a:sym typeface="Consolas"/>
              </a:rPr>
              <a:t>&lt;</a:t>
            </a:r>
            <a:r>
              <a:rPr lang="en" sz="1400">
                <a:solidFill>
                  <a:srgbClr val="E2777A"/>
                </a:solidFill>
                <a:highlight>
                  <a:srgbClr val="2D2D2D"/>
                </a:highlight>
                <a:latin typeface="Consolas"/>
                <a:ea typeface="Consolas"/>
                <a:cs typeface="Consolas"/>
                <a:sym typeface="Consolas"/>
              </a:rPr>
              <a:t>Redirect push to</a:t>
            </a:r>
            <a:r>
              <a:rPr lang="en" sz="1400">
                <a:solidFill>
                  <a:srgbClr val="CCCCCC"/>
                </a:solidFill>
                <a:highlight>
                  <a:srgbClr val="2D2D2D"/>
                </a:highlight>
                <a:latin typeface="Consolas"/>
                <a:ea typeface="Consolas"/>
                <a:cs typeface="Consolas"/>
                <a:sym typeface="Consolas"/>
              </a:rPr>
              <a:t>="</a:t>
            </a:r>
            <a:r>
              <a:rPr lang="en" sz="1400">
                <a:solidFill>
                  <a:srgbClr val="7EC699"/>
                </a:solidFill>
                <a:highlight>
                  <a:srgbClr val="2D2D2D"/>
                </a:highlight>
                <a:latin typeface="Consolas"/>
                <a:ea typeface="Consolas"/>
                <a:cs typeface="Consolas"/>
                <a:sym typeface="Consolas"/>
              </a:rPr>
              <a:t>/somewhere/else</a:t>
            </a:r>
            <a:r>
              <a:rPr lang="en" sz="1400">
                <a:solidFill>
                  <a:srgbClr val="CCCCCC"/>
                </a:solidFill>
                <a:highlight>
                  <a:srgbClr val="2D2D2D"/>
                </a:highlight>
                <a:latin typeface="Consolas"/>
                <a:ea typeface="Consolas"/>
                <a:cs typeface="Consolas"/>
                <a:sym typeface="Consolas"/>
              </a:rPr>
              <a:t>"</a:t>
            </a:r>
            <a:r>
              <a:rPr lang="en" sz="1400">
                <a:solidFill>
                  <a:srgbClr val="E2777A"/>
                </a:solidFill>
                <a:highlight>
                  <a:srgbClr val="2D2D2D"/>
                </a:highlight>
                <a:latin typeface="Consolas"/>
                <a:ea typeface="Consolas"/>
                <a:cs typeface="Consolas"/>
                <a:sym typeface="Consolas"/>
              </a:rPr>
              <a:t> </a:t>
            </a:r>
            <a:r>
              <a:rPr lang="en" sz="1400">
                <a:solidFill>
                  <a:srgbClr val="CCCCCC"/>
                </a:solidFill>
                <a:highlight>
                  <a:srgbClr val="2D2D2D"/>
                </a:highlight>
                <a:latin typeface="Consolas"/>
                <a:ea typeface="Consolas"/>
                <a:cs typeface="Consolas"/>
                <a:sym typeface="Consolas"/>
              </a:rPr>
              <a:t>/&gt;</a:t>
            </a:r>
            <a:endParaRPr sz="1400">
              <a:solidFill>
                <a:srgbClr val="000000"/>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rgbClr val="000000"/>
              </a:buClr>
              <a:buSzPts val="1100"/>
              <a:buFont typeface="Arial"/>
              <a:buNone/>
            </a:pPr>
            <a:r>
              <a:t/>
            </a:r>
            <a:endParaRPr sz="3600">
              <a:solidFill>
                <a:srgbClr val="111111"/>
              </a:solidFill>
              <a:latin typeface="Times New Roman"/>
              <a:ea typeface="Times New Roman"/>
              <a:cs typeface="Times New Roman"/>
              <a:sym typeface="Times New Roman"/>
            </a:endParaRPr>
          </a:p>
        </p:txBody>
      </p:sp>
      <p:sp>
        <p:nvSpPr>
          <p:cNvPr id="219" name="Google Shape;219;p31"/>
          <p:cNvSpPr txBox="1"/>
          <p:nvPr>
            <p:ph idx="1" type="body"/>
          </p:nvPr>
        </p:nvSpPr>
        <p:spPr>
          <a:xfrm>
            <a:off x="457200" y="1120378"/>
            <a:ext cx="8458200" cy="3394500"/>
          </a:xfrm>
          <a:prstGeom prst="rect">
            <a:avLst/>
          </a:prstGeom>
          <a:noFill/>
          <a:ln>
            <a:noFill/>
          </a:ln>
        </p:spPr>
        <p:txBody>
          <a:bodyPr anchorCtr="0" anchor="t" bIns="45700" lIns="91425" spcFirstLastPara="1" rIns="91425" wrap="square" tIns="45700">
            <a:noAutofit/>
          </a:bodyPr>
          <a:lstStyle/>
          <a:p>
            <a:pPr indent="-139700" lvl="0" marL="342900" marR="381000" rtl="0" algn="l">
              <a:lnSpc>
                <a:spcPct val="100000"/>
              </a:lnSpc>
              <a:spcBef>
                <a:spcPts val="640"/>
              </a:spcBef>
              <a:spcAft>
                <a:spcPts val="0"/>
              </a:spcAft>
              <a:buNone/>
            </a:pPr>
            <a:r>
              <a:rPr b="1" lang="en" sz="1400">
                <a:solidFill>
                  <a:srgbClr val="000000"/>
                </a:solidFill>
                <a:latin typeface="Verdana"/>
                <a:ea typeface="Verdana"/>
                <a:cs typeface="Verdana"/>
                <a:sym typeface="Verdana"/>
              </a:rPr>
              <a:t>to: string</a:t>
            </a:r>
            <a:endParaRPr b="1" sz="1400">
              <a:solidFill>
                <a:srgbClr val="000000"/>
              </a:solidFill>
              <a:latin typeface="Verdana"/>
              <a:ea typeface="Verdana"/>
              <a:cs typeface="Verdana"/>
              <a:sym typeface="Verdana"/>
            </a:endParaRPr>
          </a:p>
          <a:p>
            <a:pPr indent="0" lvl="0" marL="342900" marR="381000" rtl="0" algn="l">
              <a:lnSpc>
                <a:spcPct val="100000"/>
              </a:lnSpc>
              <a:spcBef>
                <a:spcPts val="0"/>
              </a:spcBef>
              <a:spcAft>
                <a:spcPts val="0"/>
              </a:spcAft>
              <a:buNone/>
            </a:pPr>
            <a:r>
              <a:rPr lang="en" sz="1400">
                <a:solidFill>
                  <a:srgbClr val="000000"/>
                </a:solidFill>
                <a:latin typeface="Roboto"/>
                <a:ea typeface="Roboto"/>
                <a:cs typeface="Roboto"/>
                <a:sym typeface="Roboto"/>
              </a:rPr>
              <a:t>The URL to redirect to. Any valid URL path that </a:t>
            </a:r>
            <a:r>
              <a:rPr lang="en" sz="1400">
                <a:solidFill>
                  <a:srgbClr val="000000"/>
                </a:solidFill>
                <a:latin typeface="Verdana"/>
                <a:ea typeface="Verdana"/>
                <a:cs typeface="Verdana"/>
                <a:sym typeface="Verdana"/>
              </a:rPr>
              <a:t>path-to-regexp@^1.7.0</a:t>
            </a:r>
            <a:r>
              <a:rPr lang="en" sz="1400">
                <a:solidFill>
                  <a:srgbClr val="000000"/>
                </a:solidFill>
                <a:latin typeface="Roboto"/>
                <a:ea typeface="Roboto"/>
                <a:cs typeface="Roboto"/>
                <a:sym typeface="Roboto"/>
              </a:rPr>
              <a:t>understands. All URL parameters that are used in </a:t>
            </a:r>
            <a:r>
              <a:rPr lang="en" sz="1400">
                <a:solidFill>
                  <a:srgbClr val="000000"/>
                </a:solidFill>
                <a:latin typeface="Verdana"/>
                <a:ea typeface="Verdana"/>
                <a:cs typeface="Verdana"/>
                <a:sym typeface="Verdana"/>
              </a:rPr>
              <a:t>to</a:t>
            </a:r>
            <a:r>
              <a:rPr lang="en" sz="1400">
                <a:solidFill>
                  <a:srgbClr val="000000"/>
                </a:solidFill>
                <a:latin typeface="Roboto"/>
                <a:ea typeface="Roboto"/>
                <a:cs typeface="Roboto"/>
                <a:sym typeface="Roboto"/>
              </a:rPr>
              <a:t> must be covered by </a:t>
            </a:r>
            <a:r>
              <a:rPr lang="en" sz="1400">
                <a:solidFill>
                  <a:srgbClr val="000000"/>
                </a:solidFill>
                <a:latin typeface="Verdana"/>
                <a:ea typeface="Verdana"/>
                <a:cs typeface="Verdana"/>
                <a:sym typeface="Verdana"/>
              </a:rPr>
              <a:t>from</a:t>
            </a:r>
            <a:r>
              <a:rPr lang="en" sz="1400">
                <a:solidFill>
                  <a:srgbClr val="000000"/>
                </a:solidFill>
                <a:latin typeface="Roboto"/>
                <a:ea typeface="Roboto"/>
                <a:cs typeface="Roboto"/>
                <a:sym typeface="Roboto"/>
              </a:rPr>
              <a:t>.</a:t>
            </a:r>
            <a:endParaRPr sz="1400">
              <a:solidFill>
                <a:srgbClr val="000000"/>
              </a:solidFill>
              <a:latin typeface="Roboto"/>
              <a:ea typeface="Roboto"/>
              <a:cs typeface="Roboto"/>
              <a:sym typeface="Roboto"/>
            </a:endParaRPr>
          </a:p>
          <a:p>
            <a:pPr indent="-139700" lvl="0" marL="342900" rtl="0" algn="l">
              <a:lnSpc>
                <a:spcPct val="100000"/>
              </a:lnSpc>
              <a:spcBef>
                <a:spcPts val="640"/>
              </a:spcBef>
              <a:spcAft>
                <a:spcPts val="0"/>
              </a:spcAft>
              <a:buNone/>
            </a:pPr>
            <a:r>
              <a:rPr lang="en" sz="1400">
                <a:solidFill>
                  <a:srgbClr val="CCCCCC"/>
                </a:solidFill>
                <a:highlight>
                  <a:srgbClr val="2D2D2D"/>
                </a:highlight>
                <a:latin typeface="Consolas"/>
                <a:ea typeface="Consolas"/>
                <a:cs typeface="Consolas"/>
                <a:sym typeface="Consolas"/>
              </a:rPr>
              <a:t>&lt;</a:t>
            </a:r>
            <a:r>
              <a:rPr lang="en" sz="1400">
                <a:solidFill>
                  <a:srgbClr val="E2777A"/>
                </a:solidFill>
                <a:highlight>
                  <a:srgbClr val="2D2D2D"/>
                </a:highlight>
                <a:latin typeface="Consolas"/>
                <a:ea typeface="Consolas"/>
                <a:cs typeface="Consolas"/>
                <a:sym typeface="Consolas"/>
              </a:rPr>
              <a:t>Redirect to</a:t>
            </a:r>
            <a:r>
              <a:rPr lang="en" sz="1400">
                <a:solidFill>
                  <a:srgbClr val="CCCCCC"/>
                </a:solidFill>
                <a:highlight>
                  <a:srgbClr val="2D2D2D"/>
                </a:highlight>
                <a:latin typeface="Consolas"/>
                <a:ea typeface="Consolas"/>
                <a:cs typeface="Consolas"/>
                <a:sym typeface="Consolas"/>
              </a:rPr>
              <a:t>="</a:t>
            </a:r>
            <a:r>
              <a:rPr lang="en" sz="1400">
                <a:solidFill>
                  <a:srgbClr val="7EC699"/>
                </a:solidFill>
                <a:highlight>
                  <a:srgbClr val="2D2D2D"/>
                </a:highlight>
                <a:latin typeface="Consolas"/>
                <a:ea typeface="Consolas"/>
                <a:cs typeface="Consolas"/>
                <a:sym typeface="Consolas"/>
              </a:rPr>
              <a:t>/somewhere/else</a:t>
            </a:r>
            <a:r>
              <a:rPr lang="en" sz="1400">
                <a:solidFill>
                  <a:srgbClr val="CCCCCC"/>
                </a:solidFill>
                <a:highlight>
                  <a:srgbClr val="2D2D2D"/>
                </a:highlight>
                <a:latin typeface="Consolas"/>
                <a:ea typeface="Consolas"/>
                <a:cs typeface="Consolas"/>
                <a:sym typeface="Consolas"/>
              </a:rPr>
              <a:t>"</a:t>
            </a:r>
            <a:r>
              <a:rPr lang="en" sz="1400">
                <a:solidFill>
                  <a:srgbClr val="E2777A"/>
                </a:solidFill>
                <a:highlight>
                  <a:srgbClr val="2D2D2D"/>
                </a:highlight>
                <a:latin typeface="Consolas"/>
                <a:ea typeface="Consolas"/>
                <a:cs typeface="Consolas"/>
                <a:sym typeface="Consolas"/>
              </a:rPr>
              <a:t> </a:t>
            </a:r>
            <a:r>
              <a:rPr lang="en" sz="1400">
                <a:solidFill>
                  <a:srgbClr val="CCCCCC"/>
                </a:solidFill>
                <a:highlight>
                  <a:srgbClr val="2D2D2D"/>
                </a:highlight>
                <a:latin typeface="Consolas"/>
                <a:ea typeface="Consolas"/>
                <a:cs typeface="Consolas"/>
                <a:sym typeface="Consolas"/>
              </a:rPr>
              <a:t>/&gt;</a:t>
            </a:r>
            <a:endParaRPr sz="1400">
              <a:solidFill>
                <a:srgbClr val="CCCCCC"/>
              </a:solidFill>
              <a:highlight>
                <a:srgbClr val="2D2D2D"/>
              </a:highlight>
              <a:latin typeface="Consolas"/>
              <a:ea typeface="Consolas"/>
              <a:cs typeface="Consolas"/>
              <a:sym typeface="Consolas"/>
            </a:endParaRPr>
          </a:p>
          <a:p>
            <a:pPr indent="-139700" lvl="0" marL="342900" marR="381000" rtl="0" algn="l">
              <a:lnSpc>
                <a:spcPct val="100000"/>
              </a:lnSpc>
              <a:spcBef>
                <a:spcPts val="640"/>
              </a:spcBef>
              <a:spcAft>
                <a:spcPts val="0"/>
              </a:spcAft>
              <a:buNone/>
            </a:pPr>
            <a:r>
              <a:rPr b="1" lang="en" sz="1400">
                <a:solidFill>
                  <a:srgbClr val="000000"/>
                </a:solidFill>
                <a:latin typeface="Verdana"/>
                <a:ea typeface="Verdana"/>
                <a:cs typeface="Verdana"/>
                <a:sym typeface="Verdana"/>
              </a:rPr>
              <a:t>to: object</a:t>
            </a:r>
            <a:endParaRPr b="1" sz="1400">
              <a:solidFill>
                <a:srgbClr val="000000"/>
              </a:solidFill>
              <a:latin typeface="Verdana"/>
              <a:ea typeface="Verdana"/>
              <a:cs typeface="Verdana"/>
              <a:sym typeface="Verdana"/>
            </a:endParaRPr>
          </a:p>
          <a:p>
            <a:pPr indent="0" lvl="0" marL="342900" marR="381000" rtl="0" algn="l">
              <a:lnSpc>
                <a:spcPct val="100000"/>
              </a:lnSpc>
              <a:spcBef>
                <a:spcPts val="0"/>
              </a:spcBef>
              <a:spcAft>
                <a:spcPts val="0"/>
              </a:spcAft>
              <a:buNone/>
            </a:pPr>
            <a:r>
              <a:rPr lang="en" sz="1400">
                <a:solidFill>
                  <a:srgbClr val="000000"/>
                </a:solidFill>
                <a:latin typeface="Roboto"/>
                <a:ea typeface="Roboto"/>
                <a:cs typeface="Roboto"/>
                <a:sym typeface="Roboto"/>
              </a:rPr>
              <a:t>A location to redirect to. </a:t>
            </a:r>
            <a:r>
              <a:rPr lang="en" sz="1400">
                <a:solidFill>
                  <a:srgbClr val="000000"/>
                </a:solidFill>
                <a:latin typeface="Verdana"/>
                <a:ea typeface="Verdana"/>
                <a:cs typeface="Verdana"/>
                <a:sym typeface="Verdana"/>
              </a:rPr>
              <a:t>pathname</a:t>
            </a:r>
            <a:r>
              <a:rPr lang="en" sz="1400">
                <a:solidFill>
                  <a:srgbClr val="000000"/>
                </a:solidFill>
                <a:latin typeface="Roboto"/>
                <a:ea typeface="Roboto"/>
                <a:cs typeface="Roboto"/>
                <a:sym typeface="Roboto"/>
              </a:rPr>
              <a:t> can be any valid URL path that </a:t>
            </a:r>
            <a:r>
              <a:rPr lang="en" sz="1400">
                <a:solidFill>
                  <a:srgbClr val="000000"/>
                </a:solidFill>
                <a:latin typeface="Verdana"/>
                <a:ea typeface="Verdana"/>
                <a:cs typeface="Verdana"/>
                <a:sym typeface="Verdana"/>
              </a:rPr>
              <a:t>path-to-regexp@^1.7.0</a:t>
            </a:r>
            <a:r>
              <a:rPr lang="en" sz="1400">
                <a:solidFill>
                  <a:srgbClr val="000000"/>
                </a:solidFill>
                <a:latin typeface="Roboto"/>
                <a:ea typeface="Roboto"/>
                <a:cs typeface="Roboto"/>
                <a:sym typeface="Roboto"/>
              </a:rPr>
              <a:t> understands.</a:t>
            </a:r>
            <a:endParaRPr sz="1400">
              <a:solidFill>
                <a:srgbClr val="000000"/>
              </a:solidFill>
              <a:latin typeface="Roboto"/>
              <a:ea typeface="Roboto"/>
              <a:cs typeface="Roboto"/>
              <a:sym typeface="Roboto"/>
            </a:endParaRPr>
          </a:p>
          <a:p>
            <a:pPr indent="-139700" lvl="0" marL="342900" rtl="0" algn="l">
              <a:lnSpc>
                <a:spcPct val="100000"/>
              </a:lnSpc>
              <a:spcBef>
                <a:spcPts val="640"/>
              </a:spcBef>
              <a:spcAft>
                <a:spcPts val="0"/>
              </a:spcAft>
              <a:buNone/>
            </a:pPr>
            <a:r>
              <a:t/>
            </a:r>
            <a:endParaRPr sz="1400">
              <a:solidFill>
                <a:srgbClr val="CCCCCC"/>
              </a:solidFill>
              <a:highlight>
                <a:srgbClr val="2D2D2D"/>
              </a:highlight>
              <a:latin typeface="Consolas"/>
              <a:ea typeface="Consolas"/>
              <a:cs typeface="Consolas"/>
              <a:sym typeface="Consolas"/>
            </a:endParaRPr>
          </a:p>
          <a:p>
            <a:pPr indent="0" lvl="0" marL="0" marR="0" rtl="0" algn="l">
              <a:lnSpc>
                <a:spcPct val="100000"/>
              </a:lnSpc>
              <a:spcBef>
                <a:spcPts val="0"/>
              </a:spcBef>
              <a:spcAft>
                <a:spcPts val="0"/>
              </a:spcAft>
              <a:buNone/>
            </a:pPr>
            <a:r>
              <a:t/>
            </a:r>
            <a:endParaRPr sz="1400">
              <a:solidFill>
                <a:srgbClr val="000000"/>
              </a:solidFill>
              <a:latin typeface="Roboto"/>
              <a:ea typeface="Roboto"/>
              <a:cs typeface="Roboto"/>
              <a:sym typeface="Roboto"/>
            </a:endParaRPr>
          </a:p>
        </p:txBody>
      </p:sp>
      <p:graphicFrame>
        <p:nvGraphicFramePr>
          <p:cNvPr id="220" name="Google Shape;220;p31"/>
          <p:cNvGraphicFramePr/>
          <p:nvPr/>
        </p:nvGraphicFramePr>
        <p:xfrm>
          <a:off x="819700" y="3009800"/>
          <a:ext cx="3000000" cy="3000000"/>
        </p:xfrm>
        <a:graphic>
          <a:graphicData uri="http://schemas.openxmlformats.org/drawingml/2006/table">
            <a:tbl>
              <a:tblPr>
                <a:noFill/>
                <a:tableStyleId>{FE9F596C-5C98-4B5D-B7A7-48A271A6ECCE}</a:tableStyleId>
              </a:tblPr>
              <a:tblGrid>
                <a:gridCol w="7239000"/>
              </a:tblGrid>
              <a:tr h="381000">
                <a:tc>
                  <a:txBody>
                    <a:bodyPr>
                      <a:noAutofit/>
                    </a:bodyPr>
                    <a:lstStyle/>
                    <a:p>
                      <a:pPr indent="-139700" lvl="0" marL="342900" rtl="0" algn="l">
                        <a:spcBef>
                          <a:spcPts val="640"/>
                        </a:spcBef>
                        <a:spcAft>
                          <a:spcPts val="0"/>
                        </a:spcAft>
                        <a:buClr>
                          <a:schemeClr val="dk1"/>
                        </a:buClr>
                        <a:buSzPts val="1100"/>
                        <a:buFont typeface="Arial"/>
                        <a:buNone/>
                      </a:pPr>
                      <a:r>
                        <a:rPr lang="en">
                          <a:solidFill>
                            <a:srgbClr val="CCCCCC"/>
                          </a:solidFill>
                          <a:latin typeface="Consolas"/>
                          <a:ea typeface="Consolas"/>
                          <a:cs typeface="Consolas"/>
                          <a:sym typeface="Consolas"/>
                        </a:rPr>
                        <a:t>&lt;</a:t>
                      </a:r>
                      <a:r>
                        <a:rPr lang="en">
                          <a:solidFill>
                            <a:srgbClr val="E2777A"/>
                          </a:solidFill>
                          <a:latin typeface="Consolas"/>
                          <a:ea typeface="Consolas"/>
                          <a:cs typeface="Consolas"/>
                          <a:sym typeface="Consolas"/>
                        </a:rPr>
                        <a:t>Redirect</a:t>
                      </a:r>
                      <a:br>
                        <a:rPr lang="en">
                          <a:solidFill>
                            <a:srgbClr val="E2777A"/>
                          </a:solidFill>
                          <a:latin typeface="Consolas"/>
                          <a:ea typeface="Consolas"/>
                          <a:cs typeface="Consolas"/>
                          <a:sym typeface="Consolas"/>
                        </a:rPr>
                      </a:br>
                      <a:r>
                        <a:rPr lang="en">
                          <a:solidFill>
                            <a:srgbClr val="E2777A"/>
                          </a:solidFill>
                          <a:latin typeface="Consolas"/>
                          <a:ea typeface="Consolas"/>
                          <a:cs typeface="Consolas"/>
                          <a:sym typeface="Consolas"/>
                        </a:rPr>
                        <a:t>  to</a:t>
                      </a:r>
                      <a:r>
                        <a:rPr lang="en">
                          <a:solidFill>
                            <a:srgbClr val="CCCCCC"/>
                          </a:solidFill>
                          <a:latin typeface="Consolas"/>
                          <a:ea typeface="Consolas"/>
                          <a:cs typeface="Consolas"/>
                          <a:sym typeface="Consolas"/>
                        </a:rPr>
                        <a:t>={{</a:t>
                      </a:r>
                      <a:br>
                        <a:rPr lang="en">
                          <a:solidFill>
                            <a:srgbClr val="E2777A"/>
                          </a:solidFill>
                          <a:latin typeface="Consolas"/>
                          <a:ea typeface="Consolas"/>
                          <a:cs typeface="Consolas"/>
                          <a:sym typeface="Consolas"/>
                        </a:rPr>
                      </a:br>
                      <a:r>
                        <a:rPr lang="en">
                          <a:solidFill>
                            <a:srgbClr val="E2777A"/>
                          </a:solidFill>
                          <a:latin typeface="Consolas"/>
                          <a:ea typeface="Consolas"/>
                          <a:cs typeface="Consolas"/>
                          <a:sym typeface="Consolas"/>
                        </a:rPr>
                        <a:t>    pathname</a:t>
                      </a:r>
                      <a:r>
                        <a:rPr lang="en">
                          <a:solidFill>
                            <a:srgbClr val="CCCCCC"/>
                          </a:solidFill>
                          <a:latin typeface="Consolas"/>
                          <a:ea typeface="Consolas"/>
                          <a:cs typeface="Consolas"/>
                          <a:sym typeface="Consolas"/>
                        </a:rPr>
                        <a:t>:</a:t>
                      </a:r>
                      <a:r>
                        <a:rPr lang="en">
                          <a:solidFill>
                            <a:srgbClr val="E2777A"/>
                          </a:solidFill>
                          <a:latin typeface="Consolas"/>
                          <a:ea typeface="Consolas"/>
                          <a:cs typeface="Consolas"/>
                          <a:sym typeface="Consolas"/>
                        </a:rPr>
                        <a:t> </a:t>
                      </a:r>
                      <a:r>
                        <a:rPr lang="en">
                          <a:solidFill>
                            <a:srgbClr val="7EC699"/>
                          </a:solidFill>
                          <a:latin typeface="Consolas"/>
                          <a:ea typeface="Consolas"/>
                          <a:cs typeface="Consolas"/>
                          <a:sym typeface="Consolas"/>
                        </a:rPr>
                        <a:t>"/login"</a:t>
                      </a:r>
                      <a:r>
                        <a:rPr lang="en">
                          <a:solidFill>
                            <a:srgbClr val="CCCCCC"/>
                          </a:solidFill>
                          <a:latin typeface="Consolas"/>
                          <a:ea typeface="Consolas"/>
                          <a:cs typeface="Consolas"/>
                          <a:sym typeface="Consolas"/>
                        </a:rPr>
                        <a:t>,</a:t>
                      </a:r>
                      <a:br>
                        <a:rPr lang="en">
                          <a:solidFill>
                            <a:srgbClr val="E2777A"/>
                          </a:solidFill>
                          <a:latin typeface="Consolas"/>
                          <a:ea typeface="Consolas"/>
                          <a:cs typeface="Consolas"/>
                          <a:sym typeface="Consolas"/>
                        </a:rPr>
                      </a:br>
                      <a:r>
                        <a:rPr lang="en">
                          <a:solidFill>
                            <a:srgbClr val="E2777A"/>
                          </a:solidFill>
                          <a:latin typeface="Consolas"/>
                          <a:ea typeface="Consolas"/>
                          <a:cs typeface="Consolas"/>
                          <a:sym typeface="Consolas"/>
                        </a:rPr>
                        <a:t>    search</a:t>
                      </a:r>
                      <a:r>
                        <a:rPr lang="en">
                          <a:solidFill>
                            <a:srgbClr val="CCCCCC"/>
                          </a:solidFill>
                          <a:latin typeface="Consolas"/>
                          <a:ea typeface="Consolas"/>
                          <a:cs typeface="Consolas"/>
                          <a:sym typeface="Consolas"/>
                        </a:rPr>
                        <a:t>:</a:t>
                      </a:r>
                      <a:r>
                        <a:rPr lang="en">
                          <a:solidFill>
                            <a:srgbClr val="E2777A"/>
                          </a:solidFill>
                          <a:latin typeface="Consolas"/>
                          <a:ea typeface="Consolas"/>
                          <a:cs typeface="Consolas"/>
                          <a:sym typeface="Consolas"/>
                        </a:rPr>
                        <a:t> </a:t>
                      </a:r>
                      <a:r>
                        <a:rPr lang="en">
                          <a:solidFill>
                            <a:srgbClr val="7EC699"/>
                          </a:solidFill>
                          <a:latin typeface="Consolas"/>
                          <a:ea typeface="Consolas"/>
                          <a:cs typeface="Consolas"/>
                          <a:sym typeface="Consolas"/>
                        </a:rPr>
                        <a:t>"?utm=your+face"</a:t>
                      </a:r>
                      <a:r>
                        <a:rPr lang="en">
                          <a:solidFill>
                            <a:srgbClr val="CCCCCC"/>
                          </a:solidFill>
                          <a:latin typeface="Consolas"/>
                          <a:ea typeface="Consolas"/>
                          <a:cs typeface="Consolas"/>
                          <a:sym typeface="Consolas"/>
                        </a:rPr>
                        <a:t>,</a:t>
                      </a:r>
                      <a:br>
                        <a:rPr lang="en">
                          <a:solidFill>
                            <a:srgbClr val="E2777A"/>
                          </a:solidFill>
                          <a:latin typeface="Consolas"/>
                          <a:ea typeface="Consolas"/>
                          <a:cs typeface="Consolas"/>
                          <a:sym typeface="Consolas"/>
                        </a:rPr>
                      </a:br>
                      <a:r>
                        <a:rPr lang="en">
                          <a:solidFill>
                            <a:srgbClr val="E2777A"/>
                          </a:solidFill>
                          <a:latin typeface="Consolas"/>
                          <a:ea typeface="Consolas"/>
                          <a:cs typeface="Consolas"/>
                          <a:sym typeface="Consolas"/>
                        </a:rPr>
                        <a:t>    state</a:t>
                      </a:r>
                      <a:r>
                        <a:rPr lang="en">
                          <a:solidFill>
                            <a:srgbClr val="CCCCCC"/>
                          </a:solidFill>
                          <a:latin typeface="Consolas"/>
                          <a:ea typeface="Consolas"/>
                          <a:cs typeface="Consolas"/>
                          <a:sym typeface="Consolas"/>
                        </a:rPr>
                        <a:t>:</a:t>
                      </a:r>
                      <a:r>
                        <a:rPr lang="en">
                          <a:solidFill>
                            <a:srgbClr val="E2777A"/>
                          </a:solidFill>
                          <a:latin typeface="Consolas"/>
                          <a:ea typeface="Consolas"/>
                          <a:cs typeface="Consolas"/>
                          <a:sym typeface="Consolas"/>
                        </a:rPr>
                        <a:t> </a:t>
                      </a:r>
                      <a:r>
                        <a:rPr lang="en">
                          <a:solidFill>
                            <a:srgbClr val="CCCCCC"/>
                          </a:solidFill>
                          <a:latin typeface="Consolas"/>
                          <a:ea typeface="Consolas"/>
                          <a:cs typeface="Consolas"/>
                          <a:sym typeface="Consolas"/>
                        </a:rPr>
                        <a:t>{</a:t>
                      </a:r>
                      <a:r>
                        <a:rPr lang="en">
                          <a:solidFill>
                            <a:srgbClr val="E2777A"/>
                          </a:solidFill>
                          <a:latin typeface="Consolas"/>
                          <a:ea typeface="Consolas"/>
                          <a:cs typeface="Consolas"/>
                          <a:sym typeface="Consolas"/>
                        </a:rPr>
                        <a:t> referrer</a:t>
                      </a:r>
                      <a:r>
                        <a:rPr lang="en">
                          <a:solidFill>
                            <a:srgbClr val="CCCCCC"/>
                          </a:solidFill>
                          <a:latin typeface="Consolas"/>
                          <a:ea typeface="Consolas"/>
                          <a:cs typeface="Consolas"/>
                          <a:sym typeface="Consolas"/>
                        </a:rPr>
                        <a:t>:</a:t>
                      </a:r>
                      <a:r>
                        <a:rPr lang="en">
                          <a:solidFill>
                            <a:srgbClr val="E2777A"/>
                          </a:solidFill>
                          <a:latin typeface="Consolas"/>
                          <a:ea typeface="Consolas"/>
                          <a:cs typeface="Consolas"/>
                          <a:sym typeface="Consolas"/>
                        </a:rPr>
                        <a:t> currentLocation </a:t>
                      </a:r>
                      <a:r>
                        <a:rPr lang="en">
                          <a:solidFill>
                            <a:srgbClr val="CCCCCC"/>
                          </a:solidFill>
                          <a:latin typeface="Consolas"/>
                          <a:ea typeface="Consolas"/>
                          <a:cs typeface="Consolas"/>
                          <a:sym typeface="Consolas"/>
                        </a:rPr>
                        <a:t>}</a:t>
                      </a:r>
                      <a:br>
                        <a:rPr lang="en">
                          <a:solidFill>
                            <a:srgbClr val="E2777A"/>
                          </a:solidFill>
                          <a:latin typeface="Consolas"/>
                          <a:ea typeface="Consolas"/>
                          <a:cs typeface="Consolas"/>
                          <a:sym typeface="Consolas"/>
                        </a:rPr>
                      </a:br>
                      <a:r>
                        <a:rPr lang="en">
                          <a:solidFill>
                            <a:srgbClr val="E2777A"/>
                          </a:solidFill>
                          <a:latin typeface="Consolas"/>
                          <a:ea typeface="Consolas"/>
                          <a:cs typeface="Consolas"/>
                          <a:sym typeface="Consolas"/>
                        </a:rPr>
                        <a:t>  </a:t>
                      </a:r>
                      <a:r>
                        <a:rPr lang="en">
                          <a:solidFill>
                            <a:srgbClr val="CCCCCC"/>
                          </a:solidFill>
                          <a:latin typeface="Consolas"/>
                          <a:ea typeface="Consolas"/>
                          <a:cs typeface="Consolas"/>
                          <a:sym typeface="Consolas"/>
                        </a:rPr>
                        <a:t>}}</a:t>
                      </a:r>
                      <a:br>
                        <a:rPr lang="en">
                          <a:solidFill>
                            <a:srgbClr val="E2777A"/>
                          </a:solidFill>
                          <a:latin typeface="Consolas"/>
                          <a:ea typeface="Consolas"/>
                          <a:cs typeface="Consolas"/>
                          <a:sym typeface="Consolas"/>
                        </a:rPr>
                      </a:br>
                      <a:r>
                        <a:rPr lang="en">
                          <a:solidFill>
                            <a:srgbClr val="CCCCCC"/>
                          </a:solidFill>
                          <a:latin typeface="Consolas"/>
                          <a:ea typeface="Consolas"/>
                          <a:cs typeface="Consolas"/>
                          <a:sym typeface="Consolas"/>
                        </a:rPr>
                        <a:t>/&gt;</a:t>
                      </a:r>
                      <a:endParaRPr/>
                    </a:p>
                  </a:txBody>
                  <a:tcPr marT="91425" marB="91425" marR="91425" marL="91425">
                    <a:solidFill>
                      <a:srgbClr val="000000"/>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Objectives</a:t>
            </a:r>
            <a:endParaRPr/>
          </a:p>
        </p:txBody>
      </p:sp>
      <p:sp>
        <p:nvSpPr>
          <p:cNvPr id="91" name="Google Shape;91;p14"/>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Building Our Single-Page App</a:t>
            </a:r>
            <a:endParaRPr sz="2400"/>
          </a:p>
          <a:p>
            <a:pPr indent="-381000" lvl="0" marL="457200" rtl="0" algn="l">
              <a:lnSpc>
                <a:spcPct val="115000"/>
              </a:lnSpc>
              <a:spcBef>
                <a:spcPts val="0"/>
              </a:spcBef>
              <a:spcAft>
                <a:spcPts val="0"/>
              </a:spcAft>
              <a:buSzPts val="2400"/>
              <a:buChar char="•"/>
            </a:pPr>
            <a:r>
              <a:rPr lang="en" sz="2400"/>
              <a:t>Using React Router</a:t>
            </a:r>
            <a:endParaRPr sz="2400"/>
          </a:p>
          <a:p>
            <a:pPr indent="-381000" lvl="0" marL="457200" rtl="0" algn="l">
              <a:lnSpc>
                <a:spcPct val="115000"/>
              </a:lnSpc>
              <a:spcBef>
                <a:spcPts val="0"/>
              </a:spcBef>
              <a:spcAft>
                <a:spcPts val="0"/>
              </a:spcAft>
              <a:buSzPts val="2400"/>
              <a:buChar char="•"/>
            </a:pPr>
            <a:r>
              <a:rPr lang="en" sz="2400"/>
              <a:t>It’s the Little Things</a:t>
            </a:r>
            <a:endParaRPr sz="2400"/>
          </a:p>
          <a:p>
            <a:pPr indent="-381000" lvl="0" marL="457200" rtl="0" algn="l">
              <a:lnSpc>
                <a:spcPct val="115000"/>
              </a:lnSpc>
              <a:spcBef>
                <a:spcPts val="0"/>
              </a:spcBef>
              <a:spcAft>
                <a:spcPts val="0"/>
              </a:spcAft>
              <a:buSzPts val="2400"/>
              <a:buChar char="•"/>
            </a:pPr>
            <a:r>
              <a:rPr lang="en" sz="2400"/>
              <a:t>Fixing Our Routing </a:t>
            </a:r>
            <a:endParaRPr sz="2400"/>
          </a:p>
          <a:p>
            <a:pPr indent="-381000" lvl="0" marL="457200" rtl="0" algn="l">
              <a:lnSpc>
                <a:spcPct val="115000"/>
              </a:lnSpc>
              <a:spcBef>
                <a:spcPts val="0"/>
              </a:spcBef>
              <a:spcAft>
                <a:spcPts val="0"/>
              </a:spcAft>
              <a:buSzPts val="2400"/>
              <a:buChar char="•"/>
            </a:pPr>
            <a:r>
              <a:rPr lang="en" sz="2400"/>
              <a:t>Adding Some CSS </a:t>
            </a:r>
            <a:endParaRPr sz="2400"/>
          </a:p>
          <a:p>
            <a:pPr indent="-381000" lvl="0" marL="457200" rtl="0" algn="l">
              <a:lnSpc>
                <a:spcPct val="115000"/>
              </a:lnSpc>
              <a:spcBef>
                <a:spcPts val="0"/>
              </a:spcBef>
              <a:spcAft>
                <a:spcPts val="0"/>
              </a:spcAft>
              <a:buSzPts val="2400"/>
              <a:buChar char="•"/>
            </a:pPr>
            <a:r>
              <a:rPr lang="en" sz="2400"/>
              <a:t>Highlighting the Active Link</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2"/>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rgbClr val="000000"/>
              </a:buClr>
              <a:buSzPts val="1100"/>
              <a:buFont typeface="Arial"/>
              <a:buNone/>
            </a:pPr>
            <a:r>
              <a:rPr lang="en" sz="3600">
                <a:solidFill>
                  <a:srgbClr val="000000"/>
                </a:solidFill>
                <a:latin typeface="Verdana"/>
                <a:ea typeface="Verdana"/>
                <a:cs typeface="Verdana"/>
                <a:sym typeface="Verdana"/>
              </a:rPr>
              <a:t>&lt;Switch&gt;</a:t>
            </a:r>
            <a:endParaRPr sz="3600">
              <a:solidFill>
                <a:srgbClr val="000000"/>
              </a:solidFill>
              <a:latin typeface="Verdana"/>
              <a:ea typeface="Verdana"/>
              <a:cs typeface="Verdana"/>
              <a:sym typeface="Verdana"/>
            </a:endParaRPr>
          </a:p>
          <a:p>
            <a:pPr indent="0" lvl="0" marL="0" rtl="0" algn="ctr">
              <a:lnSpc>
                <a:spcPct val="115000"/>
              </a:lnSpc>
              <a:spcBef>
                <a:spcPts val="0"/>
              </a:spcBef>
              <a:spcAft>
                <a:spcPts val="0"/>
              </a:spcAft>
              <a:buClr>
                <a:srgbClr val="000000"/>
              </a:buClr>
              <a:buSzPts val="1100"/>
              <a:buFont typeface="Arial"/>
              <a:buNone/>
            </a:pPr>
            <a:r>
              <a:t/>
            </a:r>
            <a:endParaRPr sz="1900">
              <a:solidFill>
                <a:srgbClr val="111111"/>
              </a:solidFill>
              <a:latin typeface="Verdana"/>
              <a:ea typeface="Verdana"/>
              <a:cs typeface="Verdana"/>
              <a:sym typeface="Verdana"/>
            </a:endParaRPr>
          </a:p>
        </p:txBody>
      </p:sp>
      <p:sp>
        <p:nvSpPr>
          <p:cNvPr id="227" name="Google Shape;227;p32"/>
          <p:cNvSpPr txBox="1"/>
          <p:nvPr>
            <p:ph idx="1" type="body"/>
          </p:nvPr>
        </p:nvSpPr>
        <p:spPr>
          <a:xfrm>
            <a:off x="457200" y="1120378"/>
            <a:ext cx="8458200" cy="3394500"/>
          </a:xfrm>
          <a:prstGeom prst="rect">
            <a:avLst/>
          </a:prstGeom>
          <a:noFill/>
          <a:ln>
            <a:noFill/>
          </a:ln>
        </p:spPr>
        <p:txBody>
          <a:bodyPr anchorCtr="0" anchor="t" bIns="45700" lIns="91425" spcFirstLastPara="1" rIns="91425" wrap="square" tIns="45700">
            <a:noAutofit/>
          </a:bodyPr>
          <a:lstStyle/>
          <a:p>
            <a:pPr indent="-139700" lvl="0" marL="342900" marR="381000" rtl="0" algn="l">
              <a:lnSpc>
                <a:spcPct val="100000"/>
              </a:lnSpc>
              <a:spcBef>
                <a:spcPts val="0"/>
              </a:spcBef>
              <a:spcAft>
                <a:spcPts val="0"/>
              </a:spcAft>
              <a:buNone/>
            </a:pPr>
            <a:r>
              <a:rPr lang="en" sz="1400">
                <a:solidFill>
                  <a:srgbClr val="000000"/>
                </a:solidFill>
                <a:latin typeface="Roboto"/>
                <a:ea typeface="Roboto"/>
                <a:cs typeface="Roboto"/>
                <a:sym typeface="Roboto"/>
              </a:rPr>
              <a:t>Renders the first child </a:t>
            </a:r>
            <a:r>
              <a:rPr lang="en" sz="1400">
                <a:solidFill>
                  <a:srgbClr val="000000"/>
                </a:solidFill>
                <a:latin typeface="Verdana"/>
                <a:ea typeface="Verdana"/>
                <a:cs typeface="Verdana"/>
                <a:sym typeface="Verdana"/>
              </a:rPr>
              <a:t>&lt;Route&gt;</a:t>
            </a:r>
            <a:r>
              <a:rPr lang="en" sz="1400">
                <a:solidFill>
                  <a:srgbClr val="000000"/>
                </a:solidFill>
                <a:latin typeface="Roboto"/>
                <a:ea typeface="Roboto"/>
                <a:cs typeface="Roboto"/>
                <a:sym typeface="Roboto"/>
              </a:rPr>
              <a:t> or </a:t>
            </a:r>
            <a:r>
              <a:rPr lang="en" sz="1400">
                <a:solidFill>
                  <a:srgbClr val="000000"/>
                </a:solidFill>
                <a:latin typeface="Verdana"/>
                <a:ea typeface="Verdana"/>
                <a:cs typeface="Verdana"/>
                <a:sym typeface="Verdana"/>
              </a:rPr>
              <a:t>&lt;Redirect&gt;</a:t>
            </a:r>
            <a:r>
              <a:rPr lang="en" sz="1400">
                <a:solidFill>
                  <a:srgbClr val="000000"/>
                </a:solidFill>
                <a:latin typeface="Roboto"/>
                <a:ea typeface="Roboto"/>
                <a:cs typeface="Roboto"/>
                <a:sym typeface="Roboto"/>
              </a:rPr>
              <a:t> that matches the location.</a:t>
            </a:r>
            <a:endParaRPr sz="1400">
              <a:solidFill>
                <a:srgbClr val="000000"/>
              </a:solidFill>
              <a:latin typeface="Roboto"/>
              <a:ea typeface="Roboto"/>
              <a:cs typeface="Roboto"/>
              <a:sym typeface="Roboto"/>
            </a:endParaRPr>
          </a:p>
          <a:p>
            <a:pPr indent="-139700" lvl="0" marL="342900" marR="381000" rtl="0" algn="l">
              <a:lnSpc>
                <a:spcPct val="100000"/>
              </a:lnSpc>
              <a:spcBef>
                <a:spcPts val="0"/>
              </a:spcBef>
              <a:spcAft>
                <a:spcPts val="0"/>
              </a:spcAft>
              <a:buNone/>
            </a:pPr>
            <a:r>
              <a:rPr b="1" lang="en" sz="1400">
                <a:solidFill>
                  <a:srgbClr val="000000"/>
                </a:solidFill>
                <a:latin typeface="Roboto"/>
                <a:ea typeface="Roboto"/>
                <a:cs typeface="Roboto"/>
                <a:sym typeface="Roboto"/>
              </a:rPr>
              <a:t>How is this different than just using a bunch of </a:t>
            </a:r>
            <a:r>
              <a:rPr b="1" lang="en" sz="1400">
                <a:solidFill>
                  <a:srgbClr val="000000"/>
                </a:solidFill>
                <a:latin typeface="Verdana"/>
                <a:ea typeface="Verdana"/>
                <a:cs typeface="Verdana"/>
                <a:sym typeface="Verdana"/>
              </a:rPr>
              <a:t>&lt;Route&gt;</a:t>
            </a:r>
            <a:r>
              <a:rPr b="1" lang="en" sz="1400">
                <a:solidFill>
                  <a:srgbClr val="000000"/>
                </a:solidFill>
                <a:latin typeface="Roboto"/>
                <a:ea typeface="Roboto"/>
                <a:cs typeface="Roboto"/>
                <a:sym typeface="Roboto"/>
              </a:rPr>
              <a:t>s?</a:t>
            </a:r>
            <a:endParaRPr b="1" sz="1400">
              <a:solidFill>
                <a:srgbClr val="000000"/>
              </a:solidFill>
              <a:latin typeface="Roboto"/>
              <a:ea typeface="Roboto"/>
              <a:cs typeface="Roboto"/>
              <a:sym typeface="Roboto"/>
            </a:endParaRPr>
          </a:p>
          <a:p>
            <a:pPr indent="-139700" lvl="0" marL="342900" marR="381000" rtl="0" algn="l">
              <a:lnSpc>
                <a:spcPct val="100000"/>
              </a:lnSpc>
              <a:spcBef>
                <a:spcPts val="0"/>
              </a:spcBef>
              <a:spcAft>
                <a:spcPts val="0"/>
              </a:spcAft>
              <a:buNone/>
            </a:pPr>
            <a:r>
              <a:rPr lang="en" sz="1400">
                <a:solidFill>
                  <a:srgbClr val="000000"/>
                </a:solidFill>
                <a:latin typeface="Verdana"/>
                <a:ea typeface="Verdana"/>
                <a:cs typeface="Verdana"/>
                <a:sym typeface="Verdana"/>
              </a:rPr>
              <a:t>&lt;Switch&gt;</a:t>
            </a:r>
            <a:r>
              <a:rPr lang="en" sz="1400">
                <a:solidFill>
                  <a:srgbClr val="000000"/>
                </a:solidFill>
                <a:latin typeface="Roboto"/>
                <a:ea typeface="Roboto"/>
                <a:cs typeface="Roboto"/>
                <a:sym typeface="Roboto"/>
              </a:rPr>
              <a:t> is unique in that it renders a route </a:t>
            </a:r>
            <a:r>
              <a:rPr i="1" lang="en" sz="1400">
                <a:solidFill>
                  <a:srgbClr val="000000"/>
                </a:solidFill>
                <a:latin typeface="Roboto"/>
                <a:ea typeface="Roboto"/>
                <a:cs typeface="Roboto"/>
                <a:sym typeface="Roboto"/>
              </a:rPr>
              <a:t>exclusively</a:t>
            </a:r>
            <a:r>
              <a:rPr lang="en" sz="1400">
                <a:solidFill>
                  <a:srgbClr val="000000"/>
                </a:solidFill>
                <a:latin typeface="Roboto"/>
                <a:ea typeface="Roboto"/>
                <a:cs typeface="Roboto"/>
                <a:sym typeface="Roboto"/>
              </a:rPr>
              <a:t>. In contrast, every </a:t>
            </a:r>
            <a:r>
              <a:rPr lang="en" sz="1400">
                <a:solidFill>
                  <a:srgbClr val="000000"/>
                </a:solidFill>
                <a:latin typeface="Verdana"/>
                <a:ea typeface="Verdana"/>
                <a:cs typeface="Verdana"/>
                <a:sym typeface="Verdana"/>
              </a:rPr>
              <a:t>&lt;Route&gt;</a:t>
            </a:r>
            <a:r>
              <a:rPr lang="en" sz="1400">
                <a:solidFill>
                  <a:srgbClr val="000000"/>
                </a:solidFill>
                <a:latin typeface="Roboto"/>
                <a:ea typeface="Roboto"/>
                <a:cs typeface="Roboto"/>
                <a:sym typeface="Roboto"/>
              </a:rPr>
              <a:t> that matches the location renders </a:t>
            </a:r>
            <a:r>
              <a:rPr i="1" lang="en" sz="1400">
                <a:solidFill>
                  <a:srgbClr val="000000"/>
                </a:solidFill>
                <a:latin typeface="Roboto"/>
                <a:ea typeface="Roboto"/>
                <a:cs typeface="Roboto"/>
                <a:sym typeface="Roboto"/>
              </a:rPr>
              <a:t>inclusively</a:t>
            </a:r>
            <a:r>
              <a:rPr lang="en" sz="1400">
                <a:solidFill>
                  <a:srgbClr val="000000"/>
                </a:solidFill>
                <a:latin typeface="Roboto"/>
                <a:ea typeface="Roboto"/>
                <a:cs typeface="Roboto"/>
                <a:sym typeface="Roboto"/>
              </a:rPr>
              <a:t>. Consider this code:</a:t>
            </a:r>
            <a:endParaRPr sz="1400">
              <a:solidFill>
                <a:srgbClr val="000000"/>
              </a:solidFill>
              <a:latin typeface="Roboto"/>
              <a:ea typeface="Roboto"/>
              <a:cs typeface="Roboto"/>
              <a:sym typeface="Roboto"/>
            </a:endParaRPr>
          </a:p>
          <a:p>
            <a:pPr indent="-139700" lvl="0" marL="342900" rtl="0" algn="l">
              <a:lnSpc>
                <a:spcPct val="100000"/>
              </a:lnSpc>
              <a:spcBef>
                <a:spcPts val="1800"/>
              </a:spcBef>
              <a:spcAft>
                <a:spcPts val="0"/>
              </a:spcAft>
              <a:buNone/>
            </a:pPr>
            <a:r>
              <a:t/>
            </a:r>
            <a:endParaRPr sz="1400">
              <a:solidFill>
                <a:srgbClr val="CCCCCC"/>
              </a:solidFill>
              <a:highlight>
                <a:srgbClr val="2D2D2D"/>
              </a:highlight>
              <a:latin typeface="Consolas"/>
              <a:ea typeface="Consolas"/>
              <a:cs typeface="Consolas"/>
              <a:sym typeface="Consolas"/>
            </a:endParaRPr>
          </a:p>
          <a:p>
            <a:pPr indent="0" lvl="0" marL="0" marR="0" rtl="0" algn="l">
              <a:lnSpc>
                <a:spcPct val="100000"/>
              </a:lnSpc>
              <a:spcBef>
                <a:spcPts val="0"/>
              </a:spcBef>
              <a:spcAft>
                <a:spcPts val="0"/>
              </a:spcAft>
              <a:buNone/>
            </a:pPr>
            <a:r>
              <a:t/>
            </a:r>
            <a:endParaRPr sz="1400">
              <a:solidFill>
                <a:srgbClr val="000000"/>
              </a:solidFill>
              <a:latin typeface="Roboto"/>
              <a:ea typeface="Roboto"/>
              <a:cs typeface="Roboto"/>
              <a:sym typeface="Roboto"/>
            </a:endParaRPr>
          </a:p>
        </p:txBody>
      </p:sp>
      <p:graphicFrame>
        <p:nvGraphicFramePr>
          <p:cNvPr id="228" name="Google Shape;228;p32"/>
          <p:cNvGraphicFramePr/>
          <p:nvPr/>
        </p:nvGraphicFramePr>
        <p:xfrm>
          <a:off x="810850" y="2381250"/>
          <a:ext cx="3000000" cy="3000000"/>
        </p:xfrm>
        <a:graphic>
          <a:graphicData uri="http://schemas.openxmlformats.org/drawingml/2006/table">
            <a:tbl>
              <a:tblPr>
                <a:noFill/>
                <a:tableStyleId>{FE9F596C-5C98-4B5D-B7A7-48A271A6ECCE}</a:tableStyleId>
              </a:tblPr>
              <a:tblGrid>
                <a:gridCol w="7239000"/>
              </a:tblGrid>
              <a:tr h="381000">
                <a:tc>
                  <a:txBody>
                    <a:bodyPr>
                      <a:noAutofit/>
                    </a:bodyPr>
                    <a:lstStyle/>
                    <a:p>
                      <a:pPr indent="-139700" lvl="0" marL="342900" rtl="0" algn="l">
                        <a:spcBef>
                          <a:spcPts val="640"/>
                        </a:spcBef>
                        <a:spcAft>
                          <a:spcPts val="0"/>
                        </a:spcAft>
                        <a:buClr>
                          <a:schemeClr val="dk1"/>
                        </a:buClr>
                        <a:buSzPts val="1100"/>
                        <a:buFont typeface="Arial"/>
                        <a:buNone/>
                      </a:pPr>
                      <a:r>
                        <a:rPr lang="en">
                          <a:solidFill>
                            <a:srgbClr val="CC99CD"/>
                          </a:solidFill>
                          <a:latin typeface="Consolas"/>
                          <a:ea typeface="Consolas"/>
                          <a:cs typeface="Consolas"/>
                          <a:sym typeface="Consolas"/>
                        </a:rPr>
                        <a:t> </a:t>
                      </a:r>
                      <a:r>
                        <a:rPr lang="en">
                          <a:solidFill>
                            <a:srgbClr val="CC99CD"/>
                          </a:solidFill>
                          <a:latin typeface="Consolas"/>
                          <a:ea typeface="Consolas"/>
                          <a:cs typeface="Consolas"/>
                          <a:sym typeface="Consolas"/>
                        </a:rPr>
                        <a:t>import</a:t>
                      </a:r>
                      <a:r>
                        <a:rPr lang="en">
                          <a:solidFill>
                            <a:srgbClr val="CCCCCC"/>
                          </a:solidFill>
                          <a:latin typeface="Consolas"/>
                          <a:ea typeface="Consolas"/>
                          <a:cs typeface="Consolas"/>
                          <a:sym typeface="Consolas"/>
                        </a:rPr>
                        <a:t> { Switch, Route } </a:t>
                      </a:r>
                      <a:r>
                        <a:rPr lang="en">
                          <a:solidFill>
                            <a:srgbClr val="CC99CD"/>
                          </a:solidFill>
                          <a:latin typeface="Consolas"/>
                          <a:ea typeface="Consolas"/>
                          <a:cs typeface="Consolas"/>
                          <a:sym typeface="Consolas"/>
                        </a:rPr>
                        <a:t>from</a:t>
                      </a:r>
                      <a:r>
                        <a:rPr lang="en">
                          <a:solidFill>
                            <a:srgbClr val="CCCCCC"/>
                          </a:solidFill>
                          <a:latin typeface="Consolas"/>
                          <a:ea typeface="Consolas"/>
                          <a:cs typeface="Consolas"/>
                          <a:sym typeface="Consolas"/>
                        </a:rPr>
                        <a:t> </a:t>
                      </a:r>
                      <a:r>
                        <a:rPr lang="en">
                          <a:solidFill>
                            <a:srgbClr val="7EC699"/>
                          </a:solidFill>
                          <a:latin typeface="Consolas"/>
                          <a:ea typeface="Consolas"/>
                          <a:cs typeface="Consolas"/>
                          <a:sym typeface="Consolas"/>
                        </a:rPr>
                        <a:t>'react-router'</a:t>
                      </a:r>
                      <a:br>
                        <a:rPr lang="en">
                          <a:solidFill>
                            <a:srgbClr val="CCCCCC"/>
                          </a:solidFill>
                          <a:latin typeface="Consolas"/>
                          <a:ea typeface="Consolas"/>
                          <a:cs typeface="Consolas"/>
                          <a:sym typeface="Consolas"/>
                        </a:rPr>
                      </a:br>
                      <a:r>
                        <a:rPr lang="en">
                          <a:solidFill>
                            <a:srgbClr val="CCCCCC"/>
                          </a:solidFill>
                          <a:latin typeface="Consolas"/>
                          <a:ea typeface="Consolas"/>
                          <a:cs typeface="Consolas"/>
                          <a:sym typeface="Consolas"/>
                        </a:rPr>
                        <a:t>&lt;</a:t>
                      </a:r>
                      <a:r>
                        <a:rPr lang="en">
                          <a:solidFill>
                            <a:srgbClr val="E2777A"/>
                          </a:solidFill>
                          <a:latin typeface="Consolas"/>
                          <a:ea typeface="Consolas"/>
                          <a:cs typeface="Consolas"/>
                          <a:sym typeface="Consolas"/>
                        </a:rPr>
                        <a:t>Switch</a:t>
                      </a:r>
                      <a:r>
                        <a:rPr lang="en">
                          <a:solidFill>
                            <a:srgbClr val="CCCCCC"/>
                          </a:solidFill>
                          <a:latin typeface="Consolas"/>
                          <a:ea typeface="Consolas"/>
                          <a:cs typeface="Consolas"/>
                          <a:sym typeface="Consolas"/>
                        </a:rPr>
                        <a:t>&gt;</a:t>
                      </a:r>
                      <a:br>
                        <a:rPr lang="en">
                          <a:solidFill>
                            <a:srgbClr val="CCCCCC"/>
                          </a:solidFill>
                          <a:latin typeface="Consolas"/>
                          <a:ea typeface="Consolas"/>
                          <a:cs typeface="Consolas"/>
                          <a:sym typeface="Consolas"/>
                        </a:rPr>
                      </a:br>
                      <a:r>
                        <a:rPr lang="en">
                          <a:solidFill>
                            <a:srgbClr val="CCCCCC"/>
                          </a:solidFill>
                          <a:latin typeface="Consolas"/>
                          <a:ea typeface="Consolas"/>
                          <a:cs typeface="Consolas"/>
                          <a:sym typeface="Consolas"/>
                        </a:rPr>
                        <a:t>  &lt;</a:t>
                      </a:r>
                      <a:r>
                        <a:rPr lang="en">
                          <a:solidFill>
                            <a:srgbClr val="E2777A"/>
                          </a:solidFill>
                          <a:latin typeface="Consolas"/>
                          <a:ea typeface="Consolas"/>
                          <a:cs typeface="Consolas"/>
                          <a:sym typeface="Consolas"/>
                        </a:rPr>
                        <a:t>Route exact path</a:t>
                      </a:r>
                      <a:r>
                        <a:rPr lang="en">
                          <a:solidFill>
                            <a:srgbClr val="CCCCCC"/>
                          </a:solidFill>
                          <a:latin typeface="Consolas"/>
                          <a:ea typeface="Consolas"/>
                          <a:cs typeface="Consolas"/>
                          <a:sym typeface="Consolas"/>
                        </a:rPr>
                        <a:t>="</a:t>
                      </a:r>
                      <a:r>
                        <a:rPr lang="en">
                          <a:solidFill>
                            <a:srgbClr val="7EC699"/>
                          </a:solidFill>
                          <a:latin typeface="Consolas"/>
                          <a:ea typeface="Consolas"/>
                          <a:cs typeface="Consolas"/>
                          <a:sym typeface="Consolas"/>
                        </a:rPr>
                        <a:t>/</a:t>
                      </a:r>
                      <a:r>
                        <a:rPr lang="en">
                          <a:solidFill>
                            <a:srgbClr val="CCCCCC"/>
                          </a:solidFill>
                          <a:latin typeface="Consolas"/>
                          <a:ea typeface="Consolas"/>
                          <a:cs typeface="Consolas"/>
                          <a:sym typeface="Consolas"/>
                        </a:rPr>
                        <a:t>"</a:t>
                      </a:r>
                      <a:r>
                        <a:rPr lang="en">
                          <a:solidFill>
                            <a:srgbClr val="E2777A"/>
                          </a:solidFill>
                          <a:latin typeface="Consolas"/>
                          <a:ea typeface="Consolas"/>
                          <a:cs typeface="Consolas"/>
                          <a:sym typeface="Consolas"/>
                        </a:rPr>
                        <a:t> component</a:t>
                      </a:r>
                      <a:r>
                        <a:rPr lang="en">
                          <a:solidFill>
                            <a:srgbClr val="CCCCCC"/>
                          </a:solidFill>
                          <a:latin typeface="Consolas"/>
                          <a:ea typeface="Consolas"/>
                          <a:cs typeface="Consolas"/>
                          <a:sym typeface="Consolas"/>
                        </a:rPr>
                        <a:t>={</a:t>
                      </a:r>
                      <a:r>
                        <a:rPr lang="en">
                          <a:solidFill>
                            <a:srgbClr val="E2777A"/>
                          </a:solidFill>
                          <a:latin typeface="Consolas"/>
                          <a:ea typeface="Consolas"/>
                          <a:cs typeface="Consolas"/>
                          <a:sym typeface="Consolas"/>
                        </a:rPr>
                        <a:t>Home</a:t>
                      </a:r>
                      <a:r>
                        <a:rPr lang="en">
                          <a:solidFill>
                            <a:srgbClr val="CCCCCC"/>
                          </a:solidFill>
                          <a:latin typeface="Consolas"/>
                          <a:ea typeface="Consolas"/>
                          <a:cs typeface="Consolas"/>
                          <a:sym typeface="Consolas"/>
                        </a:rPr>
                        <a:t>}/&gt;</a:t>
                      </a:r>
                      <a:br>
                        <a:rPr lang="en">
                          <a:solidFill>
                            <a:srgbClr val="CCCCCC"/>
                          </a:solidFill>
                          <a:latin typeface="Consolas"/>
                          <a:ea typeface="Consolas"/>
                          <a:cs typeface="Consolas"/>
                          <a:sym typeface="Consolas"/>
                        </a:rPr>
                      </a:br>
                      <a:r>
                        <a:rPr lang="en">
                          <a:solidFill>
                            <a:srgbClr val="CCCCCC"/>
                          </a:solidFill>
                          <a:latin typeface="Consolas"/>
                          <a:ea typeface="Consolas"/>
                          <a:cs typeface="Consolas"/>
                          <a:sym typeface="Consolas"/>
                        </a:rPr>
                        <a:t>  &lt;</a:t>
                      </a:r>
                      <a:r>
                        <a:rPr lang="en">
                          <a:solidFill>
                            <a:srgbClr val="E2777A"/>
                          </a:solidFill>
                          <a:latin typeface="Consolas"/>
                          <a:ea typeface="Consolas"/>
                          <a:cs typeface="Consolas"/>
                          <a:sym typeface="Consolas"/>
                        </a:rPr>
                        <a:t>Route path</a:t>
                      </a:r>
                      <a:r>
                        <a:rPr lang="en">
                          <a:solidFill>
                            <a:srgbClr val="CCCCCC"/>
                          </a:solidFill>
                          <a:latin typeface="Consolas"/>
                          <a:ea typeface="Consolas"/>
                          <a:cs typeface="Consolas"/>
                          <a:sym typeface="Consolas"/>
                        </a:rPr>
                        <a:t>="</a:t>
                      </a:r>
                      <a:r>
                        <a:rPr lang="en">
                          <a:solidFill>
                            <a:srgbClr val="7EC699"/>
                          </a:solidFill>
                          <a:latin typeface="Consolas"/>
                          <a:ea typeface="Consolas"/>
                          <a:cs typeface="Consolas"/>
                          <a:sym typeface="Consolas"/>
                        </a:rPr>
                        <a:t>/about</a:t>
                      </a:r>
                      <a:r>
                        <a:rPr lang="en">
                          <a:solidFill>
                            <a:srgbClr val="CCCCCC"/>
                          </a:solidFill>
                          <a:latin typeface="Consolas"/>
                          <a:ea typeface="Consolas"/>
                          <a:cs typeface="Consolas"/>
                          <a:sym typeface="Consolas"/>
                        </a:rPr>
                        <a:t>"</a:t>
                      </a:r>
                      <a:r>
                        <a:rPr lang="en">
                          <a:solidFill>
                            <a:srgbClr val="E2777A"/>
                          </a:solidFill>
                          <a:latin typeface="Consolas"/>
                          <a:ea typeface="Consolas"/>
                          <a:cs typeface="Consolas"/>
                          <a:sym typeface="Consolas"/>
                        </a:rPr>
                        <a:t> component</a:t>
                      </a:r>
                      <a:r>
                        <a:rPr lang="en">
                          <a:solidFill>
                            <a:srgbClr val="CCCCCC"/>
                          </a:solidFill>
                          <a:latin typeface="Consolas"/>
                          <a:ea typeface="Consolas"/>
                          <a:cs typeface="Consolas"/>
                          <a:sym typeface="Consolas"/>
                        </a:rPr>
                        <a:t>={</a:t>
                      </a:r>
                      <a:r>
                        <a:rPr lang="en">
                          <a:solidFill>
                            <a:srgbClr val="E2777A"/>
                          </a:solidFill>
                          <a:latin typeface="Consolas"/>
                          <a:ea typeface="Consolas"/>
                          <a:cs typeface="Consolas"/>
                          <a:sym typeface="Consolas"/>
                        </a:rPr>
                        <a:t>About</a:t>
                      </a:r>
                      <a:r>
                        <a:rPr lang="en">
                          <a:solidFill>
                            <a:srgbClr val="CCCCCC"/>
                          </a:solidFill>
                          <a:latin typeface="Consolas"/>
                          <a:ea typeface="Consolas"/>
                          <a:cs typeface="Consolas"/>
                          <a:sym typeface="Consolas"/>
                        </a:rPr>
                        <a:t>}/&gt;</a:t>
                      </a:r>
                      <a:br>
                        <a:rPr lang="en">
                          <a:solidFill>
                            <a:srgbClr val="CCCCCC"/>
                          </a:solidFill>
                          <a:latin typeface="Consolas"/>
                          <a:ea typeface="Consolas"/>
                          <a:cs typeface="Consolas"/>
                          <a:sym typeface="Consolas"/>
                        </a:rPr>
                      </a:br>
                      <a:r>
                        <a:rPr lang="en">
                          <a:solidFill>
                            <a:srgbClr val="CCCCCC"/>
                          </a:solidFill>
                          <a:latin typeface="Consolas"/>
                          <a:ea typeface="Consolas"/>
                          <a:cs typeface="Consolas"/>
                          <a:sym typeface="Consolas"/>
                        </a:rPr>
                        <a:t>  &lt;</a:t>
                      </a:r>
                      <a:r>
                        <a:rPr lang="en">
                          <a:solidFill>
                            <a:srgbClr val="E2777A"/>
                          </a:solidFill>
                          <a:latin typeface="Consolas"/>
                          <a:ea typeface="Consolas"/>
                          <a:cs typeface="Consolas"/>
                          <a:sym typeface="Consolas"/>
                        </a:rPr>
                        <a:t>Route path</a:t>
                      </a:r>
                      <a:r>
                        <a:rPr lang="en">
                          <a:solidFill>
                            <a:srgbClr val="CCCCCC"/>
                          </a:solidFill>
                          <a:latin typeface="Consolas"/>
                          <a:ea typeface="Consolas"/>
                          <a:cs typeface="Consolas"/>
                          <a:sym typeface="Consolas"/>
                        </a:rPr>
                        <a:t>="</a:t>
                      </a:r>
                      <a:r>
                        <a:rPr lang="en">
                          <a:solidFill>
                            <a:srgbClr val="7EC699"/>
                          </a:solidFill>
                          <a:latin typeface="Consolas"/>
                          <a:ea typeface="Consolas"/>
                          <a:cs typeface="Consolas"/>
                          <a:sym typeface="Consolas"/>
                        </a:rPr>
                        <a:t>/:user</a:t>
                      </a:r>
                      <a:r>
                        <a:rPr lang="en">
                          <a:solidFill>
                            <a:srgbClr val="CCCCCC"/>
                          </a:solidFill>
                          <a:latin typeface="Consolas"/>
                          <a:ea typeface="Consolas"/>
                          <a:cs typeface="Consolas"/>
                          <a:sym typeface="Consolas"/>
                        </a:rPr>
                        <a:t>"</a:t>
                      </a:r>
                      <a:r>
                        <a:rPr lang="en">
                          <a:solidFill>
                            <a:srgbClr val="E2777A"/>
                          </a:solidFill>
                          <a:latin typeface="Consolas"/>
                          <a:ea typeface="Consolas"/>
                          <a:cs typeface="Consolas"/>
                          <a:sym typeface="Consolas"/>
                        </a:rPr>
                        <a:t> component</a:t>
                      </a:r>
                      <a:r>
                        <a:rPr lang="en">
                          <a:solidFill>
                            <a:srgbClr val="CCCCCC"/>
                          </a:solidFill>
                          <a:latin typeface="Consolas"/>
                          <a:ea typeface="Consolas"/>
                          <a:cs typeface="Consolas"/>
                          <a:sym typeface="Consolas"/>
                        </a:rPr>
                        <a:t>={</a:t>
                      </a:r>
                      <a:r>
                        <a:rPr lang="en">
                          <a:solidFill>
                            <a:srgbClr val="E2777A"/>
                          </a:solidFill>
                          <a:latin typeface="Consolas"/>
                          <a:ea typeface="Consolas"/>
                          <a:cs typeface="Consolas"/>
                          <a:sym typeface="Consolas"/>
                        </a:rPr>
                        <a:t>User</a:t>
                      </a:r>
                      <a:r>
                        <a:rPr lang="en">
                          <a:solidFill>
                            <a:srgbClr val="CCCCCC"/>
                          </a:solidFill>
                          <a:latin typeface="Consolas"/>
                          <a:ea typeface="Consolas"/>
                          <a:cs typeface="Consolas"/>
                          <a:sym typeface="Consolas"/>
                        </a:rPr>
                        <a:t>}/&gt;</a:t>
                      </a:r>
                      <a:br>
                        <a:rPr lang="en">
                          <a:solidFill>
                            <a:srgbClr val="CCCCCC"/>
                          </a:solidFill>
                          <a:latin typeface="Consolas"/>
                          <a:ea typeface="Consolas"/>
                          <a:cs typeface="Consolas"/>
                          <a:sym typeface="Consolas"/>
                        </a:rPr>
                      </a:br>
                      <a:r>
                        <a:rPr lang="en">
                          <a:solidFill>
                            <a:srgbClr val="CCCCCC"/>
                          </a:solidFill>
                          <a:latin typeface="Consolas"/>
                          <a:ea typeface="Consolas"/>
                          <a:cs typeface="Consolas"/>
                          <a:sym typeface="Consolas"/>
                        </a:rPr>
                        <a:t>  &lt;</a:t>
                      </a:r>
                      <a:r>
                        <a:rPr lang="en">
                          <a:solidFill>
                            <a:srgbClr val="E2777A"/>
                          </a:solidFill>
                          <a:latin typeface="Consolas"/>
                          <a:ea typeface="Consolas"/>
                          <a:cs typeface="Consolas"/>
                          <a:sym typeface="Consolas"/>
                        </a:rPr>
                        <a:t>Route component</a:t>
                      </a:r>
                      <a:r>
                        <a:rPr lang="en">
                          <a:solidFill>
                            <a:srgbClr val="CCCCCC"/>
                          </a:solidFill>
                          <a:latin typeface="Consolas"/>
                          <a:ea typeface="Consolas"/>
                          <a:cs typeface="Consolas"/>
                          <a:sym typeface="Consolas"/>
                        </a:rPr>
                        <a:t>={</a:t>
                      </a:r>
                      <a:r>
                        <a:rPr lang="en">
                          <a:solidFill>
                            <a:srgbClr val="E2777A"/>
                          </a:solidFill>
                          <a:latin typeface="Consolas"/>
                          <a:ea typeface="Consolas"/>
                          <a:cs typeface="Consolas"/>
                          <a:sym typeface="Consolas"/>
                        </a:rPr>
                        <a:t>NoMatch</a:t>
                      </a:r>
                      <a:r>
                        <a:rPr lang="en">
                          <a:solidFill>
                            <a:srgbClr val="CCCCCC"/>
                          </a:solidFill>
                          <a:latin typeface="Consolas"/>
                          <a:ea typeface="Consolas"/>
                          <a:cs typeface="Consolas"/>
                          <a:sym typeface="Consolas"/>
                        </a:rPr>
                        <a:t>}/&gt;</a:t>
                      </a:r>
                      <a:br>
                        <a:rPr lang="en">
                          <a:solidFill>
                            <a:srgbClr val="CCCCCC"/>
                          </a:solidFill>
                          <a:latin typeface="Consolas"/>
                          <a:ea typeface="Consolas"/>
                          <a:cs typeface="Consolas"/>
                          <a:sym typeface="Consolas"/>
                        </a:rPr>
                      </a:br>
                      <a:r>
                        <a:rPr lang="en">
                          <a:solidFill>
                            <a:srgbClr val="CCCCCC"/>
                          </a:solidFill>
                          <a:latin typeface="Consolas"/>
                          <a:ea typeface="Consolas"/>
                          <a:cs typeface="Consolas"/>
                          <a:sym typeface="Consolas"/>
                        </a:rPr>
                        <a:t>&lt;/</a:t>
                      </a:r>
                      <a:r>
                        <a:rPr lang="en">
                          <a:solidFill>
                            <a:srgbClr val="E2777A"/>
                          </a:solidFill>
                          <a:latin typeface="Consolas"/>
                          <a:ea typeface="Consolas"/>
                          <a:cs typeface="Consolas"/>
                          <a:sym typeface="Consolas"/>
                        </a:rPr>
                        <a:t>Switch</a:t>
                      </a:r>
                      <a:r>
                        <a:rPr lang="en">
                          <a:solidFill>
                            <a:srgbClr val="CCCCCC"/>
                          </a:solidFill>
                          <a:latin typeface="Consolas"/>
                          <a:ea typeface="Consolas"/>
                          <a:cs typeface="Consolas"/>
                          <a:sym typeface="Consolas"/>
                        </a:rPr>
                        <a:t>&gt;</a:t>
                      </a:r>
                      <a:endParaRPr/>
                    </a:p>
                  </a:txBody>
                  <a:tcPr marT="91425" marB="91425" marR="91425" marL="91425">
                    <a:solidFill>
                      <a:srgbClr val="000000"/>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l">
              <a:lnSpc>
                <a:spcPct val="126666"/>
              </a:lnSpc>
              <a:spcBef>
                <a:spcPts val="0"/>
              </a:spcBef>
              <a:spcAft>
                <a:spcPts val="800"/>
              </a:spcAft>
              <a:buClr>
                <a:schemeClr val="dk1"/>
              </a:buClr>
              <a:buSzPts val="1100"/>
              <a:buFont typeface="Arial"/>
              <a:buNone/>
            </a:pPr>
            <a:r>
              <a:rPr b="1" lang="en" sz="3600">
                <a:solidFill>
                  <a:srgbClr val="111111"/>
                </a:solidFill>
                <a:latin typeface="Times New Roman"/>
                <a:ea typeface="Times New Roman"/>
                <a:cs typeface="Times New Roman"/>
                <a:sym typeface="Times New Roman"/>
              </a:rPr>
              <a:t>Understanding and Using Links</a:t>
            </a:r>
            <a:endParaRPr b="1" sz="3600">
              <a:solidFill>
                <a:srgbClr val="111111"/>
              </a:solidFill>
              <a:latin typeface="Times New Roman"/>
              <a:ea typeface="Times New Roman"/>
              <a:cs typeface="Times New Roman"/>
              <a:sym typeface="Times New Roman"/>
            </a:endParaRPr>
          </a:p>
        </p:txBody>
      </p:sp>
      <p:sp>
        <p:nvSpPr>
          <p:cNvPr id="235" name="Google Shape;235;p33"/>
          <p:cNvSpPr txBox="1"/>
          <p:nvPr>
            <p:ph idx="1" type="body"/>
          </p:nvPr>
        </p:nvSpPr>
        <p:spPr>
          <a:xfrm>
            <a:off x="457200" y="1165397"/>
            <a:ext cx="8458200" cy="339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1400">
                <a:solidFill>
                  <a:srgbClr val="000000"/>
                </a:solidFill>
                <a:highlight>
                  <a:srgbClr val="FFFFFF"/>
                </a:highlight>
                <a:latin typeface="Times New Roman"/>
                <a:ea typeface="Times New Roman"/>
                <a:cs typeface="Times New Roman"/>
                <a:sym typeface="Times New Roman"/>
              </a:rPr>
              <a:t>A </a:t>
            </a:r>
            <a:r>
              <a:rPr b="1" lang="en" sz="1400">
                <a:solidFill>
                  <a:srgbClr val="000000"/>
                </a:solidFill>
                <a:highlight>
                  <a:srgbClr val="FFFFFF"/>
                </a:highlight>
                <a:latin typeface="Times New Roman"/>
                <a:ea typeface="Times New Roman"/>
                <a:cs typeface="Times New Roman"/>
                <a:sym typeface="Times New Roman"/>
              </a:rPr>
              <a:t>Link</a:t>
            </a:r>
            <a:r>
              <a:rPr lang="en" sz="1400">
                <a:solidFill>
                  <a:srgbClr val="000000"/>
                </a:solidFill>
                <a:highlight>
                  <a:srgbClr val="FFFFFF"/>
                </a:highlight>
                <a:latin typeface="Times New Roman"/>
                <a:ea typeface="Times New Roman"/>
                <a:cs typeface="Times New Roman"/>
                <a:sym typeface="Times New Roman"/>
              </a:rPr>
              <a:t> component takes a </a:t>
            </a:r>
            <a:r>
              <a:rPr b="1" lang="en" sz="1400">
                <a:solidFill>
                  <a:srgbClr val="000000"/>
                </a:solidFill>
                <a:highlight>
                  <a:srgbClr val="FFFFFF"/>
                </a:highlight>
                <a:latin typeface="Times New Roman"/>
                <a:ea typeface="Times New Roman"/>
                <a:cs typeface="Times New Roman"/>
                <a:sym typeface="Times New Roman"/>
              </a:rPr>
              <a:t>to</a:t>
            </a:r>
            <a:r>
              <a:rPr lang="en" sz="1400">
                <a:solidFill>
                  <a:srgbClr val="000000"/>
                </a:solidFill>
                <a:highlight>
                  <a:srgbClr val="FFFFFF"/>
                </a:highlight>
                <a:latin typeface="Times New Roman"/>
                <a:ea typeface="Times New Roman"/>
                <a:cs typeface="Times New Roman"/>
                <a:sym typeface="Times New Roman"/>
              </a:rPr>
              <a:t> property which tells React Router the destination to navigate to. </a:t>
            </a:r>
            <a:endParaRPr sz="1400">
              <a:solidFill>
                <a:srgbClr val="000000"/>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rgbClr val="666666"/>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rgbClr val="666666"/>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rgbClr val="666666"/>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rgbClr val="666666"/>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sz="1400">
                <a:solidFill>
                  <a:srgbClr val="000000"/>
                </a:solidFill>
                <a:highlight>
                  <a:srgbClr val="FFFFFF"/>
                </a:highlight>
                <a:latin typeface="Times New Roman"/>
                <a:ea typeface="Times New Roman"/>
                <a:cs typeface="Times New Roman"/>
                <a:sym typeface="Times New Roman"/>
              </a:rPr>
              <a:t>The </a:t>
            </a:r>
            <a:r>
              <a:rPr b="1" lang="en" sz="1400">
                <a:solidFill>
                  <a:srgbClr val="000000"/>
                </a:solidFill>
                <a:highlight>
                  <a:srgbClr val="FFFFFF"/>
                </a:highlight>
                <a:latin typeface="Times New Roman"/>
                <a:ea typeface="Times New Roman"/>
                <a:cs typeface="Times New Roman"/>
                <a:sym typeface="Times New Roman"/>
              </a:rPr>
              <a:t>to</a:t>
            </a:r>
            <a:r>
              <a:rPr lang="en" sz="1400">
                <a:solidFill>
                  <a:srgbClr val="000000"/>
                </a:solidFill>
                <a:highlight>
                  <a:srgbClr val="FFFFFF"/>
                </a:highlight>
                <a:latin typeface="Times New Roman"/>
                <a:ea typeface="Times New Roman"/>
                <a:cs typeface="Times New Roman"/>
                <a:sym typeface="Times New Roman"/>
              </a:rPr>
              <a:t> prop can either take a string or a location (pathname, hash, search, and state) object</a:t>
            </a:r>
            <a:endParaRPr sz="1400">
              <a:solidFill>
                <a:srgbClr val="000000"/>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rgbClr val="666666"/>
              </a:solidFill>
              <a:highlight>
                <a:srgbClr val="FFFFFF"/>
              </a:highlight>
              <a:latin typeface="Times New Roman"/>
              <a:ea typeface="Times New Roman"/>
              <a:cs typeface="Times New Roman"/>
              <a:sym typeface="Times New Roman"/>
            </a:endParaRPr>
          </a:p>
        </p:txBody>
      </p:sp>
      <p:graphicFrame>
        <p:nvGraphicFramePr>
          <p:cNvPr id="236" name="Google Shape;236;p33"/>
          <p:cNvGraphicFramePr/>
          <p:nvPr/>
        </p:nvGraphicFramePr>
        <p:xfrm>
          <a:off x="952500" y="1659325"/>
          <a:ext cx="3000000" cy="3000000"/>
        </p:xfrm>
        <a:graphic>
          <a:graphicData uri="http://schemas.openxmlformats.org/drawingml/2006/table">
            <a:tbl>
              <a:tblPr>
                <a:noFill/>
                <a:tableStyleId>{FE9F596C-5C98-4B5D-B7A7-48A271A6ECCE}</a:tableStyleId>
              </a:tblPr>
              <a:tblGrid>
                <a:gridCol w="7239000"/>
              </a:tblGrid>
              <a:tr h="285750">
                <a:tc>
                  <a:txBody>
                    <a:bodyPr>
                      <a:noAutofit/>
                    </a:bodyPr>
                    <a:lstStyle/>
                    <a:p>
                      <a:pPr indent="0" lvl="0" marL="0" rtl="0" algn="l">
                        <a:spcBef>
                          <a:spcPts val="0"/>
                        </a:spcBef>
                        <a:spcAft>
                          <a:spcPts val="0"/>
                        </a:spcAft>
                        <a:buNone/>
                      </a:pPr>
                      <a:r>
                        <a:rPr lang="en" sz="1400">
                          <a:solidFill>
                            <a:schemeClr val="dk1"/>
                          </a:solidFill>
                          <a:highlight>
                            <a:srgbClr val="FDFDFD"/>
                          </a:highlight>
                          <a:latin typeface="Consolas"/>
                          <a:ea typeface="Consolas"/>
                          <a:cs typeface="Consolas"/>
                          <a:sym typeface="Consolas"/>
                        </a:rPr>
                        <a:t>import { Link } from 'react-router-dom'</a:t>
                      </a:r>
                      <a:br>
                        <a:rPr lang="en" sz="1400">
                          <a:solidFill>
                            <a:schemeClr val="dk1"/>
                          </a:solidFill>
                          <a:highlight>
                            <a:srgbClr val="FDFDFD"/>
                          </a:highlight>
                          <a:latin typeface="Consolas"/>
                          <a:ea typeface="Consolas"/>
                          <a:cs typeface="Consolas"/>
                          <a:sym typeface="Consolas"/>
                        </a:rPr>
                      </a:br>
                      <a:r>
                        <a:rPr lang="en" sz="1400">
                          <a:solidFill>
                            <a:schemeClr val="dk1"/>
                          </a:solidFill>
                          <a:highlight>
                            <a:srgbClr val="FDFDFD"/>
                          </a:highlight>
                          <a:latin typeface="Consolas"/>
                          <a:ea typeface="Consolas"/>
                          <a:cs typeface="Consolas"/>
                          <a:sym typeface="Consolas"/>
                        </a:rPr>
                        <a:t>const Nav = () =&gt; (</a:t>
                      </a:r>
                      <a:br>
                        <a:rPr lang="en" sz="1400">
                          <a:solidFill>
                            <a:schemeClr val="dk1"/>
                          </a:solidFill>
                          <a:highlight>
                            <a:srgbClr val="FDFDFD"/>
                          </a:highlight>
                          <a:latin typeface="Consolas"/>
                          <a:ea typeface="Consolas"/>
                          <a:cs typeface="Consolas"/>
                          <a:sym typeface="Consolas"/>
                        </a:rPr>
                      </a:br>
                      <a:r>
                        <a:rPr lang="en" sz="1400">
                          <a:solidFill>
                            <a:schemeClr val="dk1"/>
                          </a:solidFill>
                          <a:highlight>
                            <a:srgbClr val="FDFDFD"/>
                          </a:highlight>
                          <a:latin typeface="Consolas"/>
                          <a:ea typeface="Consolas"/>
                          <a:cs typeface="Consolas"/>
                          <a:sym typeface="Consolas"/>
                        </a:rPr>
                        <a:t>    &lt;Link to='/'&gt;Home&lt;/Link&gt;</a:t>
                      </a:r>
                      <a:br>
                        <a:rPr lang="en" sz="1400">
                          <a:solidFill>
                            <a:schemeClr val="dk1"/>
                          </a:solidFill>
                          <a:highlight>
                            <a:srgbClr val="FDFDFD"/>
                          </a:highlight>
                          <a:latin typeface="Consolas"/>
                          <a:ea typeface="Consolas"/>
                          <a:cs typeface="Consolas"/>
                          <a:sym typeface="Consolas"/>
                        </a:rPr>
                      </a:br>
                      <a:r>
                        <a:rPr lang="en" sz="1400">
                          <a:solidFill>
                            <a:schemeClr val="dk1"/>
                          </a:solidFill>
                          <a:highlight>
                            <a:srgbClr val="FDFDFD"/>
                          </a:highlight>
                          <a:latin typeface="Consolas"/>
                          <a:ea typeface="Consolas"/>
                          <a:cs typeface="Consolas"/>
                          <a:sym typeface="Consolas"/>
                        </a:rPr>
                        <a:t>)</a:t>
                      </a:r>
                      <a:endParaRPr sz="1400"/>
                    </a:p>
                  </a:txBody>
                  <a:tcPr marT="68575" marB="68575" marR="91425" marL="91425"/>
                </a:tc>
              </a:tr>
            </a:tbl>
          </a:graphicData>
        </a:graphic>
      </p:graphicFrame>
      <p:graphicFrame>
        <p:nvGraphicFramePr>
          <p:cNvPr id="237" name="Google Shape;237;p33"/>
          <p:cNvGraphicFramePr/>
          <p:nvPr/>
        </p:nvGraphicFramePr>
        <p:xfrm>
          <a:off x="952500" y="3286506"/>
          <a:ext cx="3000000" cy="3000000"/>
        </p:xfrm>
        <a:graphic>
          <a:graphicData uri="http://schemas.openxmlformats.org/drawingml/2006/table">
            <a:tbl>
              <a:tblPr>
                <a:noFill/>
                <a:tableStyleId>{FE9F596C-5C98-4B5D-B7A7-48A271A6ECCE}</a:tableStyleId>
              </a:tblPr>
              <a:tblGrid>
                <a:gridCol w="7239000"/>
              </a:tblGrid>
              <a:tr h="285750">
                <a:tc>
                  <a:txBody>
                    <a:bodyPr>
                      <a:noAutofit/>
                    </a:bodyPr>
                    <a:lstStyle/>
                    <a:p>
                      <a:pPr indent="0" lvl="0" marL="0" rtl="0" algn="l">
                        <a:spcBef>
                          <a:spcPts val="0"/>
                        </a:spcBef>
                        <a:spcAft>
                          <a:spcPts val="0"/>
                        </a:spcAft>
                        <a:buNone/>
                      </a:pPr>
                      <a:r>
                        <a:rPr lang="en" sz="1400">
                          <a:solidFill>
                            <a:schemeClr val="dk1"/>
                          </a:solidFill>
                          <a:highlight>
                            <a:srgbClr val="FDFDFD"/>
                          </a:highlight>
                          <a:latin typeface="Consolas"/>
                          <a:ea typeface="Consolas"/>
                          <a:cs typeface="Consolas"/>
                          <a:sym typeface="Consolas"/>
                        </a:rPr>
                        <a:t>&lt;Link to={ {</a:t>
                      </a:r>
                      <a:br>
                        <a:rPr lang="en" sz="1400">
                          <a:solidFill>
                            <a:schemeClr val="dk1"/>
                          </a:solidFill>
                          <a:highlight>
                            <a:srgbClr val="FDFDFD"/>
                          </a:highlight>
                          <a:latin typeface="Consolas"/>
                          <a:ea typeface="Consolas"/>
                          <a:cs typeface="Consolas"/>
                          <a:sym typeface="Consolas"/>
                        </a:rPr>
                      </a:br>
                      <a:r>
                        <a:rPr lang="en" sz="1400">
                          <a:solidFill>
                            <a:schemeClr val="dk1"/>
                          </a:solidFill>
                          <a:highlight>
                            <a:srgbClr val="FDFDFD"/>
                          </a:highlight>
                          <a:latin typeface="Consolas"/>
                          <a:ea typeface="Consolas"/>
                          <a:cs typeface="Consolas"/>
                          <a:sym typeface="Consolas"/>
                        </a:rPr>
                        <a:t>  pathname: '/me',</a:t>
                      </a:r>
                      <a:br>
                        <a:rPr lang="en" sz="1400">
                          <a:solidFill>
                            <a:schemeClr val="dk1"/>
                          </a:solidFill>
                          <a:highlight>
                            <a:srgbClr val="FDFDFD"/>
                          </a:highlight>
                          <a:latin typeface="Consolas"/>
                          <a:ea typeface="Consolas"/>
                          <a:cs typeface="Consolas"/>
                          <a:sym typeface="Consolas"/>
                        </a:rPr>
                      </a:br>
                      <a:r>
                        <a:rPr lang="en" sz="1400">
                          <a:solidFill>
                            <a:schemeClr val="dk1"/>
                          </a:solidFill>
                          <a:highlight>
                            <a:srgbClr val="FDFDFD"/>
                          </a:highlight>
                          <a:latin typeface="Consolas"/>
                          <a:ea typeface="Consolas"/>
                          <a:cs typeface="Consolas"/>
                          <a:sym typeface="Consolas"/>
                        </a:rPr>
                        <a:t>  search: '?sort=asc',</a:t>
                      </a:r>
                      <a:br>
                        <a:rPr lang="en" sz="1400">
                          <a:solidFill>
                            <a:schemeClr val="dk1"/>
                          </a:solidFill>
                          <a:highlight>
                            <a:srgbClr val="FDFDFD"/>
                          </a:highlight>
                          <a:latin typeface="Consolas"/>
                          <a:ea typeface="Consolas"/>
                          <a:cs typeface="Consolas"/>
                          <a:sym typeface="Consolas"/>
                        </a:rPr>
                      </a:br>
                      <a:r>
                        <a:rPr lang="en" sz="1400">
                          <a:solidFill>
                            <a:schemeClr val="dk1"/>
                          </a:solidFill>
                          <a:highlight>
                            <a:srgbClr val="FDFDFD"/>
                          </a:highlight>
                          <a:latin typeface="Consolas"/>
                          <a:ea typeface="Consolas"/>
                          <a:cs typeface="Consolas"/>
                          <a:sym typeface="Consolas"/>
                        </a:rPr>
                        <a:t>  hash: '#hash',</a:t>
                      </a:r>
                      <a:br>
                        <a:rPr lang="en" sz="1400">
                          <a:solidFill>
                            <a:schemeClr val="dk1"/>
                          </a:solidFill>
                          <a:highlight>
                            <a:srgbClr val="FDFDFD"/>
                          </a:highlight>
                          <a:latin typeface="Consolas"/>
                          <a:ea typeface="Consolas"/>
                          <a:cs typeface="Consolas"/>
                          <a:sym typeface="Consolas"/>
                        </a:rPr>
                      </a:br>
                      <a:r>
                        <a:rPr lang="en" sz="1400">
                          <a:solidFill>
                            <a:schemeClr val="dk1"/>
                          </a:solidFill>
                          <a:highlight>
                            <a:srgbClr val="FDFDFD"/>
                          </a:highlight>
                          <a:latin typeface="Consolas"/>
                          <a:ea typeface="Consolas"/>
                          <a:cs typeface="Consolas"/>
                          <a:sym typeface="Consolas"/>
                        </a:rPr>
                        <a:t>  state: { fromHome: true }</a:t>
                      </a:r>
                      <a:br>
                        <a:rPr lang="en" sz="1400">
                          <a:solidFill>
                            <a:schemeClr val="dk1"/>
                          </a:solidFill>
                          <a:highlight>
                            <a:srgbClr val="FDFDFD"/>
                          </a:highlight>
                          <a:latin typeface="Consolas"/>
                          <a:ea typeface="Consolas"/>
                          <a:cs typeface="Consolas"/>
                          <a:sym typeface="Consolas"/>
                        </a:rPr>
                      </a:br>
                      <a:r>
                        <a:rPr lang="en" sz="1400">
                          <a:solidFill>
                            <a:schemeClr val="dk1"/>
                          </a:solidFill>
                          <a:highlight>
                            <a:srgbClr val="FDFDFD"/>
                          </a:highlight>
                          <a:latin typeface="Consolas"/>
                          <a:ea typeface="Consolas"/>
                          <a:cs typeface="Consolas"/>
                          <a:sym typeface="Consolas"/>
                        </a:rPr>
                        <a:t>} } /&gt;</a:t>
                      </a:r>
                      <a:endParaRPr sz="1400"/>
                    </a:p>
                  </a:txBody>
                  <a:tcPr marT="68575" marB="6857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4"/>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l">
              <a:lnSpc>
                <a:spcPct val="126666"/>
              </a:lnSpc>
              <a:spcBef>
                <a:spcPts val="0"/>
              </a:spcBef>
              <a:spcAft>
                <a:spcPts val="800"/>
              </a:spcAft>
              <a:buClr>
                <a:schemeClr val="dk1"/>
              </a:buClr>
              <a:buSzPts val="1100"/>
              <a:buFont typeface="Arial"/>
              <a:buNone/>
            </a:pPr>
            <a:r>
              <a:rPr b="1" lang="en" sz="3600">
                <a:solidFill>
                  <a:srgbClr val="111111"/>
                </a:solidFill>
                <a:latin typeface="Times New Roman"/>
                <a:ea typeface="Times New Roman"/>
                <a:cs typeface="Times New Roman"/>
                <a:sym typeface="Times New Roman"/>
              </a:rPr>
              <a:t>&lt; Link &gt; vs &lt; NavLink &gt;</a:t>
            </a:r>
            <a:endParaRPr sz="3600">
              <a:solidFill>
                <a:schemeClr val="dk1"/>
              </a:solidFill>
            </a:endParaRPr>
          </a:p>
        </p:txBody>
      </p:sp>
      <p:sp>
        <p:nvSpPr>
          <p:cNvPr id="244" name="Google Shape;244;p34"/>
          <p:cNvSpPr txBox="1"/>
          <p:nvPr>
            <p:ph idx="1" type="body"/>
          </p:nvPr>
        </p:nvSpPr>
        <p:spPr>
          <a:xfrm>
            <a:off x="457200" y="1120378"/>
            <a:ext cx="8458200" cy="3394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 sz="1400">
                <a:solidFill>
                  <a:srgbClr val="000000"/>
                </a:solidFill>
                <a:latin typeface="Times New Roman"/>
                <a:ea typeface="Times New Roman"/>
                <a:cs typeface="Times New Roman"/>
                <a:sym typeface="Times New Roman"/>
              </a:rPr>
              <a:t>NavLink</a:t>
            </a:r>
            <a:r>
              <a:rPr lang="en" sz="1400">
                <a:solidFill>
                  <a:srgbClr val="000000"/>
                </a:solidFill>
                <a:latin typeface="Times New Roman"/>
                <a:ea typeface="Times New Roman"/>
                <a:cs typeface="Times New Roman"/>
                <a:sym typeface="Times New Roman"/>
              </a:rPr>
              <a:t> is a subclass of </a:t>
            </a:r>
            <a:r>
              <a:rPr b="1" lang="en" sz="1400">
                <a:solidFill>
                  <a:srgbClr val="000000"/>
                </a:solidFill>
                <a:latin typeface="Times New Roman"/>
                <a:ea typeface="Times New Roman"/>
                <a:cs typeface="Times New Roman"/>
                <a:sym typeface="Times New Roman"/>
              </a:rPr>
              <a:t>Link</a:t>
            </a:r>
            <a:r>
              <a:rPr lang="en" sz="1400">
                <a:solidFill>
                  <a:srgbClr val="000000"/>
                </a:solidFill>
                <a:latin typeface="Times New Roman"/>
                <a:ea typeface="Times New Roman"/>
                <a:cs typeface="Times New Roman"/>
                <a:sym typeface="Times New Roman"/>
              </a:rPr>
              <a:t> which adds styling information to the rendered element(s), for example:</a:t>
            </a:r>
            <a:endParaRPr sz="1400">
              <a:solidFill>
                <a:srgbClr val="000000"/>
              </a:solidFill>
              <a:latin typeface="Times New Roman"/>
              <a:ea typeface="Times New Roman"/>
              <a:cs typeface="Times New Roman"/>
              <a:sym typeface="Times New Roman"/>
            </a:endParaRPr>
          </a:p>
          <a:p>
            <a:pPr indent="0" lvl="0" marL="0" rtl="0" algn="l">
              <a:lnSpc>
                <a:spcPct val="115000"/>
              </a:lnSpc>
              <a:spcBef>
                <a:spcPts val="1100"/>
              </a:spcBef>
              <a:spcAft>
                <a:spcPts val="1100"/>
              </a:spcAft>
              <a:buNone/>
            </a:pPr>
            <a:r>
              <a:t/>
            </a:r>
            <a:endParaRPr sz="2400">
              <a:solidFill>
                <a:srgbClr val="666666"/>
              </a:solidFill>
              <a:latin typeface="Times New Roman"/>
              <a:ea typeface="Times New Roman"/>
              <a:cs typeface="Times New Roman"/>
              <a:sym typeface="Times New Roman"/>
            </a:endParaRPr>
          </a:p>
        </p:txBody>
      </p:sp>
      <p:graphicFrame>
        <p:nvGraphicFramePr>
          <p:cNvPr id="245" name="Google Shape;245;p34"/>
          <p:cNvGraphicFramePr/>
          <p:nvPr/>
        </p:nvGraphicFramePr>
        <p:xfrm>
          <a:off x="598400" y="1731075"/>
          <a:ext cx="3000000" cy="3000000"/>
        </p:xfrm>
        <a:graphic>
          <a:graphicData uri="http://schemas.openxmlformats.org/drawingml/2006/table">
            <a:tbl>
              <a:tblPr>
                <a:noFill/>
                <a:tableStyleId>{FE9F596C-5C98-4B5D-B7A7-48A271A6ECCE}</a:tableStyleId>
              </a:tblPr>
              <a:tblGrid>
                <a:gridCol w="7239000"/>
              </a:tblGrid>
              <a:tr h="285750">
                <a:tc>
                  <a:txBody>
                    <a:bodyPr>
                      <a:noAutofit/>
                    </a:bodyPr>
                    <a:lstStyle/>
                    <a:p>
                      <a:pPr indent="0" lvl="0" marL="0" rtl="0" algn="l">
                        <a:spcBef>
                          <a:spcPts val="0"/>
                        </a:spcBef>
                        <a:spcAft>
                          <a:spcPts val="0"/>
                        </a:spcAft>
                        <a:buNone/>
                      </a:pPr>
                      <a:r>
                        <a:rPr lang="en">
                          <a:solidFill>
                            <a:schemeClr val="dk1"/>
                          </a:solidFill>
                          <a:highlight>
                            <a:srgbClr val="FDFDFD"/>
                          </a:highlight>
                          <a:latin typeface="Consolas"/>
                          <a:ea typeface="Consolas"/>
                          <a:cs typeface="Consolas"/>
                          <a:sym typeface="Consolas"/>
                        </a:rPr>
                        <a:t>import { NavLink } from 'react-router-dom'</a:t>
                      </a:r>
                      <a:br>
                        <a:rPr lang="en">
                          <a:solidFill>
                            <a:schemeClr val="dk1"/>
                          </a:solidFill>
                          <a:highlight>
                            <a:srgbClr val="FDFDFD"/>
                          </a:highlight>
                          <a:latin typeface="Consolas"/>
                          <a:ea typeface="Consolas"/>
                          <a:cs typeface="Consolas"/>
                          <a:sym typeface="Consolas"/>
                        </a:rPr>
                      </a:br>
                      <a:br>
                        <a:rPr lang="en">
                          <a:solidFill>
                            <a:schemeClr val="dk1"/>
                          </a:solidFill>
                          <a:highlight>
                            <a:srgbClr val="FDFDFD"/>
                          </a:highlight>
                          <a:latin typeface="Consolas"/>
                          <a:ea typeface="Consolas"/>
                          <a:cs typeface="Consolas"/>
                          <a:sym typeface="Consolas"/>
                        </a:rPr>
                      </a:br>
                      <a:r>
                        <a:rPr lang="en">
                          <a:solidFill>
                            <a:schemeClr val="dk1"/>
                          </a:solidFill>
                          <a:highlight>
                            <a:srgbClr val="FDFDFD"/>
                          </a:highlight>
                          <a:latin typeface="Consolas"/>
                          <a:ea typeface="Consolas"/>
                          <a:cs typeface="Consolas"/>
                          <a:sym typeface="Consolas"/>
                        </a:rPr>
                        <a:t>&lt;NavLink</a:t>
                      </a:r>
                      <a:br>
                        <a:rPr lang="en">
                          <a:solidFill>
                            <a:schemeClr val="dk1"/>
                          </a:solidFill>
                          <a:highlight>
                            <a:srgbClr val="FDFDFD"/>
                          </a:highlight>
                          <a:latin typeface="Consolas"/>
                          <a:ea typeface="Consolas"/>
                          <a:cs typeface="Consolas"/>
                          <a:sym typeface="Consolas"/>
                        </a:rPr>
                      </a:br>
                      <a:r>
                        <a:rPr lang="en">
                          <a:solidFill>
                            <a:schemeClr val="dk1"/>
                          </a:solidFill>
                          <a:highlight>
                            <a:srgbClr val="FDFDFD"/>
                          </a:highlight>
                          <a:latin typeface="Consolas"/>
                          <a:ea typeface="Consolas"/>
                          <a:cs typeface="Consolas"/>
                          <a:sym typeface="Consolas"/>
                        </a:rPr>
                        <a:t>  to="/me"</a:t>
                      </a:r>
                      <a:br>
                        <a:rPr lang="en">
                          <a:solidFill>
                            <a:schemeClr val="dk1"/>
                          </a:solidFill>
                          <a:highlight>
                            <a:srgbClr val="FDFDFD"/>
                          </a:highlight>
                          <a:latin typeface="Consolas"/>
                          <a:ea typeface="Consolas"/>
                          <a:cs typeface="Consolas"/>
                          <a:sym typeface="Consolas"/>
                        </a:rPr>
                      </a:br>
                      <a:r>
                        <a:rPr lang="en">
                          <a:solidFill>
                            <a:schemeClr val="dk1"/>
                          </a:solidFill>
                          <a:highlight>
                            <a:srgbClr val="FDFDFD"/>
                          </a:highlight>
                          <a:latin typeface="Consolas"/>
                          <a:ea typeface="Consolas"/>
                          <a:cs typeface="Consolas"/>
                          <a:sym typeface="Consolas"/>
                        </a:rPr>
                        <a:t>  activeStyle=</a:t>
                      </a:r>
                      <a:br>
                        <a:rPr lang="en">
                          <a:solidFill>
                            <a:schemeClr val="dk1"/>
                          </a:solidFill>
                          <a:highlight>
                            <a:srgbClr val="FDFDFD"/>
                          </a:highlight>
                          <a:latin typeface="Consolas"/>
                          <a:ea typeface="Consolas"/>
                          <a:cs typeface="Consolas"/>
                          <a:sym typeface="Consolas"/>
                        </a:rPr>
                      </a:br>
                      <a:r>
                        <a:rPr lang="en">
                          <a:solidFill>
                            <a:schemeClr val="dk1"/>
                          </a:solidFill>
                          <a:highlight>
                            <a:srgbClr val="FDFDFD"/>
                          </a:highlight>
                          <a:latin typeface="Consolas"/>
                          <a:ea typeface="Consolas"/>
                          <a:cs typeface="Consolas"/>
                          <a:sym typeface="Consolas"/>
                        </a:rPr>
                        <a:t>   activeClassName="selected"&gt;My Profile&lt;/NavLink&gt;</a:t>
                      </a:r>
                      <a:endParaRPr/>
                    </a:p>
                  </a:txBody>
                  <a:tcPr marT="68575" marB="6857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5"/>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lnSpc>
                <a:spcPct val="115000"/>
              </a:lnSpc>
              <a:spcBef>
                <a:spcPts val="2600"/>
              </a:spcBef>
              <a:spcAft>
                <a:spcPts val="0"/>
              </a:spcAft>
              <a:buNone/>
            </a:pPr>
            <a:r>
              <a:rPr lang="en" sz="3600">
                <a:solidFill>
                  <a:schemeClr val="dk1"/>
                </a:solidFill>
                <a:latin typeface="Helvetica Neue"/>
                <a:ea typeface="Helvetica Neue"/>
                <a:cs typeface="Helvetica Neue"/>
                <a:sym typeface="Helvetica Neue"/>
              </a:rPr>
              <a:t>Conclusion</a:t>
            </a:r>
            <a:endParaRPr sz="3600"/>
          </a:p>
        </p:txBody>
      </p:sp>
      <p:sp>
        <p:nvSpPr>
          <p:cNvPr id="251" name="Google Shape;251;p35"/>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 sz="1400">
                <a:solidFill>
                  <a:srgbClr val="000000"/>
                </a:solidFill>
                <a:highlight>
                  <a:srgbClr val="FFFFFF"/>
                </a:highlight>
                <a:latin typeface="Helvetica Neue"/>
                <a:ea typeface="Helvetica Neue"/>
                <a:cs typeface="Helvetica Neue"/>
                <a:sym typeface="Helvetica Neue"/>
              </a:rPr>
              <a:t>By now, we've covered a good chunk of the cool functionality React Router has for helping you build your SPA. </a:t>
            </a:r>
            <a:endParaRPr sz="1400">
              <a:solidFill>
                <a:srgbClr val="000000"/>
              </a:solidFill>
              <a:highlight>
                <a:srgbClr val="FFFFFF"/>
              </a:highlight>
              <a:latin typeface="Helvetica Neue"/>
              <a:ea typeface="Helvetica Neue"/>
              <a:cs typeface="Helvetica Neue"/>
              <a:sym typeface="Helvetica Neue"/>
            </a:endParaRPr>
          </a:p>
          <a:p>
            <a:pPr indent="0" lvl="0" marL="0" rtl="0" algn="l">
              <a:spcBef>
                <a:spcPts val="640"/>
              </a:spcBef>
              <a:spcAft>
                <a:spcPts val="0"/>
              </a:spcAft>
              <a:buNone/>
            </a:pPr>
            <a:r>
              <a:rPr lang="en" sz="1400">
                <a:solidFill>
                  <a:srgbClr val="000000"/>
                </a:solidFill>
                <a:highlight>
                  <a:srgbClr val="FFFFFF"/>
                </a:highlight>
                <a:latin typeface="Helvetica Neue"/>
                <a:ea typeface="Helvetica Neue"/>
                <a:cs typeface="Helvetica Neue"/>
                <a:sym typeface="Helvetica Neue"/>
              </a:rPr>
              <a:t>This doesn't mean that there aren't more interesting things for you to take advantage of. </a:t>
            </a:r>
            <a:endParaRPr sz="1400">
              <a:solidFill>
                <a:srgbClr val="000000"/>
              </a:solidFill>
              <a:highlight>
                <a:srgbClr val="FFFFFF"/>
              </a:highlight>
              <a:latin typeface="Helvetica Neue"/>
              <a:ea typeface="Helvetica Neue"/>
              <a:cs typeface="Helvetica Neue"/>
              <a:sym typeface="Helvetica Neue"/>
            </a:endParaRPr>
          </a:p>
          <a:p>
            <a:pPr indent="0" lvl="0" marL="0" rtl="0" algn="l">
              <a:spcBef>
                <a:spcPts val="640"/>
              </a:spcBef>
              <a:spcAft>
                <a:spcPts val="0"/>
              </a:spcAft>
              <a:buNone/>
            </a:pPr>
            <a:r>
              <a:rPr lang="en" sz="1400">
                <a:solidFill>
                  <a:srgbClr val="000000"/>
                </a:solidFill>
                <a:highlight>
                  <a:srgbClr val="FFFFFF"/>
                </a:highlight>
                <a:latin typeface="Helvetica Neue"/>
                <a:ea typeface="Helvetica Neue"/>
                <a:cs typeface="Helvetica Neue"/>
                <a:sym typeface="Helvetica Neue"/>
              </a:rPr>
              <a:t>Our app was pretty simple with very modest demands on what routing functionality we needed to implement. </a:t>
            </a:r>
            <a:endParaRPr sz="1400">
              <a:solidFill>
                <a:srgbClr val="000000"/>
              </a:solidFill>
              <a:highlight>
                <a:srgbClr val="FFFFFF"/>
              </a:highlight>
              <a:latin typeface="Helvetica Neue"/>
              <a:ea typeface="Helvetica Neue"/>
              <a:cs typeface="Helvetica Neue"/>
              <a:sym typeface="Helvetica Neue"/>
            </a:endParaRPr>
          </a:p>
          <a:p>
            <a:pPr indent="0" lvl="0" marL="0" rtl="0" algn="l">
              <a:spcBef>
                <a:spcPts val="640"/>
              </a:spcBef>
              <a:spcAft>
                <a:spcPts val="0"/>
              </a:spcAft>
              <a:buNone/>
            </a:pPr>
            <a:r>
              <a:rPr lang="en" sz="1400">
                <a:solidFill>
                  <a:srgbClr val="000000"/>
                </a:solidFill>
                <a:highlight>
                  <a:srgbClr val="FFFFFF"/>
                </a:highlight>
                <a:latin typeface="Helvetica Neue"/>
                <a:ea typeface="Helvetica Neue"/>
                <a:cs typeface="Helvetica Neue"/>
                <a:sym typeface="Helvetica Neue"/>
              </a:rPr>
              <a:t>There is a whole lot more that React Router provides (including variations of APIs for what you've seen here), so if you are building a more complex single-page app than what we've looked at so far, you should totally spend an afternoon taking a look the </a:t>
            </a:r>
            <a:r>
              <a:rPr lang="en" sz="1400">
                <a:solidFill>
                  <a:srgbClr val="000000"/>
                </a:solidFill>
                <a:highlight>
                  <a:srgbClr val="FFFFFF"/>
                </a:highlight>
                <a:uFill>
                  <a:noFill/>
                </a:uFill>
                <a:latin typeface="Helvetica Neue"/>
                <a:ea typeface="Helvetica Neue"/>
                <a:cs typeface="Helvetica Neue"/>
                <a:sym typeface="Helvetica Neue"/>
                <a:hlinkClick r:id="rId3"/>
              </a:rPr>
              <a:t>full React Router documentation</a:t>
            </a:r>
            <a:r>
              <a:rPr lang="en" sz="1400">
                <a:solidFill>
                  <a:srgbClr val="000000"/>
                </a:solidFill>
                <a:highlight>
                  <a:srgbClr val="FFFFFF"/>
                </a:highlight>
                <a:latin typeface="Helvetica Neue"/>
                <a:ea typeface="Helvetica Neue"/>
                <a:cs typeface="Helvetica Neue"/>
                <a:sym typeface="Helvetica Neue"/>
              </a:rPr>
              <a:t> and examples.</a:t>
            </a:r>
            <a:endParaRPr sz="1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3600">
                <a:solidFill>
                  <a:schemeClr val="dk1"/>
                </a:solidFill>
              </a:rPr>
              <a:t>Building Our Single-Page App</a:t>
            </a:r>
            <a:endParaRPr sz="3600"/>
          </a:p>
        </p:txBody>
      </p:sp>
      <p:sp>
        <p:nvSpPr>
          <p:cNvPr id="97" name="Google Shape;97;p15"/>
          <p:cNvSpPr txBox="1"/>
          <p:nvPr>
            <p:ph idx="1" type="body"/>
          </p:nvPr>
        </p:nvSpPr>
        <p:spPr>
          <a:xfrm>
            <a:off x="457200" y="1200150"/>
            <a:ext cx="3836400" cy="3394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300">
                <a:solidFill>
                  <a:srgbClr val="000000"/>
                </a:solidFill>
                <a:latin typeface="Helvetica Neue"/>
                <a:ea typeface="Helvetica Neue"/>
                <a:cs typeface="Helvetica Neue"/>
                <a:sym typeface="Helvetica Neue"/>
              </a:rPr>
              <a:t>When you are loading content inline, things get a little challenging. The hard part is not loading the content itself. That is relatively easy. The hard part is making sure that single-page apps behave in a way that is consistent with what your users are used to. More specifically, when users navigate your app, they expect that:</a:t>
            </a:r>
            <a:endParaRPr sz="1300">
              <a:solidFill>
                <a:srgbClr val="000000"/>
              </a:solidFill>
              <a:latin typeface="Helvetica Neue"/>
              <a:ea typeface="Helvetica Neue"/>
              <a:cs typeface="Helvetica Neue"/>
              <a:sym typeface="Helvetica Neue"/>
            </a:endParaRPr>
          </a:p>
          <a:p>
            <a:pPr indent="-311150" lvl="0" marL="457200" rtl="0" algn="l">
              <a:lnSpc>
                <a:spcPct val="100000"/>
              </a:lnSpc>
              <a:spcBef>
                <a:spcPts val="1400"/>
              </a:spcBef>
              <a:spcAft>
                <a:spcPts val="0"/>
              </a:spcAft>
              <a:buClr>
                <a:srgbClr val="000000"/>
              </a:buClr>
              <a:buSzPts val="1300"/>
              <a:buFont typeface="Helvetica Neue"/>
              <a:buAutoNum type="romanLcPeriod"/>
            </a:pPr>
            <a:r>
              <a:rPr lang="en" sz="1300">
                <a:solidFill>
                  <a:srgbClr val="000000"/>
                </a:solidFill>
                <a:latin typeface="Helvetica Neue"/>
                <a:ea typeface="Helvetica Neue"/>
                <a:cs typeface="Helvetica Neue"/>
                <a:sym typeface="Helvetica Neue"/>
              </a:rPr>
              <a:t>The URL displayed in the address bar always reflects the thing that they are viewing.</a:t>
            </a:r>
            <a:endParaRPr sz="1300">
              <a:solidFill>
                <a:srgbClr val="000000"/>
              </a:solidFill>
              <a:latin typeface="Helvetica Neue"/>
              <a:ea typeface="Helvetica Neue"/>
              <a:cs typeface="Helvetica Neue"/>
              <a:sym typeface="Helvetica Neue"/>
            </a:endParaRPr>
          </a:p>
          <a:p>
            <a:pPr indent="-311150" lvl="0" marL="457200" rtl="0" algn="l">
              <a:lnSpc>
                <a:spcPct val="100000"/>
              </a:lnSpc>
              <a:spcBef>
                <a:spcPts val="0"/>
              </a:spcBef>
              <a:spcAft>
                <a:spcPts val="0"/>
              </a:spcAft>
              <a:buClr>
                <a:srgbClr val="000000"/>
              </a:buClr>
              <a:buSzPts val="1300"/>
              <a:buFont typeface="Helvetica Neue"/>
              <a:buAutoNum type="romanLcPeriod"/>
            </a:pPr>
            <a:r>
              <a:rPr lang="en" sz="1300">
                <a:solidFill>
                  <a:srgbClr val="000000"/>
                </a:solidFill>
                <a:latin typeface="Helvetica Neue"/>
                <a:ea typeface="Helvetica Neue"/>
                <a:cs typeface="Helvetica Neue"/>
                <a:sym typeface="Helvetica Neue"/>
              </a:rPr>
              <a:t>They can use the browser's back and forward buttons...successfully.</a:t>
            </a:r>
            <a:endParaRPr sz="1300">
              <a:solidFill>
                <a:srgbClr val="000000"/>
              </a:solidFill>
              <a:latin typeface="Helvetica Neue"/>
              <a:ea typeface="Helvetica Neue"/>
              <a:cs typeface="Helvetica Neue"/>
              <a:sym typeface="Helvetica Neue"/>
            </a:endParaRPr>
          </a:p>
          <a:p>
            <a:pPr indent="-311150" lvl="0" marL="457200" rtl="0" algn="l">
              <a:lnSpc>
                <a:spcPct val="100000"/>
              </a:lnSpc>
              <a:spcBef>
                <a:spcPts val="0"/>
              </a:spcBef>
              <a:spcAft>
                <a:spcPts val="0"/>
              </a:spcAft>
              <a:buClr>
                <a:srgbClr val="000000"/>
              </a:buClr>
              <a:buSzPts val="1300"/>
              <a:buFont typeface="Helvetica Neue"/>
              <a:buAutoNum type="romanLcPeriod"/>
            </a:pPr>
            <a:r>
              <a:rPr lang="en" sz="1300">
                <a:solidFill>
                  <a:srgbClr val="000000"/>
                </a:solidFill>
                <a:latin typeface="Helvetica Neue"/>
                <a:ea typeface="Helvetica Neue"/>
                <a:cs typeface="Helvetica Neue"/>
                <a:sym typeface="Helvetica Neue"/>
              </a:rPr>
              <a:t>They can navigate to a particular view (aka </a:t>
            </a:r>
            <a:r>
              <a:rPr b="1" lang="en" sz="1300">
                <a:solidFill>
                  <a:srgbClr val="000000"/>
                </a:solidFill>
                <a:latin typeface="Helvetica Neue"/>
                <a:ea typeface="Helvetica Neue"/>
                <a:cs typeface="Helvetica Neue"/>
                <a:sym typeface="Helvetica Neue"/>
              </a:rPr>
              <a:t>deep link</a:t>
            </a:r>
            <a:r>
              <a:rPr lang="en" sz="1300">
                <a:solidFill>
                  <a:srgbClr val="000000"/>
                </a:solidFill>
                <a:latin typeface="Helvetica Neue"/>
                <a:ea typeface="Helvetica Neue"/>
                <a:cs typeface="Helvetica Neue"/>
                <a:sym typeface="Helvetica Neue"/>
              </a:rPr>
              <a:t>) directly using the appropriate URL.</a:t>
            </a:r>
            <a:endParaRPr sz="1300">
              <a:solidFill>
                <a:srgbClr val="000000"/>
              </a:solidFill>
              <a:highlight>
                <a:srgbClr val="FFFFFF"/>
              </a:highlight>
              <a:latin typeface="Helvetica Neue"/>
              <a:ea typeface="Helvetica Neue"/>
              <a:cs typeface="Helvetica Neue"/>
              <a:sym typeface="Helvetica Neue"/>
            </a:endParaRPr>
          </a:p>
          <a:p>
            <a:pPr indent="0" lvl="0" marL="0" rtl="0" algn="l">
              <a:spcBef>
                <a:spcPts val="2300"/>
              </a:spcBef>
              <a:spcAft>
                <a:spcPts val="0"/>
              </a:spcAft>
              <a:buNone/>
            </a:pPr>
            <a:r>
              <a:t/>
            </a:r>
            <a:endParaRPr sz="1300">
              <a:solidFill>
                <a:srgbClr val="000000"/>
              </a:solidFill>
              <a:highlight>
                <a:srgbClr val="FFFFFF"/>
              </a:highlight>
              <a:latin typeface="Helvetica Neue"/>
              <a:ea typeface="Helvetica Neue"/>
              <a:cs typeface="Helvetica Neue"/>
              <a:sym typeface="Helvetica Neue"/>
            </a:endParaRPr>
          </a:p>
        </p:txBody>
      </p:sp>
      <p:pic>
        <p:nvPicPr>
          <p:cNvPr id="98" name="Google Shape;98;p15"/>
          <p:cNvPicPr preferRelativeResize="0"/>
          <p:nvPr/>
        </p:nvPicPr>
        <p:blipFill>
          <a:blip r:embed="rId3">
            <a:alphaModFix/>
          </a:blip>
          <a:stretch>
            <a:fillRect/>
          </a:stretch>
        </p:blipFill>
        <p:spPr>
          <a:xfrm>
            <a:off x="4205127" y="876400"/>
            <a:ext cx="4716776" cy="3866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idx="1" type="subTitle"/>
          </p:nvPr>
        </p:nvSpPr>
        <p:spPr>
          <a:xfrm>
            <a:off x="990600" y="2286000"/>
            <a:ext cx="7315200" cy="857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4000"/>
              <a:buFont typeface="Impact"/>
              <a:buNone/>
            </a:pPr>
            <a:r>
              <a:rPr lang="en" sz="4000">
                <a:latin typeface="Impact"/>
                <a:ea typeface="Impact"/>
                <a:cs typeface="Impact"/>
                <a:sym typeface="Impact"/>
              </a:rPr>
              <a:t>React Routes</a:t>
            </a:r>
            <a:endParaRPr b="0" i="0" sz="4000" u="none" cap="none" strike="noStrike">
              <a:solidFill>
                <a:schemeClr val="dk1"/>
              </a:solidFill>
              <a:latin typeface="Impact"/>
              <a:ea typeface="Impact"/>
              <a:cs typeface="Impact"/>
              <a:sym typeface="Impac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l">
              <a:lnSpc>
                <a:spcPct val="126666"/>
              </a:lnSpc>
              <a:spcBef>
                <a:spcPts val="0"/>
              </a:spcBef>
              <a:spcAft>
                <a:spcPts val="800"/>
              </a:spcAft>
              <a:buClr>
                <a:schemeClr val="dk1"/>
              </a:buClr>
              <a:buSzPts val="1100"/>
              <a:buFont typeface="Arial"/>
              <a:buNone/>
            </a:pPr>
            <a:r>
              <a:rPr b="1" lang="en" sz="4800">
                <a:solidFill>
                  <a:srgbClr val="111111"/>
                </a:solidFill>
                <a:latin typeface="Times New Roman"/>
                <a:ea typeface="Times New Roman"/>
                <a:cs typeface="Times New Roman"/>
                <a:sym typeface="Times New Roman"/>
              </a:rPr>
              <a:t>Introduction</a:t>
            </a:r>
            <a:endParaRPr sz="4800"/>
          </a:p>
        </p:txBody>
      </p:sp>
      <p:sp>
        <p:nvSpPr>
          <p:cNvPr id="111" name="Google Shape;111;p17"/>
          <p:cNvSpPr txBox="1"/>
          <p:nvPr>
            <p:ph idx="1" type="body"/>
          </p:nvPr>
        </p:nvSpPr>
        <p:spPr>
          <a:xfrm>
            <a:off x="457200" y="1120378"/>
            <a:ext cx="8458200" cy="339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i="1" lang="en" sz="3000">
                <a:highlight>
                  <a:srgbClr val="FFFFFF"/>
                </a:highlight>
                <a:latin typeface="Georgia"/>
                <a:ea typeface="Georgia"/>
                <a:cs typeface="Georgia"/>
                <a:sym typeface="Georgia"/>
              </a:rPr>
              <a:t>React Router keeps your UI in sync with the URL. It has a simple API with powerful features like lazy code loading, dynamic route matching, and location transition handling built right in. Make the URL your first thought, not an after-thought.</a:t>
            </a:r>
            <a:endParaRPr b="1"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l">
              <a:lnSpc>
                <a:spcPct val="126666"/>
              </a:lnSpc>
              <a:spcBef>
                <a:spcPts val="0"/>
              </a:spcBef>
              <a:spcAft>
                <a:spcPts val="800"/>
              </a:spcAft>
              <a:buClr>
                <a:schemeClr val="dk1"/>
              </a:buClr>
              <a:buSzPts val="1100"/>
              <a:buFont typeface="Arial"/>
              <a:buNone/>
            </a:pPr>
            <a:r>
              <a:rPr b="1" lang="en" sz="4800">
                <a:solidFill>
                  <a:srgbClr val="111111"/>
                </a:solidFill>
                <a:latin typeface="Times New Roman"/>
                <a:ea typeface="Times New Roman"/>
                <a:cs typeface="Times New Roman"/>
                <a:sym typeface="Times New Roman"/>
              </a:rPr>
              <a:t>Introduction</a:t>
            </a:r>
            <a:endParaRPr sz="4800"/>
          </a:p>
        </p:txBody>
      </p:sp>
      <p:sp>
        <p:nvSpPr>
          <p:cNvPr id="118" name="Google Shape;118;p18"/>
          <p:cNvSpPr txBox="1"/>
          <p:nvPr>
            <p:ph idx="1" type="body"/>
          </p:nvPr>
        </p:nvSpPr>
        <p:spPr>
          <a:xfrm>
            <a:off x="457200" y="1120378"/>
            <a:ext cx="8458200" cy="339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sz="3000"/>
          </a:p>
        </p:txBody>
      </p:sp>
      <p:pic>
        <p:nvPicPr>
          <p:cNvPr id="119" name="Google Shape;119;p18"/>
          <p:cNvPicPr preferRelativeResize="0"/>
          <p:nvPr/>
        </p:nvPicPr>
        <p:blipFill>
          <a:blip r:embed="rId3">
            <a:alphaModFix/>
          </a:blip>
          <a:stretch>
            <a:fillRect/>
          </a:stretch>
        </p:blipFill>
        <p:spPr>
          <a:xfrm>
            <a:off x="1023775" y="942391"/>
            <a:ext cx="6057900" cy="375046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l">
              <a:lnSpc>
                <a:spcPct val="126666"/>
              </a:lnSpc>
              <a:spcBef>
                <a:spcPts val="0"/>
              </a:spcBef>
              <a:spcAft>
                <a:spcPts val="800"/>
              </a:spcAft>
              <a:buClr>
                <a:schemeClr val="dk1"/>
              </a:buClr>
              <a:buSzPts val="1100"/>
              <a:buFont typeface="Arial"/>
              <a:buNone/>
            </a:pPr>
            <a:r>
              <a:rPr b="1" lang="en" sz="4800">
                <a:solidFill>
                  <a:srgbClr val="111111"/>
                </a:solidFill>
                <a:latin typeface="Times New Roman"/>
                <a:ea typeface="Times New Roman"/>
                <a:cs typeface="Times New Roman"/>
                <a:sym typeface="Times New Roman"/>
              </a:rPr>
              <a:t>React-router </a:t>
            </a:r>
            <a:endParaRPr sz="4800"/>
          </a:p>
        </p:txBody>
      </p:sp>
      <p:sp>
        <p:nvSpPr>
          <p:cNvPr id="126" name="Google Shape;126;p19"/>
          <p:cNvSpPr txBox="1"/>
          <p:nvPr>
            <p:ph idx="1" type="body"/>
          </p:nvPr>
        </p:nvSpPr>
        <p:spPr>
          <a:xfrm>
            <a:off x="457200" y="1120378"/>
            <a:ext cx="8458200" cy="339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2400">
                <a:solidFill>
                  <a:srgbClr val="000000"/>
                </a:solidFill>
                <a:highlight>
                  <a:srgbClr val="FFFFFF"/>
                </a:highlight>
                <a:latin typeface="Times New Roman"/>
                <a:ea typeface="Times New Roman"/>
                <a:cs typeface="Times New Roman"/>
                <a:sym typeface="Times New Roman"/>
              </a:rPr>
              <a:t>React-router hosts the core components for routing for React applications, react-router-dom provides browser specific components for routing web apps and react-router-native provides specific components for react-native or mobile apps created with React Native. So you should either install </a:t>
            </a:r>
            <a:r>
              <a:rPr b="1" lang="en" sz="2400">
                <a:solidFill>
                  <a:srgbClr val="000000"/>
                </a:solidFill>
                <a:highlight>
                  <a:srgbClr val="FFFFFF"/>
                </a:highlight>
                <a:latin typeface="Times New Roman"/>
                <a:ea typeface="Times New Roman"/>
                <a:cs typeface="Times New Roman"/>
                <a:sym typeface="Times New Roman"/>
              </a:rPr>
              <a:t>react-router-dom</a:t>
            </a:r>
            <a:r>
              <a:rPr lang="en" sz="2400">
                <a:solidFill>
                  <a:srgbClr val="000000"/>
                </a:solidFill>
                <a:highlight>
                  <a:srgbClr val="FFFFFF"/>
                </a:highlight>
                <a:latin typeface="Times New Roman"/>
                <a:ea typeface="Times New Roman"/>
                <a:cs typeface="Times New Roman"/>
                <a:sym typeface="Times New Roman"/>
              </a:rPr>
              <a:t> or </a:t>
            </a:r>
            <a:r>
              <a:rPr b="1" lang="en" sz="2400">
                <a:solidFill>
                  <a:srgbClr val="000000"/>
                </a:solidFill>
                <a:highlight>
                  <a:srgbClr val="FFFFFF"/>
                </a:highlight>
                <a:latin typeface="Times New Roman"/>
                <a:ea typeface="Times New Roman"/>
                <a:cs typeface="Times New Roman"/>
                <a:sym typeface="Times New Roman"/>
              </a:rPr>
              <a:t>react-router-native</a:t>
            </a:r>
            <a:r>
              <a:rPr lang="en" sz="2400">
                <a:solidFill>
                  <a:srgbClr val="000000"/>
                </a:solidFill>
                <a:highlight>
                  <a:srgbClr val="FFFFFF"/>
                </a:highlight>
                <a:latin typeface="Times New Roman"/>
                <a:ea typeface="Times New Roman"/>
                <a:cs typeface="Times New Roman"/>
                <a:sym typeface="Times New Roman"/>
              </a:rPr>
              <a:t> as both export their corresponding environments components plus what </a:t>
            </a:r>
            <a:r>
              <a:rPr b="1" lang="en" sz="2400">
                <a:solidFill>
                  <a:srgbClr val="000000"/>
                </a:solidFill>
                <a:highlight>
                  <a:srgbClr val="FFFFFF"/>
                </a:highlight>
                <a:latin typeface="Times New Roman"/>
                <a:ea typeface="Times New Roman"/>
                <a:cs typeface="Times New Roman"/>
                <a:sym typeface="Times New Roman"/>
              </a:rPr>
              <a:t>react-router</a:t>
            </a:r>
            <a:r>
              <a:rPr lang="en" sz="2400">
                <a:solidFill>
                  <a:srgbClr val="000000"/>
                </a:solidFill>
                <a:highlight>
                  <a:srgbClr val="FFFFFF"/>
                </a:highlight>
                <a:latin typeface="Times New Roman"/>
                <a:ea typeface="Times New Roman"/>
                <a:cs typeface="Times New Roman"/>
                <a:sym typeface="Times New Roman"/>
              </a:rPr>
              <a:t> exports.</a:t>
            </a:r>
            <a:endParaRPr b="1" sz="24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l">
              <a:lnSpc>
                <a:spcPct val="126666"/>
              </a:lnSpc>
              <a:spcBef>
                <a:spcPts val="0"/>
              </a:spcBef>
              <a:spcAft>
                <a:spcPts val="800"/>
              </a:spcAft>
              <a:buClr>
                <a:schemeClr val="dk1"/>
              </a:buClr>
              <a:buSzPts val="1100"/>
              <a:buFont typeface="Arial"/>
              <a:buNone/>
            </a:pPr>
            <a:r>
              <a:rPr b="1" lang="en" sz="4800">
                <a:solidFill>
                  <a:srgbClr val="111111"/>
                </a:solidFill>
                <a:latin typeface="Times New Roman"/>
                <a:ea typeface="Times New Roman"/>
                <a:cs typeface="Times New Roman"/>
                <a:sym typeface="Times New Roman"/>
              </a:rPr>
              <a:t>Installation</a:t>
            </a:r>
            <a:endParaRPr/>
          </a:p>
        </p:txBody>
      </p:sp>
      <p:sp>
        <p:nvSpPr>
          <p:cNvPr id="133" name="Google Shape;133;p20"/>
          <p:cNvSpPr txBox="1"/>
          <p:nvPr>
            <p:ph idx="1" type="body"/>
          </p:nvPr>
        </p:nvSpPr>
        <p:spPr>
          <a:xfrm>
            <a:off x="457200" y="1120378"/>
            <a:ext cx="8458200" cy="339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2400">
                <a:solidFill>
                  <a:srgbClr val="000000"/>
                </a:solidFill>
                <a:highlight>
                  <a:srgbClr val="FFFFFF"/>
                </a:highlight>
                <a:latin typeface="Times New Roman"/>
                <a:ea typeface="Times New Roman"/>
                <a:cs typeface="Times New Roman"/>
                <a:sym typeface="Times New Roman"/>
              </a:rPr>
              <a:t>Since we are building a web application not a native mobile app we need to install </a:t>
            </a:r>
            <a:r>
              <a:rPr b="1" lang="en" sz="2400">
                <a:solidFill>
                  <a:srgbClr val="000000"/>
                </a:solidFill>
                <a:highlight>
                  <a:srgbClr val="FFFFFF"/>
                </a:highlight>
                <a:latin typeface="Times New Roman"/>
                <a:ea typeface="Times New Roman"/>
                <a:cs typeface="Times New Roman"/>
                <a:sym typeface="Times New Roman"/>
              </a:rPr>
              <a:t>react-router-dom</a:t>
            </a:r>
            <a:r>
              <a:rPr lang="en" sz="2400">
                <a:solidFill>
                  <a:srgbClr val="000000"/>
                </a:solidFill>
                <a:highlight>
                  <a:srgbClr val="FFFFFF"/>
                </a:highlight>
                <a:latin typeface="Times New Roman"/>
                <a:ea typeface="Times New Roman"/>
                <a:cs typeface="Times New Roman"/>
                <a:sym typeface="Times New Roman"/>
              </a:rPr>
              <a:t> package, so inside your React project run the following command using your terminal (Linux or MAC) or command prompt (Windows)</a:t>
            </a:r>
            <a:endParaRPr sz="2400">
              <a:solidFill>
                <a:srgbClr val="000000"/>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rgbClr val="666666"/>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rgbClr val="666666"/>
              </a:solidFill>
              <a:highlight>
                <a:srgbClr val="FFFFFF"/>
              </a:highlight>
              <a:latin typeface="Times New Roman"/>
              <a:ea typeface="Times New Roman"/>
              <a:cs typeface="Times New Roman"/>
              <a:sym typeface="Times New Roman"/>
            </a:endParaRPr>
          </a:p>
        </p:txBody>
      </p:sp>
      <p:graphicFrame>
        <p:nvGraphicFramePr>
          <p:cNvPr id="134" name="Google Shape;134;p20"/>
          <p:cNvGraphicFramePr/>
          <p:nvPr/>
        </p:nvGraphicFramePr>
        <p:xfrm>
          <a:off x="684925" y="3399694"/>
          <a:ext cx="3000000" cy="3000000"/>
        </p:xfrm>
        <a:graphic>
          <a:graphicData uri="http://schemas.openxmlformats.org/drawingml/2006/table">
            <a:tbl>
              <a:tblPr>
                <a:noFill/>
                <a:tableStyleId>{FE9F596C-5C98-4B5D-B7A7-48A271A6ECCE}</a:tableStyleId>
              </a:tblPr>
              <a:tblGrid>
                <a:gridCol w="8179850"/>
              </a:tblGrid>
              <a:tr h="285750">
                <a:tc>
                  <a:txBody>
                    <a:bodyPr>
                      <a:noAutofit/>
                    </a:bodyPr>
                    <a:lstStyle/>
                    <a:p>
                      <a:pPr indent="0" lvl="0" marL="0" rtl="0" algn="l">
                        <a:spcBef>
                          <a:spcPts val="0"/>
                        </a:spcBef>
                        <a:spcAft>
                          <a:spcPts val="0"/>
                        </a:spcAft>
                        <a:buNone/>
                      </a:pPr>
                      <a:r>
                        <a:rPr lang="en" sz="2300">
                          <a:solidFill>
                            <a:schemeClr val="dk1"/>
                          </a:solidFill>
                          <a:highlight>
                            <a:srgbClr val="FDFDFD"/>
                          </a:highlight>
                          <a:latin typeface="Consolas"/>
                          <a:ea typeface="Consolas"/>
                          <a:cs typeface="Consolas"/>
                          <a:sym typeface="Consolas"/>
                        </a:rPr>
                        <a:t>npm install --save react-router-dom</a:t>
                      </a:r>
                      <a:endParaRPr sz="1100"/>
                    </a:p>
                  </a:txBody>
                  <a:tcPr marT="68575" marB="6857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rgbClr val="000000"/>
              </a:buClr>
              <a:buSzPts val="1100"/>
              <a:buFont typeface="Arial"/>
              <a:buNone/>
            </a:pPr>
            <a:r>
              <a:rPr lang="en" sz="3600">
                <a:solidFill>
                  <a:srgbClr val="000000"/>
                </a:solidFill>
                <a:latin typeface="Verdana"/>
                <a:ea typeface="Verdana"/>
                <a:cs typeface="Verdana"/>
                <a:sym typeface="Verdana"/>
              </a:rPr>
              <a:t>&lt;Router&gt;</a:t>
            </a:r>
            <a:endParaRPr sz="3600">
              <a:solidFill>
                <a:srgbClr val="000000"/>
              </a:solidFill>
              <a:latin typeface="Verdana"/>
              <a:ea typeface="Verdana"/>
              <a:cs typeface="Verdana"/>
              <a:sym typeface="Verdana"/>
            </a:endParaRPr>
          </a:p>
          <a:p>
            <a:pPr indent="0" lvl="0" marL="0" rtl="0" algn="ctr">
              <a:lnSpc>
                <a:spcPct val="115000"/>
              </a:lnSpc>
              <a:spcBef>
                <a:spcPts val="0"/>
              </a:spcBef>
              <a:spcAft>
                <a:spcPts val="0"/>
              </a:spcAft>
              <a:buClr>
                <a:srgbClr val="000000"/>
              </a:buClr>
              <a:buSzPts val="1100"/>
              <a:buFont typeface="Arial"/>
              <a:buNone/>
            </a:pPr>
            <a:r>
              <a:t/>
            </a:r>
            <a:endParaRPr sz="1900">
              <a:solidFill>
                <a:srgbClr val="111111"/>
              </a:solidFill>
              <a:latin typeface="Verdana"/>
              <a:ea typeface="Verdana"/>
              <a:cs typeface="Verdana"/>
              <a:sym typeface="Verdana"/>
            </a:endParaRPr>
          </a:p>
        </p:txBody>
      </p:sp>
      <p:sp>
        <p:nvSpPr>
          <p:cNvPr id="141" name="Google Shape;141;p21"/>
          <p:cNvSpPr txBox="1"/>
          <p:nvPr>
            <p:ph idx="1" type="body"/>
          </p:nvPr>
        </p:nvSpPr>
        <p:spPr>
          <a:xfrm>
            <a:off x="457200" y="1120378"/>
            <a:ext cx="8458200" cy="3394500"/>
          </a:xfrm>
          <a:prstGeom prst="rect">
            <a:avLst/>
          </a:prstGeom>
          <a:noFill/>
          <a:ln>
            <a:noFill/>
          </a:ln>
        </p:spPr>
        <p:txBody>
          <a:bodyPr anchorCtr="0" anchor="t" bIns="45700" lIns="91425" spcFirstLastPara="1" rIns="91425" wrap="square" tIns="45700">
            <a:noAutofit/>
          </a:bodyPr>
          <a:lstStyle/>
          <a:p>
            <a:pPr indent="0" lvl="0" marL="0" marR="381000" rtl="0" algn="l">
              <a:lnSpc>
                <a:spcPct val="100000"/>
              </a:lnSpc>
              <a:spcBef>
                <a:spcPts val="0"/>
              </a:spcBef>
              <a:spcAft>
                <a:spcPts val="0"/>
              </a:spcAft>
              <a:buNone/>
            </a:pPr>
            <a:r>
              <a:rPr lang="en" sz="1800">
                <a:solidFill>
                  <a:srgbClr val="000000"/>
                </a:solidFill>
                <a:latin typeface="Roboto"/>
                <a:ea typeface="Roboto"/>
                <a:cs typeface="Roboto"/>
                <a:sym typeface="Roboto"/>
              </a:rPr>
              <a:t>The common low-level interface for all router components. Typically apps will use one of the high-level routers instead:</a:t>
            </a:r>
            <a:endParaRPr sz="1800">
              <a:solidFill>
                <a:srgbClr val="000000"/>
              </a:solidFill>
              <a:latin typeface="Roboto"/>
              <a:ea typeface="Roboto"/>
              <a:cs typeface="Roboto"/>
              <a:sym typeface="Roboto"/>
            </a:endParaRPr>
          </a:p>
          <a:p>
            <a:pPr indent="0" lvl="0" marL="0" marR="157843" rtl="0" algn="l">
              <a:lnSpc>
                <a:spcPct val="100000"/>
              </a:lnSpc>
              <a:spcBef>
                <a:spcPts val="640"/>
              </a:spcBef>
              <a:spcAft>
                <a:spcPts val="0"/>
              </a:spcAft>
              <a:buNone/>
            </a:pPr>
            <a:r>
              <a:rPr lang="en" sz="1800">
                <a:solidFill>
                  <a:srgbClr val="000000"/>
                </a:solidFill>
                <a:latin typeface="Verdana"/>
                <a:ea typeface="Verdana"/>
                <a:cs typeface="Verdana"/>
                <a:sym typeface="Verdana"/>
              </a:rPr>
              <a:t>&lt;BrowserRouter&gt;&lt;HashRouter&gt;&lt;NativeRouter&gt;</a:t>
            </a:r>
            <a:endParaRPr sz="1800">
              <a:solidFill>
                <a:srgbClr val="000000"/>
              </a:solidFill>
              <a:latin typeface="Verdana"/>
              <a:ea typeface="Verdana"/>
              <a:cs typeface="Verdana"/>
              <a:sym typeface="Verdana"/>
            </a:endParaRPr>
          </a:p>
          <a:p>
            <a:pPr indent="0" lvl="0" marL="0" marR="381000" rtl="0" algn="l">
              <a:lnSpc>
                <a:spcPct val="100000"/>
              </a:lnSpc>
              <a:spcBef>
                <a:spcPts val="0"/>
              </a:spcBef>
              <a:spcAft>
                <a:spcPts val="0"/>
              </a:spcAft>
              <a:buNone/>
            </a:pPr>
            <a:r>
              <a:rPr lang="en" sz="1800">
                <a:solidFill>
                  <a:srgbClr val="000000"/>
                </a:solidFill>
                <a:latin typeface="Roboto"/>
                <a:ea typeface="Roboto"/>
                <a:cs typeface="Roboto"/>
                <a:sym typeface="Roboto"/>
              </a:rPr>
              <a:t>The most common use-case for using the low-level </a:t>
            </a:r>
            <a:r>
              <a:rPr lang="en" sz="1800">
                <a:solidFill>
                  <a:srgbClr val="000000"/>
                </a:solidFill>
                <a:latin typeface="Verdana"/>
                <a:ea typeface="Verdana"/>
                <a:cs typeface="Verdana"/>
                <a:sym typeface="Verdana"/>
              </a:rPr>
              <a:t>&lt;Router&gt;</a:t>
            </a:r>
            <a:r>
              <a:rPr lang="en" sz="1800">
                <a:solidFill>
                  <a:srgbClr val="000000"/>
                </a:solidFill>
                <a:latin typeface="Roboto"/>
                <a:ea typeface="Roboto"/>
                <a:cs typeface="Roboto"/>
                <a:sym typeface="Roboto"/>
              </a:rPr>
              <a:t> is to synchronize a custom history with a state management lib like Redux or Mobx. </a:t>
            </a:r>
            <a:endParaRPr sz="1800">
              <a:solidFill>
                <a:srgbClr val="000000"/>
              </a:solidFill>
              <a:latin typeface="Roboto"/>
              <a:ea typeface="Roboto"/>
              <a:cs typeface="Roboto"/>
              <a:sym typeface="Roboto"/>
            </a:endParaRPr>
          </a:p>
          <a:p>
            <a:pPr indent="-139700" lvl="0" marL="342900" marR="381000" rtl="0" algn="l">
              <a:lnSpc>
                <a:spcPct val="100000"/>
              </a:lnSpc>
              <a:spcBef>
                <a:spcPts val="0"/>
              </a:spcBef>
              <a:spcAft>
                <a:spcPts val="0"/>
              </a:spcAft>
              <a:buNone/>
            </a:pPr>
            <a:r>
              <a:t/>
            </a:r>
            <a:endParaRPr sz="1800">
              <a:solidFill>
                <a:srgbClr val="000000"/>
              </a:solidFill>
              <a:latin typeface="Roboto"/>
              <a:ea typeface="Roboto"/>
              <a:cs typeface="Roboto"/>
              <a:sym typeface="Roboto"/>
            </a:endParaRPr>
          </a:p>
          <a:p>
            <a:pPr indent="-139700" lvl="0" marL="342900" marR="272143" rtl="0" algn="l">
              <a:lnSpc>
                <a:spcPct val="100000"/>
              </a:lnSpc>
              <a:spcBef>
                <a:spcPts val="0"/>
              </a:spcBef>
              <a:spcAft>
                <a:spcPts val="0"/>
              </a:spcAft>
              <a:buNone/>
            </a:pPr>
            <a:r>
              <a:t/>
            </a:r>
            <a:endParaRPr sz="1400">
              <a:solidFill>
                <a:srgbClr val="000000"/>
              </a:solidFill>
              <a:latin typeface="Roboto"/>
              <a:ea typeface="Roboto"/>
              <a:cs typeface="Roboto"/>
              <a:sym typeface="Roboto"/>
            </a:endParaRPr>
          </a:p>
        </p:txBody>
      </p:sp>
      <p:graphicFrame>
        <p:nvGraphicFramePr>
          <p:cNvPr id="142" name="Google Shape;142;p21"/>
          <p:cNvGraphicFramePr/>
          <p:nvPr/>
        </p:nvGraphicFramePr>
        <p:xfrm>
          <a:off x="722325" y="2983250"/>
          <a:ext cx="3000000" cy="3000000"/>
        </p:xfrm>
        <a:graphic>
          <a:graphicData uri="http://schemas.openxmlformats.org/drawingml/2006/table">
            <a:tbl>
              <a:tblPr>
                <a:noFill/>
                <a:tableStyleId>{FE9F596C-5C98-4B5D-B7A7-48A271A6ECCE}</a:tableStyleId>
              </a:tblPr>
              <a:tblGrid>
                <a:gridCol w="7239000"/>
              </a:tblGrid>
              <a:tr h="381000">
                <a:tc>
                  <a:txBody>
                    <a:bodyPr>
                      <a:noAutofit/>
                    </a:bodyPr>
                    <a:lstStyle/>
                    <a:p>
                      <a:pPr indent="-139700" lvl="0" marL="342900" marR="272143" rtl="0" algn="l">
                        <a:spcBef>
                          <a:spcPts val="0"/>
                        </a:spcBef>
                        <a:spcAft>
                          <a:spcPts val="0"/>
                        </a:spcAft>
                        <a:buNone/>
                      </a:pPr>
                      <a:r>
                        <a:rPr lang="en">
                          <a:solidFill>
                            <a:srgbClr val="CC99CD"/>
                          </a:solidFill>
                          <a:latin typeface="Consolas"/>
                          <a:ea typeface="Consolas"/>
                          <a:cs typeface="Consolas"/>
                          <a:sym typeface="Consolas"/>
                        </a:rPr>
                        <a:t>import</a:t>
                      </a:r>
                      <a:r>
                        <a:rPr lang="en">
                          <a:solidFill>
                            <a:srgbClr val="CCCCCC"/>
                          </a:solidFill>
                          <a:latin typeface="Consolas"/>
                          <a:ea typeface="Consolas"/>
                          <a:cs typeface="Consolas"/>
                          <a:sym typeface="Consolas"/>
                        </a:rPr>
                        <a:t> { Router } </a:t>
                      </a:r>
                      <a:r>
                        <a:rPr lang="en">
                          <a:solidFill>
                            <a:srgbClr val="CC99CD"/>
                          </a:solidFill>
                          <a:latin typeface="Consolas"/>
                          <a:ea typeface="Consolas"/>
                          <a:cs typeface="Consolas"/>
                          <a:sym typeface="Consolas"/>
                        </a:rPr>
                        <a:t>from</a:t>
                      </a:r>
                      <a:r>
                        <a:rPr lang="en">
                          <a:solidFill>
                            <a:srgbClr val="CCCCCC"/>
                          </a:solidFill>
                          <a:latin typeface="Consolas"/>
                          <a:ea typeface="Consolas"/>
                          <a:cs typeface="Consolas"/>
                          <a:sym typeface="Consolas"/>
                        </a:rPr>
                        <a:t> </a:t>
                      </a:r>
                      <a:r>
                        <a:rPr lang="en">
                          <a:solidFill>
                            <a:srgbClr val="7EC699"/>
                          </a:solidFill>
                          <a:latin typeface="Consolas"/>
                          <a:ea typeface="Consolas"/>
                          <a:cs typeface="Consolas"/>
                          <a:sym typeface="Consolas"/>
                        </a:rPr>
                        <a:t>'react-router'</a:t>
                      </a:r>
                      <a:endParaRPr>
                        <a:solidFill>
                          <a:srgbClr val="CCCCCC"/>
                        </a:solidFill>
                        <a:latin typeface="Consolas"/>
                        <a:ea typeface="Consolas"/>
                        <a:cs typeface="Consolas"/>
                        <a:sym typeface="Consolas"/>
                      </a:endParaRPr>
                    </a:p>
                    <a:p>
                      <a:pPr indent="-139700" lvl="0" marL="342900" marR="272143" rtl="0" algn="l">
                        <a:spcBef>
                          <a:spcPts val="0"/>
                        </a:spcBef>
                        <a:spcAft>
                          <a:spcPts val="0"/>
                        </a:spcAft>
                        <a:buNone/>
                      </a:pPr>
                      <a:r>
                        <a:rPr lang="en">
                          <a:solidFill>
                            <a:srgbClr val="CC99CD"/>
                          </a:solidFill>
                          <a:latin typeface="Consolas"/>
                          <a:ea typeface="Consolas"/>
                          <a:cs typeface="Consolas"/>
                          <a:sym typeface="Consolas"/>
                        </a:rPr>
                        <a:t>import</a:t>
                      </a:r>
                      <a:r>
                        <a:rPr lang="en">
                          <a:solidFill>
                            <a:srgbClr val="CCCCCC"/>
                          </a:solidFill>
                          <a:latin typeface="Consolas"/>
                          <a:ea typeface="Consolas"/>
                          <a:cs typeface="Consolas"/>
                          <a:sym typeface="Consolas"/>
                        </a:rPr>
                        <a:t> createBrowserHistory </a:t>
                      </a:r>
                      <a:r>
                        <a:rPr lang="en">
                          <a:solidFill>
                            <a:srgbClr val="CC99CD"/>
                          </a:solidFill>
                          <a:latin typeface="Consolas"/>
                          <a:ea typeface="Consolas"/>
                          <a:cs typeface="Consolas"/>
                          <a:sym typeface="Consolas"/>
                        </a:rPr>
                        <a:t>from</a:t>
                      </a:r>
                      <a:r>
                        <a:rPr lang="en">
                          <a:solidFill>
                            <a:srgbClr val="CCCCCC"/>
                          </a:solidFill>
                          <a:latin typeface="Consolas"/>
                          <a:ea typeface="Consolas"/>
                          <a:cs typeface="Consolas"/>
                          <a:sym typeface="Consolas"/>
                        </a:rPr>
                        <a:t> </a:t>
                      </a:r>
                      <a:r>
                        <a:rPr lang="en">
                          <a:solidFill>
                            <a:srgbClr val="7EC699"/>
                          </a:solidFill>
                          <a:latin typeface="Consolas"/>
                          <a:ea typeface="Consolas"/>
                          <a:cs typeface="Consolas"/>
                          <a:sym typeface="Consolas"/>
                        </a:rPr>
                        <a:t>'history/createBrowserHistory'</a:t>
                      </a:r>
                      <a:endParaRPr>
                        <a:solidFill>
                          <a:srgbClr val="CCCCCC"/>
                        </a:solidFill>
                        <a:latin typeface="Consolas"/>
                        <a:ea typeface="Consolas"/>
                        <a:cs typeface="Consolas"/>
                        <a:sym typeface="Consolas"/>
                      </a:endParaRPr>
                    </a:p>
                    <a:p>
                      <a:pPr indent="-139700" lvl="0" marL="342900" marR="272143" rtl="0" algn="l">
                        <a:spcBef>
                          <a:spcPts val="0"/>
                        </a:spcBef>
                        <a:spcAft>
                          <a:spcPts val="0"/>
                        </a:spcAft>
                        <a:buClr>
                          <a:schemeClr val="dk1"/>
                        </a:buClr>
                        <a:buSzPts val="1100"/>
                        <a:buFont typeface="Arial"/>
                        <a:buNone/>
                      </a:pPr>
                      <a:r>
                        <a:rPr lang="en">
                          <a:solidFill>
                            <a:srgbClr val="CC99CD"/>
                          </a:solidFill>
                          <a:latin typeface="Consolas"/>
                          <a:ea typeface="Consolas"/>
                          <a:cs typeface="Consolas"/>
                          <a:sym typeface="Consolas"/>
                        </a:rPr>
                        <a:t>const</a:t>
                      </a:r>
                      <a:r>
                        <a:rPr lang="en">
                          <a:solidFill>
                            <a:srgbClr val="CCCCCC"/>
                          </a:solidFill>
                          <a:latin typeface="Consolas"/>
                          <a:ea typeface="Consolas"/>
                          <a:cs typeface="Consolas"/>
                          <a:sym typeface="Consolas"/>
                        </a:rPr>
                        <a:t> history </a:t>
                      </a:r>
                      <a:r>
                        <a:rPr lang="en">
                          <a:solidFill>
                            <a:srgbClr val="67CDCC"/>
                          </a:solidFill>
                          <a:latin typeface="Consolas"/>
                          <a:ea typeface="Consolas"/>
                          <a:cs typeface="Consolas"/>
                          <a:sym typeface="Consolas"/>
                        </a:rPr>
                        <a:t>=</a:t>
                      </a:r>
                      <a:r>
                        <a:rPr lang="en">
                          <a:solidFill>
                            <a:srgbClr val="CCCCCC"/>
                          </a:solidFill>
                          <a:latin typeface="Consolas"/>
                          <a:ea typeface="Consolas"/>
                          <a:cs typeface="Consolas"/>
                          <a:sym typeface="Consolas"/>
                        </a:rPr>
                        <a:t> </a:t>
                      </a:r>
                      <a:r>
                        <a:rPr lang="en">
                          <a:solidFill>
                            <a:srgbClr val="F08D49"/>
                          </a:solidFill>
                          <a:latin typeface="Consolas"/>
                          <a:ea typeface="Consolas"/>
                          <a:cs typeface="Consolas"/>
                          <a:sym typeface="Consolas"/>
                        </a:rPr>
                        <a:t>createBrowserHistory</a:t>
                      </a:r>
                      <a:r>
                        <a:rPr lang="en">
                          <a:solidFill>
                            <a:srgbClr val="CCCCCC"/>
                          </a:solidFill>
                          <a:latin typeface="Consolas"/>
                          <a:ea typeface="Consolas"/>
                          <a:cs typeface="Consolas"/>
                          <a:sym typeface="Consolas"/>
                        </a:rPr>
                        <a:t>()</a:t>
                      </a:r>
                      <a:br>
                        <a:rPr lang="en">
                          <a:solidFill>
                            <a:srgbClr val="CCCCCC"/>
                          </a:solidFill>
                          <a:latin typeface="Consolas"/>
                          <a:ea typeface="Consolas"/>
                          <a:cs typeface="Consolas"/>
                          <a:sym typeface="Consolas"/>
                        </a:rPr>
                      </a:br>
                      <a:r>
                        <a:rPr lang="en">
                          <a:solidFill>
                            <a:srgbClr val="CCCCCC"/>
                          </a:solidFill>
                          <a:latin typeface="Consolas"/>
                          <a:ea typeface="Consolas"/>
                          <a:cs typeface="Consolas"/>
                          <a:sym typeface="Consolas"/>
                        </a:rPr>
                        <a:t>&lt;</a:t>
                      </a:r>
                      <a:r>
                        <a:rPr lang="en">
                          <a:solidFill>
                            <a:srgbClr val="E2777A"/>
                          </a:solidFill>
                          <a:latin typeface="Consolas"/>
                          <a:ea typeface="Consolas"/>
                          <a:cs typeface="Consolas"/>
                          <a:sym typeface="Consolas"/>
                        </a:rPr>
                        <a:t>Router history</a:t>
                      </a:r>
                      <a:r>
                        <a:rPr lang="en">
                          <a:solidFill>
                            <a:srgbClr val="CCCCCC"/>
                          </a:solidFill>
                          <a:latin typeface="Consolas"/>
                          <a:ea typeface="Consolas"/>
                          <a:cs typeface="Consolas"/>
                          <a:sym typeface="Consolas"/>
                        </a:rPr>
                        <a:t>={</a:t>
                      </a:r>
                      <a:r>
                        <a:rPr lang="en">
                          <a:solidFill>
                            <a:srgbClr val="E2777A"/>
                          </a:solidFill>
                          <a:latin typeface="Consolas"/>
                          <a:ea typeface="Consolas"/>
                          <a:cs typeface="Consolas"/>
                          <a:sym typeface="Consolas"/>
                        </a:rPr>
                        <a:t>history</a:t>
                      </a:r>
                      <a:r>
                        <a:rPr lang="en">
                          <a:solidFill>
                            <a:srgbClr val="CCCCCC"/>
                          </a:solidFill>
                          <a:latin typeface="Consolas"/>
                          <a:ea typeface="Consolas"/>
                          <a:cs typeface="Consolas"/>
                          <a:sym typeface="Consolas"/>
                        </a:rPr>
                        <a:t>}&gt;</a:t>
                      </a:r>
                      <a:br>
                        <a:rPr lang="en">
                          <a:solidFill>
                            <a:srgbClr val="CCCCCC"/>
                          </a:solidFill>
                          <a:latin typeface="Consolas"/>
                          <a:ea typeface="Consolas"/>
                          <a:cs typeface="Consolas"/>
                          <a:sym typeface="Consolas"/>
                        </a:rPr>
                      </a:br>
                      <a:r>
                        <a:rPr lang="en">
                          <a:solidFill>
                            <a:srgbClr val="CCCCCC"/>
                          </a:solidFill>
                          <a:latin typeface="Consolas"/>
                          <a:ea typeface="Consolas"/>
                          <a:cs typeface="Consolas"/>
                          <a:sym typeface="Consolas"/>
                        </a:rPr>
                        <a:t>  &lt;</a:t>
                      </a:r>
                      <a:r>
                        <a:rPr lang="en">
                          <a:solidFill>
                            <a:srgbClr val="E2777A"/>
                          </a:solidFill>
                          <a:latin typeface="Consolas"/>
                          <a:ea typeface="Consolas"/>
                          <a:cs typeface="Consolas"/>
                          <a:sym typeface="Consolas"/>
                        </a:rPr>
                        <a:t>App</a:t>
                      </a:r>
                      <a:r>
                        <a:rPr lang="en">
                          <a:solidFill>
                            <a:srgbClr val="CCCCCC"/>
                          </a:solidFill>
                          <a:latin typeface="Consolas"/>
                          <a:ea typeface="Consolas"/>
                          <a:cs typeface="Consolas"/>
                          <a:sym typeface="Consolas"/>
                        </a:rPr>
                        <a:t>/&gt;</a:t>
                      </a:r>
                      <a:br>
                        <a:rPr lang="en">
                          <a:solidFill>
                            <a:srgbClr val="CCCCCC"/>
                          </a:solidFill>
                          <a:latin typeface="Consolas"/>
                          <a:ea typeface="Consolas"/>
                          <a:cs typeface="Consolas"/>
                          <a:sym typeface="Consolas"/>
                        </a:rPr>
                      </a:br>
                      <a:r>
                        <a:rPr lang="en">
                          <a:solidFill>
                            <a:srgbClr val="CCCCCC"/>
                          </a:solidFill>
                          <a:latin typeface="Consolas"/>
                          <a:ea typeface="Consolas"/>
                          <a:cs typeface="Consolas"/>
                          <a:sym typeface="Consolas"/>
                        </a:rPr>
                        <a:t>&lt;/</a:t>
                      </a:r>
                      <a:r>
                        <a:rPr lang="en">
                          <a:solidFill>
                            <a:srgbClr val="E2777A"/>
                          </a:solidFill>
                          <a:latin typeface="Consolas"/>
                          <a:ea typeface="Consolas"/>
                          <a:cs typeface="Consolas"/>
                          <a:sym typeface="Consolas"/>
                        </a:rPr>
                        <a:t>Router</a:t>
                      </a:r>
                      <a:r>
                        <a:rPr lang="en">
                          <a:solidFill>
                            <a:srgbClr val="CCCCCC"/>
                          </a:solidFill>
                          <a:latin typeface="Consolas"/>
                          <a:ea typeface="Consolas"/>
                          <a:cs typeface="Consolas"/>
                          <a:sym typeface="Consolas"/>
                        </a:rPr>
                        <a:t>&gt;</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p>
                  </a:txBody>
                  <a:tcPr marT="91425" marB="91425" marR="91425" marL="91425">
                    <a:solidFill>
                      <a:srgbClr val="000000"/>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