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D8A7FF-2AB0-4660-A2B3-935B2774D362}">
  <a:tblStyle styleId="{C9D8A7FF-2AB0-4660-A2B3-935B2774D3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150ce31a1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5150ce31a1_1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8" name="Google Shape;148;g5150ce31a1_1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50ce31a1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5150ce31a1_1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7" name="Google Shape;157;g5150ce31a1_1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50ce31a1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5150ce31a1_1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6" name="Google Shape;166;g5150ce31a1_1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50ce31a1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5150ce31a1_1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Google Shape;174;g5150ce31a1_1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50ce31a1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5150ce31a1_1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g5150ce31a1_1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150ce31a1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5150ce31a1_1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0" name="Google Shape;190;g5150ce31a1_1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50ce31a1_1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5150ce31a1_1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Google Shape;198;g5150ce31a1_1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50ce31a1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5150ce31a1_1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6" name="Google Shape;206;g5150ce31a1_1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150ce31a1_1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5150ce31a1_1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g5150ce31a1_1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150ce31a1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150ce31a1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50ce31a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5150ce31a1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95" name="Google Shape;95;g5150ce31a1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50ce31a1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50ce31a1_1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5150ce31a1_1_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150ce31a1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5150ce31a1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g5150ce31a1_1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150ce31a1_1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5150ce31a1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 name="Google Shape;117;g5150ce31a1_1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50ce31a1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5150ce31a1_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Ghi số thứ tự session trong môn học</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Session Name: ghi tên của session sẽ dạy</a:t>
            </a:r>
            <a:endParaRPr b="0" i="0" sz="1200" u="none" cap="none" strike="noStrike">
              <a:solidFill>
                <a:schemeClr val="dk1"/>
              </a:solidFill>
              <a:latin typeface="Calibri"/>
              <a:ea typeface="Calibri"/>
              <a:cs typeface="Calibri"/>
              <a:sym typeface="Calibri"/>
            </a:endParaRPr>
          </a:p>
        </p:txBody>
      </p:sp>
      <p:sp>
        <p:nvSpPr>
          <p:cNvPr id="125" name="Google Shape;125;g5150ce31a1_1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50ce31a1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5150ce31a1_1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1" name="Google Shape;131;g5150ce31a1_1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50ce31a1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5150ce31a1_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g5150ce31a1_1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medium.com/@dan_abramov/you-might-not-need-redux-be46360cf3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19-20</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800"/>
              <a:t>Redux</a:t>
            </a:r>
            <a:endParaRPr sz="4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Actions Creators</a:t>
            </a:r>
            <a:endParaRPr sz="4800">
              <a:solidFill>
                <a:schemeClr val="dk1"/>
              </a:solidFill>
            </a:endParaRPr>
          </a:p>
        </p:txBody>
      </p:sp>
      <p:sp>
        <p:nvSpPr>
          <p:cNvPr id="151" name="Google Shape;151;p22"/>
          <p:cNvSpPr txBox="1"/>
          <p:nvPr>
            <p:ph idx="1" type="body"/>
          </p:nvPr>
        </p:nvSpPr>
        <p:spPr>
          <a:xfrm>
            <a:off x="228600" y="1198181"/>
            <a:ext cx="8458200" cy="3642300"/>
          </a:xfrm>
          <a:prstGeom prst="rect">
            <a:avLst/>
          </a:prstGeom>
          <a:noFill/>
          <a:ln>
            <a:noFill/>
          </a:ln>
        </p:spPr>
        <p:txBody>
          <a:bodyPr anchorCtr="0" anchor="t" bIns="45700" lIns="91425" spcFirstLastPara="1" rIns="91425" wrap="square" tIns="45700">
            <a:noAutofit/>
          </a:bodyPr>
          <a:lstStyle/>
          <a:p>
            <a:pPr indent="228600" lvl="0" marL="0" marR="0" rtl="0" algn="l">
              <a:lnSpc>
                <a:spcPct val="100000"/>
              </a:lnSpc>
              <a:spcBef>
                <a:spcPts val="0"/>
              </a:spcBef>
              <a:spcAft>
                <a:spcPts val="0"/>
              </a:spcAft>
              <a:buNone/>
            </a:pPr>
            <a:r>
              <a:rPr b="1" lang="en" sz="1400">
                <a:solidFill>
                  <a:srgbClr val="000000"/>
                </a:solidFill>
                <a:highlight>
                  <a:srgbClr val="FFFFFF"/>
                </a:highlight>
                <a:latin typeface="Roboto"/>
                <a:ea typeface="Roboto"/>
                <a:cs typeface="Roboto"/>
                <a:sym typeface="Roboto"/>
              </a:rPr>
              <a:t>Action creators</a:t>
            </a:r>
            <a:r>
              <a:rPr lang="en" sz="1400">
                <a:solidFill>
                  <a:srgbClr val="000000"/>
                </a:solidFill>
                <a:highlight>
                  <a:srgbClr val="FFFFFF"/>
                </a:highlight>
                <a:latin typeface="Roboto"/>
                <a:ea typeface="Roboto"/>
                <a:cs typeface="Roboto"/>
                <a:sym typeface="Roboto"/>
              </a:rPr>
              <a:t> are exactly that—functions that create actions. It's easy to conflate the terms “action” and “action creator”, so do your best to use the proper term.</a:t>
            </a:r>
            <a:endParaRPr sz="14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 sz="1400">
                <a:solidFill>
                  <a:srgbClr val="000000"/>
                </a:solidFill>
                <a:highlight>
                  <a:srgbClr val="FFFFFF"/>
                </a:highlight>
                <a:latin typeface="Roboto"/>
                <a:ea typeface="Roboto"/>
                <a:cs typeface="Roboto"/>
                <a:sym typeface="Roboto"/>
              </a:rPr>
              <a:t>To actually initiate a dispatch, pass the result to the </a:t>
            </a:r>
            <a:r>
              <a:rPr lang="en" sz="1400">
                <a:solidFill>
                  <a:srgbClr val="000000"/>
                </a:solidFill>
                <a:highlight>
                  <a:srgbClr val="F5F7F9"/>
                </a:highlight>
                <a:latin typeface="Verdana"/>
                <a:ea typeface="Verdana"/>
                <a:cs typeface="Verdana"/>
                <a:sym typeface="Verdana"/>
              </a:rPr>
              <a:t>dispatch()</a:t>
            </a:r>
            <a:r>
              <a:rPr lang="en" sz="1400">
                <a:solidFill>
                  <a:srgbClr val="000000"/>
                </a:solidFill>
                <a:highlight>
                  <a:srgbClr val="FFFFFF"/>
                </a:highlight>
                <a:latin typeface="Roboto"/>
                <a:ea typeface="Roboto"/>
                <a:cs typeface="Roboto"/>
                <a:sym typeface="Roboto"/>
              </a:rPr>
              <a:t> function</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a:p>
            <a:pPr indent="457200" lvl="0" marL="0" marR="139700" rtl="0" algn="l">
              <a:lnSpc>
                <a:spcPct val="100000"/>
              </a:lnSpc>
              <a:spcBef>
                <a:spcPts val="640"/>
              </a:spcBef>
              <a:spcAft>
                <a:spcPts val="0"/>
              </a:spcAft>
              <a:buNone/>
            </a:pPr>
            <a:r>
              <a:rPr lang="en">
                <a:solidFill>
                  <a:srgbClr val="3B454E"/>
                </a:solidFill>
                <a:highlight>
                  <a:srgbClr val="FFFFFF"/>
                </a:highlight>
                <a:latin typeface="Roboto"/>
                <a:ea typeface="Roboto"/>
                <a:cs typeface="Roboto"/>
                <a:sym typeface="Roboto"/>
              </a:rPr>
              <a:t>The </a:t>
            </a:r>
            <a:r>
              <a:rPr lang="en">
                <a:solidFill>
                  <a:srgbClr val="3B454E"/>
                </a:solidFill>
                <a:highlight>
                  <a:srgbClr val="F5F7F9"/>
                </a:highlight>
                <a:latin typeface="Verdana"/>
                <a:ea typeface="Verdana"/>
                <a:cs typeface="Verdana"/>
                <a:sym typeface="Verdana"/>
              </a:rPr>
              <a:t>dispatch()</a:t>
            </a:r>
            <a:r>
              <a:rPr lang="en">
                <a:solidFill>
                  <a:srgbClr val="3B454E"/>
                </a:solidFill>
                <a:highlight>
                  <a:srgbClr val="FFFFFF"/>
                </a:highlight>
                <a:latin typeface="Roboto"/>
                <a:ea typeface="Roboto"/>
                <a:cs typeface="Roboto"/>
                <a:sym typeface="Roboto"/>
              </a:rPr>
              <a:t> function can be accessed directly from the store as </a:t>
            </a:r>
            <a:r>
              <a:rPr lang="en">
                <a:solidFill>
                  <a:srgbClr val="3B454E"/>
                </a:solidFill>
                <a:highlight>
                  <a:srgbClr val="F5F7F9"/>
                </a:highlight>
                <a:latin typeface="Verdana"/>
                <a:ea typeface="Verdana"/>
                <a:cs typeface="Verdana"/>
                <a:sym typeface="Verdana"/>
              </a:rPr>
              <a:t>store.dispatch()</a:t>
            </a:r>
            <a:r>
              <a:rPr lang="en">
                <a:solidFill>
                  <a:srgbClr val="3B454E"/>
                </a:solidFill>
                <a:highlight>
                  <a:srgbClr val="FFFFFF"/>
                </a:highlight>
                <a:latin typeface="Roboto"/>
                <a:ea typeface="Roboto"/>
                <a:cs typeface="Roboto"/>
                <a:sym typeface="Roboto"/>
              </a:rPr>
              <a:t>, but more likely you'll access it using a helper like react-redux's </a:t>
            </a:r>
            <a:r>
              <a:rPr lang="en">
                <a:solidFill>
                  <a:srgbClr val="3B454E"/>
                </a:solidFill>
                <a:highlight>
                  <a:srgbClr val="F5F7F9"/>
                </a:highlight>
                <a:latin typeface="Verdana"/>
                <a:ea typeface="Verdana"/>
                <a:cs typeface="Verdana"/>
                <a:sym typeface="Verdana"/>
              </a:rPr>
              <a:t>connect()</a:t>
            </a:r>
            <a:r>
              <a:rPr lang="en">
                <a:solidFill>
                  <a:srgbClr val="3B454E"/>
                </a:solidFill>
                <a:highlight>
                  <a:srgbClr val="FFFFFF"/>
                </a:highlight>
                <a:latin typeface="Roboto"/>
                <a:ea typeface="Roboto"/>
                <a:cs typeface="Roboto"/>
                <a:sym typeface="Roboto"/>
              </a:rPr>
              <a:t>. You can use </a:t>
            </a:r>
            <a:r>
              <a:rPr lang="en">
                <a:solidFill>
                  <a:srgbClr val="3B454E"/>
                </a:solidFill>
                <a:highlight>
                  <a:srgbClr val="F5F7F9"/>
                </a:highlight>
                <a:latin typeface="Verdana"/>
                <a:ea typeface="Verdana"/>
                <a:cs typeface="Verdana"/>
                <a:sym typeface="Verdana"/>
              </a:rPr>
              <a:t>bindActionCreators()</a:t>
            </a:r>
            <a:r>
              <a:rPr lang="en">
                <a:solidFill>
                  <a:srgbClr val="3B454E"/>
                </a:solidFill>
                <a:highlight>
                  <a:srgbClr val="FFFFFF"/>
                </a:highlight>
                <a:latin typeface="Roboto"/>
                <a:ea typeface="Roboto"/>
                <a:cs typeface="Roboto"/>
                <a:sym typeface="Roboto"/>
              </a:rPr>
              <a:t> to automatically bind many action creators to a </a:t>
            </a:r>
            <a:r>
              <a:rPr lang="en">
                <a:solidFill>
                  <a:srgbClr val="3B454E"/>
                </a:solidFill>
                <a:highlight>
                  <a:srgbClr val="F5F7F9"/>
                </a:highlight>
                <a:latin typeface="Verdana"/>
                <a:ea typeface="Verdana"/>
                <a:cs typeface="Verdana"/>
                <a:sym typeface="Verdana"/>
              </a:rPr>
              <a:t>dispatch()</a:t>
            </a:r>
            <a:r>
              <a:rPr lang="en">
                <a:solidFill>
                  <a:srgbClr val="3B454E"/>
                </a:solidFill>
                <a:highlight>
                  <a:srgbClr val="FFFFFF"/>
                </a:highlight>
                <a:latin typeface="Roboto"/>
                <a:ea typeface="Roboto"/>
                <a:cs typeface="Roboto"/>
                <a:sym typeface="Roboto"/>
              </a:rPr>
              <a:t> function</a:t>
            </a:r>
            <a:r>
              <a:rPr lang="en" sz="1400">
                <a:solidFill>
                  <a:srgbClr val="3B454E"/>
                </a:solidFill>
                <a:highlight>
                  <a:srgbClr val="FFFFFF"/>
                </a:highlight>
                <a:latin typeface="Roboto"/>
                <a:ea typeface="Roboto"/>
                <a:cs typeface="Roboto"/>
                <a:sym typeface="Roboto"/>
              </a:rPr>
              <a:t>.</a:t>
            </a:r>
            <a:endParaRPr sz="1400">
              <a:solidFill>
                <a:srgbClr val="999999"/>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p:txBody>
      </p:sp>
      <p:graphicFrame>
        <p:nvGraphicFramePr>
          <p:cNvPr id="152" name="Google Shape;152;p22"/>
          <p:cNvGraphicFramePr/>
          <p:nvPr/>
        </p:nvGraphicFramePr>
        <p:xfrm>
          <a:off x="574500" y="1861875"/>
          <a:ext cx="3000000" cy="3000000"/>
        </p:xfrm>
        <a:graphic>
          <a:graphicData uri="http://schemas.openxmlformats.org/drawingml/2006/table">
            <a:tbl>
              <a:tblPr>
                <a:noFill/>
                <a:tableStyleId>{C9D8A7FF-2AB0-4660-A2B3-935B2774D362}</a:tableStyleId>
              </a:tblPr>
              <a:tblGrid>
                <a:gridCol w="5647400"/>
              </a:tblGrid>
              <a:tr h="1284175">
                <a:tc>
                  <a:txBody>
                    <a:bodyPr>
                      <a:noAutofit/>
                    </a:bodyPr>
                    <a:lstStyle/>
                    <a:p>
                      <a:pPr indent="0" lvl="0" marL="0" marR="101600" rtl="0" algn="l">
                        <a:spcBef>
                          <a:spcPts val="0"/>
                        </a:spcBef>
                        <a:spcAft>
                          <a:spcPts val="0"/>
                        </a:spcAft>
                        <a:buNone/>
                      </a:pPr>
                      <a:r>
                        <a:rPr lang="en" sz="1200">
                          <a:solidFill>
                            <a:srgbClr val="0077AA"/>
                          </a:solidFill>
                          <a:latin typeface="Verdana"/>
                          <a:ea typeface="Verdana"/>
                          <a:cs typeface="Verdana"/>
                          <a:sym typeface="Verdana"/>
                        </a:rPr>
                        <a:t>function</a:t>
                      </a:r>
                      <a:r>
                        <a:rPr lang="en" sz="1200">
                          <a:solidFill>
                            <a:srgbClr val="3B454E"/>
                          </a:solidFill>
                          <a:latin typeface="Verdana"/>
                          <a:ea typeface="Verdana"/>
                          <a:cs typeface="Verdana"/>
                          <a:sym typeface="Verdana"/>
                        </a:rPr>
                        <a:t> </a:t>
                      </a:r>
                      <a:r>
                        <a:rPr lang="en" sz="1200">
                          <a:solidFill>
                            <a:srgbClr val="DD4A68"/>
                          </a:solidFill>
                          <a:latin typeface="Verdana"/>
                          <a:ea typeface="Verdana"/>
                          <a:cs typeface="Verdana"/>
                          <a:sym typeface="Verdana"/>
                        </a:rPr>
                        <a:t>addTodo</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text</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0" marR="101600" rtl="0" algn="l">
                        <a:spcBef>
                          <a:spcPts val="0"/>
                        </a:spcBef>
                        <a:spcAft>
                          <a:spcPts val="0"/>
                        </a:spcAft>
                        <a:buNone/>
                      </a:pP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return</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317500" marR="101600" rtl="0" algn="l">
                        <a:spcBef>
                          <a:spcPts val="0"/>
                        </a:spcBef>
                        <a:spcAft>
                          <a:spcPts val="0"/>
                        </a:spcAft>
                        <a:buNone/>
                      </a:pPr>
                      <a:r>
                        <a:rPr lang="en" sz="1200">
                          <a:solidFill>
                            <a:srgbClr val="3B454E"/>
                          </a:solidFill>
                          <a:latin typeface="Verdana"/>
                          <a:ea typeface="Verdana"/>
                          <a:cs typeface="Verdana"/>
                          <a:sym typeface="Verdana"/>
                        </a:rPr>
                        <a:t>  type</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0055"/>
                          </a:solidFill>
                          <a:latin typeface="Verdana"/>
                          <a:ea typeface="Verdana"/>
                          <a:cs typeface="Verdana"/>
                          <a:sym typeface="Verdana"/>
                        </a:rPr>
                        <a:t>ADD_TODO</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317500" marR="101600" rtl="0" algn="l">
                        <a:spcBef>
                          <a:spcPts val="0"/>
                        </a:spcBef>
                        <a:spcAft>
                          <a:spcPts val="0"/>
                        </a:spcAft>
                        <a:buNone/>
                      </a:pPr>
                      <a:r>
                        <a:rPr lang="en" sz="1200">
                          <a:solidFill>
                            <a:srgbClr val="3B454E"/>
                          </a:solidFill>
                          <a:latin typeface="Verdana"/>
                          <a:ea typeface="Verdana"/>
                          <a:cs typeface="Verdana"/>
                          <a:sym typeface="Verdana"/>
                        </a:rPr>
                        <a:t>  text</a:t>
                      </a:r>
                      <a:endParaRPr sz="1200">
                        <a:solidFill>
                          <a:srgbClr val="3B454E"/>
                        </a:solidFill>
                        <a:latin typeface="Verdana"/>
                        <a:ea typeface="Verdana"/>
                        <a:cs typeface="Verdana"/>
                        <a:sym typeface="Verdana"/>
                      </a:endParaRPr>
                    </a:p>
                    <a:p>
                      <a:pPr indent="0" lvl="0" marL="0" marR="101600" rtl="0" algn="l">
                        <a:spcBef>
                          <a:spcPts val="0"/>
                        </a:spcBef>
                        <a:spcAft>
                          <a:spcPts val="0"/>
                        </a:spcAft>
                        <a:buNone/>
                      </a:pP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0" marR="101600" rtl="0" algn="l">
                        <a:spcBef>
                          <a:spcPts val="0"/>
                        </a:spcBef>
                        <a:spcAft>
                          <a:spcPts val="0"/>
                        </a:spcAft>
                        <a:buNone/>
                      </a:pPr>
                      <a:r>
                        <a:rPr lang="en" sz="1200">
                          <a:solidFill>
                            <a:srgbClr val="999999"/>
                          </a:solidFill>
                          <a:latin typeface="Verdana"/>
                          <a:ea typeface="Verdana"/>
                          <a:cs typeface="Verdana"/>
                          <a:sym typeface="Verdana"/>
                        </a:rPr>
                        <a:t>}</a:t>
                      </a:r>
                      <a:endParaRPr sz="1200"/>
                    </a:p>
                  </a:txBody>
                  <a:tcPr marT="68575" marB="68575" marR="91425" marL="91425"/>
                </a:tc>
              </a:tr>
            </a:tbl>
          </a:graphicData>
        </a:graphic>
      </p:graphicFrame>
      <p:graphicFrame>
        <p:nvGraphicFramePr>
          <p:cNvPr id="153" name="Google Shape;153;p22"/>
          <p:cNvGraphicFramePr/>
          <p:nvPr/>
        </p:nvGraphicFramePr>
        <p:xfrm>
          <a:off x="574500" y="3599025"/>
          <a:ext cx="3000000" cy="3000000"/>
        </p:xfrm>
        <a:graphic>
          <a:graphicData uri="http://schemas.openxmlformats.org/drawingml/2006/table">
            <a:tbl>
              <a:tblPr>
                <a:noFill/>
                <a:tableStyleId>{C9D8A7FF-2AB0-4660-A2B3-935B2774D362}</a:tableStyleId>
              </a:tblPr>
              <a:tblGrid>
                <a:gridCol w="5647400"/>
              </a:tblGrid>
              <a:tr h="285750">
                <a:tc>
                  <a:txBody>
                    <a:bodyPr>
                      <a:noAutofit/>
                    </a:bodyPr>
                    <a:lstStyle/>
                    <a:p>
                      <a:pPr indent="0" lvl="0" marL="0" marR="101600" rtl="0" algn="l">
                        <a:lnSpc>
                          <a:spcPct val="170000"/>
                        </a:lnSpc>
                        <a:spcBef>
                          <a:spcPts val="0"/>
                        </a:spcBef>
                        <a:spcAft>
                          <a:spcPts val="0"/>
                        </a:spcAft>
                        <a:buNone/>
                      </a:pPr>
                      <a:r>
                        <a:rPr lang="en" sz="1300">
                          <a:solidFill>
                            <a:srgbClr val="DD4A68"/>
                          </a:solidFill>
                          <a:latin typeface="Verdana"/>
                          <a:ea typeface="Verdana"/>
                          <a:cs typeface="Verdana"/>
                          <a:sym typeface="Verdana"/>
                        </a:rPr>
                        <a:t>dispatch</a:t>
                      </a:r>
                      <a:r>
                        <a:rPr lang="en" sz="1300">
                          <a:solidFill>
                            <a:srgbClr val="999999"/>
                          </a:solidFill>
                          <a:latin typeface="Verdana"/>
                          <a:ea typeface="Verdana"/>
                          <a:cs typeface="Verdana"/>
                          <a:sym typeface="Verdana"/>
                        </a:rPr>
                        <a:t>(</a:t>
                      </a:r>
                      <a:r>
                        <a:rPr lang="en" sz="1300">
                          <a:solidFill>
                            <a:srgbClr val="DD4A68"/>
                          </a:solidFill>
                          <a:latin typeface="Verdana"/>
                          <a:ea typeface="Verdana"/>
                          <a:cs typeface="Verdana"/>
                          <a:sym typeface="Verdana"/>
                        </a:rPr>
                        <a:t>addTodo</a:t>
                      </a:r>
                      <a:r>
                        <a:rPr lang="en" sz="1300">
                          <a:solidFill>
                            <a:srgbClr val="999999"/>
                          </a:solidFill>
                          <a:latin typeface="Verdana"/>
                          <a:ea typeface="Verdana"/>
                          <a:cs typeface="Verdana"/>
                          <a:sym typeface="Verdana"/>
                        </a:rPr>
                        <a:t>(</a:t>
                      </a:r>
                      <a:r>
                        <a:rPr lang="en" sz="1300">
                          <a:solidFill>
                            <a:srgbClr val="3B454E"/>
                          </a:solidFill>
                          <a:latin typeface="Verdana"/>
                          <a:ea typeface="Verdana"/>
                          <a:cs typeface="Verdana"/>
                          <a:sym typeface="Verdana"/>
                        </a:rPr>
                        <a:t>text</a:t>
                      </a:r>
                      <a:r>
                        <a:rPr lang="en" sz="1300">
                          <a:solidFill>
                            <a:srgbClr val="999999"/>
                          </a:solidFill>
                          <a:latin typeface="Verdana"/>
                          <a:ea typeface="Verdana"/>
                          <a:cs typeface="Verdana"/>
                          <a:sym typeface="Verdana"/>
                        </a:rPr>
                        <a:t>))</a:t>
                      </a:r>
                      <a:endParaRPr sz="1300">
                        <a:solidFill>
                          <a:srgbClr val="999999"/>
                        </a:solidFill>
                        <a:latin typeface="Verdana"/>
                        <a:ea typeface="Verdana"/>
                        <a:cs typeface="Verdana"/>
                        <a:sym typeface="Verdana"/>
                      </a:endParaRPr>
                    </a:p>
                    <a:p>
                      <a:pPr indent="0" lvl="0" marL="0" marR="101600" rtl="0" algn="l">
                        <a:lnSpc>
                          <a:spcPct val="100000"/>
                        </a:lnSpc>
                        <a:spcBef>
                          <a:spcPts val="0"/>
                        </a:spcBef>
                        <a:spcAft>
                          <a:spcPts val="0"/>
                        </a:spcAft>
                        <a:buNone/>
                      </a:pPr>
                      <a:r>
                        <a:rPr lang="en" sz="1300">
                          <a:solidFill>
                            <a:srgbClr val="DD4A68"/>
                          </a:solidFill>
                          <a:latin typeface="Verdana"/>
                          <a:ea typeface="Verdana"/>
                          <a:cs typeface="Verdana"/>
                          <a:sym typeface="Verdana"/>
                        </a:rPr>
                        <a:t>dispatch</a:t>
                      </a:r>
                      <a:r>
                        <a:rPr lang="en" sz="1300">
                          <a:solidFill>
                            <a:srgbClr val="999999"/>
                          </a:solidFill>
                          <a:latin typeface="Verdana"/>
                          <a:ea typeface="Verdana"/>
                          <a:cs typeface="Verdana"/>
                          <a:sym typeface="Verdana"/>
                        </a:rPr>
                        <a:t>(</a:t>
                      </a:r>
                      <a:r>
                        <a:rPr lang="en" sz="1300">
                          <a:solidFill>
                            <a:srgbClr val="DD4A68"/>
                          </a:solidFill>
                          <a:latin typeface="Verdana"/>
                          <a:ea typeface="Verdana"/>
                          <a:cs typeface="Verdana"/>
                          <a:sym typeface="Verdana"/>
                        </a:rPr>
                        <a:t>completeTodo</a:t>
                      </a:r>
                      <a:r>
                        <a:rPr lang="en" sz="1300">
                          <a:solidFill>
                            <a:srgbClr val="999999"/>
                          </a:solidFill>
                          <a:latin typeface="Verdana"/>
                          <a:ea typeface="Verdana"/>
                          <a:cs typeface="Verdana"/>
                          <a:sym typeface="Verdana"/>
                        </a:rPr>
                        <a:t>(</a:t>
                      </a:r>
                      <a:r>
                        <a:rPr lang="en" sz="1300">
                          <a:solidFill>
                            <a:srgbClr val="3B454E"/>
                          </a:solidFill>
                          <a:latin typeface="Verdana"/>
                          <a:ea typeface="Verdana"/>
                          <a:cs typeface="Verdana"/>
                          <a:sym typeface="Verdana"/>
                        </a:rPr>
                        <a:t>index</a:t>
                      </a:r>
                      <a:r>
                        <a:rPr lang="en" sz="1300">
                          <a:solidFill>
                            <a:srgbClr val="999999"/>
                          </a:solidFill>
                          <a:latin typeface="Verdana"/>
                          <a:ea typeface="Verdana"/>
                          <a:cs typeface="Verdana"/>
                          <a:sym typeface="Verdana"/>
                        </a:rPr>
                        <a:t>))</a:t>
                      </a:r>
                      <a:endParaRPr sz="1300"/>
                    </a:p>
                  </a:txBody>
                  <a:tcPr marT="68575" marB="6857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Reducers </a:t>
            </a:r>
            <a:endParaRPr sz="4800">
              <a:solidFill>
                <a:schemeClr val="dk1"/>
              </a:solidFill>
            </a:endParaRPr>
          </a:p>
        </p:txBody>
      </p:sp>
      <p:sp>
        <p:nvSpPr>
          <p:cNvPr id="160" name="Google Shape;160;p23"/>
          <p:cNvSpPr txBox="1"/>
          <p:nvPr>
            <p:ph idx="1" type="body"/>
          </p:nvPr>
        </p:nvSpPr>
        <p:spPr>
          <a:xfrm>
            <a:off x="228600" y="1198200"/>
            <a:ext cx="4290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400">
                <a:solidFill>
                  <a:srgbClr val="000000"/>
                </a:solidFill>
                <a:highlight>
                  <a:srgbClr val="FFFFFF"/>
                </a:highlight>
                <a:latin typeface="Roboto"/>
                <a:ea typeface="Roboto"/>
                <a:cs typeface="Roboto"/>
                <a:sym typeface="Roboto"/>
              </a:rPr>
              <a:t>Reducers</a:t>
            </a:r>
            <a:r>
              <a:rPr lang="en" sz="1400">
                <a:solidFill>
                  <a:srgbClr val="000000"/>
                </a:solidFill>
                <a:highlight>
                  <a:srgbClr val="FFFFFF"/>
                </a:highlight>
                <a:latin typeface="Roboto"/>
                <a:ea typeface="Roboto"/>
                <a:cs typeface="Roboto"/>
                <a:sym typeface="Roboto"/>
              </a:rPr>
              <a:t> specify how the application's state changes in response to actions sent to the store. Remember that actions only describe </a:t>
            </a:r>
            <a:r>
              <a:rPr i="1" lang="en" sz="1400">
                <a:solidFill>
                  <a:srgbClr val="000000"/>
                </a:solidFill>
                <a:highlight>
                  <a:srgbClr val="FFFFFF"/>
                </a:highlight>
                <a:latin typeface="Roboto"/>
                <a:ea typeface="Roboto"/>
                <a:cs typeface="Roboto"/>
                <a:sym typeface="Roboto"/>
              </a:rPr>
              <a:t>what happened</a:t>
            </a:r>
            <a:r>
              <a:rPr lang="en" sz="1400">
                <a:solidFill>
                  <a:srgbClr val="000000"/>
                </a:solidFill>
                <a:highlight>
                  <a:srgbClr val="FFFFFF"/>
                </a:highlight>
                <a:latin typeface="Roboto"/>
                <a:ea typeface="Roboto"/>
                <a:cs typeface="Roboto"/>
                <a:sym typeface="Roboto"/>
              </a:rPr>
              <a:t>, but don't describe how the application's state changes.</a:t>
            </a:r>
            <a:endParaRPr sz="1400">
              <a:solidFill>
                <a:srgbClr val="000000"/>
              </a:solidFill>
              <a:highlight>
                <a:srgbClr val="FFFFFF"/>
              </a:highlight>
              <a:latin typeface="Roboto"/>
              <a:ea typeface="Roboto"/>
              <a:cs typeface="Roboto"/>
              <a:sym typeface="Roboto"/>
            </a:endParaRPr>
          </a:p>
        </p:txBody>
      </p:sp>
      <p:pic>
        <p:nvPicPr>
          <p:cNvPr id="161" name="Google Shape;161;p23"/>
          <p:cNvPicPr preferRelativeResize="0"/>
          <p:nvPr/>
        </p:nvPicPr>
        <p:blipFill>
          <a:blip r:embed="rId3">
            <a:alphaModFix/>
          </a:blip>
          <a:stretch>
            <a:fillRect/>
          </a:stretch>
        </p:blipFill>
        <p:spPr>
          <a:xfrm>
            <a:off x="228600" y="2850800"/>
            <a:ext cx="4157650" cy="1567100"/>
          </a:xfrm>
          <a:prstGeom prst="rect">
            <a:avLst/>
          </a:prstGeom>
          <a:noFill/>
          <a:ln>
            <a:noFill/>
          </a:ln>
        </p:spPr>
      </p:pic>
      <p:graphicFrame>
        <p:nvGraphicFramePr>
          <p:cNvPr id="162" name="Google Shape;162;p23"/>
          <p:cNvGraphicFramePr/>
          <p:nvPr/>
        </p:nvGraphicFramePr>
        <p:xfrm>
          <a:off x="4572000" y="1604663"/>
          <a:ext cx="3000000" cy="3000000"/>
        </p:xfrm>
        <a:graphic>
          <a:graphicData uri="http://schemas.openxmlformats.org/drawingml/2006/table">
            <a:tbl>
              <a:tblPr>
                <a:noFill/>
                <a:tableStyleId>{C9D8A7FF-2AB0-4660-A2B3-935B2774D362}</a:tableStyleId>
              </a:tblPr>
              <a:tblGrid>
                <a:gridCol w="4089625"/>
              </a:tblGrid>
              <a:tr h="2487725">
                <a:tc>
                  <a:txBody>
                    <a:bodyPr>
                      <a:noAutofit/>
                    </a:bodyPr>
                    <a:lstStyle/>
                    <a:p>
                      <a:pPr indent="0" lvl="0" marL="57150" marR="101600" rtl="0" algn="l">
                        <a:lnSpc>
                          <a:spcPct val="100000"/>
                        </a:lnSpc>
                        <a:spcBef>
                          <a:spcPts val="0"/>
                        </a:spcBef>
                        <a:spcAft>
                          <a:spcPts val="0"/>
                        </a:spcAft>
                        <a:buNone/>
                      </a:pPr>
                      <a:r>
                        <a:t/>
                      </a:r>
                      <a:endParaRPr sz="1200">
                        <a:solidFill>
                          <a:srgbClr val="0077AA"/>
                        </a:solidFill>
                        <a:highlight>
                          <a:srgbClr val="F5F7F9"/>
                        </a:highlight>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0077AA"/>
                          </a:solidFill>
                          <a:highlight>
                            <a:srgbClr val="F5F7F9"/>
                          </a:highlight>
                          <a:latin typeface="Verdana"/>
                          <a:ea typeface="Verdana"/>
                          <a:cs typeface="Verdana"/>
                          <a:sym typeface="Verdana"/>
                        </a:rPr>
                        <a:t>i</a:t>
                      </a:r>
                      <a:r>
                        <a:rPr lang="en" sz="1200">
                          <a:solidFill>
                            <a:srgbClr val="0077AA"/>
                          </a:solidFill>
                          <a:latin typeface="Verdana"/>
                          <a:ea typeface="Verdana"/>
                          <a:cs typeface="Verdana"/>
                          <a:sym typeface="Verdana"/>
                        </a:rPr>
                        <a:t>mport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VisibilityFilters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'./actions'</a:t>
                      </a:r>
                      <a:endParaRPr sz="1200">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const</a:t>
                      </a:r>
                      <a:r>
                        <a:rPr lang="en" sz="1200">
                          <a:solidFill>
                            <a:srgbClr val="3B454E"/>
                          </a:solidFill>
                          <a:latin typeface="Verdana"/>
                          <a:ea typeface="Verdana"/>
                          <a:cs typeface="Verdana"/>
                          <a:sym typeface="Verdana"/>
                        </a:rPr>
                        <a:t> initialState </a:t>
                      </a:r>
                      <a:r>
                        <a:rPr lang="en" sz="1200">
                          <a:solidFill>
                            <a:srgbClr val="9A6E3A"/>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visibilityFilter</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VisibilityFilters</a:t>
                      </a:r>
                      <a:r>
                        <a:rPr lang="en" sz="1200">
                          <a:solidFill>
                            <a:srgbClr val="999999"/>
                          </a:solidFill>
                          <a:latin typeface="Verdana"/>
                          <a:ea typeface="Verdana"/>
                          <a:cs typeface="Verdana"/>
                          <a:sym typeface="Verdana"/>
                        </a:rPr>
                        <a:t>.</a:t>
                      </a:r>
                      <a:r>
                        <a:rPr lang="en" sz="1200">
                          <a:solidFill>
                            <a:srgbClr val="990055"/>
                          </a:solidFill>
                          <a:latin typeface="Verdana"/>
                          <a:ea typeface="Verdana"/>
                          <a:cs typeface="Verdana"/>
                          <a:sym typeface="Verdana"/>
                        </a:rPr>
                        <a:t>SHOW_ALL</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todos</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999999"/>
                          </a:solidFill>
                          <a:latin typeface="Verdana"/>
                          <a:ea typeface="Verdana"/>
                          <a:cs typeface="Verdana"/>
                          <a:sym typeface="Verdana"/>
                        </a:rPr>
                        <a:t>}</a:t>
                      </a:r>
                      <a:endParaRPr sz="1200">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function</a:t>
                      </a:r>
                      <a:r>
                        <a:rPr lang="en" sz="1200">
                          <a:solidFill>
                            <a:srgbClr val="3B454E"/>
                          </a:solidFill>
                          <a:latin typeface="Verdana"/>
                          <a:ea typeface="Verdana"/>
                          <a:cs typeface="Verdana"/>
                          <a:sym typeface="Verdana"/>
                        </a:rPr>
                        <a:t> </a:t>
                      </a:r>
                      <a:r>
                        <a:rPr lang="en" sz="1200">
                          <a:solidFill>
                            <a:srgbClr val="DD4A68"/>
                          </a:solidFill>
                          <a:latin typeface="Verdana"/>
                          <a:ea typeface="Verdana"/>
                          <a:cs typeface="Verdana"/>
                          <a:sym typeface="Verdana"/>
                        </a:rPr>
                        <a:t>todoApp</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state</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action</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if</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r>
                        <a:rPr lang="en" sz="1200">
                          <a:solidFill>
                            <a:srgbClr val="0077AA"/>
                          </a:solidFill>
                          <a:latin typeface="Verdana"/>
                          <a:ea typeface="Verdana"/>
                          <a:cs typeface="Verdana"/>
                          <a:sym typeface="Verdana"/>
                        </a:rPr>
                        <a:t>typeof</a:t>
                      </a:r>
                      <a:r>
                        <a:rPr lang="en" sz="1200">
                          <a:solidFill>
                            <a:srgbClr val="3B454E"/>
                          </a:solidFill>
                          <a:latin typeface="Verdana"/>
                          <a:ea typeface="Verdana"/>
                          <a:cs typeface="Verdana"/>
                          <a:sym typeface="Verdana"/>
                        </a:rPr>
                        <a:t> state </a:t>
                      </a:r>
                      <a:r>
                        <a:rPr lang="en" sz="1200">
                          <a:solidFill>
                            <a:srgbClr val="9A6E3A"/>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'undefined'</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return</a:t>
                      </a:r>
                      <a:r>
                        <a:rPr lang="en" sz="1200">
                          <a:solidFill>
                            <a:srgbClr val="3B454E"/>
                          </a:solidFill>
                          <a:latin typeface="Verdana"/>
                          <a:ea typeface="Verdana"/>
                          <a:cs typeface="Verdana"/>
                          <a:sym typeface="Verdana"/>
                        </a:rPr>
                        <a:t> initialState</a:t>
                      </a:r>
                      <a:endParaRPr sz="1200">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endParaRPr sz="1200">
                        <a:solidFill>
                          <a:srgbClr val="708090"/>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return</a:t>
                      </a:r>
                      <a:r>
                        <a:rPr lang="en" sz="1200">
                          <a:solidFill>
                            <a:srgbClr val="3B454E"/>
                          </a:solidFill>
                          <a:latin typeface="Verdana"/>
                          <a:ea typeface="Verdana"/>
                          <a:cs typeface="Verdana"/>
                          <a:sym typeface="Verdana"/>
                        </a:rPr>
                        <a:t> state</a:t>
                      </a:r>
                      <a:endParaRPr sz="1200">
                        <a:solidFill>
                          <a:srgbClr val="3B454E"/>
                        </a:solidFill>
                        <a:latin typeface="Verdana"/>
                        <a:ea typeface="Verdana"/>
                        <a:cs typeface="Verdana"/>
                        <a:sym typeface="Verdana"/>
                      </a:endParaRPr>
                    </a:p>
                    <a:p>
                      <a:pPr indent="0" lvl="0" marL="57150" marR="101600" rtl="0" algn="l">
                        <a:lnSpc>
                          <a:spcPct val="100000"/>
                        </a:lnSpc>
                        <a:spcBef>
                          <a:spcPts val="0"/>
                        </a:spcBef>
                        <a:spcAft>
                          <a:spcPts val="0"/>
                        </a:spcAft>
                        <a:buNone/>
                      </a:pPr>
                      <a:r>
                        <a:rPr lang="en" sz="1200">
                          <a:solidFill>
                            <a:srgbClr val="999999"/>
                          </a:solidFill>
                          <a:latin typeface="Verdana"/>
                          <a:ea typeface="Verdana"/>
                          <a:cs typeface="Verdana"/>
                          <a:sym typeface="Verdana"/>
                        </a:rPr>
                        <a:t>}</a:t>
                      </a:r>
                      <a:endParaRPr sz="1200"/>
                    </a:p>
                  </a:txBody>
                  <a:tcPr marT="68575" marB="6857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Store</a:t>
            </a:r>
            <a:endParaRPr sz="4800">
              <a:solidFill>
                <a:schemeClr val="dk1"/>
              </a:solidFill>
            </a:endParaRPr>
          </a:p>
        </p:txBody>
      </p:sp>
      <p:sp>
        <p:nvSpPr>
          <p:cNvPr id="169" name="Google Shape;169;p24"/>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solidFill>
                <a:srgbClr val="3B454E"/>
              </a:solidFill>
              <a:highlight>
                <a:srgbClr val="FFFFFF"/>
              </a:highlight>
              <a:latin typeface="Roboto"/>
              <a:ea typeface="Roboto"/>
              <a:cs typeface="Roboto"/>
              <a:sym typeface="Roboto"/>
            </a:endParaRPr>
          </a:p>
        </p:txBody>
      </p:sp>
      <p:pic>
        <p:nvPicPr>
          <p:cNvPr id="170" name="Google Shape;170;p24"/>
          <p:cNvPicPr preferRelativeResize="0"/>
          <p:nvPr/>
        </p:nvPicPr>
        <p:blipFill>
          <a:blip r:embed="rId3">
            <a:alphaModFix/>
          </a:blip>
          <a:stretch>
            <a:fillRect/>
          </a:stretch>
        </p:blipFill>
        <p:spPr>
          <a:xfrm>
            <a:off x="1613002" y="1506401"/>
            <a:ext cx="4705744" cy="2778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Store </a:t>
            </a:r>
            <a:endParaRPr sz="4800">
              <a:solidFill>
                <a:schemeClr val="dk1"/>
              </a:solidFill>
            </a:endParaRPr>
          </a:p>
        </p:txBody>
      </p:sp>
      <p:sp>
        <p:nvSpPr>
          <p:cNvPr id="177" name="Google Shape;177;p25"/>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400">
                <a:solidFill>
                  <a:srgbClr val="000000"/>
                </a:solidFill>
                <a:highlight>
                  <a:srgbClr val="FFFFFF"/>
                </a:highlight>
                <a:latin typeface="Roboto"/>
                <a:ea typeface="Roboto"/>
                <a:cs typeface="Roboto"/>
                <a:sym typeface="Roboto"/>
              </a:rPr>
              <a:t>Create Store</a:t>
            </a:r>
            <a:endParaRPr b="1" sz="1400">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a:p>
            <a:pPr indent="0" lvl="0" marL="0" rtl="0" algn="l">
              <a:lnSpc>
                <a:spcPct val="100000"/>
              </a:lnSpc>
              <a:spcBef>
                <a:spcPts val="640"/>
              </a:spcBef>
              <a:spcAft>
                <a:spcPts val="0"/>
              </a:spcAft>
              <a:buNone/>
            </a:pPr>
            <a:r>
              <a:rPr b="1" lang="en" sz="1400">
                <a:solidFill>
                  <a:srgbClr val="000000"/>
                </a:solidFill>
                <a:latin typeface="Roboto"/>
                <a:ea typeface="Roboto"/>
                <a:cs typeface="Roboto"/>
                <a:sym typeface="Roboto"/>
              </a:rPr>
              <a:t>Dispatching Actions</a:t>
            </a:r>
            <a:endParaRPr b="1" sz="1400">
              <a:solidFill>
                <a:srgbClr val="000000"/>
              </a:solidFill>
              <a:latin typeface="Roboto"/>
              <a:ea typeface="Roboto"/>
              <a:cs typeface="Roboto"/>
              <a:sym typeface="Roboto"/>
            </a:endParaRPr>
          </a:p>
          <a:p>
            <a:pPr indent="0" lvl="0" marL="0" marR="139700" rtl="0" algn="l">
              <a:lnSpc>
                <a:spcPct val="170000"/>
              </a:lnSpc>
              <a:spcBef>
                <a:spcPts val="640"/>
              </a:spcBef>
              <a:spcAft>
                <a:spcPts val="0"/>
              </a:spcAft>
              <a:buNone/>
            </a:pPr>
            <a:r>
              <a:rPr lang="en" sz="1400">
                <a:solidFill>
                  <a:srgbClr val="3B454E"/>
                </a:solidFill>
                <a:latin typeface="Verdana"/>
                <a:ea typeface="Verdana"/>
                <a:cs typeface="Verdana"/>
                <a:sym typeface="Verdana"/>
              </a:rPr>
              <a:t>   </a:t>
            </a:r>
            <a:r>
              <a:rPr lang="en" sz="1400">
                <a:solidFill>
                  <a:srgbClr val="3B454E"/>
                </a:solidFill>
                <a:latin typeface="Verdana"/>
                <a:ea typeface="Verdana"/>
                <a:cs typeface="Verdana"/>
                <a:sym typeface="Verdana"/>
              </a:rPr>
              <a:t>store</a:t>
            </a:r>
            <a:r>
              <a:rPr lang="en" sz="1400">
                <a:solidFill>
                  <a:srgbClr val="999999"/>
                </a:solidFill>
                <a:latin typeface="Verdana"/>
                <a:ea typeface="Verdana"/>
                <a:cs typeface="Verdana"/>
                <a:sym typeface="Verdana"/>
              </a:rPr>
              <a:t>.</a:t>
            </a:r>
            <a:r>
              <a:rPr lang="en" sz="1400">
                <a:solidFill>
                  <a:srgbClr val="DD4A68"/>
                </a:solidFill>
                <a:latin typeface="Verdana"/>
                <a:ea typeface="Verdana"/>
                <a:cs typeface="Verdana"/>
                <a:sym typeface="Verdana"/>
              </a:rPr>
              <a:t>dispatch</a:t>
            </a:r>
            <a:r>
              <a:rPr lang="en" sz="1400">
                <a:solidFill>
                  <a:srgbClr val="999999"/>
                </a:solidFill>
                <a:latin typeface="Verdana"/>
                <a:ea typeface="Verdana"/>
                <a:cs typeface="Verdana"/>
                <a:sym typeface="Verdana"/>
              </a:rPr>
              <a:t>(</a:t>
            </a:r>
            <a:r>
              <a:rPr lang="en" sz="1400">
                <a:solidFill>
                  <a:srgbClr val="DD4A68"/>
                </a:solidFill>
                <a:latin typeface="Verdana"/>
                <a:ea typeface="Verdana"/>
                <a:cs typeface="Verdana"/>
                <a:sym typeface="Verdana"/>
              </a:rPr>
              <a:t>addTodo</a:t>
            </a:r>
            <a:r>
              <a:rPr lang="en" sz="1400">
                <a:solidFill>
                  <a:srgbClr val="999999"/>
                </a:solidFill>
                <a:latin typeface="Verdana"/>
                <a:ea typeface="Verdana"/>
                <a:cs typeface="Verdana"/>
                <a:sym typeface="Verdana"/>
              </a:rPr>
              <a:t>(</a:t>
            </a:r>
            <a:r>
              <a:rPr lang="en" sz="1400">
                <a:solidFill>
                  <a:srgbClr val="669900"/>
                </a:solidFill>
                <a:latin typeface="Verdana"/>
                <a:ea typeface="Verdana"/>
                <a:cs typeface="Verdana"/>
                <a:sym typeface="Verdana"/>
              </a:rPr>
              <a:t>'Learn about actions'</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400">
              <a:solidFill>
                <a:srgbClr val="3B454E"/>
              </a:solidFill>
              <a:highlight>
                <a:srgbClr val="FFFFFF"/>
              </a:highlight>
              <a:latin typeface="Roboto"/>
              <a:ea typeface="Roboto"/>
              <a:cs typeface="Roboto"/>
              <a:sym typeface="Roboto"/>
            </a:endParaRPr>
          </a:p>
        </p:txBody>
      </p:sp>
      <p:graphicFrame>
        <p:nvGraphicFramePr>
          <p:cNvPr id="178" name="Google Shape;178;p25"/>
          <p:cNvGraphicFramePr/>
          <p:nvPr/>
        </p:nvGraphicFramePr>
        <p:xfrm>
          <a:off x="457200" y="1750031"/>
          <a:ext cx="3000000" cy="3000000"/>
        </p:xfrm>
        <a:graphic>
          <a:graphicData uri="http://schemas.openxmlformats.org/drawingml/2006/table">
            <a:tbl>
              <a:tblPr>
                <a:noFill/>
                <a:tableStyleId>{C9D8A7FF-2AB0-4660-A2B3-935B2774D362}</a:tableStyleId>
              </a:tblPr>
              <a:tblGrid>
                <a:gridCol w="7239000"/>
              </a:tblGrid>
              <a:tr h="994575">
                <a:tc>
                  <a:txBody>
                    <a:bodyPr>
                      <a:noAutofit/>
                    </a:bodyPr>
                    <a:lstStyle/>
                    <a:p>
                      <a:pPr indent="0" lvl="0" marL="0" marR="101600" rtl="0" algn="l">
                        <a:lnSpc>
                          <a:spcPct val="170000"/>
                        </a:lnSpc>
                        <a:spcBef>
                          <a:spcPts val="0"/>
                        </a:spcBef>
                        <a:spcAft>
                          <a:spcPts val="0"/>
                        </a:spcAft>
                        <a:buNone/>
                      </a:pPr>
                      <a:r>
                        <a:rPr lang="en" sz="1400">
                          <a:solidFill>
                            <a:srgbClr val="0077AA"/>
                          </a:solidFill>
                          <a:latin typeface="Verdana"/>
                          <a:ea typeface="Verdana"/>
                          <a:cs typeface="Verdana"/>
                          <a:sym typeface="Verdana"/>
                        </a:rPr>
                        <a:t>import</a:t>
                      </a:r>
                      <a:r>
                        <a:rPr lang="en" sz="1400">
                          <a:solidFill>
                            <a:srgbClr val="3B454E"/>
                          </a:solidFill>
                          <a:latin typeface="Verdana"/>
                          <a:ea typeface="Verdana"/>
                          <a:cs typeface="Verdana"/>
                          <a:sym typeface="Verdana"/>
                        </a:rPr>
                        <a:t> </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createStore </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0077AA"/>
                          </a:solidFill>
                          <a:latin typeface="Verdana"/>
                          <a:ea typeface="Verdana"/>
                          <a:cs typeface="Verdana"/>
                          <a:sym typeface="Verdana"/>
                        </a:rPr>
                        <a:t>from</a:t>
                      </a:r>
                      <a:r>
                        <a:rPr lang="en" sz="1400">
                          <a:solidFill>
                            <a:srgbClr val="3B454E"/>
                          </a:solidFill>
                          <a:latin typeface="Verdana"/>
                          <a:ea typeface="Verdana"/>
                          <a:cs typeface="Verdana"/>
                          <a:sym typeface="Verdana"/>
                        </a:rPr>
                        <a:t> </a:t>
                      </a:r>
                      <a:r>
                        <a:rPr lang="en" sz="1400">
                          <a:solidFill>
                            <a:srgbClr val="669900"/>
                          </a:solidFill>
                          <a:latin typeface="Verdana"/>
                          <a:ea typeface="Verdana"/>
                          <a:cs typeface="Verdana"/>
                          <a:sym typeface="Verdana"/>
                        </a:rPr>
                        <a:t>'redux'</a:t>
                      </a:r>
                      <a:endParaRPr sz="1400">
                        <a:solidFill>
                          <a:srgbClr val="669900"/>
                        </a:solidFill>
                        <a:latin typeface="Verdana"/>
                        <a:ea typeface="Verdana"/>
                        <a:cs typeface="Verdana"/>
                        <a:sym typeface="Verdana"/>
                      </a:endParaRPr>
                    </a:p>
                    <a:p>
                      <a:pPr indent="0" lvl="0" marL="0" marR="101600" rtl="0" algn="l">
                        <a:lnSpc>
                          <a:spcPct val="170000"/>
                        </a:lnSpc>
                        <a:spcBef>
                          <a:spcPts val="0"/>
                        </a:spcBef>
                        <a:spcAft>
                          <a:spcPts val="0"/>
                        </a:spcAft>
                        <a:buNone/>
                      </a:pPr>
                      <a:r>
                        <a:rPr lang="en" sz="1400">
                          <a:solidFill>
                            <a:srgbClr val="0077AA"/>
                          </a:solidFill>
                          <a:latin typeface="Verdana"/>
                          <a:ea typeface="Verdana"/>
                          <a:cs typeface="Verdana"/>
                          <a:sym typeface="Verdana"/>
                        </a:rPr>
                        <a:t>import</a:t>
                      </a:r>
                      <a:r>
                        <a:rPr lang="en" sz="1400">
                          <a:solidFill>
                            <a:srgbClr val="3B454E"/>
                          </a:solidFill>
                          <a:latin typeface="Verdana"/>
                          <a:ea typeface="Verdana"/>
                          <a:cs typeface="Verdana"/>
                          <a:sym typeface="Verdana"/>
                        </a:rPr>
                        <a:t> todoApp </a:t>
                      </a:r>
                      <a:r>
                        <a:rPr lang="en" sz="1400">
                          <a:solidFill>
                            <a:srgbClr val="0077AA"/>
                          </a:solidFill>
                          <a:latin typeface="Verdana"/>
                          <a:ea typeface="Verdana"/>
                          <a:cs typeface="Verdana"/>
                          <a:sym typeface="Verdana"/>
                        </a:rPr>
                        <a:t>from</a:t>
                      </a:r>
                      <a:r>
                        <a:rPr lang="en" sz="1400">
                          <a:solidFill>
                            <a:srgbClr val="3B454E"/>
                          </a:solidFill>
                          <a:latin typeface="Verdana"/>
                          <a:ea typeface="Verdana"/>
                          <a:cs typeface="Verdana"/>
                          <a:sym typeface="Verdana"/>
                        </a:rPr>
                        <a:t> </a:t>
                      </a:r>
                      <a:r>
                        <a:rPr lang="en" sz="1400">
                          <a:solidFill>
                            <a:srgbClr val="669900"/>
                          </a:solidFill>
                          <a:latin typeface="Verdana"/>
                          <a:ea typeface="Verdana"/>
                          <a:cs typeface="Verdana"/>
                          <a:sym typeface="Verdana"/>
                        </a:rPr>
                        <a:t>'./reducers'</a:t>
                      </a:r>
                      <a:endParaRPr sz="1400">
                        <a:solidFill>
                          <a:srgbClr val="669900"/>
                        </a:solidFill>
                        <a:latin typeface="Verdana"/>
                        <a:ea typeface="Verdana"/>
                        <a:cs typeface="Verdana"/>
                        <a:sym typeface="Verdana"/>
                      </a:endParaRPr>
                    </a:p>
                    <a:p>
                      <a:pPr indent="0" lvl="0" marL="0" marR="101600" rtl="0" algn="l">
                        <a:lnSpc>
                          <a:spcPct val="170000"/>
                        </a:lnSpc>
                        <a:spcBef>
                          <a:spcPts val="0"/>
                        </a:spcBef>
                        <a:spcAft>
                          <a:spcPts val="0"/>
                        </a:spcAft>
                        <a:buNone/>
                      </a:pPr>
                      <a:r>
                        <a:rPr lang="en" sz="1400">
                          <a:solidFill>
                            <a:srgbClr val="0077AA"/>
                          </a:solidFill>
                          <a:latin typeface="Verdana"/>
                          <a:ea typeface="Verdana"/>
                          <a:cs typeface="Verdana"/>
                          <a:sym typeface="Verdana"/>
                        </a:rPr>
                        <a:t>const</a:t>
                      </a:r>
                      <a:r>
                        <a:rPr lang="en" sz="1400">
                          <a:solidFill>
                            <a:srgbClr val="3B454E"/>
                          </a:solidFill>
                          <a:latin typeface="Verdana"/>
                          <a:ea typeface="Verdana"/>
                          <a:cs typeface="Verdana"/>
                          <a:sym typeface="Verdana"/>
                        </a:rPr>
                        <a:t> store </a:t>
                      </a:r>
                      <a:r>
                        <a:rPr lang="en" sz="1400">
                          <a:solidFill>
                            <a:srgbClr val="9A6E3A"/>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DD4A68"/>
                          </a:solidFill>
                          <a:latin typeface="Verdana"/>
                          <a:ea typeface="Verdana"/>
                          <a:cs typeface="Verdana"/>
                          <a:sym typeface="Verdana"/>
                        </a:rPr>
                        <a:t>createStore</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todoApp</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window</a:t>
                      </a:r>
                      <a:r>
                        <a:rPr lang="en" sz="1400">
                          <a:solidFill>
                            <a:srgbClr val="999999"/>
                          </a:solidFill>
                          <a:latin typeface="Verdana"/>
                          <a:ea typeface="Verdana"/>
                          <a:cs typeface="Verdana"/>
                          <a:sym typeface="Verdana"/>
                        </a:rPr>
                        <a:t>.</a:t>
                      </a:r>
                      <a:r>
                        <a:rPr lang="en" sz="1400">
                          <a:solidFill>
                            <a:srgbClr val="990055"/>
                          </a:solidFill>
                          <a:latin typeface="Verdana"/>
                          <a:ea typeface="Verdana"/>
                          <a:cs typeface="Verdana"/>
                          <a:sym typeface="Verdana"/>
                        </a:rPr>
                        <a:t>STATE_FROM_SERVER</a:t>
                      </a:r>
                      <a:r>
                        <a:rPr lang="en" sz="1400">
                          <a:solidFill>
                            <a:srgbClr val="999999"/>
                          </a:solidFill>
                          <a:latin typeface="Verdana"/>
                          <a:ea typeface="Verdana"/>
                          <a:cs typeface="Verdana"/>
                          <a:sym typeface="Verdana"/>
                        </a:rPr>
                        <a:t>)</a:t>
                      </a:r>
                      <a:endParaRPr sz="1400"/>
                    </a:p>
                  </a:txBody>
                  <a:tcPr marT="68575" marB="6857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chemeClr val="dk1"/>
                </a:solidFill>
                <a:highlight>
                  <a:srgbClr val="FFFFFF"/>
                </a:highlight>
                <a:latin typeface="Roboto"/>
                <a:ea typeface="Roboto"/>
                <a:cs typeface="Roboto"/>
                <a:sym typeface="Roboto"/>
              </a:rPr>
              <a:t>Usage with React</a:t>
            </a:r>
            <a:r>
              <a:rPr lang="en" sz="3600">
                <a:solidFill>
                  <a:schemeClr val="dk1"/>
                </a:solidFill>
              </a:rPr>
              <a:t> </a:t>
            </a:r>
            <a:endParaRPr sz="4800">
              <a:solidFill>
                <a:schemeClr val="dk1"/>
              </a:solidFill>
            </a:endParaRPr>
          </a:p>
        </p:txBody>
      </p:sp>
      <p:sp>
        <p:nvSpPr>
          <p:cNvPr id="185" name="Google Shape;185;p26"/>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38100" rtl="0" algn="l">
              <a:lnSpc>
                <a:spcPct val="100000"/>
              </a:lnSpc>
              <a:spcBef>
                <a:spcPts val="0"/>
              </a:spcBef>
              <a:spcAft>
                <a:spcPts val="0"/>
              </a:spcAft>
              <a:buNone/>
            </a:pPr>
            <a:r>
              <a:rPr b="1" lang="en" sz="1800">
                <a:solidFill>
                  <a:srgbClr val="242A31"/>
                </a:solidFill>
                <a:latin typeface="Roboto"/>
                <a:ea typeface="Roboto"/>
                <a:cs typeface="Roboto"/>
                <a:sym typeface="Roboto"/>
              </a:rPr>
              <a:t>Installing React Redux</a:t>
            </a:r>
            <a:endParaRPr b="1" sz="1800">
              <a:solidFill>
                <a:srgbClr val="242A31"/>
              </a:solidFill>
              <a:latin typeface="Roboto"/>
              <a:ea typeface="Roboto"/>
              <a:cs typeface="Roboto"/>
              <a:sym typeface="Roboto"/>
            </a:endParaRPr>
          </a:p>
          <a:p>
            <a:pPr indent="0" lvl="0" marL="292100" marR="139700" rtl="0" algn="l">
              <a:lnSpc>
                <a:spcPct val="170000"/>
              </a:lnSpc>
              <a:spcBef>
                <a:spcPts val="640"/>
              </a:spcBef>
              <a:spcAft>
                <a:spcPts val="0"/>
              </a:spcAft>
              <a:buNone/>
            </a:pPr>
            <a:r>
              <a:rPr lang="en" sz="1800">
                <a:solidFill>
                  <a:srgbClr val="000000"/>
                </a:solidFill>
                <a:latin typeface="Verdana"/>
                <a:ea typeface="Verdana"/>
                <a:cs typeface="Verdana"/>
                <a:sym typeface="Verdana"/>
              </a:rPr>
              <a:t>npm install --save react-redux</a:t>
            </a:r>
            <a:endParaRPr sz="1800">
              <a:solidFill>
                <a:srgbClr val="000000"/>
              </a:solidFill>
              <a:latin typeface="Verdana"/>
              <a:ea typeface="Verdana"/>
              <a:cs typeface="Verdana"/>
              <a:sym typeface="Verdana"/>
            </a:endParaRPr>
          </a:p>
          <a:p>
            <a:pPr indent="0" lvl="0" marL="0" marR="139700" rtl="0" algn="l">
              <a:lnSpc>
                <a:spcPct val="170000"/>
              </a:lnSpc>
              <a:spcBef>
                <a:spcPts val="640"/>
              </a:spcBef>
              <a:spcAft>
                <a:spcPts val="1800"/>
              </a:spcAft>
              <a:buNone/>
            </a:pPr>
            <a:r>
              <a:t/>
            </a:r>
            <a:endParaRPr>
              <a:solidFill>
                <a:srgbClr val="3B454E"/>
              </a:solidFill>
              <a:highlight>
                <a:srgbClr val="F5F7F9"/>
              </a:highlight>
              <a:latin typeface="Verdana"/>
              <a:ea typeface="Verdana"/>
              <a:cs typeface="Verdana"/>
              <a:sym typeface="Verdana"/>
            </a:endParaRPr>
          </a:p>
        </p:txBody>
      </p:sp>
      <p:graphicFrame>
        <p:nvGraphicFramePr>
          <p:cNvPr id="186" name="Google Shape;186;p26"/>
          <p:cNvGraphicFramePr/>
          <p:nvPr/>
        </p:nvGraphicFramePr>
        <p:xfrm>
          <a:off x="586975" y="2130356"/>
          <a:ext cx="3000000" cy="3000000"/>
        </p:xfrm>
        <a:graphic>
          <a:graphicData uri="http://schemas.openxmlformats.org/drawingml/2006/table">
            <a:tbl>
              <a:tblPr>
                <a:noFill/>
                <a:tableStyleId>{C9D8A7FF-2AB0-4660-A2B3-935B2774D362}</a:tableStyleId>
              </a:tblPr>
              <a:tblGrid>
                <a:gridCol w="7239000"/>
              </a:tblGrid>
              <a:tr h="285750">
                <a:tc>
                  <a:txBody>
                    <a:bodyPr>
                      <a:noAutofit/>
                    </a:bodyPr>
                    <a:lstStyle/>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React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'react'</a:t>
                      </a:r>
                      <a:endParaRPr sz="1200">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render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'react-dom'</a:t>
                      </a:r>
                      <a:endParaRPr sz="1200">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Provider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'react-redux'</a:t>
                      </a:r>
                      <a:endParaRPr sz="1200">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createStore </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'redux'</a:t>
                      </a:r>
                      <a:endParaRPr sz="1200">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todoApp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'./reducers'</a:t>
                      </a:r>
                      <a:endParaRPr sz="1200">
                        <a:solidFill>
                          <a:srgbClr val="669900"/>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import</a:t>
                      </a:r>
                      <a:r>
                        <a:rPr lang="en" sz="1200">
                          <a:solidFill>
                            <a:srgbClr val="3B454E"/>
                          </a:solidFill>
                          <a:latin typeface="Verdana"/>
                          <a:ea typeface="Verdana"/>
                          <a:cs typeface="Verdana"/>
                          <a:sym typeface="Verdana"/>
                        </a:rPr>
                        <a:t> App </a:t>
                      </a:r>
                      <a:r>
                        <a:rPr lang="en" sz="1200">
                          <a:solidFill>
                            <a:srgbClr val="0077AA"/>
                          </a:solidFill>
                          <a:latin typeface="Verdana"/>
                          <a:ea typeface="Verdana"/>
                          <a:cs typeface="Verdana"/>
                          <a:sym typeface="Verdana"/>
                        </a:rPr>
                        <a:t>from</a:t>
                      </a:r>
                      <a:r>
                        <a:rPr lang="en" sz="1200">
                          <a:solidFill>
                            <a:srgbClr val="3B454E"/>
                          </a:solidFill>
                          <a:latin typeface="Verdana"/>
                          <a:ea typeface="Verdana"/>
                          <a:cs typeface="Verdana"/>
                          <a:sym typeface="Verdana"/>
                        </a:rPr>
                        <a:t> </a:t>
                      </a:r>
                      <a:r>
                        <a:rPr lang="en" sz="1200">
                          <a:solidFill>
                            <a:srgbClr val="669900"/>
                          </a:solidFill>
                          <a:latin typeface="Verdana"/>
                          <a:ea typeface="Verdana"/>
                          <a:cs typeface="Verdana"/>
                          <a:sym typeface="Verdana"/>
                        </a:rPr>
                        <a:t>'./components/App'</a:t>
                      </a:r>
                      <a:endParaRPr sz="1200">
                        <a:solidFill>
                          <a:srgbClr val="3B454E"/>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0077AA"/>
                          </a:solidFill>
                          <a:latin typeface="Verdana"/>
                          <a:ea typeface="Verdana"/>
                          <a:cs typeface="Verdana"/>
                          <a:sym typeface="Verdana"/>
                        </a:rPr>
                        <a:t>const</a:t>
                      </a:r>
                      <a:r>
                        <a:rPr lang="en" sz="1200">
                          <a:solidFill>
                            <a:srgbClr val="3B454E"/>
                          </a:solidFill>
                          <a:latin typeface="Verdana"/>
                          <a:ea typeface="Verdana"/>
                          <a:cs typeface="Verdana"/>
                          <a:sym typeface="Verdana"/>
                        </a:rPr>
                        <a:t> store </a:t>
                      </a:r>
                      <a:r>
                        <a:rPr lang="en" sz="1200">
                          <a:solidFill>
                            <a:srgbClr val="9A6E3A"/>
                          </a:solidFill>
                          <a:latin typeface="Verdana"/>
                          <a:ea typeface="Verdana"/>
                          <a:cs typeface="Verdana"/>
                          <a:sym typeface="Verdana"/>
                        </a:rPr>
                        <a:t>=</a:t>
                      </a:r>
                      <a:r>
                        <a:rPr lang="en" sz="1200">
                          <a:solidFill>
                            <a:srgbClr val="3B454E"/>
                          </a:solidFill>
                          <a:latin typeface="Verdana"/>
                          <a:ea typeface="Verdana"/>
                          <a:cs typeface="Verdana"/>
                          <a:sym typeface="Verdana"/>
                        </a:rPr>
                        <a:t> </a:t>
                      </a:r>
                      <a:r>
                        <a:rPr lang="en" sz="1200">
                          <a:solidFill>
                            <a:srgbClr val="DD4A68"/>
                          </a:solidFill>
                          <a:latin typeface="Verdana"/>
                          <a:ea typeface="Verdana"/>
                          <a:cs typeface="Verdana"/>
                          <a:sym typeface="Verdana"/>
                        </a:rPr>
                        <a:t>createStore</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todoApp</a:t>
                      </a:r>
                      <a:r>
                        <a:rPr lang="en" sz="1200">
                          <a:solidFill>
                            <a:srgbClr val="999999"/>
                          </a:solidFill>
                          <a:latin typeface="Verdana"/>
                          <a:ea typeface="Verdana"/>
                          <a:cs typeface="Verdana"/>
                          <a:sym typeface="Verdana"/>
                        </a:rPr>
                        <a:t>)</a:t>
                      </a:r>
                      <a:endParaRPr sz="1200">
                        <a:solidFill>
                          <a:srgbClr val="3B454E"/>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DD4A68"/>
                          </a:solidFill>
                          <a:latin typeface="Verdana"/>
                          <a:ea typeface="Verdana"/>
                          <a:cs typeface="Verdana"/>
                          <a:sym typeface="Verdana"/>
                        </a:rPr>
                        <a:t>render</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9A6E3A"/>
                          </a:solidFill>
                          <a:latin typeface="Verdana"/>
                          <a:ea typeface="Verdana"/>
                          <a:cs typeface="Verdana"/>
                          <a:sym typeface="Verdana"/>
                        </a:rPr>
                        <a:t>&lt;</a:t>
                      </a:r>
                      <a:r>
                        <a:rPr lang="en" sz="1200">
                          <a:solidFill>
                            <a:srgbClr val="3B454E"/>
                          </a:solidFill>
                          <a:latin typeface="Verdana"/>
                          <a:ea typeface="Verdana"/>
                          <a:cs typeface="Verdana"/>
                          <a:sym typeface="Verdana"/>
                        </a:rPr>
                        <a:t>Provider store</a:t>
                      </a:r>
                      <a:r>
                        <a:rPr lang="en" sz="1200">
                          <a:solidFill>
                            <a:srgbClr val="9A6E3A"/>
                          </a:solidFill>
                          <a:latin typeface="Verdana"/>
                          <a:ea typeface="Verdana"/>
                          <a:cs typeface="Verdana"/>
                          <a:sym typeface="Verdana"/>
                        </a:rPr>
                        <a:t>=</a:t>
                      </a:r>
                      <a:r>
                        <a:rPr lang="en" sz="1200">
                          <a:solidFill>
                            <a:srgbClr val="999999"/>
                          </a:solidFill>
                          <a:latin typeface="Verdana"/>
                          <a:ea typeface="Verdana"/>
                          <a:cs typeface="Verdana"/>
                          <a:sym typeface="Verdana"/>
                        </a:rPr>
                        <a:t>{</a:t>
                      </a:r>
                      <a:r>
                        <a:rPr lang="en" sz="1200">
                          <a:solidFill>
                            <a:srgbClr val="3B454E"/>
                          </a:solidFill>
                          <a:latin typeface="Verdana"/>
                          <a:ea typeface="Verdana"/>
                          <a:cs typeface="Verdana"/>
                          <a:sym typeface="Verdana"/>
                        </a:rPr>
                        <a:t>store</a:t>
                      </a:r>
                      <a:r>
                        <a:rPr lang="en" sz="1200">
                          <a:solidFill>
                            <a:srgbClr val="999999"/>
                          </a:solidFill>
                          <a:latin typeface="Verdana"/>
                          <a:ea typeface="Verdana"/>
                          <a:cs typeface="Verdana"/>
                          <a:sym typeface="Verdana"/>
                        </a:rPr>
                        <a:t>}</a:t>
                      </a:r>
                      <a:r>
                        <a:rPr lang="en" sz="1200">
                          <a:solidFill>
                            <a:srgbClr val="9A6E3A"/>
                          </a:solidFill>
                          <a:latin typeface="Verdana"/>
                          <a:ea typeface="Verdana"/>
                          <a:cs typeface="Verdana"/>
                          <a:sym typeface="Verdana"/>
                        </a:rPr>
                        <a:t>&gt;</a:t>
                      </a:r>
                      <a:endParaRPr sz="1200">
                        <a:solidFill>
                          <a:srgbClr val="9A6E3A"/>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9A6E3A"/>
                          </a:solidFill>
                          <a:latin typeface="Verdana"/>
                          <a:ea typeface="Verdana"/>
                          <a:cs typeface="Verdana"/>
                          <a:sym typeface="Verdana"/>
                        </a:rPr>
                        <a:t>&lt;</a:t>
                      </a:r>
                      <a:r>
                        <a:rPr lang="en" sz="1200">
                          <a:solidFill>
                            <a:srgbClr val="3B454E"/>
                          </a:solidFill>
                          <a:latin typeface="Verdana"/>
                          <a:ea typeface="Verdana"/>
                          <a:cs typeface="Verdana"/>
                          <a:sym typeface="Verdana"/>
                        </a:rPr>
                        <a:t>App </a:t>
                      </a:r>
                      <a:r>
                        <a:rPr lang="en" sz="1200">
                          <a:solidFill>
                            <a:srgbClr val="9A6E3A"/>
                          </a:solidFill>
                          <a:latin typeface="Verdana"/>
                          <a:ea typeface="Verdana"/>
                          <a:cs typeface="Verdana"/>
                          <a:sym typeface="Verdana"/>
                        </a:rPr>
                        <a:t>/&gt;</a:t>
                      </a:r>
                      <a:endParaRPr sz="1200">
                        <a:solidFill>
                          <a:srgbClr val="9A6E3A"/>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a:t>
                      </a:r>
                      <a:r>
                        <a:rPr lang="en" sz="1200">
                          <a:solidFill>
                            <a:srgbClr val="9A6E3A"/>
                          </a:solidFill>
                          <a:latin typeface="Verdana"/>
                          <a:ea typeface="Verdana"/>
                          <a:cs typeface="Verdana"/>
                          <a:sym typeface="Verdana"/>
                        </a:rPr>
                        <a:t>&lt;/</a:t>
                      </a:r>
                      <a:r>
                        <a:rPr lang="en" sz="1200">
                          <a:solidFill>
                            <a:srgbClr val="3B454E"/>
                          </a:solidFill>
                          <a:latin typeface="Verdana"/>
                          <a:ea typeface="Verdana"/>
                          <a:cs typeface="Verdana"/>
                          <a:sym typeface="Verdana"/>
                        </a:rPr>
                        <a:t>Provider</a:t>
                      </a:r>
                      <a:r>
                        <a:rPr lang="en" sz="1200">
                          <a:solidFill>
                            <a:srgbClr val="9A6E3A"/>
                          </a:solidFill>
                          <a:latin typeface="Verdana"/>
                          <a:ea typeface="Verdana"/>
                          <a:cs typeface="Verdana"/>
                          <a:sym typeface="Verdana"/>
                        </a:rPr>
                        <a:t>&gt;</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3B454E"/>
                          </a:solidFill>
                          <a:latin typeface="Verdana"/>
                          <a:ea typeface="Verdana"/>
                          <a:cs typeface="Verdana"/>
                          <a:sym typeface="Verdana"/>
                        </a:rPr>
                        <a:t> document</a:t>
                      </a:r>
                      <a:r>
                        <a:rPr lang="en" sz="1200">
                          <a:solidFill>
                            <a:srgbClr val="999999"/>
                          </a:solidFill>
                          <a:latin typeface="Verdana"/>
                          <a:ea typeface="Verdana"/>
                          <a:cs typeface="Verdana"/>
                          <a:sym typeface="Verdana"/>
                        </a:rPr>
                        <a:t>.</a:t>
                      </a:r>
                      <a:r>
                        <a:rPr lang="en" sz="1200">
                          <a:solidFill>
                            <a:srgbClr val="DD4A68"/>
                          </a:solidFill>
                          <a:latin typeface="Verdana"/>
                          <a:ea typeface="Verdana"/>
                          <a:cs typeface="Verdana"/>
                          <a:sym typeface="Verdana"/>
                        </a:rPr>
                        <a:t>getElementById</a:t>
                      </a:r>
                      <a:r>
                        <a:rPr lang="en" sz="1200">
                          <a:solidFill>
                            <a:srgbClr val="999999"/>
                          </a:solidFill>
                          <a:latin typeface="Verdana"/>
                          <a:ea typeface="Verdana"/>
                          <a:cs typeface="Verdana"/>
                          <a:sym typeface="Verdana"/>
                        </a:rPr>
                        <a:t>(</a:t>
                      </a:r>
                      <a:r>
                        <a:rPr lang="en" sz="1200">
                          <a:solidFill>
                            <a:srgbClr val="669900"/>
                          </a:solidFill>
                          <a:latin typeface="Verdana"/>
                          <a:ea typeface="Verdana"/>
                          <a:cs typeface="Verdana"/>
                          <a:sym typeface="Verdana"/>
                        </a:rPr>
                        <a:t>'root'</a:t>
                      </a:r>
                      <a:r>
                        <a:rPr lang="en" sz="1200">
                          <a:solidFill>
                            <a:srgbClr val="999999"/>
                          </a:solidFill>
                          <a:latin typeface="Verdana"/>
                          <a:ea typeface="Verdana"/>
                          <a:cs typeface="Verdana"/>
                          <a:sym typeface="Verdana"/>
                        </a:rPr>
                        <a:t>)</a:t>
                      </a:r>
                      <a:endParaRPr sz="1200">
                        <a:solidFill>
                          <a:srgbClr val="999999"/>
                        </a:solidFill>
                        <a:latin typeface="Verdana"/>
                        <a:ea typeface="Verdana"/>
                        <a:cs typeface="Verdana"/>
                        <a:sym typeface="Verdana"/>
                      </a:endParaRPr>
                    </a:p>
                    <a:p>
                      <a:pPr indent="0" lvl="0" marL="317500" marR="101600" rtl="0" algn="l">
                        <a:lnSpc>
                          <a:spcPct val="100000"/>
                        </a:lnSpc>
                        <a:spcBef>
                          <a:spcPts val="0"/>
                        </a:spcBef>
                        <a:spcAft>
                          <a:spcPts val="0"/>
                        </a:spcAft>
                        <a:buNone/>
                      </a:pPr>
                      <a:r>
                        <a:rPr lang="en" sz="1200">
                          <a:solidFill>
                            <a:srgbClr val="999999"/>
                          </a:solidFill>
                          <a:latin typeface="Verdana"/>
                          <a:ea typeface="Verdana"/>
                          <a:cs typeface="Verdana"/>
                          <a:sym typeface="Verdana"/>
                        </a:rPr>
                        <a:t>)</a:t>
                      </a:r>
                      <a:endParaRPr sz="1200"/>
                    </a:p>
                  </a:txBody>
                  <a:tcPr marT="68575" marB="6857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rgbClr val="000000"/>
              </a:buClr>
              <a:buSzPts val="1100"/>
              <a:buFont typeface="Arial"/>
              <a:buNone/>
            </a:pPr>
            <a:r>
              <a:rPr lang="en" sz="3600">
                <a:solidFill>
                  <a:schemeClr val="dk1"/>
                </a:solidFill>
                <a:highlight>
                  <a:srgbClr val="FFFFFF"/>
                </a:highlight>
                <a:latin typeface="Roboto"/>
                <a:ea typeface="Roboto"/>
                <a:cs typeface="Roboto"/>
                <a:sym typeface="Roboto"/>
              </a:rPr>
              <a:t>Usage with React</a:t>
            </a:r>
            <a:r>
              <a:rPr lang="en" sz="3600">
                <a:solidFill>
                  <a:schemeClr val="dk1"/>
                </a:solidFill>
              </a:rPr>
              <a:t> </a:t>
            </a:r>
            <a:endParaRPr sz="3600">
              <a:solidFill>
                <a:schemeClr val="dk1"/>
              </a:solidFill>
            </a:endParaRPr>
          </a:p>
        </p:txBody>
      </p:sp>
      <p:sp>
        <p:nvSpPr>
          <p:cNvPr id="193" name="Google Shape;193;p27"/>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400">
              <a:solidFill>
                <a:srgbClr val="3B454E"/>
              </a:solidFill>
              <a:highlight>
                <a:srgbClr val="FFFFFF"/>
              </a:highlight>
              <a:latin typeface="Roboto"/>
              <a:ea typeface="Roboto"/>
              <a:cs typeface="Roboto"/>
              <a:sym typeface="Roboto"/>
            </a:endParaRPr>
          </a:p>
        </p:txBody>
      </p:sp>
      <p:pic>
        <p:nvPicPr>
          <p:cNvPr id="194" name="Google Shape;194;p27"/>
          <p:cNvPicPr preferRelativeResize="0"/>
          <p:nvPr/>
        </p:nvPicPr>
        <p:blipFill>
          <a:blip r:embed="rId3">
            <a:alphaModFix/>
          </a:blip>
          <a:stretch>
            <a:fillRect/>
          </a:stretch>
        </p:blipFill>
        <p:spPr>
          <a:xfrm>
            <a:off x="1514235" y="1271869"/>
            <a:ext cx="4825669" cy="30911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4200"/>
              </a:spcBef>
              <a:spcAft>
                <a:spcPts val="0"/>
              </a:spcAft>
              <a:buClr>
                <a:srgbClr val="000000"/>
              </a:buClr>
              <a:buSzPts val="1100"/>
              <a:buFont typeface="Arial"/>
              <a:buNone/>
            </a:pPr>
            <a:r>
              <a:rPr lang="en" sz="3600">
                <a:solidFill>
                  <a:schemeClr val="dk1"/>
                </a:solidFill>
                <a:latin typeface="Arial"/>
                <a:ea typeface="Arial"/>
                <a:cs typeface="Arial"/>
                <a:sym typeface="Arial"/>
              </a:rPr>
              <a:t>Anatomy of connect()</a:t>
            </a:r>
            <a:endParaRPr sz="3600">
              <a:solidFill>
                <a:schemeClr val="dk1"/>
              </a:solidFill>
              <a:latin typeface="Arial"/>
              <a:ea typeface="Arial"/>
              <a:cs typeface="Arial"/>
              <a:sym typeface="Arial"/>
            </a:endParaRPr>
          </a:p>
          <a:p>
            <a:pPr indent="0" lvl="0" marL="0" rtl="0" algn="ctr">
              <a:lnSpc>
                <a:spcPct val="115000"/>
              </a:lnSpc>
              <a:spcBef>
                <a:spcPts val="0"/>
              </a:spcBef>
              <a:spcAft>
                <a:spcPts val="0"/>
              </a:spcAft>
              <a:buClr>
                <a:srgbClr val="000000"/>
              </a:buClr>
              <a:buSzPts val="1100"/>
              <a:buFont typeface="Arial"/>
              <a:buNone/>
            </a:pPr>
            <a:r>
              <a:t/>
            </a:r>
            <a:endParaRPr sz="3600">
              <a:solidFill>
                <a:schemeClr val="dk1"/>
              </a:solidFill>
            </a:endParaRPr>
          </a:p>
        </p:txBody>
      </p:sp>
      <p:sp>
        <p:nvSpPr>
          <p:cNvPr id="201" name="Google Shape;201;p28"/>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a:solidFill>
                  <a:srgbClr val="000000"/>
                </a:solidFill>
                <a:latin typeface="Arial"/>
                <a:ea typeface="Arial"/>
                <a:cs typeface="Arial"/>
                <a:sym typeface="Arial"/>
              </a:rPr>
              <a:t>The connect() function provided by react-redux can take up to four arguments, all of which are optional. Calling the connect() function returns a higher-order component which can be used to wrap any React component.</a:t>
            </a:r>
            <a:endParaRPr sz="1400">
              <a:solidFill>
                <a:srgbClr val="000000"/>
              </a:solidFill>
            </a:endParaRPr>
          </a:p>
          <a:p>
            <a:pPr indent="0" lvl="0" marL="0" marR="0" rtl="0" algn="l">
              <a:lnSpc>
                <a:spcPct val="100000"/>
              </a:lnSpc>
              <a:spcBef>
                <a:spcPts val="0"/>
              </a:spcBef>
              <a:spcAft>
                <a:spcPts val="0"/>
              </a:spcAft>
              <a:buNone/>
            </a:pPr>
            <a:r>
              <a:rPr lang="en" sz="1800">
                <a:solidFill>
                  <a:srgbClr val="3B454E"/>
                </a:solidFill>
                <a:latin typeface="Courier New"/>
                <a:ea typeface="Courier New"/>
                <a:cs typeface="Courier New"/>
                <a:sym typeface="Courier New"/>
              </a:rPr>
              <a:t>connect([mapStateToProps], [mapDispatchToProps], [mergeProps], [options])</a:t>
            </a:r>
            <a:endParaRPr sz="1800">
              <a:solidFill>
                <a:srgbClr val="3B454E"/>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2400">
              <a:solidFill>
                <a:srgbClr val="3B454E"/>
              </a:solidFill>
              <a:latin typeface="Arial"/>
              <a:ea typeface="Arial"/>
              <a:cs typeface="Arial"/>
              <a:sym typeface="Arial"/>
            </a:endParaRPr>
          </a:p>
        </p:txBody>
      </p:sp>
      <p:pic>
        <p:nvPicPr>
          <p:cNvPr id="202" name="Google Shape;202;p28"/>
          <p:cNvPicPr preferRelativeResize="0"/>
          <p:nvPr/>
        </p:nvPicPr>
        <p:blipFill>
          <a:blip r:embed="rId3">
            <a:alphaModFix/>
          </a:blip>
          <a:stretch>
            <a:fillRect/>
          </a:stretch>
        </p:blipFill>
        <p:spPr>
          <a:xfrm>
            <a:off x="734850" y="2571750"/>
            <a:ext cx="6838349" cy="215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lnSpc>
                <a:spcPct val="122000"/>
              </a:lnSpc>
              <a:spcBef>
                <a:spcPts val="2900"/>
              </a:spcBef>
              <a:spcAft>
                <a:spcPts val="0"/>
              </a:spcAft>
              <a:buClr>
                <a:srgbClr val="000000"/>
              </a:buClr>
              <a:buSzPts val="1100"/>
              <a:buFont typeface="Arial"/>
              <a:buNone/>
            </a:pPr>
            <a:r>
              <a:rPr b="1" lang="en" sz="2400">
                <a:solidFill>
                  <a:srgbClr val="000000"/>
                </a:solidFill>
              </a:rPr>
              <a:t>mapStateToProps(state, [ownProps]) =&gt; stateProps</a:t>
            </a:r>
            <a:endParaRPr b="1" sz="2400">
              <a:solidFill>
                <a:srgbClr val="000000"/>
              </a:solidFill>
            </a:endParaRPr>
          </a:p>
          <a:p>
            <a:pPr indent="0" lvl="0" marL="0" rtl="0" algn="ctr">
              <a:lnSpc>
                <a:spcPct val="115000"/>
              </a:lnSpc>
              <a:spcBef>
                <a:spcPts val="0"/>
              </a:spcBef>
              <a:spcAft>
                <a:spcPts val="0"/>
              </a:spcAft>
              <a:buClr>
                <a:srgbClr val="000000"/>
              </a:buClr>
              <a:buSzPts val="1100"/>
              <a:buFont typeface="Arial"/>
              <a:buNone/>
            </a:pPr>
            <a:r>
              <a:t/>
            </a:r>
            <a:endParaRPr sz="3600">
              <a:solidFill>
                <a:schemeClr val="dk1"/>
              </a:solidFill>
            </a:endParaRPr>
          </a:p>
        </p:txBody>
      </p:sp>
      <p:sp>
        <p:nvSpPr>
          <p:cNvPr id="209" name="Google Shape;209;p29"/>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400">
                <a:solidFill>
                  <a:srgbClr val="000000"/>
                </a:solidFill>
                <a:highlight>
                  <a:srgbClr val="FFFFFF"/>
                </a:highlight>
                <a:latin typeface="Times New Roman"/>
                <a:ea typeface="Times New Roman"/>
                <a:cs typeface="Times New Roman"/>
                <a:sym typeface="Times New Roman"/>
              </a:rPr>
              <a:t>function</a:t>
            </a:r>
            <a:r>
              <a:rPr lang="en" sz="1400">
                <a:solidFill>
                  <a:srgbClr val="000000"/>
                </a:solidFill>
                <a:highlight>
                  <a:srgbClr val="FFFFFF"/>
                </a:highlight>
                <a:latin typeface="Times New Roman"/>
                <a:ea typeface="Times New Roman"/>
                <a:cs typeface="Times New Roman"/>
                <a:sym typeface="Times New Roman"/>
              </a:rPr>
              <a:t> Passing this argument subscribes the container component to the Redux store updates, which means that the </a:t>
            </a:r>
            <a:r>
              <a:rPr b="1" lang="en" sz="1400">
                <a:solidFill>
                  <a:srgbClr val="000000"/>
                </a:solidFill>
                <a:latin typeface="Times New Roman"/>
                <a:ea typeface="Times New Roman"/>
                <a:cs typeface="Times New Roman"/>
                <a:sym typeface="Times New Roman"/>
              </a:rPr>
              <a:t>mapStateToProps</a:t>
            </a:r>
            <a:r>
              <a:rPr lang="en" sz="1400">
                <a:solidFill>
                  <a:srgbClr val="000000"/>
                </a:solidFill>
                <a:highlight>
                  <a:srgbClr val="FFFFFF"/>
                </a:highlight>
                <a:latin typeface="Times New Roman"/>
                <a:ea typeface="Times New Roman"/>
                <a:cs typeface="Times New Roman"/>
                <a:sym typeface="Times New Roman"/>
              </a:rPr>
              <a:t> function will be invoked each time the store updates. If you are not interested in store updates, leave it as </a:t>
            </a:r>
            <a:r>
              <a:rPr b="1" lang="en" sz="1400">
                <a:solidFill>
                  <a:srgbClr val="000000"/>
                </a:solidFill>
                <a:latin typeface="Times New Roman"/>
                <a:ea typeface="Times New Roman"/>
                <a:cs typeface="Times New Roman"/>
                <a:sym typeface="Times New Roman"/>
              </a:rPr>
              <a:t>undefined</a:t>
            </a:r>
            <a:r>
              <a:rPr lang="en" sz="1400">
                <a:solidFill>
                  <a:srgbClr val="000000"/>
                </a:solidFill>
                <a:highlight>
                  <a:srgbClr val="FFFFFF"/>
                </a:highlight>
                <a:latin typeface="Times New Roman"/>
                <a:ea typeface="Times New Roman"/>
                <a:cs typeface="Times New Roman"/>
                <a:sym typeface="Times New Roman"/>
              </a:rPr>
              <a:t> or </a:t>
            </a:r>
            <a:r>
              <a:rPr b="1" lang="en" sz="1400">
                <a:solidFill>
                  <a:srgbClr val="000000"/>
                </a:solidFill>
                <a:latin typeface="Times New Roman"/>
                <a:ea typeface="Times New Roman"/>
                <a:cs typeface="Times New Roman"/>
                <a:sym typeface="Times New Roman"/>
              </a:rPr>
              <a:t>null</a:t>
            </a:r>
            <a:r>
              <a:rPr lang="en" sz="1400">
                <a:solidFill>
                  <a:srgbClr val="000000"/>
                </a:solidFill>
                <a:highlight>
                  <a:srgbClr val="FFFFFF"/>
                </a:highlight>
                <a:latin typeface="Times New Roman"/>
                <a:ea typeface="Times New Roman"/>
                <a:cs typeface="Times New Roman"/>
                <a:sym typeface="Times New Roman"/>
              </a:rPr>
              <a:t>.</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3B454E"/>
              </a:solidFill>
              <a:highlight>
                <a:srgbClr val="FFFFFF"/>
              </a:highlight>
              <a:latin typeface="Georgia"/>
              <a:ea typeface="Georgia"/>
              <a:cs typeface="Georgia"/>
              <a:sym typeface="Georgia"/>
            </a:endParaRPr>
          </a:p>
        </p:txBody>
      </p:sp>
      <p:pic>
        <p:nvPicPr>
          <p:cNvPr id="210" name="Google Shape;210;p29"/>
          <p:cNvPicPr preferRelativeResize="0"/>
          <p:nvPr/>
        </p:nvPicPr>
        <p:blipFill>
          <a:blip r:embed="rId3">
            <a:alphaModFix/>
          </a:blip>
          <a:stretch>
            <a:fillRect/>
          </a:stretch>
        </p:blipFill>
        <p:spPr>
          <a:xfrm>
            <a:off x="865937" y="2063723"/>
            <a:ext cx="6581576" cy="257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22000"/>
              </a:lnSpc>
              <a:spcBef>
                <a:spcPts val="2300"/>
              </a:spcBef>
              <a:spcAft>
                <a:spcPts val="0"/>
              </a:spcAft>
              <a:buClr>
                <a:srgbClr val="000000"/>
              </a:buClr>
              <a:buSzPts val="1100"/>
              <a:buFont typeface="Arial"/>
              <a:buNone/>
            </a:pPr>
            <a:r>
              <a:rPr lang="en" sz="2400">
                <a:solidFill>
                  <a:srgbClr val="000000"/>
                </a:solidFill>
                <a:latin typeface="Arial"/>
                <a:ea typeface="Arial"/>
                <a:cs typeface="Arial"/>
                <a:sym typeface="Arial"/>
              </a:rPr>
              <a:t>mapDispatchToProps(dispatch, [ownProps]) =&gt; dispatchProps</a:t>
            </a:r>
            <a:endParaRPr sz="2400">
              <a:solidFill>
                <a:srgbClr val="000000"/>
              </a:solidFill>
              <a:latin typeface="Arial"/>
              <a:ea typeface="Arial"/>
              <a:cs typeface="Arial"/>
              <a:sym typeface="Arial"/>
            </a:endParaRPr>
          </a:p>
          <a:p>
            <a:pPr indent="0" lvl="0" marL="0" rtl="0" algn="ctr">
              <a:lnSpc>
                <a:spcPct val="115000"/>
              </a:lnSpc>
              <a:spcBef>
                <a:spcPts val="0"/>
              </a:spcBef>
              <a:spcAft>
                <a:spcPts val="0"/>
              </a:spcAft>
              <a:buClr>
                <a:srgbClr val="000000"/>
              </a:buClr>
              <a:buSzPts val="1100"/>
              <a:buFont typeface="Arial"/>
              <a:buNone/>
            </a:pPr>
            <a:r>
              <a:t/>
            </a:r>
            <a:endParaRPr sz="2400">
              <a:solidFill>
                <a:srgbClr val="FF0000"/>
              </a:solidFill>
            </a:endParaRPr>
          </a:p>
        </p:txBody>
      </p:sp>
      <p:sp>
        <p:nvSpPr>
          <p:cNvPr id="217" name="Google Shape;217;p30"/>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This argument can either be an </a:t>
            </a:r>
            <a:r>
              <a:rPr b="1" lang="en" sz="1400">
                <a:solidFill>
                  <a:srgbClr val="000000"/>
                </a:solidFill>
                <a:latin typeface="Times New Roman"/>
                <a:ea typeface="Times New Roman"/>
                <a:cs typeface="Times New Roman"/>
                <a:sym typeface="Times New Roman"/>
              </a:rPr>
              <a:t>object</a:t>
            </a:r>
            <a:r>
              <a:rPr lang="en" sz="1400">
                <a:solidFill>
                  <a:srgbClr val="000000"/>
                </a:solidFill>
                <a:highlight>
                  <a:srgbClr val="FFFFFF"/>
                </a:highlight>
                <a:latin typeface="Times New Roman"/>
                <a:ea typeface="Times New Roman"/>
                <a:cs typeface="Times New Roman"/>
                <a:sym typeface="Times New Roman"/>
              </a:rPr>
              <a:t> or a </a:t>
            </a:r>
            <a:r>
              <a:rPr b="1" lang="en" sz="1400">
                <a:solidFill>
                  <a:srgbClr val="000000"/>
                </a:solidFill>
                <a:latin typeface="Times New Roman"/>
                <a:ea typeface="Times New Roman"/>
                <a:cs typeface="Times New Roman"/>
                <a:sym typeface="Times New Roman"/>
              </a:rPr>
              <a:t>function</a:t>
            </a:r>
            <a:r>
              <a:rPr lang="en" sz="1400">
                <a:solidFill>
                  <a:srgbClr val="000000"/>
                </a:solidFill>
                <a:highlight>
                  <a:srgbClr val="FFFFFF"/>
                </a:highlight>
                <a:latin typeface="Times New Roman"/>
                <a:ea typeface="Times New Roman"/>
                <a:cs typeface="Times New Roman"/>
                <a:sym typeface="Times New Roman"/>
              </a:rPr>
              <a:t> that returns either a </a:t>
            </a:r>
            <a:r>
              <a:rPr b="1" lang="en" sz="1400">
                <a:solidFill>
                  <a:srgbClr val="000000"/>
                </a:solidFill>
                <a:highlight>
                  <a:srgbClr val="FFFFFF"/>
                </a:highlight>
                <a:latin typeface="Times New Roman"/>
                <a:ea typeface="Times New Roman"/>
                <a:cs typeface="Times New Roman"/>
                <a:sym typeface="Times New Roman"/>
              </a:rPr>
              <a:t>plain object</a:t>
            </a:r>
            <a:r>
              <a:rPr lang="en" sz="1400">
                <a:solidFill>
                  <a:srgbClr val="000000"/>
                </a:solidFill>
                <a:highlight>
                  <a:srgbClr val="FFFFFF"/>
                </a:highlight>
                <a:latin typeface="Times New Roman"/>
                <a:ea typeface="Times New Roman"/>
                <a:cs typeface="Times New Roman"/>
                <a:sym typeface="Times New Roman"/>
              </a:rPr>
              <a:t> or </a:t>
            </a:r>
            <a:r>
              <a:rPr b="1" lang="en" sz="1400">
                <a:solidFill>
                  <a:srgbClr val="000000"/>
                </a:solidFill>
                <a:highlight>
                  <a:srgbClr val="FFFFFF"/>
                </a:highlight>
                <a:latin typeface="Times New Roman"/>
                <a:ea typeface="Times New Roman"/>
                <a:cs typeface="Times New Roman"/>
                <a:sym typeface="Times New Roman"/>
              </a:rPr>
              <a:t>another function</a:t>
            </a:r>
            <a:r>
              <a:rPr lang="en" sz="1400">
                <a:solidFill>
                  <a:srgbClr val="000000"/>
                </a:solidFill>
                <a:highlight>
                  <a:srgbClr val="FFFFFF"/>
                </a:highlight>
                <a:latin typeface="Times New Roman"/>
                <a:ea typeface="Times New Roman"/>
                <a:cs typeface="Times New Roman"/>
                <a:sym typeface="Times New Roman"/>
              </a:rPr>
              <a:t>. To better illustrate how </a:t>
            </a:r>
            <a:r>
              <a:rPr b="1" lang="en" sz="1400">
                <a:solidFill>
                  <a:srgbClr val="000000"/>
                </a:solidFill>
                <a:latin typeface="Times New Roman"/>
                <a:ea typeface="Times New Roman"/>
                <a:cs typeface="Times New Roman"/>
                <a:sym typeface="Times New Roman"/>
              </a:rPr>
              <a:t>mapDispatchToProps</a:t>
            </a:r>
            <a:r>
              <a:rPr lang="en" sz="1400">
                <a:solidFill>
                  <a:srgbClr val="000000"/>
                </a:solidFill>
                <a:highlight>
                  <a:srgbClr val="FFFFFF"/>
                </a:highlight>
                <a:latin typeface="Times New Roman"/>
                <a:ea typeface="Times New Roman"/>
                <a:cs typeface="Times New Roman"/>
                <a:sym typeface="Times New Roman"/>
              </a:rPr>
              <a:t> works, you will need to have some action creators.</a:t>
            </a:r>
            <a:endParaRPr sz="1400">
              <a:solidFill>
                <a:srgbClr val="000000"/>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139700" lvl="0" marL="342900" rtl="0" algn="l">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1. Default Implementation</a:t>
            </a:r>
            <a:endParaRPr b="1" sz="1400">
              <a:solidFill>
                <a:srgbClr val="000000"/>
              </a:solidFill>
              <a:latin typeface="Times New Roman"/>
              <a:ea typeface="Times New Roman"/>
              <a:cs typeface="Times New Roman"/>
              <a:sym typeface="Times New Roman"/>
            </a:endParaRPr>
          </a:p>
          <a:p>
            <a:pPr indent="-139700" lvl="0" marL="342900" rtl="0" algn="l">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2. Passing an object</a:t>
            </a:r>
            <a:endParaRPr b="1" sz="1400">
              <a:solidFill>
                <a:srgbClr val="000000"/>
              </a:solidFill>
              <a:latin typeface="Times New Roman"/>
              <a:ea typeface="Times New Roman"/>
              <a:cs typeface="Times New Roman"/>
              <a:sym typeface="Times New Roman"/>
            </a:endParaRPr>
          </a:p>
          <a:p>
            <a:pPr indent="-139700" lvl="0" marL="342900" rtl="0" algn="l">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3. Passing a function</a:t>
            </a:r>
            <a:endParaRPr b="1" sz="14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rgbClr val="3B454E"/>
              </a:solidFill>
              <a:highlight>
                <a:srgbClr val="FFFFFF"/>
              </a:highlight>
              <a:latin typeface="Georgia"/>
              <a:ea typeface="Georgia"/>
              <a:cs typeface="Georgia"/>
              <a:sym typeface="Georgia"/>
            </a:endParaRPr>
          </a:p>
        </p:txBody>
      </p:sp>
      <p:pic>
        <p:nvPicPr>
          <p:cNvPr id="218" name="Google Shape;218;p30"/>
          <p:cNvPicPr preferRelativeResize="0"/>
          <p:nvPr/>
        </p:nvPicPr>
        <p:blipFill>
          <a:blip r:embed="rId3">
            <a:alphaModFix/>
          </a:blip>
          <a:stretch>
            <a:fillRect/>
          </a:stretch>
        </p:blipFill>
        <p:spPr>
          <a:xfrm>
            <a:off x="457200" y="2839200"/>
            <a:ext cx="6312800" cy="1889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2600"/>
              </a:spcBef>
              <a:spcAft>
                <a:spcPts val="0"/>
              </a:spcAft>
              <a:buNone/>
            </a:pPr>
            <a:r>
              <a:rPr lang="en" sz="3600">
                <a:solidFill>
                  <a:schemeClr val="dk1"/>
                </a:solidFill>
                <a:latin typeface="Helvetica Neue"/>
                <a:ea typeface="Helvetica Neue"/>
                <a:cs typeface="Helvetica Neue"/>
                <a:sym typeface="Helvetica Neue"/>
              </a:rPr>
              <a:t>Conclusion</a:t>
            </a:r>
            <a:endParaRPr sz="3600"/>
          </a:p>
        </p:txBody>
      </p:sp>
      <p:sp>
        <p:nvSpPr>
          <p:cNvPr id="224" name="Google Shape;224;p3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400">
                <a:solidFill>
                  <a:srgbClr val="000000"/>
                </a:solidFill>
                <a:highlight>
                  <a:srgbClr val="FFFFFF"/>
                </a:highlight>
                <a:latin typeface="Roboto"/>
                <a:ea typeface="Roboto"/>
                <a:cs typeface="Roboto"/>
                <a:sym typeface="Roboto"/>
              </a:rPr>
              <a:t>In many ways, you could argue that Redux is designed to fix some of the shortcomings that React often claims as advantages. We looked at some of these advantages when we examined how data in React is supposed to flow. </a:t>
            </a:r>
            <a:endParaRPr sz="1400">
              <a:solidFill>
                <a:srgbClr val="000000"/>
              </a:solidFill>
              <a:highlight>
                <a:srgbClr val="FFFFFF"/>
              </a:highlight>
              <a:latin typeface="Roboto"/>
              <a:ea typeface="Roboto"/>
              <a:cs typeface="Roboto"/>
              <a:sym typeface="Roboto"/>
            </a:endParaRPr>
          </a:p>
          <a:p>
            <a:pPr indent="0" lvl="0" marL="0" rtl="0" algn="l">
              <a:spcBef>
                <a:spcPts val="640"/>
              </a:spcBef>
              <a:spcAft>
                <a:spcPts val="0"/>
              </a:spcAft>
              <a:buNone/>
            </a:pPr>
            <a:r>
              <a:rPr lang="en" sz="1400">
                <a:solidFill>
                  <a:srgbClr val="000000"/>
                </a:solidFill>
                <a:highlight>
                  <a:srgbClr val="FFFFFF"/>
                </a:highlight>
                <a:latin typeface="Roboto"/>
                <a:ea typeface="Roboto"/>
                <a:cs typeface="Roboto"/>
                <a:sym typeface="Roboto"/>
              </a:rPr>
              <a:t>You could even go further and say that the ideas behind Redux should be formalized as part of React itself so that you get even better integration. </a:t>
            </a:r>
            <a:endParaRPr sz="1400">
              <a:solidFill>
                <a:srgbClr val="000000"/>
              </a:solidFill>
              <a:highlight>
                <a:srgbClr val="FFFFFF"/>
              </a:highlight>
              <a:latin typeface="Roboto"/>
              <a:ea typeface="Roboto"/>
              <a:cs typeface="Roboto"/>
              <a:sym typeface="Roboto"/>
            </a:endParaRPr>
          </a:p>
          <a:p>
            <a:pPr indent="0" lvl="0" marL="0" rtl="0" algn="l">
              <a:spcBef>
                <a:spcPts val="640"/>
              </a:spcBef>
              <a:spcAft>
                <a:spcPts val="0"/>
              </a:spcAft>
              <a:buNone/>
            </a:pPr>
            <a:r>
              <a:rPr lang="en" sz="1400">
                <a:solidFill>
                  <a:srgbClr val="000000"/>
                </a:solidFill>
                <a:highlight>
                  <a:srgbClr val="FFFFFF"/>
                </a:highlight>
                <a:latin typeface="Roboto"/>
                <a:ea typeface="Roboto"/>
                <a:cs typeface="Roboto"/>
                <a:sym typeface="Roboto"/>
              </a:rPr>
              <a:t>The thing is this: Redux isn't perfect either. Like many things in programming, it is simply one of many tools you have for accomplishing a task. Not every situation involving data will need Redux. Sometimes, adding Redux can add unnecessary complexity to what you are trying to do. </a:t>
            </a:r>
            <a:endParaRPr sz="1400">
              <a:solidFill>
                <a:srgbClr val="000000"/>
              </a:solidFill>
              <a:highlight>
                <a:srgbClr val="FFFFFF"/>
              </a:highlight>
              <a:latin typeface="Roboto"/>
              <a:ea typeface="Roboto"/>
              <a:cs typeface="Roboto"/>
              <a:sym typeface="Roboto"/>
            </a:endParaRPr>
          </a:p>
          <a:p>
            <a:pPr indent="0" lvl="0" marL="0" rtl="0" algn="l">
              <a:spcBef>
                <a:spcPts val="640"/>
              </a:spcBef>
              <a:spcAft>
                <a:spcPts val="0"/>
              </a:spcAft>
              <a:buNone/>
            </a:pPr>
            <a:r>
              <a:rPr lang="en" sz="1400">
                <a:solidFill>
                  <a:srgbClr val="000000"/>
                </a:solidFill>
                <a:highlight>
                  <a:srgbClr val="FFFFFF"/>
                </a:highlight>
                <a:latin typeface="Roboto"/>
                <a:ea typeface="Roboto"/>
                <a:cs typeface="Roboto"/>
                <a:sym typeface="Roboto"/>
              </a:rPr>
              <a:t>Dan Abramov, one of the creators of Redux, </a:t>
            </a:r>
            <a:r>
              <a:rPr lang="en" sz="1400" u="sng">
                <a:solidFill>
                  <a:srgbClr val="000000"/>
                </a:solidFill>
                <a:highlight>
                  <a:srgbClr val="FFFFFF"/>
                </a:highlight>
                <a:latin typeface="Roboto"/>
                <a:ea typeface="Roboto"/>
                <a:cs typeface="Roboto"/>
                <a:sym typeface="Roboto"/>
                <a:hlinkClick r:id="rId3"/>
              </a:rPr>
              <a:t>wrote a great article</a:t>
            </a:r>
            <a:r>
              <a:rPr lang="en" sz="1400">
                <a:solidFill>
                  <a:srgbClr val="000000"/>
                </a:solidFill>
                <a:highlight>
                  <a:srgbClr val="FFFFFF"/>
                </a:highlight>
                <a:latin typeface="Roboto"/>
                <a:ea typeface="Roboto"/>
                <a:cs typeface="Roboto"/>
                <a:sym typeface="Roboto"/>
              </a:rPr>
              <a:t> explaining some of the situations when you probably shouldn't use Redux for solving your problem.</a:t>
            </a:r>
            <a:endParaRPr sz="14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419100" lvl="0" marL="457200" rtl="0" algn="l">
              <a:spcBef>
                <a:spcPts val="640"/>
              </a:spcBef>
              <a:spcAft>
                <a:spcPts val="0"/>
              </a:spcAft>
              <a:buSzPts val="3000"/>
              <a:buChar char="•"/>
            </a:pPr>
            <a:r>
              <a:rPr lang="en" sz="3000"/>
              <a:t>Redux architecture</a:t>
            </a:r>
            <a:endParaRPr sz="3000"/>
          </a:p>
          <a:p>
            <a:pPr indent="-419100" lvl="0" marL="457200" rtl="0" algn="l">
              <a:spcBef>
                <a:spcPts val="640"/>
              </a:spcBef>
              <a:spcAft>
                <a:spcPts val="0"/>
              </a:spcAft>
              <a:buSzPts val="3000"/>
              <a:buChar char="•"/>
            </a:pPr>
            <a:r>
              <a:rPr lang="en" sz="3000"/>
              <a:t>Actions</a:t>
            </a:r>
            <a:endParaRPr sz="3000"/>
          </a:p>
          <a:p>
            <a:pPr indent="-419100" lvl="0" marL="457200" rtl="0" algn="l">
              <a:spcBef>
                <a:spcPts val="640"/>
              </a:spcBef>
              <a:spcAft>
                <a:spcPts val="0"/>
              </a:spcAft>
              <a:buSzPts val="3000"/>
              <a:buChar char="•"/>
            </a:pPr>
            <a:r>
              <a:rPr lang="en" sz="3000"/>
              <a:t>Reducer</a:t>
            </a:r>
            <a:endParaRPr sz="3000"/>
          </a:p>
          <a:p>
            <a:pPr indent="-419100" lvl="0" marL="457200" rtl="0" algn="l">
              <a:spcBef>
                <a:spcPts val="640"/>
              </a:spcBef>
              <a:spcAft>
                <a:spcPts val="0"/>
              </a:spcAft>
              <a:buSzPts val="3000"/>
              <a:buChar char="•"/>
            </a:pPr>
            <a:r>
              <a:rPr lang="en" sz="3000"/>
              <a:t>Stores</a:t>
            </a:r>
            <a:endParaRPr sz="3000"/>
          </a:p>
          <a:p>
            <a:pPr indent="-419100" lvl="0" marL="457200" rtl="0" algn="l">
              <a:spcBef>
                <a:spcPts val="640"/>
              </a:spcBef>
              <a:spcAft>
                <a:spcPts val="0"/>
              </a:spcAft>
              <a:buSzPts val="3000"/>
              <a:buChar char="•"/>
            </a:pPr>
            <a:r>
              <a:rPr lang="en" sz="3000"/>
              <a:t>Views</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idx="1" type="subTitle"/>
          </p:nvPr>
        </p:nvSpPr>
        <p:spPr>
          <a:xfrm>
            <a:off x="3150237" y="1887699"/>
            <a:ext cx="2951400" cy="701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000"/>
              <a:buFont typeface="Impact"/>
              <a:buNone/>
            </a:pPr>
            <a:r>
              <a:rPr b="0" lang="en" sz="4000">
                <a:latin typeface="Impact"/>
                <a:ea typeface="Impact"/>
                <a:cs typeface="Impact"/>
                <a:sym typeface="Impact"/>
              </a:rPr>
              <a:t>Redux architecture</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6"/>
          <p:cNvSpPr txBox="1"/>
          <p:nvPr>
            <p:ph idx="1" type="body"/>
          </p:nvPr>
        </p:nvSpPr>
        <p:spPr>
          <a:xfrm>
            <a:off x="457200" y="1200150"/>
            <a:ext cx="39045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solidFill>
                  <a:srgbClr val="000000"/>
                </a:solidFill>
                <a:highlight>
                  <a:srgbClr val="FFFFFF"/>
                </a:highlight>
                <a:latin typeface="Helvetica Neue"/>
                <a:ea typeface="Helvetica Neue"/>
                <a:cs typeface="Helvetica Neue"/>
                <a:sym typeface="Helvetica Neue"/>
              </a:rPr>
              <a:t>Now that you have a better idea of how Redux works, let's look at the topic we set out to better understand in the first place. </a:t>
            </a:r>
            <a:r>
              <a:rPr b="1" lang="en" sz="1800">
                <a:solidFill>
                  <a:srgbClr val="000000"/>
                </a:solidFill>
                <a:highlight>
                  <a:srgbClr val="FFFFFF"/>
                </a:highlight>
                <a:latin typeface="Helvetica Neue"/>
                <a:ea typeface="Helvetica Neue"/>
                <a:cs typeface="Helvetica Neue"/>
                <a:sym typeface="Helvetica Neue"/>
              </a:rPr>
              <a:t>Why is Redux so popular in React projects?</a:t>
            </a:r>
            <a:r>
              <a:rPr lang="en" sz="1800">
                <a:solidFill>
                  <a:srgbClr val="000000"/>
                </a:solidFill>
                <a:highlight>
                  <a:srgbClr val="FFFFFF"/>
                </a:highlight>
                <a:latin typeface="Helvetica Neue"/>
                <a:ea typeface="Helvetica Neue"/>
                <a:cs typeface="Helvetica Neue"/>
                <a:sym typeface="Helvetica Neue"/>
              </a:rPr>
              <a:t> To help answer this, take a look at the following component hierarchy for some arbitrary app</a:t>
            </a:r>
            <a:endParaRPr sz="1800">
              <a:solidFill>
                <a:srgbClr val="000000"/>
              </a:solidFill>
            </a:endParaRPr>
          </a:p>
        </p:txBody>
      </p:sp>
      <p:pic>
        <p:nvPicPr>
          <p:cNvPr id="105" name="Google Shape;105;p16"/>
          <p:cNvPicPr preferRelativeResize="0"/>
          <p:nvPr/>
        </p:nvPicPr>
        <p:blipFill>
          <a:blip r:embed="rId3">
            <a:alphaModFix/>
          </a:blip>
          <a:stretch>
            <a:fillRect/>
          </a:stretch>
        </p:blipFill>
        <p:spPr>
          <a:xfrm>
            <a:off x="4493569" y="1356250"/>
            <a:ext cx="3845607" cy="32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The problem</a:t>
            </a:r>
            <a:endParaRPr sz="4800">
              <a:solidFill>
                <a:schemeClr val="dk1"/>
              </a:solidFill>
            </a:endParaRPr>
          </a:p>
        </p:txBody>
      </p:sp>
      <p:sp>
        <p:nvSpPr>
          <p:cNvPr id="112" name="Google Shape;112;p17"/>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sz="2400"/>
          </a:p>
        </p:txBody>
      </p:sp>
      <p:pic>
        <p:nvPicPr>
          <p:cNvPr id="113" name="Google Shape;113;p17"/>
          <p:cNvPicPr preferRelativeResize="0"/>
          <p:nvPr/>
        </p:nvPicPr>
        <p:blipFill>
          <a:blip r:embed="rId3">
            <a:alphaModFix/>
          </a:blip>
          <a:stretch>
            <a:fillRect/>
          </a:stretch>
        </p:blipFill>
        <p:spPr>
          <a:xfrm>
            <a:off x="1611300" y="1219266"/>
            <a:ext cx="5662764" cy="33346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Redux Introduction</a:t>
            </a:r>
            <a:endParaRPr sz="4800">
              <a:solidFill>
                <a:schemeClr val="dk1"/>
              </a:solidFill>
            </a:endParaRPr>
          </a:p>
        </p:txBody>
      </p:sp>
      <p:sp>
        <p:nvSpPr>
          <p:cNvPr id="120" name="Google Shape;120;p18"/>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a:solidFill>
                  <a:srgbClr val="000000"/>
                </a:solidFill>
                <a:highlight>
                  <a:srgbClr val="FFFFFF"/>
                </a:highlight>
                <a:latin typeface="Roboto"/>
                <a:ea typeface="Roboto"/>
                <a:cs typeface="Roboto"/>
                <a:sym typeface="Roboto"/>
              </a:rPr>
              <a:t>Redux is a predictable state container for JavaScript apps, and a very valuable tool for organizing application state. It’s a popular library to manage state in React apps, but it can be used just as well with Angular, Vue.js or just plain old vanilla JavaScript.</a:t>
            </a:r>
            <a:endParaRPr b="1" sz="1400">
              <a:solidFill>
                <a:srgbClr val="000000"/>
              </a:solidFill>
            </a:endParaRPr>
          </a:p>
        </p:txBody>
      </p:sp>
      <p:pic>
        <p:nvPicPr>
          <p:cNvPr id="121" name="Google Shape;121;p18"/>
          <p:cNvPicPr preferRelativeResize="0"/>
          <p:nvPr/>
        </p:nvPicPr>
        <p:blipFill>
          <a:blip r:embed="rId3">
            <a:alphaModFix/>
          </a:blip>
          <a:stretch>
            <a:fillRect/>
          </a:stretch>
        </p:blipFill>
        <p:spPr>
          <a:xfrm>
            <a:off x="1264250" y="1978800"/>
            <a:ext cx="6491574" cy="272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idx="1" type="subTitle"/>
          </p:nvPr>
        </p:nvSpPr>
        <p:spPr>
          <a:xfrm>
            <a:off x="3150220" y="1887700"/>
            <a:ext cx="4206600" cy="70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000"/>
              <a:buFont typeface="Impact"/>
              <a:buNone/>
            </a:pPr>
            <a:r>
              <a:rPr b="0" lang="en" sz="4000">
                <a:latin typeface="Impact"/>
                <a:ea typeface="Impact"/>
                <a:cs typeface="Impact"/>
                <a:sym typeface="Impact"/>
              </a:rPr>
              <a:t>Redux Basics</a:t>
            </a:r>
            <a:endParaRPr b="0" i="0" sz="4000" u="none" cap="none" strike="noStrike">
              <a:solidFill>
                <a:schemeClr val="dk1"/>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rgbClr val="000000"/>
                </a:solidFill>
              </a:rPr>
              <a:t>Redux structure</a:t>
            </a:r>
            <a:endParaRPr sz="4800">
              <a:solidFill>
                <a:srgbClr val="000000"/>
              </a:solidFill>
            </a:endParaRPr>
          </a:p>
        </p:txBody>
      </p:sp>
      <p:sp>
        <p:nvSpPr>
          <p:cNvPr id="134" name="Google Shape;134;p20"/>
          <p:cNvSpPr txBox="1"/>
          <p:nvPr>
            <p:ph idx="1" type="body"/>
          </p:nvPr>
        </p:nvSpPr>
        <p:spPr>
          <a:xfrm>
            <a:off x="228600" y="1198200"/>
            <a:ext cx="5437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300">
                <a:solidFill>
                  <a:srgbClr val="000000"/>
                </a:solidFill>
                <a:highlight>
                  <a:srgbClr val="FFFFFF"/>
                </a:highlight>
                <a:latin typeface="Helvetica Neue"/>
                <a:ea typeface="Helvetica Neue"/>
                <a:cs typeface="Helvetica Neue"/>
                <a:sym typeface="Helvetica Neue"/>
              </a:rPr>
              <a:t>This approach solves several of our problems. If you want to share data from one part of your app with another, you can do that without having to navigate up and down your component hierarchy:</a:t>
            </a:r>
            <a:endParaRPr b="1" sz="2400">
              <a:solidFill>
                <a:srgbClr val="000000"/>
              </a:solidFill>
            </a:endParaRPr>
          </a:p>
        </p:txBody>
      </p:sp>
      <p:pic>
        <p:nvPicPr>
          <p:cNvPr id="135" name="Google Shape;135;p20"/>
          <p:cNvPicPr preferRelativeResize="0"/>
          <p:nvPr/>
        </p:nvPicPr>
        <p:blipFill>
          <a:blip r:embed="rId3">
            <a:alphaModFix/>
          </a:blip>
          <a:stretch>
            <a:fillRect/>
          </a:stretch>
        </p:blipFill>
        <p:spPr>
          <a:xfrm>
            <a:off x="5418025" y="661425"/>
            <a:ext cx="3556800" cy="4104000"/>
          </a:xfrm>
          <a:prstGeom prst="rect">
            <a:avLst/>
          </a:prstGeom>
          <a:noFill/>
          <a:ln>
            <a:noFill/>
          </a:ln>
        </p:spPr>
      </p:pic>
      <p:pic>
        <p:nvPicPr>
          <p:cNvPr id="136" name="Google Shape;136;p20"/>
          <p:cNvPicPr preferRelativeResize="0"/>
          <p:nvPr/>
        </p:nvPicPr>
        <p:blipFill>
          <a:blip r:embed="rId4">
            <a:alphaModFix/>
          </a:blip>
          <a:stretch>
            <a:fillRect/>
          </a:stretch>
        </p:blipFill>
        <p:spPr>
          <a:xfrm>
            <a:off x="696100" y="1986300"/>
            <a:ext cx="3243174" cy="273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4800">
                <a:solidFill>
                  <a:schemeClr val="dk1"/>
                </a:solidFill>
              </a:rPr>
              <a:t>Actions</a:t>
            </a:r>
            <a:endParaRPr sz="4800">
              <a:solidFill>
                <a:schemeClr val="dk1"/>
              </a:solidFill>
            </a:endParaRPr>
          </a:p>
        </p:txBody>
      </p:sp>
      <p:sp>
        <p:nvSpPr>
          <p:cNvPr id="143" name="Google Shape;143;p21"/>
          <p:cNvSpPr txBox="1"/>
          <p:nvPr>
            <p:ph idx="1" type="body"/>
          </p:nvPr>
        </p:nvSpPr>
        <p:spPr>
          <a:xfrm>
            <a:off x="228600" y="1198190"/>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400">
                <a:solidFill>
                  <a:srgbClr val="000000"/>
                </a:solidFill>
                <a:highlight>
                  <a:srgbClr val="FFFFFF"/>
                </a:highlight>
                <a:latin typeface="Roboto"/>
                <a:ea typeface="Roboto"/>
                <a:cs typeface="Roboto"/>
                <a:sym typeface="Roboto"/>
              </a:rPr>
              <a:t>Actions</a:t>
            </a:r>
            <a:r>
              <a:rPr lang="en" sz="1400">
                <a:solidFill>
                  <a:srgbClr val="000000"/>
                </a:solidFill>
                <a:highlight>
                  <a:srgbClr val="FFFFFF"/>
                </a:highlight>
                <a:latin typeface="Roboto"/>
                <a:ea typeface="Roboto"/>
                <a:cs typeface="Roboto"/>
                <a:sym typeface="Roboto"/>
              </a:rPr>
              <a:t> are payloads of information that send data from your application to your store. They are the </a:t>
            </a:r>
            <a:r>
              <a:rPr i="1" lang="en" sz="1400">
                <a:solidFill>
                  <a:srgbClr val="000000"/>
                </a:solidFill>
                <a:highlight>
                  <a:srgbClr val="FFFFFF"/>
                </a:highlight>
                <a:latin typeface="Roboto"/>
                <a:ea typeface="Roboto"/>
                <a:cs typeface="Roboto"/>
                <a:sym typeface="Roboto"/>
              </a:rPr>
              <a:t>only</a:t>
            </a:r>
            <a:r>
              <a:rPr lang="en" sz="1400">
                <a:solidFill>
                  <a:srgbClr val="000000"/>
                </a:solidFill>
                <a:highlight>
                  <a:srgbClr val="FFFFFF"/>
                </a:highlight>
                <a:latin typeface="Roboto"/>
                <a:ea typeface="Roboto"/>
                <a:cs typeface="Roboto"/>
                <a:sym typeface="Roboto"/>
              </a:rPr>
              <a:t> source of information for the store</a:t>
            </a:r>
            <a:endParaRPr sz="1400">
              <a:solidFill>
                <a:srgbClr val="000000"/>
              </a:solidFill>
              <a:highlight>
                <a:srgbClr val="FFFFFF"/>
              </a:highlight>
              <a:latin typeface="Roboto"/>
              <a:ea typeface="Roboto"/>
              <a:cs typeface="Roboto"/>
              <a:sym typeface="Roboto"/>
            </a:endParaRPr>
          </a:p>
          <a:p>
            <a:pPr indent="0" lvl="0" marL="0" marR="139700" rtl="0" algn="l">
              <a:lnSpc>
                <a:spcPct val="170000"/>
              </a:lnSpc>
              <a:spcBef>
                <a:spcPts val="640"/>
              </a:spcBef>
              <a:spcAft>
                <a:spcPts val="0"/>
              </a:spcAft>
              <a:buNone/>
            </a:pPr>
            <a:r>
              <a:rPr lang="en" sz="2400">
                <a:solidFill>
                  <a:srgbClr val="3B454E"/>
                </a:solidFill>
                <a:highlight>
                  <a:srgbClr val="FFFFFF"/>
                </a:highlight>
                <a:latin typeface="Roboto"/>
                <a:ea typeface="Roboto"/>
                <a:cs typeface="Roboto"/>
                <a:sym typeface="Roboto"/>
              </a:rPr>
              <a:t>    </a:t>
            </a:r>
            <a:r>
              <a:rPr lang="en" sz="2400">
                <a:solidFill>
                  <a:srgbClr val="3B454E"/>
                </a:solidFill>
                <a:latin typeface="Roboto"/>
                <a:ea typeface="Roboto"/>
                <a:cs typeface="Roboto"/>
                <a:sym typeface="Roboto"/>
              </a:rPr>
              <a:t> </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419100" marR="139700" rtl="0" algn="l">
              <a:lnSpc>
                <a:spcPct val="170000"/>
              </a:lnSpc>
              <a:spcBef>
                <a:spcPts val="640"/>
              </a:spcBef>
              <a:spcAft>
                <a:spcPts val="0"/>
              </a:spcAft>
              <a:buNone/>
            </a:pPr>
            <a:r>
              <a:rPr lang="en" sz="1400">
                <a:solidFill>
                  <a:srgbClr val="3B454E"/>
                </a:solidFill>
                <a:latin typeface="Verdana"/>
                <a:ea typeface="Verdana"/>
                <a:cs typeface="Verdana"/>
                <a:sym typeface="Verdana"/>
              </a:rPr>
              <a:t> type</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990055"/>
                </a:solidFill>
                <a:latin typeface="Verdana"/>
                <a:ea typeface="Verdana"/>
                <a:cs typeface="Verdana"/>
                <a:sym typeface="Verdana"/>
              </a:rPr>
              <a:t>ADD_TODO</a:t>
            </a: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419100" marR="139700" rtl="0" algn="l">
              <a:lnSpc>
                <a:spcPct val="170000"/>
              </a:lnSpc>
              <a:spcBef>
                <a:spcPts val="640"/>
              </a:spcBef>
              <a:spcAft>
                <a:spcPts val="0"/>
              </a:spcAft>
              <a:buNone/>
            </a:pPr>
            <a:r>
              <a:rPr lang="en" sz="1400">
                <a:solidFill>
                  <a:srgbClr val="3B454E"/>
                </a:solidFill>
                <a:latin typeface="Verdana"/>
                <a:ea typeface="Verdana"/>
                <a:cs typeface="Verdana"/>
                <a:sym typeface="Verdana"/>
              </a:rPr>
              <a:t> text</a:t>
            </a:r>
            <a:r>
              <a:rPr lang="en" sz="1400">
                <a:solidFill>
                  <a:srgbClr val="999999"/>
                </a:solidFill>
                <a:latin typeface="Verdana"/>
                <a:ea typeface="Verdana"/>
                <a:cs typeface="Verdana"/>
                <a:sym typeface="Verdana"/>
              </a:rPr>
              <a:t>:</a:t>
            </a:r>
            <a:r>
              <a:rPr lang="en" sz="1400">
                <a:solidFill>
                  <a:srgbClr val="3B454E"/>
                </a:solidFill>
                <a:latin typeface="Verdana"/>
                <a:ea typeface="Verdana"/>
                <a:cs typeface="Verdana"/>
                <a:sym typeface="Verdana"/>
              </a:rPr>
              <a:t> </a:t>
            </a:r>
            <a:r>
              <a:rPr lang="en" sz="1400">
                <a:solidFill>
                  <a:srgbClr val="669900"/>
                </a:solidFill>
                <a:latin typeface="Verdana"/>
                <a:ea typeface="Verdana"/>
                <a:cs typeface="Verdana"/>
                <a:sym typeface="Verdana"/>
              </a:rPr>
              <a:t>'Build my first Redux app'</a:t>
            </a:r>
            <a:endParaRPr sz="1400">
              <a:solidFill>
                <a:srgbClr val="669900"/>
              </a:solidFill>
              <a:latin typeface="Verdana"/>
              <a:ea typeface="Verdana"/>
              <a:cs typeface="Verdana"/>
              <a:sym typeface="Verdana"/>
            </a:endParaRPr>
          </a:p>
          <a:p>
            <a:pPr indent="0" lvl="0" marL="419100" marR="139700" rtl="0" algn="l">
              <a:lnSpc>
                <a:spcPct val="170000"/>
              </a:lnSpc>
              <a:spcBef>
                <a:spcPts val="640"/>
              </a:spcBef>
              <a:spcAft>
                <a:spcPts val="0"/>
              </a:spcAft>
              <a:buNone/>
            </a:pPr>
            <a:r>
              <a:rPr lang="en" sz="1400">
                <a:solidFill>
                  <a:srgbClr val="999999"/>
                </a:solidFill>
                <a:latin typeface="Verdana"/>
                <a:ea typeface="Verdana"/>
                <a:cs typeface="Verdana"/>
                <a:sym typeface="Verdana"/>
              </a:rPr>
              <a:t>}</a:t>
            </a:r>
            <a:endParaRPr sz="1400">
              <a:solidFill>
                <a:srgbClr val="999999"/>
              </a:solidFill>
              <a:latin typeface="Verdana"/>
              <a:ea typeface="Verdana"/>
              <a:cs typeface="Verdana"/>
              <a:sym typeface="Verdana"/>
            </a:endParaRPr>
          </a:p>
          <a:p>
            <a:pPr indent="0" lvl="0" marL="0" marR="139700" rtl="0" algn="l">
              <a:lnSpc>
                <a:spcPct val="170000"/>
              </a:lnSpc>
              <a:spcBef>
                <a:spcPts val="640"/>
              </a:spcBef>
              <a:spcAft>
                <a:spcPts val="0"/>
              </a:spcAft>
              <a:buNone/>
            </a:pPr>
            <a:r>
              <a:t/>
            </a:r>
            <a:endParaRPr sz="1400">
              <a:solidFill>
                <a:srgbClr val="999999"/>
              </a:solidFill>
              <a:highlight>
                <a:srgbClr val="F5F7F9"/>
              </a:highlight>
              <a:latin typeface="Verdana"/>
              <a:ea typeface="Verdana"/>
              <a:cs typeface="Verdana"/>
              <a:sym typeface="Verdana"/>
            </a:endParaRPr>
          </a:p>
          <a:p>
            <a:pPr indent="0" lvl="0" marL="0" marR="0" rtl="0" algn="l">
              <a:lnSpc>
                <a:spcPct val="100000"/>
              </a:lnSpc>
              <a:spcBef>
                <a:spcPts val="0"/>
              </a:spcBef>
              <a:spcAft>
                <a:spcPts val="0"/>
              </a:spcAft>
              <a:buNone/>
            </a:pPr>
            <a:r>
              <a:t/>
            </a:r>
            <a:endParaRPr sz="2400">
              <a:solidFill>
                <a:srgbClr val="3B454E"/>
              </a:solidFill>
              <a:highlight>
                <a:srgbClr val="FFFFFF"/>
              </a:highlight>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4091275" y="1696581"/>
            <a:ext cx="4021162" cy="2675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