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4E7DFF9-D64A-4D02-9433-C173272F56B6}">
  <a:tblStyle styleId="{C4E7DFF9-D64A-4D02-9433-C173272F56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745103f8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745103f8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745103f8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745103f8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745103f8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745103f8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745103f8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745103f8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745103f8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745103f8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745103f8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745103f8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745103f8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745103f8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745103f8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745103f8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745103f8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745103f8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745103f8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745103f8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745103f8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745103f8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745103f8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745103f8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82935a7c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82935a7c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82935a7c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82935a7c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745103f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745103f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745103f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745103f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745103f8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745103f8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745103f8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745103f8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10</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000"/>
              <a:t>Events in React</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Event Properties</a:t>
            </a:r>
            <a:endParaRPr/>
          </a:p>
        </p:txBody>
      </p:sp>
      <p:sp>
        <p:nvSpPr>
          <p:cNvPr id="148" name="Google Shape;148;p22"/>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SyntheticEvent that wraps a KeyboardEvent will have access to these additional keyboard-related properties: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spcBef>
                <a:spcPts val="640"/>
              </a:spcBef>
              <a:spcAft>
                <a:spcPts val="0"/>
              </a:spcAft>
              <a:buNone/>
            </a:pPr>
            <a:r>
              <a:t/>
            </a:r>
            <a:endParaRPr/>
          </a:p>
        </p:txBody>
      </p:sp>
      <p:graphicFrame>
        <p:nvGraphicFramePr>
          <p:cNvPr id="149" name="Google Shape;149;p22"/>
          <p:cNvGraphicFramePr/>
          <p:nvPr/>
        </p:nvGraphicFramePr>
        <p:xfrm>
          <a:off x="755050" y="2057250"/>
          <a:ext cx="3000000" cy="3000000"/>
        </p:xfrm>
        <a:graphic>
          <a:graphicData uri="http://schemas.openxmlformats.org/drawingml/2006/table">
            <a:tbl>
              <a:tblPr>
                <a:noFill/>
                <a:tableStyleId>{C4E7DFF9-D64A-4D02-9433-C173272F56B6}</a:tableStyleId>
              </a:tblPr>
              <a:tblGrid>
                <a:gridCol w="3412950"/>
                <a:gridCol w="2570550"/>
              </a:tblGrid>
              <a:tr h="2077150">
                <a:tc>
                  <a:txBody>
                    <a:bodyPr>
                      <a:noAutofit/>
                    </a:bodyPr>
                    <a:lstStyle/>
                    <a:p>
                      <a:pPr indent="0" lvl="0" marL="0" rtl="0" algn="l">
                        <a:lnSpc>
                          <a:spcPct val="115000"/>
                        </a:lnSpc>
                        <a:spcBef>
                          <a:spcPts val="0"/>
                        </a:spcBef>
                        <a:spcAft>
                          <a:spcPts val="0"/>
                        </a:spcAft>
                        <a:buNone/>
                      </a:pPr>
                      <a:r>
                        <a:rPr i="1" lang="en" sz="1700">
                          <a:solidFill>
                            <a:schemeClr val="dk1"/>
                          </a:solidFill>
                        </a:rPr>
                        <a:t>boolean altKey</a:t>
                      </a:r>
                      <a:endParaRPr i="1" sz="1700">
                        <a:solidFill>
                          <a:schemeClr val="dk1"/>
                        </a:solidFill>
                      </a:endParaRPr>
                    </a:p>
                    <a:p>
                      <a:pPr indent="0" lvl="0" marL="0" rtl="0" algn="l">
                        <a:lnSpc>
                          <a:spcPct val="115000"/>
                        </a:lnSpc>
                        <a:spcBef>
                          <a:spcPts val="0"/>
                        </a:spcBef>
                        <a:spcAft>
                          <a:spcPts val="0"/>
                        </a:spcAft>
                        <a:buNone/>
                      </a:pPr>
                      <a:r>
                        <a:rPr i="1" lang="en" sz="1700">
                          <a:solidFill>
                            <a:schemeClr val="dk1"/>
                          </a:solidFill>
                        </a:rPr>
                        <a:t>number charCode</a:t>
                      </a:r>
                      <a:endParaRPr i="1" sz="1700">
                        <a:solidFill>
                          <a:schemeClr val="dk1"/>
                        </a:solidFill>
                      </a:endParaRPr>
                    </a:p>
                    <a:p>
                      <a:pPr indent="0" lvl="0" marL="0" rtl="0" algn="l">
                        <a:lnSpc>
                          <a:spcPct val="115000"/>
                        </a:lnSpc>
                        <a:spcBef>
                          <a:spcPts val="0"/>
                        </a:spcBef>
                        <a:spcAft>
                          <a:spcPts val="0"/>
                        </a:spcAft>
                        <a:buNone/>
                      </a:pPr>
                      <a:r>
                        <a:rPr i="1" lang="en" sz="1700">
                          <a:solidFill>
                            <a:schemeClr val="dk1"/>
                          </a:solidFill>
                        </a:rPr>
                        <a:t>boolean ctrlKey</a:t>
                      </a:r>
                      <a:endParaRPr i="1" sz="1700">
                        <a:solidFill>
                          <a:schemeClr val="dk1"/>
                        </a:solidFill>
                      </a:endParaRPr>
                    </a:p>
                    <a:p>
                      <a:pPr indent="0" lvl="0" marL="0" rtl="0" algn="l">
                        <a:lnSpc>
                          <a:spcPct val="115000"/>
                        </a:lnSpc>
                        <a:spcBef>
                          <a:spcPts val="0"/>
                        </a:spcBef>
                        <a:spcAft>
                          <a:spcPts val="0"/>
                        </a:spcAft>
                        <a:buNone/>
                      </a:pPr>
                      <a:r>
                        <a:rPr i="1" lang="en" sz="1700">
                          <a:solidFill>
                            <a:schemeClr val="dk1"/>
                          </a:solidFill>
                        </a:rPr>
                        <a:t>boolean getModifierState(key)</a:t>
                      </a:r>
                      <a:endParaRPr i="1" sz="1700">
                        <a:solidFill>
                          <a:schemeClr val="dk1"/>
                        </a:solidFill>
                      </a:endParaRPr>
                    </a:p>
                    <a:p>
                      <a:pPr indent="0" lvl="0" marL="0" rtl="0" algn="l">
                        <a:lnSpc>
                          <a:spcPct val="115000"/>
                        </a:lnSpc>
                        <a:spcBef>
                          <a:spcPts val="0"/>
                        </a:spcBef>
                        <a:spcAft>
                          <a:spcPts val="0"/>
                        </a:spcAft>
                        <a:buNone/>
                      </a:pPr>
                      <a:r>
                        <a:rPr i="1" lang="en" sz="1700">
                          <a:solidFill>
                            <a:schemeClr val="dk1"/>
                          </a:solidFill>
                        </a:rPr>
                        <a:t>string key</a:t>
                      </a:r>
                      <a:endParaRPr i="1" sz="1700">
                        <a:solidFill>
                          <a:schemeClr val="dk1"/>
                        </a:solidFill>
                      </a:endParaRPr>
                    </a:p>
                    <a:p>
                      <a:pPr indent="0" lvl="0" marL="0" rtl="0" algn="l">
                        <a:lnSpc>
                          <a:spcPct val="115000"/>
                        </a:lnSpc>
                        <a:spcBef>
                          <a:spcPts val="0"/>
                        </a:spcBef>
                        <a:spcAft>
                          <a:spcPts val="0"/>
                        </a:spcAft>
                        <a:buNone/>
                      </a:pPr>
                      <a:r>
                        <a:rPr i="1" lang="en" sz="1700">
                          <a:solidFill>
                            <a:schemeClr val="dk1"/>
                          </a:solidFill>
                        </a:rPr>
                        <a:t>number keyCode</a:t>
                      </a:r>
                      <a:endParaRPr i="1" sz="1700">
                        <a:solidFill>
                          <a:schemeClr val="dk1"/>
                        </a:solidFill>
                      </a:endParaRPr>
                    </a:p>
                  </a:txBody>
                  <a:tcPr marT="91425" marB="91425" marR="91425" marL="91425"/>
                </a:tc>
                <a:tc>
                  <a:txBody>
                    <a:bodyPr>
                      <a:noAutofit/>
                    </a:bodyPr>
                    <a:lstStyle/>
                    <a:p>
                      <a:pPr indent="0" lvl="0" marL="0" rtl="0" algn="l">
                        <a:lnSpc>
                          <a:spcPct val="115000"/>
                        </a:lnSpc>
                        <a:spcBef>
                          <a:spcPts val="0"/>
                        </a:spcBef>
                        <a:spcAft>
                          <a:spcPts val="0"/>
                        </a:spcAft>
                        <a:buNone/>
                      </a:pPr>
                      <a:r>
                        <a:rPr i="1" lang="en" sz="1700">
                          <a:solidFill>
                            <a:schemeClr val="dk1"/>
                          </a:solidFill>
                        </a:rPr>
                        <a:t>string locale</a:t>
                      </a:r>
                      <a:endParaRPr i="1" sz="1700">
                        <a:solidFill>
                          <a:schemeClr val="dk1"/>
                        </a:solidFill>
                      </a:endParaRPr>
                    </a:p>
                    <a:p>
                      <a:pPr indent="0" lvl="0" marL="0" rtl="0" algn="l">
                        <a:lnSpc>
                          <a:spcPct val="115000"/>
                        </a:lnSpc>
                        <a:spcBef>
                          <a:spcPts val="0"/>
                        </a:spcBef>
                        <a:spcAft>
                          <a:spcPts val="0"/>
                        </a:spcAft>
                        <a:buNone/>
                      </a:pPr>
                      <a:r>
                        <a:rPr i="1" lang="en" sz="1700">
                          <a:solidFill>
                            <a:schemeClr val="dk1"/>
                          </a:solidFill>
                        </a:rPr>
                        <a:t>number location</a:t>
                      </a:r>
                      <a:endParaRPr i="1" sz="1700">
                        <a:solidFill>
                          <a:schemeClr val="dk1"/>
                        </a:solidFill>
                      </a:endParaRPr>
                    </a:p>
                    <a:p>
                      <a:pPr indent="0" lvl="0" marL="0" rtl="0" algn="l">
                        <a:lnSpc>
                          <a:spcPct val="115000"/>
                        </a:lnSpc>
                        <a:spcBef>
                          <a:spcPts val="0"/>
                        </a:spcBef>
                        <a:spcAft>
                          <a:spcPts val="0"/>
                        </a:spcAft>
                        <a:buNone/>
                      </a:pPr>
                      <a:r>
                        <a:rPr i="1" lang="en" sz="1700">
                          <a:solidFill>
                            <a:schemeClr val="dk1"/>
                          </a:solidFill>
                        </a:rPr>
                        <a:t>boolean metaKey</a:t>
                      </a:r>
                      <a:endParaRPr i="1" sz="1700">
                        <a:solidFill>
                          <a:schemeClr val="dk1"/>
                        </a:solidFill>
                      </a:endParaRPr>
                    </a:p>
                    <a:p>
                      <a:pPr indent="0" lvl="0" marL="0" rtl="0" algn="l">
                        <a:lnSpc>
                          <a:spcPct val="115000"/>
                        </a:lnSpc>
                        <a:spcBef>
                          <a:spcPts val="0"/>
                        </a:spcBef>
                        <a:spcAft>
                          <a:spcPts val="0"/>
                        </a:spcAft>
                        <a:buNone/>
                      </a:pPr>
                      <a:r>
                        <a:rPr i="1" lang="en" sz="1700">
                          <a:solidFill>
                            <a:schemeClr val="dk1"/>
                          </a:solidFill>
                        </a:rPr>
                        <a:t>boolean repeat</a:t>
                      </a:r>
                      <a:endParaRPr i="1" sz="1700">
                        <a:solidFill>
                          <a:schemeClr val="dk1"/>
                        </a:solidFill>
                      </a:endParaRPr>
                    </a:p>
                    <a:p>
                      <a:pPr indent="0" lvl="0" marL="0" rtl="0" algn="l">
                        <a:lnSpc>
                          <a:spcPct val="115000"/>
                        </a:lnSpc>
                        <a:spcBef>
                          <a:spcPts val="0"/>
                        </a:spcBef>
                        <a:spcAft>
                          <a:spcPts val="0"/>
                        </a:spcAft>
                        <a:buNone/>
                      </a:pPr>
                      <a:r>
                        <a:rPr i="1" lang="en" sz="1700">
                          <a:solidFill>
                            <a:schemeClr val="dk1"/>
                          </a:solidFill>
                        </a:rPr>
                        <a:t>boolean shiftKey</a:t>
                      </a:r>
                      <a:endParaRPr i="1" sz="1700">
                        <a:solidFill>
                          <a:schemeClr val="dk1"/>
                        </a:solidFill>
                      </a:endParaRPr>
                    </a:p>
                    <a:p>
                      <a:pPr indent="0" lvl="0" marL="0" rtl="0" algn="l">
                        <a:lnSpc>
                          <a:spcPct val="115000"/>
                        </a:lnSpc>
                        <a:spcBef>
                          <a:spcPts val="0"/>
                        </a:spcBef>
                        <a:spcAft>
                          <a:spcPts val="0"/>
                        </a:spcAft>
                        <a:buNone/>
                      </a:pPr>
                      <a:r>
                        <a:rPr i="1" lang="en" sz="1700">
                          <a:solidFill>
                            <a:schemeClr val="dk1"/>
                          </a:solidFill>
                        </a:rPr>
                        <a:t>number which</a:t>
                      </a:r>
                      <a:endParaRPr i="1" sz="1700">
                        <a:solidFill>
                          <a:schemeClr val="dk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Event Properties</a:t>
            </a:r>
            <a:endParaRPr/>
          </a:p>
        </p:txBody>
      </p:sp>
      <p:sp>
        <p:nvSpPr>
          <p:cNvPr id="155" name="Google Shape;155;p23"/>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Doing Stuff with Event Properties:</a:t>
            </a:r>
            <a:endParaRPr b="1" sz="1800"/>
          </a:p>
          <a:p>
            <a:pPr indent="0" lvl="0" marL="0" rtl="0" algn="l">
              <a:lnSpc>
                <a:spcPct val="115000"/>
              </a:lnSpc>
              <a:spcBef>
                <a:spcPts val="0"/>
              </a:spcBef>
              <a:spcAft>
                <a:spcPts val="0"/>
              </a:spcAft>
              <a:buClr>
                <a:schemeClr val="dk1"/>
              </a:buClr>
              <a:buSzPts val="1100"/>
              <a:buFont typeface="Arial"/>
              <a:buNone/>
            </a:pPr>
            <a:r>
              <a:rPr lang="en" sz="1800"/>
              <a:t>Right now, our counter example increments by 1 each time you click the plus button. We want to increment our counter by 10 when the Shift key on the keyboard is pressed while clicking the plus button with our mouse.</a:t>
            </a:r>
            <a:endParaRPr sz="1800"/>
          </a:p>
          <a:p>
            <a:pPr indent="0" lvl="0" marL="0" rtl="0" algn="l">
              <a:spcBef>
                <a:spcPts val="640"/>
              </a:spcBef>
              <a:spcAft>
                <a:spcPts val="0"/>
              </a:spcAft>
              <a:buNone/>
            </a:pPr>
            <a:r>
              <a:t/>
            </a:r>
            <a:endParaRPr b="1" sz="1800"/>
          </a:p>
        </p:txBody>
      </p:sp>
      <p:pic>
        <p:nvPicPr>
          <p:cNvPr id="156" name="Google Shape;156;p23"/>
          <p:cNvPicPr preferRelativeResize="0"/>
          <p:nvPr/>
        </p:nvPicPr>
        <p:blipFill>
          <a:blip r:embed="rId3">
            <a:alphaModFix/>
          </a:blip>
          <a:stretch>
            <a:fillRect/>
          </a:stretch>
        </p:blipFill>
        <p:spPr>
          <a:xfrm>
            <a:off x="689420" y="2772075"/>
            <a:ext cx="7765151" cy="102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Event Properties</a:t>
            </a:r>
            <a:endParaRPr/>
          </a:p>
        </p:txBody>
      </p:sp>
      <p:sp>
        <p:nvSpPr>
          <p:cNvPr id="162" name="Google Shape;162;p2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Otherwise, the shiftKey property value is false. To increment our counter by 10 when the Shift key is pressed, go back to our increase function and make the following highlighted changes:</a:t>
            </a:r>
            <a:endParaRPr sz="1800"/>
          </a:p>
          <a:p>
            <a:pPr indent="0" lvl="0" marL="0" rtl="0" algn="l">
              <a:spcBef>
                <a:spcPts val="640"/>
              </a:spcBef>
              <a:spcAft>
                <a:spcPts val="0"/>
              </a:spcAft>
              <a:buNone/>
            </a:pPr>
            <a:r>
              <a:t/>
            </a:r>
            <a:endParaRPr/>
          </a:p>
        </p:txBody>
      </p:sp>
      <p:pic>
        <p:nvPicPr>
          <p:cNvPr id="163" name="Google Shape;163;p24"/>
          <p:cNvPicPr preferRelativeResize="0"/>
          <p:nvPr/>
        </p:nvPicPr>
        <p:blipFill>
          <a:blip r:embed="rId3">
            <a:alphaModFix/>
          </a:blip>
          <a:stretch>
            <a:fillRect/>
          </a:stretch>
        </p:blipFill>
        <p:spPr>
          <a:xfrm>
            <a:off x="858926" y="2325750"/>
            <a:ext cx="6096024" cy="2320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More Eventing Shenanigans</a:t>
            </a:r>
            <a:endParaRPr sz="4800"/>
          </a:p>
        </p:txBody>
      </p:sp>
      <p:sp>
        <p:nvSpPr>
          <p:cNvPr id="169" name="Google Shape;169;p25"/>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You Can’t Directly Listen to Events on Components</a:t>
            </a:r>
            <a:endParaRPr b="1" sz="1800"/>
          </a:p>
          <a:p>
            <a:pPr indent="0" lvl="0" marL="0" rtl="0" algn="l">
              <a:lnSpc>
                <a:spcPct val="115000"/>
              </a:lnSpc>
              <a:spcBef>
                <a:spcPts val="0"/>
              </a:spcBef>
              <a:spcAft>
                <a:spcPts val="0"/>
              </a:spcAft>
              <a:buClr>
                <a:schemeClr val="dk1"/>
              </a:buClr>
              <a:buSzPts val="1100"/>
              <a:buFont typeface="Arial"/>
              <a:buNone/>
            </a:pPr>
            <a:r>
              <a:rPr lang="en" sz="1800"/>
              <a:t>Let’s say your component is nothing more than a button or another type of UI element that users will be interacting with. You can’t get away with doing something like what we see in the following highlighted line:</a:t>
            </a:r>
            <a:endParaRPr sz="1800"/>
          </a:p>
          <a:p>
            <a:pPr indent="0" lvl="0" marL="0" rtl="0" algn="l">
              <a:spcBef>
                <a:spcPts val="640"/>
              </a:spcBef>
              <a:spcAft>
                <a:spcPts val="0"/>
              </a:spcAft>
              <a:buNone/>
            </a:pPr>
            <a:r>
              <a:t/>
            </a:r>
            <a:endParaRPr b="1" sz="1800"/>
          </a:p>
        </p:txBody>
      </p:sp>
      <p:pic>
        <p:nvPicPr>
          <p:cNvPr id="170" name="Google Shape;170;p25"/>
          <p:cNvPicPr preferRelativeResize="0"/>
          <p:nvPr/>
        </p:nvPicPr>
        <p:blipFill>
          <a:blip r:embed="rId3">
            <a:alphaModFix/>
          </a:blip>
          <a:stretch>
            <a:fillRect/>
          </a:stretch>
        </p:blipFill>
        <p:spPr>
          <a:xfrm>
            <a:off x="817352" y="2892675"/>
            <a:ext cx="6316325" cy="129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More Eventing Shenanigans</a:t>
            </a:r>
            <a:endParaRPr/>
          </a:p>
        </p:txBody>
      </p:sp>
      <p:sp>
        <p:nvSpPr>
          <p:cNvPr id="176" name="Google Shape;176;p2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You Can’t Directly Listen to Events on Components</a:t>
            </a:r>
            <a:endParaRPr b="1" sz="1800"/>
          </a:p>
          <a:p>
            <a:pPr indent="0" lvl="0" marL="0" rtl="0" algn="l">
              <a:lnSpc>
                <a:spcPct val="115000"/>
              </a:lnSpc>
              <a:spcBef>
                <a:spcPts val="0"/>
              </a:spcBef>
              <a:spcAft>
                <a:spcPts val="0"/>
              </a:spcAft>
              <a:buNone/>
            </a:pPr>
            <a:r>
              <a:rPr lang="en" sz="1800"/>
              <a:t>We can treat the event handler as a prop and pass it on to the component. Inside the component, we can then assign the event to a DOM element and set the event handler to the value of the prop we just passed in.</a:t>
            </a:r>
            <a:endParaRPr sz="1800"/>
          </a:p>
          <a:p>
            <a:pPr indent="0" lvl="0" marL="0" rtl="0" algn="l">
              <a:spcBef>
                <a:spcPts val="640"/>
              </a:spcBef>
              <a:spcAft>
                <a:spcPts val="0"/>
              </a:spcAft>
              <a:buNone/>
            </a:pPr>
            <a:r>
              <a:t/>
            </a:r>
            <a:endParaRPr b="1" sz="1800"/>
          </a:p>
        </p:txBody>
      </p:sp>
      <p:pic>
        <p:nvPicPr>
          <p:cNvPr id="177" name="Google Shape;177;p26"/>
          <p:cNvPicPr preferRelativeResize="0"/>
          <p:nvPr/>
        </p:nvPicPr>
        <p:blipFill>
          <a:blip r:embed="rId3">
            <a:alphaModFix/>
          </a:blip>
          <a:stretch>
            <a:fillRect/>
          </a:stretch>
        </p:blipFill>
        <p:spPr>
          <a:xfrm>
            <a:off x="617175" y="2571750"/>
            <a:ext cx="6697225" cy="218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More Eventing Shenanigans</a:t>
            </a:r>
            <a:endParaRPr/>
          </a:p>
        </p:txBody>
      </p:sp>
      <p:sp>
        <p:nvSpPr>
          <p:cNvPr id="183" name="Google Shape;183;p2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You Can’t Directly Listen to Events on Components</a:t>
            </a:r>
            <a:endParaRPr b="1" sz="1800"/>
          </a:p>
          <a:p>
            <a:pPr indent="0" lvl="0" marL="0" rtl="0" algn="l">
              <a:lnSpc>
                <a:spcPct val="115000"/>
              </a:lnSpc>
              <a:spcBef>
                <a:spcPts val="0"/>
              </a:spcBef>
              <a:spcAft>
                <a:spcPts val="0"/>
              </a:spcAft>
              <a:buNone/>
            </a:pPr>
            <a:r>
              <a:rPr lang="en" sz="1800"/>
              <a:t>In this example, we create a property called clickHandler whose value is the increase event handler.</a:t>
            </a:r>
            <a:endParaRPr sz="1800"/>
          </a:p>
          <a:p>
            <a:pPr indent="0" lvl="0" marL="0" rtl="0" algn="l">
              <a:spcBef>
                <a:spcPts val="640"/>
              </a:spcBef>
              <a:spcAft>
                <a:spcPts val="0"/>
              </a:spcAft>
              <a:buNone/>
            </a:pPr>
            <a:r>
              <a:t/>
            </a:r>
            <a:endParaRPr b="1" sz="1800"/>
          </a:p>
        </p:txBody>
      </p:sp>
      <p:pic>
        <p:nvPicPr>
          <p:cNvPr id="184" name="Google Shape;184;p27"/>
          <p:cNvPicPr preferRelativeResize="0"/>
          <p:nvPr/>
        </p:nvPicPr>
        <p:blipFill>
          <a:blip r:embed="rId3">
            <a:alphaModFix/>
          </a:blip>
          <a:stretch>
            <a:fillRect/>
          </a:stretch>
        </p:blipFill>
        <p:spPr>
          <a:xfrm>
            <a:off x="739277" y="2571750"/>
            <a:ext cx="6324875" cy="1776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More Eventing Shenanigans</a:t>
            </a:r>
            <a:endParaRPr/>
          </a:p>
        </p:txBody>
      </p:sp>
      <p:sp>
        <p:nvSpPr>
          <p:cNvPr id="190" name="Google Shape;190;p28"/>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Listening to Regular DOM Events</a:t>
            </a:r>
            <a:endParaRPr b="1" sz="1800"/>
          </a:p>
          <a:p>
            <a:pPr indent="0" lvl="0" marL="0" rtl="0" algn="l">
              <a:lnSpc>
                <a:spcPct val="115000"/>
              </a:lnSpc>
              <a:spcBef>
                <a:spcPts val="0"/>
              </a:spcBef>
              <a:spcAft>
                <a:spcPts val="0"/>
              </a:spcAft>
              <a:buNone/>
            </a:pPr>
            <a:r>
              <a:rPr lang="en" sz="1800"/>
              <a:t>Not all DOM events have SyntheticEvent equivalents.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Have to follow the traditional approach that uses addEventListener with a few extra hoops to jump through.</a:t>
            </a:r>
            <a:endParaRPr sz="1800"/>
          </a:p>
          <a:p>
            <a:pPr indent="0" lvl="0" marL="0" rtl="0" algn="l">
              <a:lnSpc>
                <a:spcPct val="115000"/>
              </a:lnSpc>
              <a:spcBef>
                <a:spcPts val="0"/>
              </a:spcBef>
              <a:spcAft>
                <a:spcPts val="0"/>
              </a:spcAft>
              <a:buNone/>
            </a:pPr>
            <a:r>
              <a:t/>
            </a:r>
            <a:endParaRPr sz="1800"/>
          </a:p>
        </p:txBody>
      </p:sp>
      <p:pic>
        <p:nvPicPr>
          <p:cNvPr id="191" name="Google Shape;191;p28"/>
          <p:cNvPicPr preferRelativeResize="0"/>
          <p:nvPr/>
        </p:nvPicPr>
        <p:blipFill>
          <a:blip r:embed="rId3">
            <a:alphaModFix/>
          </a:blip>
          <a:stretch>
            <a:fillRect/>
          </a:stretch>
        </p:blipFill>
        <p:spPr>
          <a:xfrm>
            <a:off x="778575" y="2002088"/>
            <a:ext cx="5124450" cy="847725"/>
          </a:xfrm>
          <a:prstGeom prst="rect">
            <a:avLst/>
          </a:prstGeom>
          <a:noFill/>
          <a:ln>
            <a:noFill/>
          </a:ln>
        </p:spPr>
      </p:pic>
      <p:pic>
        <p:nvPicPr>
          <p:cNvPr id="192" name="Google Shape;192;p28"/>
          <p:cNvPicPr preferRelativeResize="0"/>
          <p:nvPr/>
        </p:nvPicPr>
        <p:blipFill>
          <a:blip r:embed="rId4">
            <a:alphaModFix/>
          </a:blip>
          <a:stretch>
            <a:fillRect/>
          </a:stretch>
        </p:blipFill>
        <p:spPr>
          <a:xfrm>
            <a:off x="763463" y="3473550"/>
            <a:ext cx="5553075" cy="121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More Eventing Shenanigans</a:t>
            </a:r>
            <a:endParaRPr/>
          </a:p>
        </p:txBody>
      </p:sp>
      <p:sp>
        <p:nvSpPr>
          <p:cNvPr id="198" name="Google Shape;198;p29"/>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The Meaning of this Inside the Event Handler</a:t>
            </a:r>
            <a:endParaRPr b="1" sz="1800"/>
          </a:p>
          <a:p>
            <a:pPr indent="0" lvl="0" marL="0" rtl="0" algn="l">
              <a:lnSpc>
                <a:spcPct val="115000"/>
              </a:lnSpc>
              <a:spcBef>
                <a:spcPts val="0"/>
              </a:spcBef>
              <a:spcAft>
                <a:spcPts val="0"/>
              </a:spcAft>
              <a:buNone/>
            </a:pPr>
            <a:r>
              <a:rPr lang="en" sz="1800"/>
              <a:t>When dealing with events in React, the value of this inside your event handler is different than what you normally see in the non-React DOM world.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Need to explicitly specify what this binds to using the bind method</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b="1" sz="1800"/>
          </a:p>
        </p:txBody>
      </p:sp>
      <p:pic>
        <p:nvPicPr>
          <p:cNvPr id="199" name="Google Shape;199;p29"/>
          <p:cNvPicPr preferRelativeResize="0"/>
          <p:nvPr/>
        </p:nvPicPr>
        <p:blipFill>
          <a:blip r:embed="rId3">
            <a:alphaModFix/>
          </a:blip>
          <a:stretch>
            <a:fillRect/>
          </a:stretch>
        </p:blipFill>
        <p:spPr>
          <a:xfrm>
            <a:off x="654750" y="2400413"/>
            <a:ext cx="3314700" cy="981075"/>
          </a:xfrm>
          <a:prstGeom prst="rect">
            <a:avLst/>
          </a:prstGeom>
          <a:noFill/>
          <a:ln>
            <a:noFill/>
          </a:ln>
        </p:spPr>
      </p:pic>
      <p:pic>
        <p:nvPicPr>
          <p:cNvPr id="200" name="Google Shape;200;p29"/>
          <p:cNvPicPr preferRelativeResize="0"/>
          <p:nvPr/>
        </p:nvPicPr>
        <p:blipFill>
          <a:blip r:embed="rId4">
            <a:alphaModFix/>
          </a:blip>
          <a:stretch>
            <a:fillRect/>
          </a:stretch>
        </p:blipFill>
        <p:spPr>
          <a:xfrm>
            <a:off x="654750" y="4001850"/>
            <a:ext cx="5514975" cy="22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React...Why? Why?</a:t>
            </a:r>
            <a:endParaRPr sz="4800"/>
          </a:p>
        </p:txBody>
      </p:sp>
      <p:sp>
        <p:nvSpPr>
          <p:cNvPr id="206" name="Google Shape;206;p30"/>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Why React decided to deviate from how we’ve worked with events in the past. There are two reasons:</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lang="en" sz="1800"/>
              <a:t>1. Browser compatibility</a:t>
            </a:r>
            <a:endParaRPr sz="1800"/>
          </a:p>
          <a:p>
            <a:pPr indent="0" lvl="0" marL="0" rtl="0" algn="l">
              <a:lnSpc>
                <a:spcPct val="115000"/>
              </a:lnSpc>
              <a:spcBef>
                <a:spcPts val="0"/>
              </a:spcBef>
              <a:spcAft>
                <a:spcPts val="0"/>
              </a:spcAft>
              <a:buClr>
                <a:schemeClr val="dk1"/>
              </a:buClr>
              <a:buSzPts val="1100"/>
              <a:buFont typeface="Arial"/>
              <a:buNone/>
            </a:pPr>
            <a:r>
              <a:rPr lang="en" sz="1800"/>
              <a:t>2. Improved performance</a:t>
            </a:r>
            <a:endParaRPr sz="1800"/>
          </a:p>
          <a:p>
            <a:pPr indent="0" lvl="0" marL="0" rtl="0" algn="l">
              <a:spcBef>
                <a:spcPts val="64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Browser Compatibility</a:t>
            </a:r>
            <a:endParaRPr sz="3600">
              <a:solidFill>
                <a:schemeClr val="dk1"/>
              </a:solidFill>
            </a:endParaRPr>
          </a:p>
        </p:txBody>
      </p:sp>
      <p:sp>
        <p:nvSpPr>
          <p:cNvPr id="212" name="Google Shape;212;p3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Event handling is one of those things that works consistently in modern browsers, but once you go back to older browser versions, things get really bad really quickly.</a:t>
            </a:r>
            <a:endParaRPr sz="1800"/>
          </a:p>
          <a:p>
            <a:pPr indent="0" lvl="0" marL="0" rtl="0" algn="l">
              <a:lnSpc>
                <a:spcPct val="115000"/>
              </a:lnSpc>
              <a:spcBef>
                <a:spcPts val="0"/>
              </a:spcBef>
              <a:spcAft>
                <a:spcPts val="0"/>
              </a:spcAft>
              <a:buClr>
                <a:schemeClr val="dk1"/>
              </a:buClr>
              <a:buSzPts val="1100"/>
              <a:buFont typeface="Arial"/>
              <a:buNone/>
            </a:pPr>
            <a:r>
              <a:rPr lang="en" sz="1800"/>
              <a:t> By wrapping all the native events as an object of type SyntheticEvent , React frees you from dealing with event</a:t>
            </a:r>
            <a:r>
              <a:rPr lang="en" sz="1800"/>
              <a:t>-</a:t>
            </a:r>
            <a:r>
              <a:rPr lang="en" sz="1800"/>
              <a:t>handling quirks.</a:t>
            </a:r>
            <a:endParaRPr sz="1800"/>
          </a:p>
          <a:p>
            <a:pPr indent="0" lvl="0" marL="0"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Listening and Reacting to Events </a:t>
            </a:r>
            <a:endParaRPr sz="2400"/>
          </a:p>
          <a:p>
            <a:pPr indent="-381000" lvl="0" marL="457200" rtl="0" algn="l">
              <a:lnSpc>
                <a:spcPct val="115000"/>
              </a:lnSpc>
              <a:spcBef>
                <a:spcPts val="0"/>
              </a:spcBef>
              <a:spcAft>
                <a:spcPts val="0"/>
              </a:spcAft>
              <a:buSzPts val="2400"/>
              <a:buChar char="•"/>
            </a:pPr>
            <a:r>
              <a:rPr lang="en" sz="2400"/>
              <a:t>Starting Point </a:t>
            </a:r>
            <a:endParaRPr sz="2400"/>
          </a:p>
          <a:p>
            <a:pPr indent="-381000" lvl="0" marL="457200" rtl="0" algn="l">
              <a:lnSpc>
                <a:spcPct val="115000"/>
              </a:lnSpc>
              <a:spcBef>
                <a:spcPts val="0"/>
              </a:spcBef>
              <a:spcAft>
                <a:spcPts val="0"/>
              </a:spcAft>
              <a:buSzPts val="2400"/>
              <a:buChar char="•"/>
            </a:pPr>
            <a:r>
              <a:rPr lang="en" sz="2400"/>
              <a:t>Making the Button Click Do Something </a:t>
            </a:r>
            <a:endParaRPr sz="2400"/>
          </a:p>
          <a:p>
            <a:pPr indent="-381000" lvl="0" marL="457200" rtl="0" algn="l">
              <a:lnSpc>
                <a:spcPct val="115000"/>
              </a:lnSpc>
              <a:spcBef>
                <a:spcPts val="0"/>
              </a:spcBef>
              <a:spcAft>
                <a:spcPts val="0"/>
              </a:spcAft>
              <a:buSzPts val="2400"/>
              <a:buChar char="•"/>
            </a:pPr>
            <a:r>
              <a:rPr lang="en" sz="2400"/>
              <a:t>Event Properties</a:t>
            </a:r>
            <a:endParaRPr sz="2400"/>
          </a:p>
          <a:p>
            <a:pPr indent="-381000" lvl="0" marL="457200" rtl="0" algn="l">
              <a:lnSpc>
                <a:spcPct val="115000"/>
              </a:lnSpc>
              <a:spcBef>
                <a:spcPts val="0"/>
              </a:spcBef>
              <a:spcAft>
                <a:spcPts val="0"/>
              </a:spcAft>
              <a:buSzPts val="2400"/>
              <a:buChar char="•"/>
            </a:pPr>
            <a:r>
              <a:rPr lang="en" sz="2400"/>
              <a:t>More Eventing Shenanigans </a:t>
            </a:r>
            <a:endParaRPr sz="2400"/>
          </a:p>
          <a:p>
            <a:pPr indent="-381000" lvl="0" marL="457200" rtl="0" algn="l">
              <a:lnSpc>
                <a:spcPct val="115000"/>
              </a:lnSpc>
              <a:spcBef>
                <a:spcPts val="0"/>
              </a:spcBef>
              <a:spcAft>
                <a:spcPts val="0"/>
              </a:spcAft>
              <a:buSzPts val="2400"/>
              <a:buChar char="•"/>
            </a:pPr>
            <a:r>
              <a:rPr lang="en" sz="2400"/>
              <a:t>Browser Compatibility</a:t>
            </a:r>
            <a:endParaRPr sz="2400"/>
          </a:p>
          <a:p>
            <a:pPr indent="-381000" lvl="0" marL="457200" rtl="0" algn="l">
              <a:lnSpc>
                <a:spcPct val="115000"/>
              </a:lnSpc>
              <a:spcBef>
                <a:spcPts val="0"/>
              </a:spcBef>
              <a:spcAft>
                <a:spcPts val="0"/>
              </a:spcAft>
              <a:buSzPts val="2400"/>
              <a:buChar char="•"/>
            </a:pPr>
            <a:r>
              <a:rPr lang="en" sz="2400"/>
              <a:t>Improved Performance</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Improved Performanc</a:t>
            </a:r>
            <a:r>
              <a:rPr lang="en" sz="3600">
                <a:solidFill>
                  <a:schemeClr val="dk1"/>
                </a:solidFill>
              </a:rPr>
              <a:t>e</a:t>
            </a:r>
            <a:endParaRPr sz="3600"/>
          </a:p>
        </p:txBody>
      </p:sp>
      <p:sp>
        <p:nvSpPr>
          <p:cNvPr id="218" name="Google Shape;218;p32"/>
          <p:cNvSpPr txBox="1"/>
          <p:nvPr>
            <p:ph idx="1" type="body"/>
          </p:nvPr>
        </p:nvSpPr>
        <p:spPr>
          <a:xfrm>
            <a:off x="457200" y="1200150"/>
            <a:ext cx="44271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React never directly attaches event handlers to the DOM elements. It uses one event handler at the root of your document that is responsible for listening to all events and calling the appropriate event handler as necessary </a:t>
            </a:r>
            <a:endParaRPr sz="1800"/>
          </a:p>
          <a:p>
            <a:pPr indent="0" lvl="0" marL="0" rtl="0" algn="l">
              <a:spcBef>
                <a:spcPts val="640"/>
              </a:spcBef>
              <a:spcAft>
                <a:spcPts val="0"/>
              </a:spcAft>
              <a:buNone/>
            </a:pPr>
            <a:r>
              <a:t/>
            </a:r>
            <a:endParaRPr/>
          </a:p>
        </p:txBody>
      </p:sp>
      <p:pic>
        <p:nvPicPr>
          <p:cNvPr id="219" name="Google Shape;219;p32"/>
          <p:cNvPicPr preferRelativeResize="0"/>
          <p:nvPr/>
        </p:nvPicPr>
        <p:blipFill>
          <a:blip r:embed="rId3">
            <a:alphaModFix/>
          </a:blip>
          <a:stretch>
            <a:fillRect/>
          </a:stretch>
        </p:blipFill>
        <p:spPr>
          <a:xfrm>
            <a:off x="4928500" y="1200150"/>
            <a:ext cx="3539225" cy="3442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Conclusion</a:t>
            </a:r>
            <a:endParaRPr sz="4800"/>
          </a:p>
        </p:txBody>
      </p:sp>
      <p:sp>
        <p:nvSpPr>
          <p:cNvPr id="225" name="Google Shape;225;p33"/>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You’ll spend a good amount of time dealing with events, and this chapter threw a lot of things at you.</a:t>
            </a:r>
            <a:endParaRPr sz="1800"/>
          </a:p>
          <a:p>
            <a:pPr indent="-342900" lvl="0" marL="457200" rtl="0" algn="l">
              <a:lnSpc>
                <a:spcPct val="115000"/>
              </a:lnSpc>
              <a:spcBef>
                <a:spcPts val="0"/>
              </a:spcBef>
              <a:spcAft>
                <a:spcPts val="0"/>
              </a:spcAft>
              <a:buSzPts val="1800"/>
              <a:buChar char="•"/>
            </a:pPr>
            <a:r>
              <a:rPr lang="en" sz="1800"/>
              <a:t>We started by exploring the basics of how to listen to events and specify the event handler. </a:t>
            </a:r>
            <a:endParaRPr sz="1800"/>
          </a:p>
          <a:p>
            <a:pPr indent="-342900" lvl="0" marL="457200" rtl="0" algn="l">
              <a:lnSpc>
                <a:spcPct val="115000"/>
              </a:lnSpc>
              <a:spcBef>
                <a:spcPts val="0"/>
              </a:spcBef>
              <a:spcAft>
                <a:spcPts val="0"/>
              </a:spcAft>
              <a:buSzPts val="1800"/>
              <a:buChar char="•"/>
            </a:pPr>
            <a:r>
              <a:rPr lang="en" sz="1800"/>
              <a:t>Toward the end, we got fully invested and looked at eventing corner cases that you’ll bump into if you aren’t careful enough.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Listening and Reacting to Events</a:t>
            </a:r>
            <a:endParaRPr/>
          </a:p>
        </p:txBody>
      </p:sp>
      <p:sp>
        <p:nvSpPr>
          <p:cNvPr id="97" name="Google Shape;97;p15"/>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800"/>
              <a:t>The easiest way to learn about events in React is to actually use them, and that’s exactly what you’re going to do here. To help with this, we have a simple example made up of a counter that increments each time you click a button.</a:t>
            </a:r>
            <a:endParaRPr sz="1800"/>
          </a:p>
          <a:p>
            <a:pPr indent="0" lvl="0" marL="0" rtl="0" algn="l">
              <a:spcBef>
                <a:spcPts val="640"/>
              </a:spcBef>
              <a:spcAft>
                <a:spcPts val="0"/>
              </a:spcAft>
              <a:buNone/>
            </a:pPr>
            <a:r>
              <a:t/>
            </a:r>
            <a:endParaRPr sz="1800"/>
          </a:p>
        </p:txBody>
      </p:sp>
      <p:pic>
        <p:nvPicPr>
          <p:cNvPr id="98" name="Google Shape;98;p15"/>
          <p:cNvPicPr preferRelativeResize="0"/>
          <p:nvPr/>
        </p:nvPicPr>
        <p:blipFill>
          <a:blip r:embed="rId3">
            <a:alphaModFix/>
          </a:blip>
          <a:stretch>
            <a:fillRect/>
          </a:stretch>
        </p:blipFill>
        <p:spPr>
          <a:xfrm>
            <a:off x="412913" y="2429088"/>
            <a:ext cx="4219575" cy="2362200"/>
          </a:xfrm>
          <a:prstGeom prst="rect">
            <a:avLst/>
          </a:prstGeom>
          <a:noFill/>
          <a:ln>
            <a:noFill/>
          </a:ln>
        </p:spPr>
      </p:pic>
      <p:pic>
        <p:nvPicPr>
          <p:cNvPr id="99" name="Google Shape;99;p15"/>
          <p:cNvPicPr preferRelativeResize="0"/>
          <p:nvPr/>
        </p:nvPicPr>
        <p:blipFill>
          <a:blip r:embed="rId4">
            <a:alphaModFix/>
          </a:blip>
          <a:stretch>
            <a:fillRect/>
          </a:stretch>
        </p:blipFill>
        <p:spPr>
          <a:xfrm>
            <a:off x="4537238" y="2348125"/>
            <a:ext cx="4200525" cy="237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Starting Point</a:t>
            </a:r>
            <a:endParaRPr sz="4800"/>
          </a:p>
        </p:txBody>
      </p:sp>
      <p:sp>
        <p:nvSpPr>
          <p:cNvPr id="105" name="Google Shape;105;p1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a:t>P</a:t>
            </a:r>
            <a:r>
              <a:rPr lang="en"/>
              <a:t>ages 108-110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dk1"/>
                </a:solidFill>
              </a:rPr>
              <a:t>Making the Button Click Do Something</a:t>
            </a:r>
            <a:endParaRPr sz="3600"/>
          </a:p>
        </p:txBody>
      </p:sp>
      <p:sp>
        <p:nvSpPr>
          <p:cNvPr id="111" name="Google Shape;111;p1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Each time we click the plus button, we want the value of our counter to increase by 1. What we need to do roughly looks like this:</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lang="en" sz="1800"/>
              <a:t>1. Listen for the click event on the button.</a:t>
            </a:r>
            <a:endParaRPr sz="1800"/>
          </a:p>
          <a:p>
            <a:pPr indent="0" lvl="0" marL="0" rtl="0" algn="l">
              <a:lnSpc>
                <a:spcPct val="115000"/>
              </a:lnSpc>
              <a:spcBef>
                <a:spcPts val="0"/>
              </a:spcBef>
              <a:spcAft>
                <a:spcPts val="0"/>
              </a:spcAft>
              <a:buNone/>
            </a:pPr>
            <a:r>
              <a:rPr lang="en" sz="1800"/>
              <a:t>2. Implement the event handler so that we react to the click and increase the value of our this.state.count property that our counter relies on.</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lang="en" sz="1800"/>
              <a:t>More specifically, you specify inside your markup both the event you’re listening for and the event handler that will get called.</a:t>
            </a:r>
            <a:endParaRPr sz="1800"/>
          </a:p>
          <a:p>
            <a:pPr indent="0" lvl="0" marL="0" rtl="0" algn="l">
              <a:spcBef>
                <a:spcPts val="64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dk1"/>
                </a:solidFill>
              </a:rPr>
              <a:t>Making the Button Click Do Something</a:t>
            </a:r>
            <a:endParaRPr/>
          </a:p>
        </p:txBody>
      </p:sp>
      <p:sp>
        <p:nvSpPr>
          <p:cNvPr id="117" name="Google Shape;117;p18"/>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return function inside our CounterParent component and make the following highlighted change:</a:t>
            </a:r>
            <a:endParaRPr sz="1800"/>
          </a:p>
          <a:p>
            <a:pPr indent="0" lvl="0" marL="0" rtl="0" algn="l">
              <a:spcBef>
                <a:spcPts val="64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580013" y="3213513"/>
            <a:ext cx="5667375" cy="1533525"/>
          </a:xfrm>
          <a:prstGeom prst="rect">
            <a:avLst/>
          </a:prstGeom>
          <a:noFill/>
          <a:ln>
            <a:noFill/>
          </a:ln>
        </p:spPr>
      </p:pic>
      <p:pic>
        <p:nvPicPr>
          <p:cNvPr id="119" name="Google Shape;119;p18"/>
          <p:cNvPicPr preferRelativeResize="0"/>
          <p:nvPr/>
        </p:nvPicPr>
        <p:blipFill>
          <a:blip r:embed="rId4">
            <a:alphaModFix/>
          </a:blip>
          <a:stretch>
            <a:fillRect/>
          </a:stretch>
        </p:blipFill>
        <p:spPr>
          <a:xfrm>
            <a:off x="890138" y="1969313"/>
            <a:ext cx="3362325" cy="981075"/>
          </a:xfrm>
          <a:prstGeom prst="rect">
            <a:avLst/>
          </a:prstGeom>
          <a:noFill/>
          <a:ln>
            <a:noFill/>
          </a:ln>
        </p:spPr>
      </p:pic>
      <p:sp>
        <p:nvSpPr>
          <p:cNvPr id="120" name="Google Shape;120;p18"/>
          <p:cNvSpPr/>
          <p:nvPr/>
        </p:nvSpPr>
        <p:spPr>
          <a:xfrm>
            <a:off x="1312300" y="2912700"/>
            <a:ext cx="243000" cy="366600"/>
          </a:xfrm>
          <a:prstGeom prst="downArrow">
            <a:avLst>
              <a:gd fmla="val 50000" name="adj1"/>
              <a:gd fmla="val 50000" name="adj2"/>
            </a:avLst>
          </a:prstGeom>
          <a:solidFill>
            <a:srgbClr val="CCCCCC"/>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dk1"/>
                </a:solidFill>
              </a:rPr>
              <a:t>Making the Button Click Do Something</a:t>
            </a:r>
            <a:endParaRPr/>
          </a:p>
        </p:txBody>
      </p:sp>
      <p:sp>
        <p:nvSpPr>
          <p:cNvPr id="126" name="Google Shape;126;p19"/>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t>The increase function when the onClick event is overheard. Next, let’s go ahead and implement the increase function. Inside our CounterParent component</a:t>
            </a:r>
            <a:endParaRPr sz="1800"/>
          </a:p>
          <a:p>
            <a:pPr indent="0" lvl="0" marL="0" rtl="0" algn="l">
              <a:spcBef>
                <a:spcPts val="640"/>
              </a:spcBef>
              <a:spcAft>
                <a:spcPts val="0"/>
              </a:spcAft>
              <a:buNone/>
            </a:pPr>
            <a:r>
              <a:t/>
            </a:r>
            <a:endParaRPr/>
          </a:p>
        </p:txBody>
      </p:sp>
      <p:pic>
        <p:nvPicPr>
          <p:cNvPr id="127" name="Google Shape;127;p19"/>
          <p:cNvPicPr preferRelativeResize="0"/>
          <p:nvPr/>
        </p:nvPicPr>
        <p:blipFill>
          <a:blip r:embed="rId3">
            <a:alphaModFix/>
          </a:blip>
          <a:stretch>
            <a:fillRect/>
          </a:stretch>
        </p:blipFill>
        <p:spPr>
          <a:xfrm>
            <a:off x="450300" y="2139900"/>
            <a:ext cx="6408399" cy="268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Event Properties</a:t>
            </a:r>
            <a:endParaRPr sz="4800"/>
          </a:p>
        </p:txBody>
      </p:sp>
      <p:sp>
        <p:nvSpPr>
          <p:cNvPr id="133" name="Google Shape;133;p20"/>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Meet Synthetic Events:</a:t>
            </a:r>
            <a:endParaRPr b="1" sz="1800"/>
          </a:p>
          <a:p>
            <a:pPr indent="0" lvl="0" marL="0" rtl="0" algn="l">
              <a:spcBef>
                <a:spcPts val="640"/>
              </a:spcBef>
              <a:spcAft>
                <a:spcPts val="0"/>
              </a:spcAft>
              <a:buNone/>
            </a:pPr>
            <a:r>
              <a:rPr lang="en" sz="1800"/>
              <a:t>Each SyntheticEvent contains the following properties:</a:t>
            </a:r>
            <a:endParaRPr b="1" sz="1800"/>
          </a:p>
        </p:txBody>
      </p:sp>
      <p:pic>
        <p:nvPicPr>
          <p:cNvPr id="134" name="Google Shape;134;p20"/>
          <p:cNvPicPr preferRelativeResize="0"/>
          <p:nvPr/>
        </p:nvPicPr>
        <p:blipFill>
          <a:blip r:embed="rId3">
            <a:alphaModFix/>
          </a:blip>
          <a:stretch>
            <a:fillRect/>
          </a:stretch>
        </p:blipFill>
        <p:spPr>
          <a:xfrm>
            <a:off x="599700" y="2396475"/>
            <a:ext cx="3555700" cy="1885125"/>
          </a:xfrm>
          <a:prstGeom prst="rect">
            <a:avLst/>
          </a:prstGeom>
          <a:noFill/>
          <a:ln>
            <a:noFill/>
          </a:ln>
        </p:spPr>
      </p:pic>
      <p:pic>
        <p:nvPicPr>
          <p:cNvPr id="135" name="Google Shape;135;p20"/>
          <p:cNvPicPr preferRelativeResize="0"/>
          <p:nvPr/>
        </p:nvPicPr>
        <p:blipFill>
          <a:blip r:embed="rId4">
            <a:alphaModFix/>
          </a:blip>
          <a:stretch>
            <a:fillRect/>
          </a:stretch>
        </p:blipFill>
        <p:spPr>
          <a:xfrm>
            <a:off x="3935150" y="2365363"/>
            <a:ext cx="4590175" cy="194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Event Properties</a:t>
            </a:r>
            <a:endParaRPr/>
          </a:p>
        </p:txBody>
      </p:sp>
      <p:sp>
        <p:nvSpPr>
          <p:cNvPr id="141" name="Google Shape;141;p2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SyntheticEvent that wraps a MouseEvent will have access to mouse-specific properties such as the following:</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a:p>
        </p:txBody>
      </p:sp>
      <p:graphicFrame>
        <p:nvGraphicFramePr>
          <p:cNvPr id="142" name="Google Shape;142;p21"/>
          <p:cNvGraphicFramePr/>
          <p:nvPr/>
        </p:nvGraphicFramePr>
        <p:xfrm>
          <a:off x="755050" y="2057250"/>
          <a:ext cx="3000000" cy="3000000"/>
        </p:xfrm>
        <a:graphic>
          <a:graphicData uri="http://schemas.openxmlformats.org/drawingml/2006/table">
            <a:tbl>
              <a:tblPr>
                <a:noFill/>
                <a:tableStyleId>{C4E7DFF9-D64A-4D02-9433-C173272F56B6}</a:tableStyleId>
              </a:tblPr>
              <a:tblGrid>
                <a:gridCol w="3412950"/>
                <a:gridCol w="2570550"/>
              </a:tblGrid>
              <a:tr h="2077150">
                <a:tc>
                  <a:txBody>
                    <a:bodyPr>
                      <a:noAutofit/>
                    </a:bodyPr>
                    <a:lstStyle/>
                    <a:p>
                      <a:pPr indent="0" lvl="0" marL="0" rtl="0" algn="l">
                        <a:lnSpc>
                          <a:spcPct val="115000"/>
                        </a:lnSpc>
                        <a:spcBef>
                          <a:spcPts val="0"/>
                        </a:spcBef>
                        <a:spcAft>
                          <a:spcPts val="0"/>
                        </a:spcAft>
                        <a:buClr>
                          <a:schemeClr val="dk1"/>
                        </a:buClr>
                        <a:buSzPts val="1100"/>
                        <a:buFont typeface="Arial"/>
                        <a:buNone/>
                      </a:pPr>
                      <a:r>
                        <a:rPr i="1" lang="en" sz="1700">
                          <a:solidFill>
                            <a:schemeClr val="dk1"/>
                          </a:solidFill>
                        </a:rPr>
                        <a:t>boolean altKey</a:t>
                      </a:r>
                      <a:endParaRPr i="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1700">
                          <a:solidFill>
                            <a:schemeClr val="dk1"/>
                          </a:solidFill>
                        </a:rPr>
                        <a:t>number button</a:t>
                      </a:r>
                      <a:endParaRPr i="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1700">
                          <a:solidFill>
                            <a:schemeClr val="dk1"/>
                          </a:solidFill>
                        </a:rPr>
                        <a:t>number buttons</a:t>
                      </a:r>
                      <a:endParaRPr i="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1700">
                          <a:solidFill>
                            <a:schemeClr val="dk1"/>
                          </a:solidFill>
                        </a:rPr>
                        <a:t>number clientX</a:t>
                      </a:r>
                      <a:endParaRPr i="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1700">
                          <a:solidFill>
                            <a:schemeClr val="dk1"/>
                          </a:solidFill>
                        </a:rPr>
                        <a:t>number clientY</a:t>
                      </a:r>
                      <a:endParaRPr i="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1700">
                          <a:solidFill>
                            <a:schemeClr val="dk1"/>
                          </a:solidFill>
                        </a:rPr>
                        <a:t>boolean ctrlKey</a:t>
                      </a:r>
                      <a:endParaRPr i="1" sz="1700">
                        <a:solidFill>
                          <a:schemeClr val="dk1"/>
                        </a:solidFill>
                      </a:endParaRPr>
                    </a:p>
                    <a:p>
                      <a:pPr indent="0" lvl="0" marL="0" rtl="0" algn="l">
                        <a:lnSpc>
                          <a:spcPct val="115000"/>
                        </a:lnSpc>
                        <a:spcBef>
                          <a:spcPts val="0"/>
                        </a:spcBef>
                        <a:spcAft>
                          <a:spcPts val="0"/>
                        </a:spcAft>
                        <a:buNone/>
                      </a:pPr>
                      <a:r>
                        <a:rPr i="1" lang="en" sz="1700">
                          <a:solidFill>
                            <a:schemeClr val="dk1"/>
                          </a:solidFill>
                        </a:rPr>
                        <a:t>boolean getModifierState(key)</a:t>
                      </a:r>
                      <a:endParaRPr i="1" sz="1700"/>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i="1" lang="en" sz="1700">
                          <a:solidFill>
                            <a:schemeClr val="dk1"/>
                          </a:solidFill>
                        </a:rPr>
                        <a:t>boolean metaKey</a:t>
                      </a:r>
                      <a:endParaRPr i="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1700">
                          <a:solidFill>
                            <a:schemeClr val="dk1"/>
                          </a:solidFill>
                        </a:rPr>
                        <a:t>number pageX</a:t>
                      </a:r>
                      <a:endParaRPr i="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1700">
                          <a:solidFill>
                            <a:schemeClr val="dk1"/>
                          </a:solidFill>
                        </a:rPr>
                        <a:t>number pageY</a:t>
                      </a:r>
                      <a:endParaRPr i="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1700">
                          <a:solidFill>
                            <a:schemeClr val="dk1"/>
                          </a:solidFill>
                        </a:rPr>
                        <a:t>DOMEventTarget relatedTarget</a:t>
                      </a:r>
                      <a:endParaRPr i="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1700">
                          <a:solidFill>
                            <a:schemeClr val="dk1"/>
                          </a:solidFill>
                        </a:rPr>
                        <a:t>number screenX</a:t>
                      </a:r>
                      <a:endParaRPr i="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1700">
                          <a:solidFill>
                            <a:schemeClr val="dk1"/>
                          </a:solidFill>
                        </a:rPr>
                        <a:t>number screenY</a:t>
                      </a:r>
                      <a:endParaRPr i="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1700">
                          <a:solidFill>
                            <a:schemeClr val="dk1"/>
                          </a:solidFill>
                        </a:rPr>
                        <a:t>boolean shiftKey</a:t>
                      </a:r>
                      <a:endParaRPr i="1" sz="17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