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430379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430379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430379b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430379b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7430379b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7430379b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7430379b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7430379b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7430379b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7430379b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7430379b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7430379b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7430379b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7430379b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430379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430379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17d525d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17d525d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430379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430379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7430379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7430379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430379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430379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430379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430379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11</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The Component Lifecycle</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Dealing with State Changes</a:t>
            </a:r>
            <a:endParaRPr sz="4800"/>
          </a:p>
        </p:txBody>
      </p:sp>
      <p:sp>
        <p:nvSpPr>
          <p:cNvPr id="145" name="Google Shape;145;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When a state change happens, all the lifecycle methods</a:t>
            </a:r>
            <a:endParaRPr/>
          </a:p>
        </p:txBody>
      </p:sp>
      <p:pic>
        <p:nvPicPr>
          <p:cNvPr id="146" name="Google Shape;146;p22"/>
          <p:cNvPicPr preferRelativeResize="0"/>
          <p:nvPr/>
        </p:nvPicPr>
        <p:blipFill>
          <a:blip r:embed="rId3">
            <a:alphaModFix/>
          </a:blip>
          <a:stretch>
            <a:fillRect/>
          </a:stretch>
        </p:blipFill>
        <p:spPr>
          <a:xfrm>
            <a:off x="2122300" y="1626450"/>
            <a:ext cx="4275650" cy="3156525"/>
          </a:xfrm>
          <a:prstGeom prst="rect">
            <a:avLst/>
          </a:prstGeom>
          <a:noFill/>
          <a:ln>
            <a:noFill/>
          </a:ln>
        </p:spPr>
      </p:pic>
      <p:cxnSp>
        <p:nvCxnSpPr>
          <p:cNvPr id="147" name="Google Shape;147;p22"/>
          <p:cNvCxnSpPr/>
          <p:nvPr/>
        </p:nvCxnSpPr>
        <p:spPr>
          <a:xfrm flipH="1" rot="10800000">
            <a:off x="3694825" y="3202950"/>
            <a:ext cx="1594800" cy="267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Dealing with State Changes</a:t>
            </a:r>
            <a:endParaRPr sz="4800"/>
          </a:p>
        </p:txBody>
      </p:sp>
      <p:sp>
        <p:nvSpPr>
          <p:cNvPr id="153" name="Google Shape;153;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shouldComponentUpdate</a:t>
            </a:r>
            <a:endParaRPr b="1" sz="1800"/>
          </a:p>
          <a:p>
            <a:pPr indent="0" lvl="0" marL="0" rtl="0" algn="l">
              <a:spcBef>
                <a:spcPts val="640"/>
              </a:spcBef>
              <a:spcAft>
                <a:spcPts val="0"/>
              </a:spcAft>
              <a:buNone/>
            </a:pPr>
            <a:r>
              <a:rPr lang="en" sz="1800"/>
              <a:t>This method allows you to control this updating behavior. If you use this method and return a true value, the component will update. If this method returns a false value, this component will skip updating.</a:t>
            </a:r>
            <a:endParaRPr sz="1800"/>
          </a:p>
          <a:p>
            <a:pPr indent="0" lvl="0" marL="0" rtl="0" algn="l">
              <a:spcBef>
                <a:spcPts val="640"/>
              </a:spcBef>
              <a:spcAft>
                <a:spcPts val="0"/>
              </a:spcAft>
              <a:buNone/>
            </a:pPr>
            <a:r>
              <a:t/>
            </a:r>
            <a:endParaRPr b="1" sz="1800"/>
          </a:p>
        </p:txBody>
      </p:sp>
      <p:pic>
        <p:nvPicPr>
          <p:cNvPr id="154" name="Google Shape;154;p23"/>
          <p:cNvPicPr preferRelativeResize="0"/>
          <p:nvPr/>
        </p:nvPicPr>
        <p:blipFill>
          <a:blip r:embed="rId3">
            <a:alphaModFix/>
          </a:blip>
          <a:stretch>
            <a:fillRect/>
          </a:stretch>
        </p:blipFill>
        <p:spPr>
          <a:xfrm>
            <a:off x="721901" y="2697300"/>
            <a:ext cx="5075425" cy="205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Dealing with State Changes</a:t>
            </a:r>
            <a:endParaRPr sz="4800"/>
          </a:p>
        </p:txBody>
      </p:sp>
      <p:sp>
        <p:nvSpPr>
          <p:cNvPr id="160" name="Google Shape;160;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componentWillUpdate</a:t>
            </a:r>
            <a:endParaRPr b="1" sz="1800"/>
          </a:p>
          <a:p>
            <a:pPr indent="0" lvl="0" marL="0" rtl="0" algn="l">
              <a:spcBef>
                <a:spcPts val="640"/>
              </a:spcBef>
              <a:spcAft>
                <a:spcPts val="0"/>
              </a:spcAft>
              <a:buNone/>
            </a:pPr>
            <a:r>
              <a:rPr lang="en" sz="1800"/>
              <a:t>This method gets called just before your component is about to update. Nothing too exciting happens here. One point to note is that you can’t change your state by calling this.setState from this method.</a:t>
            </a:r>
            <a:endParaRPr sz="1800"/>
          </a:p>
          <a:p>
            <a:pPr indent="0" lvl="0" marL="0" rtl="0" algn="l">
              <a:lnSpc>
                <a:spcPct val="115000"/>
              </a:lnSpc>
              <a:spcBef>
                <a:spcPts val="0"/>
              </a:spcBef>
              <a:spcAft>
                <a:spcPts val="0"/>
              </a:spcAft>
              <a:buNone/>
            </a:pPr>
            <a:r>
              <a:rPr b="1" lang="en" sz="1800"/>
              <a:t>render</a:t>
            </a:r>
            <a:endParaRPr b="1" sz="1800"/>
          </a:p>
          <a:p>
            <a:pPr indent="0" lvl="0" marL="0" rtl="0" algn="l">
              <a:lnSpc>
                <a:spcPct val="115000"/>
              </a:lnSpc>
              <a:spcBef>
                <a:spcPts val="0"/>
              </a:spcBef>
              <a:spcAft>
                <a:spcPts val="0"/>
              </a:spcAft>
              <a:buNone/>
            </a:pPr>
            <a:r>
              <a:rPr lang="en" sz="1800"/>
              <a:t>If you didn’t override the update via shouldComponentUpdate , the code inside render get called again to ensure that your component displays itself properly.</a:t>
            </a:r>
            <a:endParaRPr sz="1800"/>
          </a:p>
          <a:p>
            <a:pPr indent="0" lvl="0" marL="0" rtl="0" algn="l">
              <a:lnSpc>
                <a:spcPct val="115000"/>
              </a:lnSpc>
              <a:spcBef>
                <a:spcPts val="0"/>
              </a:spcBef>
              <a:spcAft>
                <a:spcPts val="0"/>
              </a:spcAft>
              <a:buNone/>
            </a:pPr>
            <a:r>
              <a:rPr b="1" lang="en" sz="1800"/>
              <a:t>componentDidUpdate</a:t>
            </a:r>
            <a:endParaRPr b="1" sz="1800"/>
          </a:p>
          <a:p>
            <a:pPr indent="0" lvl="0" marL="0" rtl="0" algn="l">
              <a:lnSpc>
                <a:spcPct val="115000"/>
              </a:lnSpc>
              <a:spcBef>
                <a:spcPts val="0"/>
              </a:spcBef>
              <a:spcAft>
                <a:spcPts val="0"/>
              </a:spcAft>
              <a:buNone/>
            </a:pPr>
            <a:r>
              <a:rPr lang="en" sz="1800"/>
              <a:t>This method gets called after your component updates and the render method has been called. If you need to execute any code after the update takes place, this is the place to stash it.</a:t>
            </a:r>
            <a:endParaRPr sz="1800"/>
          </a:p>
          <a:p>
            <a:pPr indent="0" lvl="0" marL="0" rtl="0" algn="l">
              <a:spcBef>
                <a:spcPts val="640"/>
              </a:spcBef>
              <a:spcAft>
                <a:spcPts val="0"/>
              </a:spcAft>
              <a:buNone/>
            </a:pPr>
            <a:r>
              <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Dealing with Prop Changes</a:t>
            </a:r>
            <a:endParaRPr sz="4800"/>
          </a:p>
        </p:txBody>
      </p:sp>
      <p:sp>
        <p:nvSpPr>
          <p:cNvPr id="166" name="Google Shape;166;p25"/>
          <p:cNvSpPr txBox="1"/>
          <p:nvPr>
            <p:ph idx="1" type="body"/>
          </p:nvPr>
        </p:nvSpPr>
        <p:spPr>
          <a:xfrm>
            <a:off x="457200" y="1200150"/>
            <a:ext cx="44109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other time your component updates is when its prop value changes after it has bee</a:t>
            </a:r>
            <a:r>
              <a:rPr lang="en" sz="1800"/>
              <a:t>n </a:t>
            </a:r>
            <a:r>
              <a:rPr lang="en" sz="1800"/>
              <a:t>rendered into the DOM.</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 sz="1200">
                <a:solidFill>
                  <a:srgbClr val="555555"/>
                </a:solidFill>
                <a:highlight>
                  <a:srgbClr val="DEE2E6"/>
                </a:highlight>
                <a:latin typeface="Consolas"/>
                <a:ea typeface="Consolas"/>
                <a:cs typeface="Consolas"/>
                <a:sym typeface="Consolas"/>
              </a:rPr>
              <a:t>static getDerivedStateFromProps</a:t>
            </a:r>
            <a:endParaRPr sz="1800"/>
          </a:p>
          <a:p>
            <a:pPr indent="0" lvl="0" marL="0" rtl="0" algn="l">
              <a:spcBef>
                <a:spcPts val="640"/>
              </a:spcBef>
              <a:spcAft>
                <a:spcPts val="0"/>
              </a:spcAft>
              <a:buNone/>
            </a:pPr>
            <a:r>
              <a:t/>
            </a:r>
            <a:endParaRPr/>
          </a:p>
        </p:txBody>
      </p:sp>
      <p:pic>
        <p:nvPicPr>
          <p:cNvPr id="167" name="Google Shape;167;p25"/>
          <p:cNvPicPr preferRelativeResize="0"/>
          <p:nvPr/>
        </p:nvPicPr>
        <p:blipFill>
          <a:blip r:embed="rId3">
            <a:alphaModFix/>
          </a:blip>
          <a:stretch>
            <a:fillRect/>
          </a:stretch>
        </p:blipFill>
        <p:spPr>
          <a:xfrm>
            <a:off x="4782600" y="1221037"/>
            <a:ext cx="4227050" cy="3505117"/>
          </a:xfrm>
          <a:prstGeom prst="rect">
            <a:avLst/>
          </a:prstGeom>
          <a:noFill/>
          <a:ln>
            <a:noFill/>
          </a:ln>
        </p:spPr>
      </p:pic>
      <p:cxnSp>
        <p:nvCxnSpPr>
          <p:cNvPr id="168" name="Google Shape;168;p25"/>
          <p:cNvCxnSpPr/>
          <p:nvPr/>
        </p:nvCxnSpPr>
        <p:spPr>
          <a:xfrm>
            <a:off x="6153600" y="3123325"/>
            <a:ext cx="16746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Dealing with Prop Changes</a:t>
            </a:r>
            <a:endParaRPr/>
          </a:p>
        </p:txBody>
      </p:sp>
      <p:sp>
        <p:nvSpPr>
          <p:cNvPr id="174" name="Google Shape;174;p2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The Unmounting Phase</a:t>
            </a:r>
            <a:endParaRPr sz="4800"/>
          </a:p>
        </p:txBody>
      </p:sp>
      <p:sp>
        <p:nvSpPr>
          <p:cNvPr id="180" name="Google Shape;180;p2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last phase to look at is when your component is about to be destroyed and removed from the DOM </a:t>
            </a:r>
            <a:endParaRPr sz="1800"/>
          </a:p>
          <a:p>
            <a:pPr indent="0" lvl="0" marL="0" rtl="0" algn="l">
              <a:spcBef>
                <a:spcPts val="640"/>
              </a:spcBef>
              <a:spcAft>
                <a:spcPts val="0"/>
              </a:spcAft>
              <a:buNone/>
            </a:pPr>
            <a:r>
              <a:t/>
            </a:r>
            <a:endParaRPr/>
          </a:p>
        </p:txBody>
      </p:sp>
      <p:pic>
        <p:nvPicPr>
          <p:cNvPr id="181" name="Google Shape;181;p27"/>
          <p:cNvPicPr preferRelativeResize="0"/>
          <p:nvPr/>
        </p:nvPicPr>
        <p:blipFill>
          <a:blip r:embed="rId3">
            <a:alphaModFix/>
          </a:blip>
          <a:stretch>
            <a:fillRect/>
          </a:stretch>
        </p:blipFill>
        <p:spPr>
          <a:xfrm>
            <a:off x="3080225" y="1630800"/>
            <a:ext cx="3636151" cy="306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Conclusion</a:t>
            </a:r>
            <a:endParaRPr sz="4800"/>
          </a:p>
        </p:txBody>
      </p:sp>
      <p:sp>
        <p:nvSpPr>
          <p:cNvPr id="187" name="Google Shape;187;p2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Components are fascinating little things. On the surface, they seem like they don’t have much going on.</a:t>
            </a:r>
            <a:endParaRPr sz="1800"/>
          </a:p>
          <a:p>
            <a:pPr indent="-342900" lvl="0" marL="457200" rtl="0" algn="l">
              <a:lnSpc>
                <a:spcPct val="115000"/>
              </a:lnSpc>
              <a:spcBef>
                <a:spcPts val="0"/>
              </a:spcBef>
              <a:spcAft>
                <a:spcPts val="0"/>
              </a:spcAft>
              <a:buSzPts val="1800"/>
              <a:buChar char="●"/>
            </a:pPr>
            <a:r>
              <a:rPr lang="en" sz="1800"/>
              <a:t>React is constantly watching and notifying your component every time something interesting happens.</a:t>
            </a:r>
            <a:endParaRPr sz="1800"/>
          </a:p>
          <a:p>
            <a:pPr indent="-342900" lvl="0" marL="457200" rtl="0" algn="l">
              <a:lnSpc>
                <a:spcPct val="115000"/>
              </a:lnSpc>
              <a:spcBef>
                <a:spcPts val="0"/>
              </a:spcBef>
              <a:spcAft>
                <a:spcPts val="0"/>
              </a:spcAft>
              <a:buSzPts val="1800"/>
              <a:buChar char="●"/>
            </a:pPr>
            <a:r>
              <a:rPr lang="en" sz="1800"/>
              <a:t>I want to reassure you that knowing what each lifecycle method does and when it gets called will come in handy one day. All that you’ve learned isn’t just trivial knowledge, although your friends will be impressed if you can describe every lifecycle method from memory.</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Meet the Lifecycle Methods </a:t>
            </a:r>
            <a:endParaRPr sz="2400"/>
          </a:p>
          <a:p>
            <a:pPr indent="-381000" lvl="0" marL="457200" rtl="0" algn="l">
              <a:lnSpc>
                <a:spcPct val="115000"/>
              </a:lnSpc>
              <a:spcBef>
                <a:spcPts val="0"/>
              </a:spcBef>
              <a:spcAft>
                <a:spcPts val="0"/>
              </a:spcAft>
              <a:buSzPts val="2400"/>
              <a:buChar char="•"/>
            </a:pPr>
            <a:r>
              <a:rPr lang="en" sz="2400"/>
              <a:t>See the Lifecycle Methods in Action </a:t>
            </a:r>
            <a:endParaRPr sz="2400"/>
          </a:p>
          <a:p>
            <a:pPr indent="-381000" lvl="0" marL="457200" rtl="0" algn="l">
              <a:lnSpc>
                <a:spcPct val="115000"/>
              </a:lnSpc>
              <a:spcBef>
                <a:spcPts val="0"/>
              </a:spcBef>
              <a:spcAft>
                <a:spcPts val="0"/>
              </a:spcAft>
              <a:buSzPts val="2400"/>
              <a:buChar char="•"/>
            </a:pPr>
            <a:r>
              <a:rPr lang="en" sz="2400"/>
              <a:t>The Initial Rendering Phase </a:t>
            </a:r>
            <a:endParaRPr sz="2400"/>
          </a:p>
          <a:p>
            <a:pPr indent="-381000" lvl="0" marL="457200" rtl="0" algn="l">
              <a:lnSpc>
                <a:spcPct val="115000"/>
              </a:lnSpc>
              <a:spcBef>
                <a:spcPts val="0"/>
              </a:spcBef>
              <a:spcAft>
                <a:spcPts val="0"/>
              </a:spcAft>
              <a:buSzPts val="2400"/>
              <a:buChar char="•"/>
            </a:pPr>
            <a:r>
              <a:rPr lang="en" sz="2400"/>
              <a:t>Getting the Default Props, </a:t>
            </a:r>
            <a:r>
              <a:rPr lang="en" sz="2400"/>
              <a:t>State</a:t>
            </a:r>
            <a:r>
              <a:rPr lang="en" sz="2400"/>
              <a:t> </a:t>
            </a:r>
            <a:endParaRPr sz="2400"/>
          </a:p>
          <a:p>
            <a:pPr indent="-381000" lvl="0" marL="457200" rtl="0" algn="l">
              <a:lnSpc>
                <a:spcPct val="115000"/>
              </a:lnSpc>
              <a:spcBef>
                <a:spcPts val="0"/>
              </a:spcBef>
              <a:spcAft>
                <a:spcPts val="0"/>
              </a:spcAft>
              <a:buSzPts val="2400"/>
              <a:buChar char="•"/>
            </a:pPr>
            <a:r>
              <a:rPr lang="en" sz="2400"/>
              <a:t>The Updating Phase </a:t>
            </a:r>
            <a:endParaRPr sz="2400"/>
          </a:p>
          <a:p>
            <a:pPr indent="-381000" lvl="0" marL="457200" rtl="0" algn="l">
              <a:lnSpc>
                <a:spcPct val="115000"/>
              </a:lnSpc>
              <a:spcBef>
                <a:spcPts val="0"/>
              </a:spcBef>
              <a:spcAft>
                <a:spcPts val="0"/>
              </a:spcAft>
              <a:buSzPts val="2400"/>
              <a:buChar char="•"/>
            </a:pPr>
            <a:r>
              <a:rPr lang="en" sz="2400"/>
              <a:t>The Unmounting Phase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Meet the Lifecycle Methods</a:t>
            </a:r>
            <a:endParaRPr/>
          </a:p>
        </p:txBody>
      </p:sp>
      <p:sp>
        <p:nvSpPr>
          <p:cNvPr id="97" name="Google Shape;97;p1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Lifecycle methods aren’t very complicated. You can think of them as glorified event handlers that get called at various points in a component’s life.</a:t>
            </a:r>
            <a:endParaRPr sz="1800"/>
          </a:p>
          <a:p>
            <a:pPr indent="-342900" lvl="0" marL="628650" rtl="0" algn="l">
              <a:lnSpc>
                <a:spcPct val="115000"/>
              </a:lnSpc>
              <a:spcBef>
                <a:spcPts val="1000"/>
              </a:spcBef>
              <a:spcAft>
                <a:spcPts val="0"/>
              </a:spcAft>
              <a:buSzPts val="1800"/>
              <a:buChar char="➔"/>
            </a:pPr>
            <a:r>
              <a:rPr i="1" lang="en" sz="1800"/>
              <a:t>componentWillMount</a:t>
            </a:r>
            <a:endParaRPr i="1" sz="1800"/>
          </a:p>
          <a:p>
            <a:pPr indent="-342900" lvl="0" marL="628650" rtl="0" algn="l">
              <a:lnSpc>
                <a:spcPct val="115000"/>
              </a:lnSpc>
              <a:spcBef>
                <a:spcPts val="0"/>
              </a:spcBef>
              <a:spcAft>
                <a:spcPts val="0"/>
              </a:spcAft>
              <a:buSzPts val="1800"/>
              <a:buChar char="➔"/>
            </a:pPr>
            <a:r>
              <a:rPr i="1" lang="en" sz="1800"/>
              <a:t>componentDidMount</a:t>
            </a:r>
            <a:endParaRPr i="1" sz="1800"/>
          </a:p>
          <a:p>
            <a:pPr indent="-342900" lvl="0" marL="628650" rtl="0" algn="l">
              <a:lnSpc>
                <a:spcPct val="115000"/>
              </a:lnSpc>
              <a:spcBef>
                <a:spcPts val="0"/>
              </a:spcBef>
              <a:spcAft>
                <a:spcPts val="0"/>
              </a:spcAft>
              <a:buSzPts val="1800"/>
              <a:buChar char="➔"/>
            </a:pPr>
            <a:r>
              <a:rPr i="1" lang="en" sz="1800"/>
              <a:t>componentWillUnmount</a:t>
            </a:r>
            <a:endParaRPr i="1" sz="1800"/>
          </a:p>
          <a:p>
            <a:pPr indent="-342900" lvl="0" marL="628650" rtl="0" algn="l">
              <a:lnSpc>
                <a:spcPct val="115000"/>
              </a:lnSpc>
              <a:spcBef>
                <a:spcPts val="0"/>
              </a:spcBef>
              <a:spcAft>
                <a:spcPts val="0"/>
              </a:spcAft>
              <a:buSzPts val="1800"/>
              <a:buChar char="➔"/>
            </a:pPr>
            <a:r>
              <a:rPr i="1" lang="en" sz="1800"/>
              <a:t>componentWillUpdate</a:t>
            </a:r>
            <a:endParaRPr i="1" sz="1800"/>
          </a:p>
          <a:p>
            <a:pPr indent="-342900" lvl="0" marL="628650" rtl="0" algn="l">
              <a:lnSpc>
                <a:spcPct val="115000"/>
              </a:lnSpc>
              <a:spcBef>
                <a:spcPts val="0"/>
              </a:spcBef>
              <a:spcAft>
                <a:spcPts val="0"/>
              </a:spcAft>
              <a:buSzPts val="1800"/>
              <a:buChar char="➔"/>
            </a:pPr>
            <a:r>
              <a:rPr i="1" lang="en" sz="1800"/>
              <a:t>componentDidUpdate</a:t>
            </a:r>
            <a:endParaRPr i="1" sz="1800"/>
          </a:p>
          <a:p>
            <a:pPr indent="-342900" lvl="0" marL="628650" rtl="0" algn="l">
              <a:lnSpc>
                <a:spcPct val="115000"/>
              </a:lnSpc>
              <a:spcBef>
                <a:spcPts val="0"/>
              </a:spcBef>
              <a:spcAft>
                <a:spcPts val="0"/>
              </a:spcAft>
              <a:buSzPts val="1800"/>
              <a:buChar char="➔"/>
            </a:pPr>
            <a:r>
              <a:rPr i="1" lang="en" sz="1800"/>
              <a:t>shouldComponentUpdate</a:t>
            </a:r>
            <a:endParaRPr i="1" sz="1800"/>
          </a:p>
          <a:p>
            <a:pPr indent="-342900" lvl="0" marL="628650" rtl="0" algn="l">
              <a:lnSpc>
                <a:spcPct val="115000"/>
              </a:lnSpc>
              <a:spcBef>
                <a:spcPts val="0"/>
              </a:spcBef>
              <a:spcAft>
                <a:spcPts val="0"/>
              </a:spcAft>
              <a:buSzPts val="1800"/>
              <a:buChar char="➔"/>
            </a:pPr>
            <a:r>
              <a:rPr i="1" lang="en" sz="1800"/>
              <a:t>componentWillReceiveProps</a:t>
            </a:r>
            <a:endParaRPr i="1" sz="1800"/>
          </a:p>
          <a:p>
            <a:pPr indent="-342900" lvl="0" marL="628650" rtl="0" algn="l">
              <a:lnSpc>
                <a:spcPct val="115000"/>
              </a:lnSpc>
              <a:spcBef>
                <a:spcPts val="0"/>
              </a:spcBef>
              <a:spcAft>
                <a:spcPts val="0"/>
              </a:spcAft>
              <a:buSzPts val="1800"/>
              <a:buChar char="➔"/>
            </a:pPr>
            <a:r>
              <a:rPr i="1" lang="en" sz="1800"/>
              <a:t>componentDidCatch</a:t>
            </a:r>
            <a:endParaRPr i="1" sz="1800"/>
          </a:p>
          <a:p>
            <a:pPr indent="0" lvl="0" marL="0" rtl="0" algn="l">
              <a:spcBef>
                <a:spcPts val="64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See the Lifecycle Methods in Action</a:t>
            </a:r>
            <a:endParaRPr sz="3600"/>
          </a:p>
        </p:txBody>
      </p:sp>
      <p:sp>
        <p:nvSpPr>
          <p:cNvPr id="103" name="Google Shape;103;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To play with this example, go to the following URL: https://www.kirupa.com/react/lifecycle_example.htm. When this page loads, you’ll see a variation of the counter exampleyou saw earlier</a:t>
            </a:r>
            <a:endParaRPr sz="1800"/>
          </a:p>
          <a:p>
            <a:pPr indent="0" lvl="0" marL="0" rtl="0" algn="l">
              <a:spcBef>
                <a:spcPts val="640"/>
              </a:spcBef>
              <a:spcAft>
                <a:spcPts val="0"/>
              </a:spcAft>
              <a:buNone/>
            </a:pPr>
            <a:r>
              <a:t/>
            </a:r>
            <a:endParaRPr/>
          </a:p>
        </p:txBody>
      </p:sp>
      <p:pic>
        <p:nvPicPr>
          <p:cNvPr id="104" name="Google Shape;104;p16"/>
          <p:cNvPicPr preferRelativeResize="0"/>
          <p:nvPr/>
        </p:nvPicPr>
        <p:blipFill>
          <a:blip r:embed="rId3">
            <a:alphaModFix/>
          </a:blip>
          <a:stretch>
            <a:fillRect/>
          </a:stretch>
        </p:blipFill>
        <p:spPr>
          <a:xfrm>
            <a:off x="1721475" y="2240700"/>
            <a:ext cx="4972050"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See the Lifecycle Methods in Action</a:t>
            </a:r>
            <a:endParaRPr sz="3600"/>
          </a:p>
        </p:txBody>
      </p:sp>
      <p:sp>
        <p:nvSpPr>
          <p:cNvPr id="110" name="Google Shape;110;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id="111" name="Google Shape;111;p17"/>
          <p:cNvPicPr preferRelativeResize="0"/>
          <p:nvPr/>
        </p:nvPicPr>
        <p:blipFill>
          <a:blip r:embed="rId3">
            <a:alphaModFix/>
          </a:blip>
          <a:stretch>
            <a:fillRect/>
          </a:stretch>
        </p:blipFill>
        <p:spPr>
          <a:xfrm>
            <a:off x="825075" y="1047750"/>
            <a:ext cx="6904799" cy="3776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The Initial Rendering Phase</a:t>
            </a:r>
            <a:endParaRPr sz="4800"/>
          </a:p>
        </p:txBody>
      </p:sp>
      <p:sp>
        <p:nvSpPr>
          <p:cNvPr id="117" name="Google Shape;117;p18"/>
          <p:cNvSpPr txBox="1"/>
          <p:nvPr>
            <p:ph idx="1" type="body"/>
          </p:nvPr>
        </p:nvSpPr>
        <p:spPr>
          <a:xfrm>
            <a:off x="457200" y="1200150"/>
            <a:ext cx="37224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When your component is about to start its life and make its way to the DOM, the following lifecycle methods get called </a:t>
            </a:r>
            <a:endParaRPr sz="1800"/>
          </a:p>
          <a:p>
            <a:pPr indent="0" lvl="0" marL="0" rtl="0" algn="l">
              <a:spcBef>
                <a:spcPts val="64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4029995" y="1063374"/>
            <a:ext cx="4560328" cy="3700525"/>
          </a:xfrm>
          <a:prstGeom prst="rect">
            <a:avLst/>
          </a:prstGeom>
          <a:noFill/>
          <a:ln>
            <a:noFill/>
          </a:ln>
        </p:spPr>
      </p:pic>
      <p:cxnSp>
        <p:nvCxnSpPr>
          <p:cNvPr id="119" name="Google Shape;119;p18"/>
          <p:cNvCxnSpPr/>
          <p:nvPr/>
        </p:nvCxnSpPr>
        <p:spPr>
          <a:xfrm flipH="1" rot="10800000">
            <a:off x="5781450" y="3109900"/>
            <a:ext cx="1621500" cy="267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The Initial Rendering Phase</a:t>
            </a:r>
            <a:endParaRPr sz="3600">
              <a:solidFill>
                <a:schemeClr val="dk1"/>
              </a:solidFill>
            </a:endParaRPr>
          </a:p>
        </p:txBody>
      </p:sp>
      <p:sp>
        <p:nvSpPr>
          <p:cNvPr id="125" name="Google Shape;125;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Getting the Default Props</a:t>
            </a:r>
            <a:endParaRPr b="1"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b="1" lang="en" sz="1800"/>
              <a:t>Getting the Default State</a:t>
            </a:r>
            <a:endParaRPr b="1" sz="1800"/>
          </a:p>
        </p:txBody>
      </p:sp>
      <p:pic>
        <p:nvPicPr>
          <p:cNvPr id="126" name="Google Shape;126;p19"/>
          <p:cNvPicPr preferRelativeResize="0"/>
          <p:nvPr/>
        </p:nvPicPr>
        <p:blipFill>
          <a:blip r:embed="rId3">
            <a:alphaModFix/>
          </a:blip>
          <a:stretch>
            <a:fillRect/>
          </a:stretch>
        </p:blipFill>
        <p:spPr>
          <a:xfrm>
            <a:off x="631800" y="1779038"/>
            <a:ext cx="2971800" cy="581025"/>
          </a:xfrm>
          <a:prstGeom prst="rect">
            <a:avLst/>
          </a:prstGeom>
          <a:noFill/>
          <a:ln>
            <a:noFill/>
          </a:ln>
        </p:spPr>
      </p:pic>
      <p:pic>
        <p:nvPicPr>
          <p:cNvPr id="127" name="Google Shape;127;p19"/>
          <p:cNvPicPr preferRelativeResize="0"/>
          <p:nvPr/>
        </p:nvPicPr>
        <p:blipFill>
          <a:blip r:embed="rId4">
            <a:alphaModFix/>
          </a:blip>
          <a:stretch>
            <a:fillRect/>
          </a:stretch>
        </p:blipFill>
        <p:spPr>
          <a:xfrm>
            <a:off x="667688" y="2756313"/>
            <a:ext cx="5534025" cy="183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The Initial Rendering Phase</a:t>
            </a:r>
            <a:endParaRPr sz="3600">
              <a:solidFill>
                <a:schemeClr val="dk1"/>
              </a:solidFill>
            </a:endParaRPr>
          </a:p>
        </p:txBody>
      </p:sp>
      <p:sp>
        <p:nvSpPr>
          <p:cNvPr id="133" name="Google Shape;133;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componentWillMount</a:t>
            </a:r>
            <a:endParaRPr b="1" sz="1800"/>
          </a:p>
          <a:p>
            <a:pPr indent="0" lvl="0" marL="0" rtl="0" algn="l">
              <a:lnSpc>
                <a:spcPct val="115000"/>
              </a:lnSpc>
              <a:spcBef>
                <a:spcPts val="0"/>
              </a:spcBef>
              <a:spcAft>
                <a:spcPts val="0"/>
              </a:spcAft>
              <a:buNone/>
            </a:pPr>
            <a:r>
              <a:rPr lang="en" sz="1800"/>
              <a:t>This is the last method that gets called before your component gets rendered to the DOM.There’s an important point to note here: If you call setState inside this method, your component will not re-render.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en" sz="1800"/>
              <a:t>Render</a:t>
            </a:r>
            <a:endParaRPr b="1" sz="1800"/>
          </a:p>
          <a:p>
            <a:pPr indent="0" lvl="0" marL="0" rtl="0" algn="l">
              <a:lnSpc>
                <a:spcPct val="115000"/>
              </a:lnSpc>
              <a:spcBef>
                <a:spcPts val="0"/>
              </a:spcBef>
              <a:spcAft>
                <a:spcPts val="0"/>
              </a:spcAft>
              <a:buNone/>
            </a:pPr>
            <a:r>
              <a:rPr lang="en" sz="1800"/>
              <a:t>This one should be very familiar to you by now. Every component must have this method defined, and it is responsible for returning some JSX. If you don’t want to render anything, simply return null or false .</a:t>
            </a:r>
            <a:endParaRPr sz="1800"/>
          </a:p>
          <a:p>
            <a:pPr indent="0" lvl="0" marL="0" rtl="0" algn="l">
              <a:lnSpc>
                <a:spcPct val="115000"/>
              </a:lnSpc>
              <a:spcBef>
                <a:spcPts val="0"/>
              </a:spcBef>
              <a:spcAft>
                <a:spcPts val="0"/>
              </a:spcAft>
              <a:buClr>
                <a:schemeClr val="dk1"/>
              </a:buClr>
              <a:buSzPts val="1100"/>
              <a:buFont typeface="Arial"/>
              <a:buNone/>
            </a:pPr>
            <a:r>
              <a:t/>
            </a:r>
            <a:endParaRPr b="1" sz="1800"/>
          </a:p>
          <a:p>
            <a:pPr indent="0" lvl="0" marL="0" rtl="0" algn="l">
              <a:spcBef>
                <a:spcPts val="640"/>
              </a:spcBef>
              <a:spcAft>
                <a:spcPts val="0"/>
              </a:spcAft>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The Initial Rendering Phase</a:t>
            </a:r>
            <a:endParaRPr sz="3600">
              <a:solidFill>
                <a:schemeClr val="dk1"/>
              </a:solidFill>
            </a:endParaRPr>
          </a:p>
        </p:txBody>
      </p:sp>
      <p:sp>
        <p:nvSpPr>
          <p:cNvPr id="139" name="Google Shape;139;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componentDidMount</a:t>
            </a:r>
            <a:endParaRPr b="1" sz="1800"/>
          </a:p>
          <a:p>
            <a:pPr indent="0" lvl="0" marL="0" rtl="0" algn="l">
              <a:lnSpc>
                <a:spcPct val="115000"/>
              </a:lnSpc>
              <a:spcBef>
                <a:spcPts val="1000"/>
              </a:spcBef>
              <a:spcAft>
                <a:spcPts val="0"/>
              </a:spcAft>
              <a:buClr>
                <a:schemeClr val="dk1"/>
              </a:buClr>
              <a:buSzPts val="1100"/>
              <a:buFont typeface="Arial"/>
              <a:buNone/>
            </a:pPr>
            <a:r>
              <a:rPr lang="en" sz="1800"/>
              <a:t>This method gets called immediately after your component renders and gets placed on the DOM. At this point, you can safely perform any DOM querying operations without worrying about whether your component has made it. If you have any code that depends on your component being ready, you can specify all of that code here as well.</a:t>
            </a:r>
            <a:endParaRPr sz="1800"/>
          </a:p>
          <a:p>
            <a:pPr indent="0" lvl="0" marL="0" rtl="0" algn="l">
              <a:lnSpc>
                <a:spcPct val="115000"/>
              </a:lnSpc>
              <a:spcBef>
                <a:spcPts val="0"/>
              </a:spcBef>
              <a:spcAft>
                <a:spcPts val="0"/>
              </a:spcAft>
              <a:buClr>
                <a:schemeClr val="dk1"/>
              </a:buClr>
              <a:buSzPts val="1100"/>
              <a:buFont typeface="Arial"/>
              <a:buNone/>
            </a:pPr>
            <a:r>
              <a:rPr lang="en" sz="1800"/>
              <a:t>With the exception of the render method, all of these lifecycle methods can fire only once.That’s quite different from the methods you see next.</a:t>
            </a:r>
            <a:endParaRPr sz="1800"/>
          </a:p>
          <a:p>
            <a:pPr indent="0" lvl="0" marL="0" rtl="0" algn="l">
              <a:spcBef>
                <a:spcPts val="640"/>
              </a:spcBef>
              <a:spcAft>
                <a:spcPts val="0"/>
              </a:spcAft>
              <a:buNone/>
            </a:pPr>
            <a:r>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