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31b919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31b919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31b9197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31b9197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31b9197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31b9197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31b919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31b919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731b919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31b919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db0d30c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4db0d30cc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1" name="Google Shape;181;g4db0d30cc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731b9197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731b9197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31b919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31b919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31b919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31b919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731b919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731b919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31b919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31b919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31b919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31b919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31b919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31b919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8</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Dealing with State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Starting Our Timer and Setting State</a:t>
            </a:r>
            <a:endParaRPr sz="3600"/>
          </a:p>
        </p:txBody>
      </p:sp>
      <p:sp>
        <p:nvSpPr>
          <p:cNvPr id="149" name="Google Shape;149;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Change states with method setState</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219710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Inside our componentDidMount method that gets called after our component gets rendered, we have our setInterval method that calls a timerTick function every second (or 1000 milliseconds).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p:txBody>
      </p:sp>
      <p:pic>
        <p:nvPicPr>
          <p:cNvPr id="150" name="Google Shape;150;p22"/>
          <p:cNvPicPr preferRelativeResize="0"/>
          <p:nvPr/>
        </p:nvPicPr>
        <p:blipFill>
          <a:blip r:embed="rId3">
            <a:alphaModFix/>
          </a:blip>
          <a:stretch>
            <a:fillRect/>
          </a:stretch>
        </p:blipFill>
        <p:spPr>
          <a:xfrm>
            <a:off x="711202" y="1698750"/>
            <a:ext cx="47612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Starting Our Timer and Setting State</a:t>
            </a:r>
            <a:endParaRPr/>
          </a:p>
        </p:txBody>
      </p:sp>
      <p:sp>
        <p:nvSpPr>
          <p:cNvPr id="156" name="Google Shape;156;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 sz="1800"/>
              <a:t>Note: Incrementing the Existing State Value</a:t>
            </a:r>
            <a:endParaRPr b="1" sz="1800"/>
          </a:p>
          <a:p>
            <a:pPr indent="0" lvl="0" marL="0" rtl="0" algn="l">
              <a:lnSpc>
                <a:spcPct val="115000"/>
              </a:lnSpc>
              <a:spcBef>
                <a:spcPts val="0"/>
              </a:spcBef>
              <a:spcAft>
                <a:spcPts val="0"/>
              </a:spcAft>
              <a:buNone/>
            </a:pPr>
            <a:r>
              <a:rPr lang="en" sz="1800"/>
              <a:t>React might decide to batch state updates in rapid succession. This could lead to the original value stored by this.state to be out-of-sync with reality.</a:t>
            </a:r>
            <a:endParaRPr sz="1800"/>
          </a:p>
          <a:p>
            <a:pPr indent="0" lvl="0" marL="0" rtl="0" algn="l">
              <a:lnSpc>
                <a:spcPct val="115000"/>
              </a:lnSpc>
              <a:spcBef>
                <a:spcPts val="0"/>
              </a:spcBef>
              <a:spcAft>
                <a:spcPts val="0"/>
              </a:spcAft>
              <a:buNone/>
            </a:pPr>
            <a:r>
              <a:rPr lang="en" sz="1800"/>
              <a:t>The setState method gives you access to the previous state object via the prevState argument.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pic>
        <p:nvPicPr>
          <p:cNvPr id="157" name="Google Shape;157;p23"/>
          <p:cNvPicPr preferRelativeResize="0"/>
          <p:nvPr/>
        </p:nvPicPr>
        <p:blipFill>
          <a:blip r:embed="rId3">
            <a:alphaModFix/>
          </a:blip>
          <a:stretch>
            <a:fillRect/>
          </a:stretch>
        </p:blipFill>
        <p:spPr>
          <a:xfrm>
            <a:off x="689850" y="3039900"/>
            <a:ext cx="3578950" cy="150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Starting Our Timer and Setting State</a:t>
            </a:r>
            <a:endParaRPr/>
          </a:p>
        </p:txBody>
      </p:sp>
      <p:sp>
        <p:nvSpPr>
          <p:cNvPr id="163" name="Google Shape;163;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timerTick function has been added to our component, but its contents don’t have their context set to our component. In other words, the this keyword where we are accessing setState will return a TypeError in the current situation.</a:t>
            </a:r>
            <a:endParaRPr sz="1800"/>
          </a:p>
          <a:p>
            <a:pPr indent="0" lvl="0" marL="0" rtl="0" algn="l">
              <a:spcBef>
                <a:spcPts val="64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833400" y="2515803"/>
            <a:ext cx="6385500" cy="181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Rendering the State Change</a:t>
            </a:r>
            <a:endParaRPr sz="4800"/>
          </a:p>
        </p:txBody>
      </p:sp>
      <p:sp>
        <p:nvSpPr>
          <p:cNvPr id="170" name="Google Shape;170;p2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Whenever you call setState and update something in the state object, your component’s render method gets automatically called. This kicks off a cascade of render calls for any component whose output is also affected.</a:t>
            </a:r>
            <a:endParaRPr sz="1800"/>
          </a:p>
          <a:p>
            <a:pPr indent="0" lvl="0" marL="0" rtl="0" algn="l">
              <a:spcBef>
                <a:spcPts val="640"/>
              </a:spcBef>
              <a:spcAft>
                <a:spcPts val="0"/>
              </a:spcAft>
              <a:buNone/>
            </a:pPr>
            <a:r>
              <a:t/>
            </a:r>
            <a:endParaRPr/>
          </a:p>
        </p:txBody>
      </p:sp>
      <p:pic>
        <p:nvPicPr>
          <p:cNvPr id="171" name="Google Shape;171;p25"/>
          <p:cNvPicPr preferRelativeResize="0"/>
          <p:nvPr/>
        </p:nvPicPr>
        <p:blipFill>
          <a:blip r:embed="rId3">
            <a:alphaModFix/>
          </a:blip>
          <a:stretch>
            <a:fillRect/>
          </a:stretch>
        </p:blipFill>
        <p:spPr>
          <a:xfrm>
            <a:off x="2125913" y="2369238"/>
            <a:ext cx="4600575" cy="218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Optional: The Full Code</a:t>
            </a:r>
            <a:endParaRPr sz="4800"/>
          </a:p>
        </p:txBody>
      </p:sp>
      <p:sp>
        <p:nvSpPr>
          <p:cNvPr id="177" name="Google Shape;177;p2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a:p>
            <a:pPr indent="0" lvl="0" marL="0" rtl="0" algn="ctr">
              <a:spcBef>
                <a:spcPts val="640"/>
              </a:spcBef>
              <a:spcAft>
                <a:spcPts val="0"/>
              </a:spcAft>
              <a:buNone/>
            </a:pPr>
            <a:r>
              <a:rPr lang="en"/>
              <a:t>P</a:t>
            </a:r>
            <a:r>
              <a:rPr lang="en"/>
              <a:t>ages 95-97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a:t>Properties versus states in ReactJS</a:t>
            </a:r>
            <a:endParaRPr b="0" i="0" sz="4000" u="none" cap="none" strike="noStrike">
              <a:solidFill>
                <a:schemeClr val="dk2"/>
              </a:solidFill>
              <a:latin typeface="Arial"/>
              <a:ea typeface="Arial"/>
              <a:cs typeface="Arial"/>
              <a:sym typeface="Arial"/>
            </a:endParaRPr>
          </a:p>
        </p:txBody>
      </p:sp>
      <p:sp>
        <p:nvSpPr>
          <p:cNvPr id="184" name="Google Shape;184;p2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800"/>
              <a:t>Properties are declared when React component are created, while states are declared within the component definitions.</a:t>
            </a:r>
            <a:endParaRPr sz="1800"/>
          </a:p>
        </p:txBody>
      </p:sp>
      <p:pic>
        <p:nvPicPr>
          <p:cNvPr id="185" name="Google Shape;185;p27"/>
          <p:cNvPicPr preferRelativeResize="0"/>
          <p:nvPr/>
        </p:nvPicPr>
        <p:blipFill>
          <a:blip r:embed="rId3">
            <a:alphaModFix/>
          </a:blip>
          <a:stretch>
            <a:fillRect/>
          </a:stretch>
        </p:blipFill>
        <p:spPr>
          <a:xfrm>
            <a:off x="1380600" y="1852575"/>
            <a:ext cx="6172200" cy="27899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191" name="Google Shape;191;p2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While using a timer to update something in our state object is cool, the real action happens when we start combining user interaction with state.</a:t>
            </a:r>
            <a:endParaRPr sz="1800"/>
          </a:p>
          <a:p>
            <a:pPr indent="-342900" lvl="0" marL="457200" rtl="0" algn="l">
              <a:spcBef>
                <a:spcPts val="0"/>
              </a:spcBef>
              <a:spcAft>
                <a:spcPts val="0"/>
              </a:spcAft>
              <a:buSzPts val="1800"/>
              <a:buChar char="•"/>
            </a:pPr>
            <a:r>
              <a:rPr lang="en" sz="1800"/>
              <a:t>So far, we’ve shied away from the large amount of mouse, touch, keyboard, and other related things that your components will come into contact with.</a:t>
            </a:r>
            <a:endParaRPr sz="1800"/>
          </a:p>
          <a:p>
            <a:pPr indent="-342900" lvl="0" marL="457200" rtl="0" algn="l">
              <a:spcBef>
                <a:spcPts val="0"/>
              </a:spcBef>
              <a:spcAft>
                <a:spcPts val="0"/>
              </a:spcAft>
              <a:buSzPts val="1800"/>
              <a:buChar char="•"/>
            </a:pPr>
            <a:r>
              <a:rPr lang="en" sz="1800"/>
              <a:t>Along the way, you’ll see us taking what we’ve seen about states to a whole new level. If that doesn’t excite you, then I don’t know what will.</a:t>
            </a:r>
            <a:endParaRPr sz="1800"/>
          </a:p>
          <a:p>
            <a:pPr indent="0" lvl="0" marL="0" rtl="0" algn="l">
              <a:spcBef>
                <a:spcPts val="64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Using </a:t>
            </a:r>
            <a:r>
              <a:rPr lang="en" sz="2400"/>
              <a:t>State </a:t>
            </a:r>
            <a:endParaRPr sz="2400"/>
          </a:p>
          <a:p>
            <a:pPr indent="-381000" lvl="0" marL="457200" rtl="0" algn="l">
              <a:lnSpc>
                <a:spcPct val="115000"/>
              </a:lnSpc>
              <a:spcBef>
                <a:spcPts val="0"/>
              </a:spcBef>
              <a:spcAft>
                <a:spcPts val="0"/>
              </a:spcAft>
              <a:buSzPts val="2400"/>
              <a:buChar char="•"/>
            </a:pPr>
            <a:r>
              <a:rPr lang="en" sz="2400"/>
              <a:t>Our Starting Point </a:t>
            </a:r>
            <a:endParaRPr sz="2400"/>
          </a:p>
          <a:p>
            <a:pPr indent="-381000" lvl="0" marL="457200" rtl="0" algn="l">
              <a:lnSpc>
                <a:spcPct val="115000"/>
              </a:lnSpc>
              <a:spcBef>
                <a:spcPts val="0"/>
              </a:spcBef>
              <a:spcAft>
                <a:spcPts val="0"/>
              </a:spcAft>
              <a:buSzPts val="2400"/>
              <a:buChar char="•"/>
            </a:pPr>
            <a:r>
              <a:rPr lang="en" sz="2400"/>
              <a:t>Getting Our Counter On </a:t>
            </a:r>
            <a:endParaRPr sz="2400"/>
          </a:p>
          <a:p>
            <a:pPr indent="-381000" lvl="0" marL="457200" rtl="0" algn="l">
              <a:lnSpc>
                <a:spcPct val="115000"/>
              </a:lnSpc>
              <a:spcBef>
                <a:spcPts val="0"/>
              </a:spcBef>
              <a:spcAft>
                <a:spcPts val="0"/>
              </a:spcAft>
              <a:buSzPts val="2400"/>
              <a:buChar char="•"/>
            </a:pPr>
            <a:r>
              <a:rPr lang="en" sz="2400"/>
              <a:t>Setting the Initial State Value </a:t>
            </a:r>
            <a:endParaRPr sz="2400"/>
          </a:p>
          <a:p>
            <a:pPr indent="-381000" lvl="0" marL="457200" rtl="0" algn="l">
              <a:lnSpc>
                <a:spcPct val="115000"/>
              </a:lnSpc>
              <a:spcBef>
                <a:spcPts val="0"/>
              </a:spcBef>
              <a:spcAft>
                <a:spcPts val="0"/>
              </a:spcAft>
              <a:buSzPts val="2400"/>
              <a:buChar char="•"/>
            </a:pPr>
            <a:r>
              <a:rPr lang="en" sz="2400"/>
              <a:t>Starting Our Timer and Setting State </a:t>
            </a:r>
            <a:endParaRPr sz="2400"/>
          </a:p>
          <a:p>
            <a:pPr indent="-381000" lvl="0" marL="457200" rtl="0" algn="l">
              <a:lnSpc>
                <a:spcPct val="115000"/>
              </a:lnSpc>
              <a:spcBef>
                <a:spcPts val="0"/>
              </a:spcBef>
              <a:spcAft>
                <a:spcPts val="0"/>
              </a:spcAft>
              <a:buSzPts val="2400"/>
              <a:buChar char="•"/>
            </a:pPr>
            <a:r>
              <a:rPr lang="en" sz="2400"/>
              <a:t>Rendering the State Change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chemeClr val="dk1"/>
                </a:solidFill>
              </a:rPr>
              <a:t>Using State </a:t>
            </a:r>
            <a:endParaRPr sz="4800"/>
          </a:p>
        </p:txBody>
      </p:sp>
      <p:sp>
        <p:nvSpPr>
          <p:cNvPr id="97" name="Google Shape;97;p15"/>
          <p:cNvSpPr txBox="1"/>
          <p:nvPr>
            <p:ph idx="1" type="body"/>
          </p:nvPr>
        </p:nvSpPr>
        <p:spPr>
          <a:xfrm>
            <a:off x="457200" y="1200150"/>
            <a:ext cx="4062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Lightning strikes Earth’s surface about 100 times a second, according to National Geographic. We have a counter that simply increments a number you see by that same amount.</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4681799" y="1159363"/>
            <a:ext cx="3653275" cy="347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Our Starting Point</a:t>
            </a:r>
            <a:endParaRPr sz="4800"/>
          </a:p>
        </p:txBody>
      </p:sp>
      <p:sp>
        <p:nvSpPr>
          <p:cNvPr id="104" name="Google Shape;104;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377688" y="2119263"/>
            <a:ext cx="5667375" cy="2790825"/>
          </a:xfrm>
          <a:prstGeom prst="rect">
            <a:avLst/>
          </a:prstGeom>
          <a:noFill/>
          <a:ln>
            <a:noFill/>
          </a:ln>
        </p:spPr>
      </p:pic>
      <p:pic>
        <p:nvPicPr>
          <p:cNvPr id="106" name="Google Shape;106;p16"/>
          <p:cNvPicPr preferRelativeResize="0"/>
          <p:nvPr/>
        </p:nvPicPr>
        <p:blipFill>
          <a:blip r:embed="rId4">
            <a:alphaModFix/>
          </a:blip>
          <a:stretch>
            <a:fillRect/>
          </a:stretch>
        </p:blipFill>
        <p:spPr>
          <a:xfrm>
            <a:off x="457200" y="1047750"/>
            <a:ext cx="5124450"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Our Starting Point</a:t>
            </a:r>
            <a:endParaRPr/>
          </a:p>
        </p:txBody>
      </p:sp>
      <p:sp>
        <p:nvSpPr>
          <p:cNvPr id="112" name="Google Shape;112;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457188" y="1311475"/>
            <a:ext cx="5305425" cy="3171825"/>
          </a:xfrm>
          <a:prstGeom prst="rect">
            <a:avLst/>
          </a:prstGeom>
          <a:noFill/>
          <a:ln>
            <a:noFill/>
          </a:ln>
        </p:spPr>
      </p:pic>
      <p:pic>
        <p:nvPicPr>
          <p:cNvPr id="114" name="Google Shape;114;p17"/>
          <p:cNvPicPr preferRelativeResize="0"/>
          <p:nvPr/>
        </p:nvPicPr>
        <p:blipFill>
          <a:blip r:embed="rId4">
            <a:alphaModFix/>
          </a:blip>
          <a:stretch>
            <a:fillRect/>
          </a:stretch>
        </p:blipFill>
        <p:spPr>
          <a:xfrm>
            <a:off x="4625763" y="2763638"/>
            <a:ext cx="3971925" cy="14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Our Starting Point</a:t>
            </a:r>
            <a:endParaRPr/>
          </a:p>
        </p:txBody>
      </p:sp>
      <p:sp>
        <p:nvSpPr>
          <p:cNvPr id="120" name="Google Shape;120;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The LightningCounter component is where all the action will take place:</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 sz="1800"/>
              <a:t>The last thing to look at is our ReactDOM.render method:</a:t>
            </a:r>
            <a:endParaRPr sz="1800"/>
          </a:p>
          <a:p>
            <a:pPr indent="0" lvl="0" marL="0" rtl="0" algn="l">
              <a:spcBef>
                <a:spcPts val="640"/>
              </a:spcBef>
              <a:spcAft>
                <a:spcPts val="0"/>
              </a:spcAft>
              <a:buNone/>
            </a:pPr>
            <a:r>
              <a:t/>
            </a:r>
            <a:endParaRPr sz="1800"/>
          </a:p>
        </p:txBody>
      </p:sp>
      <p:pic>
        <p:nvPicPr>
          <p:cNvPr id="121" name="Google Shape;121;p18"/>
          <p:cNvPicPr preferRelativeResize="0"/>
          <p:nvPr/>
        </p:nvPicPr>
        <p:blipFill>
          <a:blip r:embed="rId3">
            <a:alphaModFix/>
          </a:blip>
          <a:stretch>
            <a:fillRect/>
          </a:stretch>
        </p:blipFill>
        <p:spPr>
          <a:xfrm>
            <a:off x="698288" y="1758225"/>
            <a:ext cx="4086225" cy="1238250"/>
          </a:xfrm>
          <a:prstGeom prst="rect">
            <a:avLst/>
          </a:prstGeom>
          <a:noFill/>
          <a:ln>
            <a:noFill/>
          </a:ln>
        </p:spPr>
      </p:pic>
      <p:pic>
        <p:nvPicPr>
          <p:cNvPr id="122" name="Google Shape;122;p18"/>
          <p:cNvPicPr preferRelativeResize="0"/>
          <p:nvPr/>
        </p:nvPicPr>
        <p:blipFill>
          <a:blip r:embed="rId4">
            <a:alphaModFix/>
          </a:blip>
          <a:stretch>
            <a:fillRect/>
          </a:stretch>
        </p:blipFill>
        <p:spPr>
          <a:xfrm>
            <a:off x="628638" y="3631125"/>
            <a:ext cx="3943350" cy="7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Getting Our Counter On</a:t>
            </a:r>
            <a:endParaRPr sz="4800"/>
          </a:p>
        </p:txBody>
      </p:sp>
      <p:sp>
        <p:nvSpPr>
          <p:cNvPr id="128" name="Google Shape;128;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To make this all work, we’re relying on three APIs that our React component exposes:</a:t>
            </a:r>
            <a:endParaRPr sz="1800"/>
          </a:p>
          <a:p>
            <a:pPr indent="-342900" lvl="0" marL="457200" rtl="0" algn="l">
              <a:lnSpc>
                <a:spcPct val="115000"/>
              </a:lnSpc>
              <a:spcBef>
                <a:spcPts val="0"/>
              </a:spcBef>
              <a:spcAft>
                <a:spcPts val="0"/>
              </a:spcAft>
              <a:buSzPts val="1800"/>
              <a:buChar char="❖"/>
            </a:pPr>
            <a:r>
              <a:rPr lang="en" sz="1800"/>
              <a:t>componentDidMount</a:t>
            </a:r>
            <a:endParaRPr sz="1800"/>
          </a:p>
          <a:p>
            <a:pPr indent="0" lvl="0" marL="0" rtl="0" algn="l">
              <a:lnSpc>
                <a:spcPct val="115000"/>
              </a:lnSpc>
              <a:spcBef>
                <a:spcPts val="0"/>
              </a:spcBef>
              <a:spcAft>
                <a:spcPts val="0"/>
              </a:spcAft>
              <a:buNone/>
            </a:pPr>
            <a:r>
              <a:rPr lang="en" sz="1800"/>
              <a:t>This method gets called just after our component gets rendered (or mounted, as React calls it).</a:t>
            </a:r>
            <a:endParaRPr sz="1800"/>
          </a:p>
          <a:p>
            <a:pPr indent="-342900" lvl="0" marL="457200" rtl="0" algn="l">
              <a:lnSpc>
                <a:spcPct val="115000"/>
              </a:lnSpc>
              <a:spcBef>
                <a:spcPts val="0"/>
              </a:spcBef>
              <a:spcAft>
                <a:spcPts val="0"/>
              </a:spcAft>
              <a:buSzPts val="1800"/>
              <a:buChar char="❖"/>
            </a:pPr>
            <a:r>
              <a:rPr lang="en" sz="1800"/>
              <a:t>setState</a:t>
            </a:r>
            <a:endParaRPr sz="1800"/>
          </a:p>
          <a:p>
            <a:pPr indent="0" lvl="0" marL="0" rtl="0" algn="l">
              <a:lnSpc>
                <a:spcPct val="115000"/>
              </a:lnSpc>
              <a:spcBef>
                <a:spcPts val="0"/>
              </a:spcBef>
              <a:spcAft>
                <a:spcPts val="0"/>
              </a:spcAft>
              <a:buNone/>
            </a:pPr>
            <a:r>
              <a:rPr lang="en" sz="1800"/>
              <a:t>This method allows you to update the value of the state object.</a:t>
            </a:r>
            <a:endParaRPr sz="1800"/>
          </a:p>
          <a:p>
            <a:pPr indent="0" lvl="0" marL="0" rtl="0" algn="l">
              <a:spcBef>
                <a:spcPts val="64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Setting the Initial State Value</a:t>
            </a:r>
            <a:endParaRPr sz="4800"/>
          </a:p>
        </p:txBody>
      </p:sp>
      <p:sp>
        <p:nvSpPr>
          <p:cNvPr id="134" name="Google Shape;134;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We want to create a state object, make our strikes variable a property of it, and ensure that we set all of this up when our component is getting created.</a:t>
            </a:r>
            <a:endParaRPr sz="1800"/>
          </a:p>
          <a:p>
            <a:pPr indent="0" lvl="0" marL="0" rtl="0" algn="l">
              <a:spcBef>
                <a:spcPts val="64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765000" y="1938150"/>
            <a:ext cx="4114800"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Setting the Initial State Value</a:t>
            </a:r>
            <a:endParaRPr/>
          </a:p>
        </p:txBody>
      </p:sp>
      <p:sp>
        <p:nvSpPr>
          <p:cNvPr id="141" name="Google Shape;141;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It looks something like the following:</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Before we wrap up this section up, let’s visualize our strikes property. In our render method, make the following highlighted change</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42" name="Google Shape;142;p21"/>
          <p:cNvPicPr preferRelativeResize="0"/>
          <p:nvPr/>
        </p:nvPicPr>
        <p:blipFill>
          <a:blip r:embed="rId3">
            <a:alphaModFix/>
          </a:blip>
          <a:stretch>
            <a:fillRect/>
          </a:stretch>
        </p:blipFill>
        <p:spPr>
          <a:xfrm>
            <a:off x="614888" y="1571363"/>
            <a:ext cx="1952625" cy="561975"/>
          </a:xfrm>
          <a:prstGeom prst="rect">
            <a:avLst/>
          </a:prstGeom>
          <a:noFill/>
          <a:ln>
            <a:noFill/>
          </a:ln>
        </p:spPr>
      </p:pic>
      <p:pic>
        <p:nvPicPr>
          <p:cNvPr id="143" name="Google Shape;143;p21"/>
          <p:cNvPicPr preferRelativeResize="0"/>
          <p:nvPr/>
        </p:nvPicPr>
        <p:blipFill>
          <a:blip r:embed="rId4">
            <a:alphaModFix/>
          </a:blip>
          <a:stretch>
            <a:fillRect/>
          </a:stretch>
        </p:blipFill>
        <p:spPr>
          <a:xfrm>
            <a:off x="523875" y="3032288"/>
            <a:ext cx="3981450" cy="115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