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18118E3-E904-425F-9D77-159EA9CF8AA1}">
  <a:tblStyle styleId="{218118E3-E904-425F-9D77-159EA9CF8AA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95a7c956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95a7c956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863920b1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863920b1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863920b1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863920b1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97d05a69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97d05a69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97d05a69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97d05a69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97d05a69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97d05a69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48e6cc78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48e6cc78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584cbedf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584cbedf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74e8fc5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74e8fc5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74e8fc5f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74e8fc5f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74e8fc5f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74e8fc5f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74e8fc5f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74e8fc5f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95a7c956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95a7c956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95a7c956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95a7c956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3" name="Google Shape;13;p2"/>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indent="0" lvl="2" marL="914400" marR="0" rtl="0" algn="ctr">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0" lvl="3" marL="13716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0" lvl="4" marL="18288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indent="0" lvl="5" marL="22860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indent="0" lvl="6" marL="27432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indent="0" lvl="7" marL="32004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indent="0" lvl="8" marL="36576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4" name="Google Shape;14;p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0" name="Google Shape;70;p11"/>
          <p:cNvSpPr txBox="1"/>
          <p:nvPr>
            <p:ph idx="1" type="body"/>
          </p:nvPr>
        </p:nvSpPr>
        <p:spPr>
          <a:xfrm rot="5400000">
            <a:off x="2874750" y="-1217400"/>
            <a:ext cx="3394500"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1" name="Google Shape;71;p11"/>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2" name="Google Shape;72;p11"/>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3" name="Google Shape;73;p1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463750" y="1371628"/>
            <a:ext cx="4388700" cy="20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6" name="Google Shape;76;p12"/>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7" name="Google Shape;77;p1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Google Shape;78;p1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Google Shape;79;p1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9" name="Google Shape;19;p3"/>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 name="Google Shape;20;p3"/>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3"/>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3"/>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1"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5" name="Google Shape;25;p4"/>
          <p:cNvSpPr txBox="1"/>
          <p:nvPr>
            <p:ph idx="1" type="body"/>
          </p:nvPr>
        </p:nvSpPr>
        <p:spPr>
          <a:xfrm>
            <a:off x="722313" y="2180035"/>
            <a:ext cx="7772400" cy="1125000"/>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26" name="Google Shape;26;p4"/>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4"/>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4"/>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1" name="Google Shape;31;p5"/>
          <p:cNvSpPr txBox="1"/>
          <p:nvPr>
            <p:ph idx="1" type="body"/>
          </p:nvPr>
        </p:nvSpPr>
        <p:spPr>
          <a:xfrm>
            <a:off x="457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 name="Google Shape;32;p5"/>
          <p:cNvSpPr txBox="1"/>
          <p:nvPr>
            <p:ph idx="2" type="body"/>
          </p:nvPr>
        </p:nvSpPr>
        <p:spPr>
          <a:xfrm>
            <a:off x="4648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 name="Google Shape;33;p5"/>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Google Shape;34;p5"/>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 name="Google Shape;35;p5"/>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8" name="Google Shape;38;p6"/>
          <p:cNvSpPr txBox="1"/>
          <p:nvPr>
            <p:ph idx="1" type="body"/>
          </p:nvPr>
        </p:nvSpPr>
        <p:spPr>
          <a:xfrm>
            <a:off x="457200" y="1151335"/>
            <a:ext cx="4040100" cy="4797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9" name="Google Shape;39;p6"/>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0" name="Google Shape;40;p6"/>
          <p:cNvSpPr txBox="1"/>
          <p:nvPr>
            <p:ph idx="3" type="body"/>
          </p:nvPr>
        </p:nvSpPr>
        <p:spPr>
          <a:xfrm>
            <a:off x="4645025" y="1151335"/>
            <a:ext cx="4041900" cy="4797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1" name="Google Shape;41;p6"/>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2" name="Google Shape;42;p6"/>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 name="Google Shape;43;p6"/>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Google Shape;44;p6"/>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7" name="Google Shape;47;p7"/>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7"/>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9" name="Google Shape;49;p7"/>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Google Shape;53;p8"/>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6" name="Google Shape;56;p9"/>
          <p:cNvSpPr txBox="1"/>
          <p:nvPr>
            <p:ph idx="1" type="body"/>
          </p:nvPr>
        </p:nvSpPr>
        <p:spPr>
          <a:xfrm>
            <a:off x="3575050" y="204788"/>
            <a:ext cx="5111700" cy="43899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7" name="Google Shape;57;p9"/>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58" name="Google Shape;58;p9"/>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3" name="Google Shape;63;p10"/>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4" name="Google Shape;64;p10"/>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65" name="Google Shape;65;p10"/>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10"/>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Google Shape;67;p10"/>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 name="Google Shape;7;p1"/>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1597819"/>
            <a:ext cx="7772400" cy="11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Ch</a:t>
            </a:r>
            <a:r>
              <a:rPr b="1" lang="en"/>
              <a:t>apter </a:t>
            </a:r>
            <a:r>
              <a:rPr b="1" lang="en">
                <a:solidFill>
                  <a:schemeClr val="dk1"/>
                </a:solidFill>
              </a:rPr>
              <a:t>13</a:t>
            </a:r>
            <a:endParaRPr b="1"/>
          </a:p>
        </p:txBody>
      </p:sp>
      <p:sp>
        <p:nvSpPr>
          <p:cNvPr id="85" name="Google Shape;85;p13"/>
          <p:cNvSpPr txBox="1"/>
          <p:nvPr>
            <p:ph idx="1" type="subTitle"/>
          </p:nvPr>
        </p:nvSpPr>
        <p:spPr>
          <a:xfrm>
            <a:off x="1371600" y="2914650"/>
            <a:ext cx="6400800" cy="13146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rPr b="1" lang="en" sz="4000"/>
              <a:t>Setting Up Your React Dev Environment Easily</a:t>
            </a:r>
            <a:endParaRPr sz="40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Creating Our HelloWorld App</a:t>
            </a:r>
            <a:endParaRPr sz="3600"/>
          </a:p>
        </p:txBody>
      </p:sp>
      <p:sp>
        <p:nvSpPr>
          <p:cNvPr id="147" name="Google Shape;147;p22"/>
          <p:cNvSpPr txBox="1"/>
          <p:nvPr>
            <p:ph idx="1" type="body"/>
          </p:nvPr>
        </p:nvSpPr>
        <p:spPr>
          <a:xfrm>
            <a:off x="457200" y="1200150"/>
            <a:ext cx="42003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To get started, go to your src directory and delete all the files you see there. Then create a new fi</a:t>
            </a:r>
            <a:r>
              <a:rPr lang="en" sz="1800"/>
              <a:t>le </a:t>
            </a:r>
            <a:r>
              <a:rPr lang="en" sz="1800"/>
              <a:t>called index.js</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en" sz="1800"/>
              <a:t>In the same src directory that we’re in right now, create a file called HelloWorld.js . </a:t>
            </a:r>
            <a:endParaRPr sz="1800"/>
          </a:p>
        </p:txBody>
      </p:sp>
      <p:pic>
        <p:nvPicPr>
          <p:cNvPr id="148" name="Google Shape;148;p22"/>
          <p:cNvPicPr preferRelativeResize="0"/>
          <p:nvPr/>
        </p:nvPicPr>
        <p:blipFill>
          <a:blip r:embed="rId3">
            <a:alphaModFix/>
          </a:blip>
          <a:stretch>
            <a:fillRect/>
          </a:stretch>
        </p:blipFill>
        <p:spPr>
          <a:xfrm>
            <a:off x="4553850" y="1187175"/>
            <a:ext cx="3219450" cy="1323975"/>
          </a:xfrm>
          <a:prstGeom prst="rect">
            <a:avLst/>
          </a:prstGeom>
          <a:noFill/>
          <a:ln>
            <a:noFill/>
          </a:ln>
        </p:spPr>
      </p:pic>
      <p:pic>
        <p:nvPicPr>
          <p:cNvPr id="149" name="Google Shape;149;p22"/>
          <p:cNvPicPr preferRelativeResize="0"/>
          <p:nvPr/>
        </p:nvPicPr>
        <p:blipFill>
          <a:blip r:embed="rId4">
            <a:alphaModFix/>
          </a:blip>
          <a:stretch>
            <a:fillRect/>
          </a:stretch>
        </p:blipFill>
        <p:spPr>
          <a:xfrm>
            <a:off x="4553850" y="2634963"/>
            <a:ext cx="4533900" cy="2162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Creating Our HelloWorld App</a:t>
            </a:r>
            <a:endParaRPr/>
          </a:p>
        </p:txBody>
      </p:sp>
      <p:sp>
        <p:nvSpPr>
          <p:cNvPr id="155" name="Google Shape;155;p23"/>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 sz="1800"/>
              <a:t>Let’s fix that by adding some CSS. Create a stylesheet called index.css , and add the following style rule into it:</a:t>
            </a:r>
            <a:endParaRPr sz="1800"/>
          </a:p>
          <a:p>
            <a:pPr indent="0" lvl="0" marL="0" rtl="0" algn="l">
              <a:spcBef>
                <a:spcPts val="640"/>
              </a:spcBef>
              <a:spcAft>
                <a:spcPts val="0"/>
              </a:spcAft>
              <a:buNone/>
            </a:pPr>
            <a:r>
              <a:t/>
            </a:r>
            <a:endParaRPr sz="1800"/>
          </a:p>
          <a:p>
            <a:pPr indent="0" lvl="0" marL="0" rtl="0" algn="l">
              <a:spcBef>
                <a:spcPts val="640"/>
              </a:spcBef>
              <a:spcAft>
                <a:spcPts val="0"/>
              </a:spcAft>
              <a:buNone/>
            </a:pPr>
            <a:r>
              <a:t/>
            </a:r>
            <a:endParaRPr sz="1800"/>
          </a:p>
          <a:p>
            <a:pPr indent="0" lvl="0" marL="0" rtl="0" algn="l">
              <a:spcBef>
                <a:spcPts val="640"/>
              </a:spcBef>
              <a:spcAft>
                <a:spcPts val="0"/>
              </a:spcAft>
              <a:buNone/>
            </a:pPr>
            <a:r>
              <a:t/>
            </a:r>
            <a:endParaRPr sz="1800"/>
          </a:p>
          <a:p>
            <a:pPr indent="0" lvl="0" marL="0" rtl="0" algn="l">
              <a:spcBef>
                <a:spcPts val="640"/>
              </a:spcBef>
              <a:spcAft>
                <a:spcPts val="0"/>
              </a:spcAft>
              <a:buNone/>
            </a:pPr>
            <a:r>
              <a:t/>
            </a:r>
            <a:endParaRPr sz="1800"/>
          </a:p>
          <a:p>
            <a:pPr indent="0" lvl="0" marL="0" rtl="0" algn="l">
              <a:lnSpc>
                <a:spcPct val="115000"/>
              </a:lnSpc>
              <a:spcBef>
                <a:spcPts val="0"/>
              </a:spcBef>
              <a:spcAft>
                <a:spcPts val="0"/>
              </a:spcAft>
              <a:buNone/>
            </a:pPr>
            <a:r>
              <a:rPr lang="en" sz="1800"/>
              <a:t>In this approach for building apps, creating the stylesheet is only one part of what you have to do. The other part requires you to reference the newly created index.css in the index.js file.</a:t>
            </a:r>
            <a:endParaRPr sz="1800"/>
          </a:p>
          <a:p>
            <a:pPr indent="0" lvl="0" marL="0" rtl="0" algn="l">
              <a:spcBef>
                <a:spcPts val="640"/>
              </a:spcBef>
              <a:spcAft>
                <a:spcPts val="0"/>
              </a:spcAft>
              <a:buClr>
                <a:schemeClr val="dk1"/>
              </a:buClr>
              <a:buSzPts val="1100"/>
              <a:buFont typeface="Arial"/>
              <a:buNone/>
            </a:pPr>
            <a:r>
              <a:t/>
            </a:r>
            <a:endParaRPr sz="1800"/>
          </a:p>
          <a:p>
            <a:pPr indent="0" lvl="0" marL="0" rtl="0" algn="l">
              <a:spcBef>
                <a:spcPts val="640"/>
              </a:spcBef>
              <a:spcAft>
                <a:spcPts val="0"/>
              </a:spcAft>
              <a:buNone/>
            </a:pPr>
            <a:r>
              <a:t/>
            </a:r>
            <a:endParaRPr sz="1800"/>
          </a:p>
        </p:txBody>
      </p:sp>
      <p:pic>
        <p:nvPicPr>
          <p:cNvPr id="156" name="Google Shape;156;p23"/>
          <p:cNvPicPr preferRelativeResize="0"/>
          <p:nvPr/>
        </p:nvPicPr>
        <p:blipFill>
          <a:blip r:embed="rId3">
            <a:alphaModFix/>
          </a:blip>
          <a:stretch>
            <a:fillRect/>
          </a:stretch>
        </p:blipFill>
        <p:spPr>
          <a:xfrm>
            <a:off x="721177" y="1949275"/>
            <a:ext cx="2373125" cy="1423875"/>
          </a:xfrm>
          <a:prstGeom prst="rect">
            <a:avLst/>
          </a:prstGeom>
          <a:noFill/>
          <a:ln>
            <a:noFill/>
          </a:ln>
        </p:spPr>
      </p:pic>
      <p:pic>
        <p:nvPicPr>
          <p:cNvPr id="157" name="Google Shape;157;p23"/>
          <p:cNvPicPr preferRelativeResize="0"/>
          <p:nvPr/>
        </p:nvPicPr>
        <p:blipFill>
          <a:blip r:embed="rId4">
            <a:alphaModFix/>
          </a:blip>
          <a:stretch>
            <a:fillRect/>
          </a:stretch>
        </p:blipFill>
        <p:spPr>
          <a:xfrm>
            <a:off x="630300" y="4309650"/>
            <a:ext cx="5525551" cy="223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Creating Our HelloWorld App</a:t>
            </a:r>
            <a:endParaRPr/>
          </a:p>
        </p:txBody>
      </p:sp>
      <p:sp>
        <p:nvSpPr>
          <p:cNvPr id="163" name="Google Shape;163;p24"/>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t>Create a new file called HelloWorld.css inside the src folder. Add the following style rule into it:</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00000"/>
              </a:lnSpc>
              <a:spcBef>
                <a:spcPts val="0"/>
              </a:spcBef>
              <a:spcAft>
                <a:spcPts val="0"/>
              </a:spcAft>
              <a:buNone/>
            </a:pPr>
            <a:r>
              <a:rPr lang="en" sz="1800"/>
              <a:t>Open that file </a:t>
            </a:r>
            <a:r>
              <a:rPr lang="en" sz="1800"/>
              <a:t>HelloWorld.js</a:t>
            </a:r>
            <a:r>
              <a:rPr lang="en" sz="1800"/>
              <a:t> and add the highlighted import statement:</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spcBef>
                <a:spcPts val="640"/>
              </a:spcBef>
              <a:spcAft>
                <a:spcPts val="0"/>
              </a:spcAft>
              <a:buNone/>
            </a:pPr>
            <a:r>
              <a:t/>
            </a:r>
            <a:endParaRPr/>
          </a:p>
        </p:txBody>
      </p:sp>
      <p:pic>
        <p:nvPicPr>
          <p:cNvPr id="164" name="Google Shape;164;p24"/>
          <p:cNvPicPr preferRelativeResize="0"/>
          <p:nvPr/>
        </p:nvPicPr>
        <p:blipFill>
          <a:blip r:embed="rId3">
            <a:alphaModFix/>
          </a:blip>
          <a:stretch>
            <a:fillRect/>
          </a:stretch>
        </p:blipFill>
        <p:spPr>
          <a:xfrm>
            <a:off x="701438" y="1790438"/>
            <a:ext cx="3286125" cy="2181225"/>
          </a:xfrm>
          <a:prstGeom prst="rect">
            <a:avLst/>
          </a:prstGeom>
          <a:noFill/>
          <a:ln>
            <a:noFill/>
          </a:ln>
        </p:spPr>
      </p:pic>
      <p:pic>
        <p:nvPicPr>
          <p:cNvPr id="165" name="Google Shape;165;p24"/>
          <p:cNvPicPr preferRelativeResize="0"/>
          <p:nvPr/>
        </p:nvPicPr>
        <p:blipFill>
          <a:blip r:embed="rId4">
            <a:alphaModFix/>
          </a:blip>
          <a:stretch>
            <a:fillRect/>
          </a:stretch>
        </p:blipFill>
        <p:spPr>
          <a:xfrm>
            <a:off x="701450" y="4366050"/>
            <a:ext cx="4184374" cy="228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Creating Our HelloWorld App</a:t>
            </a:r>
            <a:endParaRPr/>
          </a:p>
        </p:txBody>
      </p:sp>
      <p:sp>
        <p:nvSpPr>
          <p:cNvPr id="171" name="Google Shape;171;p25"/>
          <p:cNvSpPr txBox="1"/>
          <p:nvPr>
            <p:ph idx="1" type="body"/>
          </p:nvPr>
        </p:nvSpPr>
        <p:spPr>
          <a:xfrm>
            <a:off x="457200" y="1200150"/>
            <a:ext cx="34227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If you go back to your browser, you know that everything worked out fine if you see something like the following:</a:t>
            </a:r>
            <a:endParaRPr sz="1800"/>
          </a:p>
          <a:p>
            <a:pPr indent="0" lvl="0" marL="0" rtl="0" algn="l">
              <a:spcBef>
                <a:spcPts val="640"/>
              </a:spcBef>
              <a:spcAft>
                <a:spcPts val="0"/>
              </a:spcAft>
              <a:buNone/>
            </a:pPr>
            <a:r>
              <a:t/>
            </a:r>
            <a:endParaRPr/>
          </a:p>
        </p:txBody>
      </p:sp>
      <p:pic>
        <p:nvPicPr>
          <p:cNvPr id="172" name="Google Shape;172;p25"/>
          <p:cNvPicPr preferRelativeResize="0"/>
          <p:nvPr/>
        </p:nvPicPr>
        <p:blipFill>
          <a:blip r:embed="rId3">
            <a:alphaModFix/>
          </a:blip>
          <a:stretch>
            <a:fillRect/>
          </a:stretch>
        </p:blipFill>
        <p:spPr>
          <a:xfrm>
            <a:off x="4242333" y="1200150"/>
            <a:ext cx="4058192" cy="3394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Creating a Production Build</a:t>
            </a:r>
            <a:endParaRPr sz="3600"/>
          </a:p>
        </p:txBody>
      </p:sp>
      <p:sp>
        <p:nvSpPr>
          <p:cNvPr id="178" name="Google Shape;178;p26"/>
          <p:cNvSpPr txBox="1"/>
          <p:nvPr>
            <p:ph idx="1" type="body"/>
          </p:nvPr>
        </p:nvSpPr>
        <p:spPr>
          <a:xfrm>
            <a:off x="457200" y="1200150"/>
            <a:ext cx="41148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The script takes a few minutes to create an optimized set of files for you. Once it has run to completion</a:t>
            </a:r>
            <a:endParaRPr sz="1800"/>
          </a:p>
          <a:p>
            <a:pPr indent="0" lvl="0" marL="0" rtl="0" algn="l">
              <a:lnSpc>
                <a:spcPct val="115000"/>
              </a:lnSpc>
              <a:spcBef>
                <a:spcPts val="0"/>
              </a:spcBef>
              <a:spcAft>
                <a:spcPts val="0"/>
              </a:spcAft>
              <a:buClr>
                <a:schemeClr val="dk1"/>
              </a:buClr>
              <a:buSzPts val="1100"/>
              <a:buFont typeface="Arial"/>
              <a:buNone/>
            </a:pPr>
            <a:r>
              <a:rPr lang="en" sz="1800"/>
              <a:t>Also take a moment to browse through all the files that were generated. The end result is just plain HTML, CSS, and JS files. No JSX. No multiple JS files. We have just a single JS file that contains all the logic our app needs to work.</a:t>
            </a:r>
            <a:endParaRPr sz="1800"/>
          </a:p>
          <a:p>
            <a:pPr indent="0" lvl="0" marL="0" rtl="0" algn="l">
              <a:spcBef>
                <a:spcPts val="640"/>
              </a:spcBef>
              <a:spcAft>
                <a:spcPts val="0"/>
              </a:spcAft>
              <a:buNone/>
            </a:pPr>
            <a:r>
              <a:t/>
            </a:r>
            <a:endParaRPr/>
          </a:p>
        </p:txBody>
      </p:sp>
      <p:pic>
        <p:nvPicPr>
          <p:cNvPr id="179" name="Google Shape;179;p26"/>
          <p:cNvPicPr preferRelativeResize="0"/>
          <p:nvPr/>
        </p:nvPicPr>
        <p:blipFill>
          <a:blip r:embed="rId3">
            <a:alphaModFix/>
          </a:blip>
          <a:stretch>
            <a:fillRect/>
          </a:stretch>
        </p:blipFill>
        <p:spPr>
          <a:xfrm>
            <a:off x="4644900" y="1374000"/>
            <a:ext cx="4267200" cy="3046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Conclusion</a:t>
            </a:r>
            <a:endParaRPr sz="3600"/>
          </a:p>
        </p:txBody>
      </p:sp>
      <p:sp>
        <p:nvSpPr>
          <p:cNvPr id="185" name="Google Shape;185;p27"/>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We use the create-react-app command for future React examples; our earlier in-browser approach was just to help you learn the basics without fiddling with all of what you saw here. </a:t>
            </a:r>
            <a:endParaRPr sz="1800"/>
          </a:p>
          <a:p>
            <a:pPr indent="-342900" lvl="0" marL="457200" rtl="0" algn="l">
              <a:lnSpc>
                <a:spcPct val="115000"/>
              </a:lnSpc>
              <a:spcBef>
                <a:spcPts val="0"/>
              </a:spcBef>
              <a:spcAft>
                <a:spcPts val="0"/>
              </a:spcAft>
              <a:buSzPts val="1800"/>
              <a:buChar char="•"/>
            </a:pPr>
            <a:r>
              <a:rPr lang="en" sz="1800"/>
              <a:t>Under the covers, Create React hides a lot of the complexity that goes with tweaking Node, Babel, webpack, and other components. </a:t>
            </a:r>
            <a:endParaRPr sz="1800"/>
          </a:p>
          <a:p>
            <a:pPr indent="-342900" lvl="0" marL="457200" rtl="0" algn="l">
              <a:lnSpc>
                <a:spcPct val="115000"/>
              </a:lnSpc>
              <a:spcBef>
                <a:spcPts val="0"/>
              </a:spcBef>
              <a:spcAft>
                <a:spcPts val="0"/>
              </a:spcAft>
              <a:buSzPts val="1800"/>
              <a:buChar char="•"/>
            </a:pPr>
            <a:r>
              <a:rPr lang="en" sz="1800"/>
              <a:t>That is its greatest strength, as well as its greatest weakness.</a:t>
            </a:r>
            <a:endParaRPr sz="1800"/>
          </a:p>
          <a:p>
            <a:pPr indent="0" lvl="0" marL="0" rtl="0" algn="l">
              <a:spcBef>
                <a:spcPts val="64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Objectives</a:t>
            </a:r>
            <a:endParaRPr/>
          </a:p>
        </p:txBody>
      </p:sp>
      <p:sp>
        <p:nvSpPr>
          <p:cNvPr id="91" name="Google Shape;91;p14"/>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Meet Create React </a:t>
            </a:r>
            <a:endParaRPr sz="2400"/>
          </a:p>
          <a:p>
            <a:pPr indent="-381000" lvl="0" marL="457200" rtl="0" algn="l">
              <a:lnSpc>
                <a:spcPct val="115000"/>
              </a:lnSpc>
              <a:spcBef>
                <a:spcPts val="0"/>
              </a:spcBef>
              <a:spcAft>
                <a:spcPts val="0"/>
              </a:spcAft>
              <a:buSzPts val="2400"/>
              <a:buChar char="•"/>
            </a:pPr>
            <a:r>
              <a:rPr lang="en" sz="2400"/>
              <a:t>Making Sense of What Happened </a:t>
            </a:r>
            <a:endParaRPr sz="2400"/>
          </a:p>
          <a:p>
            <a:pPr indent="-381000" lvl="0" marL="457200" rtl="0" algn="l">
              <a:lnSpc>
                <a:spcPct val="115000"/>
              </a:lnSpc>
              <a:spcBef>
                <a:spcPts val="0"/>
              </a:spcBef>
              <a:spcAft>
                <a:spcPts val="0"/>
              </a:spcAft>
              <a:buSzPts val="2400"/>
              <a:buChar char="•"/>
            </a:pPr>
            <a:r>
              <a:rPr lang="en" sz="2400"/>
              <a:t>Creating Our HelloWorld App </a:t>
            </a:r>
            <a:endParaRPr sz="2400"/>
          </a:p>
          <a:p>
            <a:pPr indent="-381000" lvl="0" marL="457200" rtl="0" algn="l">
              <a:lnSpc>
                <a:spcPct val="115000"/>
              </a:lnSpc>
              <a:spcBef>
                <a:spcPts val="0"/>
              </a:spcBef>
              <a:spcAft>
                <a:spcPts val="0"/>
              </a:spcAft>
              <a:buSzPts val="2400"/>
              <a:buChar char="•"/>
            </a:pPr>
            <a:r>
              <a:rPr lang="en" sz="2400"/>
              <a:t>Creating a Production Build</a:t>
            </a:r>
            <a:endParaRPr sz="2400"/>
          </a:p>
          <a:p>
            <a:pPr indent="0" lvl="0" marL="457200" rtl="0" algn="l">
              <a:lnSpc>
                <a:spcPct val="115000"/>
              </a:lnSpc>
              <a:spcBef>
                <a:spcPts val="0"/>
              </a:spcBef>
              <a:spcAft>
                <a:spcPts val="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4800">
                <a:solidFill>
                  <a:schemeClr val="dk1"/>
                </a:solidFill>
              </a:rPr>
              <a:t>Meet Create React </a:t>
            </a:r>
            <a:endParaRPr sz="4800"/>
          </a:p>
        </p:txBody>
      </p:sp>
      <p:sp>
        <p:nvSpPr>
          <p:cNvPr id="97" name="Google Shape;97;p15"/>
          <p:cNvSpPr txBox="1"/>
          <p:nvPr>
            <p:ph idx="1" type="body"/>
          </p:nvPr>
        </p:nvSpPr>
        <p:spPr>
          <a:xfrm>
            <a:off x="457200" y="1200150"/>
            <a:ext cx="45729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Clr>
                <a:schemeClr val="dk1"/>
              </a:buClr>
              <a:buSzPts val="1100"/>
              <a:buFont typeface="Arial"/>
              <a:buNone/>
            </a:pPr>
            <a:r>
              <a:rPr lang="en" sz="1800"/>
              <a:t>The solution is to set up your development environment so that your JSX-to-JS conversion is handled as part of getting your app built.</a:t>
            </a:r>
            <a:endParaRPr sz="1800"/>
          </a:p>
          <a:p>
            <a:pPr indent="0" lvl="0" marL="0" rtl="0" algn="l">
              <a:lnSpc>
                <a:spcPct val="115000"/>
              </a:lnSpc>
              <a:spcBef>
                <a:spcPts val="0"/>
              </a:spcBef>
              <a:spcAft>
                <a:spcPts val="0"/>
              </a:spcAft>
              <a:buClr>
                <a:schemeClr val="dk1"/>
              </a:buClr>
              <a:buSzPts val="1100"/>
              <a:buFont typeface="Arial"/>
              <a:buNone/>
            </a:pPr>
            <a:r>
              <a:rPr lang="en" sz="1800"/>
              <a:t>With this solution, your browser is loading your app and dealing with an already converted (and potentially optimized) JavaScript file.</a:t>
            </a:r>
            <a:endParaRPr sz="1800"/>
          </a:p>
          <a:p>
            <a:pPr indent="0" lvl="0" marL="0" rtl="0" algn="l">
              <a:spcBef>
                <a:spcPts val="640"/>
              </a:spcBef>
              <a:spcAft>
                <a:spcPts val="0"/>
              </a:spcAft>
              <a:buNone/>
            </a:pPr>
            <a:r>
              <a:t/>
            </a:r>
            <a:endParaRPr sz="1800"/>
          </a:p>
        </p:txBody>
      </p:sp>
      <p:pic>
        <p:nvPicPr>
          <p:cNvPr id="98" name="Google Shape;98;p15"/>
          <p:cNvPicPr preferRelativeResize="0"/>
          <p:nvPr/>
        </p:nvPicPr>
        <p:blipFill>
          <a:blip r:embed="rId3">
            <a:alphaModFix/>
          </a:blip>
          <a:stretch>
            <a:fillRect/>
          </a:stretch>
        </p:blipFill>
        <p:spPr>
          <a:xfrm>
            <a:off x="5070600" y="1200150"/>
            <a:ext cx="3708001" cy="35748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4800">
                <a:solidFill>
                  <a:schemeClr val="dk1"/>
                </a:solidFill>
              </a:rPr>
              <a:t>Meet Create React </a:t>
            </a:r>
            <a:endParaRPr/>
          </a:p>
        </p:txBody>
      </p:sp>
      <p:sp>
        <p:nvSpPr>
          <p:cNvPr id="104" name="Google Shape;104;p16"/>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To get started, first make sure you have the latest version of Node installed (https://nodejs.org/). Then bring up your favorite command line. If you aren’t too familiar with command lines, don’t worry.</a:t>
            </a:r>
            <a:endParaRPr sz="1800"/>
          </a:p>
          <a:p>
            <a:pPr indent="0" lvl="0" marL="0" rtl="0" algn="l">
              <a:lnSpc>
                <a:spcPct val="115000"/>
              </a:lnSpc>
              <a:spcBef>
                <a:spcPts val="0"/>
              </a:spcBef>
              <a:spcAft>
                <a:spcPts val="0"/>
              </a:spcAft>
              <a:buClr>
                <a:schemeClr val="dk1"/>
              </a:buClr>
              <a:buSzPts val="1100"/>
              <a:buFont typeface="Arial"/>
              <a:buNone/>
            </a:pPr>
            <a:r>
              <a:rPr lang="en" sz="1800"/>
              <a:t>The first thing you need to do is install the Create React project. Type the following in your command line and press Enter/Return:</a:t>
            </a:r>
            <a:endParaRPr sz="1800"/>
          </a:p>
          <a:p>
            <a:pPr indent="0" lvl="0" marL="0" rtl="0" algn="l">
              <a:spcBef>
                <a:spcPts val="640"/>
              </a:spcBef>
              <a:spcAft>
                <a:spcPts val="0"/>
              </a:spcAft>
              <a:buNone/>
            </a:pPr>
            <a:r>
              <a:t/>
            </a:r>
            <a:endParaRPr/>
          </a:p>
        </p:txBody>
      </p:sp>
      <p:graphicFrame>
        <p:nvGraphicFramePr>
          <p:cNvPr id="105" name="Google Shape;105;p16"/>
          <p:cNvGraphicFramePr/>
          <p:nvPr/>
        </p:nvGraphicFramePr>
        <p:xfrm>
          <a:off x="709500" y="3126450"/>
          <a:ext cx="3000000" cy="3000000"/>
        </p:xfrm>
        <a:graphic>
          <a:graphicData uri="http://schemas.openxmlformats.org/drawingml/2006/table">
            <a:tbl>
              <a:tblPr>
                <a:noFill/>
                <a:tableStyleId>{218118E3-E904-425F-9D77-159EA9CF8AA1}</a:tableStyleId>
              </a:tblPr>
              <a:tblGrid>
                <a:gridCol w="7239000"/>
              </a:tblGrid>
              <a:tr h="381000">
                <a:tc>
                  <a:txBody>
                    <a:bodyPr>
                      <a:noAutofit/>
                    </a:bodyPr>
                    <a:lstStyle/>
                    <a:p>
                      <a:pPr indent="0" lvl="0" marL="0" rtl="0" algn="l">
                        <a:spcBef>
                          <a:spcPts val="0"/>
                        </a:spcBef>
                        <a:spcAft>
                          <a:spcPts val="0"/>
                        </a:spcAft>
                        <a:buNone/>
                      </a:pPr>
                      <a:r>
                        <a:rPr i="1" lang="en" sz="1800">
                          <a:solidFill>
                            <a:schemeClr val="dk1"/>
                          </a:solidFill>
                        </a:rPr>
                        <a:t>npm install -g create-react-app</a:t>
                      </a:r>
                      <a:endParaRPr i="1"/>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4800">
                <a:solidFill>
                  <a:schemeClr val="dk1"/>
                </a:solidFill>
              </a:rPr>
              <a:t>Meet Create React </a:t>
            </a:r>
            <a:endParaRPr/>
          </a:p>
        </p:txBody>
      </p:sp>
      <p:sp>
        <p:nvSpPr>
          <p:cNvPr id="111" name="Google Shape;111;p17"/>
          <p:cNvSpPr txBox="1"/>
          <p:nvPr>
            <p:ph idx="1" type="body"/>
          </p:nvPr>
        </p:nvSpPr>
        <p:spPr>
          <a:xfrm>
            <a:off x="457200" y="1200150"/>
            <a:ext cx="44496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When you’ve navigated to a folder in your command line, enter the following to create a new project at this location:</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en" sz="1800"/>
              <a:t>Navigate into the newly created project’s </a:t>
            </a:r>
            <a:endParaRPr sz="1800"/>
          </a:p>
          <a:p>
            <a:pPr indent="0" lvl="0" marL="0" rtl="0" algn="l">
              <a:lnSpc>
                <a:spcPct val="115000"/>
              </a:lnSpc>
              <a:spcBef>
                <a:spcPts val="0"/>
              </a:spcBef>
              <a:spcAft>
                <a:spcPts val="0"/>
              </a:spcAft>
              <a:buNone/>
            </a:pPr>
            <a:r>
              <a:rPr i="1" lang="en" sz="1800">
                <a:solidFill>
                  <a:srgbClr val="434343"/>
                </a:solidFill>
              </a:rPr>
              <a:t>cd helloworld</a:t>
            </a:r>
            <a:endParaRPr i="1" sz="1800">
              <a:solidFill>
                <a:srgbClr val="434343"/>
              </a:solidFill>
            </a:endParaRPr>
          </a:p>
          <a:p>
            <a:pPr indent="0" lvl="0" marL="0" rtl="0" algn="l">
              <a:lnSpc>
                <a:spcPct val="115000"/>
              </a:lnSpc>
              <a:spcBef>
                <a:spcPts val="0"/>
              </a:spcBef>
              <a:spcAft>
                <a:spcPts val="0"/>
              </a:spcAft>
              <a:buNone/>
            </a:pPr>
            <a:r>
              <a:rPr lang="en" sz="1800"/>
              <a:t>From inside this folder, enter the following to test the app:</a:t>
            </a:r>
            <a:endParaRPr sz="1800"/>
          </a:p>
          <a:p>
            <a:pPr indent="0" lvl="0" marL="0" rtl="0" algn="l">
              <a:lnSpc>
                <a:spcPct val="115000"/>
              </a:lnSpc>
              <a:spcBef>
                <a:spcPts val="0"/>
              </a:spcBef>
              <a:spcAft>
                <a:spcPts val="0"/>
              </a:spcAft>
              <a:buNone/>
            </a:pPr>
            <a:r>
              <a:rPr i="1" lang="en" sz="1800">
                <a:solidFill>
                  <a:srgbClr val="434343"/>
                </a:solidFill>
              </a:rPr>
              <a:t>npm start</a:t>
            </a:r>
            <a:endParaRPr i="1" sz="1800">
              <a:solidFill>
                <a:srgbClr val="434343"/>
              </a:solidFill>
            </a:endParaRPr>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spcBef>
                <a:spcPts val="640"/>
              </a:spcBef>
              <a:spcAft>
                <a:spcPts val="0"/>
              </a:spcAft>
              <a:buNone/>
            </a:pPr>
            <a:r>
              <a:t/>
            </a:r>
            <a:endParaRPr/>
          </a:p>
        </p:txBody>
      </p:sp>
      <p:graphicFrame>
        <p:nvGraphicFramePr>
          <p:cNvPr id="112" name="Google Shape;112;p17"/>
          <p:cNvGraphicFramePr/>
          <p:nvPr/>
        </p:nvGraphicFramePr>
        <p:xfrm>
          <a:off x="596100" y="2342213"/>
          <a:ext cx="3000000" cy="3000000"/>
        </p:xfrm>
        <a:graphic>
          <a:graphicData uri="http://schemas.openxmlformats.org/drawingml/2006/table">
            <a:tbl>
              <a:tblPr>
                <a:noFill/>
                <a:tableStyleId>{218118E3-E904-425F-9D77-159EA9CF8AA1}</a:tableStyleId>
              </a:tblPr>
              <a:tblGrid>
                <a:gridCol w="3654850"/>
              </a:tblGrid>
              <a:tr h="381000">
                <a:tc>
                  <a:txBody>
                    <a:bodyPr>
                      <a:noAutofit/>
                    </a:bodyPr>
                    <a:lstStyle/>
                    <a:p>
                      <a:pPr indent="0" lvl="0" marL="0" rtl="0" algn="l">
                        <a:spcBef>
                          <a:spcPts val="0"/>
                        </a:spcBef>
                        <a:spcAft>
                          <a:spcPts val="0"/>
                        </a:spcAft>
                        <a:buNone/>
                      </a:pPr>
                      <a:r>
                        <a:rPr i="1" lang="en" sz="1800">
                          <a:solidFill>
                            <a:schemeClr val="dk1"/>
                          </a:solidFill>
                        </a:rPr>
                        <a:t>create-react-app helloworld</a:t>
                      </a:r>
                      <a:endParaRPr i="1"/>
                    </a:p>
                  </a:txBody>
                  <a:tcPr marT="91425" marB="91425" marR="91425" marL="91425"/>
                </a:tc>
              </a:tr>
            </a:tbl>
          </a:graphicData>
        </a:graphic>
      </p:graphicFrame>
      <p:pic>
        <p:nvPicPr>
          <p:cNvPr id="113" name="Google Shape;113;p17"/>
          <p:cNvPicPr preferRelativeResize="0"/>
          <p:nvPr/>
        </p:nvPicPr>
        <p:blipFill>
          <a:blip r:embed="rId3">
            <a:alphaModFix/>
          </a:blip>
          <a:stretch>
            <a:fillRect/>
          </a:stretch>
        </p:blipFill>
        <p:spPr>
          <a:xfrm>
            <a:off x="4906925" y="1388850"/>
            <a:ext cx="4176000" cy="3135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Making Sense of What Happened</a:t>
            </a:r>
            <a:endParaRPr sz="3600"/>
          </a:p>
        </p:txBody>
      </p:sp>
      <p:sp>
        <p:nvSpPr>
          <p:cNvPr id="119" name="Google Shape;119;p18"/>
          <p:cNvSpPr txBox="1"/>
          <p:nvPr>
            <p:ph idx="1" type="body"/>
          </p:nvPr>
        </p:nvSpPr>
        <p:spPr>
          <a:xfrm>
            <a:off x="457200" y="1200150"/>
            <a:ext cx="45984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Clr>
                <a:schemeClr val="dk1"/>
              </a:buClr>
              <a:buSzPts val="1100"/>
              <a:buFont typeface="Arial"/>
              <a:buNone/>
            </a:pPr>
            <a:r>
              <a:rPr lang="en" sz="1800"/>
              <a:t>F</a:t>
            </a:r>
            <a:r>
              <a:rPr lang="en" sz="1800"/>
              <a:t>ile and folder structure after running create-react-app helloworld</a:t>
            </a:r>
            <a:endParaRPr sz="1800"/>
          </a:p>
          <a:p>
            <a:pPr indent="0" lvl="0" marL="0" rtl="0" algn="l">
              <a:spcBef>
                <a:spcPts val="640"/>
              </a:spcBef>
              <a:spcAft>
                <a:spcPts val="0"/>
              </a:spcAft>
              <a:buNone/>
            </a:pPr>
            <a:r>
              <a:t/>
            </a:r>
            <a:endParaRPr sz="1800"/>
          </a:p>
        </p:txBody>
      </p:sp>
      <p:pic>
        <p:nvPicPr>
          <p:cNvPr id="120" name="Google Shape;120;p18"/>
          <p:cNvPicPr preferRelativeResize="0"/>
          <p:nvPr/>
        </p:nvPicPr>
        <p:blipFill>
          <a:blip r:embed="rId3">
            <a:alphaModFix/>
          </a:blip>
          <a:stretch>
            <a:fillRect/>
          </a:stretch>
        </p:blipFill>
        <p:spPr>
          <a:xfrm>
            <a:off x="5055588" y="1135275"/>
            <a:ext cx="3552825" cy="3524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Making Sense of What Happened</a:t>
            </a:r>
            <a:endParaRPr/>
          </a:p>
        </p:txBody>
      </p:sp>
      <p:sp>
        <p:nvSpPr>
          <p:cNvPr id="126" name="Google Shape;126;p19"/>
          <p:cNvSpPr txBox="1"/>
          <p:nvPr>
            <p:ph idx="1" type="body"/>
          </p:nvPr>
        </p:nvSpPr>
        <p:spPr>
          <a:xfrm>
            <a:off x="457200" y="1200150"/>
            <a:ext cx="32931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The index.html in your public folder gets loaded in your browser. If you take a look at this file, you’ll realize that it’s very basic.</a:t>
            </a:r>
            <a:endParaRPr sz="1800"/>
          </a:p>
        </p:txBody>
      </p:sp>
      <p:pic>
        <p:nvPicPr>
          <p:cNvPr id="127" name="Google Shape;127;p19"/>
          <p:cNvPicPr preferRelativeResize="0"/>
          <p:nvPr/>
        </p:nvPicPr>
        <p:blipFill>
          <a:blip r:embed="rId3">
            <a:alphaModFix/>
          </a:blip>
          <a:stretch>
            <a:fillRect/>
          </a:stretch>
        </p:blipFill>
        <p:spPr>
          <a:xfrm>
            <a:off x="4019550" y="1078125"/>
            <a:ext cx="4667250" cy="3638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Making Sense of What Happened</a:t>
            </a:r>
            <a:endParaRPr/>
          </a:p>
        </p:txBody>
      </p:sp>
      <p:sp>
        <p:nvSpPr>
          <p:cNvPr id="133" name="Google Shape;133;p20"/>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The important part to look at is the div element with an id value of root . This is where the contents of our React app ultimately get printed to.</a:t>
            </a:r>
            <a:endParaRPr/>
          </a:p>
        </p:txBody>
      </p:sp>
      <p:pic>
        <p:nvPicPr>
          <p:cNvPr id="134" name="Google Shape;134;p20"/>
          <p:cNvPicPr preferRelativeResize="0"/>
          <p:nvPr/>
        </p:nvPicPr>
        <p:blipFill>
          <a:blip r:embed="rId3">
            <a:alphaModFix/>
          </a:blip>
          <a:stretch>
            <a:fillRect/>
          </a:stretch>
        </p:blipFill>
        <p:spPr>
          <a:xfrm>
            <a:off x="682288" y="2126550"/>
            <a:ext cx="7779425" cy="1882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Making Sense of What Happened</a:t>
            </a:r>
            <a:endParaRPr/>
          </a:p>
        </p:txBody>
      </p:sp>
      <p:sp>
        <p:nvSpPr>
          <p:cNvPr id="140" name="Google Shape;140;p21"/>
          <p:cNvSpPr txBox="1"/>
          <p:nvPr>
            <p:ph idx="1" type="body"/>
          </p:nvPr>
        </p:nvSpPr>
        <p:spPr>
          <a:xfrm>
            <a:off x="594900" y="1200150"/>
            <a:ext cx="42732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i="1" lang="en" sz="1800"/>
              <a:t>The important point to note is that none of these things you are doing to your code affect the functionality of your final app in any major way. </a:t>
            </a:r>
            <a:r>
              <a:rPr lang="en" sz="1800"/>
              <a:t>This build step makes sense of all of the various files and components you are importing, to present them as an easily digestible set of combined files for the browser to take care of.</a:t>
            </a:r>
            <a:endParaRPr sz="1800"/>
          </a:p>
        </p:txBody>
      </p:sp>
      <p:pic>
        <p:nvPicPr>
          <p:cNvPr id="141" name="Google Shape;141;p21"/>
          <p:cNvPicPr preferRelativeResize="0"/>
          <p:nvPr/>
        </p:nvPicPr>
        <p:blipFill>
          <a:blip r:embed="rId3">
            <a:alphaModFix/>
          </a:blip>
          <a:stretch>
            <a:fillRect/>
          </a:stretch>
        </p:blipFill>
        <p:spPr>
          <a:xfrm>
            <a:off x="4923900" y="1387575"/>
            <a:ext cx="4074299" cy="2686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