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39b4bf33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9b4bf33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9b4bf33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9b4bf33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39b4bf33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9b4bf33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39b4bf33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9b4bf33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39b4bf33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9b4bf33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39b4bf3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9b4bf3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39b4bf3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9b4bf3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7df386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7df386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39b4bf3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9b4bf3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39b4bf3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9b4bf3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39b4bf3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9b4bf3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9b4bf33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9b4bf33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14</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Working with External Data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Getting the IP Address</a:t>
            </a:r>
            <a:endParaRPr sz="3600">
              <a:solidFill>
                <a:schemeClr val="dk1"/>
              </a:solidFill>
            </a:endParaRPr>
          </a:p>
        </p:txBody>
      </p:sp>
      <p:sp>
        <p:nvSpPr>
          <p:cNvPr id="144" name="Google Shape;144;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When we hear a response back from the ipinfo service, we call the processRequest function to help us deal with the result: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Next, modify the render call to reference the IP address value stored by our state:</a:t>
            </a:r>
            <a:endParaRPr sz="1800"/>
          </a:p>
          <a:p>
            <a:pPr indent="0" lvl="0" marL="0" rtl="0" algn="l">
              <a:spcBef>
                <a:spcPts val="64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637838" y="1928438"/>
            <a:ext cx="4352925" cy="1724025"/>
          </a:xfrm>
          <a:prstGeom prst="rect">
            <a:avLst/>
          </a:prstGeom>
          <a:noFill/>
          <a:ln>
            <a:noFill/>
          </a:ln>
        </p:spPr>
      </p:pic>
      <p:pic>
        <p:nvPicPr>
          <p:cNvPr id="146" name="Google Shape;146;p22"/>
          <p:cNvPicPr preferRelativeResize="0"/>
          <p:nvPr/>
        </p:nvPicPr>
        <p:blipFill>
          <a:blip r:embed="rId4">
            <a:alphaModFix/>
          </a:blip>
          <a:stretch>
            <a:fillRect/>
          </a:stretch>
        </p:blipFill>
        <p:spPr>
          <a:xfrm>
            <a:off x="1254000" y="4212450"/>
            <a:ext cx="4352925" cy="51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Getting the IP Address</a:t>
            </a:r>
            <a:endParaRPr/>
          </a:p>
        </p:txBody>
      </p:sp>
      <p:sp>
        <p:nvSpPr>
          <p:cNvPr id="152" name="Google Shape;152;p23"/>
          <p:cNvSpPr txBox="1"/>
          <p:nvPr>
            <p:ph idx="1" type="body"/>
          </p:nvPr>
        </p:nvSpPr>
        <p:spPr>
          <a:xfrm>
            <a:off x="457200" y="1200150"/>
            <a:ext cx="37224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you preview your app in your browser, you should see an IP address displayed. If you need a reminder, you can preview your app by navigating into your ipaddress folder via your command line and entering npm start .</a:t>
            </a:r>
            <a:endParaRPr sz="1800"/>
          </a:p>
          <a:p>
            <a:pPr indent="0" lvl="0" marL="0" rtl="0" algn="l">
              <a:spcBef>
                <a:spcPts val="64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4391013" y="1418850"/>
            <a:ext cx="4295775" cy="323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Kicking the Visuals Up a Notch</a:t>
            </a:r>
            <a:endParaRPr sz="3600"/>
          </a:p>
        </p:txBody>
      </p:sp>
      <p:sp>
        <p:nvSpPr>
          <p:cNvPr id="159" name="Google Shape;159;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Defining a new component called IPAddress that will be responsible for displaying the additional text and ensuring that our IP address is visually formatted exactly the way we want. </a:t>
            </a:r>
            <a:endParaRPr/>
          </a:p>
        </p:txBody>
      </p:sp>
      <p:pic>
        <p:nvPicPr>
          <p:cNvPr id="160" name="Google Shape;160;p24"/>
          <p:cNvPicPr preferRelativeResize="0"/>
          <p:nvPr/>
        </p:nvPicPr>
        <p:blipFill>
          <a:blip r:embed="rId3">
            <a:alphaModFix/>
          </a:blip>
          <a:stretch>
            <a:fillRect/>
          </a:stretch>
        </p:blipFill>
        <p:spPr>
          <a:xfrm>
            <a:off x="910688" y="2347800"/>
            <a:ext cx="5686425" cy="201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Kicking the Visuals Up a Notch</a:t>
            </a:r>
            <a:endParaRPr/>
          </a:p>
        </p:txBody>
      </p:sp>
      <p:sp>
        <p:nvSpPr>
          <p:cNvPr id="166" name="Google Shape;166;p25"/>
          <p:cNvSpPr txBox="1"/>
          <p:nvPr>
            <p:ph idx="1" type="body"/>
          </p:nvPr>
        </p:nvSpPr>
        <p:spPr>
          <a:xfrm>
            <a:off x="457200" y="1200150"/>
            <a:ext cx="4062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In our highlighted line, we call our IPAddress component, define a prop called ip , and set its value to the ip_address state variable. This is done to ensure that our IP address value travels all the way back to the IPAddress component’s render method, where it gets formatted and displayed.</a:t>
            </a:r>
            <a:endParaRPr sz="1800"/>
          </a:p>
          <a:p>
            <a:pPr indent="0" lvl="0" marL="0" rtl="0" algn="l">
              <a:spcBef>
                <a:spcPts val="640"/>
              </a:spcBef>
              <a:spcAft>
                <a:spcPts val="0"/>
              </a:spcAft>
              <a:buNone/>
            </a:pPr>
            <a:r>
              <a:t/>
            </a:r>
            <a:endParaRPr/>
          </a:p>
        </p:txBody>
      </p:sp>
      <p:pic>
        <p:nvPicPr>
          <p:cNvPr id="167" name="Google Shape;167;p25"/>
          <p:cNvPicPr preferRelativeResize="0"/>
          <p:nvPr/>
        </p:nvPicPr>
        <p:blipFill>
          <a:blip r:embed="rId3">
            <a:alphaModFix/>
          </a:blip>
          <a:stretch>
            <a:fillRect/>
          </a:stretch>
        </p:blipFill>
        <p:spPr>
          <a:xfrm>
            <a:off x="4519800" y="1125753"/>
            <a:ext cx="4114800" cy="35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Kicking the Visuals Up a Notch</a:t>
            </a:r>
            <a:endParaRPr/>
          </a:p>
        </p:txBody>
      </p:sp>
      <p:sp>
        <p:nvSpPr>
          <p:cNvPr id="173" name="Google Shape;173;p2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Presentational vs. Container Components</a:t>
            </a:r>
            <a:endParaRPr b="1" sz="1800"/>
          </a:p>
          <a:p>
            <a:pPr indent="457200" lvl="0" marL="0" rtl="0" algn="l">
              <a:lnSpc>
                <a:spcPct val="115000"/>
              </a:lnSpc>
              <a:spcBef>
                <a:spcPts val="0"/>
              </a:spcBef>
              <a:spcAft>
                <a:spcPts val="0"/>
              </a:spcAft>
              <a:buClr>
                <a:schemeClr val="dk1"/>
              </a:buClr>
              <a:buSzPts val="1100"/>
              <a:buFont typeface="Arial"/>
              <a:buNone/>
            </a:pPr>
            <a:r>
              <a:rPr lang="en" sz="1800"/>
              <a:t>Given what we’ve seen here so far, it seems like a good time to talk about a design choice that we’ve been indirectly following not just in this tutorial, but in other tutorials as well. In our React apps, we have been primarily dealing with two types of components:</a:t>
            </a:r>
            <a:endParaRPr sz="1800"/>
          </a:p>
          <a:p>
            <a:pPr indent="0" lvl="0" marL="228600" rtl="0" algn="l">
              <a:lnSpc>
                <a:spcPct val="115000"/>
              </a:lnSpc>
              <a:spcBef>
                <a:spcPts val="0"/>
              </a:spcBef>
              <a:spcAft>
                <a:spcPts val="0"/>
              </a:spcAft>
              <a:buClr>
                <a:schemeClr val="dk1"/>
              </a:buClr>
              <a:buSzPts val="1100"/>
              <a:buFont typeface="Arial"/>
              <a:buNone/>
            </a:pPr>
            <a:r>
              <a:rPr i="1" lang="en" sz="1800"/>
              <a:t>1. Components that deal with how things look. These are better known as presentational components.</a:t>
            </a:r>
            <a:endParaRPr i="1" sz="1800"/>
          </a:p>
          <a:p>
            <a:pPr indent="0" lvl="0" marL="228600" rtl="0" algn="l">
              <a:lnSpc>
                <a:spcPct val="115000"/>
              </a:lnSpc>
              <a:spcBef>
                <a:spcPts val="0"/>
              </a:spcBef>
              <a:spcAft>
                <a:spcPts val="0"/>
              </a:spcAft>
              <a:buClr>
                <a:schemeClr val="dk1"/>
              </a:buClr>
              <a:buSzPts val="1100"/>
              <a:buFont typeface="Arial"/>
              <a:buNone/>
            </a:pPr>
            <a:r>
              <a:rPr i="1" lang="en" sz="1800"/>
              <a:t>2. Components that perform some under-the-covers processing. Examples of this processing include routing, increasing a counter, fetching data via a HTTP request, and so on. You will see these components referred to as container components.</a:t>
            </a:r>
            <a:endParaRPr i="1" sz="1800"/>
          </a:p>
          <a:p>
            <a:pPr indent="0" lvl="0" marL="0" rtl="0" algn="l">
              <a:spcBef>
                <a:spcPts val="64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Conclusion</a:t>
            </a:r>
            <a:endParaRPr sz="4800"/>
          </a:p>
        </p:txBody>
      </p:sp>
      <p:sp>
        <p:nvSpPr>
          <p:cNvPr id="179" name="Google Shape;179;p2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At this point, you’re probably wondering what was made special because of React.</a:t>
            </a:r>
            <a:endParaRPr sz="1800"/>
          </a:p>
          <a:p>
            <a:pPr indent="-342900" lvl="0" marL="457200" rtl="0" algn="l">
              <a:lnSpc>
                <a:spcPct val="115000"/>
              </a:lnSpc>
              <a:spcBef>
                <a:spcPts val="0"/>
              </a:spcBef>
              <a:spcAft>
                <a:spcPts val="0"/>
              </a:spcAft>
              <a:buSzPts val="1800"/>
              <a:buChar char="•"/>
            </a:pPr>
            <a:r>
              <a:rPr lang="en" sz="1800"/>
              <a:t>All we really did here was use a boring old JavaScript API inside a component, hook up some events, and do the same state- and prop-related tasks you’ve done several times already. </a:t>
            </a:r>
            <a:endParaRPr sz="1800"/>
          </a:p>
          <a:p>
            <a:pPr indent="-342900" lvl="0" marL="457200" rtl="0" algn="l">
              <a:lnSpc>
                <a:spcPct val="115000"/>
              </a:lnSpc>
              <a:spcBef>
                <a:spcPts val="0"/>
              </a:spcBef>
              <a:spcAft>
                <a:spcPts val="0"/>
              </a:spcAft>
              <a:buSzPts val="1800"/>
              <a:buChar char="•"/>
            </a:pPr>
            <a:r>
              <a:rPr lang="en" sz="1800"/>
              <a:t>Here’s the thing: You’ve already learned almost everything there is to learn about the basics of React. Going forward, nothing should surprise you.</a:t>
            </a:r>
            <a:endParaRPr sz="18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Web Request </a:t>
            </a:r>
            <a:endParaRPr sz="2400"/>
          </a:p>
          <a:p>
            <a:pPr indent="-381000" lvl="0" marL="457200" rtl="0" algn="l">
              <a:lnSpc>
                <a:spcPct val="115000"/>
              </a:lnSpc>
              <a:spcBef>
                <a:spcPts val="0"/>
              </a:spcBef>
              <a:spcAft>
                <a:spcPts val="0"/>
              </a:spcAft>
              <a:buSzPts val="2400"/>
              <a:buChar char="•"/>
            </a:pPr>
            <a:r>
              <a:rPr lang="en" sz="2400"/>
              <a:t>It’s React Time!</a:t>
            </a:r>
            <a:endParaRPr sz="2400"/>
          </a:p>
          <a:p>
            <a:pPr indent="-381000" lvl="0" marL="457200" rtl="0" algn="l">
              <a:lnSpc>
                <a:spcPct val="115000"/>
              </a:lnSpc>
              <a:spcBef>
                <a:spcPts val="0"/>
              </a:spcBef>
              <a:spcAft>
                <a:spcPts val="0"/>
              </a:spcAft>
              <a:buSzPts val="2400"/>
              <a:buChar char="•"/>
            </a:pPr>
            <a:r>
              <a:rPr lang="en" sz="2400"/>
              <a:t>Getting the IP Address</a:t>
            </a:r>
            <a:endParaRPr sz="2400"/>
          </a:p>
          <a:p>
            <a:pPr indent="-381000" lvl="0" marL="457200" rtl="0" algn="l">
              <a:lnSpc>
                <a:spcPct val="115000"/>
              </a:lnSpc>
              <a:spcBef>
                <a:spcPts val="0"/>
              </a:spcBef>
              <a:spcAft>
                <a:spcPts val="0"/>
              </a:spcAft>
              <a:buSzPts val="2400"/>
              <a:buChar char="•"/>
            </a:pPr>
            <a:r>
              <a:rPr lang="en" sz="2400"/>
              <a:t>Kicking the Visuals Up a Notch</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 Request 101</a:t>
            </a:r>
            <a:endParaRPr/>
          </a:p>
        </p:txBody>
      </p:sp>
      <p:sp>
        <p:nvSpPr>
          <p:cNvPr id="97" name="Google Shape;97;p1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To get information about the user, here’s our HTTP request:</a:t>
            </a:r>
            <a:endParaRPr sz="1800"/>
          </a:p>
          <a:p>
            <a:pPr indent="0" lvl="0" marL="0" rtl="0" algn="l">
              <a:spcBef>
                <a:spcPts val="0"/>
              </a:spcBef>
              <a:spcAft>
                <a:spcPts val="0"/>
              </a:spcAft>
              <a:buClr>
                <a:schemeClr val="dk1"/>
              </a:buClr>
              <a:buSzPts val="1100"/>
              <a:buFont typeface="Arial"/>
              <a:buNone/>
            </a:pPr>
            <a:r>
              <a:rPr lang="en" sz="1800"/>
              <a:t>GET /user</a:t>
            </a:r>
            <a:endParaRPr sz="1800"/>
          </a:p>
          <a:p>
            <a:pPr indent="0" lvl="0" marL="0" rtl="0" algn="l">
              <a:spcBef>
                <a:spcPts val="0"/>
              </a:spcBef>
              <a:spcAft>
                <a:spcPts val="0"/>
              </a:spcAft>
              <a:buClr>
                <a:schemeClr val="dk1"/>
              </a:buClr>
              <a:buSzPts val="1100"/>
              <a:buFont typeface="Arial"/>
              <a:buNone/>
            </a:pPr>
            <a:r>
              <a:rPr lang="en" sz="1800"/>
              <a:t>Accept: application/json</a:t>
            </a:r>
            <a:endParaRPr sz="1800"/>
          </a:p>
          <a:p>
            <a:pPr indent="0" lvl="0" marL="0" rtl="0" algn="l">
              <a:spcBef>
                <a:spcPts val="0"/>
              </a:spcBef>
              <a:spcAft>
                <a:spcPts val="0"/>
              </a:spcAft>
              <a:buClr>
                <a:schemeClr val="dk1"/>
              </a:buClr>
              <a:buSzPts val="1100"/>
              <a:buFont typeface="Arial"/>
              <a:buNone/>
            </a:pPr>
            <a:r>
              <a:rPr lang="en" sz="1800"/>
              <a:t>For that request, here’s what the server might return:</a:t>
            </a:r>
            <a:endParaRPr sz="1800"/>
          </a:p>
          <a:p>
            <a:pPr indent="0" lvl="0" marL="0" rtl="0" algn="l">
              <a:spcBef>
                <a:spcPts val="0"/>
              </a:spcBef>
              <a:spcAft>
                <a:spcPts val="0"/>
              </a:spcAft>
              <a:buClr>
                <a:schemeClr val="dk1"/>
              </a:buClr>
              <a:buSzPts val="1100"/>
              <a:buFont typeface="Arial"/>
              <a:buNone/>
            </a:pPr>
            <a:r>
              <a:rPr lang="en" sz="1800"/>
              <a:t>200 OK</a:t>
            </a:r>
            <a:endParaRPr sz="1800"/>
          </a:p>
          <a:p>
            <a:pPr indent="0" lvl="0" marL="0" rtl="0" algn="l">
              <a:spcBef>
                <a:spcPts val="0"/>
              </a:spcBef>
              <a:spcAft>
                <a:spcPts val="0"/>
              </a:spcAft>
              <a:buNone/>
            </a:pPr>
            <a:r>
              <a:rPr lang="en" sz="1800"/>
              <a:t>Content-Type: application/json</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i="1" lang="en" sz="1800"/>
              <a:t>{</a:t>
            </a:r>
            <a:endParaRPr i="1" sz="1800"/>
          </a:p>
          <a:p>
            <a:pPr indent="0" lvl="0" marL="0" rtl="0" algn="l">
              <a:spcBef>
                <a:spcPts val="0"/>
              </a:spcBef>
              <a:spcAft>
                <a:spcPts val="0"/>
              </a:spcAft>
              <a:buClr>
                <a:schemeClr val="dk1"/>
              </a:buClr>
              <a:buSzPts val="1100"/>
              <a:buFont typeface="Arial"/>
              <a:buNone/>
            </a:pPr>
            <a:r>
              <a:rPr i="1" lang="en" sz="1800"/>
              <a:t>"name": "Kirupa",</a:t>
            </a:r>
            <a:endParaRPr i="1" sz="1800"/>
          </a:p>
          <a:p>
            <a:pPr indent="0" lvl="0" marL="0" rtl="0" algn="l">
              <a:spcBef>
                <a:spcPts val="0"/>
              </a:spcBef>
              <a:spcAft>
                <a:spcPts val="0"/>
              </a:spcAft>
              <a:buClr>
                <a:schemeClr val="dk1"/>
              </a:buClr>
              <a:buSzPts val="1100"/>
              <a:buFont typeface="Arial"/>
              <a:buNone/>
            </a:pPr>
            <a:r>
              <a:rPr i="1" lang="en" sz="1800"/>
              <a:t>"url": "http:https://www.kirupa.com"</a:t>
            </a:r>
            <a:endParaRPr i="1" sz="1800"/>
          </a:p>
          <a:p>
            <a:pPr indent="0" lvl="0" marL="0" rtl="0" algn="l">
              <a:spcBef>
                <a:spcPts val="0"/>
              </a:spcBef>
              <a:spcAft>
                <a:spcPts val="0"/>
              </a:spcAft>
              <a:buClr>
                <a:schemeClr val="dk1"/>
              </a:buClr>
              <a:buSzPts val="1100"/>
              <a:buFont typeface="Arial"/>
              <a:buNone/>
            </a:pPr>
            <a:r>
              <a:rPr i="1" lang="en" sz="1800"/>
              <a:t>}</a:t>
            </a:r>
            <a:endParaRPr i="1" sz="1800"/>
          </a:p>
          <a:p>
            <a:pPr indent="0" lvl="0" marL="0" rtl="0" algn="l">
              <a:spcBef>
                <a:spcPts val="64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Web Request 101</a:t>
            </a:r>
            <a:endParaRPr/>
          </a:p>
        </p:txBody>
      </p:sp>
      <p:sp>
        <p:nvSpPr>
          <p:cNvPr id="103" name="Google Shape;103;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In JavaScript, the object that is responsible for allowing you to send and receive HTTP requests is the weirdly named XMLHttpRequest . This object allows you to do several things that are important to making web requests:</a:t>
            </a:r>
            <a:endParaRPr sz="1800"/>
          </a:p>
          <a:p>
            <a:pPr indent="0" lvl="0" marL="285750" rtl="0" algn="l">
              <a:lnSpc>
                <a:spcPct val="115000"/>
              </a:lnSpc>
              <a:spcBef>
                <a:spcPts val="0"/>
              </a:spcBef>
              <a:spcAft>
                <a:spcPts val="0"/>
              </a:spcAft>
              <a:buNone/>
            </a:pPr>
            <a:r>
              <a:rPr lang="en" sz="1800"/>
              <a:t>1. Send a request to a server</a:t>
            </a:r>
            <a:endParaRPr sz="1800"/>
          </a:p>
          <a:p>
            <a:pPr indent="0" lvl="0" marL="285750" rtl="0" algn="l">
              <a:lnSpc>
                <a:spcPct val="115000"/>
              </a:lnSpc>
              <a:spcBef>
                <a:spcPts val="0"/>
              </a:spcBef>
              <a:spcAft>
                <a:spcPts val="0"/>
              </a:spcAft>
              <a:buNone/>
            </a:pPr>
            <a:r>
              <a:rPr lang="en" sz="1800"/>
              <a:t>2. Check on the status of a request</a:t>
            </a:r>
            <a:endParaRPr sz="1800"/>
          </a:p>
          <a:p>
            <a:pPr indent="0" lvl="0" marL="285750" rtl="0" algn="l">
              <a:lnSpc>
                <a:spcPct val="115000"/>
              </a:lnSpc>
              <a:spcBef>
                <a:spcPts val="0"/>
              </a:spcBef>
              <a:spcAft>
                <a:spcPts val="0"/>
              </a:spcAft>
              <a:buNone/>
            </a:pPr>
            <a:r>
              <a:rPr lang="en" sz="1800"/>
              <a:t>3. Retrieve and parse the response from the request</a:t>
            </a:r>
            <a:endParaRPr sz="1800"/>
          </a:p>
          <a:p>
            <a:pPr indent="0" lvl="0" marL="285750" rtl="0" algn="l">
              <a:lnSpc>
                <a:spcPct val="115000"/>
              </a:lnSpc>
              <a:spcBef>
                <a:spcPts val="0"/>
              </a:spcBef>
              <a:spcAft>
                <a:spcPts val="0"/>
              </a:spcAft>
              <a:buNone/>
            </a:pPr>
            <a:r>
              <a:rPr lang="en" sz="1800"/>
              <a:t>4. Listen for the readystatechange event that helps you react to the status of your request</a:t>
            </a:r>
            <a:endParaRPr sz="1800"/>
          </a:p>
          <a:p>
            <a:pPr indent="0" lvl="0" marL="0" rtl="0" algn="l">
              <a:spcBef>
                <a:spcPts val="64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Web Request 101</a:t>
            </a:r>
            <a:endParaRPr/>
          </a:p>
        </p:txBody>
      </p:sp>
      <p:sp>
        <p:nvSpPr>
          <p:cNvPr id="109" name="Google Shape;109;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Why Not Use Third-Party Libraries?</a:t>
            </a:r>
            <a:endParaRPr sz="1800"/>
          </a:p>
          <a:p>
            <a:pPr indent="0" lvl="0" marL="0" rtl="0" algn="l">
              <a:lnSpc>
                <a:spcPct val="115000"/>
              </a:lnSpc>
              <a:spcBef>
                <a:spcPts val="0"/>
              </a:spcBef>
              <a:spcAft>
                <a:spcPts val="0"/>
              </a:spcAft>
              <a:buClr>
                <a:schemeClr val="dk1"/>
              </a:buClr>
              <a:buSzPts val="1100"/>
              <a:buFont typeface="Arial"/>
              <a:buNone/>
            </a:pPr>
            <a:r>
              <a:rPr lang="en" sz="1800"/>
              <a:t>A bunch of third-party libraries wrap and simplify how you can work with the XMLHttpRequest object. Feel free to use them if you want, but using the XMLHttpRequest object directly isn’t very complicated, either. It’s only a few lines of code, and (compared to everything you’ve been learning in React) they’re some of the easiest lines of code you’ll encounter.</a:t>
            </a:r>
            <a:endParaRPr sz="1800"/>
          </a:p>
          <a:p>
            <a:pPr indent="0" lvl="0" marL="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It’s React Time!</a:t>
            </a:r>
            <a:endParaRPr sz="3600"/>
          </a:p>
        </p:txBody>
      </p:sp>
      <p:sp>
        <p:nvSpPr>
          <p:cNvPr id="115" name="Google Shape;115;p18"/>
          <p:cNvSpPr txBox="1"/>
          <p:nvPr>
            <p:ph idx="1" type="body"/>
          </p:nvPr>
        </p:nvSpPr>
        <p:spPr>
          <a:xfrm>
            <a:off x="457200" y="1200150"/>
            <a:ext cx="4710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 first step is to create a new React app. </a:t>
            </a:r>
            <a:endParaRPr sz="1800"/>
          </a:p>
          <a:p>
            <a:pPr indent="457200" lvl="0" marL="0" rtl="0" algn="l">
              <a:lnSpc>
                <a:spcPct val="115000"/>
              </a:lnSpc>
              <a:spcBef>
                <a:spcPts val="0"/>
              </a:spcBef>
              <a:spcAft>
                <a:spcPts val="0"/>
              </a:spcAft>
              <a:buClr>
                <a:schemeClr val="dk1"/>
              </a:buClr>
              <a:buSzPts val="1100"/>
              <a:buFont typeface="Arial"/>
              <a:buNone/>
            </a:pPr>
            <a:r>
              <a:rPr i="1" lang="en" sz="1800"/>
              <a:t>create-react-app ipaddress</a:t>
            </a:r>
            <a:endParaRPr i="1" sz="1800"/>
          </a:p>
          <a:p>
            <a:pPr indent="0" lvl="0" marL="0" rtl="0" algn="l">
              <a:lnSpc>
                <a:spcPct val="115000"/>
              </a:lnSpc>
              <a:spcBef>
                <a:spcPts val="0"/>
              </a:spcBef>
              <a:spcAft>
                <a:spcPts val="0"/>
              </a:spcAft>
              <a:buClr>
                <a:schemeClr val="dk1"/>
              </a:buClr>
              <a:buSzPts val="1100"/>
              <a:buFont typeface="Arial"/>
              <a:buNone/>
            </a:pPr>
            <a:r>
              <a:rPr lang="en" sz="1800"/>
              <a:t>Inside the public folder, create a new file called index.html . Add the following content into it</a:t>
            </a:r>
            <a:endParaRPr sz="1800"/>
          </a:p>
          <a:p>
            <a:pPr indent="0" lvl="0" marL="0" rtl="0" algn="l">
              <a:spcBef>
                <a:spcPts val="64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5571675" y="1254750"/>
            <a:ext cx="2965875" cy="309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It’s React Time!</a:t>
            </a:r>
            <a:endParaRPr/>
          </a:p>
        </p:txBody>
      </p:sp>
      <p:sp>
        <p:nvSpPr>
          <p:cNvPr id="122" name="Google Shape;122;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All we have going here is a div element named container . Next, go to your src folder and create a new file called index.js . Inside this file, add the following:</a:t>
            </a:r>
            <a:endParaRPr sz="1800"/>
          </a:p>
          <a:p>
            <a:pPr indent="0" lvl="0" marL="0" rtl="0" algn="l">
              <a:spcBef>
                <a:spcPts val="64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1033176" y="2023851"/>
            <a:ext cx="4094275" cy="248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Getting the IP Address</a:t>
            </a:r>
            <a:endParaRPr sz="3600"/>
          </a:p>
        </p:txBody>
      </p:sp>
      <p:sp>
        <p:nvSpPr>
          <p:cNvPr id="129" name="Google Shape;129;p20"/>
          <p:cNvSpPr txBox="1"/>
          <p:nvPr>
            <p:ph idx="1" type="body"/>
          </p:nvPr>
        </p:nvSpPr>
        <p:spPr>
          <a:xfrm>
            <a:off x="457200" y="1200150"/>
            <a:ext cx="35769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lines you just added don’t do a whole lot. They just print the words Nothing yet! to the screen.</a:t>
            </a:r>
            <a:endParaRPr sz="1800"/>
          </a:p>
          <a:p>
            <a:pPr indent="0" lvl="0" marL="0" rtl="0" algn="l">
              <a:spcBef>
                <a:spcPts val="640"/>
              </a:spcBef>
              <a:spcAft>
                <a:spcPts val="0"/>
              </a:spcAft>
              <a:buNone/>
            </a:pPr>
            <a:r>
              <a:t/>
            </a:r>
            <a:endParaRPr/>
          </a:p>
        </p:txBody>
      </p:sp>
      <p:pic>
        <p:nvPicPr>
          <p:cNvPr id="130" name="Google Shape;130;p20"/>
          <p:cNvPicPr preferRelativeResize="0"/>
          <p:nvPr/>
        </p:nvPicPr>
        <p:blipFill>
          <a:blip r:embed="rId3">
            <a:alphaModFix/>
          </a:blip>
          <a:stretch>
            <a:fillRect/>
          </a:stretch>
        </p:blipFill>
        <p:spPr>
          <a:xfrm>
            <a:off x="428613" y="2364000"/>
            <a:ext cx="4143375" cy="2019300"/>
          </a:xfrm>
          <a:prstGeom prst="rect">
            <a:avLst/>
          </a:prstGeom>
          <a:noFill/>
          <a:ln>
            <a:noFill/>
          </a:ln>
        </p:spPr>
      </p:pic>
      <p:pic>
        <p:nvPicPr>
          <p:cNvPr id="131" name="Google Shape;131;p20"/>
          <p:cNvPicPr preferRelativeResize="0"/>
          <p:nvPr/>
        </p:nvPicPr>
        <p:blipFill>
          <a:blip r:embed="rId4">
            <a:alphaModFix/>
          </a:blip>
          <a:stretch>
            <a:fillRect/>
          </a:stretch>
        </p:blipFill>
        <p:spPr>
          <a:xfrm>
            <a:off x="4357950" y="868575"/>
            <a:ext cx="4701450" cy="389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Getting the IP Address</a:t>
            </a:r>
            <a:endParaRPr/>
          </a:p>
        </p:txBody>
      </p:sp>
      <p:sp>
        <p:nvSpPr>
          <p:cNvPr id="137" name="Google Shape;137;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Now we’re getting somewhere! When our component becomes active and the componentDidMount lifecycle method gets called, we make our HTTP request and send it off to the ipinfo.io web service:</a:t>
            </a:r>
            <a:endParaRPr sz="1800"/>
          </a:p>
          <a:p>
            <a:pPr indent="0" lvl="0" marL="0" rtl="0" algn="l">
              <a:spcBef>
                <a:spcPts val="640"/>
              </a:spcBef>
              <a:spcAft>
                <a:spcPts val="0"/>
              </a:spcAft>
              <a:buNone/>
            </a:pPr>
            <a:r>
              <a:t/>
            </a:r>
            <a:endParaRPr/>
          </a:p>
        </p:txBody>
      </p:sp>
      <p:pic>
        <p:nvPicPr>
          <p:cNvPr id="138" name="Google Shape;138;p21"/>
          <p:cNvPicPr preferRelativeResize="0"/>
          <p:nvPr/>
        </p:nvPicPr>
        <p:blipFill>
          <a:blip r:embed="rId3">
            <a:alphaModFix/>
          </a:blip>
          <a:stretch>
            <a:fillRect/>
          </a:stretch>
        </p:blipFill>
        <p:spPr>
          <a:xfrm>
            <a:off x="816638" y="2253813"/>
            <a:ext cx="4886325" cy="221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