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4cbed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4cbed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be3b88e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be3b88e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be3b88e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be3b88e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fc0157b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fc0157b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15</a:t>
            </a:r>
            <a:endParaRPr b="1"/>
          </a:p>
        </p:txBody>
      </p:sp>
      <p:sp>
        <p:nvSpPr>
          <p:cNvPr id="85" name="Google Shape;85;p13"/>
          <p:cNvSpPr txBox="1"/>
          <p:nvPr>
            <p:ph idx="1" type="subTitle"/>
          </p:nvPr>
        </p:nvSpPr>
        <p:spPr>
          <a:xfrm>
            <a:off x="1371600" y="2914650"/>
            <a:ext cx="6400800" cy="1314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b="1" lang="en" sz="4000"/>
              <a:t>Building an Awesome Todo List App in React</a:t>
            </a:r>
            <a:endParaRPr sz="4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Creating the Initial UI </a:t>
            </a:r>
            <a:endParaRPr sz="2400"/>
          </a:p>
          <a:p>
            <a:pPr indent="-381000" lvl="0" marL="457200" rtl="0" algn="l">
              <a:lnSpc>
                <a:spcPct val="115000"/>
              </a:lnSpc>
              <a:spcBef>
                <a:spcPts val="0"/>
              </a:spcBef>
              <a:spcAft>
                <a:spcPts val="0"/>
              </a:spcAft>
              <a:buSzPts val="2400"/>
              <a:buChar char="•"/>
            </a:pPr>
            <a:r>
              <a:rPr lang="en" sz="2400"/>
              <a:t>Building the Rest of the App </a:t>
            </a:r>
            <a:endParaRPr sz="2400"/>
          </a:p>
          <a:p>
            <a:pPr indent="-381000" lvl="0" marL="457200" rtl="0" algn="l">
              <a:lnSpc>
                <a:spcPct val="115000"/>
              </a:lnSpc>
              <a:spcBef>
                <a:spcPts val="0"/>
              </a:spcBef>
              <a:spcAft>
                <a:spcPts val="0"/>
              </a:spcAft>
              <a:buSzPts val="2400"/>
              <a:buChar char="•"/>
            </a:pPr>
            <a:r>
              <a:rPr lang="en" sz="2400"/>
              <a:t>Adding Items </a:t>
            </a:r>
            <a:endParaRPr sz="2400"/>
          </a:p>
          <a:p>
            <a:pPr indent="-381000" lvl="0" marL="457200" rtl="0" algn="l">
              <a:lnSpc>
                <a:spcPct val="115000"/>
              </a:lnSpc>
              <a:spcBef>
                <a:spcPts val="0"/>
              </a:spcBef>
              <a:spcAft>
                <a:spcPts val="0"/>
              </a:spcAft>
              <a:buSzPts val="2400"/>
              <a:buChar char="•"/>
            </a:pPr>
            <a:r>
              <a:rPr lang="en" sz="2400"/>
              <a:t>Displaying the Items </a:t>
            </a:r>
            <a:endParaRPr sz="2400"/>
          </a:p>
          <a:p>
            <a:pPr indent="-381000" lvl="0" marL="457200" rtl="0" algn="l">
              <a:lnSpc>
                <a:spcPct val="115000"/>
              </a:lnSpc>
              <a:spcBef>
                <a:spcPts val="0"/>
              </a:spcBef>
              <a:spcAft>
                <a:spcPts val="0"/>
              </a:spcAft>
              <a:buSzPts val="2400"/>
              <a:buChar char="•"/>
            </a:pPr>
            <a:r>
              <a:rPr lang="en" sz="2400"/>
              <a:t>Styling our App </a:t>
            </a:r>
            <a:endParaRPr sz="2400"/>
          </a:p>
          <a:p>
            <a:pPr indent="-381000" lvl="0" marL="457200" rtl="0" algn="l">
              <a:lnSpc>
                <a:spcPct val="115000"/>
              </a:lnSpc>
              <a:spcBef>
                <a:spcPts val="0"/>
              </a:spcBef>
              <a:spcAft>
                <a:spcPts val="0"/>
              </a:spcAft>
              <a:buSzPts val="2400"/>
              <a:buChar char="•"/>
            </a:pPr>
            <a:r>
              <a:rPr lang="en" sz="2400"/>
              <a:t>Removing Items </a:t>
            </a:r>
            <a:endParaRPr sz="2400"/>
          </a:p>
          <a:p>
            <a:pPr indent="-381000" lvl="0" marL="457200" rtl="0" algn="l">
              <a:lnSpc>
                <a:spcPct val="115000"/>
              </a:lnSpc>
              <a:spcBef>
                <a:spcPts val="0"/>
              </a:spcBef>
              <a:spcAft>
                <a:spcPts val="0"/>
              </a:spcAft>
              <a:buSzPts val="2400"/>
              <a:buChar char="•"/>
            </a:pPr>
            <a:r>
              <a:rPr lang="en" sz="2400"/>
              <a:t>Animation! Animation! Animation!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800">
                <a:solidFill>
                  <a:schemeClr val="dk1"/>
                </a:solidFill>
              </a:rPr>
              <a:t>Creating the Initial UI </a:t>
            </a:r>
            <a:endParaRPr sz="4800"/>
          </a:p>
        </p:txBody>
      </p:sp>
      <p:sp>
        <p:nvSpPr>
          <p:cNvPr id="97" name="Google Shape;97;p15"/>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 sz="1400"/>
              <a:t>The way this Todo List app works is pretty simple. You type in a task or item or whatever you</a:t>
            </a:r>
            <a:endParaRPr sz="1400"/>
          </a:p>
          <a:p>
            <a:pPr indent="0" lvl="0" marL="0" rtl="0" algn="l">
              <a:spcBef>
                <a:spcPts val="640"/>
              </a:spcBef>
              <a:spcAft>
                <a:spcPts val="0"/>
              </a:spcAft>
              <a:buClr>
                <a:schemeClr val="dk1"/>
              </a:buClr>
              <a:buSzPts val="1100"/>
              <a:buFont typeface="Arial"/>
              <a:buNone/>
            </a:pPr>
            <a:r>
              <a:rPr lang="en" sz="1400"/>
              <a:t>want into the input field and then press Add (or click Enter/Return). After you’ve submitted</a:t>
            </a:r>
            <a:endParaRPr sz="1400"/>
          </a:p>
          <a:p>
            <a:pPr indent="0" lvl="0" marL="0" rtl="0" algn="l">
              <a:spcBef>
                <a:spcPts val="640"/>
              </a:spcBef>
              <a:spcAft>
                <a:spcPts val="0"/>
              </a:spcAft>
              <a:buClr>
                <a:schemeClr val="dk1"/>
              </a:buClr>
              <a:buSzPts val="1100"/>
              <a:buFont typeface="Arial"/>
              <a:buNone/>
            </a:pPr>
            <a:r>
              <a:rPr lang="en" sz="1400"/>
              <a:t>your item, you’ll see it appear as an entry.</a:t>
            </a:r>
            <a:endParaRPr sz="1400"/>
          </a:p>
          <a:p>
            <a:pPr indent="0" lvl="0" marL="0" rtl="0" algn="l">
              <a:spcBef>
                <a:spcPts val="640"/>
              </a:spcBef>
              <a:spcAft>
                <a:spcPts val="0"/>
              </a:spcAft>
              <a:buNone/>
            </a:pPr>
            <a:r>
              <a:t/>
            </a:r>
            <a:endParaRPr sz="1400"/>
          </a:p>
        </p:txBody>
      </p:sp>
      <p:pic>
        <p:nvPicPr>
          <p:cNvPr id="98" name="Google Shape;98;p15"/>
          <p:cNvPicPr preferRelativeResize="0"/>
          <p:nvPr/>
        </p:nvPicPr>
        <p:blipFill>
          <a:blip r:embed="rId3">
            <a:alphaModFix/>
          </a:blip>
          <a:stretch>
            <a:fillRect/>
          </a:stretch>
        </p:blipFill>
        <p:spPr>
          <a:xfrm>
            <a:off x="1115050" y="2279525"/>
            <a:ext cx="2646250" cy="2536200"/>
          </a:xfrm>
          <a:prstGeom prst="rect">
            <a:avLst/>
          </a:prstGeom>
          <a:noFill/>
          <a:ln>
            <a:noFill/>
          </a:ln>
        </p:spPr>
      </p:pic>
      <p:pic>
        <p:nvPicPr>
          <p:cNvPr id="99" name="Google Shape;99;p15"/>
          <p:cNvPicPr preferRelativeResize="0"/>
          <p:nvPr/>
        </p:nvPicPr>
        <p:blipFill>
          <a:blip r:embed="rId4">
            <a:alphaModFix/>
          </a:blip>
          <a:stretch>
            <a:fillRect/>
          </a:stretch>
        </p:blipFill>
        <p:spPr>
          <a:xfrm>
            <a:off x="4936075" y="1955525"/>
            <a:ext cx="2569175" cy="279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Building the Rest of the App</a:t>
            </a:r>
            <a:endParaRPr/>
          </a:p>
        </p:txBody>
      </p:sp>
      <p:sp>
        <p:nvSpPr>
          <p:cNvPr id="105" name="Google Shape;105;p16"/>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 sz="1400"/>
              <a:t>As you can imagine, getting the initial UI elements to show up is the easy part. Tying up all the visuals with the underlying data is where the real work lies. This work can roughly be divided into five parts:</a:t>
            </a:r>
            <a:endParaRPr sz="1400"/>
          </a:p>
          <a:p>
            <a:pPr indent="0" lvl="0" marL="228600" rtl="0" algn="l">
              <a:spcBef>
                <a:spcPts val="640"/>
              </a:spcBef>
              <a:spcAft>
                <a:spcPts val="0"/>
              </a:spcAft>
              <a:buClr>
                <a:schemeClr val="dk1"/>
              </a:buClr>
              <a:buSzPts val="1100"/>
              <a:buFont typeface="Arial"/>
              <a:buNone/>
            </a:pPr>
            <a:r>
              <a:rPr lang="en" sz="1400"/>
              <a:t>1. Adding items</a:t>
            </a:r>
            <a:endParaRPr sz="1400"/>
          </a:p>
          <a:p>
            <a:pPr indent="0" lvl="0" marL="228600" rtl="0" algn="l">
              <a:spcBef>
                <a:spcPts val="640"/>
              </a:spcBef>
              <a:spcAft>
                <a:spcPts val="0"/>
              </a:spcAft>
              <a:buClr>
                <a:schemeClr val="dk1"/>
              </a:buClr>
              <a:buSzPts val="1100"/>
              <a:buFont typeface="Arial"/>
              <a:buNone/>
            </a:pPr>
            <a:r>
              <a:rPr lang="en" sz="1400"/>
              <a:t>2. Displaying items</a:t>
            </a:r>
            <a:endParaRPr sz="1400"/>
          </a:p>
          <a:p>
            <a:pPr indent="0" lvl="0" marL="228600" rtl="0" algn="l">
              <a:spcBef>
                <a:spcPts val="640"/>
              </a:spcBef>
              <a:spcAft>
                <a:spcPts val="0"/>
              </a:spcAft>
              <a:buClr>
                <a:schemeClr val="dk1"/>
              </a:buClr>
              <a:buSzPts val="1100"/>
              <a:buFont typeface="Arial"/>
              <a:buNone/>
            </a:pPr>
            <a:r>
              <a:rPr lang="en" sz="1400"/>
              <a:t>3. Styling</a:t>
            </a:r>
            <a:endParaRPr sz="1400"/>
          </a:p>
          <a:p>
            <a:pPr indent="0" lvl="0" marL="228600" rtl="0" algn="l">
              <a:spcBef>
                <a:spcPts val="640"/>
              </a:spcBef>
              <a:spcAft>
                <a:spcPts val="0"/>
              </a:spcAft>
              <a:buClr>
                <a:schemeClr val="dk1"/>
              </a:buClr>
              <a:buSzPts val="1100"/>
              <a:buFont typeface="Arial"/>
              <a:buNone/>
            </a:pPr>
            <a:r>
              <a:rPr lang="en" sz="1400"/>
              <a:t>4. Removing items</a:t>
            </a:r>
            <a:endParaRPr sz="1400"/>
          </a:p>
          <a:p>
            <a:pPr indent="0" lvl="0" marL="228600" rtl="0" algn="l">
              <a:spcBef>
                <a:spcPts val="640"/>
              </a:spcBef>
              <a:spcAft>
                <a:spcPts val="0"/>
              </a:spcAft>
              <a:buClr>
                <a:schemeClr val="dk1"/>
              </a:buClr>
              <a:buSzPts val="1100"/>
              <a:buFont typeface="Arial"/>
              <a:buNone/>
            </a:pPr>
            <a:r>
              <a:rPr lang="en" sz="1400"/>
              <a:t>5. Animating items as they are added or removed</a:t>
            </a:r>
            <a:endParaRPr sz="1400"/>
          </a:p>
          <a:p>
            <a:pPr indent="0" lvl="0" marL="0" rtl="0" algn="l">
              <a:spcBef>
                <a:spcPts val="640"/>
              </a:spcBef>
              <a:spcAft>
                <a:spcPts val="0"/>
              </a:spcAft>
              <a:buClr>
                <a:schemeClr val="dk1"/>
              </a:buClr>
              <a:buSzPts val="1100"/>
              <a:buFont typeface="Arial"/>
              <a:buNone/>
            </a:pPr>
            <a:r>
              <a:rPr lang="en" sz="1400"/>
              <a:t>Individually, all of these little implementation details are easy to wrap your brain around.</a:t>
            </a:r>
            <a:endParaRPr sz="1400"/>
          </a:p>
          <a:p>
            <a:pPr indent="0" lvl="0" marL="0" rtl="0" algn="l">
              <a:spcBef>
                <a:spcPts val="640"/>
              </a:spcBef>
              <a:spcAft>
                <a:spcPts val="0"/>
              </a:spcAft>
              <a:buClr>
                <a:schemeClr val="dk1"/>
              </a:buClr>
              <a:buSzPts val="1100"/>
              <a:buFont typeface="Arial"/>
              <a:buNone/>
            </a:pPr>
            <a:r>
              <a:rPr lang="en" sz="1400"/>
              <a:t>When you put them together, you need to watch out for a few things. We’ll look at all that and more in the following sections.</a:t>
            </a:r>
            <a:endParaRPr sz="1400"/>
          </a:p>
          <a:p>
            <a:pPr indent="0" lvl="0" marL="0" rtl="0" algn="l">
              <a:spcBef>
                <a:spcPts val="640"/>
              </a:spcBef>
              <a:spcAft>
                <a:spcPts val="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Animation! Animation! Animation!</a:t>
            </a:r>
            <a:endParaRPr sz="3600"/>
          </a:p>
        </p:txBody>
      </p:sp>
      <p:sp>
        <p:nvSpPr>
          <p:cNvPr id="111" name="Google Shape;111;p1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Fortunately, the React community has come up with a handful of lightweight animation libraries that make animating adding and deleting elements really easy. </a:t>
            </a:r>
            <a:endParaRPr sz="1400"/>
          </a:p>
          <a:p>
            <a:pPr indent="0" lvl="0" marL="0" rtl="0" algn="l">
              <a:lnSpc>
                <a:spcPct val="115000"/>
              </a:lnSpc>
              <a:spcBef>
                <a:spcPts val="0"/>
              </a:spcBef>
              <a:spcAft>
                <a:spcPts val="0"/>
              </a:spcAft>
              <a:buNone/>
            </a:pPr>
            <a:r>
              <a:rPr lang="en" sz="1400"/>
              <a:t>One such library is Flip Move. Among many things, this library makes animating the addition and removal of list elements simple. </a:t>
            </a:r>
            <a:endParaRPr sz="1400"/>
          </a:p>
          <a:p>
            <a:pPr indent="0" lvl="0" marL="0" rtl="0" algn="l">
              <a:lnSpc>
                <a:spcPct val="115000"/>
              </a:lnSpc>
              <a:spcBef>
                <a:spcPts val="0"/>
              </a:spcBef>
              <a:spcAft>
                <a:spcPts val="0"/>
              </a:spcAft>
              <a:buClr>
                <a:schemeClr val="dk1"/>
              </a:buClr>
              <a:buSzPts val="1100"/>
              <a:buFont typeface="Arial"/>
              <a:buNone/>
            </a:pPr>
            <a:r>
              <a:rPr lang="en" sz="1400"/>
              <a:t>To use this library, we need to first add it to our project. From the command line, make sure you are still in the same location as our todolist project and run the following command:</a:t>
            </a:r>
            <a:endParaRPr sz="1400"/>
          </a:p>
          <a:p>
            <a:pPr indent="0" lvl="0" marL="0" rtl="0" algn="l">
              <a:lnSpc>
                <a:spcPct val="150000"/>
              </a:lnSpc>
              <a:spcBef>
                <a:spcPts val="1000"/>
              </a:spcBef>
              <a:spcAft>
                <a:spcPts val="0"/>
              </a:spcAft>
              <a:buClr>
                <a:schemeClr val="dk1"/>
              </a:buClr>
              <a:buSzPts val="1100"/>
              <a:buFont typeface="Arial"/>
              <a:buNone/>
            </a:pPr>
            <a:r>
              <a:rPr i="1" lang="en" sz="1400"/>
              <a:t>npm i -S react-flip-move</a:t>
            </a:r>
            <a:endParaRPr i="1" sz="1400"/>
          </a:p>
          <a:p>
            <a:pPr indent="0" lvl="0" marL="0" rtl="0" algn="l">
              <a:lnSpc>
                <a:spcPct val="115000"/>
              </a:lnSpc>
              <a:spcBef>
                <a:spcPts val="0"/>
              </a:spcBef>
              <a:spcAft>
                <a:spcPts val="0"/>
              </a:spcAft>
              <a:buClr>
                <a:schemeClr val="dk1"/>
              </a:buClr>
              <a:buSzPts val="1100"/>
              <a:buFont typeface="Arial"/>
              <a:buNone/>
            </a:pPr>
            <a:r>
              <a:rPr lang="en" sz="1400"/>
              <a:t>Click Enter/Return to copy all the necessary things locally into our project’s node_modules folder. That’s all the setup required. After you’ve done this, in TodoItems.js , add the following import statement at the top:</a:t>
            </a:r>
            <a:endParaRPr sz="1400"/>
          </a:p>
          <a:p>
            <a:pPr indent="0" lvl="0" marL="0" rtl="0" algn="l">
              <a:lnSpc>
                <a:spcPct val="115000"/>
              </a:lnSpc>
              <a:spcBef>
                <a:spcPts val="1000"/>
              </a:spcBef>
              <a:spcAft>
                <a:spcPts val="0"/>
              </a:spcAft>
              <a:buClr>
                <a:schemeClr val="dk1"/>
              </a:buClr>
              <a:buSzPts val="1100"/>
              <a:buFont typeface="Arial"/>
              <a:buNone/>
            </a:pPr>
            <a:r>
              <a:rPr i="1" lang="en" sz="1400"/>
              <a:t>import FlipMove from 'react-flip-move'</a:t>
            </a:r>
            <a:endParaRPr i="1" sz="1400"/>
          </a:p>
          <a:p>
            <a:pPr indent="0" lvl="0" marL="0" rtl="0" algn="l">
              <a:spcBef>
                <a:spcPts val="64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rPr>
              <a:t>Conclusion</a:t>
            </a:r>
            <a:endParaRPr sz="4800"/>
          </a:p>
        </p:txBody>
      </p:sp>
      <p:sp>
        <p:nvSpPr>
          <p:cNvPr id="117" name="Google Shape;117;p18"/>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Our Todo app is pretty simple in what it does, but by building it from scratch, we covered almost every little interesting detail React brings to the table. More important, we created an example that shows how the various concepts we learned individually play together. That’s truly actually the important detail</a:t>
            </a:r>
            <a:endParaRPr sz="1400"/>
          </a:p>
          <a:p>
            <a:pPr indent="0" lvl="0" marL="0" rtl="0" algn="l">
              <a:spcBef>
                <a:spcPts val="640"/>
              </a:spcBef>
              <a:spcAft>
                <a:spcPts val="0"/>
              </a:spcAft>
              <a:buNone/>
            </a:pPr>
            <a:r>
              <a:t/>
            </a:r>
            <a:endParaRPr/>
          </a:p>
        </p:txBody>
      </p:sp>
      <p:pic>
        <p:nvPicPr>
          <p:cNvPr id="118" name="Google Shape;118;p18"/>
          <p:cNvPicPr preferRelativeResize="0"/>
          <p:nvPr/>
        </p:nvPicPr>
        <p:blipFill>
          <a:blip r:embed="rId3">
            <a:alphaModFix/>
          </a:blip>
          <a:stretch>
            <a:fillRect/>
          </a:stretch>
        </p:blipFill>
        <p:spPr>
          <a:xfrm>
            <a:off x="374100" y="2352000"/>
            <a:ext cx="8492675" cy="167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