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584cbedf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584cbedf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584cbedf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584cbedf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584cbedf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584cbedf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84cbed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84cbed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84cbedf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84cbedf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84cbedf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84cbed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84cbed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84cbed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584cbed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584cbed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1</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000"/>
              <a:t>Introducing React</a:t>
            </a:r>
            <a:endParaRPr b="1" sz="4000"/>
          </a:p>
          <a:p>
            <a:pPr indent="0" lvl="0" marL="0" rtl="0" algn="ctr">
              <a:spcBef>
                <a:spcPts val="640"/>
              </a:spcBef>
              <a:spcAft>
                <a:spcPts val="0"/>
              </a:spcAft>
              <a:buNone/>
            </a:pPr>
            <a:r>
              <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solidFill>
                  <a:schemeClr val="dk1"/>
                </a:solidFill>
              </a:rPr>
              <a:t>Visuals Defined Entirely in JavaScript</a:t>
            </a:r>
            <a:endParaRPr sz="3800"/>
          </a:p>
        </p:txBody>
      </p:sp>
      <p:sp>
        <p:nvSpPr>
          <p:cNvPr id="146" name="Google Shape;146;p22"/>
          <p:cNvSpPr txBox="1"/>
          <p:nvPr>
            <p:ph idx="1" type="body"/>
          </p:nvPr>
        </p:nvSpPr>
        <p:spPr>
          <a:xfrm>
            <a:off x="457200" y="1200150"/>
            <a:ext cx="5963100" cy="3394500"/>
          </a:xfrm>
          <a:prstGeom prst="rect">
            <a:avLst/>
          </a:prstGeom>
        </p:spPr>
        <p:txBody>
          <a:bodyPr anchorCtr="0" anchor="t" bIns="91425" lIns="91425" spcFirstLastPara="1" rIns="91425" wrap="square" tIns="91425">
            <a:noAutofit/>
          </a:bodyPr>
          <a:lstStyle/>
          <a:p>
            <a:pPr indent="393700" lvl="0" marL="0" rtl="0" algn="l">
              <a:lnSpc>
                <a:spcPct val="115000"/>
              </a:lnSpc>
              <a:spcBef>
                <a:spcPts val="0"/>
              </a:spcBef>
              <a:spcAft>
                <a:spcPts val="0"/>
              </a:spcAft>
              <a:buClr>
                <a:schemeClr val="dk1"/>
              </a:buClr>
              <a:buSzPts val="1100"/>
              <a:buFont typeface="Arial"/>
              <a:buNone/>
            </a:pPr>
            <a:r>
              <a:rPr lang="en" sz="1800"/>
              <a:t>React does something pretty neat. </a:t>
            </a:r>
            <a:r>
              <a:rPr lang="en" sz="1800"/>
              <a:t>By having your UI defined entirely in JavaScript, you get to use all the rich functionality JavaScript provides for doing all sorts of things inside your templates. You are limited only by what JavaScript supports, not limitations imposed by your templating framework.</a:t>
            </a:r>
            <a:endParaRPr sz="1800"/>
          </a:p>
          <a:p>
            <a:pPr indent="0" lvl="0" marL="0" rtl="0" algn="l">
              <a:spcBef>
                <a:spcPts val="640"/>
              </a:spcBef>
              <a:spcAft>
                <a:spcPts val="0"/>
              </a:spcAft>
              <a:buNone/>
            </a:pPr>
            <a:r>
              <a:t/>
            </a:r>
            <a:endParaRPr sz="1800"/>
          </a:p>
        </p:txBody>
      </p:sp>
      <p:pic>
        <p:nvPicPr>
          <p:cNvPr id="147" name="Google Shape;147;p22"/>
          <p:cNvPicPr preferRelativeResize="0"/>
          <p:nvPr/>
        </p:nvPicPr>
        <p:blipFill>
          <a:blip r:embed="rId3">
            <a:alphaModFix/>
          </a:blip>
          <a:stretch>
            <a:fillRect/>
          </a:stretch>
        </p:blipFill>
        <p:spPr>
          <a:xfrm>
            <a:off x="457200" y="3365013"/>
            <a:ext cx="3924300" cy="885825"/>
          </a:xfrm>
          <a:prstGeom prst="rect">
            <a:avLst/>
          </a:prstGeom>
          <a:noFill/>
          <a:ln>
            <a:noFill/>
          </a:ln>
        </p:spPr>
      </p:pic>
      <p:pic>
        <p:nvPicPr>
          <p:cNvPr id="148" name="Google Shape;148;p22"/>
          <p:cNvPicPr preferRelativeResize="0"/>
          <p:nvPr/>
        </p:nvPicPr>
        <p:blipFill>
          <a:blip r:embed="rId4">
            <a:alphaModFix/>
          </a:blip>
          <a:stretch>
            <a:fillRect/>
          </a:stretch>
        </p:blipFill>
        <p:spPr>
          <a:xfrm>
            <a:off x="4421625" y="3060213"/>
            <a:ext cx="1828800" cy="1495425"/>
          </a:xfrm>
          <a:prstGeom prst="rect">
            <a:avLst/>
          </a:prstGeom>
          <a:noFill/>
          <a:ln>
            <a:noFill/>
          </a:ln>
        </p:spPr>
      </p:pic>
      <p:pic>
        <p:nvPicPr>
          <p:cNvPr id="149" name="Google Shape;149;p22"/>
          <p:cNvPicPr preferRelativeResize="0"/>
          <p:nvPr/>
        </p:nvPicPr>
        <p:blipFill>
          <a:blip r:embed="rId5">
            <a:alphaModFix/>
          </a:blip>
          <a:stretch>
            <a:fillRect/>
          </a:stretch>
        </p:blipFill>
        <p:spPr>
          <a:xfrm>
            <a:off x="6480750" y="1010525"/>
            <a:ext cx="2543175" cy="377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Just the V in an MVC Architecture</a:t>
            </a:r>
            <a:endParaRPr/>
          </a:p>
        </p:txBody>
      </p:sp>
      <p:sp>
        <p:nvSpPr>
          <p:cNvPr id="155" name="Google Shape;155;p23"/>
          <p:cNvSpPr txBox="1"/>
          <p:nvPr>
            <p:ph idx="1" type="body"/>
          </p:nvPr>
        </p:nvSpPr>
        <p:spPr>
          <a:xfrm>
            <a:off x="457200" y="1200150"/>
            <a:ext cx="39570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React works primarily in the View layer, where all of its worries and concerns revolve around keeping your visual elements up-to-date.</a:t>
            </a:r>
            <a:endParaRPr/>
          </a:p>
        </p:txBody>
      </p:sp>
      <p:pic>
        <p:nvPicPr>
          <p:cNvPr id="156" name="Google Shape;156;p23"/>
          <p:cNvPicPr preferRelativeResize="0"/>
          <p:nvPr/>
        </p:nvPicPr>
        <p:blipFill>
          <a:blip r:embed="rId3">
            <a:alphaModFix/>
          </a:blip>
          <a:stretch>
            <a:fillRect/>
          </a:stretch>
        </p:blipFill>
        <p:spPr>
          <a:xfrm>
            <a:off x="4613100" y="1139075"/>
            <a:ext cx="3810000" cy="33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Conclusion</a:t>
            </a:r>
            <a:endParaRPr/>
          </a:p>
        </p:txBody>
      </p:sp>
      <p:sp>
        <p:nvSpPr>
          <p:cNvPr id="162" name="Google Shape;162;p2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431800" lvl="0" marL="0" rtl="0" algn="l">
              <a:lnSpc>
                <a:spcPct val="115000"/>
              </a:lnSpc>
              <a:spcBef>
                <a:spcPts val="0"/>
              </a:spcBef>
              <a:spcAft>
                <a:spcPts val="0"/>
              </a:spcAft>
              <a:buClr>
                <a:schemeClr val="dk1"/>
              </a:buClr>
              <a:buSzPts val="1100"/>
              <a:buFont typeface="Arial"/>
              <a:buNone/>
            </a:pPr>
            <a:r>
              <a:rPr lang="en" sz="1800"/>
              <a:t>As new web frameworks and libraries go, React is a runaway success. It not only deals with the most common problems developers face when building single-page apps, but it also throws in a few additional tricks that make building the visuals for your single-page apps much easier. Since it came out in 2013, React has also steadily found its way into popular web sites and apps that you probably use. Besides Facebook and Instagram, some notable ones include the BBC, Khan Academy, PayPal, Reddit, The New York Times, and Yahoo!, among many others.</a:t>
            </a:r>
            <a:endParaRPr sz="1800"/>
          </a:p>
          <a:p>
            <a:pPr indent="0" lvl="0" marL="0" rtl="0" algn="l">
              <a:spcBef>
                <a:spcPts val="64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Old-School Multipage Design </a:t>
            </a:r>
            <a:endParaRPr sz="2400"/>
          </a:p>
          <a:p>
            <a:pPr indent="-381000" lvl="0" marL="457200" rtl="0" algn="l">
              <a:lnSpc>
                <a:spcPct val="115000"/>
              </a:lnSpc>
              <a:spcBef>
                <a:spcPts val="0"/>
              </a:spcBef>
              <a:spcAft>
                <a:spcPts val="0"/>
              </a:spcAft>
              <a:buSzPts val="2400"/>
              <a:buChar char="•"/>
            </a:pPr>
            <a:r>
              <a:rPr lang="en" sz="2400"/>
              <a:t>New-School Single-Page Apps </a:t>
            </a:r>
            <a:endParaRPr sz="2400"/>
          </a:p>
          <a:p>
            <a:pPr indent="-381000" lvl="0" marL="457200" rtl="0" algn="l">
              <a:lnSpc>
                <a:spcPct val="115000"/>
              </a:lnSpc>
              <a:spcBef>
                <a:spcPts val="0"/>
              </a:spcBef>
              <a:spcAft>
                <a:spcPts val="0"/>
              </a:spcAft>
              <a:buSzPts val="2400"/>
              <a:buChar char="•"/>
            </a:pPr>
            <a:r>
              <a:rPr lang="en" sz="2400"/>
              <a:t>Meet React</a:t>
            </a:r>
            <a:endParaRPr sz="2400"/>
          </a:p>
          <a:p>
            <a:pPr indent="-381000" lvl="0" marL="457200" rtl="0" algn="l">
              <a:lnSpc>
                <a:spcPct val="115000"/>
              </a:lnSpc>
              <a:spcBef>
                <a:spcPts val="0"/>
              </a:spcBef>
              <a:spcAft>
                <a:spcPts val="0"/>
              </a:spcAft>
              <a:buSzPts val="2400"/>
              <a:buChar char="•"/>
            </a:pPr>
            <a:r>
              <a:rPr lang="en" sz="2400"/>
              <a:t>Automatic UI State Management </a:t>
            </a:r>
            <a:endParaRPr sz="2400"/>
          </a:p>
          <a:p>
            <a:pPr indent="-381000" lvl="0" marL="457200" rtl="0" algn="l">
              <a:lnSpc>
                <a:spcPct val="115000"/>
              </a:lnSpc>
              <a:spcBef>
                <a:spcPts val="0"/>
              </a:spcBef>
              <a:spcAft>
                <a:spcPts val="0"/>
              </a:spcAft>
              <a:buSzPts val="2400"/>
              <a:buChar char="•"/>
            </a:pPr>
            <a:r>
              <a:rPr lang="en" sz="2400"/>
              <a:t>Lightning-Fast DOM Manipulation </a:t>
            </a:r>
            <a:endParaRPr sz="2400"/>
          </a:p>
          <a:p>
            <a:pPr indent="-381000" lvl="0" marL="457200" rtl="0" algn="l">
              <a:lnSpc>
                <a:spcPct val="115000"/>
              </a:lnSpc>
              <a:spcBef>
                <a:spcPts val="0"/>
              </a:spcBef>
              <a:spcAft>
                <a:spcPts val="0"/>
              </a:spcAft>
              <a:buSzPts val="2400"/>
              <a:buChar char="•"/>
            </a:pPr>
            <a:r>
              <a:rPr lang="en" sz="2400"/>
              <a:t>APIs to Create Truly Composable UIs </a:t>
            </a:r>
            <a:endParaRPr sz="2400"/>
          </a:p>
          <a:p>
            <a:pPr indent="-381000" lvl="0" marL="457200" rtl="0" algn="l">
              <a:lnSpc>
                <a:spcPct val="115000"/>
              </a:lnSpc>
              <a:spcBef>
                <a:spcPts val="0"/>
              </a:spcBef>
              <a:spcAft>
                <a:spcPts val="0"/>
              </a:spcAft>
              <a:buSzPts val="2400"/>
              <a:buChar char="•"/>
            </a:pPr>
            <a:r>
              <a:rPr lang="en" sz="2400"/>
              <a:t>Visuals Defined Entirely in JavaScript </a:t>
            </a:r>
            <a:endParaRPr sz="2400"/>
          </a:p>
          <a:p>
            <a:pPr indent="-381000" lvl="0" marL="457200" rtl="0" algn="l">
              <a:lnSpc>
                <a:spcPct val="115000"/>
              </a:lnSpc>
              <a:spcBef>
                <a:spcPts val="0"/>
              </a:spcBef>
              <a:spcAft>
                <a:spcPts val="0"/>
              </a:spcAft>
              <a:buSzPts val="2400"/>
              <a:buChar char="•"/>
            </a:pPr>
            <a:r>
              <a:rPr lang="en" sz="2400"/>
              <a:t>Just the V in an MVC Architecture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Old-School Multipage Design</a:t>
            </a:r>
            <a:endParaRPr/>
          </a:p>
        </p:txBody>
      </p:sp>
      <p:sp>
        <p:nvSpPr>
          <p:cNvPr id="97" name="Google Shape;97;p15"/>
          <p:cNvSpPr txBox="1"/>
          <p:nvPr>
            <p:ph idx="1" type="body"/>
          </p:nvPr>
        </p:nvSpPr>
        <p:spPr>
          <a:xfrm>
            <a:off x="457200" y="1200150"/>
            <a:ext cx="46773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2400"/>
              <a:t>For almost every action that changes what the browser displays, the web app navigates you to a whole different page. This is a big deal, beyond just the less-than-stellar user experience users will see as pages get torn down and redrawn. </a:t>
            </a:r>
            <a:endParaRPr sz="2400"/>
          </a:p>
        </p:txBody>
      </p:sp>
      <p:pic>
        <p:nvPicPr>
          <p:cNvPr id="98" name="Google Shape;98;p15"/>
          <p:cNvPicPr preferRelativeResize="0"/>
          <p:nvPr/>
        </p:nvPicPr>
        <p:blipFill>
          <a:blip r:embed="rId3">
            <a:alphaModFix/>
          </a:blip>
          <a:stretch>
            <a:fillRect/>
          </a:stretch>
        </p:blipFill>
        <p:spPr>
          <a:xfrm>
            <a:off x="5134450" y="1109350"/>
            <a:ext cx="3505975" cy="357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New-School Single-Page Apps</a:t>
            </a:r>
            <a:endParaRPr/>
          </a:p>
        </p:txBody>
      </p:sp>
      <p:sp>
        <p:nvSpPr>
          <p:cNvPr id="104" name="Google Shape;104;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Instead, modern apps tend to adhere to what is known as a single-page app (SPA) model. This model gives you a world in which you never navigate to different pages or ever even reload a page. </a:t>
            </a:r>
            <a:endParaRPr sz="1800"/>
          </a:p>
          <a:p>
            <a:pPr indent="0" lvl="0" marL="0" rtl="0" algn="l">
              <a:spcBef>
                <a:spcPts val="640"/>
              </a:spcBef>
              <a:spcAft>
                <a:spcPts val="0"/>
              </a:spcAft>
              <a:buNone/>
            </a:pPr>
            <a:r>
              <a:t/>
            </a:r>
            <a:endParaRPr sz="2400"/>
          </a:p>
        </p:txBody>
      </p:sp>
      <p:pic>
        <p:nvPicPr>
          <p:cNvPr id="105" name="Google Shape;105;p16"/>
          <p:cNvPicPr preferRelativeResize="0"/>
          <p:nvPr/>
        </p:nvPicPr>
        <p:blipFill>
          <a:blip r:embed="rId3">
            <a:alphaModFix/>
          </a:blip>
          <a:stretch>
            <a:fillRect/>
          </a:stretch>
        </p:blipFill>
        <p:spPr>
          <a:xfrm>
            <a:off x="3288700" y="2495550"/>
            <a:ext cx="5212001" cy="230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New-School Single-Page Apps</a:t>
            </a:r>
            <a:endParaRPr/>
          </a:p>
        </p:txBody>
      </p:sp>
      <p:sp>
        <p:nvSpPr>
          <p:cNvPr id="111" name="Google Shape;111;p17"/>
          <p:cNvSpPr txBox="1"/>
          <p:nvPr>
            <p:ph idx="1" type="body"/>
          </p:nvPr>
        </p:nvSpPr>
        <p:spPr>
          <a:xfrm>
            <a:off x="457200" y="1200150"/>
            <a:ext cx="47730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Thanks to a lot of great improvements in both JavaScript and a variety of third-party frame-works and libraries, building single-page apps has never been easier. </a:t>
            </a:r>
            <a:endParaRPr sz="1800"/>
          </a:p>
          <a:p>
            <a:pPr indent="0" lvl="0" marL="0" rtl="0" algn="l">
              <a:lnSpc>
                <a:spcPct val="115000"/>
              </a:lnSpc>
              <a:spcBef>
                <a:spcPts val="0"/>
              </a:spcBef>
              <a:spcAft>
                <a:spcPts val="0"/>
              </a:spcAft>
              <a:buNone/>
            </a:pPr>
            <a:r>
              <a:rPr lang="en" sz="1800"/>
              <a:t>1. In a single-page application, you’ll spend the bulk of your time keeping your data insync with your UI.</a:t>
            </a:r>
            <a:endParaRPr sz="1800"/>
          </a:p>
          <a:p>
            <a:pPr indent="0" lvl="0" marL="0" rtl="0" algn="l">
              <a:lnSpc>
                <a:spcPct val="115000"/>
              </a:lnSpc>
              <a:spcBef>
                <a:spcPts val="0"/>
              </a:spcBef>
              <a:spcAft>
                <a:spcPts val="0"/>
              </a:spcAft>
              <a:buNone/>
            </a:pPr>
            <a:r>
              <a:rPr lang="en" sz="1800"/>
              <a:t>2. Manipulating the DOM is really, really slow</a:t>
            </a:r>
            <a:endParaRPr sz="1800"/>
          </a:p>
          <a:p>
            <a:pPr indent="0" lvl="0" marL="0" rtl="0" algn="l">
              <a:lnSpc>
                <a:spcPct val="115000"/>
              </a:lnSpc>
              <a:spcBef>
                <a:spcPts val="0"/>
              </a:spcBef>
              <a:spcAft>
                <a:spcPts val="0"/>
              </a:spcAft>
              <a:buClr>
                <a:schemeClr val="dk1"/>
              </a:buClr>
              <a:buSzPts val="1100"/>
              <a:buFont typeface="Arial"/>
              <a:buNone/>
            </a:pPr>
            <a:r>
              <a:rPr lang="en" sz="1800"/>
              <a:t>3. Working with HTML templates can be a pain</a:t>
            </a:r>
            <a:r>
              <a:rPr lang="en" sz="2400"/>
              <a:t>.</a:t>
            </a:r>
            <a:endParaRPr sz="1800"/>
          </a:p>
          <a:p>
            <a:pPr indent="0" lvl="0" marL="0" rtl="0" algn="l">
              <a:spcBef>
                <a:spcPts val="64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5186974" y="1145800"/>
            <a:ext cx="3835550" cy="3606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Meet React</a:t>
            </a:r>
            <a:endParaRPr/>
          </a:p>
        </p:txBody>
      </p:sp>
      <p:sp>
        <p:nvSpPr>
          <p:cNvPr id="118" name="Google Shape;118;p18"/>
          <p:cNvSpPr txBox="1"/>
          <p:nvPr>
            <p:ph idx="1" type="body"/>
          </p:nvPr>
        </p:nvSpPr>
        <p:spPr>
          <a:xfrm>
            <a:off x="457200" y="1200150"/>
            <a:ext cx="48594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Facebook (and Instagram) decided that enough is enough. Given their huge experience with single-page apps, they released a library called React to not only address these shortcomings, but also change how we think about building single-page apps.</a:t>
            </a:r>
            <a:endParaRPr sz="1800"/>
          </a:p>
          <a:p>
            <a:pPr indent="0" lvl="0" marL="0" rtl="0" algn="l">
              <a:spcBef>
                <a:spcPts val="64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4880600" y="1310900"/>
            <a:ext cx="4168325" cy="297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Automatic UI State Management</a:t>
            </a:r>
            <a:endParaRPr/>
          </a:p>
        </p:txBody>
      </p:sp>
      <p:sp>
        <p:nvSpPr>
          <p:cNvPr id="125" name="Google Shape;125;p19"/>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228600" lvl="0" marL="0" rtl="0" algn="l">
              <a:lnSpc>
                <a:spcPct val="115000"/>
              </a:lnSpc>
              <a:spcBef>
                <a:spcPts val="0"/>
              </a:spcBef>
              <a:spcAft>
                <a:spcPts val="0"/>
              </a:spcAft>
              <a:buNone/>
            </a:pPr>
            <a:r>
              <a:rPr lang="en" sz="1800"/>
              <a:t>With React, you need to worry about only one thing: the final state of your UI. It doesn’t matter what state your UI started out in. It doesn’t matter what series of steps your users took to change the UI.</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26" name="Google Shape;126;p19"/>
          <p:cNvPicPr preferRelativeResize="0"/>
          <p:nvPr/>
        </p:nvPicPr>
        <p:blipFill>
          <a:blip r:embed="rId3">
            <a:alphaModFix/>
          </a:blip>
          <a:stretch>
            <a:fillRect/>
          </a:stretch>
        </p:blipFill>
        <p:spPr>
          <a:xfrm>
            <a:off x="1660675" y="2252725"/>
            <a:ext cx="5476875" cy="248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Lightning-Fast DOM Manipulation</a:t>
            </a:r>
            <a:endParaRPr/>
          </a:p>
        </p:txBody>
      </p:sp>
      <p:sp>
        <p:nvSpPr>
          <p:cNvPr id="132" name="Google Shape;132;p20"/>
          <p:cNvSpPr txBox="1"/>
          <p:nvPr>
            <p:ph idx="1" type="body"/>
          </p:nvPr>
        </p:nvSpPr>
        <p:spPr>
          <a:xfrm>
            <a:off x="457200" y="1200150"/>
            <a:ext cx="45309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Because DOM modifications are really slow, you never modify the DOM directly using React. Instead, you modify an in-memory virtual DOM </a:t>
            </a:r>
            <a:endParaRPr sz="1800"/>
          </a:p>
          <a:p>
            <a:pPr indent="0" lvl="0" marL="0" rtl="0" algn="l">
              <a:spcBef>
                <a:spcPts val="640"/>
              </a:spcBef>
              <a:spcAft>
                <a:spcPts val="0"/>
              </a:spcAft>
              <a:buNone/>
            </a:pPr>
            <a:r>
              <a:t/>
            </a:r>
            <a:endParaRPr/>
          </a:p>
        </p:txBody>
      </p:sp>
      <p:pic>
        <p:nvPicPr>
          <p:cNvPr id="133" name="Google Shape;133;p20"/>
          <p:cNvPicPr preferRelativeResize="0"/>
          <p:nvPr/>
        </p:nvPicPr>
        <p:blipFill>
          <a:blip r:embed="rId3">
            <a:alphaModFix/>
          </a:blip>
          <a:stretch>
            <a:fillRect/>
          </a:stretch>
        </p:blipFill>
        <p:spPr>
          <a:xfrm>
            <a:off x="4930650" y="1265825"/>
            <a:ext cx="4039025" cy="339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solidFill>
                  <a:schemeClr val="dk1"/>
                </a:solidFill>
              </a:rPr>
              <a:t>APIs to Create Truly Composable UIs</a:t>
            </a:r>
            <a:endParaRPr sz="3800"/>
          </a:p>
        </p:txBody>
      </p:sp>
      <p:sp>
        <p:nvSpPr>
          <p:cNvPr id="139" name="Google Shape;139;p21"/>
          <p:cNvSpPr txBox="1"/>
          <p:nvPr>
            <p:ph idx="1" type="body"/>
          </p:nvPr>
        </p:nvSpPr>
        <p:spPr>
          <a:xfrm>
            <a:off x="457200" y="1200150"/>
            <a:ext cx="41148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Instead of treating the visual elements in your app as one monolithic chunk, React encourages you to break your visual elements into smaller and smaller components</a:t>
            </a:r>
            <a:endParaRPr sz="1800"/>
          </a:p>
          <a:p>
            <a:pPr indent="0" lvl="0" marL="0" rtl="0" algn="l">
              <a:spcBef>
                <a:spcPts val="640"/>
              </a:spcBef>
              <a:spcAft>
                <a:spcPts val="0"/>
              </a:spcAft>
              <a:buNone/>
            </a:pPr>
            <a:r>
              <a:t/>
            </a:r>
            <a:endParaRPr sz="1800"/>
          </a:p>
        </p:txBody>
      </p:sp>
      <p:pic>
        <p:nvPicPr>
          <p:cNvPr id="140" name="Google Shape;140;p21"/>
          <p:cNvPicPr preferRelativeResize="0"/>
          <p:nvPr/>
        </p:nvPicPr>
        <p:blipFill>
          <a:blip r:embed="rId3">
            <a:alphaModFix/>
          </a:blip>
          <a:stretch>
            <a:fillRect/>
          </a:stretch>
        </p:blipFill>
        <p:spPr>
          <a:xfrm>
            <a:off x="4434800" y="1287525"/>
            <a:ext cx="4252000" cy="330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