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98"/>
  </p:notesMasterIdLst>
  <p:sldIdLst>
    <p:sldId id="256" r:id="rId3"/>
    <p:sldId id="257" r:id="rId4"/>
    <p:sldId id="258" r:id="rId5"/>
    <p:sldId id="259" r:id="rId6"/>
    <p:sldId id="260" r:id="rId7"/>
    <p:sldId id="261" r:id="rId8"/>
    <p:sldId id="450" r:id="rId9"/>
    <p:sldId id="264" r:id="rId10"/>
    <p:sldId id="263" r:id="rId11"/>
    <p:sldId id="265" r:id="rId12"/>
    <p:sldId id="266" r:id="rId13"/>
    <p:sldId id="267" r:id="rId14"/>
    <p:sldId id="308" r:id="rId15"/>
    <p:sldId id="382" r:id="rId16"/>
    <p:sldId id="402" r:id="rId17"/>
    <p:sldId id="460" r:id="rId18"/>
    <p:sldId id="436" r:id="rId19"/>
    <p:sldId id="437" r:id="rId20"/>
    <p:sldId id="485" r:id="rId21"/>
    <p:sldId id="486" r:id="rId22"/>
    <p:sldId id="487" r:id="rId23"/>
    <p:sldId id="488" r:id="rId24"/>
    <p:sldId id="489" r:id="rId25"/>
    <p:sldId id="515" r:id="rId26"/>
    <p:sldId id="516" r:id="rId27"/>
    <p:sldId id="517" r:id="rId28"/>
    <p:sldId id="518" r:id="rId29"/>
    <p:sldId id="519" r:id="rId30"/>
    <p:sldId id="520" r:id="rId31"/>
    <p:sldId id="522" r:id="rId32"/>
    <p:sldId id="521" r:id="rId33"/>
    <p:sldId id="523" r:id="rId34"/>
    <p:sldId id="529" r:id="rId35"/>
    <p:sldId id="527" r:id="rId36"/>
    <p:sldId id="528" r:id="rId37"/>
    <p:sldId id="526" r:id="rId38"/>
    <p:sldId id="490" r:id="rId39"/>
    <p:sldId id="491" r:id="rId40"/>
    <p:sldId id="492" r:id="rId41"/>
    <p:sldId id="493" r:id="rId42"/>
    <p:sldId id="494" r:id="rId43"/>
    <p:sldId id="495" r:id="rId44"/>
    <p:sldId id="496" r:id="rId45"/>
    <p:sldId id="497" r:id="rId46"/>
    <p:sldId id="498" r:id="rId47"/>
    <p:sldId id="499" r:id="rId48"/>
    <p:sldId id="500" r:id="rId49"/>
    <p:sldId id="501" r:id="rId50"/>
    <p:sldId id="502" r:id="rId51"/>
    <p:sldId id="503" r:id="rId52"/>
    <p:sldId id="504" r:id="rId53"/>
    <p:sldId id="505" r:id="rId54"/>
    <p:sldId id="506" r:id="rId55"/>
    <p:sldId id="507" r:id="rId56"/>
    <p:sldId id="508" r:id="rId57"/>
    <p:sldId id="509" r:id="rId58"/>
    <p:sldId id="510" r:id="rId59"/>
    <p:sldId id="511" r:id="rId60"/>
    <p:sldId id="512" r:id="rId61"/>
    <p:sldId id="513" r:id="rId62"/>
    <p:sldId id="514" r:id="rId63"/>
    <p:sldId id="468" r:id="rId64"/>
    <p:sldId id="475" r:id="rId65"/>
    <p:sldId id="477" r:id="rId66"/>
    <p:sldId id="478" r:id="rId67"/>
    <p:sldId id="479" r:id="rId68"/>
    <p:sldId id="480" r:id="rId69"/>
    <p:sldId id="481" r:id="rId70"/>
    <p:sldId id="482" r:id="rId71"/>
    <p:sldId id="483" r:id="rId72"/>
    <p:sldId id="484" r:id="rId73"/>
    <p:sldId id="319" r:id="rId74"/>
    <p:sldId id="321" r:id="rId75"/>
    <p:sldId id="403" r:id="rId76"/>
    <p:sldId id="399" r:id="rId77"/>
    <p:sldId id="325" r:id="rId78"/>
    <p:sldId id="326" r:id="rId79"/>
    <p:sldId id="330" r:id="rId80"/>
    <p:sldId id="387" r:id="rId81"/>
    <p:sldId id="388" r:id="rId82"/>
    <p:sldId id="334" r:id="rId83"/>
    <p:sldId id="335" r:id="rId84"/>
    <p:sldId id="337" r:id="rId85"/>
    <p:sldId id="341" r:id="rId86"/>
    <p:sldId id="343" r:id="rId87"/>
    <p:sldId id="342" r:id="rId88"/>
    <p:sldId id="344" r:id="rId89"/>
    <p:sldId id="346" r:id="rId90"/>
    <p:sldId id="349" r:id="rId91"/>
    <p:sldId id="389" r:id="rId92"/>
    <p:sldId id="352" r:id="rId93"/>
    <p:sldId id="353" r:id="rId94"/>
    <p:sldId id="354" r:id="rId95"/>
    <p:sldId id="355" r:id="rId96"/>
    <p:sldId id="356"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7" autoAdjust="0"/>
    <p:restoredTop sz="94660"/>
  </p:normalViewPr>
  <p:slideViewPr>
    <p:cSldViewPr snapToGrid="0">
      <p:cViewPr varScale="1">
        <p:scale>
          <a:sx n="69" d="100"/>
          <a:sy n="69" d="100"/>
        </p:scale>
        <p:origin x="1422"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26/09/2023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Model - a group of conceptual tools that describes data, its relationships and semantics. It also consists of the consistency constraints that the data adheres to.</a:t>
            </a:r>
          </a:p>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677560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A COURSE may be a prerequisite to many other COURSEs, and each COURSE may have many other COURSEs as prerequisites. </a:t>
            </a:r>
            <a:br>
              <a:rPr lang="en-US" altLang="en-US" smtClean="0">
                <a:latin typeface="Arial" panose="020B0604020202020204" pitchFamily="34" charset="0"/>
              </a:rPr>
            </a:br>
            <a:r>
              <a:rPr lang="en-US" altLang="en-US" smtClean="0">
                <a:latin typeface="Arial" panose="020B0604020202020204" pitchFamily="34" charset="0"/>
              </a:rPr>
              <a:t>Another </a:t>
            </a:r>
            <a:r>
              <a:rPr lang="en-US" altLang="en-US" b="1" smtClean="0">
                <a:latin typeface="Arial" panose="020B0604020202020204" pitchFamily="34" charset="0"/>
              </a:rPr>
              <a:t>the M:N recursive relationship “PART contains PART”</a:t>
            </a:r>
            <a:r>
              <a:rPr lang="en-US" altLang="en-US" smtClean="0">
                <a:latin typeface="Arial" panose="020B0604020202020204" pitchFamily="34" charset="0"/>
              </a:rPr>
              <a:t> </a:t>
            </a:r>
            <a:br>
              <a:rPr lang="en-US" altLang="en-US" smtClean="0">
                <a:latin typeface="Arial" panose="020B0604020202020204" pitchFamily="34" charset="0"/>
              </a:rPr>
            </a:br>
            <a:r>
              <a:rPr lang="en-US" altLang="en-US" smtClean="0">
                <a:latin typeface="Arial" panose="020B0604020202020204" pitchFamily="34" charset="0"/>
              </a:rPr>
              <a:t>PART(PNUMBER, DESCRIPTION, ...)</a:t>
            </a:r>
            <a:br>
              <a:rPr lang="en-US" altLang="en-US" smtClean="0">
                <a:latin typeface="Arial" panose="020B0604020202020204" pitchFamily="34" charset="0"/>
              </a:rPr>
            </a:br>
            <a:r>
              <a:rPr lang="en-US" altLang="en-US" smtClean="0">
                <a:latin typeface="Arial" panose="020B0604020202020204" pitchFamily="34" charset="0"/>
              </a:rPr>
              <a:t>COMPRISE( MAJOR-PNUMBER, MINOR-PNUMBER, QUANTITY) </a:t>
            </a:r>
            <a:br>
              <a:rPr lang="en-US" altLang="en-US" smtClean="0">
                <a:latin typeface="Arial" panose="020B0604020202020204" pitchFamily="34" charset="0"/>
              </a:rPr>
            </a:br>
            <a:endParaRPr lang="en-US" altLang="en-US" smtClean="0">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7DBD322-D1E7-4DD5-A6FA-B7597E94571C}" type="slidenum">
              <a:rPr lang="en-SG" altLang="en-US" b="0" smtClean="0"/>
              <a:pPr/>
              <a:t>54</a:t>
            </a:fld>
            <a:endParaRPr lang="en-SG" altLang="en-US" b="0" smtClean="0"/>
          </a:p>
        </p:txBody>
      </p:sp>
    </p:spTree>
    <p:extLst>
      <p:ext uri="{BB962C8B-B14F-4D97-AF65-F5344CB8AC3E}">
        <p14:creationId xmlns:p14="http://schemas.microsoft.com/office/powerpoint/2010/main" val="741623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SELECT *</a:t>
            </a:r>
            <a:br>
              <a:rPr lang="en-US" altLang="en-US" smtClean="0">
                <a:latin typeface="Arial" panose="020B0604020202020204" pitchFamily="34" charset="0"/>
              </a:rPr>
            </a:br>
            <a:r>
              <a:rPr lang="en-US" altLang="en-US" smtClean="0">
                <a:latin typeface="Arial" panose="020B0604020202020204" pitchFamily="34" charset="0"/>
              </a:rPr>
              <a:t>FROM Employee_T, SalariedEmployee_T</a:t>
            </a:r>
            <a:br>
              <a:rPr lang="en-US" altLang="en-US" smtClean="0">
                <a:latin typeface="Arial" panose="020B0604020202020204" pitchFamily="34" charset="0"/>
              </a:rPr>
            </a:br>
            <a:r>
              <a:rPr lang="en-US" altLang="en-US" smtClean="0">
                <a:latin typeface="Arial" panose="020B0604020202020204" pitchFamily="34" charset="0"/>
              </a:rPr>
              <a:t>WHERE EmployeeNumber = SEmployeeNumber; </a:t>
            </a:r>
            <a:br>
              <a:rPr lang="en-US" altLang="en-US" smtClean="0">
                <a:latin typeface="Arial" panose="020B0604020202020204" pitchFamily="34" charset="0"/>
              </a:rPr>
            </a:br>
            <a:endParaRPr lang="en-US" altLang="en-US" smtClean="0">
              <a:latin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35A2232-A2DF-4813-8E09-CB34095F7770}" type="slidenum">
              <a:rPr lang="en-SG" altLang="en-US" b="0" smtClean="0"/>
              <a:pPr/>
              <a:t>61</a:t>
            </a:fld>
            <a:endParaRPr lang="en-SG" altLang="en-US" b="0" smtClean="0"/>
          </a:p>
        </p:txBody>
      </p:sp>
    </p:spTree>
    <p:extLst>
      <p:ext uri="{BB962C8B-B14F-4D97-AF65-F5344CB8AC3E}">
        <p14:creationId xmlns:p14="http://schemas.microsoft.com/office/powerpoint/2010/main" val="187556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72</a:t>
            </a:fld>
            <a:endParaRPr lang="en-US"/>
          </a:p>
        </p:txBody>
      </p:sp>
    </p:spTree>
    <p:extLst>
      <p:ext uri="{BB962C8B-B14F-4D97-AF65-F5344CB8AC3E}">
        <p14:creationId xmlns:p14="http://schemas.microsoft.com/office/powerpoint/2010/main" val="1278487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73</a:t>
            </a:fld>
            <a:endParaRPr lang="en-US"/>
          </a:p>
        </p:txBody>
      </p:sp>
    </p:spTree>
    <p:extLst>
      <p:ext uri="{BB962C8B-B14F-4D97-AF65-F5344CB8AC3E}">
        <p14:creationId xmlns:p14="http://schemas.microsoft.com/office/powerpoint/2010/main" val="3548414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74</a:t>
            </a:fld>
            <a:endParaRPr lang="en-US"/>
          </a:p>
        </p:txBody>
      </p:sp>
    </p:spTree>
    <p:extLst>
      <p:ext uri="{BB962C8B-B14F-4D97-AF65-F5344CB8AC3E}">
        <p14:creationId xmlns:p14="http://schemas.microsoft.com/office/powerpoint/2010/main" val="2188524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75</a:t>
            </a:fld>
            <a:endParaRPr lang="en-US"/>
          </a:p>
        </p:txBody>
      </p:sp>
    </p:spTree>
    <p:extLst>
      <p:ext uri="{BB962C8B-B14F-4D97-AF65-F5344CB8AC3E}">
        <p14:creationId xmlns:p14="http://schemas.microsoft.com/office/powerpoint/2010/main" val="2354235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76</a:t>
            </a:fld>
            <a:endParaRPr lang="en-US"/>
          </a:p>
        </p:txBody>
      </p:sp>
    </p:spTree>
    <p:extLst>
      <p:ext uri="{BB962C8B-B14F-4D97-AF65-F5344CB8AC3E}">
        <p14:creationId xmlns:p14="http://schemas.microsoft.com/office/powerpoint/2010/main" val="1960960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77</a:t>
            </a:fld>
            <a:endParaRPr lang="en-US"/>
          </a:p>
        </p:txBody>
      </p:sp>
    </p:spTree>
    <p:extLst>
      <p:ext uri="{BB962C8B-B14F-4D97-AF65-F5344CB8AC3E}">
        <p14:creationId xmlns:p14="http://schemas.microsoft.com/office/powerpoint/2010/main" val="1719932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78</a:t>
            </a:fld>
            <a:endParaRPr lang="en-US"/>
          </a:p>
        </p:txBody>
      </p:sp>
    </p:spTree>
    <p:extLst>
      <p:ext uri="{BB962C8B-B14F-4D97-AF65-F5344CB8AC3E}">
        <p14:creationId xmlns:p14="http://schemas.microsoft.com/office/powerpoint/2010/main" val="3186535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79</a:t>
            </a:fld>
            <a:endParaRPr lang="en-US"/>
          </a:p>
        </p:txBody>
      </p:sp>
    </p:spTree>
    <p:extLst>
      <p:ext uri="{BB962C8B-B14F-4D97-AF65-F5344CB8AC3E}">
        <p14:creationId xmlns:p14="http://schemas.microsoft.com/office/powerpoint/2010/main" val="1853496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13</a:t>
            </a:fld>
            <a:endParaRPr lang="en-US"/>
          </a:p>
        </p:txBody>
      </p:sp>
    </p:spTree>
    <p:extLst>
      <p:ext uri="{BB962C8B-B14F-4D97-AF65-F5344CB8AC3E}">
        <p14:creationId xmlns:p14="http://schemas.microsoft.com/office/powerpoint/2010/main" val="2610642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80</a:t>
            </a:fld>
            <a:endParaRPr lang="en-US"/>
          </a:p>
        </p:txBody>
      </p:sp>
    </p:spTree>
    <p:extLst>
      <p:ext uri="{BB962C8B-B14F-4D97-AF65-F5344CB8AC3E}">
        <p14:creationId xmlns:p14="http://schemas.microsoft.com/office/powerpoint/2010/main" val="831170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81</a:t>
            </a:fld>
            <a:endParaRPr lang="en-US"/>
          </a:p>
        </p:txBody>
      </p:sp>
    </p:spTree>
    <p:extLst>
      <p:ext uri="{BB962C8B-B14F-4D97-AF65-F5344CB8AC3E}">
        <p14:creationId xmlns:p14="http://schemas.microsoft.com/office/powerpoint/2010/main" val="2453406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sz="1200" b="0" i="0" u="none" strike="noStrike"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8C7C2A9-DAE5-4834-AD17-5D407558D5C5}" type="slidenum">
              <a:rPr lang="en-US" smtClean="0"/>
              <a:pPr/>
              <a:t>82</a:t>
            </a:fld>
            <a:endParaRPr lang="en-US"/>
          </a:p>
        </p:txBody>
      </p:sp>
    </p:spTree>
    <p:extLst>
      <p:ext uri="{BB962C8B-B14F-4D97-AF65-F5344CB8AC3E}">
        <p14:creationId xmlns:p14="http://schemas.microsoft.com/office/powerpoint/2010/main" val="1538440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b="1" dirty="0"/>
              <a:t> </a:t>
            </a:r>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83</a:t>
            </a:fld>
            <a:endParaRPr lang="en-US"/>
          </a:p>
        </p:txBody>
      </p:sp>
    </p:spTree>
    <p:extLst>
      <p:ext uri="{BB962C8B-B14F-4D97-AF65-F5344CB8AC3E}">
        <p14:creationId xmlns:p14="http://schemas.microsoft.com/office/powerpoint/2010/main" val="1635304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84</a:t>
            </a:fld>
            <a:endParaRPr lang="en-US"/>
          </a:p>
        </p:txBody>
      </p:sp>
    </p:spTree>
    <p:extLst>
      <p:ext uri="{BB962C8B-B14F-4D97-AF65-F5344CB8AC3E}">
        <p14:creationId xmlns:p14="http://schemas.microsoft.com/office/powerpoint/2010/main" val="3135289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86</a:t>
            </a:fld>
            <a:endParaRPr lang="en-US"/>
          </a:p>
        </p:txBody>
      </p:sp>
    </p:spTree>
    <p:extLst>
      <p:ext uri="{BB962C8B-B14F-4D97-AF65-F5344CB8AC3E}">
        <p14:creationId xmlns:p14="http://schemas.microsoft.com/office/powerpoint/2010/main" val="767870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87</a:t>
            </a:fld>
            <a:endParaRPr lang="en-US"/>
          </a:p>
        </p:txBody>
      </p:sp>
    </p:spTree>
    <p:extLst>
      <p:ext uri="{BB962C8B-B14F-4D97-AF65-F5344CB8AC3E}">
        <p14:creationId xmlns:p14="http://schemas.microsoft.com/office/powerpoint/2010/main" val="411783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88</a:t>
            </a:fld>
            <a:endParaRPr lang="en-US"/>
          </a:p>
        </p:txBody>
      </p:sp>
    </p:spTree>
    <p:extLst>
      <p:ext uri="{BB962C8B-B14F-4D97-AF65-F5344CB8AC3E}">
        <p14:creationId xmlns:p14="http://schemas.microsoft.com/office/powerpoint/2010/main" val="608973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89</a:t>
            </a:fld>
            <a:endParaRPr lang="en-US"/>
          </a:p>
        </p:txBody>
      </p:sp>
    </p:spTree>
    <p:extLst>
      <p:ext uri="{BB962C8B-B14F-4D97-AF65-F5344CB8AC3E}">
        <p14:creationId xmlns:p14="http://schemas.microsoft.com/office/powerpoint/2010/main" val="3425195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baseline="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90</a:t>
            </a:fld>
            <a:endParaRPr lang="en-US"/>
          </a:p>
        </p:txBody>
      </p:sp>
    </p:spTree>
    <p:extLst>
      <p:ext uri="{BB962C8B-B14F-4D97-AF65-F5344CB8AC3E}">
        <p14:creationId xmlns:p14="http://schemas.microsoft.com/office/powerpoint/2010/main" val="2586955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14</a:t>
            </a:fld>
            <a:endParaRPr lang="en-US"/>
          </a:p>
        </p:txBody>
      </p:sp>
    </p:spTree>
    <p:extLst>
      <p:ext uri="{BB962C8B-B14F-4D97-AF65-F5344CB8AC3E}">
        <p14:creationId xmlns:p14="http://schemas.microsoft.com/office/powerpoint/2010/main" val="2559883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91</a:t>
            </a:fld>
            <a:endParaRPr lang="en-US"/>
          </a:p>
        </p:txBody>
      </p:sp>
    </p:spTree>
    <p:extLst>
      <p:ext uri="{BB962C8B-B14F-4D97-AF65-F5344CB8AC3E}">
        <p14:creationId xmlns:p14="http://schemas.microsoft.com/office/powerpoint/2010/main" val="209059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92</a:t>
            </a:fld>
            <a:endParaRPr lang="en-US"/>
          </a:p>
        </p:txBody>
      </p:sp>
    </p:spTree>
    <p:extLst>
      <p:ext uri="{BB962C8B-B14F-4D97-AF65-F5344CB8AC3E}">
        <p14:creationId xmlns:p14="http://schemas.microsoft.com/office/powerpoint/2010/main" val="21319647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93</a:t>
            </a:fld>
            <a:endParaRPr lang="en-US"/>
          </a:p>
        </p:txBody>
      </p:sp>
    </p:spTree>
    <p:extLst>
      <p:ext uri="{BB962C8B-B14F-4D97-AF65-F5344CB8AC3E}">
        <p14:creationId xmlns:p14="http://schemas.microsoft.com/office/powerpoint/2010/main" val="2823413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94</a:t>
            </a:fld>
            <a:endParaRPr lang="en-US"/>
          </a:p>
        </p:txBody>
      </p:sp>
    </p:spTree>
    <p:extLst>
      <p:ext uri="{BB962C8B-B14F-4D97-AF65-F5344CB8AC3E}">
        <p14:creationId xmlns:p14="http://schemas.microsoft.com/office/powerpoint/2010/main" val="540190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95</a:t>
            </a:fld>
            <a:endParaRPr lang="en-US"/>
          </a:p>
        </p:txBody>
      </p:sp>
    </p:spTree>
    <p:extLst>
      <p:ext uri="{BB962C8B-B14F-4D97-AF65-F5344CB8AC3E}">
        <p14:creationId xmlns:p14="http://schemas.microsoft.com/office/powerpoint/2010/main" val="263188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18C7C2A9-DAE5-4834-AD17-5D407558D5C5}" type="slidenum">
              <a:rPr lang="en-US" smtClean="0"/>
              <a:pPr/>
              <a:t>15</a:t>
            </a:fld>
            <a:endParaRPr lang="en-US"/>
          </a:p>
        </p:txBody>
      </p:sp>
    </p:spTree>
    <p:extLst>
      <p:ext uri="{BB962C8B-B14F-4D97-AF65-F5344CB8AC3E}">
        <p14:creationId xmlns:p14="http://schemas.microsoft.com/office/powerpoint/2010/main" val="2575848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18C7C2A9-DAE5-4834-AD17-5D407558D5C5}" type="slidenum">
              <a:rPr lang="en-US" smtClean="0"/>
              <a:pPr/>
              <a:t>16</a:t>
            </a:fld>
            <a:endParaRPr lang="en-US"/>
          </a:p>
        </p:txBody>
      </p:sp>
    </p:spTree>
    <p:extLst>
      <p:ext uri="{BB962C8B-B14F-4D97-AF65-F5344CB8AC3E}">
        <p14:creationId xmlns:p14="http://schemas.microsoft.com/office/powerpoint/2010/main" val="2631326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Wingdings" panose="05000000000000000000" pitchFamily="2" charset="2"/>
              <a:buChar char="§"/>
            </a:pPr>
            <a:r>
              <a:rPr lang="en-US" dirty="0" smtClean="0"/>
              <a:t>A retail company could group employees as salaried and hourly, while a university could group employees as faculty, staff, and administrators.</a:t>
            </a:r>
            <a:endParaRPr lang="en-US" dirty="0" smtClean="0"/>
          </a:p>
        </p:txBody>
      </p:sp>
      <p:sp>
        <p:nvSpPr>
          <p:cNvPr id="4" name="Slide Number Placeholder 3"/>
          <p:cNvSpPr>
            <a:spLocks noGrp="1"/>
          </p:cNvSpPr>
          <p:nvPr>
            <p:ph type="sldNum" sz="quarter" idx="10"/>
          </p:nvPr>
        </p:nvSpPr>
        <p:spPr/>
        <p:txBody>
          <a:bodyPr/>
          <a:lstStyle/>
          <a:p>
            <a:fld id="{B049CF8A-6F0D-4A81-9239-E2648E66C7A2}" type="slidenum">
              <a:rPr lang="vi-VN" smtClean="0"/>
              <a:t>22</a:t>
            </a:fld>
            <a:endParaRPr lang="vi-VN"/>
          </a:p>
        </p:txBody>
      </p:sp>
    </p:spTree>
    <p:extLst>
      <p:ext uri="{BB962C8B-B14F-4D97-AF65-F5344CB8AC3E}">
        <p14:creationId xmlns:p14="http://schemas.microsoft.com/office/powerpoint/2010/main" val="171692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6088" lvl="1" indent="-266700">
              <a:lnSpc>
                <a:spcPct val="90000"/>
              </a:lnSpc>
              <a:buFont typeface="Wingdings" panose="05000000000000000000" pitchFamily="2" charset="2"/>
              <a:buChar char="n"/>
            </a:pPr>
            <a:r>
              <a:rPr lang="en-GB" altLang="en-US" sz="2000" smtClean="0">
                <a:latin typeface="Arial" panose="020B0604020202020204" pitchFamily="34" charset="0"/>
              </a:rPr>
              <a:t>Map the foreign key into Staff - the key is null for staff without a contract.</a:t>
            </a:r>
          </a:p>
          <a:p>
            <a:pPr marL="446088" lvl="1" indent="-266700">
              <a:lnSpc>
                <a:spcPct val="90000"/>
              </a:lnSpc>
              <a:buFont typeface="Wingdings" panose="05000000000000000000" pitchFamily="2" charset="2"/>
              <a:buNone/>
            </a:pPr>
            <a:r>
              <a:rPr lang="en-GB" altLang="en-US" sz="2000" smtClean="0">
                <a:latin typeface="Arial" panose="020B0604020202020204" pitchFamily="34" charset="0"/>
              </a:rPr>
              <a:t>		Staff(</a:t>
            </a:r>
            <a:r>
              <a:rPr lang="en-GB" altLang="en-US" sz="2000" u="sng" smtClean="0">
                <a:latin typeface="Arial" panose="020B0604020202020204" pitchFamily="34" charset="0"/>
              </a:rPr>
              <a:t>emp_no</a:t>
            </a:r>
            <a:r>
              <a:rPr lang="en-GB" altLang="en-US" sz="2000" smtClean="0">
                <a:latin typeface="Arial" panose="020B0604020202020204" pitchFamily="34" charset="0"/>
              </a:rPr>
              <a:t>, name, </a:t>
            </a:r>
            <a:r>
              <a:rPr lang="en-GB" altLang="en-US" sz="2000" i="1" smtClean="0">
                <a:latin typeface="Arial" panose="020B0604020202020204" pitchFamily="34" charset="0"/>
              </a:rPr>
              <a:t>contract_no</a:t>
            </a:r>
            <a:r>
              <a:rPr lang="en-GB" altLang="en-US" sz="2000" smtClean="0">
                <a:latin typeface="Arial" panose="020B0604020202020204" pitchFamily="34" charset="0"/>
              </a:rPr>
              <a:t>)</a:t>
            </a:r>
          </a:p>
          <a:p>
            <a:pPr marL="446088" lvl="1" indent="-266700">
              <a:lnSpc>
                <a:spcPct val="90000"/>
              </a:lnSpc>
              <a:buFont typeface="Wingdings" panose="05000000000000000000" pitchFamily="2" charset="2"/>
              <a:buNone/>
            </a:pPr>
            <a:r>
              <a:rPr lang="en-GB" altLang="en-US" sz="2000" smtClean="0">
                <a:latin typeface="Arial" panose="020B0604020202020204" pitchFamily="34" charset="0"/>
              </a:rPr>
              <a:t>		Contract(</a:t>
            </a:r>
            <a:r>
              <a:rPr lang="en-GB" altLang="en-US" sz="2000" u="sng" smtClean="0">
                <a:latin typeface="Arial" panose="020B0604020202020204" pitchFamily="34" charset="0"/>
              </a:rPr>
              <a:t>cont_no</a:t>
            </a:r>
            <a:r>
              <a:rPr lang="en-GB" altLang="en-US" sz="2000" smtClean="0">
                <a:latin typeface="Arial" panose="020B0604020202020204" pitchFamily="34" charset="0"/>
              </a:rPr>
              <a:t>, start, end, position, salary)</a:t>
            </a:r>
          </a:p>
          <a:p>
            <a:pPr marL="446088" lvl="1" indent="-266700">
              <a:lnSpc>
                <a:spcPct val="90000"/>
              </a:lnSpc>
              <a:buFont typeface="Wingdings" panose="05000000000000000000" pitchFamily="2" charset="2"/>
              <a:buChar char="n"/>
            </a:pPr>
            <a:r>
              <a:rPr lang="en-GB" altLang="en-US" sz="2000" smtClean="0">
                <a:latin typeface="Arial" panose="020B0604020202020204" pitchFamily="34" charset="0"/>
              </a:rPr>
              <a:t>Map the foreign key into Contract - emp_no is mandatory thus never null.</a:t>
            </a:r>
          </a:p>
          <a:p>
            <a:pPr marL="446088" lvl="1" indent="-266700">
              <a:lnSpc>
                <a:spcPct val="90000"/>
              </a:lnSpc>
              <a:buFont typeface="Wingdings" panose="05000000000000000000" pitchFamily="2" charset="2"/>
              <a:buNone/>
            </a:pPr>
            <a:r>
              <a:rPr lang="en-GB" altLang="en-US" sz="2000" smtClean="0">
                <a:latin typeface="Arial" panose="020B0604020202020204" pitchFamily="34" charset="0"/>
              </a:rPr>
              <a:t>		Staff(</a:t>
            </a:r>
            <a:r>
              <a:rPr lang="en-GB" altLang="en-US" sz="2000" u="sng" smtClean="0">
                <a:latin typeface="Arial" panose="020B0604020202020204" pitchFamily="34" charset="0"/>
              </a:rPr>
              <a:t>emp_no</a:t>
            </a:r>
            <a:r>
              <a:rPr lang="en-GB" altLang="en-US" sz="2000" smtClean="0">
                <a:latin typeface="Arial" panose="020B0604020202020204" pitchFamily="34" charset="0"/>
              </a:rPr>
              <a:t>, name)</a:t>
            </a:r>
          </a:p>
          <a:p>
            <a:pPr marL="446088" lvl="1" indent="-266700">
              <a:lnSpc>
                <a:spcPct val="90000"/>
              </a:lnSpc>
              <a:buFont typeface="Wingdings" panose="05000000000000000000" pitchFamily="2" charset="2"/>
              <a:buNone/>
            </a:pPr>
            <a:r>
              <a:rPr lang="en-GB" altLang="en-US" sz="2000" smtClean="0">
                <a:latin typeface="Arial" panose="020B0604020202020204" pitchFamily="34" charset="0"/>
              </a:rPr>
              <a:t>		Contract(</a:t>
            </a:r>
            <a:r>
              <a:rPr lang="en-GB" altLang="en-US" sz="2000" u="sng" smtClean="0">
                <a:latin typeface="Arial" panose="020B0604020202020204" pitchFamily="34" charset="0"/>
              </a:rPr>
              <a:t>cont_no</a:t>
            </a:r>
            <a:r>
              <a:rPr lang="en-GB" altLang="en-US" sz="2000" smtClean="0">
                <a:latin typeface="Arial" panose="020B0604020202020204" pitchFamily="34" charset="0"/>
              </a:rPr>
              <a:t>, start, end, position, salary, </a:t>
            </a:r>
            <a:r>
              <a:rPr lang="en-GB" altLang="en-US" sz="2000" i="1" smtClean="0">
                <a:latin typeface="Arial" panose="020B0604020202020204" pitchFamily="34" charset="0"/>
              </a:rPr>
              <a:t>emp_no</a:t>
            </a:r>
            <a:r>
              <a:rPr lang="en-GB" altLang="en-US" sz="2000" smtClean="0">
                <a:latin typeface="Arial" panose="020B0604020202020204" pitchFamily="34" charset="0"/>
              </a:rPr>
              <a:t>)</a:t>
            </a:r>
          </a:p>
          <a:p>
            <a:endParaRPr lang="en-US" altLang="en-US" smtClean="0">
              <a:latin typeface="Arial" panose="020B0604020202020204" pitchFamily="34" charset="0"/>
            </a:endParaRP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64BFF58-FB29-410B-AE53-EAB78A701FAA}" type="slidenum">
              <a:rPr lang="en-SG" altLang="en-US" b="0" smtClean="0"/>
              <a:pPr/>
              <a:t>46</a:t>
            </a:fld>
            <a:endParaRPr lang="en-SG" altLang="en-US" b="0" smtClean="0"/>
          </a:p>
        </p:txBody>
      </p:sp>
    </p:spTree>
    <p:extLst>
      <p:ext uri="{BB962C8B-B14F-4D97-AF65-F5344CB8AC3E}">
        <p14:creationId xmlns:p14="http://schemas.microsoft.com/office/powerpoint/2010/main" val="3485223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GB" altLang="en-US" smtClean="0">
                <a:latin typeface="Arial" panose="020B0604020202020204" pitchFamily="34" charset="0"/>
              </a:rPr>
              <a:t>Each staff member may lease up to one car</a:t>
            </a:r>
          </a:p>
          <a:p>
            <a:pPr>
              <a:lnSpc>
                <a:spcPct val="90000"/>
              </a:lnSpc>
            </a:pPr>
            <a:r>
              <a:rPr lang="en-GB" altLang="en-US" smtClean="0">
                <a:latin typeface="Arial" panose="020B0604020202020204" pitchFamily="34" charset="0"/>
              </a:rPr>
              <a:t>Each car may be leased by at most one member of staff</a:t>
            </a:r>
          </a:p>
          <a:p>
            <a:pPr>
              <a:lnSpc>
                <a:spcPct val="90000"/>
              </a:lnSpc>
            </a:pPr>
            <a:r>
              <a:rPr lang="en-GB" altLang="en-US" smtClean="0">
                <a:latin typeface="Arial" panose="020B0604020202020204" pitchFamily="34" charset="0"/>
              </a:rPr>
              <a:t>If these were combined together...</a:t>
            </a:r>
          </a:p>
          <a:p>
            <a:pPr>
              <a:lnSpc>
                <a:spcPct val="90000"/>
              </a:lnSpc>
            </a:pPr>
            <a:r>
              <a:rPr lang="en-GB" altLang="en-US" smtClean="0">
                <a:latin typeface="Arial" panose="020B0604020202020204" pitchFamily="34" charset="0"/>
              </a:rPr>
              <a:t>       Staff_car(emp_no, name, reg_no, year, make, type, colour)</a:t>
            </a:r>
          </a:p>
          <a:p>
            <a:pPr>
              <a:lnSpc>
                <a:spcPct val="90000"/>
              </a:lnSpc>
            </a:pPr>
            <a:endParaRPr lang="en-GB" altLang="en-US" smtClean="0">
              <a:latin typeface="Arial" panose="020B0604020202020204" pitchFamily="34" charset="0"/>
            </a:endParaRPr>
          </a:p>
          <a:p>
            <a:pPr>
              <a:lnSpc>
                <a:spcPct val="90000"/>
              </a:lnSpc>
            </a:pPr>
            <a:r>
              <a:rPr lang="en-GB" altLang="en-US" smtClean="0">
                <a:latin typeface="Arial" panose="020B0604020202020204" pitchFamily="34" charset="0"/>
              </a:rPr>
              <a:t>what would be the primary key?</a:t>
            </a:r>
          </a:p>
          <a:p>
            <a:pPr>
              <a:lnSpc>
                <a:spcPct val="90000"/>
              </a:lnSpc>
            </a:pPr>
            <a:r>
              <a:rPr lang="en-GB" altLang="en-US" smtClean="0">
                <a:latin typeface="Arial" panose="020B0604020202020204" pitchFamily="34" charset="0"/>
              </a:rPr>
              <a:t>If emp_no is used then all the cars which are not being leased will not have a key.</a:t>
            </a:r>
          </a:p>
          <a:p>
            <a:pPr>
              <a:lnSpc>
                <a:spcPct val="90000"/>
              </a:lnSpc>
            </a:pPr>
            <a:r>
              <a:rPr lang="en-GB" altLang="en-US" smtClean="0">
                <a:latin typeface="Arial" panose="020B0604020202020204" pitchFamily="34" charset="0"/>
              </a:rPr>
              <a:t>Similarly, if the reg_no is used, all the staff not leasing a car will not have a key.</a:t>
            </a:r>
          </a:p>
          <a:p>
            <a:pPr>
              <a:lnSpc>
                <a:spcPct val="90000"/>
              </a:lnSpc>
            </a:pPr>
            <a:r>
              <a:rPr lang="en-GB" altLang="en-US" smtClean="0">
                <a:latin typeface="Arial" panose="020B0604020202020204" pitchFamily="34" charset="0"/>
              </a:rPr>
              <a:t>A compound key will not work either.</a:t>
            </a:r>
          </a:p>
          <a:p>
            <a:pPr>
              <a:lnSpc>
                <a:spcPct val="90000"/>
              </a:lnSpc>
            </a:pPr>
            <a:endParaRPr lang="en-GB" altLang="en-US" smtClean="0">
              <a:latin typeface="Arial" panose="020B0604020202020204" pitchFamily="34" charset="0"/>
            </a:endParaRPr>
          </a:p>
          <a:p>
            <a:endParaRPr lang="en-US" altLang="en-US" smtClean="0">
              <a:latin typeface="Arial" panose="020B0604020202020204" pitchFamily="34" charset="0"/>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C73390A-8273-4516-81BF-2A20753AF8F4}" type="slidenum">
              <a:rPr lang="en-SG" altLang="en-US" b="0" smtClean="0"/>
              <a:pPr/>
              <a:t>47</a:t>
            </a:fld>
            <a:endParaRPr lang="en-SG" altLang="en-US" b="0" smtClean="0"/>
          </a:p>
        </p:txBody>
      </p:sp>
    </p:spTree>
    <p:extLst>
      <p:ext uri="{BB962C8B-B14F-4D97-AF65-F5344CB8AC3E}">
        <p14:creationId xmlns:p14="http://schemas.microsoft.com/office/powerpoint/2010/main" val="10806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Arial" panose="020B0604020202020204" pitchFamily="34" charset="0"/>
              </a:rPr>
              <a:t>the relationship is optional in both directions because not all staff can be managers, and the top manager is not managed by anybody else.</a:t>
            </a:r>
          </a:p>
          <a:p>
            <a:endParaRPr lang="en-US" altLang="en-US" b="1" smtClean="0">
              <a:latin typeface="Arial" panose="020B0604020202020204"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313ADC8-0D65-45EA-8339-A39A8DFD2EAB}" type="slidenum">
              <a:rPr lang="en-SG" altLang="en-US" b="0" smtClean="0"/>
              <a:pPr/>
              <a:t>53</a:t>
            </a:fld>
            <a:endParaRPr lang="en-SG" altLang="en-US" b="0" smtClean="0"/>
          </a:p>
        </p:txBody>
      </p:sp>
    </p:spTree>
    <p:extLst>
      <p:ext uri="{BB962C8B-B14F-4D97-AF65-F5344CB8AC3E}">
        <p14:creationId xmlns:p14="http://schemas.microsoft.com/office/powerpoint/2010/main" val="2801292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22CA-6D7F-4C79-B302-BC1F36FF8E62}" type="datetime1">
              <a:rPr lang="vi-VN" smtClean="0"/>
              <a:t>26/09/2023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24EE98-758A-4360-A8B0-01A8C7074446}" type="datetime1">
              <a:rPr lang="vi-VN" smtClean="0"/>
              <a:t>26/09/2023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5A7C4C-06DE-429E-940C-8256FAFF9B82}" type="datetime1">
              <a:rPr lang="vi-VN" smtClean="0"/>
              <a:t>26/09/2023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a:xfrm>
            <a:off x="457200" y="6400800"/>
            <a:ext cx="2133600" cy="320675"/>
          </a:xfrm>
          <a:prstGeom prst="rect">
            <a:avLst/>
          </a:prstGeom>
          <a:ln/>
        </p:spPr>
        <p:txBody>
          <a:bodyPr/>
          <a:lstStyle>
            <a:lvl1pPr>
              <a:defRPr/>
            </a:lvl1pPr>
          </a:lstStyle>
          <a:p>
            <a:pPr>
              <a:defRPr/>
            </a:pPr>
            <a:endParaRPr lang="en-SG"/>
          </a:p>
        </p:txBody>
      </p:sp>
      <p:sp>
        <p:nvSpPr>
          <p:cNvPr id="5" name="Rectangle 5"/>
          <p:cNvSpPr>
            <a:spLocks noGrp="1" noChangeArrowheads="1"/>
          </p:cNvSpPr>
          <p:nvPr>
            <p:ph type="ftr" sz="quarter" idx="11"/>
          </p:nvPr>
        </p:nvSpPr>
        <p:spPr>
          <a:xfrm>
            <a:off x="3124200" y="6400800"/>
            <a:ext cx="2895600" cy="320675"/>
          </a:xfrm>
          <a:prstGeom prst="rect">
            <a:avLst/>
          </a:prstGeom>
          <a:ln/>
        </p:spPr>
        <p:txBody>
          <a:bodyPr/>
          <a:lstStyle>
            <a:lvl1pPr>
              <a:defRPr/>
            </a:lvl1pPr>
          </a:lstStyle>
          <a:p>
            <a:pPr>
              <a:defRPr/>
            </a:pPr>
            <a:endParaRPr lang="en-SG"/>
          </a:p>
        </p:txBody>
      </p:sp>
      <p:sp>
        <p:nvSpPr>
          <p:cNvPr id="6" name="Rectangle 6"/>
          <p:cNvSpPr>
            <a:spLocks noGrp="1" noChangeArrowheads="1"/>
          </p:cNvSpPr>
          <p:nvPr>
            <p:ph type="sldNum" sz="quarter" idx="12"/>
          </p:nvPr>
        </p:nvSpPr>
        <p:spPr>
          <a:xfrm>
            <a:off x="6553200" y="6400800"/>
            <a:ext cx="2133600" cy="320675"/>
          </a:xfrm>
          <a:prstGeom prst="rect">
            <a:avLst/>
          </a:prstGeom>
          <a:ln/>
        </p:spPr>
        <p:txBody>
          <a:bodyPr/>
          <a:lstStyle>
            <a:lvl1pPr>
              <a:defRPr/>
            </a:lvl1pPr>
          </a:lstStyle>
          <a:p>
            <a:pPr>
              <a:defRPr/>
            </a:pPr>
            <a:fld id="{E1977CEC-245A-470B-BDE6-06619DDAAC9E}" type="slidenum">
              <a:rPr lang="en-SG"/>
              <a:pPr>
                <a:defRPr/>
              </a:pPr>
              <a:t>‹#›</a:t>
            </a:fld>
            <a:endParaRPr lang="en-SG"/>
          </a:p>
        </p:txBody>
      </p:sp>
    </p:spTree>
    <p:extLst>
      <p:ext uri="{BB962C8B-B14F-4D97-AF65-F5344CB8AC3E}">
        <p14:creationId xmlns:p14="http://schemas.microsoft.com/office/powerpoint/2010/main" val="459052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A2656726-2D53-474C-A63A-9B9FE4C3C2A9}" type="datetime1">
              <a:rPr lang="vi-VN" smtClean="0"/>
              <a:t>26/09/2023</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CB016374-5694-4399-A12D-17E2439BE279}" type="datetime1">
              <a:rPr lang="vi-VN" smtClean="0"/>
              <a:t>26/09/2023</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CE5E4FFC-6BA1-4A01-A828-6887D1F756C3}" type="datetime1">
              <a:rPr lang="vi-VN" smtClean="0"/>
              <a:t>26/09/2023</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76048D62-B6E9-45CF-B3C0-C11933203B01}" type="datetime1">
              <a:rPr lang="vi-VN" smtClean="0"/>
              <a:t>26/09/2023</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42657630-4837-45A5-BE0E-4B0E9671AB31}" type="datetime1">
              <a:rPr lang="vi-VN" smtClean="0"/>
              <a:t>26/09/2023</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vi-VN"/>
              <a:t>High-Level Database Model</a:t>
            </a:r>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1E41567A-A364-4FD9-A630-0C300E667FA7}" type="datetime1">
              <a:rPr lang="vi-VN" smtClean="0"/>
              <a:t>26/09/2023</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A59C8DF3-FCE9-4FF6-B388-D6057642AFBC}" type="datetime1">
              <a:rPr lang="vi-VN" smtClean="0"/>
              <a:t>26/09/2023</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vi-VN"/>
              <a:t>High-Level Database Model</a:t>
            </a:r>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0B65B8-2D5C-4E71-92A5-D4481BA218F5}" type="datetime1">
              <a:rPr lang="vi-VN" smtClean="0"/>
              <a:t>26/09/2023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CE600D11-95DB-42AC-9FD2-75F01ACA69AE}" type="datetime1">
              <a:rPr lang="vi-VN" smtClean="0"/>
              <a:t>26/09/2023</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ABEA82DD-F524-4602-90A2-A7B45DE0B68C}" type="datetime1">
              <a:rPr lang="vi-VN" smtClean="0"/>
              <a:t>26/09/2023</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vi-VN"/>
              <a:t>High-Level Database Model</a:t>
            </a:r>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75366AF3-65D2-4455-84DC-F8B956C5D1E7}" type="datetime1">
              <a:rPr lang="vi-VN" smtClean="0"/>
              <a:t>26/09/2023</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1143B64C-6ECA-41C7-94C3-50B9902579B6}" type="datetime1">
              <a:rPr lang="vi-VN" smtClean="0"/>
              <a:t>26/09/2023</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vi-VN"/>
              <a:t>High-Level Database Model</a:t>
            </a:r>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A8951-20BB-402A-95C4-09141AB451B6}" type="datetime1">
              <a:rPr lang="vi-VN" smtClean="0"/>
              <a:t>26/09/2023</a:t>
            </a:fld>
            <a:endParaRPr lang="vi-VN"/>
          </a:p>
        </p:txBody>
      </p:sp>
      <p:sp>
        <p:nvSpPr>
          <p:cNvPr id="5" name="Footer Placeholder 4"/>
          <p:cNvSpPr>
            <a:spLocks noGrp="1"/>
          </p:cNvSpPr>
          <p:nvPr>
            <p:ph type="ftr" sz="quarter" idx="11"/>
          </p:nvPr>
        </p:nvSpPr>
        <p:spPr/>
        <p:txBody>
          <a:bodyPr/>
          <a:lstStyle/>
          <a:p>
            <a:r>
              <a:rPr lang="vi-VN"/>
              <a:t>High-Level Database Model</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433A5-4C32-4174-AB62-8C9D14271B56}" type="datetime1">
              <a:rPr lang="vi-VN" smtClean="0"/>
              <a:t>26/09/2023</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7A27E5-605E-42A1-9F90-8AC7724C2E2B}" type="datetime1">
              <a:rPr lang="vi-VN" smtClean="0"/>
              <a:t>26/09/2023</a:t>
            </a:fld>
            <a:endParaRPr lang="vi-VN"/>
          </a:p>
        </p:txBody>
      </p:sp>
      <p:sp>
        <p:nvSpPr>
          <p:cNvPr id="8" name="Footer Placeholder 7"/>
          <p:cNvSpPr>
            <a:spLocks noGrp="1"/>
          </p:cNvSpPr>
          <p:nvPr>
            <p:ph type="ftr" sz="quarter" idx="11"/>
          </p:nvPr>
        </p:nvSpPr>
        <p:spPr/>
        <p:txBody>
          <a:body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B3123D-281C-4239-83E2-FD673896089A}" type="datetime1">
              <a:rPr lang="vi-VN" smtClean="0"/>
              <a:t>26/09/2023</a:t>
            </a:fld>
            <a:endParaRPr lang="vi-VN"/>
          </a:p>
        </p:txBody>
      </p:sp>
      <p:sp>
        <p:nvSpPr>
          <p:cNvPr id="4" name="Footer Placeholder 3"/>
          <p:cNvSpPr>
            <a:spLocks noGrp="1"/>
          </p:cNvSpPr>
          <p:nvPr>
            <p:ph type="ftr" sz="quarter" idx="11"/>
          </p:nvPr>
        </p:nvSpPr>
        <p:spPr/>
        <p:txBody>
          <a:bodyPr/>
          <a:lstStyle/>
          <a:p>
            <a:r>
              <a:rPr lang="vi-VN"/>
              <a:t>High-Level Database Model</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481822-121B-4E01-9A6C-823F38E3ECB8}" type="datetime1">
              <a:rPr lang="vi-VN" smtClean="0"/>
              <a:t>26/09/2023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High-Level Database Model</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EF66C2C-A93F-4CD7-A05C-1845480FC009}" type="datetime1">
              <a:rPr lang="vi-VN" smtClean="0"/>
              <a:t>26/09/2023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High-Level Database Model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EB45-924A-43BC-B08B-EA367A9840FD}" type="datetime1">
              <a:rPr lang="vi-VN" smtClean="0"/>
              <a:t>26/09/2023</a:t>
            </a:fld>
            <a:endParaRPr lang="vi-VN"/>
          </a:p>
        </p:txBody>
      </p:sp>
      <p:sp>
        <p:nvSpPr>
          <p:cNvPr id="6" name="Footer Placeholder 5"/>
          <p:cNvSpPr>
            <a:spLocks noGrp="1"/>
          </p:cNvSpPr>
          <p:nvPr>
            <p:ph type="ftr" sz="quarter" idx="11"/>
          </p:nvPr>
        </p:nvSpPr>
        <p:spPr/>
        <p:txBody>
          <a:bodyPr/>
          <a:lstStyle/>
          <a:p>
            <a:r>
              <a:rPr lang="vi-VN"/>
              <a:t>High-Level Database Model</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B69A5E3-926B-4E06-8EAA-E272D0D2AEC0}" type="datetime1">
              <a:rPr lang="vi-VN" smtClean="0"/>
              <a:t>26/09/2023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High-Level Database Model</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034C-292E-4908-9229-A686C812A2B9}" type="datetime1">
              <a:rPr lang="vi-VN" smtClean="0"/>
              <a:t>26/09/2023</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High-Level Database Model</a:t>
            </a:r>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lnSpc>
                <a:spcPct val="150000"/>
              </a:lnSpc>
            </a:pPr>
            <a:r>
              <a:rPr lang="en-US" sz="4600" dirty="0"/>
              <a:t>Chapter 4. High-Level Database Model</a:t>
            </a:r>
            <a:r>
              <a:rPr lang="en-US" sz="5100" dirty="0"/>
              <a:t/>
            </a:r>
            <a:br>
              <a:rPr lang="en-US" sz="5100" dirty="0"/>
            </a:br>
            <a:endParaRPr lang="vi-VN" sz="5100"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dirty="0" err="1"/>
              <a:t>High-Level</a:t>
            </a:r>
            <a:r>
              <a:rPr lang="vi-VN"/>
              <a:t> Database Model</a:t>
            </a:r>
          </a:p>
        </p:txBody>
      </p:sp>
      <p:sp>
        <p:nvSpPr>
          <p:cNvPr id="7" name="Subtitle 6">
            <a:extLst>
              <a:ext uri="{FF2B5EF4-FFF2-40B4-BE49-F238E27FC236}">
                <a16:creationId xmlns:a16="http://schemas.microsoft.com/office/drawing/2014/main" id="{DC1B42A8-F85E-457E-A6F4-807BB059C38B}"/>
              </a:ext>
            </a:extLst>
          </p:cNvPr>
          <p:cNvSpPr>
            <a:spLocks noGrp="1"/>
          </p:cNvSpPr>
          <p:nvPr>
            <p:ph type="subTitle" idx="1"/>
          </p:nvPr>
        </p:nvSpPr>
        <p:spPr/>
        <p:txBody>
          <a:bodyPr/>
          <a:lstStyle/>
          <a:p>
            <a:endParaRPr lang="vi-VN"/>
          </a:p>
        </p:txBody>
      </p:sp>
    </p:spTree>
    <p:extLst>
      <p:ext uri="{BB962C8B-B14F-4D97-AF65-F5344CB8AC3E}">
        <p14:creationId xmlns:p14="http://schemas.microsoft.com/office/powerpoint/2010/main" val="1760081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AB1D-AEFE-4D2E-AA42-CD611FC379B7}"/>
              </a:ext>
            </a:extLst>
          </p:cNvPr>
          <p:cNvSpPr>
            <a:spLocks noGrp="1"/>
          </p:cNvSpPr>
          <p:nvPr>
            <p:ph type="title"/>
          </p:nvPr>
        </p:nvSpPr>
        <p:spPr/>
        <p:txBody>
          <a:bodyPr>
            <a:normAutofit/>
          </a:bodyPr>
          <a:lstStyle/>
          <a:p>
            <a:pPr algn="ctr"/>
            <a:r>
              <a:rPr lang="en-US" dirty="0" err="1"/>
              <a:t>ERD</a:t>
            </a:r>
            <a:r>
              <a:rPr lang="en-US" dirty="0"/>
              <a:t> - Entity</a:t>
            </a:r>
            <a:endParaRPr lang="vi-VN" dirty="0"/>
          </a:p>
        </p:txBody>
      </p:sp>
      <p:sp>
        <p:nvSpPr>
          <p:cNvPr id="3" name="Content Placeholder 2">
            <a:extLst>
              <a:ext uri="{FF2B5EF4-FFF2-40B4-BE49-F238E27FC236}">
                <a16:creationId xmlns:a16="http://schemas.microsoft.com/office/drawing/2014/main" id="{BB12156E-D4DF-4DA3-B86A-F6BFE58C3DAF}"/>
              </a:ext>
            </a:extLst>
          </p:cNvPr>
          <p:cNvSpPr>
            <a:spLocks noGrp="1"/>
          </p:cNvSpPr>
          <p:nvPr>
            <p:ph idx="1"/>
          </p:nvPr>
        </p:nvSpPr>
        <p:spPr>
          <a:xfrm>
            <a:off x="585924" y="1127464"/>
            <a:ext cx="7936637" cy="5188495"/>
          </a:xfrm>
        </p:spPr>
        <p:txBody>
          <a:bodyPr>
            <a:normAutofit/>
          </a:bodyPr>
          <a:lstStyle/>
          <a:p>
            <a:pPr>
              <a:buFont typeface="Wingdings" panose="05000000000000000000" pitchFamily="2" charset="2"/>
              <a:buChar char="§"/>
            </a:pPr>
            <a:r>
              <a:rPr lang="en-US" altLang="vi-VN" sz="2000" b="1" i="1" dirty="0"/>
              <a:t>Entity</a:t>
            </a:r>
            <a:r>
              <a:rPr lang="en-US" altLang="vi-VN" sz="2400" b="1" i="1" dirty="0"/>
              <a:t>:</a:t>
            </a:r>
            <a:r>
              <a:rPr lang="en-US" altLang="vi-VN" sz="2400" b="1" i="1" dirty="0">
                <a:solidFill>
                  <a:schemeClr val="accent2"/>
                </a:solidFill>
              </a:rPr>
              <a:t>  </a:t>
            </a:r>
          </a:p>
          <a:p>
            <a:pPr lvl="1">
              <a:buSzPct val="60000"/>
              <a:buFont typeface="Wingdings" panose="05000000000000000000" pitchFamily="2" charset="2"/>
              <a:buChar char="§"/>
            </a:pPr>
            <a:r>
              <a:rPr lang="en-US" altLang="vi-VN" sz="2000" dirty="0"/>
              <a:t>Real-world thing, distinguishable from other objects.</a:t>
            </a:r>
          </a:p>
          <a:p>
            <a:pPr lvl="1">
              <a:buSzPct val="60000"/>
              <a:buFont typeface="Wingdings" panose="05000000000000000000" pitchFamily="2" charset="2"/>
              <a:buChar char="§"/>
            </a:pPr>
            <a:r>
              <a:rPr lang="en-US" altLang="vi-VN" sz="2000" dirty="0"/>
              <a:t>Noun phrase</a:t>
            </a:r>
          </a:p>
          <a:p>
            <a:pPr lvl="1">
              <a:buSzPct val="60000"/>
              <a:buFont typeface="Wingdings" panose="05000000000000000000" pitchFamily="2" charset="2"/>
              <a:buChar char="§"/>
            </a:pPr>
            <a:r>
              <a:rPr lang="en-US" altLang="vi-VN" sz="2000" dirty="0"/>
              <a:t>Entity described by set of </a:t>
            </a:r>
            <a:r>
              <a:rPr lang="en-US" altLang="vi-VN" sz="2000" i="1" dirty="0"/>
              <a:t>attributes</a:t>
            </a:r>
            <a:r>
              <a:rPr lang="en-US" altLang="vi-VN" sz="2000" dirty="0">
                <a:solidFill>
                  <a:schemeClr val="accent2"/>
                </a:solidFill>
              </a:rPr>
              <a:t>. </a:t>
            </a:r>
          </a:p>
          <a:p>
            <a:pPr>
              <a:buFont typeface="Wingdings" panose="05000000000000000000" pitchFamily="2" charset="2"/>
              <a:buChar char="§"/>
            </a:pPr>
            <a:r>
              <a:rPr lang="en-US" altLang="vi-VN" sz="2000" b="1" i="1" dirty="0"/>
              <a:t>Entity Set</a:t>
            </a:r>
            <a:r>
              <a:rPr lang="en-US" altLang="vi-VN" sz="2400" b="1" dirty="0"/>
              <a:t>:</a:t>
            </a:r>
            <a:r>
              <a:rPr lang="en-US" altLang="vi-VN" sz="2400" b="1" dirty="0">
                <a:solidFill>
                  <a:schemeClr val="accent2"/>
                </a:solidFill>
              </a:rPr>
              <a:t>  </a:t>
            </a:r>
            <a:r>
              <a:rPr lang="en-US" altLang="vi-VN" sz="2400" b="1" dirty="0"/>
              <a:t>A collection of similar entities.  E.g., all employees.  </a:t>
            </a:r>
          </a:p>
          <a:p>
            <a:pPr lvl="1">
              <a:buSzPct val="60000"/>
              <a:buFont typeface="Wingdings" panose="05000000000000000000" pitchFamily="2" charset="2"/>
              <a:buChar char="§"/>
            </a:pPr>
            <a:r>
              <a:rPr lang="en-US" altLang="vi-VN" sz="2000" dirty="0"/>
              <a:t>All entities in an entity set have the same set of attributes.  (Until we consider hierarchies, anyway!)</a:t>
            </a:r>
          </a:p>
          <a:p>
            <a:pPr lvl="1">
              <a:buSzPct val="60000"/>
              <a:buFont typeface="Wingdings" panose="05000000000000000000" pitchFamily="2" charset="2"/>
              <a:buChar char="§"/>
            </a:pPr>
            <a:r>
              <a:rPr lang="en-US" altLang="vi-VN" sz="2000" dirty="0"/>
              <a:t>Each attribute has a domain.</a:t>
            </a:r>
          </a:p>
          <a:p>
            <a:endParaRPr lang="vi-VN" sz="2400" dirty="0"/>
          </a:p>
        </p:txBody>
      </p:sp>
      <p:sp>
        <p:nvSpPr>
          <p:cNvPr id="4" name="Footer Placeholder 3">
            <a:extLst>
              <a:ext uri="{FF2B5EF4-FFF2-40B4-BE49-F238E27FC236}">
                <a16:creationId xmlns:a16="http://schemas.microsoft.com/office/drawing/2014/main" id="{04099164-7CC6-4BB3-B1CF-3A6F24A4F6CF}"/>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96518C0-9A09-433C-A5FC-31355E134003}"/>
              </a:ext>
            </a:extLst>
          </p:cNvPr>
          <p:cNvSpPr>
            <a:spLocks noGrp="1"/>
          </p:cNvSpPr>
          <p:nvPr>
            <p:ph type="sldNum" sz="quarter" idx="12"/>
          </p:nvPr>
        </p:nvSpPr>
        <p:spPr/>
        <p:txBody>
          <a:bodyPr/>
          <a:lstStyle/>
          <a:p>
            <a:fld id="{CC2FDD2D-D1AD-4AA7-93C2-8410BB90945D}" type="slidenum">
              <a:rPr lang="vi-VN" smtClean="0"/>
              <a:t>10</a:t>
            </a:fld>
            <a:endParaRPr lang="vi-VN"/>
          </a:p>
        </p:txBody>
      </p:sp>
      <p:grpSp>
        <p:nvGrpSpPr>
          <p:cNvPr id="6" name="Group 6">
            <a:extLst>
              <a:ext uri="{FF2B5EF4-FFF2-40B4-BE49-F238E27FC236}">
                <a16:creationId xmlns:a16="http://schemas.microsoft.com/office/drawing/2014/main" id="{AB738240-E425-4E75-A9D9-8030B2C35EC3}"/>
              </a:ext>
            </a:extLst>
          </p:cNvPr>
          <p:cNvGrpSpPr>
            <a:grpSpLocks/>
          </p:cNvGrpSpPr>
          <p:nvPr/>
        </p:nvGrpSpPr>
        <p:grpSpPr bwMode="auto">
          <a:xfrm>
            <a:off x="4737100" y="4612673"/>
            <a:ext cx="4406900" cy="1663700"/>
            <a:chOff x="2836" y="196"/>
            <a:chExt cx="2776" cy="1048"/>
          </a:xfrm>
        </p:grpSpPr>
        <p:grpSp>
          <p:nvGrpSpPr>
            <p:cNvPr id="7" name="Group 7">
              <a:extLst>
                <a:ext uri="{FF2B5EF4-FFF2-40B4-BE49-F238E27FC236}">
                  <a16:creationId xmlns:a16="http://schemas.microsoft.com/office/drawing/2014/main" id="{DB6823C5-C29C-4BAD-AECC-678326DCF9E5}"/>
                </a:ext>
              </a:extLst>
            </p:cNvPr>
            <p:cNvGrpSpPr>
              <a:grpSpLocks/>
            </p:cNvGrpSpPr>
            <p:nvPr/>
          </p:nvGrpSpPr>
          <p:grpSpPr bwMode="auto">
            <a:xfrm>
              <a:off x="3700" y="916"/>
              <a:ext cx="1144" cy="328"/>
              <a:chOff x="3700" y="916"/>
              <a:chExt cx="1144" cy="328"/>
            </a:xfrm>
          </p:grpSpPr>
          <p:sp>
            <p:nvSpPr>
              <p:cNvPr id="17" name="Rectangle 8">
                <a:extLst>
                  <a:ext uri="{FF2B5EF4-FFF2-40B4-BE49-F238E27FC236}">
                    <a16:creationId xmlns:a16="http://schemas.microsoft.com/office/drawing/2014/main" id="{1471CED9-0196-4025-8B71-556898DE8FE0}"/>
                  </a:ext>
                </a:extLst>
              </p:cNvPr>
              <p:cNvSpPr>
                <a:spLocks noChangeArrowheads="1"/>
              </p:cNvSpPr>
              <p:nvPr/>
            </p:nvSpPr>
            <p:spPr bwMode="auto">
              <a:xfrm>
                <a:off x="3700" y="916"/>
                <a:ext cx="1144" cy="3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8" name="Rectangle 9">
                <a:extLst>
                  <a:ext uri="{FF2B5EF4-FFF2-40B4-BE49-F238E27FC236}">
                    <a16:creationId xmlns:a16="http://schemas.microsoft.com/office/drawing/2014/main" id="{BAF8CF5F-6311-405D-8DA9-D4D25F76293F}"/>
                  </a:ext>
                </a:extLst>
              </p:cNvPr>
              <p:cNvSpPr>
                <a:spLocks noChangeArrowheads="1"/>
              </p:cNvSpPr>
              <p:nvPr/>
            </p:nvSpPr>
            <p:spPr bwMode="auto">
              <a:xfrm>
                <a:off x="3779" y="929"/>
                <a:ext cx="87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dirty="0">
                    <a:solidFill>
                      <a:schemeClr val="tx2"/>
                    </a:solidFill>
                    <a:latin typeface="Arial" panose="020B0604020202020204" pitchFamily="34" charset="0"/>
                  </a:rPr>
                  <a:t>Employee</a:t>
                </a:r>
              </a:p>
            </p:txBody>
          </p:sp>
        </p:grpSp>
        <p:sp>
          <p:nvSpPr>
            <p:cNvPr id="8" name="Oval 10">
              <a:extLst>
                <a:ext uri="{FF2B5EF4-FFF2-40B4-BE49-F238E27FC236}">
                  <a16:creationId xmlns:a16="http://schemas.microsoft.com/office/drawing/2014/main" id="{6005D229-74F9-4133-8845-F71363C2CB73}"/>
                </a:ext>
              </a:extLst>
            </p:cNvPr>
            <p:cNvSpPr>
              <a:spLocks noChangeArrowheads="1"/>
            </p:cNvSpPr>
            <p:nvPr/>
          </p:nvSpPr>
          <p:spPr bwMode="auto">
            <a:xfrm>
              <a:off x="2836"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Rectangle 11">
              <a:extLst>
                <a:ext uri="{FF2B5EF4-FFF2-40B4-BE49-F238E27FC236}">
                  <a16:creationId xmlns:a16="http://schemas.microsoft.com/office/drawing/2014/main" id="{0C79969F-238C-4E2E-B864-4474955CDC0A}"/>
                </a:ext>
              </a:extLst>
            </p:cNvPr>
            <p:cNvSpPr>
              <a:spLocks noChangeArrowheads="1"/>
            </p:cNvSpPr>
            <p:nvPr/>
          </p:nvSpPr>
          <p:spPr bwMode="auto">
            <a:xfrm>
              <a:off x="3010" y="400"/>
              <a:ext cx="39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u="sng" dirty="0" err="1">
                  <a:latin typeface="Arial" panose="020B0604020202020204" pitchFamily="34" charset="0"/>
                </a:rPr>
                <a:t>ssn</a:t>
              </a:r>
              <a:endParaRPr lang="en-US" altLang="vi-VN" sz="2000" b="1" u="sng" dirty="0">
                <a:latin typeface="Arial" panose="020B0604020202020204" pitchFamily="34" charset="0"/>
              </a:endParaRPr>
            </a:p>
          </p:txBody>
        </p:sp>
        <p:sp>
          <p:nvSpPr>
            <p:cNvPr id="10" name="Oval 12">
              <a:extLst>
                <a:ext uri="{FF2B5EF4-FFF2-40B4-BE49-F238E27FC236}">
                  <a16:creationId xmlns:a16="http://schemas.microsoft.com/office/drawing/2014/main" id="{55A7F8C2-BF4C-4330-B602-494A988B3022}"/>
                </a:ext>
              </a:extLst>
            </p:cNvPr>
            <p:cNvSpPr>
              <a:spLocks noChangeArrowheads="1"/>
            </p:cNvSpPr>
            <p:nvPr/>
          </p:nvSpPr>
          <p:spPr bwMode="auto">
            <a:xfrm>
              <a:off x="3892" y="196"/>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 name="Oval 13">
              <a:extLst>
                <a:ext uri="{FF2B5EF4-FFF2-40B4-BE49-F238E27FC236}">
                  <a16:creationId xmlns:a16="http://schemas.microsoft.com/office/drawing/2014/main" id="{DE8B4C0C-5746-4FE2-8962-36FBB2556F03}"/>
                </a:ext>
              </a:extLst>
            </p:cNvPr>
            <p:cNvSpPr>
              <a:spLocks noChangeArrowheads="1"/>
            </p:cNvSpPr>
            <p:nvPr/>
          </p:nvSpPr>
          <p:spPr bwMode="auto">
            <a:xfrm>
              <a:off x="4900" y="340"/>
              <a:ext cx="712" cy="32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2" name="Rectangle 14">
              <a:extLst>
                <a:ext uri="{FF2B5EF4-FFF2-40B4-BE49-F238E27FC236}">
                  <a16:creationId xmlns:a16="http://schemas.microsoft.com/office/drawing/2014/main" id="{8570F65E-19EA-42B7-B29F-D81CA11FCE75}"/>
                </a:ext>
              </a:extLst>
            </p:cNvPr>
            <p:cNvSpPr>
              <a:spLocks noChangeArrowheads="1"/>
            </p:cNvSpPr>
            <p:nvPr/>
          </p:nvSpPr>
          <p:spPr bwMode="auto">
            <a:xfrm>
              <a:off x="3923" y="257"/>
              <a:ext cx="53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name</a:t>
              </a:r>
            </a:p>
          </p:txBody>
        </p:sp>
        <p:sp>
          <p:nvSpPr>
            <p:cNvPr id="13" name="Rectangle 15">
              <a:extLst>
                <a:ext uri="{FF2B5EF4-FFF2-40B4-BE49-F238E27FC236}">
                  <a16:creationId xmlns:a16="http://schemas.microsoft.com/office/drawing/2014/main" id="{2582C116-5A52-4230-AB8E-161417094683}"/>
                </a:ext>
              </a:extLst>
            </p:cNvPr>
            <p:cNvSpPr>
              <a:spLocks noChangeArrowheads="1"/>
            </p:cNvSpPr>
            <p:nvPr/>
          </p:nvSpPr>
          <p:spPr bwMode="auto">
            <a:xfrm>
              <a:off x="5075" y="402"/>
              <a:ext cx="30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ltLang="vi-VN" sz="2000" b="1">
                  <a:latin typeface="Arial" panose="020B0604020202020204" pitchFamily="34" charset="0"/>
                </a:rPr>
                <a:t>lot</a:t>
              </a:r>
            </a:p>
          </p:txBody>
        </p:sp>
        <p:sp>
          <p:nvSpPr>
            <p:cNvPr id="14" name="Line 16">
              <a:extLst>
                <a:ext uri="{FF2B5EF4-FFF2-40B4-BE49-F238E27FC236}">
                  <a16:creationId xmlns:a16="http://schemas.microsoft.com/office/drawing/2014/main" id="{6D2184E5-1DE2-4EC5-9192-957874C9CAD4}"/>
                </a:ext>
              </a:extLst>
            </p:cNvPr>
            <p:cNvSpPr>
              <a:spLocks noChangeShapeType="1"/>
            </p:cNvSpPr>
            <p:nvPr/>
          </p:nvSpPr>
          <p:spPr bwMode="auto">
            <a:xfrm>
              <a:off x="3220" y="676"/>
              <a:ext cx="472" cy="232"/>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5" name="Line 17">
              <a:extLst>
                <a:ext uri="{FF2B5EF4-FFF2-40B4-BE49-F238E27FC236}">
                  <a16:creationId xmlns:a16="http://schemas.microsoft.com/office/drawing/2014/main" id="{A8831526-4EF8-4B44-9CED-0223E84AF803}"/>
                </a:ext>
              </a:extLst>
            </p:cNvPr>
            <p:cNvSpPr>
              <a:spLocks noChangeShapeType="1"/>
            </p:cNvSpPr>
            <p:nvPr/>
          </p:nvSpPr>
          <p:spPr bwMode="auto">
            <a:xfrm>
              <a:off x="4272" y="532"/>
              <a:ext cx="0" cy="376"/>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6" name="Line 18">
              <a:extLst>
                <a:ext uri="{FF2B5EF4-FFF2-40B4-BE49-F238E27FC236}">
                  <a16:creationId xmlns:a16="http://schemas.microsoft.com/office/drawing/2014/main" id="{A493F333-1711-4AF9-9122-591D6F484A34}"/>
                </a:ext>
              </a:extLst>
            </p:cNvPr>
            <p:cNvSpPr>
              <a:spLocks noChangeShapeType="1"/>
            </p:cNvSpPr>
            <p:nvPr/>
          </p:nvSpPr>
          <p:spPr bwMode="auto">
            <a:xfrm flipV="1">
              <a:off x="4852" y="668"/>
              <a:ext cx="376" cy="248"/>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Tree>
    <p:extLst>
      <p:ext uri="{BB962C8B-B14F-4D97-AF65-F5344CB8AC3E}">
        <p14:creationId xmlns:p14="http://schemas.microsoft.com/office/powerpoint/2010/main" val="1743875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FFF2-C8D5-4E5C-B787-9C7FB4C323C0}"/>
              </a:ext>
            </a:extLst>
          </p:cNvPr>
          <p:cNvSpPr>
            <a:spLocks noGrp="1"/>
          </p:cNvSpPr>
          <p:nvPr>
            <p:ph type="title"/>
          </p:nvPr>
        </p:nvSpPr>
        <p:spPr/>
        <p:txBody>
          <a:bodyPr/>
          <a:lstStyle/>
          <a:p>
            <a:pPr algn="ctr"/>
            <a:r>
              <a:rPr lang="en-US" dirty="0"/>
              <a:t>Relationship</a:t>
            </a:r>
            <a:endParaRPr lang="vi-VN" dirty="0"/>
          </a:p>
        </p:txBody>
      </p:sp>
      <p:sp>
        <p:nvSpPr>
          <p:cNvPr id="3" name="Content Placeholder 2">
            <a:extLst>
              <a:ext uri="{FF2B5EF4-FFF2-40B4-BE49-F238E27FC236}">
                <a16:creationId xmlns:a16="http://schemas.microsoft.com/office/drawing/2014/main" id="{30F31C23-B7F8-497E-BEBD-401CD1F43AB3}"/>
              </a:ext>
            </a:extLst>
          </p:cNvPr>
          <p:cNvSpPr>
            <a:spLocks noGrp="1"/>
          </p:cNvSpPr>
          <p:nvPr>
            <p:ph idx="1"/>
          </p:nvPr>
        </p:nvSpPr>
        <p:spPr>
          <a:xfrm>
            <a:off x="585924" y="1216058"/>
            <a:ext cx="8039602" cy="5099901"/>
          </a:xfrm>
        </p:spPr>
        <p:txBody>
          <a:bodyPr>
            <a:normAutofit fontScale="92500" lnSpcReduction="20000"/>
          </a:bodyPr>
          <a:lstStyle/>
          <a:p>
            <a:pPr>
              <a:buFont typeface="Wingdings" panose="05000000000000000000" pitchFamily="2" charset="2"/>
              <a:buChar char="§"/>
            </a:pPr>
            <a:r>
              <a:rPr lang="en-US" altLang="vi-VN" sz="2400" b="1" i="1" dirty="0"/>
              <a:t>Relationship:  </a:t>
            </a:r>
            <a:r>
              <a:rPr lang="en-US" altLang="vi-VN" sz="2400" dirty="0"/>
              <a:t>Association among two or more entities</a:t>
            </a:r>
          </a:p>
          <a:p>
            <a:pPr lvl="1">
              <a:buFont typeface="Wingdings" panose="05000000000000000000" pitchFamily="2" charset="2"/>
              <a:buChar char="§"/>
            </a:pPr>
            <a:r>
              <a:rPr lang="en-US" altLang="vi-VN" sz="2400" dirty="0"/>
              <a:t>relationships can have their own attributes (descriptive attributes).</a:t>
            </a:r>
          </a:p>
          <a:p>
            <a:pPr lvl="1">
              <a:buFont typeface="Wingdings" panose="05000000000000000000" pitchFamily="2" charset="2"/>
              <a:buChar char="§"/>
            </a:pPr>
            <a:r>
              <a:rPr lang="en-US" altLang="vi-VN" sz="2400" dirty="0"/>
              <a:t>verb phrases</a:t>
            </a:r>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endParaRPr lang="en-US" sz="2000" dirty="0"/>
          </a:p>
          <a:p>
            <a:pPr lvl="1">
              <a:buFont typeface="Wingdings" panose="05000000000000000000" pitchFamily="2" charset="2"/>
              <a:buChar char="§"/>
            </a:pPr>
            <a:r>
              <a:rPr lang="en-US" sz="2400" dirty="0"/>
              <a:t>1-1</a:t>
            </a:r>
          </a:p>
          <a:p>
            <a:pPr lvl="1">
              <a:buFont typeface="Wingdings" panose="05000000000000000000" pitchFamily="2" charset="2"/>
              <a:buChar char="§"/>
            </a:pPr>
            <a:r>
              <a:rPr lang="en-US" sz="2400" dirty="0"/>
              <a:t>1-M/M-1</a:t>
            </a:r>
          </a:p>
          <a:p>
            <a:pPr lvl="1">
              <a:buFont typeface="Wingdings" panose="05000000000000000000" pitchFamily="2" charset="2"/>
              <a:buChar char="§"/>
            </a:pPr>
            <a:r>
              <a:rPr lang="en-US" sz="2400" dirty="0"/>
              <a:t>M-M</a:t>
            </a:r>
          </a:p>
          <a:p>
            <a:pPr lvl="1">
              <a:buFont typeface="Wingdings" panose="05000000000000000000" pitchFamily="2" charset="2"/>
              <a:buChar char="§"/>
            </a:pPr>
            <a:r>
              <a:rPr lang="en-US" sz="2400" dirty="0"/>
              <a:t>Degree Constraints</a:t>
            </a:r>
          </a:p>
          <a:p>
            <a:pPr lvl="1">
              <a:buFont typeface="Wingdings" panose="05000000000000000000" pitchFamily="2" charset="2"/>
              <a:buChar char="§"/>
            </a:pPr>
            <a:r>
              <a:rPr lang="en-US" sz="2400" dirty="0"/>
              <a:t>Recursive relationship</a:t>
            </a:r>
          </a:p>
          <a:p>
            <a:pPr lvl="1">
              <a:buFont typeface="Wingdings" panose="05000000000000000000" pitchFamily="2" charset="2"/>
              <a:buChar char="§"/>
            </a:pPr>
            <a:r>
              <a:rPr lang="en-US" sz="2400" dirty="0"/>
              <a:t>Unary, Binary, Ternary relationship</a:t>
            </a:r>
          </a:p>
          <a:p>
            <a:pPr>
              <a:buFont typeface="Wingdings" panose="05000000000000000000" pitchFamily="2" charset="2"/>
              <a:buChar char="§"/>
            </a:pPr>
            <a:r>
              <a:rPr lang="en-US" sz="2400" b="1" i="1" dirty="0"/>
              <a:t>A referential integrity constraints</a:t>
            </a:r>
          </a:p>
          <a:p>
            <a:pPr lvl="1">
              <a:lnSpc>
                <a:spcPct val="100000"/>
              </a:lnSpc>
              <a:buFont typeface="Wingdings" panose="05000000000000000000" pitchFamily="2" charset="2"/>
              <a:buChar char="§"/>
            </a:pPr>
            <a:r>
              <a:rPr lang="en-US" sz="2400" dirty="0"/>
              <a:t>A value appearing in one context must also appear in another</a:t>
            </a:r>
          </a:p>
          <a:p>
            <a:pPr>
              <a:buFont typeface="Wingdings" panose="05000000000000000000" pitchFamily="2" charset="2"/>
              <a:buChar char="§"/>
            </a:pPr>
            <a:endParaRPr lang="en-US" sz="2400" dirty="0"/>
          </a:p>
          <a:p>
            <a:pPr lvl="1">
              <a:buFont typeface="Wingdings" panose="05000000000000000000" pitchFamily="2" charset="2"/>
              <a:buChar char="§"/>
            </a:pPr>
            <a:endParaRPr lang="vi-VN" sz="2000" dirty="0"/>
          </a:p>
        </p:txBody>
      </p:sp>
      <p:sp>
        <p:nvSpPr>
          <p:cNvPr id="4" name="Footer Placeholder 3">
            <a:extLst>
              <a:ext uri="{FF2B5EF4-FFF2-40B4-BE49-F238E27FC236}">
                <a16:creationId xmlns:a16="http://schemas.microsoft.com/office/drawing/2014/main" id="{CF6A4257-431E-40B6-BF30-143CDCEC66B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828BADF-81BF-4086-AFD9-36D221DA2974}"/>
              </a:ext>
            </a:extLst>
          </p:cNvPr>
          <p:cNvSpPr>
            <a:spLocks noGrp="1"/>
          </p:cNvSpPr>
          <p:nvPr>
            <p:ph type="sldNum" sz="quarter" idx="12"/>
          </p:nvPr>
        </p:nvSpPr>
        <p:spPr/>
        <p:txBody>
          <a:bodyPr/>
          <a:lstStyle/>
          <a:p>
            <a:fld id="{CC2FDD2D-D1AD-4AA7-93C2-8410BB90945D}" type="slidenum">
              <a:rPr lang="vi-VN" smtClean="0"/>
              <a:t>11</a:t>
            </a:fld>
            <a:endParaRPr lang="vi-VN"/>
          </a:p>
        </p:txBody>
      </p:sp>
      <p:pic>
        <p:nvPicPr>
          <p:cNvPr id="6" name="Picture 5">
            <a:extLst>
              <a:ext uri="{FF2B5EF4-FFF2-40B4-BE49-F238E27FC236}">
                <a16:creationId xmlns:a16="http://schemas.microsoft.com/office/drawing/2014/main" id="{7E7F0C5C-2879-43B1-A5ED-CF5A26DDC6F7}"/>
              </a:ext>
            </a:extLst>
          </p:cNvPr>
          <p:cNvPicPr>
            <a:picLocks noChangeAspect="1"/>
          </p:cNvPicPr>
          <p:nvPr/>
        </p:nvPicPr>
        <p:blipFill>
          <a:blip r:embed="rId2"/>
          <a:stretch>
            <a:fillRect/>
          </a:stretch>
        </p:blipFill>
        <p:spPr>
          <a:xfrm>
            <a:off x="2228488" y="2375018"/>
            <a:ext cx="6180875" cy="1938282"/>
          </a:xfrm>
          <a:prstGeom prst="rect">
            <a:avLst/>
          </a:prstGeom>
        </p:spPr>
      </p:pic>
    </p:spTree>
    <p:extLst>
      <p:ext uri="{BB962C8B-B14F-4D97-AF65-F5344CB8AC3E}">
        <p14:creationId xmlns:p14="http://schemas.microsoft.com/office/powerpoint/2010/main" val="2976388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F839-81F3-4BA9-97F7-2B2074403139}"/>
              </a:ext>
            </a:extLst>
          </p:cNvPr>
          <p:cNvSpPr>
            <a:spLocks noGrp="1"/>
          </p:cNvSpPr>
          <p:nvPr>
            <p:ph type="title"/>
          </p:nvPr>
        </p:nvSpPr>
        <p:spPr/>
        <p:txBody>
          <a:bodyPr/>
          <a:lstStyle/>
          <a:p>
            <a:pPr algn="ctr"/>
            <a:r>
              <a:rPr lang="en-US" dirty="0"/>
              <a:t>Type of Attributes</a:t>
            </a:r>
            <a:endParaRPr lang="vi-VN" dirty="0"/>
          </a:p>
        </p:txBody>
      </p:sp>
      <p:sp>
        <p:nvSpPr>
          <p:cNvPr id="3" name="Content Placeholder 2">
            <a:extLst>
              <a:ext uri="{FF2B5EF4-FFF2-40B4-BE49-F238E27FC236}">
                <a16:creationId xmlns:a16="http://schemas.microsoft.com/office/drawing/2014/main" id="{62C795BA-AB40-4AB3-BE39-AC92CAF95893}"/>
              </a:ext>
            </a:extLst>
          </p:cNvPr>
          <p:cNvSpPr>
            <a:spLocks noGrp="1"/>
          </p:cNvSpPr>
          <p:nvPr>
            <p:ph idx="1"/>
          </p:nvPr>
        </p:nvSpPr>
        <p:spPr/>
        <p:txBody>
          <a:bodyPr/>
          <a:lstStyle/>
          <a:p>
            <a:pPr>
              <a:buFont typeface="Wingdings" panose="05000000000000000000" pitchFamily="2" charset="2"/>
              <a:buChar char="§"/>
            </a:pPr>
            <a:r>
              <a:rPr lang="en-US" dirty="0"/>
              <a:t> Key attribute</a:t>
            </a:r>
          </a:p>
          <a:p>
            <a:pPr>
              <a:buFont typeface="Wingdings" panose="05000000000000000000" pitchFamily="2" charset="2"/>
              <a:buChar char="§"/>
            </a:pPr>
            <a:r>
              <a:rPr lang="vi-VN" dirty="0"/>
              <a:t> </a:t>
            </a:r>
            <a:r>
              <a:rPr lang="vi-VN" dirty="0" err="1"/>
              <a:t>Multivalued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Derived</a:t>
            </a:r>
            <a:r>
              <a:rPr lang="vi-VN" dirty="0"/>
              <a:t> </a:t>
            </a:r>
            <a:r>
              <a:rPr lang="vi-VN" dirty="0" err="1"/>
              <a:t>attribute</a:t>
            </a:r>
            <a:endParaRPr lang="vi-VN" dirty="0"/>
          </a:p>
          <a:p>
            <a:pPr>
              <a:buFont typeface="Wingdings" panose="05000000000000000000" pitchFamily="2" charset="2"/>
              <a:buChar char="§"/>
            </a:pPr>
            <a:r>
              <a:rPr lang="vi-VN" dirty="0"/>
              <a:t> </a:t>
            </a:r>
            <a:r>
              <a:rPr lang="vi-VN" dirty="0" err="1"/>
              <a:t>Composite</a:t>
            </a:r>
            <a:r>
              <a:rPr lang="vi-VN" dirty="0"/>
              <a:t> </a:t>
            </a:r>
            <a:r>
              <a:rPr lang="vi-VN" dirty="0" err="1"/>
              <a:t>attribute</a:t>
            </a:r>
            <a:endParaRPr lang="vi-VN" dirty="0"/>
          </a:p>
          <a:p>
            <a:pPr marL="0" indent="0">
              <a:buNone/>
            </a:pPr>
            <a:endParaRPr lang="vi-VN" dirty="0"/>
          </a:p>
        </p:txBody>
      </p:sp>
      <p:sp>
        <p:nvSpPr>
          <p:cNvPr id="4" name="Footer Placeholder 3">
            <a:extLst>
              <a:ext uri="{FF2B5EF4-FFF2-40B4-BE49-F238E27FC236}">
                <a16:creationId xmlns:a16="http://schemas.microsoft.com/office/drawing/2014/main" id="{624897EF-E57D-46F9-978E-5341D44CCF67}"/>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A1AA96D7-876B-4C80-A333-14A40B956F58}"/>
              </a:ext>
            </a:extLst>
          </p:cNvPr>
          <p:cNvSpPr>
            <a:spLocks noGrp="1"/>
          </p:cNvSpPr>
          <p:nvPr>
            <p:ph type="sldNum" sz="quarter" idx="12"/>
          </p:nvPr>
        </p:nvSpPr>
        <p:spPr/>
        <p:txBody>
          <a:bodyPr/>
          <a:lstStyle/>
          <a:p>
            <a:fld id="{CC2FDD2D-D1AD-4AA7-93C2-8410BB90945D}" type="slidenum">
              <a:rPr lang="vi-VN" smtClean="0"/>
              <a:t>12</a:t>
            </a:fld>
            <a:endParaRPr lang="vi-VN"/>
          </a:p>
        </p:txBody>
      </p:sp>
      <p:sp>
        <p:nvSpPr>
          <p:cNvPr id="6" name="Rectangle 34">
            <a:extLst>
              <a:ext uri="{FF2B5EF4-FFF2-40B4-BE49-F238E27FC236}">
                <a16:creationId xmlns:a16="http://schemas.microsoft.com/office/drawing/2014/main" id="{D6492D8C-6684-4951-A0D0-17FE9D1D0EBE}"/>
              </a:ext>
            </a:extLst>
          </p:cNvPr>
          <p:cNvSpPr>
            <a:spLocks noChangeArrowheads="1"/>
          </p:cNvSpPr>
          <p:nvPr/>
        </p:nvSpPr>
        <p:spPr bwMode="auto">
          <a:xfrm>
            <a:off x="4878240" y="1790522"/>
            <a:ext cx="1182688" cy="298450"/>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dirty="0">
                <a:latin typeface="Times New Roman" panose="02020603050405020304" pitchFamily="18" charset="0"/>
              </a:rPr>
              <a:t>children</a:t>
            </a:r>
            <a:endParaRPr lang="en-US" altLang="vi-VN" sz="2400" dirty="0">
              <a:solidFill>
                <a:schemeClr val="bg1"/>
              </a:solidFill>
              <a:latin typeface="Times New Roman" panose="02020603050405020304" pitchFamily="18" charset="0"/>
            </a:endParaRPr>
          </a:p>
        </p:txBody>
      </p:sp>
      <p:sp>
        <p:nvSpPr>
          <p:cNvPr id="7" name="Rectangle 35">
            <a:extLst>
              <a:ext uri="{FF2B5EF4-FFF2-40B4-BE49-F238E27FC236}">
                <a16:creationId xmlns:a16="http://schemas.microsoft.com/office/drawing/2014/main" id="{52EDA51E-34E5-401C-A0FB-34676FEACA01}"/>
              </a:ext>
            </a:extLst>
          </p:cNvPr>
          <p:cNvSpPr>
            <a:spLocks noChangeArrowheads="1"/>
          </p:cNvSpPr>
          <p:nvPr/>
        </p:nvSpPr>
        <p:spPr bwMode="auto">
          <a:xfrm>
            <a:off x="5008415" y="2442985"/>
            <a:ext cx="938212" cy="287337"/>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2857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vi-VN">
                <a:latin typeface="Times New Roman" panose="02020603050405020304" pitchFamily="18" charset="0"/>
              </a:rPr>
              <a:t>seniority</a:t>
            </a:r>
            <a:endParaRPr lang="en-US" altLang="vi-VN" sz="2000">
              <a:solidFill>
                <a:schemeClr val="bg1"/>
              </a:solidFill>
              <a:latin typeface="Times New Roman" panose="02020603050405020304" pitchFamily="18" charset="0"/>
            </a:endParaRPr>
          </a:p>
        </p:txBody>
      </p:sp>
      <p:sp>
        <p:nvSpPr>
          <p:cNvPr id="8" name="Oval 75">
            <a:extLst>
              <a:ext uri="{FF2B5EF4-FFF2-40B4-BE49-F238E27FC236}">
                <a16:creationId xmlns:a16="http://schemas.microsoft.com/office/drawing/2014/main" id="{60BC8CC4-3526-4ADA-A81A-E99F8D0D1BDE}"/>
              </a:ext>
            </a:extLst>
          </p:cNvPr>
          <p:cNvSpPr>
            <a:spLocks noChangeArrowheads="1"/>
          </p:cNvSpPr>
          <p:nvPr/>
        </p:nvSpPr>
        <p:spPr bwMode="auto">
          <a:xfrm>
            <a:off x="4951265" y="1788935"/>
            <a:ext cx="1052513" cy="358775"/>
          </a:xfrm>
          <a:prstGeom prst="ellipse">
            <a:avLst/>
          </a:prstGeom>
          <a:noFill/>
          <a:ln w="38100" cmpd="dbl">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9" name="Oval 76">
            <a:extLst>
              <a:ext uri="{FF2B5EF4-FFF2-40B4-BE49-F238E27FC236}">
                <a16:creationId xmlns:a16="http://schemas.microsoft.com/office/drawing/2014/main" id="{392F1C6D-6631-41A5-89C5-EFB1F0397FB1}"/>
              </a:ext>
            </a:extLst>
          </p:cNvPr>
          <p:cNvSpPr>
            <a:spLocks noChangeArrowheads="1"/>
          </p:cNvSpPr>
          <p:nvPr/>
        </p:nvSpPr>
        <p:spPr bwMode="auto">
          <a:xfrm>
            <a:off x="4967140" y="2427110"/>
            <a:ext cx="1028700" cy="382587"/>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 name="Oval 9">
            <a:extLst>
              <a:ext uri="{FF2B5EF4-FFF2-40B4-BE49-F238E27FC236}">
                <a16:creationId xmlns:a16="http://schemas.microsoft.com/office/drawing/2014/main" id="{83269B2B-E4B7-41DD-80B8-F1A5954B8E8F}"/>
              </a:ext>
            </a:extLst>
          </p:cNvPr>
          <p:cNvSpPr/>
          <p:nvPr/>
        </p:nvSpPr>
        <p:spPr>
          <a:xfrm>
            <a:off x="4821090" y="1215369"/>
            <a:ext cx="1182688" cy="4840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u="sng" dirty="0" err="1">
                <a:latin typeface="+mj-lt"/>
              </a:rPr>
              <a:t>EmpID</a:t>
            </a:r>
            <a:endParaRPr lang="vi-VN" sz="1600" u="sng" dirty="0">
              <a:latin typeface="+mj-lt"/>
            </a:endParaRPr>
          </a:p>
        </p:txBody>
      </p:sp>
      <p:pic>
        <p:nvPicPr>
          <p:cNvPr id="12" name="Picture 11">
            <a:extLst>
              <a:ext uri="{FF2B5EF4-FFF2-40B4-BE49-F238E27FC236}">
                <a16:creationId xmlns:a16="http://schemas.microsoft.com/office/drawing/2014/main" id="{12817F7E-8258-4311-9018-BEAF7AC00AE7}"/>
              </a:ext>
            </a:extLst>
          </p:cNvPr>
          <p:cNvPicPr>
            <a:picLocks noChangeAspect="1"/>
          </p:cNvPicPr>
          <p:nvPr/>
        </p:nvPicPr>
        <p:blipFill>
          <a:blip r:embed="rId2"/>
          <a:stretch>
            <a:fillRect/>
          </a:stretch>
        </p:blipFill>
        <p:spPr>
          <a:xfrm>
            <a:off x="472764" y="3230695"/>
            <a:ext cx="8198471" cy="2981793"/>
          </a:xfrm>
          <a:prstGeom prst="rect">
            <a:avLst/>
          </a:prstGeom>
        </p:spPr>
      </p:pic>
      <p:sp>
        <p:nvSpPr>
          <p:cNvPr id="13" name="Oval 12">
            <a:extLst>
              <a:ext uri="{FF2B5EF4-FFF2-40B4-BE49-F238E27FC236}">
                <a16:creationId xmlns:a16="http://schemas.microsoft.com/office/drawing/2014/main" id="{B417634E-7C23-4ACF-BAC9-4D333CB5CF68}"/>
              </a:ext>
            </a:extLst>
          </p:cNvPr>
          <p:cNvSpPr/>
          <p:nvPr/>
        </p:nvSpPr>
        <p:spPr>
          <a:xfrm>
            <a:off x="2887187" y="5165201"/>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cxnSp>
        <p:nvCxnSpPr>
          <p:cNvPr id="14" name="Straight Connector 13">
            <a:extLst>
              <a:ext uri="{FF2B5EF4-FFF2-40B4-BE49-F238E27FC236}">
                <a16:creationId xmlns:a16="http://schemas.microsoft.com/office/drawing/2014/main" id="{265AF76E-E851-4C26-A216-7AAC73A8575D}"/>
              </a:ext>
            </a:extLst>
          </p:cNvPr>
          <p:cNvCxnSpPr/>
          <p:nvPr/>
        </p:nvCxnSpPr>
        <p:spPr>
          <a:xfrm>
            <a:off x="2158738" y="4048304"/>
            <a:ext cx="1112363" cy="111689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44236A22-6EC6-4DF2-96F2-2C29AFF2B11F}"/>
              </a:ext>
            </a:extLst>
          </p:cNvPr>
          <p:cNvSpPr/>
          <p:nvPr/>
        </p:nvSpPr>
        <p:spPr>
          <a:xfrm>
            <a:off x="4878240" y="2913453"/>
            <a:ext cx="1213473" cy="38718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z="1600" dirty="0" err="1">
                <a:latin typeface="+mj-lt"/>
              </a:rPr>
              <a:t>Address</a:t>
            </a:r>
            <a:endParaRPr lang="vi-VN" sz="1600" dirty="0">
              <a:latin typeface="+mj-lt"/>
            </a:endParaRPr>
          </a:p>
        </p:txBody>
      </p:sp>
    </p:spTree>
    <p:extLst>
      <p:ext uri="{BB962C8B-B14F-4D97-AF65-F5344CB8AC3E}">
        <p14:creationId xmlns:p14="http://schemas.microsoft.com/office/powerpoint/2010/main" val="260845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Consider the relationship</a:t>
            </a:r>
          </a:p>
          <a:p>
            <a:endParaRPr lang="en-US" dirty="0"/>
          </a:p>
          <a:p>
            <a:endParaRPr lang="en-US" dirty="0"/>
          </a:p>
          <a:p>
            <a:endParaRPr lang="en-US" dirty="0"/>
          </a:p>
          <a:p>
            <a:endParaRPr lang="en-US" dirty="0"/>
          </a:p>
          <a:p>
            <a:pPr lvl="1"/>
            <a:endParaRPr lang="en-US" dirty="0"/>
          </a:p>
          <a:p>
            <a:pPr lvl="1"/>
            <a:endParaRPr lang="en-US" dirty="0"/>
          </a:p>
          <a:p>
            <a:pPr lvl="1">
              <a:buFont typeface="Wingdings" panose="05000000000000000000" pitchFamily="2" charset="2"/>
              <a:buChar char="§"/>
            </a:pPr>
            <a:r>
              <a:rPr lang="en-US" dirty="0"/>
              <a:t>An entity set’s key to be composed of attributes, some or all of which belong to another entity set. Such an entity set is called a </a:t>
            </a:r>
            <a:r>
              <a:rPr lang="en-US" b="1" i="1" dirty="0"/>
              <a:t>weak entity set</a:t>
            </a:r>
            <a:r>
              <a:rPr lang="en-US" dirty="0"/>
              <a:t>.</a:t>
            </a:r>
          </a:p>
          <a:p>
            <a:pPr lvl="1"/>
            <a:endParaRPr lang="en-US" dirty="0"/>
          </a:p>
        </p:txBody>
      </p:sp>
      <p:sp>
        <p:nvSpPr>
          <p:cNvPr id="2" name="Title 1"/>
          <p:cNvSpPr>
            <a:spLocks noGrp="1"/>
          </p:cNvSpPr>
          <p:nvPr>
            <p:ph type="title"/>
          </p:nvPr>
        </p:nvSpPr>
        <p:spPr/>
        <p:txBody>
          <a:bodyPr/>
          <a:lstStyle/>
          <a:p>
            <a:pPr algn="ctr"/>
            <a:r>
              <a:rPr lang="en-US" dirty="0"/>
              <a:t>Weak Entity Sets</a:t>
            </a:r>
          </a:p>
        </p:txBody>
      </p:sp>
      <p:grpSp>
        <p:nvGrpSpPr>
          <p:cNvPr id="25" name="Group 24"/>
          <p:cNvGrpSpPr/>
          <p:nvPr/>
        </p:nvGrpSpPr>
        <p:grpSpPr>
          <a:xfrm>
            <a:off x="685800" y="2057400"/>
            <a:ext cx="7467600" cy="2110304"/>
            <a:chOff x="685800" y="2057400"/>
            <a:chExt cx="7467600" cy="2110304"/>
          </a:xfrm>
        </p:grpSpPr>
        <p:sp>
          <p:nvSpPr>
            <p:cNvPr id="4" name="Rectangle 3"/>
            <p:cNvSpPr/>
            <p:nvPr/>
          </p:nvSpPr>
          <p:spPr>
            <a:xfrm>
              <a:off x="1447800" y="28956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6" name="Diamond 5"/>
            <p:cNvSpPr/>
            <p:nvPr/>
          </p:nvSpPr>
          <p:spPr>
            <a:xfrm>
              <a:off x="3276600" y="28194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0" name="Rectangle 9"/>
            <p:cNvSpPr/>
            <p:nvPr/>
          </p:nvSpPr>
          <p:spPr>
            <a:xfrm>
              <a:off x="6172200" y="2920284"/>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cxnSp>
          <p:nvCxnSpPr>
            <p:cNvPr id="12" name="Straight Arrow Connector 11"/>
            <p:cNvCxnSpPr>
              <a:stCxn id="6" idx="3"/>
              <a:endCxn id="10" idx="1"/>
            </p:cNvCxnSpPr>
            <p:nvPr/>
          </p:nvCxnSpPr>
          <p:spPr>
            <a:xfrm flipV="1">
              <a:off x="5486400" y="3186984"/>
              <a:ext cx="685800" cy="13416"/>
            </a:xfrm>
            <a:prstGeom prst="straightConnector1">
              <a:avLst/>
            </a:prstGeom>
            <a:ln w="254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3"/>
              <a:endCxn id="6" idx="1"/>
            </p:cNvCxnSpPr>
            <p:nvPr/>
          </p:nvCxnSpPr>
          <p:spPr>
            <a:xfrm>
              <a:off x="2667000" y="32004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2286000" y="2057400"/>
              <a:ext cx="19050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crewChief</a:t>
              </a:r>
              <a:endParaRPr lang="en-US" dirty="0">
                <a:solidFill>
                  <a:schemeClr val="tx1"/>
                </a:solidFill>
                <a:latin typeface="Arial" pitchFamily="34" charset="0"/>
                <a:cs typeface="Arial" pitchFamily="34" charset="0"/>
              </a:endParaRPr>
            </a:p>
          </p:txBody>
        </p:sp>
        <p:cxnSp>
          <p:nvCxnSpPr>
            <p:cNvPr id="24" name="Straight Connector 23"/>
            <p:cNvCxnSpPr>
              <a:stCxn id="64" idx="4"/>
              <a:endCxn id="4" idx="0"/>
            </p:cNvCxnSpPr>
            <p:nvPr/>
          </p:nvCxnSpPr>
          <p:spPr>
            <a:xfrm rot="16200000" flipH="1">
              <a:off x="1543050" y="23812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0"/>
            </p:cNvCxnSpPr>
            <p:nvPr/>
          </p:nvCxnSpPr>
          <p:spPr>
            <a:xfrm rot="10800000" flipV="1">
              <a:off x="2057400" y="2515674"/>
              <a:ext cx="1066800" cy="379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8" idx="4"/>
              <a:endCxn id="10" idx="0"/>
            </p:cNvCxnSpPr>
            <p:nvPr/>
          </p:nvCxnSpPr>
          <p:spPr>
            <a:xfrm rot="16200000" flipH="1">
              <a:off x="6045558" y="2145942"/>
              <a:ext cx="405684"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9" idx="4"/>
              <a:endCxn id="10" idx="0"/>
            </p:cNvCxnSpPr>
            <p:nvPr/>
          </p:nvCxnSpPr>
          <p:spPr>
            <a:xfrm rot="5400000">
              <a:off x="6921858" y="2412642"/>
              <a:ext cx="405684" cy="6096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1066800" y="3505199"/>
              <a:ext cx="1757854" cy="662505"/>
              <a:chOff x="1066800" y="4115668"/>
              <a:chExt cx="1757854" cy="1191767"/>
            </a:xfrm>
          </p:grpSpPr>
          <p:sp>
            <p:nvSpPr>
              <p:cNvPr id="27" name="TextBox 26"/>
              <p:cNvSpPr txBox="1"/>
              <p:nvPr/>
            </p:nvSpPr>
            <p:spPr>
              <a:xfrm>
                <a:off x="1066800" y="4938102"/>
                <a:ext cx="1757854" cy="369333"/>
              </a:xfrm>
              <a:prstGeom prst="rect">
                <a:avLst/>
              </a:prstGeom>
              <a:noFill/>
            </p:spPr>
            <p:txBody>
              <a:bodyPr wrap="none" rtlCol="0">
                <a:spAutoFit/>
              </a:bodyPr>
              <a:lstStyle/>
              <a:p>
                <a:r>
                  <a:rPr lang="en-US" dirty="0">
                    <a:latin typeface="Arial" pitchFamily="34" charset="0"/>
                    <a:cs typeface="Arial" pitchFamily="34" charset="0"/>
                  </a:rPr>
                  <a:t>Weak entity set</a:t>
                </a:r>
              </a:p>
            </p:txBody>
          </p:sp>
          <p:cxnSp>
            <p:nvCxnSpPr>
              <p:cNvPr id="31" name="Straight Arrow Connector 30"/>
              <p:cNvCxnSpPr/>
              <p:nvPr/>
            </p:nvCxnSpPr>
            <p:spPr>
              <a:xfrm rot="5400000" flipH="1" flipV="1">
                <a:off x="1753192" y="4419877"/>
                <a:ext cx="684616" cy="76198"/>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789394" y="3429000"/>
              <a:ext cx="2287806" cy="685796"/>
              <a:chOff x="5789394" y="4010592"/>
              <a:chExt cx="2287806" cy="1464140"/>
            </a:xfrm>
          </p:grpSpPr>
          <p:sp>
            <p:nvSpPr>
              <p:cNvPr id="32" name="TextBox 31"/>
              <p:cNvSpPr txBox="1"/>
              <p:nvPr/>
            </p:nvSpPr>
            <p:spPr>
              <a:xfrm>
                <a:off x="5789394" y="5105400"/>
                <a:ext cx="2287806" cy="369332"/>
              </a:xfrm>
              <a:prstGeom prst="rect">
                <a:avLst/>
              </a:prstGeom>
              <a:noFill/>
            </p:spPr>
            <p:txBody>
              <a:bodyPr wrap="none" rtlCol="0">
                <a:spAutoFit/>
              </a:bodyPr>
              <a:lstStyle/>
              <a:p>
                <a:r>
                  <a:rPr lang="en-US" dirty="0">
                    <a:latin typeface="Arial" pitchFamily="34" charset="0"/>
                    <a:cs typeface="Arial" pitchFamily="34" charset="0"/>
                  </a:rPr>
                  <a:t>Supporting entity set</a:t>
                </a:r>
              </a:p>
            </p:txBody>
          </p:sp>
          <p:cxnSp>
            <p:nvCxnSpPr>
              <p:cNvPr id="34" name="Straight Arrow Connector 33"/>
              <p:cNvCxnSpPr/>
              <p:nvPr/>
            </p:nvCxnSpPr>
            <p:spPr>
              <a:xfrm rot="16200000" flipV="1">
                <a:off x="6236102" y="4556290"/>
                <a:ext cx="1204793" cy="113397"/>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1524000" y="2971800"/>
              <a:ext cx="1066800"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Crews</a:t>
              </a:r>
            </a:p>
          </p:txBody>
        </p:sp>
        <p:sp>
          <p:nvSpPr>
            <p:cNvPr id="57" name="Diamond 56"/>
            <p:cNvSpPr/>
            <p:nvPr/>
          </p:nvSpPr>
          <p:spPr>
            <a:xfrm>
              <a:off x="3429000" y="28956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Unit-of</a:t>
              </a:r>
            </a:p>
          </p:txBody>
        </p:sp>
        <p:sp>
          <p:nvSpPr>
            <p:cNvPr id="64" name="Oval 63"/>
            <p:cNvSpPr/>
            <p:nvPr/>
          </p:nvSpPr>
          <p:spPr>
            <a:xfrm>
              <a:off x="6858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number</a:t>
              </a:r>
            </a:p>
          </p:txBody>
        </p:sp>
        <p:sp>
          <p:nvSpPr>
            <p:cNvPr id="68" name="Oval 67"/>
            <p:cNvSpPr/>
            <p:nvPr/>
          </p:nvSpPr>
          <p:spPr>
            <a:xfrm>
              <a:off x="49530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69" name="Oval 68"/>
            <p:cNvSpPr/>
            <p:nvPr/>
          </p:nvSpPr>
          <p:spPr>
            <a:xfrm>
              <a:off x="6705600" y="20574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address</a:t>
              </a:r>
            </a:p>
          </p:txBody>
        </p:sp>
      </p:grpSp>
      <p:sp>
        <p:nvSpPr>
          <p:cNvPr id="5" name="TextBox 4">
            <a:extLst>
              <a:ext uri="{FF2B5EF4-FFF2-40B4-BE49-F238E27FC236}">
                <a16:creationId xmlns:a16="http://schemas.microsoft.com/office/drawing/2014/main" id="{39A5E6F1-E78B-4184-88CD-814165374836}"/>
              </a:ext>
            </a:extLst>
          </p:cNvPr>
          <p:cNvSpPr txBox="1"/>
          <p:nvPr/>
        </p:nvSpPr>
        <p:spPr>
          <a:xfrm>
            <a:off x="5257800" y="5948313"/>
            <a:ext cx="419100" cy="369332"/>
          </a:xfrm>
          <a:prstGeom prst="rect">
            <a:avLst/>
          </a:prstGeom>
          <a:noFill/>
        </p:spPr>
        <p:txBody>
          <a:bodyPr wrap="square" rtlCol="0">
            <a:spAutoFit/>
          </a:bodyPr>
          <a:lstStyle/>
          <a:p>
            <a:r>
              <a:rPr lang="en-US" dirty="0"/>
              <a:t>1</a:t>
            </a:r>
            <a:endParaRPr lang="vi-VN" dirty="0"/>
          </a:p>
        </p:txBody>
      </p:sp>
      <p:sp>
        <p:nvSpPr>
          <p:cNvPr id="29" name="TextBox 28">
            <a:extLst>
              <a:ext uri="{FF2B5EF4-FFF2-40B4-BE49-F238E27FC236}">
                <a16:creationId xmlns:a16="http://schemas.microsoft.com/office/drawing/2014/main" id="{01DFADF9-E28B-43AA-A80B-AB3A43E9D528}"/>
              </a:ext>
            </a:extLst>
          </p:cNvPr>
          <p:cNvSpPr txBox="1"/>
          <p:nvPr/>
        </p:nvSpPr>
        <p:spPr>
          <a:xfrm>
            <a:off x="5652382" y="3259870"/>
            <a:ext cx="419100" cy="369332"/>
          </a:xfrm>
          <a:prstGeom prst="rect">
            <a:avLst/>
          </a:prstGeom>
          <a:noFill/>
        </p:spPr>
        <p:txBody>
          <a:bodyPr wrap="square" rtlCol="0">
            <a:spAutoFit/>
          </a:bodyPr>
          <a:lstStyle/>
          <a:p>
            <a:r>
              <a:rPr lang="en-US" dirty="0"/>
              <a:t>1</a:t>
            </a:r>
            <a:endParaRPr lang="vi-VN" dirty="0"/>
          </a:p>
        </p:txBody>
      </p:sp>
      <p:sp>
        <p:nvSpPr>
          <p:cNvPr id="33" name="TextBox 32">
            <a:extLst>
              <a:ext uri="{FF2B5EF4-FFF2-40B4-BE49-F238E27FC236}">
                <a16:creationId xmlns:a16="http://schemas.microsoft.com/office/drawing/2014/main" id="{3A8153DC-3890-4A86-8C8D-2B1BDB8FD185}"/>
              </a:ext>
            </a:extLst>
          </p:cNvPr>
          <p:cNvSpPr txBox="1"/>
          <p:nvPr/>
        </p:nvSpPr>
        <p:spPr>
          <a:xfrm>
            <a:off x="2722269" y="3238659"/>
            <a:ext cx="419100"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 is a relationship from E to F</a:t>
            </a:r>
          </a:p>
          <a:p>
            <a:r>
              <a:rPr lang="en-US" dirty="0"/>
              <a:t>R is called </a:t>
            </a:r>
            <a:r>
              <a:rPr lang="en-US" i="1" dirty="0"/>
              <a:t>supporting relationship</a:t>
            </a:r>
            <a:r>
              <a:rPr lang="en-US" dirty="0"/>
              <a:t> if</a:t>
            </a:r>
          </a:p>
          <a:p>
            <a:pPr lvl="1">
              <a:buSzPct val="80000"/>
              <a:buFont typeface="Wingdings" panose="05000000000000000000" pitchFamily="2" charset="2"/>
              <a:buChar char="§"/>
            </a:pPr>
            <a:r>
              <a:rPr lang="en-US" dirty="0"/>
              <a:t>R must be a binary, many-one relationship from E to F</a:t>
            </a:r>
          </a:p>
          <a:p>
            <a:pPr lvl="1">
              <a:buSzPct val="80000"/>
              <a:buFont typeface="Wingdings" panose="05000000000000000000" pitchFamily="2" charset="2"/>
              <a:buChar char="§"/>
            </a:pPr>
            <a:r>
              <a:rPr lang="en-US" dirty="0"/>
              <a:t>R must have referential integrity from E to F</a:t>
            </a:r>
          </a:p>
          <a:p>
            <a:pPr lvl="1">
              <a:buSzPct val="80000"/>
              <a:buFont typeface="Wingdings" panose="05000000000000000000" pitchFamily="2" charset="2"/>
              <a:buChar char="§"/>
            </a:pPr>
            <a:r>
              <a:rPr lang="en-US" dirty="0"/>
              <a:t>The attributes that F supplies for the key of E must be key attributes of F</a:t>
            </a:r>
          </a:p>
        </p:txBody>
      </p:sp>
      <p:sp>
        <p:nvSpPr>
          <p:cNvPr id="2" name="Title 1"/>
          <p:cNvSpPr>
            <a:spLocks noGrp="1"/>
          </p:cNvSpPr>
          <p:nvPr>
            <p:ph type="title"/>
          </p:nvPr>
        </p:nvSpPr>
        <p:spPr/>
        <p:txBody>
          <a:bodyPr>
            <a:normAutofit/>
          </a:bodyPr>
          <a:lstStyle/>
          <a:p>
            <a:r>
              <a:rPr lang="en-US" dirty="0"/>
              <a:t>Requirements for Weak Entity Sets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weak entity set</a:t>
            </a:r>
          </a:p>
        </p:txBody>
      </p:sp>
      <p:sp>
        <p:nvSpPr>
          <p:cNvPr id="2" name="Title 1"/>
          <p:cNvSpPr>
            <a:spLocks noGrp="1"/>
          </p:cNvSpPr>
          <p:nvPr>
            <p:ph type="title"/>
          </p:nvPr>
        </p:nvSpPr>
        <p:spPr/>
        <p:txBody>
          <a:bodyPr/>
          <a:lstStyle/>
          <a:p>
            <a:pPr algn="ctr"/>
            <a:r>
              <a:rPr lang="en-US" dirty="0"/>
              <a:t>Weak Entity Sets</a:t>
            </a:r>
          </a:p>
        </p:txBody>
      </p:sp>
      <p:grpSp>
        <p:nvGrpSpPr>
          <p:cNvPr id="52" name="Group 51"/>
          <p:cNvGrpSpPr/>
          <p:nvPr/>
        </p:nvGrpSpPr>
        <p:grpSpPr>
          <a:xfrm>
            <a:off x="0" y="1968323"/>
            <a:ext cx="8955464" cy="4300502"/>
            <a:chOff x="0" y="2057400"/>
            <a:chExt cx="9296400" cy="4343400"/>
          </a:xfrm>
        </p:grpSpPr>
        <p:sp>
          <p:nvSpPr>
            <p:cNvPr id="10" name="Rectangle 9"/>
            <p:cNvSpPr/>
            <p:nvPr/>
          </p:nvSpPr>
          <p:spPr>
            <a:xfrm>
              <a:off x="6705600" y="42672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Movies</a:t>
              </a:r>
            </a:p>
          </p:txBody>
        </p:sp>
        <p:sp>
          <p:nvSpPr>
            <p:cNvPr id="17" name="Oval 16"/>
            <p:cNvSpPr/>
            <p:nvPr/>
          </p:nvSpPr>
          <p:spPr>
            <a:xfrm>
              <a:off x="14478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cxnSp>
          <p:nvCxnSpPr>
            <p:cNvPr id="28" name="Straight Connector 27"/>
            <p:cNvCxnSpPr>
              <a:endCxn id="61" idx="2"/>
            </p:cNvCxnSpPr>
            <p:nvPr/>
          </p:nvCxnSpPr>
          <p:spPr>
            <a:xfrm flipV="1">
              <a:off x="838200" y="4876800"/>
              <a:ext cx="7239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0" y="5562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sp>
          <p:nvSpPr>
            <p:cNvPr id="25" name="Rectangle 24"/>
            <p:cNvSpPr/>
            <p:nvPr/>
          </p:nvSpPr>
          <p:spPr>
            <a:xfrm>
              <a:off x="3581400" y="2057400"/>
              <a:ext cx="1447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pitchFamily="34" charset="0"/>
                <a:cs typeface="Arial" pitchFamily="34" charset="0"/>
              </a:endParaRPr>
            </a:p>
          </p:txBody>
        </p:sp>
        <p:sp>
          <p:nvSpPr>
            <p:cNvPr id="29" name="Rectangle 28"/>
            <p:cNvSpPr/>
            <p:nvPr/>
          </p:nvSpPr>
          <p:spPr>
            <a:xfrm>
              <a:off x="3686175" y="2134674"/>
              <a:ext cx="1266825" cy="4582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Contracts</a:t>
              </a:r>
            </a:p>
          </p:txBody>
        </p:sp>
        <p:sp>
          <p:nvSpPr>
            <p:cNvPr id="33" name="Oval 32"/>
            <p:cNvSpPr/>
            <p:nvPr/>
          </p:nvSpPr>
          <p:spPr>
            <a:xfrm>
              <a:off x="5410200" y="213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salary</a:t>
              </a:r>
            </a:p>
          </p:txBody>
        </p:sp>
        <p:cxnSp>
          <p:nvCxnSpPr>
            <p:cNvPr id="35" name="Straight Connector 34"/>
            <p:cNvCxnSpPr>
              <a:stCxn id="25" idx="3"/>
              <a:endCxn id="33" idx="2"/>
            </p:cNvCxnSpPr>
            <p:nvPr/>
          </p:nvCxnSpPr>
          <p:spPr>
            <a:xfrm>
              <a:off x="5029200" y="23622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Diamond 37"/>
            <p:cNvSpPr/>
            <p:nvPr/>
          </p:nvSpPr>
          <p:spPr>
            <a:xfrm>
              <a:off x="457200" y="3048000"/>
              <a:ext cx="2209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39" name="Diamond 38"/>
            <p:cNvSpPr/>
            <p:nvPr/>
          </p:nvSpPr>
          <p:spPr>
            <a:xfrm>
              <a:off x="609600" y="3124200"/>
              <a:ext cx="1828800"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Star-of</a:t>
              </a:r>
            </a:p>
          </p:txBody>
        </p:sp>
        <p:sp>
          <p:nvSpPr>
            <p:cNvPr id="41" name="Diamond 40"/>
            <p:cNvSpPr/>
            <p:nvPr/>
          </p:nvSpPr>
          <p:spPr>
            <a:xfrm>
              <a:off x="2924175" y="2971800"/>
              <a:ext cx="2790825"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2" name="Diamond 41"/>
            <p:cNvSpPr/>
            <p:nvPr/>
          </p:nvSpPr>
          <p:spPr>
            <a:xfrm>
              <a:off x="3124200" y="3048000"/>
              <a:ext cx="2309648"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Studio-of</a:t>
              </a:r>
            </a:p>
          </p:txBody>
        </p:sp>
        <p:sp>
          <p:nvSpPr>
            <p:cNvPr id="43" name="Diamond 42"/>
            <p:cNvSpPr/>
            <p:nvPr/>
          </p:nvSpPr>
          <p:spPr>
            <a:xfrm>
              <a:off x="6019800" y="2895600"/>
              <a:ext cx="2590800" cy="7620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44" name="Diamond 43"/>
            <p:cNvSpPr/>
            <p:nvPr/>
          </p:nvSpPr>
          <p:spPr>
            <a:xfrm>
              <a:off x="6172199" y="2971800"/>
              <a:ext cx="2144111" cy="6096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Movie-of</a:t>
              </a:r>
            </a:p>
          </p:txBody>
        </p:sp>
        <p:sp>
          <p:nvSpPr>
            <p:cNvPr id="60" name="Rectangle 59"/>
            <p:cNvSpPr/>
            <p:nvPr/>
          </p:nvSpPr>
          <p:spPr>
            <a:xfrm>
              <a:off x="36576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Studios</a:t>
              </a:r>
            </a:p>
          </p:txBody>
        </p:sp>
        <p:sp>
          <p:nvSpPr>
            <p:cNvPr id="61" name="Rectangle 60"/>
            <p:cNvSpPr/>
            <p:nvPr/>
          </p:nvSpPr>
          <p:spPr>
            <a:xfrm>
              <a:off x="914400" y="4343400"/>
              <a:ext cx="1295400" cy="533400"/>
            </a:xfrm>
            <a:prstGeom prst="rect">
              <a:avLst/>
            </a:prstGeom>
            <a:noFill/>
            <a:ln w="25400"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itchFamily="34" charset="0"/>
                  <a:cs typeface="Arial" pitchFamily="34" charset="0"/>
                </a:rPr>
                <a:t>Stars</a:t>
              </a:r>
            </a:p>
          </p:txBody>
        </p:sp>
        <p:cxnSp>
          <p:nvCxnSpPr>
            <p:cNvPr id="63" name="Straight Arrow Connector 62"/>
            <p:cNvCxnSpPr>
              <a:stCxn id="38" idx="2"/>
              <a:endCxn id="61" idx="0"/>
            </p:cNvCxnSpPr>
            <p:nvPr/>
          </p:nvCxnSpPr>
          <p:spPr>
            <a:xfrm rot="5400000">
              <a:off x="1295400" y="4076700"/>
              <a:ext cx="533400" cy="1588"/>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7" idx="0"/>
              <a:endCxn id="61" idx="2"/>
            </p:cNvCxnSpPr>
            <p:nvPr/>
          </p:nvCxnSpPr>
          <p:spPr>
            <a:xfrm rot="16200000" flipV="1">
              <a:off x="1504950" y="4933950"/>
              <a:ext cx="7620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4343400" y="59436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rial" pitchFamily="34" charset="0"/>
                  <a:cs typeface="Arial" pitchFamily="34" charset="0"/>
                </a:rPr>
                <a:t>addr</a:t>
              </a:r>
              <a:endParaRPr lang="en-US" dirty="0">
                <a:solidFill>
                  <a:schemeClr val="tx1"/>
                </a:solidFill>
                <a:latin typeface="Arial" pitchFamily="34" charset="0"/>
                <a:cs typeface="Arial" pitchFamily="34" charset="0"/>
              </a:endParaRPr>
            </a:p>
          </p:txBody>
        </p:sp>
        <p:sp>
          <p:nvSpPr>
            <p:cNvPr id="77" name="Oval 76"/>
            <p:cNvSpPr/>
            <p:nvPr/>
          </p:nvSpPr>
          <p:spPr>
            <a:xfrm>
              <a:off x="2895600" y="59436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name</a:t>
              </a:r>
            </a:p>
          </p:txBody>
        </p:sp>
        <p:cxnSp>
          <p:nvCxnSpPr>
            <p:cNvPr id="78" name="Straight Connector 77"/>
            <p:cNvCxnSpPr>
              <a:stCxn id="77" idx="0"/>
              <a:endCxn id="60" idx="2"/>
            </p:cNvCxnSpPr>
            <p:nvPr/>
          </p:nvCxnSpPr>
          <p:spPr>
            <a:xfrm rot="5400000" flipH="1" flipV="1">
              <a:off x="3429000" y="5067300"/>
              <a:ext cx="1066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6" idx="0"/>
              <a:endCxn id="60" idx="2"/>
            </p:cNvCxnSpPr>
            <p:nvPr/>
          </p:nvCxnSpPr>
          <p:spPr>
            <a:xfrm rot="16200000" flipV="1">
              <a:off x="4171950" y="5010150"/>
              <a:ext cx="1066800" cy="8001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15200" y="54102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length</a:t>
              </a:r>
            </a:p>
          </p:txBody>
        </p:sp>
        <p:sp>
          <p:nvSpPr>
            <p:cNvPr id="85" name="Oval 84"/>
            <p:cNvSpPr/>
            <p:nvPr/>
          </p:nvSpPr>
          <p:spPr>
            <a:xfrm>
              <a:off x="5105400" y="5029200"/>
              <a:ext cx="1447800" cy="4572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year</a:t>
              </a:r>
            </a:p>
          </p:txBody>
        </p:sp>
        <p:sp>
          <p:nvSpPr>
            <p:cNvPr id="86" name="Oval 85"/>
            <p:cNvSpPr/>
            <p:nvPr/>
          </p:nvSpPr>
          <p:spPr>
            <a:xfrm>
              <a:off x="5867400" y="5638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latin typeface="Arial" pitchFamily="34" charset="0"/>
                  <a:cs typeface="Arial" pitchFamily="34" charset="0"/>
                </a:rPr>
                <a:t>title</a:t>
              </a:r>
              <a:endParaRPr lang="en-US" dirty="0">
                <a:solidFill>
                  <a:schemeClr val="tx1"/>
                </a:solidFill>
                <a:latin typeface="Arial" pitchFamily="34" charset="0"/>
                <a:cs typeface="Arial" pitchFamily="34" charset="0"/>
              </a:endParaRPr>
            </a:p>
          </p:txBody>
        </p:sp>
        <p:sp>
          <p:nvSpPr>
            <p:cNvPr id="87" name="Oval 86"/>
            <p:cNvSpPr/>
            <p:nvPr/>
          </p:nvSpPr>
          <p:spPr>
            <a:xfrm>
              <a:off x="7772400" y="4876800"/>
              <a:ext cx="1524000" cy="381000"/>
            </a:xfrm>
            <a:prstGeom prst="ellipse">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genre</a:t>
              </a:r>
            </a:p>
          </p:txBody>
        </p:sp>
        <p:cxnSp>
          <p:nvCxnSpPr>
            <p:cNvPr id="88" name="Straight Connector 87"/>
            <p:cNvCxnSpPr>
              <a:stCxn id="85" idx="0"/>
              <a:endCxn id="10" idx="2"/>
            </p:cNvCxnSpPr>
            <p:nvPr/>
          </p:nvCxnSpPr>
          <p:spPr>
            <a:xfrm rot="5400000" flipH="1" flipV="1">
              <a:off x="6477000" y="4152900"/>
              <a:ext cx="2286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6" idx="0"/>
              <a:endCxn id="10" idx="2"/>
            </p:cNvCxnSpPr>
            <p:nvPr/>
          </p:nvCxnSpPr>
          <p:spPr>
            <a:xfrm rot="5400000" flipH="1" flipV="1">
              <a:off x="6572250" y="4857750"/>
              <a:ext cx="8382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4" idx="0"/>
              <a:endCxn id="10" idx="2"/>
            </p:cNvCxnSpPr>
            <p:nvPr/>
          </p:nvCxnSpPr>
          <p:spPr>
            <a:xfrm rot="16200000" flipV="1">
              <a:off x="7410450" y="4743450"/>
              <a:ext cx="609600"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87" idx="0"/>
              <a:endCxn id="10" idx="2"/>
            </p:cNvCxnSpPr>
            <p:nvPr/>
          </p:nvCxnSpPr>
          <p:spPr>
            <a:xfrm rot="16200000" flipV="1">
              <a:off x="7905750" y="4248150"/>
              <a:ext cx="76200" cy="11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2"/>
              <a:endCxn id="41" idx="0"/>
            </p:cNvCxnSpPr>
            <p:nvPr/>
          </p:nvCxnSpPr>
          <p:spPr>
            <a:xfrm rot="16200000" flipH="1">
              <a:off x="4160044" y="2812256"/>
              <a:ext cx="304800"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5" idx="2"/>
              <a:endCxn id="38" idx="0"/>
            </p:cNvCxnSpPr>
            <p:nvPr/>
          </p:nvCxnSpPr>
          <p:spPr>
            <a:xfrm rot="5400000">
              <a:off x="2743200" y="1485900"/>
              <a:ext cx="381000" cy="2743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25" idx="2"/>
              <a:endCxn id="43" idx="0"/>
            </p:cNvCxnSpPr>
            <p:nvPr/>
          </p:nvCxnSpPr>
          <p:spPr>
            <a:xfrm rot="16200000" flipH="1">
              <a:off x="5695950" y="1276350"/>
              <a:ext cx="228600" cy="3009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B3D1ABE-FBE6-4B61-ABDD-4B47F13B5501}"/>
                </a:ext>
              </a:extLst>
            </p:cNvPr>
            <p:cNvCxnSpPr>
              <a:cxnSpLocks/>
              <a:endCxn id="60" idx="0"/>
            </p:cNvCxnSpPr>
            <p:nvPr/>
          </p:nvCxnSpPr>
          <p:spPr>
            <a:xfrm flipH="1">
              <a:off x="4305300" y="3732739"/>
              <a:ext cx="8732" cy="6106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DF108-1364-4C1F-829B-0847D19EF530}"/>
                </a:ext>
              </a:extLst>
            </p:cNvPr>
            <p:cNvCxnSpPr>
              <a:cxnSpLocks/>
            </p:cNvCxnSpPr>
            <p:nvPr/>
          </p:nvCxnSpPr>
          <p:spPr>
            <a:xfrm>
              <a:off x="7295856" y="3657600"/>
              <a:ext cx="0" cy="570690"/>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C7DC171D-2AB4-4778-9FDB-852C128FB12E}"/>
              </a:ext>
            </a:extLst>
          </p:cNvPr>
          <p:cNvSpPr txBox="1"/>
          <p:nvPr/>
        </p:nvSpPr>
        <p:spPr>
          <a:xfrm>
            <a:off x="1540750" y="3828641"/>
            <a:ext cx="383333" cy="369332"/>
          </a:xfrm>
          <a:prstGeom prst="rect">
            <a:avLst/>
          </a:prstGeom>
          <a:noFill/>
        </p:spPr>
        <p:txBody>
          <a:bodyPr wrap="square" rtlCol="0">
            <a:spAutoFit/>
          </a:bodyPr>
          <a:lstStyle/>
          <a:p>
            <a:r>
              <a:rPr lang="en-US" dirty="0"/>
              <a:t>1</a:t>
            </a:r>
            <a:endParaRPr lang="vi-VN" dirty="0"/>
          </a:p>
        </p:txBody>
      </p:sp>
      <p:sp>
        <p:nvSpPr>
          <p:cNvPr id="47" name="TextBox 46">
            <a:extLst>
              <a:ext uri="{FF2B5EF4-FFF2-40B4-BE49-F238E27FC236}">
                <a16:creationId xmlns:a16="http://schemas.microsoft.com/office/drawing/2014/main" id="{CD6F0170-F95D-43E0-9D88-96139AECAE8E}"/>
              </a:ext>
            </a:extLst>
          </p:cNvPr>
          <p:cNvSpPr txBox="1"/>
          <p:nvPr/>
        </p:nvSpPr>
        <p:spPr>
          <a:xfrm>
            <a:off x="4179981" y="3835245"/>
            <a:ext cx="383333" cy="369332"/>
          </a:xfrm>
          <a:prstGeom prst="rect">
            <a:avLst/>
          </a:prstGeom>
          <a:noFill/>
        </p:spPr>
        <p:txBody>
          <a:bodyPr wrap="square" rtlCol="0">
            <a:spAutoFit/>
          </a:bodyPr>
          <a:lstStyle/>
          <a:p>
            <a:r>
              <a:rPr lang="en-US" dirty="0"/>
              <a:t>1</a:t>
            </a:r>
            <a:endParaRPr lang="vi-VN" dirty="0"/>
          </a:p>
        </p:txBody>
      </p:sp>
      <p:sp>
        <p:nvSpPr>
          <p:cNvPr id="48" name="TextBox 47">
            <a:extLst>
              <a:ext uri="{FF2B5EF4-FFF2-40B4-BE49-F238E27FC236}">
                <a16:creationId xmlns:a16="http://schemas.microsoft.com/office/drawing/2014/main" id="{4A15F210-C8CA-4F75-991B-5E4F29712D79}"/>
              </a:ext>
            </a:extLst>
          </p:cNvPr>
          <p:cNvSpPr txBox="1"/>
          <p:nvPr/>
        </p:nvSpPr>
        <p:spPr>
          <a:xfrm>
            <a:off x="7007865" y="3820737"/>
            <a:ext cx="383333" cy="369332"/>
          </a:xfrm>
          <a:prstGeom prst="rect">
            <a:avLst/>
          </a:prstGeom>
          <a:noFill/>
        </p:spPr>
        <p:txBody>
          <a:bodyPr wrap="square" rtlCol="0">
            <a:spAutoFit/>
          </a:bodyPr>
          <a:lstStyle/>
          <a:p>
            <a:r>
              <a:rPr lang="en-US" dirty="0"/>
              <a:t>1</a:t>
            </a:r>
            <a:endParaRPr lang="vi-VN" dirty="0"/>
          </a:p>
        </p:txBody>
      </p:sp>
      <p:sp>
        <p:nvSpPr>
          <p:cNvPr id="50" name="TextBox 49">
            <a:extLst>
              <a:ext uri="{FF2B5EF4-FFF2-40B4-BE49-F238E27FC236}">
                <a16:creationId xmlns:a16="http://schemas.microsoft.com/office/drawing/2014/main" id="{DF824969-C66D-4A68-8DC9-F6253F1365D8}"/>
              </a:ext>
            </a:extLst>
          </p:cNvPr>
          <p:cNvSpPr txBox="1"/>
          <p:nvPr/>
        </p:nvSpPr>
        <p:spPr>
          <a:xfrm>
            <a:off x="3817083" y="2526229"/>
            <a:ext cx="383333" cy="369332"/>
          </a:xfrm>
          <a:prstGeom prst="rect">
            <a:avLst/>
          </a:prstGeom>
          <a:noFill/>
        </p:spPr>
        <p:txBody>
          <a:bodyPr wrap="square" rtlCol="0">
            <a:spAutoFit/>
          </a:bodyPr>
          <a:lstStyle/>
          <a:p>
            <a:r>
              <a:rPr lang="en-US" dirty="0"/>
              <a:t>M</a:t>
            </a:r>
            <a:endParaRPr lang="vi-V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Consider Cartoons and Murder Mysteries are the special kinds of movies, with some special properties</a:t>
            </a:r>
          </a:p>
        </p:txBody>
      </p:sp>
      <p:sp>
        <p:nvSpPr>
          <p:cNvPr id="2" name="Title 1"/>
          <p:cNvSpPr>
            <a:spLocks noGrp="1"/>
          </p:cNvSpPr>
          <p:nvPr>
            <p:ph type="title"/>
          </p:nvPr>
        </p:nvSpPr>
        <p:spPr/>
        <p:txBody>
          <a:bodyPr/>
          <a:lstStyle/>
          <a:p>
            <a:pPr algn="ctr"/>
            <a:r>
              <a:rPr lang="en-US" dirty="0"/>
              <a:t>Subclasses in E/R Model</a:t>
            </a:r>
          </a:p>
        </p:txBody>
      </p:sp>
      <p:grpSp>
        <p:nvGrpSpPr>
          <p:cNvPr id="46" name="Group 45"/>
          <p:cNvGrpSpPr/>
          <p:nvPr/>
        </p:nvGrpSpPr>
        <p:grpSpPr>
          <a:xfrm>
            <a:off x="1314254" y="2827679"/>
            <a:ext cx="7013189" cy="2902857"/>
            <a:chOff x="1295400" y="3574143"/>
            <a:chExt cx="7013189" cy="2902857"/>
          </a:xfrm>
        </p:grpSpPr>
        <p:grpSp>
          <p:nvGrpSpPr>
            <p:cNvPr id="54" name="Group 53"/>
            <p:cNvGrpSpPr/>
            <p:nvPr/>
          </p:nvGrpSpPr>
          <p:grpSpPr>
            <a:xfrm>
              <a:off x="2895600" y="4677230"/>
              <a:ext cx="1234602" cy="1248228"/>
              <a:chOff x="2895600" y="4677230"/>
              <a:chExt cx="1234602" cy="1248228"/>
            </a:xfrm>
          </p:grpSpPr>
          <p:sp>
            <p:nvSpPr>
              <p:cNvPr id="7" name="Isosceles Triangle 6"/>
              <p:cNvSpPr/>
              <p:nvPr/>
            </p:nvSpPr>
            <p:spPr>
              <a:xfrm>
                <a:off x="3053674"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8" name="TextBox 7"/>
              <p:cNvSpPr txBox="1"/>
              <p:nvPr/>
            </p:nvSpPr>
            <p:spPr>
              <a:xfrm>
                <a:off x="3088326"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7" idx="0"/>
                <a:endCxn id="4" idx="1"/>
              </p:cNvCxnSpPr>
              <p:nvPr/>
            </p:nvCxnSpPr>
            <p:spPr>
              <a:xfrm rot="5400000" flipH="1" flipV="1">
                <a:off x="3533698" y="4432697"/>
                <a:ext cx="351971" cy="841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2"/>
                <a:endCxn id="5" idx="0"/>
              </p:cNvCxnSpPr>
              <p:nvPr/>
            </p:nvCxnSpPr>
            <p:spPr>
              <a:xfrm rot="5400000">
                <a:off x="2882877" y="5480199"/>
                <a:ext cx="457982" cy="43253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5311707" y="4677229"/>
              <a:ext cx="1622493" cy="1248228"/>
              <a:chOff x="5274013" y="4677229"/>
              <a:chExt cx="1622493" cy="1248228"/>
            </a:xfrm>
          </p:grpSpPr>
          <p:sp>
            <p:nvSpPr>
              <p:cNvPr id="9" name="Isosceles Triangle 8"/>
              <p:cNvSpPr/>
              <p:nvPr/>
            </p:nvSpPr>
            <p:spPr>
              <a:xfrm>
                <a:off x="5879560" y="5029200"/>
                <a:ext cx="470981" cy="4136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0" name="TextBox 9"/>
              <p:cNvSpPr txBox="1"/>
              <p:nvPr/>
            </p:nvSpPr>
            <p:spPr>
              <a:xfrm>
                <a:off x="5914211" y="5098143"/>
                <a:ext cx="479618" cy="36933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9" name="Straight Connector 18"/>
              <p:cNvCxnSpPr>
                <a:stCxn id="4" idx="3"/>
                <a:endCxn id="9" idx="0"/>
              </p:cNvCxnSpPr>
              <p:nvPr/>
            </p:nvCxnSpPr>
            <p:spPr>
              <a:xfrm>
                <a:off x="5274013" y="4677229"/>
                <a:ext cx="841038" cy="351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2"/>
                <a:endCxn id="6" idx="0"/>
              </p:cNvCxnSpPr>
              <p:nvPr/>
            </p:nvCxnSpPr>
            <p:spPr>
              <a:xfrm rot="16200000" flipH="1">
                <a:off x="6296272" y="5325223"/>
                <a:ext cx="457982" cy="74248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2919110" y="3574143"/>
              <a:ext cx="3667738" cy="1378857"/>
              <a:chOff x="2919110" y="3581400"/>
              <a:chExt cx="3667738" cy="1378857"/>
            </a:xfrm>
          </p:grpSpPr>
          <p:sp>
            <p:nvSpPr>
              <p:cNvPr id="4" name="Rounded Rectangle 3"/>
              <p:cNvSpPr/>
              <p:nvPr/>
            </p:nvSpPr>
            <p:spPr>
              <a:xfrm>
                <a:off x="4130202" y="4408714"/>
                <a:ext cx="1143811"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grpSp>
            <p:nvGrpSpPr>
              <p:cNvPr id="38" name="Group 37"/>
              <p:cNvGrpSpPr/>
              <p:nvPr/>
            </p:nvGrpSpPr>
            <p:grpSpPr>
              <a:xfrm>
                <a:off x="2919110" y="3581400"/>
                <a:ext cx="3667738" cy="827315"/>
                <a:chOff x="2919110" y="3581400"/>
                <a:chExt cx="3667738" cy="827315"/>
              </a:xfrm>
            </p:grpSpPr>
            <p:grpSp>
              <p:nvGrpSpPr>
                <p:cNvPr id="24" name="Group 23"/>
                <p:cNvGrpSpPr/>
                <p:nvPr/>
              </p:nvGrpSpPr>
              <p:grpSpPr>
                <a:xfrm>
                  <a:off x="2919110" y="3581402"/>
                  <a:ext cx="813043" cy="369332"/>
                  <a:chOff x="3886200" y="2743200"/>
                  <a:chExt cx="920795" cy="408209"/>
                </a:xfrm>
              </p:grpSpPr>
              <p:sp>
                <p:nvSpPr>
                  <p:cNvPr id="22" name="Oval 21"/>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3" name="TextBox 22"/>
                  <p:cNvSpPr txBox="1"/>
                  <p:nvPr/>
                </p:nvSpPr>
                <p:spPr>
                  <a:xfrm>
                    <a:off x="3886200" y="2743200"/>
                    <a:ext cx="920795" cy="408209"/>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26" name="Oval 25"/>
                <p:cNvSpPr/>
                <p:nvPr/>
              </p:nvSpPr>
              <p:spPr>
                <a:xfrm>
                  <a:off x="3861070"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7" name="TextBox 26"/>
                <p:cNvSpPr txBox="1"/>
                <p:nvPr/>
              </p:nvSpPr>
              <p:spPr>
                <a:xfrm>
                  <a:off x="3995636" y="3581400"/>
                  <a:ext cx="543739" cy="36933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28" name="Oval 27"/>
                <p:cNvSpPr/>
                <p:nvPr/>
              </p:nvSpPr>
              <p:spPr>
                <a:xfrm>
                  <a:off x="4803032"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9" name="TextBox 28"/>
                <p:cNvSpPr txBox="1"/>
                <p:nvPr/>
              </p:nvSpPr>
              <p:spPr>
                <a:xfrm>
                  <a:off x="4937598" y="3581400"/>
                  <a:ext cx="633507" cy="36933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30" name="Oval 29"/>
                <p:cNvSpPr/>
                <p:nvPr/>
              </p:nvSpPr>
              <p:spPr>
                <a:xfrm>
                  <a:off x="5744994" y="3581400"/>
                  <a:ext cx="740113" cy="344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1" name="TextBox 30"/>
                <p:cNvSpPr txBox="1"/>
                <p:nvPr/>
              </p:nvSpPr>
              <p:spPr>
                <a:xfrm>
                  <a:off x="5812277" y="3581400"/>
                  <a:ext cx="774571" cy="36933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33" name="Straight Connector 32"/>
                <p:cNvCxnSpPr>
                  <a:stCxn id="23" idx="2"/>
                  <a:endCxn id="4" idx="0"/>
                </p:cNvCxnSpPr>
                <p:nvPr/>
              </p:nvCxnSpPr>
              <p:spPr>
                <a:xfrm rot="16200000" flipH="1">
                  <a:off x="3784878" y="3491484"/>
                  <a:ext cx="457982" cy="1376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2"/>
                  <a:endCxn id="4" idx="0"/>
                </p:cNvCxnSpPr>
                <p:nvPr/>
              </p:nvCxnSpPr>
              <p:spPr>
                <a:xfrm rot="16200000" flipH="1">
                  <a:off x="4255816" y="3962422"/>
                  <a:ext cx="457982" cy="434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2"/>
                  <a:endCxn id="4" idx="0"/>
                </p:cNvCxnSpPr>
                <p:nvPr/>
              </p:nvCxnSpPr>
              <p:spPr>
                <a:xfrm rot="5400000">
                  <a:off x="4749239" y="3903601"/>
                  <a:ext cx="457982" cy="552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1" idx="2"/>
                  <a:endCxn id="4" idx="0"/>
                </p:cNvCxnSpPr>
                <p:nvPr/>
              </p:nvCxnSpPr>
              <p:spPr>
                <a:xfrm rot="5400000">
                  <a:off x="5221845" y="3430996"/>
                  <a:ext cx="457982" cy="1497455"/>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1" name="Group 50"/>
            <p:cNvGrpSpPr/>
            <p:nvPr/>
          </p:nvGrpSpPr>
          <p:grpSpPr>
            <a:xfrm>
              <a:off x="6172200" y="5021943"/>
              <a:ext cx="2136389" cy="1455057"/>
              <a:chOff x="6172200" y="5021943"/>
              <a:chExt cx="2136389" cy="1455057"/>
            </a:xfrm>
          </p:grpSpPr>
          <p:sp>
            <p:nvSpPr>
              <p:cNvPr id="40" name="Oval 39"/>
              <p:cNvSpPr/>
              <p:nvPr/>
            </p:nvSpPr>
            <p:spPr>
              <a:xfrm>
                <a:off x="7260887" y="5098143"/>
                <a:ext cx="1044913"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49" name="Group 48"/>
              <p:cNvGrpSpPr/>
              <p:nvPr/>
            </p:nvGrpSpPr>
            <p:grpSpPr>
              <a:xfrm>
                <a:off x="6172200" y="5021943"/>
                <a:ext cx="2136389" cy="1455057"/>
                <a:chOff x="5879560" y="5021943"/>
                <a:chExt cx="2136389" cy="1455057"/>
              </a:xfrm>
            </p:grpSpPr>
            <p:sp>
              <p:nvSpPr>
                <p:cNvPr id="6" name="Rounded Rectangle 5"/>
                <p:cNvSpPr/>
                <p:nvPr/>
              </p:nvSpPr>
              <p:spPr>
                <a:xfrm>
                  <a:off x="5879560" y="5925457"/>
                  <a:ext cx="1524000"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41" name="TextBox 40"/>
                <p:cNvSpPr txBox="1"/>
                <p:nvPr/>
              </p:nvSpPr>
              <p:spPr>
                <a:xfrm>
                  <a:off x="7023370" y="5021943"/>
                  <a:ext cx="992579" cy="36933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43" name="Straight Connector 42"/>
                <p:cNvCxnSpPr>
                  <a:stCxn id="41" idx="2"/>
                  <a:endCxn id="6" idx="0"/>
                </p:cNvCxnSpPr>
                <p:nvPr/>
              </p:nvCxnSpPr>
              <p:spPr>
                <a:xfrm rot="5400000">
                  <a:off x="6813519" y="5219316"/>
                  <a:ext cx="534182" cy="878100"/>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295400" y="3581400"/>
              <a:ext cx="2362199" cy="2895600"/>
              <a:chOff x="1371600" y="3581400"/>
              <a:chExt cx="2362199" cy="2895600"/>
            </a:xfrm>
          </p:grpSpPr>
          <p:sp>
            <p:nvSpPr>
              <p:cNvPr id="5" name="Rounded Rectangle 4"/>
              <p:cNvSpPr/>
              <p:nvPr/>
            </p:nvSpPr>
            <p:spPr>
              <a:xfrm>
                <a:off x="2209800" y="5925457"/>
                <a:ext cx="1523999" cy="5515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44" name="Diamond 43"/>
              <p:cNvSpPr/>
              <p:nvPr/>
            </p:nvSpPr>
            <p:spPr>
              <a:xfrm>
                <a:off x="1708015" y="4477657"/>
                <a:ext cx="941962" cy="41365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45" name="TextBox 44"/>
              <p:cNvSpPr txBox="1"/>
              <p:nvPr/>
            </p:nvSpPr>
            <p:spPr>
              <a:xfrm>
                <a:off x="1775298" y="4546600"/>
                <a:ext cx="864404" cy="36933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47" name="Straight Connector 46"/>
              <p:cNvCxnSpPr>
                <a:stCxn id="45" idx="2"/>
                <a:endCxn id="5" idx="1"/>
              </p:cNvCxnSpPr>
              <p:nvPr/>
            </p:nvCxnSpPr>
            <p:spPr>
              <a:xfrm rot="16200000" flipH="1">
                <a:off x="1566002" y="5557430"/>
                <a:ext cx="1285297" cy="23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71600" y="3581400"/>
                <a:ext cx="979755" cy="36933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50" name="Straight Connector 49"/>
              <p:cNvCxnSpPr>
                <a:stCxn id="44" idx="0"/>
                <a:endCxn id="48" idx="2"/>
              </p:cNvCxnSpPr>
              <p:nvPr/>
            </p:nvCxnSpPr>
            <p:spPr>
              <a:xfrm rot="16200000" flipV="1">
                <a:off x="1756775" y="4055436"/>
                <a:ext cx="526925" cy="317518"/>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8957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normAutofit fontScale="90000"/>
          </a:bodyPr>
          <a:lstStyle/>
          <a:p>
            <a:pPr algn="ctr"/>
            <a:r>
              <a:rPr lang="en-US" b="1" dirty="0"/>
              <a:t>Example COMPANY Database – Construct </a:t>
            </a:r>
            <a:r>
              <a:rPr lang="en-US" b="1" dirty="0" err="1"/>
              <a:t>ERD</a:t>
            </a:r>
            <a:endParaRPr lang="en-US" dirty="0"/>
          </a:p>
        </p:txBody>
      </p:sp>
      <p:sp>
        <p:nvSpPr>
          <p:cNvPr id="123907" name="Rectangle 3"/>
          <p:cNvSpPr>
            <a:spLocks noGrp="1" noChangeArrowheads="1"/>
          </p:cNvSpPr>
          <p:nvPr>
            <p:ph type="body" idx="1"/>
          </p:nvPr>
        </p:nvSpPr>
        <p:spPr>
          <a:xfrm>
            <a:off x="585924" y="1127464"/>
            <a:ext cx="8030175" cy="5160214"/>
          </a:xfrm>
        </p:spPr>
        <p:txBody>
          <a:bodyPr>
            <a:normAutofit/>
          </a:bodyPr>
          <a:lstStyle/>
          <a:p>
            <a:pPr>
              <a:lnSpc>
                <a:spcPct val="100000"/>
              </a:lnSpc>
            </a:pPr>
            <a:r>
              <a:rPr lang="en-US" sz="2800" dirty="0"/>
              <a:t>Requirements of the Company (oversimplified for illustrative purposes)</a:t>
            </a:r>
          </a:p>
          <a:p>
            <a:pPr lvl="1">
              <a:lnSpc>
                <a:spcPct val="100000"/>
              </a:lnSpc>
              <a:buFont typeface="Wingdings" panose="05000000000000000000" pitchFamily="2" charset="2"/>
              <a:buChar char="§"/>
            </a:pPr>
            <a:r>
              <a:rPr lang="en-US" sz="2500" dirty="0"/>
              <a:t>The company is organized into </a:t>
            </a:r>
            <a:r>
              <a:rPr lang="en-US" sz="2500" dirty="0" err="1"/>
              <a:t>DEPARTMENTs</a:t>
            </a:r>
            <a:r>
              <a:rPr lang="en-US" sz="2500" dirty="0"/>
              <a:t>.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p>
          <a:p>
            <a:pPr lvl="1">
              <a:lnSpc>
                <a:spcPct val="100000"/>
              </a:lnSpc>
              <a:buFont typeface="Wingdings" panose="05000000000000000000" pitchFamily="2" charset="2"/>
              <a:buChar char="§"/>
            </a:pPr>
            <a:r>
              <a:rPr lang="en-US" sz="2500" dirty="0"/>
              <a:t>Each department</a:t>
            </a:r>
            <a:r>
              <a:rPr lang="en-US" sz="2500" i="1" dirty="0"/>
              <a:t> controls </a:t>
            </a:r>
            <a:r>
              <a:rPr lang="en-US" sz="2500" dirty="0"/>
              <a:t>a number of </a:t>
            </a:r>
            <a:r>
              <a:rPr lang="en-US" sz="2500" dirty="0" err="1"/>
              <a:t>PROJECTs</a:t>
            </a:r>
            <a:r>
              <a:rPr lang="en-US" sz="2500" i="1" dirty="0"/>
              <a:t>. </a:t>
            </a:r>
            <a:r>
              <a:rPr lang="en-US" sz="2500" dirty="0"/>
              <a:t>Each project has a name, number and is</a:t>
            </a:r>
            <a:r>
              <a:rPr lang="en-US" sz="2500" i="1" dirty="0"/>
              <a:t> </a:t>
            </a:r>
            <a:r>
              <a:rPr lang="en-US" sz="2500" dirty="0"/>
              <a:t>located at a single location.</a:t>
            </a:r>
          </a:p>
        </p:txBody>
      </p:sp>
    </p:spTree>
    <p:extLst>
      <p:ext uri="{BB962C8B-B14F-4D97-AF65-F5344CB8AC3E}">
        <p14:creationId xmlns:p14="http://schemas.microsoft.com/office/powerpoint/2010/main" val="595703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normAutofit fontScale="90000"/>
          </a:bodyPr>
          <a:lstStyle/>
          <a:p>
            <a:r>
              <a:rPr lang="en-US" sz="3600" b="1"/>
              <a:t>Example COMPANY Database (Cont.)</a:t>
            </a:r>
            <a:endParaRPr lang="en-US" sz="3600"/>
          </a:p>
        </p:txBody>
      </p:sp>
      <p:sp>
        <p:nvSpPr>
          <p:cNvPr id="128003" name="Rectangle 3"/>
          <p:cNvSpPr>
            <a:spLocks noGrp="1" noChangeArrowheads="1"/>
          </p:cNvSpPr>
          <p:nvPr>
            <p:ph type="body" idx="1"/>
          </p:nvPr>
        </p:nvSpPr>
        <p:spPr>
          <a:xfrm>
            <a:off x="585924" y="1127464"/>
            <a:ext cx="8049029" cy="5069149"/>
          </a:xfrm>
        </p:spPr>
        <p:txBody>
          <a:bodyPr>
            <a:normAutofit/>
          </a:bodyPr>
          <a:lstStyle/>
          <a:p>
            <a:pPr lvl="1">
              <a:lnSpc>
                <a:spcPct val="100000"/>
              </a:lnSpc>
              <a:buSzPct val="150000"/>
              <a:buFont typeface="Wingdings" panose="05000000000000000000" pitchFamily="2" charset="2"/>
              <a:buChar char="§"/>
            </a:pPr>
            <a:r>
              <a:rPr lang="en-US" sz="2500" dirty="0"/>
              <a:t>We store each </a:t>
            </a:r>
            <a:r>
              <a:rPr lang="en-US" sz="2500" dirty="0" err="1"/>
              <a:t>EMPLOYEE’s</a:t>
            </a:r>
            <a:r>
              <a:rPr lang="en-US" sz="2500" dirty="0"/>
              <a:t> social security number, address, salary, sex, and birthdate. Each employee </a:t>
            </a:r>
            <a:r>
              <a:rPr lang="en-US" sz="2500" i="1" dirty="0"/>
              <a:t>works for</a:t>
            </a:r>
            <a:r>
              <a:rPr lang="en-US" sz="2500" dirty="0"/>
              <a:t> one department but may </a:t>
            </a:r>
            <a:r>
              <a:rPr lang="en-US" sz="2500" i="1" dirty="0"/>
              <a:t>work on</a:t>
            </a:r>
            <a:r>
              <a:rPr lang="en-US" sz="2500" dirty="0"/>
              <a:t> several projects. We keep track of the number of hours per week that an employee currently works on each project. We also keep track of the </a:t>
            </a:r>
            <a:r>
              <a:rPr lang="en-US" sz="2500" i="1" dirty="0"/>
              <a:t>direct supervisor</a:t>
            </a:r>
            <a:r>
              <a:rPr lang="en-US" sz="2500" dirty="0"/>
              <a:t> of each employee.</a:t>
            </a:r>
          </a:p>
          <a:p>
            <a:pPr lvl="1">
              <a:lnSpc>
                <a:spcPct val="100000"/>
              </a:lnSpc>
              <a:buSzPct val="150000"/>
              <a:buFont typeface="Wingdings" panose="05000000000000000000" pitchFamily="2" charset="2"/>
              <a:buChar char="§"/>
            </a:pPr>
            <a:r>
              <a:rPr lang="en-US" sz="2500" dirty="0"/>
              <a:t>Each employee may </a:t>
            </a:r>
            <a:r>
              <a:rPr lang="en-US" sz="2500" i="1" dirty="0"/>
              <a:t>have</a:t>
            </a:r>
            <a:r>
              <a:rPr lang="en-US" sz="2500" dirty="0"/>
              <a:t> a number of </a:t>
            </a:r>
            <a:r>
              <a:rPr lang="en-US" sz="2500" dirty="0" err="1"/>
              <a:t>DEPENDENTs</a:t>
            </a:r>
            <a:r>
              <a:rPr lang="en-US" sz="2500" dirty="0"/>
              <a:t>. For each dependent, we keep track of their name, sex, birthdate, and relationship to employee.</a:t>
            </a:r>
          </a:p>
        </p:txBody>
      </p:sp>
    </p:spTree>
    <p:extLst>
      <p:ext uri="{BB962C8B-B14F-4D97-AF65-F5344CB8AC3E}">
        <p14:creationId xmlns:p14="http://schemas.microsoft.com/office/powerpoint/2010/main" val="64709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60020" y="1127464"/>
            <a:ext cx="9144000" cy="5069149"/>
          </a:xfrm>
        </p:spPr>
        <p:txBody>
          <a:bodyPr>
            <a:normAutofit/>
          </a:bodyPr>
          <a:lstStyle/>
          <a:p>
            <a:r>
              <a:rPr lang="en-US" dirty="0"/>
              <a:t>Following are the business </a:t>
            </a:r>
            <a:r>
              <a:rPr lang="en-US" dirty="0" smtClean="0"/>
              <a:t>rules, draw ERD </a:t>
            </a:r>
          </a:p>
          <a:p>
            <a:pPr marL="514350" indent="-514350">
              <a:buFont typeface="+mj-lt"/>
              <a:buAutoNum type="arabicPeriod"/>
            </a:pPr>
            <a:r>
              <a:rPr lang="en-US" sz="2000" dirty="0" smtClean="0"/>
              <a:t>PATIENT </a:t>
            </a:r>
            <a:r>
              <a:rPr lang="en-US" sz="2000" dirty="0"/>
              <a:t>Has Recorded PATIENT </a:t>
            </a:r>
            <a:r>
              <a:rPr lang="en-US" sz="2000" dirty="0" smtClean="0"/>
              <a:t>HISTORY. Each </a:t>
            </a:r>
            <a:r>
              <a:rPr lang="en-US" sz="2000" dirty="0"/>
              <a:t>patient has </a:t>
            </a:r>
            <a:r>
              <a:rPr lang="en-US" sz="2000" dirty="0" smtClean="0"/>
              <a:t>one or </a:t>
            </a:r>
            <a:r>
              <a:rPr lang="en-US" sz="2000" dirty="0"/>
              <a:t>more patient </a:t>
            </a:r>
            <a:r>
              <a:rPr lang="en-US" sz="2000" dirty="0" smtClean="0"/>
              <a:t>histories. Each </a:t>
            </a:r>
            <a:r>
              <a:rPr lang="en-US" sz="2000" dirty="0"/>
              <a:t>instance of PATIENT HISTORY “</a:t>
            </a:r>
            <a:r>
              <a:rPr lang="en-US" sz="2000" dirty="0" smtClean="0"/>
              <a:t>belongs to</a:t>
            </a:r>
            <a:r>
              <a:rPr lang="en-US" sz="2000" dirty="0"/>
              <a:t>” exactly one </a:t>
            </a:r>
            <a:r>
              <a:rPr lang="en-US" sz="2000" dirty="0" smtClean="0"/>
              <a:t>PATIENT.</a:t>
            </a:r>
          </a:p>
          <a:p>
            <a:pPr marL="514350" indent="-514350">
              <a:buFont typeface="+mj-lt"/>
              <a:buAutoNum type="arabicPeriod"/>
            </a:pPr>
            <a:r>
              <a:rPr lang="en-US" sz="2000" dirty="0"/>
              <a:t>EMPLOYEE Is Assigned To </a:t>
            </a:r>
            <a:r>
              <a:rPr lang="en-US" sz="2000" dirty="0" smtClean="0"/>
              <a:t>PROJECT. Each </a:t>
            </a:r>
            <a:r>
              <a:rPr lang="en-US" sz="2000" dirty="0"/>
              <a:t>PROJECT has at </a:t>
            </a:r>
            <a:r>
              <a:rPr lang="en-US" sz="2000" dirty="0" smtClean="0"/>
              <a:t>least one </a:t>
            </a:r>
            <a:r>
              <a:rPr lang="en-US" sz="2000" dirty="0"/>
              <a:t>EMPLOYEE assigned to it. (Some projects have more than one.) </a:t>
            </a:r>
            <a:r>
              <a:rPr lang="en-US" sz="2000" dirty="0" smtClean="0"/>
              <a:t/>
            </a:r>
            <a:br>
              <a:rPr lang="en-US" sz="2000" dirty="0" smtClean="0"/>
            </a:br>
            <a:r>
              <a:rPr lang="en-US" sz="2000" dirty="0" smtClean="0"/>
              <a:t>Each EMPLOYEE </a:t>
            </a:r>
            <a:r>
              <a:rPr lang="en-US" sz="2000" dirty="0"/>
              <a:t>may or (optionally) may not be assigned to any existing </a:t>
            </a:r>
            <a:r>
              <a:rPr lang="en-US" sz="2000" dirty="0" smtClean="0"/>
              <a:t>PROJECT or </a:t>
            </a:r>
            <a:r>
              <a:rPr lang="en-US" sz="2000" dirty="0"/>
              <a:t>may be assigned to one or more PROJECTs</a:t>
            </a:r>
            <a:r>
              <a:rPr lang="en-US" sz="2000" dirty="0" smtClean="0"/>
              <a:t>.</a:t>
            </a:r>
          </a:p>
          <a:p>
            <a:pPr marL="514350" indent="-514350">
              <a:buFont typeface="+mj-lt"/>
              <a:buAutoNum type="arabicPeriod"/>
            </a:pPr>
            <a:r>
              <a:rPr lang="en-US" sz="2000" dirty="0"/>
              <a:t>PERSON Is Married To </a:t>
            </a:r>
            <a:r>
              <a:rPr lang="en-US" sz="2000" dirty="0" smtClean="0"/>
              <a:t>PERSON. This </a:t>
            </a:r>
            <a:r>
              <a:rPr lang="en-US" sz="2000" dirty="0"/>
              <a:t>is an optional zero or </a:t>
            </a:r>
            <a:r>
              <a:rPr lang="en-US" sz="2000" dirty="0" smtClean="0"/>
              <a:t>one cardinality </a:t>
            </a:r>
            <a:r>
              <a:rPr lang="en-US" sz="2000" dirty="0"/>
              <a:t>in both directions, because a person may or may not be married at </a:t>
            </a:r>
            <a:r>
              <a:rPr lang="en-US" sz="2000" dirty="0" smtClean="0"/>
              <a:t>a given </a:t>
            </a:r>
            <a:r>
              <a:rPr lang="en-US" sz="2000" dirty="0"/>
              <a:t>point in time</a:t>
            </a:r>
            <a:r>
              <a:rPr lang="en-US" sz="2000" dirty="0" smtClean="0"/>
              <a:t>.</a:t>
            </a:r>
          </a:p>
          <a:p>
            <a:pPr marL="514350" indent="-514350">
              <a:buFont typeface="+mj-lt"/>
              <a:buAutoNum type="arabicPeriod"/>
            </a:pPr>
            <a:endParaRPr lang="en-US" sz="2000" dirty="0"/>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19</a:t>
            </a:fld>
            <a:endParaRPr lang="vi-VN"/>
          </a:p>
        </p:txBody>
      </p:sp>
    </p:spTree>
    <p:extLst>
      <p:ext uri="{BB962C8B-B14F-4D97-AF65-F5344CB8AC3E}">
        <p14:creationId xmlns:p14="http://schemas.microsoft.com/office/powerpoint/2010/main" val="3562998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61914" y="1127464"/>
            <a:ext cx="8220172" cy="4678531"/>
          </a:xfrm>
        </p:spPr>
        <p:txBody>
          <a:bodyPr>
            <a:noAutofit/>
          </a:bodyPr>
          <a:lstStyle/>
          <a:p>
            <a:pPr>
              <a:lnSpc>
                <a:spcPct val="120000"/>
              </a:lnSpc>
              <a:spcBef>
                <a:spcPts val="0"/>
              </a:spcBef>
              <a:spcAft>
                <a:spcPts val="0"/>
              </a:spcAft>
              <a:buFont typeface="Wingdings" panose="05000000000000000000" pitchFamily="2" charset="2"/>
              <a:buChar char="§"/>
            </a:pPr>
            <a:r>
              <a:rPr lang="en-US" b="0" dirty="0"/>
              <a:t>Understand the Database Design Process</a:t>
            </a:r>
            <a:endParaRPr lang="en-SG" b="0" dirty="0"/>
          </a:p>
          <a:p>
            <a:pPr>
              <a:lnSpc>
                <a:spcPct val="120000"/>
              </a:lnSpc>
              <a:spcBef>
                <a:spcPts val="0"/>
              </a:spcBef>
              <a:spcAft>
                <a:spcPts val="0"/>
              </a:spcAft>
              <a:buFont typeface="Wingdings" panose="05000000000000000000" pitchFamily="2" charset="2"/>
              <a:buChar char="§"/>
            </a:pPr>
            <a:r>
              <a:rPr lang="en-US" b="0" dirty="0"/>
              <a:t>Understand data modeling basing on entity relationship</a:t>
            </a:r>
            <a:endParaRPr lang="en-SG" b="0" dirty="0"/>
          </a:p>
          <a:p>
            <a:pPr>
              <a:lnSpc>
                <a:spcPct val="120000"/>
              </a:lnSpc>
              <a:spcBef>
                <a:spcPts val="0"/>
              </a:spcBef>
              <a:spcAft>
                <a:spcPts val="0"/>
              </a:spcAft>
              <a:buFont typeface="Wingdings" panose="05000000000000000000" pitchFamily="2" charset="2"/>
              <a:buChar char="§"/>
            </a:pPr>
            <a:r>
              <a:rPr lang="en-US" b="0" dirty="0"/>
              <a:t>Design a suitable database adapted business requirements in reality</a:t>
            </a:r>
            <a:endParaRPr lang="en-SG" b="0" dirty="0"/>
          </a:p>
          <a:p>
            <a:pPr>
              <a:lnSpc>
                <a:spcPct val="120000"/>
              </a:lnSpc>
              <a:spcBef>
                <a:spcPts val="0"/>
              </a:spcBef>
              <a:spcAft>
                <a:spcPts val="0"/>
              </a:spcAft>
              <a:buFont typeface="Wingdings" panose="05000000000000000000" pitchFamily="2" charset="2"/>
              <a:buChar char="§"/>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High-Level Database Model</a:t>
            </a:r>
          </a:p>
        </p:txBody>
      </p:sp>
    </p:spTree>
    <p:extLst>
      <p:ext uri="{BB962C8B-B14F-4D97-AF65-F5344CB8AC3E}">
        <p14:creationId xmlns:p14="http://schemas.microsoft.com/office/powerpoint/2010/main" val="2194815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160020" y="1127464"/>
            <a:ext cx="8886998" cy="5069149"/>
          </a:xfrm>
        </p:spPr>
        <p:txBody>
          <a:bodyPr>
            <a:normAutofit/>
          </a:bodyPr>
          <a:lstStyle/>
          <a:p>
            <a:r>
              <a:rPr lang="en-US" dirty="0" smtClean="0"/>
              <a:t>Following </a:t>
            </a:r>
            <a:r>
              <a:rPr lang="en-US" dirty="0"/>
              <a:t>are the business </a:t>
            </a:r>
            <a:r>
              <a:rPr lang="en-US" dirty="0" smtClean="0"/>
              <a:t>rules, draw ERD </a:t>
            </a:r>
          </a:p>
          <a:p>
            <a:pPr marL="514350" indent="-514350">
              <a:buFont typeface="+mj-lt"/>
              <a:buAutoNum type="arabicPeriod" startAt="4"/>
            </a:pPr>
            <a:r>
              <a:rPr lang="en-US" sz="2000" dirty="0" smtClean="0"/>
              <a:t>A department </a:t>
            </a:r>
            <a:r>
              <a:rPr lang="en-US" sz="2000" dirty="0"/>
              <a:t>must have at least one employee who works </a:t>
            </a:r>
            <a:r>
              <a:rPr lang="en-US" sz="2000" dirty="0" smtClean="0"/>
              <a:t>there, </a:t>
            </a:r>
            <a:r>
              <a:rPr lang="en-US" sz="2000" dirty="0"/>
              <a:t>and each employee must be assigned to exactly one department. </a:t>
            </a:r>
            <a:endParaRPr lang="en-US" sz="2000" dirty="0" smtClean="0"/>
          </a:p>
          <a:p>
            <a:pPr marL="0" indent="0">
              <a:buNone/>
            </a:pPr>
            <a:r>
              <a:rPr lang="en-US" sz="2000" dirty="0"/>
              <a:t> </a:t>
            </a:r>
            <a:r>
              <a:rPr lang="en-US" sz="2000" dirty="0" smtClean="0"/>
              <a:t>      Each department </a:t>
            </a:r>
            <a:r>
              <a:rPr lang="en-US" sz="2000" dirty="0"/>
              <a:t>must have exactly one </a:t>
            </a:r>
            <a:r>
              <a:rPr lang="en-US" sz="2000" dirty="0" smtClean="0"/>
              <a:t>manager who </a:t>
            </a:r>
            <a:r>
              <a:rPr lang="en-US" sz="2000" dirty="0"/>
              <a:t>manages that </a:t>
            </a:r>
            <a:r>
              <a:rPr lang="en-US" sz="2000" dirty="0" smtClean="0"/>
              <a:t>department.</a:t>
            </a:r>
          </a:p>
          <a:p>
            <a:pPr marL="0" indent="0">
              <a:buNone/>
            </a:pPr>
            <a:r>
              <a:rPr lang="en-US" sz="2000" dirty="0" smtClean="0"/>
              <a:t>Each </a:t>
            </a:r>
            <a:r>
              <a:rPr lang="en-US" sz="2000" dirty="0"/>
              <a:t>employee may have exactly one supervisor (Supervised By). Conversely</a:t>
            </a:r>
            <a:r>
              <a:rPr lang="en-US" sz="2000"/>
              <a:t>, </a:t>
            </a:r>
            <a:r>
              <a:rPr lang="en-US" sz="2000" smtClean="0"/>
              <a:t>each employee </a:t>
            </a:r>
            <a:r>
              <a:rPr lang="en-US" sz="2000" dirty="0"/>
              <a:t>may supervise any number of employees, or may not be a supervisor. </a:t>
            </a:r>
          </a:p>
          <a:p>
            <a:pPr marL="514350" indent="-514350">
              <a:buFont typeface="+mj-lt"/>
              <a:buAutoNum type="arabicPeriod" startAt="4"/>
            </a:pPr>
            <a:endParaRPr lang="en-US" sz="2000" dirty="0"/>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20</a:t>
            </a:fld>
            <a:endParaRPr lang="vi-VN"/>
          </a:p>
        </p:txBody>
      </p:sp>
    </p:spTree>
    <p:extLst>
      <p:ext uri="{BB962C8B-B14F-4D97-AF65-F5344CB8AC3E}">
        <p14:creationId xmlns:p14="http://schemas.microsoft.com/office/powerpoint/2010/main" val="1455082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Extended </a:t>
            </a:r>
            <a:r>
              <a:rPr lang="en-US" dirty="0"/>
              <a:t>E-R Model</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 </a:t>
            </a:r>
            <a:r>
              <a:rPr lang="en-US" dirty="0" smtClean="0"/>
              <a:t>Extended </a:t>
            </a:r>
            <a:r>
              <a:rPr lang="en-US" dirty="0"/>
              <a:t>Entity Relationship Model (EERM) </a:t>
            </a:r>
            <a:r>
              <a:rPr lang="en-US" dirty="0" smtClean="0"/>
              <a:t>sometimes </a:t>
            </a:r>
            <a:r>
              <a:rPr lang="en-US" dirty="0"/>
              <a:t>referred to as the enhanced entity relationship model, is the result </a:t>
            </a:r>
            <a:r>
              <a:rPr lang="en-US" dirty="0" smtClean="0"/>
              <a:t>of </a:t>
            </a:r>
            <a:r>
              <a:rPr lang="en-US" dirty="0"/>
              <a:t>adding more semantic constructs to the original ER model. </a:t>
            </a:r>
          </a:p>
          <a:p>
            <a:pPr>
              <a:buFont typeface="Wingdings" panose="05000000000000000000" pitchFamily="2" charset="2"/>
              <a:buChar char="§"/>
            </a:pPr>
            <a:r>
              <a:rPr lang="en-US" dirty="0" smtClean="0"/>
              <a:t>A diagram </a:t>
            </a:r>
            <a:r>
              <a:rPr lang="en-US" dirty="0"/>
              <a:t>that uses the EERM is called an EER diagram (EERD).</a:t>
            </a:r>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21</a:t>
            </a:fld>
            <a:endParaRPr lang="vi-VN"/>
          </a:p>
        </p:txBody>
      </p:sp>
    </p:spTree>
    <p:extLst>
      <p:ext uri="{BB962C8B-B14F-4D97-AF65-F5344CB8AC3E}">
        <p14:creationId xmlns:p14="http://schemas.microsoft.com/office/powerpoint/2010/main" val="2568368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Extended </a:t>
            </a:r>
            <a:r>
              <a:rPr lang="en-US" dirty="0"/>
              <a:t>E-R Model</a:t>
            </a:r>
          </a:p>
        </p:txBody>
      </p:sp>
      <p:sp>
        <p:nvSpPr>
          <p:cNvPr id="3" name="Content Placeholder 2"/>
          <p:cNvSpPr>
            <a:spLocks noGrp="1"/>
          </p:cNvSpPr>
          <p:nvPr>
            <p:ph idx="1"/>
          </p:nvPr>
        </p:nvSpPr>
        <p:spPr>
          <a:xfrm>
            <a:off x="585924" y="1127464"/>
            <a:ext cx="8461094" cy="5069149"/>
          </a:xfrm>
        </p:spPr>
        <p:txBody>
          <a:bodyPr>
            <a:normAutofit/>
          </a:bodyPr>
          <a:lstStyle/>
          <a:p>
            <a:pPr>
              <a:buFont typeface="Wingdings" panose="05000000000000000000" pitchFamily="2" charset="2"/>
              <a:buChar char="§"/>
            </a:pPr>
            <a:r>
              <a:rPr lang="en-US" dirty="0" smtClean="0"/>
              <a:t>For example:</a:t>
            </a:r>
          </a:p>
          <a:p>
            <a:pPr marL="0" indent="0">
              <a:lnSpc>
                <a:spcPct val="100000"/>
              </a:lnSpc>
              <a:spcBef>
                <a:spcPts val="0"/>
              </a:spcBef>
              <a:spcAft>
                <a:spcPts val="0"/>
              </a:spcAft>
              <a:buClrTx/>
              <a:buSzTx/>
              <a:buNone/>
              <a:defRPr/>
            </a:pPr>
            <a:r>
              <a:rPr lang="en-US" dirty="0" smtClean="0"/>
              <a:t>A business </a:t>
            </a:r>
            <a:r>
              <a:rPr lang="en-US" dirty="0"/>
              <a:t>that </a:t>
            </a:r>
            <a:r>
              <a:rPr lang="en-US" dirty="0" smtClean="0"/>
              <a:t>employs </a:t>
            </a:r>
            <a:r>
              <a:rPr lang="en-US" dirty="0"/>
              <a:t>pilots, mechanics, secretaries, accountants, database managers, and many </a:t>
            </a:r>
            <a:r>
              <a:rPr lang="en-US" dirty="0" smtClean="0"/>
              <a:t>other </a:t>
            </a:r>
            <a:r>
              <a:rPr lang="en-US" dirty="0"/>
              <a:t>types of employees</a:t>
            </a:r>
          </a:p>
          <a:p>
            <a:endParaRPr lang="en-US" dirty="0"/>
          </a:p>
          <a:p>
            <a:pPr lvl="1">
              <a:buFont typeface="Wingdings" panose="05000000000000000000" pitchFamily="2" charset="2"/>
              <a:buChar char="§"/>
            </a:pPr>
            <a:endParaRPr lang="en-US" dirty="0"/>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22</a:t>
            </a:fld>
            <a:endParaRPr lang="vi-VN"/>
          </a:p>
        </p:txBody>
      </p:sp>
      <p:pic>
        <p:nvPicPr>
          <p:cNvPr id="6" name="Picture 5"/>
          <p:cNvPicPr>
            <a:picLocks noChangeAspect="1"/>
          </p:cNvPicPr>
          <p:nvPr/>
        </p:nvPicPr>
        <p:blipFill>
          <a:blip r:embed="rId3"/>
          <a:stretch>
            <a:fillRect/>
          </a:stretch>
        </p:blipFill>
        <p:spPr>
          <a:xfrm>
            <a:off x="219247" y="3130139"/>
            <a:ext cx="8827771" cy="2494805"/>
          </a:xfrm>
          <a:prstGeom prst="rect">
            <a:avLst/>
          </a:prstGeom>
        </p:spPr>
      </p:pic>
    </p:spTree>
    <p:extLst>
      <p:ext uri="{BB962C8B-B14F-4D97-AF65-F5344CB8AC3E}">
        <p14:creationId xmlns:p14="http://schemas.microsoft.com/office/powerpoint/2010/main" val="2680968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Extended </a:t>
            </a:r>
            <a:r>
              <a:rPr lang="en-US" dirty="0"/>
              <a:t>E-R Model</a:t>
            </a:r>
          </a:p>
        </p:txBody>
      </p:sp>
      <p:sp>
        <p:nvSpPr>
          <p:cNvPr id="3" name="Content Placeholder 2"/>
          <p:cNvSpPr>
            <a:spLocks noGrp="1"/>
          </p:cNvSpPr>
          <p:nvPr>
            <p:ph idx="1"/>
          </p:nvPr>
        </p:nvSpPr>
        <p:spPr>
          <a:xfrm>
            <a:off x="585925" y="1259050"/>
            <a:ext cx="8461094" cy="5069149"/>
          </a:xfrm>
        </p:spPr>
        <p:txBody>
          <a:bodyPr>
            <a:normAutofit/>
          </a:bodyPr>
          <a:lstStyle/>
          <a:p>
            <a:pPr>
              <a:buFont typeface="Wingdings" panose="05000000000000000000" pitchFamily="2" charset="2"/>
              <a:buChar char="§"/>
            </a:pPr>
            <a:r>
              <a:rPr lang="en-US" dirty="0"/>
              <a:t>The grouping of employees into various </a:t>
            </a:r>
            <a:r>
              <a:rPr lang="en-US" dirty="0" smtClean="0"/>
              <a:t>types provides </a:t>
            </a:r>
            <a:r>
              <a:rPr lang="en-US" dirty="0"/>
              <a:t>two important benefits:</a:t>
            </a:r>
          </a:p>
          <a:p>
            <a:pPr lvl="1">
              <a:buFont typeface="Wingdings" panose="05000000000000000000" pitchFamily="2" charset="2"/>
              <a:buChar char="ü"/>
            </a:pPr>
            <a:r>
              <a:rPr lang="en-US" dirty="0" smtClean="0"/>
              <a:t>It </a:t>
            </a:r>
            <a:r>
              <a:rPr lang="en-US" dirty="0"/>
              <a:t>avoids unnecessary nulls in attributes when some employees have characteristics </a:t>
            </a:r>
            <a:r>
              <a:rPr lang="en-US" dirty="0" smtClean="0"/>
              <a:t>that </a:t>
            </a:r>
            <a:r>
              <a:rPr lang="en-US" dirty="0"/>
              <a:t>are not shared by other </a:t>
            </a:r>
            <a:r>
              <a:rPr lang="en-US" dirty="0" smtClean="0"/>
              <a:t>employees.</a:t>
            </a:r>
          </a:p>
          <a:p>
            <a:pPr lvl="1">
              <a:buFont typeface="Wingdings" panose="05000000000000000000" pitchFamily="2" charset="2"/>
              <a:buChar char="ü"/>
            </a:pPr>
            <a:r>
              <a:rPr lang="en-US" dirty="0" smtClean="0"/>
              <a:t>It </a:t>
            </a:r>
            <a:r>
              <a:rPr lang="en-US" dirty="0"/>
              <a:t>enables a particular employee type to participate in relationships that are unique </a:t>
            </a:r>
            <a:r>
              <a:rPr lang="en-US" dirty="0" smtClean="0"/>
              <a:t>to that employee.</a:t>
            </a:r>
            <a:endParaRPr lang="en-US" dirty="0"/>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23</a:t>
            </a:fld>
            <a:endParaRPr lang="vi-VN"/>
          </a:p>
        </p:txBody>
      </p:sp>
    </p:spTree>
    <p:extLst>
      <p:ext uri="{BB962C8B-B14F-4D97-AF65-F5344CB8AC3E}">
        <p14:creationId xmlns:p14="http://schemas.microsoft.com/office/powerpoint/2010/main" val="1989502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Extended E-R Model</a:t>
            </a:r>
          </a:p>
        </p:txBody>
      </p:sp>
      <p:sp>
        <p:nvSpPr>
          <p:cNvPr id="3" name="Content Placeholder 2"/>
          <p:cNvSpPr>
            <a:spLocks noGrp="1"/>
          </p:cNvSpPr>
          <p:nvPr>
            <p:ph idx="1"/>
          </p:nvPr>
        </p:nvSpPr>
        <p:spPr>
          <a:xfrm>
            <a:off x="585924" y="1127464"/>
            <a:ext cx="8419531" cy="5069149"/>
          </a:xfrm>
        </p:spPr>
        <p:txBody>
          <a:bodyPr/>
          <a:lstStyle/>
          <a:p>
            <a:pPr>
              <a:buFont typeface="Wingdings" panose="05000000000000000000" pitchFamily="2" charset="2"/>
              <a:buChar char="§"/>
            </a:pPr>
            <a:r>
              <a:rPr lang="en-US" dirty="0" err="1" smtClean="0"/>
              <a:t>supertype</a:t>
            </a:r>
            <a:r>
              <a:rPr lang="en-US" dirty="0" smtClean="0"/>
              <a:t>/subtype </a:t>
            </a:r>
            <a:r>
              <a:rPr lang="en-US" dirty="0"/>
              <a:t>relationships is “is-a” relationships</a:t>
            </a:r>
          </a:p>
          <a:p>
            <a:pPr>
              <a:buFont typeface="Wingdings" panose="05000000000000000000" pitchFamily="2" charset="2"/>
              <a:buChar char="§"/>
            </a:pPr>
            <a:r>
              <a:rPr lang="en-US" dirty="0" smtClean="0"/>
              <a:t>A subtype is </a:t>
            </a:r>
            <a:r>
              <a:rPr lang="en-US" dirty="0"/>
              <a:t>a subgrouping of the entities in an entity type that is meaningful to the organization. </a:t>
            </a:r>
            <a:r>
              <a:rPr lang="en-US" dirty="0" smtClean="0"/>
              <a:t>A </a:t>
            </a:r>
            <a:r>
              <a:rPr lang="en-US" dirty="0" err="1" smtClean="0"/>
              <a:t>supertype</a:t>
            </a:r>
            <a:r>
              <a:rPr lang="en-US" dirty="0" smtClean="0"/>
              <a:t> is a generic </a:t>
            </a:r>
            <a:r>
              <a:rPr lang="en-US" dirty="0"/>
              <a:t>entity type that has a relationship with one or more </a:t>
            </a:r>
            <a:r>
              <a:rPr lang="en-US" dirty="0" smtClean="0"/>
              <a:t>subtypes</a:t>
            </a:r>
          </a:p>
          <a:p>
            <a:pPr>
              <a:buFont typeface="Wingdings" panose="05000000000000000000" pitchFamily="2" charset="2"/>
              <a:buChar char="§"/>
            </a:pPr>
            <a:r>
              <a:rPr lang="en-US" dirty="0"/>
              <a:t>For </a:t>
            </a:r>
            <a:r>
              <a:rPr lang="en-US" dirty="0" smtClean="0"/>
              <a:t>example:</a:t>
            </a:r>
          </a:p>
          <a:p>
            <a:pPr lvl="1">
              <a:buFont typeface="Wingdings" panose="05000000000000000000" pitchFamily="2" charset="2"/>
              <a:buChar char="ü"/>
            </a:pPr>
            <a:r>
              <a:rPr lang="en-US" dirty="0"/>
              <a:t>EMPLOYEE </a:t>
            </a:r>
            <a:r>
              <a:rPr lang="en-US" dirty="0" err="1"/>
              <a:t>supertype</a:t>
            </a:r>
            <a:r>
              <a:rPr lang="en-US" dirty="0"/>
              <a:t> and three entity subtypes—PILOT, MECHANIC, </a:t>
            </a:r>
            <a:r>
              <a:rPr lang="en-US" dirty="0" smtClean="0"/>
              <a:t>and </a:t>
            </a:r>
            <a:r>
              <a:rPr lang="en-US" dirty="0"/>
              <a:t>ACCOUNTANT.</a:t>
            </a:r>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24</a:t>
            </a:fld>
            <a:endParaRPr lang="vi-VN"/>
          </a:p>
        </p:txBody>
      </p:sp>
    </p:spTree>
    <p:extLst>
      <p:ext uri="{BB962C8B-B14F-4D97-AF65-F5344CB8AC3E}">
        <p14:creationId xmlns:p14="http://schemas.microsoft.com/office/powerpoint/2010/main" val="950688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Extended E-R Model</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25</a:t>
            </a:fld>
            <a:endParaRPr lang="vi-VN"/>
          </a:p>
        </p:txBody>
      </p:sp>
      <p:pic>
        <p:nvPicPr>
          <p:cNvPr id="6" name="Picture 5"/>
          <p:cNvPicPr>
            <a:picLocks noChangeAspect="1"/>
          </p:cNvPicPr>
          <p:nvPr/>
        </p:nvPicPr>
        <p:blipFill>
          <a:blip r:embed="rId2"/>
          <a:stretch>
            <a:fillRect/>
          </a:stretch>
        </p:blipFill>
        <p:spPr>
          <a:xfrm>
            <a:off x="585923" y="1127464"/>
            <a:ext cx="8298305" cy="5176353"/>
          </a:xfrm>
          <a:prstGeom prst="rect">
            <a:avLst/>
          </a:prstGeom>
        </p:spPr>
      </p:pic>
    </p:spTree>
    <p:extLst>
      <p:ext uri="{BB962C8B-B14F-4D97-AF65-F5344CB8AC3E}">
        <p14:creationId xmlns:p14="http://schemas.microsoft.com/office/powerpoint/2010/main" val="2703573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 </a:t>
            </a:r>
            <a:r>
              <a:rPr lang="en-US" dirty="0"/>
              <a:t>discriminator</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 subtype </a:t>
            </a:r>
            <a:r>
              <a:rPr lang="en-US" dirty="0" smtClean="0"/>
              <a:t>discriminator is </a:t>
            </a:r>
            <a:r>
              <a:rPr lang="en-US" dirty="0"/>
              <a:t>the attribute in the </a:t>
            </a:r>
            <a:r>
              <a:rPr lang="en-US" dirty="0" err="1"/>
              <a:t>supertype</a:t>
            </a:r>
            <a:r>
              <a:rPr lang="en-US" dirty="0"/>
              <a:t> entity that determines to </a:t>
            </a:r>
            <a:r>
              <a:rPr lang="en-US" dirty="0" smtClean="0"/>
              <a:t>which </a:t>
            </a:r>
            <a:r>
              <a:rPr lang="en-US" dirty="0"/>
              <a:t>subtype the </a:t>
            </a:r>
            <a:r>
              <a:rPr lang="en-US" dirty="0" err="1"/>
              <a:t>supertype</a:t>
            </a:r>
            <a:r>
              <a:rPr lang="en-US" dirty="0"/>
              <a:t> occurrence is related</a:t>
            </a:r>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26</a:t>
            </a:fld>
            <a:endParaRPr lang="vi-VN"/>
          </a:p>
        </p:txBody>
      </p:sp>
      <p:pic>
        <p:nvPicPr>
          <p:cNvPr id="6" name="Picture 5"/>
          <p:cNvPicPr>
            <a:picLocks noChangeAspect="1"/>
          </p:cNvPicPr>
          <p:nvPr/>
        </p:nvPicPr>
        <p:blipFill>
          <a:blip r:embed="rId2"/>
          <a:stretch>
            <a:fillRect/>
          </a:stretch>
        </p:blipFill>
        <p:spPr>
          <a:xfrm>
            <a:off x="97092" y="2505777"/>
            <a:ext cx="8502326" cy="2312522"/>
          </a:xfrm>
          <a:prstGeom prst="rect">
            <a:avLst/>
          </a:prstGeom>
        </p:spPr>
      </p:pic>
    </p:spTree>
    <p:extLst>
      <p:ext uri="{BB962C8B-B14F-4D97-AF65-F5344CB8AC3E}">
        <p14:creationId xmlns:p14="http://schemas.microsoft.com/office/powerpoint/2010/main" val="3683985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Disjoint and overlapping Constraints</a:t>
            </a:r>
          </a:p>
        </p:txBody>
      </p:sp>
      <p:sp>
        <p:nvSpPr>
          <p:cNvPr id="3" name="Content Placeholder 2"/>
          <p:cNvSpPr>
            <a:spLocks noGrp="1"/>
          </p:cNvSpPr>
          <p:nvPr>
            <p:ph idx="1"/>
          </p:nvPr>
        </p:nvSpPr>
        <p:spPr>
          <a:xfrm>
            <a:off x="585924" y="1127464"/>
            <a:ext cx="8461094" cy="5069149"/>
          </a:xfrm>
        </p:spPr>
        <p:txBody>
          <a:bodyPr>
            <a:normAutofit/>
          </a:bodyPr>
          <a:lstStyle/>
          <a:p>
            <a:pPr>
              <a:buFont typeface="Wingdings" panose="05000000000000000000" pitchFamily="2" charset="2"/>
              <a:buChar char="§"/>
            </a:pPr>
            <a:r>
              <a:rPr lang="en-US" dirty="0" smtClean="0"/>
              <a:t>Disjoint </a:t>
            </a:r>
            <a:r>
              <a:rPr lang="en-US" dirty="0"/>
              <a:t>subtypes, also known as </a:t>
            </a:r>
            <a:r>
              <a:rPr lang="en-US" dirty="0" err="1"/>
              <a:t>nonoverlapping</a:t>
            </a:r>
            <a:r>
              <a:rPr lang="en-US" dirty="0"/>
              <a:t> subtypes, are subtypes that contain a </a:t>
            </a:r>
            <a:r>
              <a:rPr lang="en-US" dirty="0" smtClean="0"/>
              <a:t>unique subset </a:t>
            </a:r>
            <a:r>
              <a:rPr lang="en-US" dirty="0"/>
              <a:t>of the </a:t>
            </a:r>
            <a:r>
              <a:rPr lang="en-US" dirty="0" err="1"/>
              <a:t>supertype</a:t>
            </a:r>
            <a:r>
              <a:rPr lang="en-US" dirty="0"/>
              <a:t> entity set; </a:t>
            </a:r>
            <a:endParaRPr lang="en-US" dirty="0" smtClean="0"/>
          </a:p>
          <a:p>
            <a:pPr>
              <a:buFont typeface="Wingdings" panose="05000000000000000000" pitchFamily="2" charset="2"/>
              <a:buChar char="§"/>
            </a:pPr>
            <a:r>
              <a:rPr lang="en-US" dirty="0"/>
              <a:t>I</a:t>
            </a:r>
            <a:r>
              <a:rPr lang="en-US" dirty="0" smtClean="0"/>
              <a:t>n </a:t>
            </a:r>
            <a:r>
              <a:rPr lang="en-US" dirty="0"/>
              <a:t>other words, each entity instance of </a:t>
            </a:r>
            <a:r>
              <a:rPr lang="en-US" dirty="0" smtClean="0"/>
              <a:t>the </a:t>
            </a:r>
            <a:r>
              <a:rPr lang="en-US" dirty="0" err="1"/>
              <a:t>supertype</a:t>
            </a:r>
            <a:r>
              <a:rPr lang="en-US" dirty="0"/>
              <a:t> can appear in only one of the subtypes. </a:t>
            </a:r>
            <a:endParaRPr lang="en-US" dirty="0" smtClean="0"/>
          </a:p>
          <a:p>
            <a:pPr>
              <a:buFont typeface="Wingdings" panose="05000000000000000000" pitchFamily="2" charset="2"/>
              <a:buChar char="§"/>
            </a:pPr>
            <a:r>
              <a:rPr lang="en-US" dirty="0" smtClean="0"/>
              <a:t>For example:</a:t>
            </a:r>
          </a:p>
          <a:p>
            <a:pPr lvl="1">
              <a:buFont typeface="Wingdings" panose="05000000000000000000" pitchFamily="2" charset="2"/>
              <a:buChar char="ü"/>
            </a:pPr>
            <a:r>
              <a:rPr lang="en-US" dirty="0" smtClean="0"/>
              <a:t>employee </a:t>
            </a:r>
            <a:r>
              <a:rPr lang="en-US" dirty="0"/>
              <a:t>(</a:t>
            </a:r>
            <a:r>
              <a:rPr lang="en-US" dirty="0" err="1"/>
              <a:t>supertype</a:t>
            </a:r>
            <a:r>
              <a:rPr lang="en-US" dirty="0"/>
              <a:t>) who is a pilot (subtype) can appear only in the PILOT subtype, </a:t>
            </a:r>
            <a:r>
              <a:rPr lang="en-US" dirty="0" smtClean="0"/>
              <a:t>not </a:t>
            </a:r>
            <a:r>
              <a:rPr lang="en-US" dirty="0"/>
              <a:t>in any of the other </a:t>
            </a:r>
            <a:r>
              <a:rPr lang="en-US" dirty="0" smtClean="0"/>
              <a:t>subtypes.</a:t>
            </a:r>
          </a:p>
          <a:p>
            <a:pPr lvl="1">
              <a:buFont typeface="Wingdings" panose="05000000000000000000" pitchFamily="2" charset="2"/>
              <a:buChar char="ü"/>
            </a:pPr>
            <a:r>
              <a:rPr lang="en-US" dirty="0" smtClean="0"/>
              <a:t>In </a:t>
            </a:r>
            <a:r>
              <a:rPr lang="en-US" dirty="0"/>
              <a:t>an ERD, such disjoint subtypes are indicated by the </a:t>
            </a:r>
            <a:r>
              <a:rPr lang="en-US" dirty="0" smtClean="0"/>
              <a:t>letter </a:t>
            </a:r>
            <a:r>
              <a:rPr lang="en-US" dirty="0" err="1"/>
              <a:t>dinside</a:t>
            </a:r>
            <a:r>
              <a:rPr lang="en-US" dirty="0"/>
              <a:t> the category shape</a:t>
            </a:r>
            <a:r>
              <a:rPr lang="en-US" dirty="0" smtClean="0"/>
              <a:t>.</a:t>
            </a:r>
            <a:endParaRPr lang="en-US" dirty="0"/>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27</a:t>
            </a:fld>
            <a:endParaRPr lang="vi-VN"/>
          </a:p>
        </p:txBody>
      </p:sp>
    </p:spTree>
    <p:extLst>
      <p:ext uri="{BB962C8B-B14F-4D97-AF65-F5344CB8AC3E}">
        <p14:creationId xmlns:p14="http://schemas.microsoft.com/office/powerpoint/2010/main" val="2226873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Disjoint and overlapping Constraints</a:t>
            </a:r>
          </a:p>
        </p:txBody>
      </p:sp>
      <p:sp>
        <p:nvSpPr>
          <p:cNvPr id="3" name="Content Placeholder 2"/>
          <p:cNvSpPr>
            <a:spLocks noGrp="1"/>
          </p:cNvSpPr>
          <p:nvPr>
            <p:ph idx="1"/>
          </p:nvPr>
        </p:nvSpPr>
        <p:spPr>
          <a:xfrm>
            <a:off x="585924" y="1127464"/>
            <a:ext cx="8364112" cy="5069149"/>
          </a:xfrm>
        </p:spPr>
        <p:txBody>
          <a:bodyPr>
            <a:normAutofit fontScale="92500" lnSpcReduction="10000"/>
          </a:bodyPr>
          <a:lstStyle/>
          <a:p>
            <a:pPr>
              <a:buFont typeface="Wingdings" panose="05000000000000000000" pitchFamily="2" charset="2"/>
              <a:buChar char="§"/>
            </a:pPr>
            <a:r>
              <a:rPr lang="en-US" dirty="0"/>
              <a:t>Overlapping </a:t>
            </a:r>
            <a:r>
              <a:rPr lang="en-US" dirty="0" err="1"/>
              <a:t>subtypesare</a:t>
            </a:r>
            <a:r>
              <a:rPr lang="en-US" dirty="0"/>
              <a:t> subtypes that contain </a:t>
            </a:r>
            <a:r>
              <a:rPr lang="en-US" dirty="0" err="1"/>
              <a:t>nonunique</a:t>
            </a:r>
            <a:r>
              <a:rPr lang="en-US" dirty="0"/>
              <a:t> subsets of </a:t>
            </a:r>
            <a:r>
              <a:rPr lang="en-US" dirty="0" smtClean="0"/>
              <a:t>the </a:t>
            </a:r>
            <a:r>
              <a:rPr lang="en-US" dirty="0" err="1"/>
              <a:t>supertype</a:t>
            </a:r>
            <a:r>
              <a:rPr lang="en-US" dirty="0"/>
              <a:t> entity set; that is, each entity instance of the </a:t>
            </a:r>
            <a:r>
              <a:rPr lang="en-US" dirty="0" err="1"/>
              <a:t>supertype</a:t>
            </a:r>
            <a:r>
              <a:rPr lang="en-US" dirty="0"/>
              <a:t> may appear in </a:t>
            </a:r>
            <a:r>
              <a:rPr lang="en-US" dirty="0" smtClean="0"/>
              <a:t>more </a:t>
            </a:r>
            <a:r>
              <a:rPr lang="en-US" dirty="0"/>
              <a:t>than one subtype. </a:t>
            </a:r>
            <a:endParaRPr lang="en-US" dirty="0" smtClean="0"/>
          </a:p>
          <a:p>
            <a:pPr>
              <a:buFont typeface="Wingdings" panose="05000000000000000000" pitchFamily="2" charset="2"/>
              <a:buChar char="§"/>
            </a:pPr>
            <a:r>
              <a:rPr lang="en-US" dirty="0"/>
              <a:t>For example, in a university environment, </a:t>
            </a:r>
            <a:endParaRPr lang="en-US" dirty="0" smtClean="0"/>
          </a:p>
          <a:p>
            <a:pPr>
              <a:buFont typeface="Wingdings" panose="05000000000000000000" pitchFamily="2" charset="2"/>
              <a:buChar char="ü"/>
            </a:pPr>
            <a:r>
              <a:rPr lang="en-US" dirty="0" smtClean="0"/>
              <a:t>a </a:t>
            </a:r>
            <a:r>
              <a:rPr lang="en-US" dirty="0"/>
              <a:t>person may be an </a:t>
            </a:r>
            <a:r>
              <a:rPr lang="en-US" dirty="0" smtClean="0"/>
              <a:t>employee</a:t>
            </a:r>
            <a:r>
              <a:rPr lang="en-US" dirty="0"/>
              <a:t>, a student, or both. In turn, an employee may be a professor as well as an </a:t>
            </a:r>
            <a:r>
              <a:rPr lang="en-US" dirty="0" smtClean="0"/>
              <a:t>administrator</a:t>
            </a:r>
            <a:r>
              <a:rPr lang="en-US" dirty="0"/>
              <a:t>. Because an employee may also be a student, STUDENT and EMPLOYEE are overlapping subtypes of the </a:t>
            </a:r>
            <a:r>
              <a:rPr lang="en-US" dirty="0" err="1"/>
              <a:t>supertype</a:t>
            </a:r>
            <a:r>
              <a:rPr lang="en-US" dirty="0"/>
              <a:t> PERSON, just as </a:t>
            </a:r>
            <a:r>
              <a:rPr lang="en-US" dirty="0" smtClean="0"/>
              <a:t>PROFESSOR </a:t>
            </a:r>
            <a:r>
              <a:rPr lang="en-US" dirty="0"/>
              <a:t>and </a:t>
            </a:r>
            <a:r>
              <a:rPr lang="en-US" dirty="0" smtClean="0"/>
              <a:t>ADMINISTRATOR </a:t>
            </a:r>
            <a:r>
              <a:rPr lang="en-US" dirty="0"/>
              <a:t>are overlapping subtypes of the </a:t>
            </a:r>
            <a:r>
              <a:rPr lang="en-US" dirty="0" err="1"/>
              <a:t>supertype</a:t>
            </a:r>
            <a:r>
              <a:rPr lang="en-US" dirty="0"/>
              <a:t> EMPLOYEE. </a:t>
            </a:r>
            <a:endParaRPr lang="en-US" dirty="0" smtClean="0"/>
          </a:p>
          <a:p>
            <a:pPr>
              <a:buFont typeface="Wingdings" panose="05000000000000000000" pitchFamily="2" charset="2"/>
              <a:buChar char="ü"/>
            </a:pPr>
            <a:r>
              <a:rPr lang="en-US" dirty="0" smtClean="0"/>
              <a:t>overlapping </a:t>
            </a:r>
            <a:r>
              <a:rPr lang="en-US" dirty="0"/>
              <a:t>subtypes with the letter </a:t>
            </a:r>
            <a:r>
              <a:rPr lang="en-US" dirty="0" smtClean="0"/>
              <a:t>o inside </a:t>
            </a:r>
            <a:r>
              <a:rPr lang="en-US" dirty="0"/>
              <a:t>the category shape</a:t>
            </a:r>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28</a:t>
            </a:fld>
            <a:endParaRPr lang="vi-VN"/>
          </a:p>
        </p:txBody>
      </p:sp>
    </p:spTree>
    <p:extLst>
      <p:ext uri="{BB962C8B-B14F-4D97-AF65-F5344CB8AC3E}">
        <p14:creationId xmlns:p14="http://schemas.microsoft.com/office/powerpoint/2010/main" val="42113669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Disjoint and overlapping Constraints</a:t>
            </a:r>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29</a:t>
            </a:fld>
            <a:endParaRPr lang="vi-VN"/>
          </a:p>
        </p:txBody>
      </p:sp>
      <p:pic>
        <p:nvPicPr>
          <p:cNvPr id="6" name="Picture 5"/>
          <p:cNvPicPr>
            <a:picLocks noChangeAspect="1"/>
          </p:cNvPicPr>
          <p:nvPr/>
        </p:nvPicPr>
        <p:blipFill>
          <a:blip r:embed="rId2"/>
          <a:stretch>
            <a:fillRect/>
          </a:stretch>
        </p:blipFill>
        <p:spPr>
          <a:xfrm>
            <a:off x="831272" y="1113312"/>
            <a:ext cx="6733309" cy="5210298"/>
          </a:xfrm>
          <a:prstGeom prst="rect">
            <a:avLst/>
          </a:prstGeom>
        </p:spPr>
      </p:pic>
    </p:spTree>
    <p:extLst>
      <p:ext uri="{BB962C8B-B14F-4D97-AF65-F5344CB8AC3E}">
        <p14:creationId xmlns:p14="http://schemas.microsoft.com/office/powerpoint/2010/main" val="3509546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High-Level Database Model</a:t>
            </a:r>
          </a:p>
        </p:txBody>
      </p:sp>
      <p:sp>
        <p:nvSpPr>
          <p:cNvPr id="6" name="Content Placeholder 2">
            <a:extLst>
              <a:ext uri="{FF2B5EF4-FFF2-40B4-BE49-F238E27FC236}">
                <a16:creationId xmlns:a16="http://schemas.microsoft.com/office/drawing/2014/main" id="{5531E014-2767-48AA-AB65-9F6BC3817A2A}"/>
              </a:ext>
            </a:extLst>
          </p:cNvPr>
          <p:cNvSpPr>
            <a:spLocks noGrp="1"/>
          </p:cNvSpPr>
          <p:nvPr>
            <p:ph idx="1"/>
          </p:nvPr>
        </p:nvSpPr>
        <p:spPr>
          <a:xfrm>
            <a:off x="461914" y="1127464"/>
            <a:ext cx="8220172" cy="4678531"/>
          </a:xfrm>
        </p:spPr>
        <p:txBody>
          <a:bodyPr>
            <a:noAutofit/>
          </a:bodyPr>
          <a:lstStyle/>
          <a:p>
            <a:pPr>
              <a:lnSpc>
                <a:spcPct val="150000"/>
              </a:lnSpc>
              <a:spcBef>
                <a:spcPct val="0"/>
              </a:spcBef>
              <a:buClr>
                <a:schemeClr val="accent2"/>
              </a:buClr>
              <a:buFont typeface="Wingdings" panose="05000000000000000000" pitchFamily="2" charset="2"/>
              <a:buChar char="§"/>
            </a:pPr>
            <a:r>
              <a:rPr lang="en-US" sz="2800" b="0" dirty="0"/>
              <a:t>Database design process</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model</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What are entity, entity set, attribute, relationship?</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Entity Relationship Diagram (</a:t>
            </a:r>
            <a:r>
              <a:rPr lang="en-US" sz="2800" b="0" dirty="0" err="1"/>
              <a:t>ERD</a:t>
            </a:r>
            <a:r>
              <a:rPr lang="en-US" sz="2800" b="0" dirty="0"/>
              <a:t>)</a:t>
            </a:r>
            <a:endParaRPr lang="en-SG" sz="2800" b="0" dirty="0"/>
          </a:p>
          <a:p>
            <a:pPr>
              <a:lnSpc>
                <a:spcPct val="150000"/>
              </a:lnSpc>
              <a:spcBef>
                <a:spcPct val="0"/>
              </a:spcBef>
              <a:buClr>
                <a:schemeClr val="accent2"/>
              </a:buClr>
              <a:buFont typeface="Wingdings" panose="05000000000000000000" pitchFamily="2" charset="2"/>
              <a:buChar char="§"/>
            </a:pPr>
            <a:r>
              <a:rPr lang="en-US" sz="2800" b="0" dirty="0"/>
              <a:t>Attributes on Relationships</a:t>
            </a:r>
            <a:endParaRPr lang="en-SG" sz="2800" b="0" dirty="0"/>
          </a:p>
          <a:p>
            <a:pPr>
              <a:lnSpc>
                <a:spcPct val="150000"/>
              </a:lnSpc>
              <a:spcBef>
                <a:spcPts val="0"/>
              </a:spcBef>
              <a:spcAft>
                <a:spcPts val="0"/>
              </a:spcAft>
              <a:buClr>
                <a:schemeClr val="accent2"/>
              </a:buClr>
              <a:buFont typeface="Wingdings" panose="05000000000000000000" pitchFamily="2" charset="2"/>
              <a:buChar char="§"/>
            </a:pPr>
            <a:r>
              <a:rPr lang="en-US" sz="2800" b="0" dirty="0"/>
              <a:t>Weak Entities</a:t>
            </a:r>
            <a:endParaRPr lang="en-SG" b="0" dirty="0"/>
          </a:p>
          <a:p>
            <a:pPr>
              <a:lnSpc>
                <a:spcPct val="150000"/>
              </a:lnSpc>
              <a:spcBef>
                <a:spcPct val="0"/>
              </a:spcBef>
              <a:buClr>
                <a:schemeClr val="accent2"/>
              </a:buClr>
              <a:buFont typeface="Wingdings" panose="05000000000000000000" pitchFamily="2" charset="2"/>
              <a:buChar char="§"/>
            </a:pPr>
            <a:r>
              <a:rPr lang="en-US" sz="2800" b="0" dirty="0"/>
              <a:t>Sub-class</a:t>
            </a:r>
            <a:endParaRPr lang="en-SG" sz="2800" b="0" dirty="0"/>
          </a:p>
          <a:p>
            <a:pPr>
              <a:lnSpc>
                <a:spcPct val="120000"/>
              </a:lnSpc>
              <a:spcBef>
                <a:spcPts val="0"/>
              </a:spcBef>
              <a:spcAft>
                <a:spcPts val="0"/>
              </a:spcAft>
              <a:buFont typeface="Wingdings" panose="05000000000000000000" pitchFamily="2" charset="2"/>
              <a:buChar char="§"/>
            </a:pPr>
            <a:endParaRPr lang="en-US" dirty="0"/>
          </a:p>
        </p:txBody>
      </p:sp>
    </p:spTree>
    <p:extLst>
      <p:ext uri="{BB962C8B-B14F-4D97-AF65-F5344CB8AC3E}">
        <p14:creationId xmlns:p14="http://schemas.microsoft.com/office/powerpoint/2010/main" val="1320239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Disjoint and overlapping Constraints</a:t>
            </a:r>
          </a:p>
        </p:txBody>
      </p:sp>
      <p:sp>
        <p:nvSpPr>
          <p:cNvPr id="3" name="Content Placeholder 2"/>
          <p:cNvSpPr>
            <a:spLocks noGrp="1"/>
          </p:cNvSpPr>
          <p:nvPr>
            <p:ph idx="1"/>
          </p:nvPr>
        </p:nvSpPr>
        <p:spPr>
          <a:xfrm>
            <a:off x="585924" y="1127464"/>
            <a:ext cx="8253276" cy="5069149"/>
          </a:xfrm>
        </p:spPr>
        <p:txBody>
          <a:bodyPr/>
          <a:lstStyle/>
          <a:p>
            <a:pPr>
              <a:buFont typeface="Wingdings" panose="05000000000000000000" pitchFamily="2" charset="2"/>
              <a:buChar char="§"/>
            </a:pPr>
            <a:r>
              <a:rPr lang="en-US" dirty="0"/>
              <a:t> </a:t>
            </a:r>
            <a:r>
              <a:rPr lang="en-US" dirty="0" smtClean="0"/>
              <a:t>The </a:t>
            </a:r>
            <a:r>
              <a:rPr lang="en-US" dirty="0"/>
              <a:t>implementation of disjoint subtypes is </a:t>
            </a:r>
          </a:p>
          <a:p>
            <a:r>
              <a:rPr lang="en-US" dirty="0"/>
              <a:t>based on the value of the subtype discriminator attribute in the </a:t>
            </a:r>
            <a:r>
              <a:rPr lang="en-US" dirty="0" err="1"/>
              <a:t>supertype</a:t>
            </a:r>
            <a:r>
              <a:rPr lang="en-US" dirty="0"/>
              <a:t>. </a:t>
            </a:r>
            <a:endParaRPr lang="en-US" dirty="0" smtClean="0"/>
          </a:p>
          <a:p>
            <a:pPr>
              <a:buFont typeface="Wingdings" panose="05000000000000000000" pitchFamily="2" charset="2"/>
              <a:buChar char="§"/>
            </a:pPr>
            <a:r>
              <a:rPr lang="en-US" dirty="0" smtClean="0"/>
              <a:t> implementing overlapping </a:t>
            </a:r>
            <a:r>
              <a:rPr lang="en-US" dirty="0"/>
              <a:t>subtypes requires the use of one discriminator attribute for </a:t>
            </a:r>
            <a:r>
              <a:rPr lang="en-US" dirty="0" smtClean="0"/>
              <a:t>each </a:t>
            </a:r>
            <a:r>
              <a:rPr lang="en-US" dirty="0"/>
              <a:t>subtype.</a:t>
            </a:r>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30</a:t>
            </a:fld>
            <a:endParaRPr lang="vi-VN"/>
          </a:p>
        </p:txBody>
      </p:sp>
      <p:pic>
        <p:nvPicPr>
          <p:cNvPr id="6" name="Picture 5"/>
          <p:cNvPicPr>
            <a:picLocks noChangeAspect="1"/>
          </p:cNvPicPr>
          <p:nvPr/>
        </p:nvPicPr>
        <p:blipFill>
          <a:blip r:embed="rId2"/>
          <a:stretch>
            <a:fillRect/>
          </a:stretch>
        </p:blipFill>
        <p:spPr>
          <a:xfrm>
            <a:off x="585923" y="3919977"/>
            <a:ext cx="8039576" cy="1605482"/>
          </a:xfrm>
          <a:prstGeom prst="rect">
            <a:avLst/>
          </a:prstGeom>
        </p:spPr>
      </p:pic>
    </p:spTree>
    <p:extLst>
      <p:ext uri="{BB962C8B-B14F-4D97-AF65-F5344CB8AC3E}">
        <p14:creationId xmlns:p14="http://schemas.microsoft.com/office/powerpoint/2010/main" val="2879637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Disjoint and overlapping Constraints</a:t>
            </a:r>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31</a:t>
            </a:fld>
            <a:endParaRPr lang="vi-VN"/>
          </a:p>
        </p:txBody>
      </p:sp>
      <p:pic>
        <p:nvPicPr>
          <p:cNvPr id="6" name="Picture 5"/>
          <p:cNvPicPr>
            <a:picLocks noChangeAspect="1"/>
          </p:cNvPicPr>
          <p:nvPr/>
        </p:nvPicPr>
        <p:blipFill>
          <a:blip r:embed="rId2"/>
          <a:stretch>
            <a:fillRect/>
          </a:stretch>
        </p:blipFill>
        <p:spPr>
          <a:xfrm>
            <a:off x="1308002" y="1438431"/>
            <a:ext cx="6791243" cy="4712987"/>
          </a:xfrm>
          <a:prstGeom prst="rect">
            <a:avLst/>
          </a:prstGeom>
        </p:spPr>
      </p:pic>
    </p:spTree>
    <p:extLst>
      <p:ext uri="{BB962C8B-B14F-4D97-AF65-F5344CB8AC3E}">
        <p14:creationId xmlns:p14="http://schemas.microsoft.com/office/powerpoint/2010/main" val="10385103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Completeness Constraints</a:t>
            </a:r>
          </a:p>
        </p:txBody>
      </p:sp>
      <p:sp>
        <p:nvSpPr>
          <p:cNvPr id="3" name="Content Placeholder 2"/>
          <p:cNvSpPr>
            <a:spLocks noGrp="1"/>
          </p:cNvSpPr>
          <p:nvPr>
            <p:ph idx="1"/>
          </p:nvPr>
        </p:nvSpPr>
        <p:spPr>
          <a:xfrm>
            <a:off x="585924" y="1127464"/>
            <a:ext cx="8377967" cy="5069149"/>
          </a:xfrm>
        </p:spPr>
        <p:txBody>
          <a:bodyPr>
            <a:normAutofit/>
          </a:bodyPr>
          <a:lstStyle/>
          <a:p>
            <a:pPr>
              <a:buFont typeface="Wingdings" panose="05000000000000000000" pitchFamily="2" charset="2"/>
              <a:buChar char="§"/>
            </a:pPr>
            <a:r>
              <a:rPr lang="en-US" dirty="0" smtClean="0"/>
              <a:t>A completeness constraint addresses </a:t>
            </a:r>
            <a:r>
              <a:rPr lang="en-US" dirty="0"/>
              <a:t>the question of whether an instance of a </a:t>
            </a:r>
            <a:r>
              <a:rPr lang="en-US" dirty="0" err="1"/>
              <a:t>supertype</a:t>
            </a:r>
            <a:r>
              <a:rPr lang="en-US" dirty="0"/>
              <a:t> must also be a member of at least one subtype. </a:t>
            </a:r>
            <a:endParaRPr lang="en-US" dirty="0" smtClean="0"/>
          </a:p>
          <a:p>
            <a:pPr>
              <a:buFont typeface="Wingdings" panose="05000000000000000000" pitchFamily="2" charset="2"/>
              <a:buChar char="§"/>
            </a:pPr>
            <a:r>
              <a:rPr lang="en-US" dirty="0" smtClean="0"/>
              <a:t>The </a:t>
            </a:r>
            <a:r>
              <a:rPr lang="en-US" dirty="0"/>
              <a:t>completeness constraint </a:t>
            </a:r>
            <a:r>
              <a:rPr lang="en-US" dirty="0" smtClean="0"/>
              <a:t>has two </a:t>
            </a:r>
            <a:r>
              <a:rPr lang="en-US" dirty="0"/>
              <a:t>possible rules</a:t>
            </a:r>
            <a:r>
              <a:rPr lang="en-US" dirty="0" smtClean="0"/>
              <a:t>:</a:t>
            </a:r>
          </a:p>
          <a:p>
            <a:pPr>
              <a:buFont typeface="Wingdings" panose="05000000000000000000" pitchFamily="2" charset="2"/>
              <a:buChar char="ü"/>
            </a:pPr>
            <a:r>
              <a:rPr lang="en-US" dirty="0" smtClean="0"/>
              <a:t> </a:t>
            </a:r>
            <a:r>
              <a:rPr lang="en-US" dirty="0"/>
              <a:t>total </a:t>
            </a:r>
            <a:r>
              <a:rPr lang="en-US" dirty="0" smtClean="0"/>
              <a:t>specialization</a:t>
            </a:r>
          </a:p>
          <a:p>
            <a:pPr>
              <a:buFont typeface="Wingdings" panose="05000000000000000000" pitchFamily="2" charset="2"/>
              <a:buChar char="ü"/>
            </a:pPr>
            <a:r>
              <a:rPr lang="en-US" dirty="0" smtClean="0"/>
              <a:t>partial </a:t>
            </a:r>
            <a:r>
              <a:rPr lang="en-US" dirty="0"/>
              <a:t>specialization</a:t>
            </a:r>
            <a:r>
              <a:rPr lang="en-US" dirty="0" smtClean="0"/>
              <a:t>.</a:t>
            </a:r>
            <a:endParaRPr lang="en-US" dirty="0"/>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32</a:t>
            </a:fld>
            <a:endParaRPr lang="vi-VN"/>
          </a:p>
        </p:txBody>
      </p:sp>
    </p:spTree>
    <p:extLst>
      <p:ext uri="{BB962C8B-B14F-4D97-AF65-F5344CB8AC3E}">
        <p14:creationId xmlns:p14="http://schemas.microsoft.com/office/powerpoint/2010/main" val="4260950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Completeness Constraints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 total specialization </a:t>
            </a:r>
            <a:r>
              <a:rPr lang="en-US" dirty="0" err="1"/>
              <a:t>rulespecifies</a:t>
            </a:r>
            <a:r>
              <a:rPr lang="en-US" dirty="0"/>
              <a:t> that each entity instance of the </a:t>
            </a:r>
            <a:r>
              <a:rPr lang="en-US" dirty="0" err="1"/>
              <a:t>supertype</a:t>
            </a:r>
            <a:r>
              <a:rPr lang="en-US" dirty="0"/>
              <a:t> must be a member </a:t>
            </a:r>
            <a:r>
              <a:rPr lang="en-US" dirty="0" smtClean="0"/>
              <a:t>of some </a:t>
            </a:r>
            <a:r>
              <a:rPr lang="en-US" dirty="0"/>
              <a:t>subtype in the relationship. </a:t>
            </a:r>
            <a:endParaRPr lang="en-US" dirty="0" smtClean="0"/>
          </a:p>
          <a:p>
            <a:pPr>
              <a:buFont typeface="Wingdings" panose="05000000000000000000" pitchFamily="2" charset="2"/>
              <a:buChar char="§"/>
            </a:pPr>
            <a:r>
              <a:rPr lang="en-US" dirty="0" smtClean="0"/>
              <a:t>The </a:t>
            </a:r>
            <a:r>
              <a:rPr lang="en-US" dirty="0"/>
              <a:t>partial specialization </a:t>
            </a:r>
            <a:r>
              <a:rPr lang="en-US" dirty="0" err="1"/>
              <a:t>rulespecifies</a:t>
            </a:r>
            <a:r>
              <a:rPr lang="en-US" dirty="0"/>
              <a:t> that an </a:t>
            </a:r>
            <a:r>
              <a:rPr lang="en-US" dirty="0" smtClean="0"/>
              <a:t>entity instance </a:t>
            </a:r>
            <a:r>
              <a:rPr lang="en-US" dirty="0"/>
              <a:t>of the </a:t>
            </a:r>
            <a:r>
              <a:rPr lang="en-US" dirty="0" err="1"/>
              <a:t>supertype</a:t>
            </a:r>
            <a:r>
              <a:rPr lang="en-US" dirty="0"/>
              <a:t> is allowed not to belong to any subtype</a:t>
            </a:r>
            <a:r>
              <a:rPr lang="en-US" dirty="0" smtClean="0"/>
              <a:t>.</a:t>
            </a:r>
          </a:p>
          <a:p>
            <a:pPr>
              <a:buFont typeface="Wingdings" panose="05000000000000000000" pitchFamily="2" charset="2"/>
              <a:buChar char="§"/>
            </a:pPr>
            <a:r>
              <a:rPr lang="en-US" dirty="0"/>
              <a:t>In ERD:</a:t>
            </a:r>
          </a:p>
          <a:p>
            <a:pPr lvl="1">
              <a:buFont typeface="Wingdings" panose="05000000000000000000" pitchFamily="2" charset="2"/>
              <a:buChar char="§"/>
            </a:pPr>
            <a:r>
              <a:rPr lang="en-US" dirty="0"/>
              <a:t>A single horizontal line under the circle represents a partial completeness constraint;</a:t>
            </a:r>
          </a:p>
          <a:p>
            <a:pPr lvl="1">
              <a:buFont typeface="Wingdings" panose="05000000000000000000" pitchFamily="2" charset="2"/>
              <a:buChar char="§"/>
            </a:pPr>
            <a:r>
              <a:rPr lang="en-US" dirty="0"/>
              <a:t> a double horizontal line under the circle represents a total completeness constraint</a:t>
            </a:r>
          </a:p>
          <a:p>
            <a:endParaRPr lang="en-US" dirty="0"/>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33</a:t>
            </a:fld>
            <a:endParaRPr lang="vi-VN"/>
          </a:p>
        </p:txBody>
      </p:sp>
    </p:spTree>
    <p:extLst>
      <p:ext uri="{BB962C8B-B14F-4D97-AF65-F5344CB8AC3E}">
        <p14:creationId xmlns:p14="http://schemas.microsoft.com/office/powerpoint/2010/main" val="3986096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completeness</a:t>
            </a:r>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34</a:t>
            </a:fld>
            <a:endParaRPr lang="vi-VN"/>
          </a:p>
        </p:txBody>
      </p:sp>
      <p:pic>
        <p:nvPicPr>
          <p:cNvPr id="6" name="Picture 5"/>
          <p:cNvPicPr>
            <a:picLocks noChangeAspect="1"/>
          </p:cNvPicPr>
          <p:nvPr/>
        </p:nvPicPr>
        <p:blipFill>
          <a:blip r:embed="rId2"/>
          <a:stretch>
            <a:fillRect/>
          </a:stretch>
        </p:blipFill>
        <p:spPr>
          <a:xfrm>
            <a:off x="585925" y="1364532"/>
            <a:ext cx="7394425" cy="4523649"/>
          </a:xfrm>
          <a:prstGeom prst="rect">
            <a:avLst/>
          </a:prstGeom>
        </p:spPr>
      </p:pic>
    </p:spTree>
    <p:extLst>
      <p:ext uri="{BB962C8B-B14F-4D97-AF65-F5344CB8AC3E}">
        <p14:creationId xmlns:p14="http://schemas.microsoft.com/office/powerpoint/2010/main" val="3309253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completeness</a:t>
            </a:r>
          </a:p>
        </p:txBody>
      </p:sp>
      <p:sp>
        <p:nvSpPr>
          <p:cNvPr id="4" name="Footer Placeholder 3"/>
          <p:cNvSpPr>
            <a:spLocks noGrp="1"/>
          </p:cNvSpPr>
          <p:nvPr>
            <p:ph type="ftr" sz="quarter" idx="11"/>
          </p:nvPr>
        </p:nvSpPr>
        <p:spPr/>
        <p:txBody>
          <a:bodyPr/>
          <a:lstStyle/>
          <a:p>
            <a:r>
              <a:rPr lang="vi-VN" smtClean="0"/>
              <a:t>High-Level Database Model</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35</a:t>
            </a:fld>
            <a:endParaRPr lang="vi-VN"/>
          </a:p>
        </p:txBody>
      </p:sp>
      <p:pic>
        <p:nvPicPr>
          <p:cNvPr id="6" name="Picture 5"/>
          <p:cNvPicPr>
            <a:picLocks noChangeAspect="1"/>
          </p:cNvPicPr>
          <p:nvPr/>
        </p:nvPicPr>
        <p:blipFill>
          <a:blip r:embed="rId2"/>
          <a:stretch>
            <a:fillRect/>
          </a:stretch>
        </p:blipFill>
        <p:spPr>
          <a:xfrm>
            <a:off x="1080655" y="1244945"/>
            <a:ext cx="5895417" cy="4421563"/>
          </a:xfrm>
          <a:prstGeom prst="rect">
            <a:avLst/>
          </a:prstGeom>
        </p:spPr>
      </p:pic>
    </p:spTree>
    <p:extLst>
      <p:ext uri="{BB962C8B-B14F-4D97-AF65-F5344CB8AC3E}">
        <p14:creationId xmlns:p14="http://schemas.microsoft.com/office/powerpoint/2010/main" val="3182960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5770-BFDC-4DE2-9D91-6AE972481A5C}"/>
              </a:ext>
            </a:extLst>
          </p:cNvPr>
          <p:cNvSpPr>
            <a:spLocks noGrp="1"/>
          </p:cNvSpPr>
          <p:nvPr>
            <p:ph type="title"/>
          </p:nvPr>
        </p:nvSpPr>
        <p:spPr>
          <a:xfrm>
            <a:off x="621439" y="480767"/>
            <a:ext cx="8030174" cy="917075"/>
          </a:xfrm>
        </p:spPr>
        <p:txBody>
          <a:bodyPr>
            <a:normAutofit fontScale="90000"/>
          </a:bodyPr>
          <a:lstStyle/>
          <a:p>
            <a:pPr algn="ctr"/>
            <a:r>
              <a:rPr lang="en-US" altLang="zh-TW" dirty="0"/>
              <a:t>From ER Diagram to Relational Model</a:t>
            </a:r>
            <a:endParaRPr lang="vi-VN" dirty="0"/>
          </a:p>
        </p:txBody>
      </p:sp>
      <p:sp>
        <p:nvSpPr>
          <p:cNvPr id="3" name="Content Placeholder 2">
            <a:extLst>
              <a:ext uri="{FF2B5EF4-FFF2-40B4-BE49-F238E27FC236}">
                <a16:creationId xmlns:a16="http://schemas.microsoft.com/office/drawing/2014/main" id="{51D24853-E1F4-4C9A-9F18-F647743C0501}"/>
              </a:ext>
            </a:extLst>
          </p:cNvPr>
          <p:cNvSpPr>
            <a:spLocks noGrp="1"/>
          </p:cNvSpPr>
          <p:nvPr>
            <p:ph idx="1"/>
          </p:nvPr>
        </p:nvSpPr>
        <p:spPr>
          <a:xfrm>
            <a:off x="585924" y="1127464"/>
            <a:ext cx="7936637" cy="5179068"/>
          </a:xfrm>
        </p:spPr>
        <p:txBody>
          <a:bodyPr>
            <a:normAutofit lnSpcReduction="10000"/>
          </a:bodyPr>
          <a:lstStyle/>
          <a:p>
            <a:pPr>
              <a:buFont typeface="Wingdings" panose="05000000000000000000" pitchFamily="2" charset="2"/>
              <a:buChar char="§"/>
            </a:pPr>
            <a:r>
              <a:rPr lang="en-US" dirty="0"/>
              <a:t>Overview: </a:t>
            </a:r>
          </a:p>
          <a:p>
            <a:pPr lvl="1">
              <a:buSzPct val="80000"/>
              <a:buFont typeface="Wingdings" panose="05000000000000000000" pitchFamily="2" charset="2"/>
              <a:buChar char="§"/>
            </a:pPr>
            <a:r>
              <a:rPr lang="en-US" dirty="0"/>
              <a:t>1 entity = 1 relation</a:t>
            </a:r>
          </a:p>
          <a:p>
            <a:pPr lvl="1">
              <a:buSzPct val="80000"/>
              <a:buFont typeface="Wingdings" panose="05000000000000000000" pitchFamily="2" charset="2"/>
              <a:buChar char="§"/>
            </a:pPr>
            <a:r>
              <a:rPr lang="en-US" dirty="0"/>
              <a:t> attributes of entity ~ attributes of relation</a:t>
            </a:r>
          </a:p>
          <a:p>
            <a:pPr lvl="1">
              <a:buSzPct val="80000"/>
              <a:buFont typeface="Wingdings" panose="05000000000000000000" pitchFamily="2" charset="2"/>
              <a:buChar char="§"/>
            </a:pPr>
            <a:r>
              <a:rPr lang="en-US" dirty="0"/>
              <a:t> key of entity ~ key of relation</a:t>
            </a:r>
          </a:p>
          <a:p>
            <a:pPr>
              <a:buFont typeface="Wingdings" panose="05000000000000000000" pitchFamily="2" charset="2"/>
              <a:buChar char="§"/>
            </a:pPr>
            <a:r>
              <a:rPr lang="en-US" dirty="0"/>
              <a:t>Convert 1-1 relationship</a:t>
            </a:r>
          </a:p>
          <a:p>
            <a:pPr>
              <a:buFont typeface="Wingdings" panose="05000000000000000000" pitchFamily="2" charset="2"/>
              <a:buChar char="§"/>
            </a:pPr>
            <a:r>
              <a:rPr lang="en-US" dirty="0"/>
              <a:t>Convert 1-M relationship</a:t>
            </a:r>
          </a:p>
          <a:p>
            <a:pPr lvl="1">
              <a:buSzPct val="80000"/>
              <a:buFont typeface="Wingdings" panose="05000000000000000000" pitchFamily="2" charset="2"/>
              <a:buChar char="§"/>
            </a:pPr>
            <a:r>
              <a:rPr lang="en-US" dirty="0"/>
              <a:t> Put key attribute of one-side to M-side </a:t>
            </a:r>
          </a:p>
          <a:p>
            <a:pPr>
              <a:buFont typeface="Wingdings" panose="05000000000000000000" pitchFamily="2" charset="2"/>
              <a:buChar char="§"/>
            </a:pPr>
            <a:r>
              <a:rPr lang="en-US" dirty="0"/>
              <a:t>Convert M-M relationship</a:t>
            </a:r>
          </a:p>
          <a:p>
            <a:pPr lvl="1">
              <a:lnSpc>
                <a:spcPct val="110000"/>
              </a:lnSpc>
              <a:buSzPct val="80000"/>
              <a:buFont typeface="Wingdings" panose="05000000000000000000" pitchFamily="2" charset="2"/>
              <a:buChar char="§"/>
            </a:pPr>
            <a:r>
              <a:rPr lang="en-US" dirty="0"/>
              <a:t>Generate 1 relation, Primary key of this relation combined from two relations. Attributes of new relation ~ attributes of relationship (if have)</a:t>
            </a:r>
          </a:p>
        </p:txBody>
      </p:sp>
      <p:sp>
        <p:nvSpPr>
          <p:cNvPr id="4" name="Footer Placeholder 3">
            <a:extLst>
              <a:ext uri="{FF2B5EF4-FFF2-40B4-BE49-F238E27FC236}">
                <a16:creationId xmlns:a16="http://schemas.microsoft.com/office/drawing/2014/main" id="{C99155C5-125C-412F-AEE2-E6EB95D4453E}"/>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8D258D80-904B-43E7-A24D-17FCB4D68A8F}"/>
              </a:ext>
            </a:extLst>
          </p:cNvPr>
          <p:cNvSpPr>
            <a:spLocks noGrp="1"/>
          </p:cNvSpPr>
          <p:nvPr>
            <p:ph type="sldNum" sz="quarter" idx="12"/>
          </p:nvPr>
        </p:nvSpPr>
        <p:spPr/>
        <p:txBody>
          <a:bodyPr/>
          <a:lstStyle/>
          <a:p>
            <a:fld id="{CC2FDD2D-D1AD-4AA7-93C2-8410BB90945D}" type="slidenum">
              <a:rPr lang="vi-VN" smtClean="0"/>
              <a:t>36</a:t>
            </a:fld>
            <a:endParaRPr lang="vi-VN"/>
          </a:p>
        </p:txBody>
      </p:sp>
    </p:spTree>
    <p:extLst>
      <p:ext uri="{BB962C8B-B14F-4D97-AF65-F5344CB8AC3E}">
        <p14:creationId xmlns:p14="http://schemas.microsoft.com/office/powerpoint/2010/main" val="19500279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531938" y="365125"/>
            <a:ext cx="6983412" cy="946150"/>
          </a:xfrm>
        </p:spPr>
        <p:txBody>
          <a:bodyPr/>
          <a:lstStyle/>
          <a:p>
            <a:r>
              <a:rPr lang="en-US" altLang="en-US" smtClean="0"/>
              <a:t>ER Model to Relational mapping </a:t>
            </a:r>
          </a:p>
        </p:txBody>
      </p:sp>
      <p:sp>
        <p:nvSpPr>
          <p:cNvPr id="45059" name="Content Placeholder 2"/>
          <p:cNvSpPr>
            <a:spLocks noGrp="1"/>
          </p:cNvSpPr>
          <p:nvPr>
            <p:ph idx="1"/>
          </p:nvPr>
        </p:nvSpPr>
        <p:spPr>
          <a:xfrm>
            <a:off x="260350" y="1455738"/>
            <a:ext cx="8856663" cy="4865687"/>
          </a:xfrm>
        </p:spPr>
        <p:txBody>
          <a:bodyPr/>
          <a:lstStyle/>
          <a:p>
            <a:r>
              <a:rPr lang="en-US" altLang="en-US" sz="2800" smtClean="0"/>
              <a:t>Mapping ERM (Entity Relationship Model) to Relation</a:t>
            </a:r>
          </a:p>
          <a:p>
            <a:pPr lvl="1"/>
            <a:r>
              <a:rPr lang="en-US" altLang="en-US" sz="2400" smtClean="0"/>
              <a:t>Step 1: Mapping of Regular Entity Types</a:t>
            </a:r>
          </a:p>
          <a:p>
            <a:pPr lvl="1"/>
            <a:r>
              <a:rPr lang="en-US" altLang="en-US" sz="2400" smtClean="0"/>
              <a:t>Step 2: Mapping of Weak Entity Types</a:t>
            </a:r>
          </a:p>
          <a:p>
            <a:pPr lvl="1"/>
            <a:r>
              <a:rPr lang="en-US" altLang="en-US" sz="2400" smtClean="0"/>
              <a:t>Step 3: Mapping of Binary 1:1 Relationship Types</a:t>
            </a:r>
          </a:p>
          <a:p>
            <a:pPr lvl="1"/>
            <a:r>
              <a:rPr lang="en-US" altLang="en-US" sz="2400" smtClean="0"/>
              <a:t>Step 4: Mapping of Binary 1:N Relationship Types</a:t>
            </a:r>
          </a:p>
          <a:p>
            <a:pPr lvl="1"/>
            <a:r>
              <a:rPr lang="en-US" altLang="en-US" sz="2400" smtClean="0"/>
              <a:t>Step 5: Mapping of Binary M:N Relationship Types</a:t>
            </a:r>
          </a:p>
          <a:p>
            <a:pPr lvl="1"/>
            <a:r>
              <a:rPr lang="en-US" altLang="en-US" sz="2400" smtClean="0"/>
              <a:t>Step 6: Mapping Unary Relationship Types</a:t>
            </a:r>
          </a:p>
          <a:p>
            <a:pPr lvl="1"/>
            <a:r>
              <a:rPr lang="en-US" altLang="en-US" sz="2400" smtClean="0"/>
              <a:t>Step 7: Mapping of Multivalued attributes</a:t>
            </a:r>
          </a:p>
          <a:p>
            <a:pPr lvl="1"/>
            <a:r>
              <a:rPr lang="en-US" altLang="en-US" sz="2400" smtClean="0"/>
              <a:t>Step 8: Mapping of n-ary Relationship Types</a:t>
            </a:r>
          </a:p>
          <a:p>
            <a:pPr lvl="1"/>
            <a:r>
              <a:rPr lang="en-US" altLang="en-US" sz="2400" smtClean="0"/>
              <a:t>Step 9: Mapping Supertype/Subtype Relationships</a:t>
            </a:r>
            <a:br>
              <a:rPr lang="en-US" altLang="en-US" sz="2400" smtClean="0"/>
            </a:br>
            <a:r>
              <a:rPr lang="en-US" altLang="en-US" i="1" smtClean="0"/>
              <a:t> </a:t>
            </a:r>
            <a:endParaRPr lang="en-US" altLang="en-US" sz="2400" smtClean="0"/>
          </a:p>
        </p:txBody>
      </p:sp>
      <p:sp>
        <p:nvSpPr>
          <p:cNvPr id="4" name="Slide Number Placeholder 3"/>
          <p:cNvSpPr>
            <a:spLocks noGrp="1"/>
          </p:cNvSpPr>
          <p:nvPr>
            <p:ph type="sldNum" sz="quarter" idx="12"/>
          </p:nvPr>
        </p:nvSpPr>
        <p:spPr/>
        <p:txBody>
          <a:bodyPr/>
          <a:lstStyle/>
          <a:p>
            <a:pPr>
              <a:defRPr/>
            </a:pPr>
            <a:fld id="{55C53B47-BA3C-4328-AC9B-122A9024C504}" type="slidenum">
              <a:rPr lang="en-SG" altLang="en-US" smtClean="0"/>
              <a:pPr>
                <a:defRPr/>
              </a:pPr>
              <a:t>37</a:t>
            </a:fld>
            <a:endParaRPr lang="en-SG" altLang="en-US"/>
          </a:p>
        </p:txBody>
      </p:sp>
    </p:spTree>
    <p:extLst>
      <p:ext uri="{BB962C8B-B14F-4D97-AF65-F5344CB8AC3E}">
        <p14:creationId xmlns:p14="http://schemas.microsoft.com/office/powerpoint/2010/main" val="33014079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531938" y="365125"/>
            <a:ext cx="6983412" cy="946150"/>
          </a:xfrm>
        </p:spPr>
        <p:txBody>
          <a:bodyPr/>
          <a:lstStyle/>
          <a:p>
            <a:pPr eaLnBrk="1" hangingPunct="1"/>
            <a:r>
              <a:rPr lang="en-GB" altLang="en-US" sz="3200" smtClean="0"/>
              <a:t>Step 1: Mapping strong/regular Entity</a:t>
            </a:r>
          </a:p>
        </p:txBody>
      </p:sp>
      <p:sp>
        <p:nvSpPr>
          <p:cNvPr id="3" name="Content Placeholder 2"/>
          <p:cNvSpPr>
            <a:spLocks noGrp="1"/>
          </p:cNvSpPr>
          <p:nvPr>
            <p:ph idx="1"/>
          </p:nvPr>
        </p:nvSpPr>
        <p:spPr>
          <a:xfrm>
            <a:off x="428625" y="1431925"/>
            <a:ext cx="8607425" cy="5426075"/>
          </a:xfrm>
        </p:spPr>
        <p:txBody>
          <a:bodyPr rtlCol="0">
            <a:normAutofit fontScale="92500" lnSpcReduction="20000"/>
          </a:bodyPr>
          <a:lstStyle/>
          <a:p>
            <a:pPr eaLnBrk="1" hangingPunct="1">
              <a:buFont typeface="Wingdings" panose="05000000000000000000" pitchFamily="2" charset="2"/>
              <a:buChar char="§"/>
              <a:defRPr/>
            </a:pPr>
            <a:r>
              <a:rPr lang="en-US" dirty="0" smtClean="0"/>
              <a:t>For each strong/regular entity, create a relation that includes all the simple attributes</a:t>
            </a:r>
          </a:p>
          <a:p>
            <a:pPr eaLnBrk="1" hangingPunct="1">
              <a:buFont typeface="Wingdings" panose="05000000000000000000" pitchFamily="2" charset="2"/>
              <a:buChar char="§"/>
              <a:defRPr/>
            </a:pPr>
            <a:r>
              <a:rPr lang="en-US" dirty="0"/>
              <a:t> </a:t>
            </a:r>
            <a:r>
              <a:rPr lang="en-US" dirty="0" smtClean="0"/>
              <a:t>Primary key of the entity becomes the primary key of the relation.</a:t>
            </a:r>
          </a:p>
          <a:p>
            <a:pPr eaLnBrk="1" hangingPunct="1">
              <a:buFont typeface="Wingdings" panose="05000000000000000000" pitchFamily="2" charset="2"/>
              <a:buChar char="§"/>
              <a:defRPr/>
            </a:pPr>
            <a:r>
              <a:rPr lang="en-US" dirty="0"/>
              <a:t> </a:t>
            </a:r>
            <a:r>
              <a:rPr lang="en-US" dirty="0" smtClean="0"/>
              <a:t>Exclude multivalued attribute from the mapping relation.</a:t>
            </a:r>
          </a:p>
          <a:p>
            <a:pPr eaLnBrk="1" hangingPunct="1">
              <a:buFont typeface="Wingdings" panose="05000000000000000000" pitchFamily="2" charset="2"/>
              <a:buChar char="§"/>
              <a:defRPr/>
            </a:pPr>
            <a:r>
              <a:rPr lang="en-US" dirty="0" smtClean="0"/>
              <a:t> Example: </a:t>
            </a:r>
          </a:p>
          <a:p>
            <a:pPr marL="0" indent="0" eaLnBrk="1" hangingPunct="1">
              <a:buFont typeface="Arial" panose="020B0604020202020204" pitchFamily="34" charset="0"/>
              <a:buNone/>
              <a:defRPr/>
            </a:pPr>
            <a:endParaRPr lang="en-US" dirty="0" smtClean="0"/>
          </a:p>
          <a:p>
            <a:pPr marL="0" indent="0" eaLnBrk="1" hangingPunct="1">
              <a:buFont typeface="Arial" panose="020B0604020202020204" pitchFamily="34" charset="0"/>
              <a:buNone/>
              <a:defRPr/>
            </a:pPr>
            <a:endParaRPr lang="en-US" dirty="0"/>
          </a:p>
          <a:p>
            <a:pPr marL="0" indent="0" eaLnBrk="1" hangingPunct="1">
              <a:buFont typeface="Arial" panose="020B0604020202020204" pitchFamily="34" charset="0"/>
              <a:buNone/>
              <a:defRPr/>
            </a:pPr>
            <a:endParaRPr lang="en-US" dirty="0" smtClean="0"/>
          </a:p>
          <a:p>
            <a:pPr marL="0" indent="0" eaLnBrk="1" hangingPunct="1">
              <a:buFont typeface="Arial" panose="020B0604020202020204" pitchFamily="34" charset="0"/>
              <a:buNone/>
              <a:defRPr/>
            </a:pPr>
            <a:endParaRPr lang="en-US" dirty="0"/>
          </a:p>
          <a:p>
            <a:pPr eaLnBrk="1" hangingPunct="1">
              <a:buFont typeface="Symbol" panose="05050102010706020507" pitchFamily="18" charset="2"/>
              <a:buChar char="Þ"/>
              <a:defRPr/>
            </a:pPr>
            <a:r>
              <a:rPr lang="en-US" dirty="0" smtClean="0"/>
              <a:t>Employee(</a:t>
            </a:r>
            <a:r>
              <a:rPr lang="en-US" u="sng" dirty="0" err="1" smtClean="0"/>
              <a:t>EmployeeID</a:t>
            </a:r>
            <a:r>
              <a:rPr lang="en-US" dirty="0" smtClean="0"/>
              <a:t>, </a:t>
            </a:r>
            <a:r>
              <a:rPr lang="en-US" dirty="0" err="1" smtClean="0"/>
              <a:t>FirstName</a:t>
            </a:r>
            <a:r>
              <a:rPr lang="en-US" dirty="0" smtClean="0"/>
              <a:t>, </a:t>
            </a:r>
            <a:r>
              <a:rPr lang="en-US" dirty="0" err="1" smtClean="0"/>
              <a:t>LastName</a:t>
            </a:r>
            <a:r>
              <a:rPr lang="en-US" dirty="0" smtClean="0"/>
              <a:t>, Gender)</a:t>
            </a:r>
          </a:p>
          <a:p>
            <a:pPr marL="0" indent="0" eaLnBrk="1" hangingPunct="1">
              <a:buFont typeface="Wingdings" panose="05000000000000000000" pitchFamily="2" charset="2"/>
              <a:buNone/>
              <a:defRPr/>
            </a:pPr>
            <a:r>
              <a:rPr lang="en-US" dirty="0" smtClean="0"/>
              <a:t>Note: Phone is a multivalued attribute.</a:t>
            </a:r>
          </a:p>
          <a:p>
            <a:pPr marL="0" indent="0" eaLnBrk="1" hangingPunct="1">
              <a:buFont typeface="Arial" panose="020B0604020202020204" pitchFamily="34" charset="0"/>
              <a:buNone/>
              <a:defRPr/>
            </a:pPr>
            <a:endParaRPr lang="en-US" dirty="0" smtClean="0"/>
          </a:p>
          <a:p>
            <a:pPr marL="0" indent="0" eaLnBrk="1" hangingPunct="1">
              <a:buFont typeface="Arial" panose="020B0604020202020204" pitchFamily="34" charset="0"/>
              <a:buNone/>
              <a:defRPr/>
            </a:pPr>
            <a:endParaRPr lang="en-GB" dirty="0" smtClean="0"/>
          </a:p>
          <a:p>
            <a:pPr marL="0" indent="0" eaLnBrk="1" hangingPunct="1">
              <a:buFont typeface="Arial" panose="020B0604020202020204" pitchFamily="34" charset="0"/>
              <a:buNone/>
              <a:defRPr/>
            </a:pPr>
            <a:endParaRPr lang="en-GB" dirty="0"/>
          </a:p>
          <a:p>
            <a:pPr marL="0" indent="0" eaLnBrk="1" hangingPunct="1">
              <a:buFont typeface="Arial" panose="020B0604020202020204" pitchFamily="34" charset="0"/>
              <a:buNone/>
              <a:defRPr/>
            </a:pPr>
            <a:endParaRPr lang="en-GB" dirty="0" smtClean="0"/>
          </a:p>
        </p:txBody>
      </p:sp>
      <p:pic>
        <p:nvPicPr>
          <p:cNvPr id="460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4025" y="3213100"/>
            <a:ext cx="1800225"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3572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531938" y="365125"/>
            <a:ext cx="6983412" cy="946150"/>
          </a:xfrm>
        </p:spPr>
        <p:txBody>
          <a:bodyPr/>
          <a:lstStyle/>
          <a:p>
            <a:pPr eaLnBrk="1" hangingPunct="1"/>
            <a:r>
              <a:rPr lang="en-GB" altLang="en-US" sz="3200" smtClean="0"/>
              <a:t>Step 1: Mapping strong/regular Entity</a:t>
            </a:r>
          </a:p>
        </p:txBody>
      </p:sp>
      <p:sp>
        <p:nvSpPr>
          <p:cNvPr id="3" name="Content Placeholder 2"/>
          <p:cNvSpPr>
            <a:spLocks noGrp="1"/>
          </p:cNvSpPr>
          <p:nvPr>
            <p:ph idx="1"/>
          </p:nvPr>
        </p:nvSpPr>
        <p:spPr>
          <a:xfrm>
            <a:off x="179388" y="1431925"/>
            <a:ext cx="8823325" cy="5426075"/>
          </a:xfrm>
        </p:spPr>
        <p:txBody>
          <a:bodyPr rtlCol="0">
            <a:normAutofit/>
          </a:bodyPr>
          <a:lstStyle/>
          <a:p>
            <a:pPr eaLnBrk="1" hangingPunct="1">
              <a:buFont typeface="Wingdings" panose="05000000000000000000" pitchFamily="2" charset="2"/>
              <a:buChar char="§"/>
              <a:defRPr/>
            </a:pPr>
            <a:r>
              <a:rPr lang="en-US" dirty="0"/>
              <a:t>When a regular entity type has a </a:t>
            </a:r>
            <a:r>
              <a:rPr lang="en-US" b="1" dirty="0" smtClean="0"/>
              <a:t>composite attribute</a:t>
            </a:r>
            <a:r>
              <a:rPr lang="en-US" dirty="0"/>
              <a:t>, only </a:t>
            </a:r>
            <a:r>
              <a:rPr lang="en-US" dirty="0" smtClean="0"/>
              <a:t>the simple </a:t>
            </a:r>
            <a:r>
              <a:rPr lang="en-US" dirty="0"/>
              <a:t>components of the composite attribute are included in the new relation as its attributes</a:t>
            </a:r>
            <a:endParaRPr lang="en-US" dirty="0" smtClean="0"/>
          </a:p>
          <a:p>
            <a:pPr eaLnBrk="1" hangingPunct="1">
              <a:buFont typeface="Wingdings" panose="05000000000000000000" pitchFamily="2" charset="2"/>
              <a:buChar char="§"/>
              <a:defRPr/>
            </a:pPr>
            <a:r>
              <a:rPr lang="en-US" dirty="0" smtClean="0"/>
              <a:t> Example: </a:t>
            </a:r>
          </a:p>
          <a:p>
            <a:pPr marL="0" indent="0" eaLnBrk="1" hangingPunct="1">
              <a:buFont typeface="Arial" panose="020B0604020202020204" pitchFamily="34" charset="0"/>
              <a:buNone/>
              <a:defRPr/>
            </a:pPr>
            <a:endParaRPr lang="en-US" dirty="0" smtClean="0"/>
          </a:p>
          <a:p>
            <a:pPr marL="0" indent="0" eaLnBrk="1" hangingPunct="1">
              <a:buFont typeface="Arial" panose="020B0604020202020204" pitchFamily="34" charset="0"/>
              <a:buNone/>
              <a:defRPr/>
            </a:pPr>
            <a:endParaRPr lang="en-US" dirty="0"/>
          </a:p>
          <a:p>
            <a:pPr eaLnBrk="1" hangingPunct="1">
              <a:buFont typeface="Symbol" panose="05050102010706020507" pitchFamily="18" charset="2"/>
              <a:buChar char="Þ"/>
              <a:defRPr/>
            </a:pPr>
            <a:r>
              <a:rPr lang="en-US" dirty="0" smtClean="0"/>
              <a:t>Employee(</a:t>
            </a:r>
            <a:r>
              <a:rPr lang="en-US" u="sng" dirty="0" err="1" smtClean="0"/>
              <a:t>EmployeeID</a:t>
            </a:r>
            <a:r>
              <a:rPr lang="en-US" dirty="0" smtClean="0"/>
              <a:t>, </a:t>
            </a:r>
            <a:r>
              <a:rPr lang="en-US" dirty="0" err="1" smtClean="0"/>
              <a:t>FirstName</a:t>
            </a:r>
            <a:r>
              <a:rPr lang="en-US" dirty="0" smtClean="0"/>
              <a:t>, </a:t>
            </a:r>
            <a:r>
              <a:rPr lang="en-US" dirty="0" err="1" smtClean="0"/>
              <a:t>LastName</a:t>
            </a:r>
            <a:r>
              <a:rPr lang="en-US" dirty="0" smtClean="0"/>
              <a:t>, </a:t>
            </a:r>
            <a:r>
              <a:rPr lang="en-US" dirty="0" err="1" smtClean="0"/>
              <a:t>House_Number</a:t>
            </a:r>
            <a:r>
              <a:rPr lang="en-US" dirty="0" smtClean="0"/>
              <a:t>, Street, City, </a:t>
            </a:r>
            <a:r>
              <a:rPr lang="en-US" dirty="0" err="1" smtClean="0"/>
              <a:t>PostalCode</a:t>
            </a:r>
            <a:r>
              <a:rPr lang="en-US" dirty="0" smtClean="0"/>
              <a:t>)</a:t>
            </a:r>
          </a:p>
          <a:p>
            <a:pPr marL="0" indent="0" eaLnBrk="1" hangingPunct="1">
              <a:buFont typeface="Arial" panose="020B0604020202020204" pitchFamily="34" charset="0"/>
              <a:buNone/>
              <a:defRPr/>
            </a:pPr>
            <a:endParaRPr lang="en-US" dirty="0" smtClean="0"/>
          </a:p>
          <a:p>
            <a:pPr marL="0" indent="0" eaLnBrk="1" hangingPunct="1">
              <a:buFont typeface="Arial" panose="020B0604020202020204" pitchFamily="34" charset="0"/>
              <a:buNone/>
              <a:defRPr/>
            </a:pPr>
            <a:endParaRPr lang="en-GB" dirty="0" smtClean="0"/>
          </a:p>
          <a:p>
            <a:pPr marL="0" indent="0" eaLnBrk="1" hangingPunct="1">
              <a:buFont typeface="Arial" panose="020B0604020202020204" pitchFamily="34" charset="0"/>
              <a:buNone/>
              <a:defRPr/>
            </a:pPr>
            <a:endParaRPr lang="en-GB" dirty="0"/>
          </a:p>
          <a:p>
            <a:pPr marL="0" indent="0" eaLnBrk="1" hangingPunct="1">
              <a:buFont typeface="Arial" panose="020B0604020202020204" pitchFamily="34" charset="0"/>
              <a:buNone/>
              <a:defRPr/>
            </a:pPr>
            <a:endParaRPr lang="en-GB" dirty="0" smtClean="0"/>
          </a:p>
        </p:txBody>
      </p:sp>
      <p:pic>
        <p:nvPicPr>
          <p:cNvPr id="471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852738"/>
            <a:ext cx="19812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520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902-060C-4CC6-A0D4-8A6B265511DA}"/>
              </a:ext>
            </a:extLst>
          </p:cNvPr>
          <p:cNvSpPr>
            <a:spLocks noGrp="1"/>
          </p:cNvSpPr>
          <p:nvPr>
            <p:ph type="title"/>
          </p:nvPr>
        </p:nvSpPr>
        <p:spPr/>
        <p:txBody>
          <a:bodyPr/>
          <a:lstStyle/>
          <a:p>
            <a:pPr algn="ctr"/>
            <a:r>
              <a:rPr lang="en-US" dirty="0"/>
              <a:t>Data model - Overview</a:t>
            </a:r>
            <a:endParaRPr lang="vi-VN" dirty="0"/>
          </a:p>
        </p:txBody>
      </p:sp>
      <p:sp>
        <p:nvSpPr>
          <p:cNvPr id="4" name="Footer Placeholder 3">
            <a:extLst>
              <a:ext uri="{FF2B5EF4-FFF2-40B4-BE49-F238E27FC236}">
                <a16:creationId xmlns:a16="http://schemas.microsoft.com/office/drawing/2014/main" id="{07C08453-5A5D-423B-9266-65E56B5C25DD}"/>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FA40B1EB-7D0F-4BF6-A0F0-8DD982C50524}"/>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5">
            <a:extLst>
              <a:ext uri="{FF2B5EF4-FFF2-40B4-BE49-F238E27FC236}">
                <a16:creationId xmlns:a16="http://schemas.microsoft.com/office/drawing/2014/main" id="{6B8F515E-59F8-4F7C-9877-BC7D3676E52C}"/>
              </a:ext>
            </a:extLst>
          </p:cNvPr>
          <p:cNvPicPr>
            <a:picLocks noChangeAspect="1"/>
          </p:cNvPicPr>
          <p:nvPr/>
        </p:nvPicPr>
        <p:blipFill>
          <a:blip r:embed="rId2"/>
          <a:stretch>
            <a:fillRect/>
          </a:stretch>
        </p:blipFill>
        <p:spPr>
          <a:xfrm>
            <a:off x="1393653" y="1312543"/>
            <a:ext cx="6031691" cy="4962163"/>
          </a:xfrm>
          <a:prstGeom prst="rect">
            <a:avLst/>
          </a:prstGeom>
        </p:spPr>
      </p:pic>
    </p:spTree>
    <p:extLst>
      <p:ext uri="{BB962C8B-B14F-4D97-AF65-F5344CB8AC3E}">
        <p14:creationId xmlns:p14="http://schemas.microsoft.com/office/powerpoint/2010/main" val="1784434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531938" y="365125"/>
            <a:ext cx="6983412" cy="946150"/>
          </a:xfrm>
        </p:spPr>
        <p:txBody>
          <a:bodyPr/>
          <a:lstStyle/>
          <a:p>
            <a:pPr eaLnBrk="1" hangingPunct="1"/>
            <a:r>
              <a:rPr lang="en-GB" altLang="en-US" sz="3200" smtClean="0"/>
              <a:t>Step 2: Mapping of Weak Entity</a:t>
            </a:r>
          </a:p>
        </p:txBody>
      </p:sp>
      <p:sp>
        <p:nvSpPr>
          <p:cNvPr id="3" name="Content Placeholder 2"/>
          <p:cNvSpPr>
            <a:spLocks noGrp="1"/>
          </p:cNvSpPr>
          <p:nvPr>
            <p:ph idx="1"/>
          </p:nvPr>
        </p:nvSpPr>
        <p:spPr>
          <a:xfrm>
            <a:off x="428625" y="1431925"/>
            <a:ext cx="8535988" cy="5165725"/>
          </a:xfrm>
        </p:spPr>
        <p:txBody>
          <a:bodyPr rtlCol="0">
            <a:normAutofit fontScale="85000" lnSpcReduction="20000"/>
          </a:bodyPr>
          <a:lstStyle/>
          <a:p>
            <a:pPr eaLnBrk="1" hangingPunct="1">
              <a:buFont typeface="Wingdings" panose="05000000000000000000" pitchFamily="2" charset="2"/>
              <a:buChar char="§"/>
              <a:defRPr/>
            </a:pPr>
            <a:r>
              <a:rPr lang="en-US" dirty="0" smtClean="0"/>
              <a:t>Create separate relation and include all simple attributes</a:t>
            </a:r>
          </a:p>
          <a:p>
            <a:pPr eaLnBrk="1" hangingPunct="1">
              <a:buFont typeface="Wingdings" panose="05000000000000000000" pitchFamily="2" charset="2"/>
              <a:buChar char="§"/>
              <a:defRPr/>
            </a:pPr>
            <a:r>
              <a:rPr lang="en-US" dirty="0" smtClean="0"/>
              <a:t>The primary key of the relation is the combination of all the primary key attributes from the owner and the partial key of the weak entity, if any</a:t>
            </a:r>
          </a:p>
          <a:p>
            <a:pPr eaLnBrk="1" hangingPunct="1">
              <a:buFontTx/>
              <a:buChar char="-"/>
              <a:defRPr/>
            </a:pPr>
            <a:endParaRPr lang="en-US" dirty="0"/>
          </a:p>
          <a:p>
            <a:pPr eaLnBrk="1" hangingPunct="1">
              <a:buFontTx/>
              <a:buChar char="-"/>
              <a:defRPr/>
            </a:pPr>
            <a:endParaRPr lang="en-US" dirty="0" smtClean="0"/>
          </a:p>
          <a:p>
            <a:pPr eaLnBrk="1" hangingPunct="1">
              <a:buFontTx/>
              <a:buChar char="-"/>
              <a:defRPr/>
            </a:pPr>
            <a:endParaRPr lang="en-US" dirty="0"/>
          </a:p>
          <a:p>
            <a:pPr eaLnBrk="1" hangingPunct="1">
              <a:buFontTx/>
              <a:buChar char="-"/>
              <a:defRPr/>
            </a:pPr>
            <a:endParaRPr lang="en-US" dirty="0" smtClean="0"/>
          </a:p>
          <a:p>
            <a:pPr eaLnBrk="1" hangingPunct="1">
              <a:buFontTx/>
              <a:buChar char="-"/>
              <a:defRPr/>
            </a:pPr>
            <a:endParaRPr lang="en-US" dirty="0"/>
          </a:p>
          <a:p>
            <a:pPr eaLnBrk="1" hangingPunct="1">
              <a:buFontTx/>
              <a:buChar char="-"/>
              <a:defRPr/>
            </a:pPr>
            <a:endParaRPr lang="en-US" dirty="0" smtClean="0"/>
          </a:p>
          <a:p>
            <a:pPr marL="0" indent="0" eaLnBrk="1" hangingPunct="1">
              <a:buFont typeface="Arial" panose="020B0604020202020204" pitchFamily="34" charset="0"/>
              <a:buNone/>
              <a:defRPr/>
            </a:pPr>
            <a:r>
              <a:rPr lang="en-US" dirty="0" smtClean="0"/>
              <a:t>=&gt; Dependent(</a:t>
            </a:r>
            <a:r>
              <a:rPr lang="en-US" u="sng" dirty="0" err="1" smtClean="0"/>
              <a:t>EmployeeID</a:t>
            </a:r>
            <a:r>
              <a:rPr lang="en-US" dirty="0" smtClean="0"/>
              <a:t>, </a:t>
            </a:r>
            <a:r>
              <a:rPr lang="en-US" u="sng" dirty="0" err="1" smtClean="0"/>
              <a:t>DependentID</a:t>
            </a:r>
            <a:r>
              <a:rPr lang="en-US" dirty="0" smtClean="0"/>
              <a:t>, Name, DOB, Gender, Relationship)</a:t>
            </a:r>
          </a:p>
          <a:p>
            <a:pPr marL="0" indent="0" eaLnBrk="1" hangingPunct="1">
              <a:buFont typeface="Arial" panose="020B0604020202020204" pitchFamily="34" charset="0"/>
              <a:buNone/>
              <a:defRPr/>
            </a:pPr>
            <a:r>
              <a:rPr lang="en-US" dirty="0" smtClean="0"/>
              <a:t>Employee(</a:t>
            </a:r>
            <a:r>
              <a:rPr lang="en-US" u="sng" dirty="0" err="1" smtClean="0"/>
              <a:t>EmployeeID</a:t>
            </a:r>
            <a:r>
              <a:rPr lang="en-US" dirty="0" smtClean="0"/>
              <a:t>, </a:t>
            </a:r>
            <a:r>
              <a:rPr lang="en-US" dirty="0" err="1" smtClean="0"/>
              <a:t>FirstName</a:t>
            </a:r>
            <a:r>
              <a:rPr lang="en-US" dirty="0" smtClean="0"/>
              <a:t>, </a:t>
            </a:r>
            <a:r>
              <a:rPr lang="en-US" dirty="0" err="1" smtClean="0"/>
              <a:t>LastName</a:t>
            </a:r>
            <a:r>
              <a:rPr lang="en-US" dirty="0" smtClean="0"/>
              <a:t>, Gender)</a:t>
            </a:r>
          </a:p>
          <a:p>
            <a:pPr marL="0" indent="0" eaLnBrk="1" hangingPunct="1">
              <a:buFont typeface="Arial" panose="020B0604020202020204" pitchFamily="34" charset="0"/>
              <a:buNone/>
              <a:defRPr/>
            </a:pPr>
            <a:endParaRPr lang="en-GB" dirty="0" smtClean="0"/>
          </a:p>
        </p:txBody>
      </p:sp>
      <p:pic>
        <p:nvPicPr>
          <p:cNvPr id="4813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905125"/>
            <a:ext cx="6821487"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588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531938" y="365125"/>
            <a:ext cx="7612062" cy="946150"/>
          </a:xfrm>
        </p:spPr>
        <p:txBody>
          <a:bodyPr>
            <a:normAutofit fontScale="90000"/>
          </a:bodyPr>
          <a:lstStyle/>
          <a:p>
            <a:pPr eaLnBrk="1" hangingPunct="1"/>
            <a:r>
              <a:rPr lang="en-US" altLang="en-US" smtClean="0"/>
              <a:t>Step 3: Mapping Binary 1:1 relationship</a:t>
            </a:r>
          </a:p>
        </p:txBody>
      </p:sp>
      <p:sp>
        <p:nvSpPr>
          <p:cNvPr id="9219" name="Content Placeholder 2"/>
          <p:cNvSpPr>
            <a:spLocks noGrp="1"/>
          </p:cNvSpPr>
          <p:nvPr>
            <p:ph idx="1"/>
          </p:nvPr>
        </p:nvSpPr>
        <p:spPr>
          <a:xfrm>
            <a:off x="428625" y="1431925"/>
            <a:ext cx="8326438" cy="4865688"/>
          </a:xfrm>
        </p:spPr>
        <p:txBody>
          <a:bodyPr/>
          <a:lstStyle/>
          <a:p>
            <a:pPr eaLnBrk="1" hangingPunct="1">
              <a:defRPr/>
            </a:pPr>
            <a:r>
              <a:rPr lang="en-US" b="1" dirty="0" smtClean="0"/>
              <a:t>Step 3: Mapping Binary 1:1 relationship</a:t>
            </a:r>
          </a:p>
          <a:p>
            <a:pPr marL="0" indent="0">
              <a:buFont typeface="Arial" panose="020B0604020202020204" pitchFamily="34" charset="0"/>
              <a:buNone/>
              <a:defRPr/>
            </a:pPr>
            <a:r>
              <a:rPr lang="en-GB" dirty="0" smtClean="0"/>
              <a:t>Before tackling a 1:1 relationship, we need to know its </a:t>
            </a:r>
            <a:r>
              <a:rPr lang="en-GB" b="1" dirty="0" smtClean="0"/>
              <a:t>optionality</a:t>
            </a:r>
            <a:r>
              <a:rPr lang="en-GB" dirty="0" smtClean="0"/>
              <a:t>.</a:t>
            </a:r>
          </a:p>
          <a:p>
            <a:pPr marL="0" indent="0">
              <a:buFont typeface="Arial" panose="020B0604020202020204" pitchFamily="34" charset="0"/>
              <a:buNone/>
              <a:defRPr/>
            </a:pPr>
            <a:r>
              <a:rPr lang="en-GB" dirty="0" smtClean="0"/>
              <a:t>There are three possibilities the relationship can be:</a:t>
            </a:r>
          </a:p>
          <a:p>
            <a:pPr marL="0" indent="0">
              <a:buFont typeface="Arial" panose="020B0604020202020204" pitchFamily="34" charset="0"/>
              <a:buNone/>
              <a:defRPr/>
            </a:pPr>
            <a:r>
              <a:rPr lang="en-GB" dirty="0" smtClean="0"/>
              <a:t>   1. mandatory at both ends</a:t>
            </a:r>
          </a:p>
          <a:p>
            <a:pPr marL="0" indent="0">
              <a:buFont typeface="Arial" panose="020B0604020202020204" pitchFamily="34" charset="0"/>
              <a:buNone/>
              <a:defRPr/>
            </a:pPr>
            <a:r>
              <a:rPr lang="en-GB" dirty="0" smtClean="0"/>
              <a:t>   2. mandatory at one end and optional at the other</a:t>
            </a:r>
          </a:p>
          <a:p>
            <a:pPr marL="0" indent="0">
              <a:buFont typeface="Arial" panose="020B0604020202020204" pitchFamily="34" charset="0"/>
              <a:buNone/>
              <a:defRPr/>
            </a:pPr>
            <a:r>
              <a:rPr lang="en-GB" dirty="0" smtClean="0"/>
              <a:t>   3. optional at both ends</a:t>
            </a:r>
          </a:p>
          <a:p>
            <a:pPr eaLnBrk="1" hangingPunct="1">
              <a:defRPr/>
            </a:pPr>
            <a:endParaRPr lang="en-US" b="1" dirty="0" smtClean="0"/>
          </a:p>
        </p:txBody>
      </p:sp>
    </p:spTree>
    <p:extLst>
      <p:ext uri="{BB962C8B-B14F-4D97-AF65-F5344CB8AC3E}">
        <p14:creationId xmlns:p14="http://schemas.microsoft.com/office/powerpoint/2010/main" val="17634129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531938" y="365125"/>
            <a:ext cx="7612062" cy="946150"/>
          </a:xfrm>
        </p:spPr>
        <p:txBody>
          <a:bodyPr>
            <a:normAutofit fontScale="90000"/>
          </a:bodyPr>
          <a:lstStyle/>
          <a:p>
            <a:pPr eaLnBrk="1" hangingPunct="1"/>
            <a:r>
              <a:rPr lang="en-US" altLang="en-US" smtClean="0"/>
              <a:t>Step 3: Mapping Binary 1:1 relationship</a:t>
            </a:r>
          </a:p>
        </p:txBody>
      </p:sp>
      <p:sp>
        <p:nvSpPr>
          <p:cNvPr id="9219" name="Content Placeholder 2"/>
          <p:cNvSpPr>
            <a:spLocks noGrp="1"/>
          </p:cNvSpPr>
          <p:nvPr>
            <p:ph idx="1"/>
          </p:nvPr>
        </p:nvSpPr>
        <p:spPr>
          <a:xfrm>
            <a:off x="428625" y="1431925"/>
            <a:ext cx="8464550" cy="4865688"/>
          </a:xfrm>
        </p:spPr>
        <p:txBody>
          <a:bodyPr>
            <a:normAutofit lnSpcReduction="10000"/>
          </a:bodyPr>
          <a:lstStyle/>
          <a:p>
            <a:pPr marL="0" indent="0" eaLnBrk="1" hangingPunct="1">
              <a:buFont typeface="Arial" panose="020B0604020202020204" pitchFamily="34" charset="0"/>
              <a:buNone/>
              <a:defRPr/>
            </a:pPr>
            <a:r>
              <a:rPr lang="en-GB" dirty="0" smtClean="0">
                <a:solidFill>
                  <a:srgbClr val="FF0000"/>
                </a:solidFill>
              </a:rPr>
              <a:t>1. Mandatory at both ends</a:t>
            </a:r>
            <a:endParaRPr lang="en-US" b="1" dirty="0" smtClean="0">
              <a:solidFill>
                <a:srgbClr val="FF0000"/>
              </a:solidFill>
            </a:endParaRPr>
          </a:p>
          <a:p>
            <a:pPr eaLnBrk="1" hangingPunct="1">
              <a:defRPr/>
            </a:pPr>
            <a:r>
              <a:rPr lang="en-US" b="1" dirty="0" smtClean="0"/>
              <a:t>Combine two entity into one when the relationship is mandatory at both ends. </a:t>
            </a:r>
          </a:p>
          <a:p>
            <a:pPr marL="465138" lvl="1" indent="-285750">
              <a:defRPr/>
            </a:pPr>
            <a:r>
              <a:rPr lang="en-GB" sz="2000" dirty="0" smtClean="0"/>
              <a:t>The choice of which entity type subsumes the other depends on which is the </a:t>
            </a:r>
            <a:r>
              <a:rPr lang="en-GB" sz="2000" i="1" dirty="0" smtClean="0"/>
              <a:t>most important entity type </a:t>
            </a:r>
            <a:r>
              <a:rPr lang="en-GB" sz="2000" dirty="0" smtClean="0"/>
              <a:t>(more attributes, better key, semantic nature of them).</a:t>
            </a:r>
          </a:p>
          <a:p>
            <a:pPr marL="465138" lvl="1" indent="-285750">
              <a:defRPr/>
            </a:pPr>
            <a:r>
              <a:rPr lang="en-GB" sz="2000" dirty="0" smtClean="0"/>
              <a:t>The </a:t>
            </a:r>
            <a:r>
              <a:rPr lang="en-GB" sz="2000" i="1" dirty="0" smtClean="0"/>
              <a:t>key of the subsumed entity type becomes a normal attribute</a:t>
            </a:r>
          </a:p>
          <a:p>
            <a:pPr eaLnBrk="1" hangingPunct="1">
              <a:defRPr/>
            </a:pPr>
            <a:r>
              <a:rPr lang="en-GB" b="1" dirty="0"/>
              <a:t>When not to combine a 1:1 mandatory relationship:</a:t>
            </a:r>
          </a:p>
          <a:p>
            <a:pPr marL="522288" lvl="1" indent="-342900">
              <a:defRPr/>
            </a:pPr>
            <a:r>
              <a:rPr lang="en-GB" sz="2000" dirty="0" smtClean="0"/>
              <a:t>the two entity types represent different entities in the </a:t>
            </a:r>
            <a:r>
              <a:rPr lang="en-GB" sz="2000" dirty="0" smtClean="0">
                <a:latin typeface="Times New Roman" panose="02020603050405020304" pitchFamily="18" charset="0"/>
              </a:rPr>
              <a:t>‘</a:t>
            </a:r>
            <a:r>
              <a:rPr lang="en-GB" sz="2000" dirty="0" smtClean="0"/>
              <a:t>real world</a:t>
            </a:r>
            <a:r>
              <a:rPr lang="en-GB" sz="2000" dirty="0" smtClean="0">
                <a:latin typeface="Times New Roman" panose="02020603050405020304" pitchFamily="18" charset="0"/>
              </a:rPr>
              <a:t>’</a:t>
            </a:r>
            <a:r>
              <a:rPr lang="en-GB" sz="2000" dirty="0" smtClean="0"/>
              <a:t>.</a:t>
            </a:r>
          </a:p>
          <a:p>
            <a:pPr marL="522288" lvl="1" indent="-342900">
              <a:defRPr/>
            </a:pPr>
            <a:r>
              <a:rPr lang="en-GB" sz="2000" dirty="0" smtClean="0"/>
              <a:t>the entities participate in very different relationships with other entities.</a:t>
            </a:r>
          </a:p>
          <a:p>
            <a:pPr marL="522288" lvl="1" indent="-342900">
              <a:defRPr/>
            </a:pPr>
            <a:r>
              <a:rPr lang="en-GB" sz="2000" dirty="0" smtClean="0"/>
              <a:t>efficiency considerations when fast responses are required or different patterns of updating occur to the two different entity types</a:t>
            </a:r>
          </a:p>
          <a:p>
            <a:pPr marL="179388" lvl="1" indent="0">
              <a:buFont typeface="Arial" panose="020B0604020202020204" pitchFamily="34" charset="0"/>
              <a:buNone/>
              <a:defRPr/>
            </a:pPr>
            <a:r>
              <a:rPr lang="en-GB" sz="2000" dirty="0" smtClean="0"/>
              <a:t>=&gt; The primary key of one entity type comes the foreign key in the other.</a:t>
            </a:r>
          </a:p>
          <a:p>
            <a:pPr marL="179388" lvl="1" indent="0">
              <a:buFont typeface="Arial" panose="020B0604020202020204" pitchFamily="34" charset="0"/>
              <a:buNone/>
              <a:defRPr/>
            </a:pPr>
            <a:endParaRPr lang="en-GB" sz="2000" dirty="0" smtClean="0"/>
          </a:p>
          <a:p>
            <a:pPr eaLnBrk="1" hangingPunct="1">
              <a:defRPr/>
            </a:pPr>
            <a:endParaRPr lang="en-US" sz="2400" b="1" dirty="0" smtClean="0"/>
          </a:p>
        </p:txBody>
      </p:sp>
    </p:spTree>
    <p:extLst>
      <p:ext uri="{BB962C8B-B14F-4D97-AF65-F5344CB8AC3E}">
        <p14:creationId xmlns:p14="http://schemas.microsoft.com/office/powerpoint/2010/main" val="1218094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31938" y="365125"/>
            <a:ext cx="7612062" cy="946150"/>
          </a:xfrm>
        </p:spPr>
        <p:txBody>
          <a:bodyPr>
            <a:normAutofit fontScale="90000"/>
          </a:bodyPr>
          <a:lstStyle/>
          <a:p>
            <a:pPr eaLnBrk="1" hangingPunct="1"/>
            <a:r>
              <a:rPr lang="en-US" altLang="en-US" smtClean="0"/>
              <a:t>Step 3: Mapping Binary 1:1 relationship</a:t>
            </a:r>
          </a:p>
        </p:txBody>
      </p:sp>
      <p:sp>
        <p:nvSpPr>
          <p:cNvPr id="9219" name="Content Placeholder 2"/>
          <p:cNvSpPr>
            <a:spLocks noGrp="1"/>
          </p:cNvSpPr>
          <p:nvPr>
            <p:ph idx="1"/>
          </p:nvPr>
        </p:nvSpPr>
        <p:spPr>
          <a:xfrm>
            <a:off x="428625" y="1431925"/>
            <a:ext cx="8464550" cy="4865688"/>
          </a:xfrm>
        </p:spPr>
        <p:txBody>
          <a:bodyPr/>
          <a:lstStyle/>
          <a:p>
            <a:pPr eaLnBrk="1" hangingPunct="1">
              <a:defRPr/>
            </a:pPr>
            <a:r>
              <a:rPr lang="en-US" b="1" dirty="0" smtClean="0"/>
              <a:t>Example:  </a:t>
            </a:r>
            <a:r>
              <a:rPr lang="en-GB" sz="2000" dirty="0" smtClean="0"/>
              <a:t>Two entity types; employee and contract.</a:t>
            </a:r>
          </a:p>
          <a:p>
            <a:pPr lvl="1">
              <a:defRPr/>
            </a:pPr>
            <a:r>
              <a:rPr lang="en-GB" sz="2000" dirty="0" smtClean="0"/>
              <a:t>Each member of </a:t>
            </a:r>
            <a:r>
              <a:rPr lang="en-GB" sz="2000" dirty="0"/>
              <a:t>employee </a:t>
            </a:r>
            <a:r>
              <a:rPr lang="en-GB" sz="2000" dirty="0" smtClean="0"/>
              <a:t>must have one contract and each contract must have one member of </a:t>
            </a:r>
            <a:r>
              <a:rPr lang="en-GB" sz="2000" dirty="0"/>
              <a:t>employee </a:t>
            </a:r>
            <a:r>
              <a:rPr lang="en-GB" sz="2000" dirty="0" smtClean="0"/>
              <a:t>associated with it.</a:t>
            </a:r>
          </a:p>
          <a:p>
            <a:pPr lvl="1">
              <a:defRPr/>
            </a:pPr>
            <a:r>
              <a:rPr lang="en-GB" sz="2000" dirty="0" smtClean="0"/>
              <a:t>It is therefore a mandatory relations at both ends.</a:t>
            </a:r>
          </a:p>
          <a:p>
            <a:pPr marL="179388" lvl="1" indent="0">
              <a:buFont typeface="Arial" panose="020B0604020202020204" pitchFamily="34" charset="0"/>
              <a:buNone/>
              <a:defRPr/>
            </a:pPr>
            <a:endParaRPr lang="en-GB" dirty="0" smtClean="0"/>
          </a:p>
          <a:p>
            <a:pPr eaLnBrk="1" hangingPunct="1">
              <a:defRPr/>
            </a:pPr>
            <a:endParaRPr lang="en-US" b="1" dirty="0" smtClean="0"/>
          </a:p>
        </p:txBody>
      </p:sp>
      <p:pic>
        <p:nvPicPr>
          <p:cNvPr id="5120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873375"/>
            <a:ext cx="6240462"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108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531938" y="365125"/>
            <a:ext cx="7612062" cy="946150"/>
          </a:xfrm>
        </p:spPr>
        <p:txBody>
          <a:bodyPr>
            <a:normAutofit fontScale="90000"/>
          </a:bodyPr>
          <a:lstStyle/>
          <a:p>
            <a:pPr eaLnBrk="1" hangingPunct="1"/>
            <a:r>
              <a:rPr lang="en-US" altLang="en-US" smtClean="0"/>
              <a:t>Step 3: Mapping Binary 1:1 relationship</a:t>
            </a:r>
          </a:p>
        </p:txBody>
      </p:sp>
      <p:sp>
        <p:nvSpPr>
          <p:cNvPr id="9219" name="Content Placeholder 2"/>
          <p:cNvSpPr>
            <a:spLocks noGrp="1"/>
          </p:cNvSpPr>
          <p:nvPr>
            <p:ph idx="1"/>
          </p:nvPr>
        </p:nvSpPr>
        <p:spPr>
          <a:xfrm>
            <a:off x="428625" y="1431925"/>
            <a:ext cx="8715375" cy="4865688"/>
          </a:xfrm>
        </p:spPr>
        <p:txBody>
          <a:bodyPr>
            <a:normAutofit lnSpcReduction="10000"/>
          </a:bodyPr>
          <a:lstStyle/>
          <a:p>
            <a:pPr marL="0" indent="0" eaLnBrk="1" hangingPunct="1">
              <a:buFont typeface="Arial" panose="020B0604020202020204" pitchFamily="34" charset="0"/>
              <a:buNone/>
              <a:defRPr/>
            </a:pPr>
            <a:r>
              <a:rPr lang="en-GB" sz="2400" dirty="0" smtClean="0"/>
              <a:t>3 options to mapping:</a:t>
            </a:r>
          </a:p>
          <a:p>
            <a:pPr marL="171450" lvl="1">
              <a:spcBef>
                <a:spcPts val="750"/>
              </a:spcBef>
              <a:defRPr/>
            </a:pPr>
            <a:r>
              <a:rPr lang="en-GB" sz="2400" b="1" dirty="0" smtClean="0"/>
              <a:t>Combine two entity into one.</a:t>
            </a:r>
          </a:p>
          <a:p>
            <a:pPr>
              <a:buFontTx/>
              <a:buNone/>
              <a:defRPr/>
            </a:pPr>
            <a:r>
              <a:rPr lang="en-GB" sz="2400" dirty="0" smtClean="0"/>
              <a:t>	 Employee(</a:t>
            </a:r>
            <a:r>
              <a:rPr lang="en-GB" sz="2400" u="sng" dirty="0" err="1" smtClean="0"/>
              <a:t>EmployeeID</a:t>
            </a:r>
            <a:r>
              <a:rPr lang="en-GB" sz="2400" dirty="0" smtClean="0"/>
              <a:t>, </a:t>
            </a:r>
            <a:r>
              <a:rPr lang="en-GB" sz="2400" dirty="0" err="1" smtClean="0"/>
              <a:t>FirstName</a:t>
            </a:r>
            <a:r>
              <a:rPr lang="en-GB" sz="2400" dirty="0" smtClean="0"/>
              <a:t>, </a:t>
            </a:r>
            <a:r>
              <a:rPr lang="en-GB" sz="2400" dirty="0" err="1" smtClean="0"/>
              <a:t>LastName</a:t>
            </a:r>
            <a:r>
              <a:rPr lang="en-GB" sz="2400" dirty="0" smtClean="0"/>
              <a:t>, Gender, </a:t>
            </a:r>
            <a:r>
              <a:rPr lang="en-GB" sz="2400" dirty="0" err="1" smtClean="0"/>
              <a:t>ContractID</a:t>
            </a:r>
            <a:r>
              <a:rPr lang="en-GB" sz="2400" dirty="0" smtClean="0"/>
              <a:t>, </a:t>
            </a:r>
            <a:r>
              <a:rPr lang="en-GB" sz="2400" dirty="0" err="1" smtClean="0"/>
              <a:t>StartDate</a:t>
            </a:r>
            <a:r>
              <a:rPr lang="en-GB" sz="2400" dirty="0" smtClean="0"/>
              <a:t>, </a:t>
            </a:r>
            <a:r>
              <a:rPr lang="en-GB" sz="2400" dirty="0" err="1" smtClean="0"/>
              <a:t>StartEnd</a:t>
            </a:r>
            <a:r>
              <a:rPr lang="en-GB" sz="2400" dirty="0" smtClean="0"/>
              <a:t>, Position, Salary)</a:t>
            </a:r>
          </a:p>
          <a:p>
            <a:pPr>
              <a:defRPr/>
            </a:pPr>
            <a:r>
              <a:rPr lang="en-GB" sz="2400" b="1" dirty="0" smtClean="0"/>
              <a:t>or kept apart and a foreign key used</a:t>
            </a:r>
          </a:p>
          <a:p>
            <a:pPr>
              <a:buFontTx/>
              <a:buNone/>
              <a:defRPr/>
            </a:pPr>
            <a:r>
              <a:rPr lang="en-GB" sz="2400" dirty="0" smtClean="0"/>
              <a:t>	  Employee(</a:t>
            </a:r>
            <a:r>
              <a:rPr lang="en-GB" sz="2400" u="sng" dirty="0" err="1" smtClean="0"/>
              <a:t>EmployeeID</a:t>
            </a:r>
            <a:r>
              <a:rPr lang="en-GB" sz="2400" dirty="0" smtClean="0"/>
              <a:t>, </a:t>
            </a:r>
            <a:r>
              <a:rPr lang="en-GB" sz="2400" dirty="0" err="1" smtClean="0"/>
              <a:t>FirstName</a:t>
            </a:r>
            <a:r>
              <a:rPr lang="en-GB" sz="2400" dirty="0" smtClean="0"/>
              <a:t>, </a:t>
            </a:r>
            <a:r>
              <a:rPr lang="en-GB" sz="2400" dirty="0" err="1" smtClean="0"/>
              <a:t>LastName</a:t>
            </a:r>
            <a:r>
              <a:rPr lang="en-GB" sz="2400" dirty="0" smtClean="0"/>
              <a:t>, Gender, </a:t>
            </a:r>
            <a:r>
              <a:rPr lang="en-GB" sz="2400" i="1" dirty="0" err="1" smtClean="0"/>
              <a:t>ContractID</a:t>
            </a:r>
            <a:r>
              <a:rPr lang="en-GB" sz="2400" dirty="0" smtClean="0"/>
              <a:t>)</a:t>
            </a:r>
          </a:p>
          <a:p>
            <a:pPr>
              <a:buFontTx/>
              <a:buNone/>
              <a:defRPr/>
            </a:pPr>
            <a:r>
              <a:rPr lang="en-GB" sz="2400" dirty="0" smtClean="0"/>
              <a:t>	  Contract(</a:t>
            </a:r>
            <a:r>
              <a:rPr lang="en-GB" sz="2400" dirty="0" err="1" smtClean="0"/>
              <a:t>ContractID</a:t>
            </a:r>
            <a:r>
              <a:rPr lang="en-GB" sz="2400" dirty="0" smtClean="0"/>
              <a:t>, </a:t>
            </a:r>
            <a:r>
              <a:rPr lang="en-GB" sz="2400" dirty="0" err="1" smtClean="0"/>
              <a:t>StartDate</a:t>
            </a:r>
            <a:r>
              <a:rPr lang="en-GB" sz="2400" dirty="0" smtClean="0"/>
              <a:t>, </a:t>
            </a:r>
            <a:r>
              <a:rPr lang="en-GB" sz="2400" dirty="0" err="1" smtClean="0"/>
              <a:t>StartEnd</a:t>
            </a:r>
            <a:r>
              <a:rPr lang="en-GB" sz="2400" dirty="0" smtClean="0"/>
              <a:t>, Position, Salary)</a:t>
            </a:r>
          </a:p>
          <a:p>
            <a:pPr>
              <a:defRPr/>
            </a:pPr>
            <a:r>
              <a:rPr lang="en-GB" sz="2400" b="1" dirty="0" smtClean="0"/>
              <a:t>or</a:t>
            </a:r>
          </a:p>
          <a:p>
            <a:pPr lvl="1">
              <a:buFontTx/>
              <a:buNone/>
              <a:defRPr/>
            </a:pPr>
            <a:r>
              <a:rPr lang="en-GB" sz="2400" dirty="0" smtClean="0"/>
              <a:t>Employee(</a:t>
            </a:r>
            <a:r>
              <a:rPr lang="en-GB" sz="2400" u="sng" dirty="0" err="1" smtClean="0"/>
              <a:t>EmployeeID</a:t>
            </a:r>
            <a:r>
              <a:rPr lang="en-GB" sz="2400" dirty="0" smtClean="0"/>
              <a:t>, </a:t>
            </a:r>
            <a:r>
              <a:rPr lang="en-GB" sz="2400" dirty="0" err="1" smtClean="0"/>
              <a:t>FirstName</a:t>
            </a:r>
            <a:r>
              <a:rPr lang="en-GB" sz="2400" dirty="0" smtClean="0"/>
              <a:t>, </a:t>
            </a:r>
            <a:r>
              <a:rPr lang="en-GB" sz="2400" dirty="0" err="1" smtClean="0"/>
              <a:t>LastName</a:t>
            </a:r>
            <a:r>
              <a:rPr lang="en-GB" sz="2400" dirty="0" smtClean="0"/>
              <a:t>, Gender)  </a:t>
            </a:r>
          </a:p>
          <a:p>
            <a:pPr lvl="1">
              <a:buFontTx/>
              <a:buNone/>
              <a:defRPr/>
            </a:pPr>
            <a:r>
              <a:rPr lang="en-GB" sz="2400" dirty="0" smtClean="0"/>
              <a:t>Contract(</a:t>
            </a:r>
            <a:r>
              <a:rPr lang="en-GB" sz="2400" u="sng" dirty="0" err="1" smtClean="0"/>
              <a:t>ContractID</a:t>
            </a:r>
            <a:r>
              <a:rPr lang="en-GB" sz="2400" dirty="0" smtClean="0"/>
              <a:t>, </a:t>
            </a:r>
            <a:r>
              <a:rPr lang="en-GB" sz="2400" dirty="0" err="1" smtClean="0"/>
              <a:t>StartDate</a:t>
            </a:r>
            <a:r>
              <a:rPr lang="en-GB" sz="2400" dirty="0" smtClean="0"/>
              <a:t>, </a:t>
            </a:r>
            <a:r>
              <a:rPr lang="en-GB" sz="2400" dirty="0" err="1" smtClean="0"/>
              <a:t>StartEnd</a:t>
            </a:r>
            <a:r>
              <a:rPr lang="en-GB" sz="2400" dirty="0" smtClean="0"/>
              <a:t>, Position, Salary, </a:t>
            </a:r>
            <a:r>
              <a:rPr lang="en-GB" sz="2400" i="1" dirty="0" err="1" smtClean="0"/>
              <a:t>EmployeeID</a:t>
            </a:r>
            <a:r>
              <a:rPr lang="en-GB" sz="2400" dirty="0" smtClean="0"/>
              <a:t>)</a:t>
            </a:r>
          </a:p>
        </p:txBody>
      </p:sp>
    </p:spTree>
    <p:extLst>
      <p:ext uri="{BB962C8B-B14F-4D97-AF65-F5344CB8AC3E}">
        <p14:creationId xmlns:p14="http://schemas.microsoft.com/office/powerpoint/2010/main" val="2424984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531938" y="365125"/>
            <a:ext cx="6983412" cy="946150"/>
          </a:xfrm>
        </p:spPr>
        <p:txBody>
          <a:bodyPr/>
          <a:lstStyle/>
          <a:p>
            <a:r>
              <a:rPr lang="en-US" altLang="en-US" sz="3200" smtClean="0"/>
              <a:t>Step 3: Mapping Binary 1:1 relationship</a:t>
            </a:r>
            <a:endParaRPr lang="en-US" altLang="en-US" smtClean="0"/>
          </a:p>
        </p:txBody>
      </p:sp>
      <p:sp>
        <p:nvSpPr>
          <p:cNvPr id="3" name="Content Placeholder 2"/>
          <p:cNvSpPr>
            <a:spLocks noGrp="1"/>
          </p:cNvSpPr>
          <p:nvPr>
            <p:ph idx="1"/>
          </p:nvPr>
        </p:nvSpPr>
        <p:spPr>
          <a:xfrm>
            <a:off x="428625" y="1431925"/>
            <a:ext cx="8326438" cy="4865688"/>
          </a:xfrm>
        </p:spPr>
        <p:txBody>
          <a:bodyPr/>
          <a:lstStyle/>
          <a:p>
            <a:pPr marL="0" indent="0">
              <a:buFont typeface="Arial" panose="020B0604020202020204" pitchFamily="34" charset="0"/>
              <a:buNone/>
              <a:defRPr/>
            </a:pPr>
            <a:r>
              <a:rPr lang="en-GB" dirty="0" smtClean="0">
                <a:solidFill>
                  <a:srgbClr val="FF0000"/>
                </a:solidFill>
              </a:rPr>
              <a:t>2. Mandatory at one end and optional at the other</a:t>
            </a:r>
          </a:p>
          <a:p>
            <a:pPr>
              <a:buFont typeface="Wingdings" panose="05000000000000000000" pitchFamily="2" charset="2"/>
              <a:buChar char="§"/>
              <a:defRPr/>
            </a:pPr>
            <a:r>
              <a:rPr lang="en-GB" sz="2400" i="1" dirty="0" smtClean="0"/>
              <a:t>Take the primary key from the </a:t>
            </a:r>
            <a:r>
              <a:rPr lang="en-GB" sz="2400" i="1" dirty="0" smtClean="0">
                <a:latin typeface="Times New Roman" panose="02020603050405020304" pitchFamily="18" charset="0"/>
              </a:rPr>
              <a:t>‘</a:t>
            </a:r>
            <a:r>
              <a:rPr lang="en-GB" sz="2400" i="1" dirty="0" smtClean="0"/>
              <a:t>mandatory end</a:t>
            </a:r>
            <a:r>
              <a:rPr lang="en-GB" sz="2400" i="1" dirty="0" smtClean="0">
                <a:latin typeface="Times New Roman" panose="02020603050405020304" pitchFamily="18" charset="0"/>
              </a:rPr>
              <a:t>’</a:t>
            </a:r>
            <a:r>
              <a:rPr lang="en-GB" sz="2400" i="1" dirty="0" smtClean="0"/>
              <a:t> and add it to the </a:t>
            </a:r>
            <a:r>
              <a:rPr lang="en-GB" sz="2400" i="1" dirty="0" smtClean="0">
                <a:latin typeface="Times New Roman" panose="02020603050405020304" pitchFamily="18" charset="0"/>
              </a:rPr>
              <a:t>‘</a:t>
            </a:r>
            <a:r>
              <a:rPr lang="en-GB" sz="2400" i="1" dirty="0" smtClean="0"/>
              <a:t>optional end</a:t>
            </a:r>
            <a:r>
              <a:rPr lang="en-GB" sz="2400" i="1" dirty="0" smtClean="0">
                <a:latin typeface="Times New Roman" panose="02020603050405020304" pitchFamily="18" charset="0"/>
              </a:rPr>
              <a:t>’</a:t>
            </a:r>
            <a:r>
              <a:rPr lang="en-GB" sz="2400" i="1" dirty="0" smtClean="0"/>
              <a:t> as a foreign key.</a:t>
            </a:r>
          </a:p>
          <a:p>
            <a:pPr>
              <a:buFont typeface="Wingdings" panose="05000000000000000000" pitchFamily="2" charset="2"/>
              <a:buChar char="§"/>
              <a:defRPr/>
            </a:pPr>
            <a:r>
              <a:rPr lang="en-GB" sz="2400" dirty="0" smtClean="0"/>
              <a:t>The </a:t>
            </a:r>
            <a:r>
              <a:rPr lang="en-GB" sz="2400" dirty="0"/>
              <a:t>entity type of the optional end may be subsumed into the mandatory end as in the previous </a:t>
            </a:r>
            <a:r>
              <a:rPr lang="en-GB" sz="2400" dirty="0" smtClean="0"/>
              <a:t>example.</a:t>
            </a:r>
          </a:p>
          <a:p>
            <a:pPr>
              <a:buFont typeface="Wingdings" panose="05000000000000000000" pitchFamily="2" charset="2"/>
              <a:buChar char="§"/>
              <a:defRPr/>
            </a:pPr>
            <a:r>
              <a:rPr lang="en-GB" sz="2400" dirty="0" smtClean="0"/>
              <a:t>It </a:t>
            </a:r>
            <a:r>
              <a:rPr lang="en-GB" sz="2400" dirty="0"/>
              <a:t>is better NOT to subsume the mandatory end into the optional end as this will create </a:t>
            </a:r>
            <a:r>
              <a:rPr lang="en-GB" sz="2400" b="1" dirty="0"/>
              <a:t>null entries</a:t>
            </a:r>
            <a:r>
              <a:rPr lang="en-GB" sz="2400" dirty="0"/>
              <a:t>.</a:t>
            </a:r>
          </a:p>
          <a:p>
            <a:pPr>
              <a:buFont typeface="Wingdings" panose="05000000000000000000" pitchFamily="2" charset="2"/>
              <a:buChar char="§"/>
              <a:defRPr/>
            </a:pPr>
            <a:r>
              <a:rPr lang="en-GB" sz="2400" dirty="0" smtClean="0"/>
              <a:t>Given entity types A and B, where A, B is in a relationship where the A end it optional, the result would be:</a:t>
            </a:r>
          </a:p>
          <a:p>
            <a:pPr marL="0" indent="0">
              <a:buFontTx/>
              <a:buNone/>
              <a:defRPr/>
            </a:pPr>
            <a:r>
              <a:rPr lang="en-GB" sz="2400" dirty="0" smtClean="0"/>
              <a:t>	A (</a:t>
            </a:r>
            <a:r>
              <a:rPr lang="en-GB" sz="2400" u="sng" dirty="0" smtClean="0"/>
              <a:t>primary </a:t>
            </a:r>
            <a:r>
              <a:rPr lang="en-GB" sz="2400" u="sng" dirty="0" err="1" smtClean="0"/>
              <a:t>key</a:t>
            </a:r>
            <a:r>
              <a:rPr lang="en-GB" sz="2400" dirty="0" err="1" smtClean="0"/>
              <a:t>,attribute</a:t>
            </a:r>
            <a:r>
              <a:rPr lang="en-GB" sz="2400" dirty="0" smtClean="0"/>
              <a:t>,...,</a:t>
            </a:r>
            <a:r>
              <a:rPr lang="en-GB" sz="2400" i="1" dirty="0" smtClean="0"/>
              <a:t>foreign key to B</a:t>
            </a:r>
            <a:r>
              <a:rPr lang="en-GB" sz="2400" dirty="0" smtClean="0"/>
              <a:t>)</a:t>
            </a:r>
          </a:p>
          <a:p>
            <a:pPr marL="0" indent="0">
              <a:buFontTx/>
              <a:buNone/>
              <a:defRPr/>
            </a:pPr>
            <a:r>
              <a:rPr lang="en-GB" sz="2400" dirty="0" smtClean="0"/>
              <a:t>	B (</a:t>
            </a:r>
            <a:r>
              <a:rPr lang="en-GB" sz="2400" u="sng" dirty="0" smtClean="0"/>
              <a:t>primary </a:t>
            </a:r>
            <a:r>
              <a:rPr lang="en-GB" sz="2400" u="sng" dirty="0" err="1" smtClean="0"/>
              <a:t>key</a:t>
            </a:r>
            <a:r>
              <a:rPr lang="en-GB" sz="2400" dirty="0" err="1" smtClean="0"/>
              <a:t>,attribute</a:t>
            </a:r>
            <a:r>
              <a:rPr lang="en-GB" sz="2400" dirty="0" smtClean="0"/>
              <a:t>,...)</a:t>
            </a:r>
          </a:p>
          <a:p>
            <a:pPr>
              <a:buFont typeface="Wingdings" panose="05000000000000000000" pitchFamily="2" charset="2"/>
              <a:buChar char="§"/>
              <a:defRPr/>
            </a:pPr>
            <a:endParaRPr lang="en-GB" sz="2400" dirty="0" smtClean="0"/>
          </a:p>
          <a:p>
            <a:pPr marL="0" indent="0">
              <a:buFont typeface="Arial" panose="020B0604020202020204" pitchFamily="34" charset="0"/>
              <a:buNone/>
              <a:defRPr/>
            </a:pPr>
            <a:endParaRPr lang="en-US" dirty="0">
              <a:solidFill>
                <a:srgbClr val="FF0000"/>
              </a:solidFill>
            </a:endParaRPr>
          </a:p>
        </p:txBody>
      </p:sp>
    </p:spTree>
    <p:extLst>
      <p:ext uri="{BB962C8B-B14F-4D97-AF65-F5344CB8AC3E}">
        <p14:creationId xmlns:p14="http://schemas.microsoft.com/office/powerpoint/2010/main" val="796154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531938" y="365125"/>
            <a:ext cx="6983412" cy="946150"/>
          </a:xfrm>
        </p:spPr>
        <p:txBody>
          <a:bodyPr/>
          <a:lstStyle/>
          <a:p>
            <a:r>
              <a:rPr lang="en-US" altLang="en-US" sz="3200" smtClean="0"/>
              <a:t>Step 3: Mapping Binary 1:1 relationship</a:t>
            </a:r>
            <a:endParaRPr lang="en-US" altLang="en-US" smtClean="0"/>
          </a:p>
        </p:txBody>
      </p:sp>
      <p:sp>
        <p:nvSpPr>
          <p:cNvPr id="3" name="Content Placeholder 2"/>
          <p:cNvSpPr>
            <a:spLocks noGrp="1"/>
          </p:cNvSpPr>
          <p:nvPr>
            <p:ph idx="1"/>
          </p:nvPr>
        </p:nvSpPr>
        <p:spPr>
          <a:xfrm>
            <a:off x="428625" y="1431925"/>
            <a:ext cx="8326438" cy="4865688"/>
          </a:xfrm>
        </p:spPr>
        <p:txBody>
          <a:bodyPr>
            <a:normAutofit fontScale="92500" lnSpcReduction="10000"/>
          </a:bodyPr>
          <a:lstStyle/>
          <a:p>
            <a:pPr marL="0" indent="0">
              <a:buFont typeface="Arial" panose="020B0604020202020204" pitchFamily="34" charset="0"/>
              <a:buNone/>
              <a:defRPr/>
            </a:pPr>
            <a:r>
              <a:rPr lang="en-GB" dirty="0" smtClean="0">
                <a:solidFill>
                  <a:srgbClr val="FF0000"/>
                </a:solidFill>
              </a:rPr>
              <a:t>2. Mandatory at one end and optional at the other</a:t>
            </a:r>
          </a:p>
          <a:p>
            <a:pPr>
              <a:buFont typeface="Wingdings" panose="05000000000000000000" pitchFamily="2" charset="2"/>
              <a:buChar char="§"/>
              <a:defRPr/>
            </a:pPr>
            <a:r>
              <a:rPr lang="en-GB" sz="2400" dirty="0" smtClean="0"/>
              <a:t>Example: Contract is optional (each employee may have at most one contract)</a:t>
            </a:r>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lvl="1">
              <a:buFontTx/>
              <a:buNone/>
              <a:defRPr/>
            </a:pPr>
            <a:endParaRPr lang="en-GB" sz="2400" dirty="0"/>
          </a:p>
          <a:p>
            <a:pPr lvl="1">
              <a:buFontTx/>
              <a:buNone/>
              <a:defRPr/>
            </a:pPr>
            <a:r>
              <a:rPr lang="en-GB" sz="2400" dirty="0" smtClean="0"/>
              <a:t>=&gt; Employee(</a:t>
            </a:r>
            <a:r>
              <a:rPr lang="en-GB" sz="2400" u="sng" dirty="0" err="1" smtClean="0"/>
              <a:t>EmployeeID</a:t>
            </a:r>
            <a:r>
              <a:rPr lang="en-GB" sz="2400" dirty="0" smtClean="0"/>
              <a:t>, </a:t>
            </a:r>
            <a:r>
              <a:rPr lang="en-GB" sz="2400" dirty="0" err="1" smtClean="0"/>
              <a:t>FirstName</a:t>
            </a:r>
            <a:r>
              <a:rPr lang="en-GB" sz="2400" dirty="0" smtClean="0"/>
              <a:t>, </a:t>
            </a:r>
            <a:r>
              <a:rPr lang="en-GB" sz="2400" dirty="0" err="1" smtClean="0"/>
              <a:t>LastName</a:t>
            </a:r>
            <a:r>
              <a:rPr lang="en-GB" sz="2400" dirty="0" smtClean="0"/>
              <a:t>, Gender)  </a:t>
            </a:r>
          </a:p>
          <a:p>
            <a:pPr lvl="1">
              <a:buFontTx/>
              <a:buNone/>
              <a:defRPr/>
            </a:pPr>
            <a:r>
              <a:rPr lang="en-GB" sz="2400" dirty="0" smtClean="0"/>
              <a:t>=&gt; Contract(</a:t>
            </a:r>
            <a:r>
              <a:rPr lang="en-GB" sz="2400" u="sng" dirty="0" err="1" smtClean="0"/>
              <a:t>ContractID</a:t>
            </a:r>
            <a:r>
              <a:rPr lang="en-GB" sz="2400" dirty="0" smtClean="0"/>
              <a:t>, </a:t>
            </a:r>
            <a:r>
              <a:rPr lang="en-GB" sz="2400" dirty="0" err="1" smtClean="0"/>
              <a:t>StartDate</a:t>
            </a:r>
            <a:r>
              <a:rPr lang="en-GB" sz="2400" dirty="0" smtClean="0"/>
              <a:t>, </a:t>
            </a:r>
            <a:r>
              <a:rPr lang="en-GB" sz="2400" dirty="0" err="1" smtClean="0"/>
              <a:t>StartEnd</a:t>
            </a:r>
            <a:r>
              <a:rPr lang="en-GB" sz="2400" dirty="0" smtClean="0"/>
              <a:t>, Position, Salary, </a:t>
            </a:r>
            <a:r>
              <a:rPr lang="en-GB" sz="2400" i="1" dirty="0" err="1" smtClean="0"/>
              <a:t>EmployeeID</a:t>
            </a:r>
            <a:r>
              <a:rPr lang="en-GB" sz="2400" dirty="0" smtClean="0"/>
              <a:t>)</a:t>
            </a:r>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marL="0" indent="0">
              <a:buFont typeface="Arial" panose="020B0604020202020204" pitchFamily="34" charset="0"/>
              <a:buNone/>
              <a:defRPr/>
            </a:pPr>
            <a:endParaRPr lang="en-US" dirty="0">
              <a:solidFill>
                <a:srgbClr val="FF0000"/>
              </a:solidFill>
            </a:endParaRPr>
          </a:p>
        </p:txBody>
      </p:sp>
      <p:pic>
        <p:nvPicPr>
          <p:cNvPr id="5427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636838"/>
            <a:ext cx="64389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1013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531938" y="365125"/>
            <a:ext cx="6983412" cy="946150"/>
          </a:xfrm>
        </p:spPr>
        <p:txBody>
          <a:bodyPr/>
          <a:lstStyle/>
          <a:p>
            <a:r>
              <a:rPr lang="en-US" altLang="en-US" sz="3200" smtClean="0"/>
              <a:t>Step 3: Mapping Binary 1:1 relationship</a:t>
            </a:r>
            <a:endParaRPr lang="en-US" altLang="en-US" smtClean="0"/>
          </a:p>
        </p:txBody>
      </p:sp>
      <p:sp>
        <p:nvSpPr>
          <p:cNvPr id="3" name="Content Placeholder 2"/>
          <p:cNvSpPr>
            <a:spLocks noGrp="1"/>
          </p:cNvSpPr>
          <p:nvPr>
            <p:ph idx="1"/>
          </p:nvPr>
        </p:nvSpPr>
        <p:spPr>
          <a:xfrm>
            <a:off x="428625" y="1431925"/>
            <a:ext cx="8326438" cy="4865688"/>
          </a:xfrm>
        </p:spPr>
        <p:txBody>
          <a:bodyPr>
            <a:normAutofit fontScale="92500" lnSpcReduction="10000"/>
          </a:bodyPr>
          <a:lstStyle/>
          <a:p>
            <a:pPr marL="0" indent="0">
              <a:buFont typeface="Arial" panose="020B0604020202020204" pitchFamily="34" charset="0"/>
              <a:buNone/>
              <a:defRPr/>
            </a:pPr>
            <a:r>
              <a:rPr lang="en-GB" dirty="0" smtClean="0">
                <a:solidFill>
                  <a:srgbClr val="FF0000"/>
                </a:solidFill>
              </a:rPr>
              <a:t>2. Optional at both ends</a:t>
            </a:r>
          </a:p>
          <a:p>
            <a:pPr>
              <a:defRPr/>
            </a:pPr>
            <a:r>
              <a:rPr lang="en-GB" sz="2400" dirty="0" smtClean="0"/>
              <a:t>Use a foreign key approach.</a:t>
            </a:r>
          </a:p>
          <a:p>
            <a:pPr>
              <a:defRPr/>
            </a:pPr>
            <a:r>
              <a:rPr lang="en-GB" sz="2400" dirty="0" smtClean="0"/>
              <a:t>Example: Each staff member may lease up to one car, Each car may be leased by at most one member of staff</a:t>
            </a:r>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lvl="1">
              <a:buFontTx/>
              <a:buNone/>
              <a:defRPr/>
            </a:pPr>
            <a:r>
              <a:rPr lang="en-GB" sz="2400" dirty="0" smtClean="0"/>
              <a:t>=&gt;Can not combine two entity into one. </a:t>
            </a:r>
          </a:p>
          <a:p>
            <a:pPr lvl="1">
              <a:buFontTx/>
              <a:buNone/>
              <a:defRPr/>
            </a:pPr>
            <a:r>
              <a:rPr lang="en-GB" sz="2400" dirty="0" smtClean="0"/>
              <a:t>Employee(</a:t>
            </a:r>
            <a:r>
              <a:rPr lang="en-GB" sz="2400" u="sng" dirty="0" err="1" smtClean="0"/>
              <a:t>EmployeeID</a:t>
            </a:r>
            <a:r>
              <a:rPr lang="en-GB" sz="2400" dirty="0" smtClean="0"/>
              <a:t>, </a:t>
            </a:r>
            <a:r>
              <a:rPr lang="en-GB" sz="2400" dirty="0" err="1" smtClean="0"/>
              <a:t>FirstName</a:t>
            </a:r>
            <a:r>
              <a:rPr lang="en-GB" sz="2400" dirty="0" smtClean="0"/>
              <a:t>, </a:t>
            </a:r>
            <a:r>
              <a:rPr lang="en-GB" sz="2400" dirty="0" err="1" smtClean="0"/>
              <a:t>LastName</a:t>
            </a:r>
            <a:r>
              <a:rPr lang="en-GB" sz="2400" dirty="0" smtClean="0"/>
              <a:t>, Gender)  </a:t>
            </a:r>
          </a:p>
          <a:p>
            <a:pPr lvl="1">
              <a:buFontTx/>
              <a:buNone/>
              <a:defRPr/>
            </a:pPr>
            <a:r>
              <a:rPr lang="en-GB" sz="2400" dirty="0" smtClean="0"/>
              <a:t>Car(</a:t>
            </a:r>
            <a:r>
              <a:rPr lang="en-GB" sz="2400" u="sng" dirty="0" err="1" smtClean="0"/>
              <a:t>RegID</a:t>
            </a:r>
            <a:r>
              <a:rPr lang="en-GB" sz="2400" dirty="0" smtClean="0"/>
              <a:t>, Model, Year, Colour, </a:t>
            </a:r>
            <a:r>
              <a:rPr lang="en-GB" sz="2400" i="1" dirty="0" err="1" smtClean="0"/>
              <a:t>EmployeeID</a:t>
            </a:r>
            <a:r>
              <a:rPr lang="en-GB" sz="2400" dirty="0" smtClean="0"/>
              <a:t>)</a:t>
            </a:r>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a:buFont typeface="Wingdings" panose="05000000000000000000" pitchFamily="2" charset="2"/>
              <a:buChar char="§"/>
              <a:defRPr/>
            </a:pPr>
            <a:endParaRPr lang="en-GB" sz="2400" dirty="0"/>
          </a:p>
          <a:p>
            <a:pPr>
              <a:buFont typeface="Wingdings" panose="05000000000000000000" pitchFamily="2" charset="2"/>
              <a:buChar char="§"/>
              <a:defRPr/>
            </a:pPr>
            <a:endParaRPr lang="en-GB" sz="2400" dirty="0" smtClean="0"/>
          </a:p>
          <a:p>
            <a:pPr marL="0" indent="0">
              <a:buFont typeface="Arial" panose="020B0604020202020204" pitchFamily="34" charset="0"/>
              <a:buNone/>
              <a:defRPr/>
            </a:pPr>
            <a:endParaRPr lang="en-US" dirty="0">
              <a:solidFill>
                <a:srgbClr val="FF0000"/>
              </a:solidFill>
            </a:endParaRPr>
          </a:p>
        </p:txBody>
      </p:sp>
      <p:pic>
        <p:nvPicPr>
          <p:cNvPr id="5632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068638"/>
            <a:ext cx="6507163"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191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531938" y="365125"/>
            <a:ext cx="7615237" cy="946150"/>
          </a:xfrm>
        </p:spPr>
        <p:txBody>
          <a:bodyPr>
            <a:normAutofit fontScale="90000"/>
          </a:bodyPr>
          <a:lstStyle/>
          <a:p>
            <a:r>
              <a:rPr lang="en-US" altLang="en-US" smtClean="0"/>
              <a:t>Step 4: Mapping Binary 1:M relationship</a:t>
            </a:r>
          </a:p>
        </p:txBody>
      </p:sp>
      <p:sp>
        <p:nvSpPr>
          <p:cNvPr id="58371" name="Content Placeholder 2"/>
          <p:cNvSpPr>
            <a:spLocks noGrp="1"/>
          </p:cNvSpPr>
          <p:nvPr>
            <p:ph idx="1"/>
          </p:nvPr>
        </p:nvSpPr>
        <p:spPr>
          <a:xfrm>
            <a:off x="250825" y="1431925"/>
            <a:ext cx="8896350" cy="4865688"/>
          </a:xfrm>
        </p:spPr>
        <p:txBody>
          <a:bodyPr>
            <a:normAutofit lnSpcReduction="10000"/>
          </a:bodyPr>
          <a:lstStyle/>
          <a:p>
            <a:r>
              <a:rPr lang="en-GB" altLang="en-US" sz="2400" smtClean="0"/>
              <a:t>The primary key on the </a:t>
            </a:r>
            <a:r>
              <a:rPr lang="en-GB" altLang="en-US" sz="2400" smtClean="0">
                <a:latin typeface="Times New Roman" panose="02020603050405020304" pitchFamily="18" charset="0"/>
              </a:rPr>
              <a:t>‘</a:t>
            </a:r>
            <a:r>
              <a:rPr lang="en-GB" altLang="en-US" sz="2400" smtClean="0"/>
              <a:t>one side</a:t>
            </a:r>
            <a:r>
              <a:rPr lang="en-GB" altLang="en-US" sz="2400" smtClean="0">
                <a:latin typeface="Times New Roman" panose="02020603050405020304" pitchFamily="18" charset="0"/>
              </a:rPr>
              <a:t>’</a:t>
            </a:r>
            <a:r>
              <a:rPr lang="en-GB" altLang="en-US" sz="2400" smtClean="0"/>
              <a:t> of the relationship is added to the </a:t>
            </a:r>
            <a:r>
              <a:rPr lang="en-GB" altLang="en-US" sz="2400" smtClean="0">
                <a:latin typeface="Times New Roman" panose="02020603050405020304" pitchFamily="18" charset="0"/>
              </a:rPr>
              <a:t>‘</a:t>
            </a:r>
            <a:r>
              <a:rPr lang="en-GB" altLang="en-US" sz="2400" smtClean="0"/>
              <a:t>many side</a:t>
            </a:r>
            <a:r>
              <a:rPr lang="en-GB" altLang="en-US" sz="2400" smtClean="0">
                <a:latin typeface="Times New Roman" panose="02020603050405020304" pitchFamily="18" charset="0"/>
              </a:rPr>
              <a:t>’</a:t>
            </a:r>
            <a:r>
              <a:rPr lang="en-GB" altLang="en-US" sz="2400" smtClean="0"/>
              <a:t> as a foreign key.</a:t>
            </a:r>
          </a:p>
          <a:p>
            <a:r>
              <a:rPr lang="en-GB" altLang="en-US" sz="2400" smtClean="0"/>
              <a:t>Example:</a:t>
            </a:r>
          </a:p>
          <a:p>
            <a:endParaRPr lang="en-GB" altLang="en-US" sz="2400" smtClean="0"/>
          </a:p>
          <a:p>
            <a:endParaRPr lang="en-GB" altLang="en-US" sz="2400" smtClean="0"/>
          </a:p>
          <a:p>
            <a:endParaRPr lang="en-GB" altLang="en-US" sz="2400" smtClean="0"/>
          </a:p>
          <a:p>
            <a:endParaRPr lang="en-GB" altLang="en-US" sz="2400" smtClean="0"/>
          </a:p>
          <a:p>
            <a:endParaRPr lang="en-GB" altLang="en-US" sz="2400" smtClean="0"/>
          </a:p>
          <a:p>
            <a:pPr marL="0" lvl="1" indent="0">
              <a:spcBef>
                <a:spcPts val="750"/>
              </a:spcBef>
              <a:buFont typeface="Arial" panose="020B0604020202020204" pitchFamily="34" charset="0"/>
              <a:buNone/>
            </a:pPr>
            <a:r>
              <a:rPr lang="en-GB" altLang="en-US" sz="2400" smtClean="0"/>
              <a:t>=&gt; Department(</a:t>
            </a:r>
            <a:r>
              <a:rPr lang="en-GB" altLang="en-US" sz="2400" u="sng" smtClean="0"/>
              <a:t>DepartmentID</a:t>
            </a:r>
            <a:r>
              <a:rPr lang="en-GB" altLang="en-US" sz="2400" smtClean="0"/>
              <a:t>, DempartmentName, Phone)</a:t>
            </a:r>
          </a:p>
          <a:p>
            <a:pPr marL="0" lvl="1" indent="0">
              <a:spcBef>
                <a:spcPts val="750"/>
              </a:spcBef>
              <a:buFont typeface="Arial" panose="020B0604020202020204" pitchFamily="34" charset="0"/>
              <a:buNone/>
            </a:pPr>
            <a:r>
              <a:rPr lang="en-GB" altLang="en-US" sz="2400" smtClean="0"/>
              <a:t>=&gt; Employee(</a:t>
            </a:r>
            <a:r>
              <a:rPr lang="en-GB" altLang="en-US" sz="2400" u="sng" smtClean="0"/>
              <a:t>EmployeeID</a:t>
            </a:r>
            <a:r>
              <a:rPr lang="en-GB" altLang="en-US" sz="2400" smtClean="0"/>
              <a:t>, FirstName, LastName, Gender, </a:t>
            </a:r>
            <a:r>
              <a:rPr lang="en-GB" altLang="en-US" sz="2400" i="1" smtClean="0"/>
              <a:t>DepartmentID</a:t>
            </a:r>
            <a:r>
              <a:rPr lang="en-GB" altLang="en-US" sz="2400" smtClean="0"/>
              <a:t>)  </a:t>
            </a:r>
          </a:p>
          <a:p>
            <a:endParaRPr lang="en-GB" altLang="en-US" sz="2400" smtClean="0"/>
          </a:p>
          <a:p>
            <a:endParaRPr lang="en-US" altLang="en-US" smtClean="0"/>
          </a:p>
        </p:txBody>
      </p:sp>
      <p:pic>
        <p:nvPicPr>
          <p:cNvPr id="583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781300"/>
            <a:ext cx="67452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153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531938" y="365125"/>
            <a:ext cx="7612062" cy="946150"/>
          </a:xfrm>
        </p:spPr>
        <p:txBody>
          <a:bodyPr>
            <a:normAutofit fontScale="90000"/>
          </a:bodyPr>
          <a:lstStyle/>
          <a:p>
            <a:r>
              <a:rPr lang="en-US" altLang="en-US" smtClean="0"/>
              <a:t>Step 4: Mapping Binary 1:M relationship</a:t>
            </a:r>
          </a:p>
        </p:txBody>
      </p:sp>
      <p:sp>
        <p:nvSpPr>
          <p:cNvPr id="3" name="Content Placeholder 2"/>
          <p:cNvSpPr>
            <a:spLocks noGrp="1"/>
          </p:cNvSpPr>
          <p:nvPr>
            <p:ph idx="1"/>
          </p:nvPr>
        </p:nvSpPr>
        <p:spPr>
          <a:xfrm>
            <a:off x="0" y="1196975"/>
            <a:ext cx="9144000" cy="4865688"/>
          </a:xfrm>
        </p:spPr>
        <p:txBody>
          <a:bodyPr>
            <a:normAutofit fontScale="92500" lnSpcReduction="10000"/>
          </a:bodyPr>
          <a:lstStyle/>
          <a:p>
            <a:pPr>
              <a:defRPr/>
            </a:pPr>
            <a:r>
              <a:rPr lang="en-GB" sz="2800" b="1" dirty="0" smtClean="0"/>
              <a:t>Parallel</a:t>
            </a:r>
            <a:r>
              <a:rPr lang="en-GB" sz="2800" dirty="0" smtClean="0"/>
              <a:t> </a:t>
            </a:r>
            <a:r>
              <a:rPr lang="en-GB" sz="2800" b="1" dirty="0" smtClean="0"/>
              <a:t>relationships</a:t>
            </a:r>
            <a:r>
              <a:rPr lang="en-GB" sz="2800" dirty="0" smtClean="0"/>
              <a:t> occur when there are two or more relationships between two entity types</a:t>
            </a:r>
          </a:p>
          <a:p>
            <a:pPr>
              <a:defRPr/>
            </a:pPr>
            <a:r>
              <a:rPr lang="en-GB" sz="2800" dirty="0" smtClean="0"/>
              <a:t>Example:</a:t>
            </a:r>
          </a:p>
          <a:p>
            <a:pPr>
              <a:defRPr/>
            </a:pPr>
            <a:endParaRPr lang="en-GB" dirty="0"/>
          </a:p>
          <a:p>
            <a:pPr>
              <a:defRPr/>
            </a:pPr>
            <a:endParaRPr lang="en-GB" dirty="0" smtClean="0"/>
          </a:p>
          <a:p>
            <a:pPr>
              <a:defRPr/>
            </a:pPr>
            <a:endParaRPr lang="en-GB" dirty="0"/>
          </a:p>
          <a:p>
            <a:pPr>
              <a:defRPr/>
            </a:pPr>
            <a:r>
              <a:rPr lang="en-GB" sz="2800" dirty="0" smtClean="0"/>
              <a:t>In order to distinguish between the two roles we can give the foreign keys different names.</a:t>
            </a:r>
          </a:p>
          <a:p>
            <a:pPr marL="0" indent="0">
              <a:buFont typeface="Arial" panose="020B0604020202020204" pitchFamily="34" charset="0"/>
              <a:buNone/>
              <a:defRPr/>
            </a:pPr>
            <a:r>
              <a:rPr lang="en-GB" dirty="0" smtClean="0"/>
              <a:t>=&gt;</a:t>
            </a:r>
            <a:r>
              <a:rPr lang="en-GB" sz="2800" dirty="0" smtClean="0"/>
              <a:t>Employee(</a:t>
            </a:r>
            <a:r>
              <a:rPr lang="en-GB" sz="2800" u="sng" dirty="0" err="1" smtClean="0"/>
              <a:t>EmployeeID</a:t>
            </a:r>
            <a:r>
              <a:rPr lang="en-GB" sz="2800" dirty="0" smtClean="0"/>
              <a:t>, </a:t>
            </a:r>
            <a:r>
              <a:rPr lang="en-GB" sz="2800" dirty="0" err="1" smtClean="0"/>
              <a:t>FirstName</a:t>
            </a:r>
            <a:r>
              <a:rPr lang="en-GB" sz="2800" dirty="0" smtClean="0"/>
              <a:t>, </a:t>
            </a:r>
            <a:r>
              <a:rPr lang="en-GB" sz="2800" dirty="0" err="1" smtClean="0"/>
              <a:t>LastName</a:t>
            </a:r>
            <a:r>
              <a:rPr lang="en-GB" sz="2800" dirty="0" smtClean="0"/>
              <a:t>, Gender, </a:t>
            </a:r>
            <a:r>
              <a:rPr lang="en-GB" sz="2800" i="1" dirty="0" err="1" smtClean="0"/>
              <a:t>DepartmentID</a:t>
            </a:r>
            <a:r>
              <a:rPr lang="en-GB" sz="2800" dirty="0" smtClean="0"/>
              <a:t>)</a:t>
            </a:r>
          </a:p>
          <a:p>
            <a:pPr marL="0" indent="0">
              <a:buFont typeface="Arial" panose="020B0604020202020204" pitchFamily="34" charset="0"/>
              <a:buNone/>
              <a:defRPr/>
            </a:pPr>
            <a:r>
              <a:rPr lang="en-GB" sz="2800" dirty="0" smtClean="0"/>
              <a:t>=&gt;Department(</a:t>
            </a:r>
            <a:r>
              <a:rPr lang="en-GB" sz="2800" u="sng" dirty="0" err="1" smtClean="0"/>
              <a:t>DepartmentID</a:t>
            </a:r>
            <a:r>
              <a:rPr lang="en-GB" sz="2800" dirty="0" smtClean="0"/>
              <a:t>, </a:t>
            </a:r>
            <a:r>
              <a:rPr lang="en-GB" sz="2800" dirty="0" err="1" smtClean="0"/>
              <a:t>DepartmentName</a:t>
            </a:r>
            <a:r>
              <a:rPr lang="en-GB" sz="2800" dirty="0" smtClean="0"/>
              <a:t>,</a:t>
            </a:r>
            <a:r>
              <a:rPr lang="en-GB" sz="2800" i="1" dirty="0" smtClean="0"/>
              <a:t> </a:t>
            </a:r>
            <a:r>
              <a:rPr lang="en-GB" sz="2800" i="1" dirty="0" err="1" smtClean="0"/>
              <a:t>ManagerID</a:t>
            </a:r>
            <a:r>
              <a:rPr lang="en-GB" sz="2800" dirty="0" smtClean="0"/>
              <a:t>)</a:t>
            </a:r>
            <a:endParaRPr lang="en-GB" sz="2800" dirty="0"/>
          </a:p>
          <a:p>
            <a:pPr>
              <a:defRPr/>
            </a:pPr>
            <a:endParaRPr lang="en-US" dirty="0"/>
          </a:p>
        </p:txBody>
      </p:sp>
      <p:pic>
        <p:nvPicPr>
          <p:cNvPr id="5939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2420938"/>
            <a:ext cx="7031037"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36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79C7-C4A6-4FA9-8BAD-7D390F30C0B3}"/>
              </a:ext>
            </a:extLst>
          </p:cNvPr>
          <p:cNvSpPr>
            <a:spLocks noGrp="1"/>
          </p:cNvSpPr>
          <p:nvPr>
            <p:ph type="title"/>
          </p:nvPr>
        </p:nvSpPr>
        <p:spPr/>
        <p:txBody>
          <a:bodyPr>
            <a:normAutofit fontScale="90000"/>
          </a:bodyPr>
          <a:lstStyle/>
          <a:p>
            <a:pPr algn="ctr"/>
            <a:r>
              <a:rPr lang="en-US" dirty="0"/>
              <a:t>Database modeling and implementation process</a:t>
            </a:r>
            <a:endParaRPr lang="vi-VN" dirty="0"/>
          </a:p>
        </p:txBody>
      </p:sp>
      <p:sp>
        <p:nvSpPr>
          <p:cNvPr id="4" name="Footer Placeholder 3">
            <a:extLst>
              <a:ext uri="{FF2B5EF4-FFF2-40B4-BE49-F238E27FC236}">
                <a16:creationId xmlns:a16="http://schemas.microsoft.com/office/drawing/2014/main" id="{ED3FFC36-BC59-4327-9B65-5360A99BA606}"/>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C0E229C5-C7FD-4B32-8625-04BCF05C14CD}"/>
              </a:ext>
            </a:extLst>
          </p:cNvPr>
          <p:cNvSpPr>
            <a:spLocks noGrp="1"/>
          </p:cNvSpPr>
          <p:nvPr>
            <p:ph type="sldNum" sz="quarter" idx="12"/>
          </p:nvPr>
        </p:nvSpPr>
        <p:spPr/>
        <p:txBody>
          <a:bodyPr/>
          <a:lstStyle/>
          <a:p>
            <a:fld id="{CC2FDD2D-D1AD-4AA7-93C2-8410BB90945D}" type="slidenum">
              <a:rPr lang="vi-VN" smtClean="0"/>
              <a:t>5</a:t>
            </a:fld>
            <a:endParaRPr lang="vi-VN"/>
          </a:p>
        </p:txBody>
      </p:sp>
      <p:sp>
        <p:nvSpPr>
          <p:cNvPr id="7" name="AutoShape 4">
            <a:extLst>
              <a:ext uri="{FF2B5EF4-FFF2-40B4-BE49-F238E27FC236}">
                <a16:creationId xmlns:a16="http://schemas.microsoft.com/office/drawing/2014/main" id="{BA124BA2-E9E8-4D66-9674-F76F22BA4DFA}"/>
              </a:ext>
            </a:extLst>
          </p:cNvPr>
          <p:cNvSpPr>
            <a:spLocks noChangeArrowheads="1"/>
          </p:cNvSpPr>
          <p:nvPr/>
        </p:nvSpPr>
        <p:spPr bwMode="auto">
          <a:xfrm>
            <a:off x="532426" y="1840552"/>
            <a:ext cx="1557867" cy="1143000"/>
          </a:xfrm>
          <a:prstGeom prst="homePlate">
            <a:avLst>
              <a:gd name="adj" fmla="val 19356"/>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Getting </a:t>
            </a:r>
          </a:p>
          <a:p>
            <a:pPr algn="ctr" eaLnBrk="1" hangingPunct="1"/>
            <a:r>
              <a:rPr lang="en-US" dirty="0">
                <a:solidFill>
                  <a:srgbClr val="FFFF00"/>
                </a:solidFill>
                <a:latin typeface="Arial" pitchFamily="34" charset="0"/>
                <a:cs typeface="Arial" pitchFamily="34" charset="0"/>
              </a:rPr>
              <a:t>User </a:t>
            </a:r>
          </a:p>
          <a:p>
            <a:pPr algn="ctr" eaLnBrk="1" hangingPunct="1"/>
            <a:r>
              <a:rPr lang="en-US" dirty="0">
                <a:solidFill>
                  <a:srgbClr val="FFFF00"/>
                </a:solidFill>
                <a:latin typeface="Arial" pitchFamily="34" charset="0"/>
                <a:cs typeface="Arial" pitchFamily="34" charset="0"/>
              </a:rPr>
              <a:t>Requirement</a:t>
            </a:r>
          </a:p>
        </p:txBody>
      </p:sp>
      <p:sp>
        <p:nvSpPr>
          <p:cNvPr id="8" name="AutoShape 5">
            <a:extLst>
              <a:ext uri="{FF2B5EF4-FFF2-40B4-BE49-F238E27FC236}">
                <a16:creationId xmlns:a16="http://schemas.microsoft.com/office/drawing/2014/main" id="{08B2085E-93E6-4466-B62D-CAC4F27C7354}"/>
              </a:ext>
            </a:extLst>
          </p:cNvPr>
          <p:cNvSpPr>
            <a:spLocks noChangeArrowheads="1"/>
          </p:cNvSpPr>
          <p:nvPr/>
        </p:nvSpPr>
        <p:spPr bwMode="auto">
          <a:xfrm>
            <a:off x="2401820" y="1840552"/>
            <a:ext cx="1817511" cy="1143000"/>
          </a:xfrm>
          <a:prstGeom prst="chevron">
            <a:avLst>
              <a:gd name="adj" fmla="val 15824"/>
            </a:avLst>
          </a:prstGeom>
          <a:solidFill>
            <a:srgbClr val="CCFFFF"/>
          </a:solidFill>
          <a:ln w="12700" cap="sq">
            <a:solidFill>
              <a:schemeClr val="tx1"/>
            </a:solidFill>
            <a:miter lim="800000"/>
            <a:headEnd type="none" w="sm" len="sm"/>
            <a:tailEnd type="none" w="sm" len="sm"/>
          </a:ln>
          <a:effectLst/>
        </p:spPr>
        <p:txBody>
          <a:bodyPr wrap="none" anchor="ctr"/>
          <a:lstStyle/>
          <a:p>
            <a:pPr algn="ctr" eaLnBrk="1" hangingPunct="1"/>
            <a:r>
              <a:rPr lang="en-US">
                <a:solidFill>
                  <a:srgbClr val="3366CC"/>
                </a:solidFill>
                <a:latin typeface="Arial" pitchFamily="34" charset="0"/>
                <a:cs typeface="Arial" pitchFamily="34" charset="0"/>
              </a:rPr>
              <a:t>High-Level</a:t>
            </a:r>
          </a:p>
          <a:p>
            <a:pPr algn="ctr" eaLnBrk="1" hangingPunct="1"/>
            <a:r>
              <a:rPr lang="en-US">
                <a:solidFill>
                  <a:srgbClr val="3366CC"/>
                </a:solidFill>
                <a:latin typeface="Arial" pitchFamily="34" charset="0"/>
                <a:cs typeface="Arial" pitchFamily="34" charset="0"/>
              </a:rPr>
              <a:t>Design</a:t>
            </a:r>
          </a:p>
        </p:txBody>
      </p:sp>
      <p:sp>
        <p:nvSpPr>
          <p:cNvPr id="9" name="AutoShape 6">
            <a:extLst>
              <a:ext uri="{FF2B5EF4-FFF2-40B4-BE49-F238E27FC236}">
                <a16:creationId xmlns:a16="http://schemas.microsoft.com/office/drawing/2014/main" id="{274BB4A8-A305-495E-AAAF-A363D373EEE5}"/>
              </a:ext>
            </a:extLst>
          </p:cNvPr>
          <p:cNvSpPr>
            <a:spLocks noChangeArrowheads="1"/>
          </p:cNvSpPr>
          <p:nvPr/>
        </p:nvSpPr>
        <p:spPr bwMode="auto">
          <a:xfrm>
            <a:off x="4459220" y="1840552"/>
            <a:ext cx="1817511" cy="1143000"/>
          </a:xfrm>
          <a:prstGeom prst="chevron">
            <a:avLst>
              <a:gd name="adj" fmla="val 15824"/>
            </a:avLst>
          </a:prstGeom>
          <a:solidFill>
            <a:srgbClr val="0000FF"/>
          </a:solidFill>
          <a:ln w="12700" cap="sq">
            <a:solidFill>
              <a:schemeClr val="tx1"/>
            </a:solidFill>
            <a:miter lim="800000"/>
            <a:headEnd type="none" w="sm" len="sm"/>
            <a:tailEnd type="none" w="sm" len="sm"/>
          </a:ln>
          <a:effectLst/>
        </p:spPr>
        <p:txBody>
          <a:bodyPr wrap="none" anchor="ctr"/>
          <a:lstStyle/>
          <a:p>
            <a:pPr algn="ctr" eaLnBrk="1" hangingPunct="1"/>
            <a:r>
              <a:rPr lang="en-US" dirty="0">
                <a:solidFill>
                  <a:srgbClr val="FFFF00"/>
                </a:solidFill>
                <a:latin typeface="Arial" pitchFamily="34" charset="0"/>
                <a:cs typeface="Arial" pitchFamily="34" charset="0"/>
              </a:rPr>
              <a:t>Relational </a:t>
            </a:r>
          </a:p>
          <a:p>
            <a:pPr algn="ctr" eaLnBrk="1" hangingPunct="1"/>
            <a:r>
              <a:rPr lang="en-US" dirty="0">
                <a:solidFill>
                  <a:srgbClr val="FFFF00"/>
                </a:solidFill>
                <a:latin typeface="Arial" pitchFamily="34" charset="0"/>
                <a:cs typeface="Arial" pitchFamily="34" charset="0"/>
              </a:rPr>
              <a:t>Database </a:t>
            </a:r>
          </a:p>
          <a:p>
            <a:pPr algn="ctr" eaLnBrk="1" hangingPunct="1"/>
            <a:r>
              <a:rPr lang="en-US" dirty="0">
                <a:solidFill>
                  <a:srgbClr val="FFFF00"/>
                </a:solidFill>
                <a:latin typeface="Arial" pitchFamily="34" charset="0"/>
                <a:cs typeface="Arial" pitchFamily="34" charset="0"/>
              </a:rPr>
              <a:t>Schema</a:t>
            </a:r>
          </a:p>
          <a:p>
            <a:pPr algn="ctr" eaLnBrk="1" hangingPunct="1"/>
            <a:r>
              <a:rPr lang="en-US" dirty="0">
                <a:solidFill>
                  <a:srgbClr val="FFFF00"/>
                </a:solidFill>
                <a:latin typeface="Arial" pitchFamily="34" charset="0"/>
                <a:cs typeface="Arial" pitchFamily="34" charset="0"/>
              </a:rPr>
              <a:t>Design</a:t>
            </a:r>
          </a:p>
        </p:txBody>
      </p:sp>
      <p:sp>
        <p:nvSpPr>
          <p:cNvPr id="10" name="AutoShape 8">
            <a:extLst>
              <a:ext uri="{FF2B5EF4-FFF2-40B4-BE49-F238E27FC236}">
                <a16:creationId xmlns:a16="http://schemas.microsoft.com/office/drawing/2014/main" id="{F8C8563E-DA14-4CB0-BE0E-FA150FB2349C}"/>
              </a:ext>
            </a:extLst>
          </p:cNvPr>
          <p:cNvSpPr>
            <a:spLocks noChangeArrowheads="1"/>
          </p:cNvSpPr>
          <p:nvPr/>
        </p:nvSpPr>
        <p:spPr bwMode="auto">
          <a:xfrm>
            <a:off x="1563620" y="3440752"/>
            <a:ext cx="1947333" cy="381000"/>
          </a:xfrm>
          <a:prstGeom prst="wedgeRoundRectCallout">
            <a:avLst>
              <a:gd name="adj1" fmla="val 25903"/>
              <a:gd name="adj2" fmla="val -159722"/>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a:solidFill>
                  <a:srgbClr val="FFFF00"/>
                </a:solidFill>
                <a:latin typeface="Arial" pitchFamily="34" charset="0"/>
                <a:cs typeface="Arial" pitchFamily="34" charset="0"/>
              </a:rPr>
              <a:t>ER diagram</a:t>
            </a:r>
          </a:p>
        </p:txBody>
      </p:sp>
      <p:sp>
        <p:nvSpPr>
          <p:cNvPr id="11" name="AutoShape 10">
            <a:extLst>
              <a:ext uri="{FF2B5EF4-FFF2-40B4-BE49-F238E27FC236}">
                <a16:creationId xmlns:a16="http://schemas.microsoft.com/office/drawing/2014/main" id="{BA45A576-0D8D-4F9D-9C8E-3B2DFEE9FD2D}"/>
              </a:ext>
            </a:extLst>
          </p:cNvPr>
          <p:cNvSpPr>
            <a:spLocks noChangeArrowheads="1"/>
          </p:cNvSpPr>
          <p:nvPr/>
        </p:nvSpPr>
        <p:spPr bwMode="auto">
          <a:xfrm>
            <a:off x="4795396" y="3440752"/>
            <a:ext cx="3505200" cy="381000"/>
          </a:xfrm>
          <a:prstGeom prst="wedgeRoundRectCallout">
            <a:avLst>
              <a:gd name="adj1" fmla="val -35148"/>
              <a:gd name="adj2" fmla="val -159954"/>
              <a:gd name="adj3" fmla="val 16667"/>
            </a:avLst>
          </a:prstGeom>
          <a:solidFill>
            <a:srgbClr val="0000FF"/>
          </a:solidFill>
          <a:ln w="12700" cap="sq">
            <a:solidFill>
              <a:schemeClr val="tx1"/>
            </a:solidFill>
            <a:miter lim="800000"/>
            <a:headEnd type="none" w="sm" len="sm"/>
            <a:tailEnd type="none" w="sm" len="sm"/>
          </a:ln>
          <a:effectLst/>
        </p:spPr>
        <p:txBody>
          <a:bodyPr/>
          <a:lstStyle/>
          <a:p>
            <a:pPr algn="ctr" eaLnBrk="1" hangingPunct="1"/>
            <a:r>
              <a:rPr lang="en-US" dirty="0">
                <a:solidFill>
                  <a:srgbClr val="FFFF00"/>
                </a:solidFill>
                <a:latin typeface="Arial" pitchFamily="34" charset="0"/>
                <a:cs typeface="Arial" pitchFamily="34" charset="0"/>
              </a:rPr>
              <a:t>Relational Database Schema</a:t>
            </a:r>
          </a:p>
        </p:txBody>
      </p:sp>
      <p:sp>
        <p:nvSpPr>
          <p:cNvPr id="12" name="AutoShape 11">
            <a:extLst>
              <a:ext uri="{FF2B5EF4-FFF2-40B4-BE49-F238E27FC236}">
                <a16:creationId xmlns:a16="http://schemas.microsoft.com/office/drawing/2014/main" id="{6F3D29E5-5F16-4AD3-ADF1-60D9A6DD2FAC}"/>
              </a:ext>
            </a:extLst>
          </p:cNvPr>
          <p:cNvSpPr>
            <a:spLocks noChangeArrowheads="1"/>
          </p:cNvSpPr>
          <p:nvPr/>
        </p:nvSpPr>
        <p:spPr bwMode="auto">
          <a:xfrm>
            <a:off x="6899784" y="1904052"/>
            <a:ext cx="1622778" cy="999067"/>
          </a:xfrm>
          <a:prstGeom prst="can">
            <a:avLst>
              <a:gd name="adj" fmla="val 25000"/>
            </a:avLst>
          </a:prstGeom>
          <a:solidFill>
            <a:schemeClr val="accent1"/>
          </a:solidFill>
          <a:ln w="12700" cap="sq">
            <a:solidFill>
              <a:schemeClr val="tx1"/>
            </a:solidFill>
            <a:round/>
            <a:headEnd type="none" w="sm" len="sm"/>
            <a:tailEnd type="none" w="sm" len="sm"/>
          </a:ln>
          <a:effectLst/>
        </p:spPr>
        <p:txBody>
          <a:bodyPr wrap="none" anchor="ctr"/>
          <a:lstStyle/>
          <a:p>
            <a:pPr algn="ctr"/>
            <a:r>
              <a:rPr lang="en-US" b="1" dirty="0">
                <a:solidFill>
                  <a:srgbClr val="0070C0"/>
                </a:solidFill>
                <a:latin typeface="Arial" pitchFamily="34" charset="0"/>
                <a:cs typeface="Arial" pitchFamily="34" charset="0"/>
              </a:rPr>
              <a:t>Relational </a:t>
            </a:r>
            <a:br>
              <a:rPr lang="en-US" b="1" dirty="0">
                <a:solidFill>
                  <a:srgbClr val="0070C0"/>
                </a:solidFill>
                <a:latin typeface="Arial" pitchFamily="34" charset="0"/>
                <a:cs typeface="Arial" pitchFamily="34" charset="0"/>
              </a:rPr>
            </a:br>
            <a:r>
              <a:rPr lang="en-US" b="1" dirty="0">
                <a:solidFill>
                  <a:srgbClr val="0070C0"/>
                </a:solidFill>
                <a:latin typeface="Arial" pitchFamily="34" charset="0"/>
                <a:cs typeface="Arial" pitchFamily="34" charset="0"/>
              </a:rPr>
              <a:t>DBMS</a:t>
            </a:r>
          </a:p>
        </p:txBody>
      </p:sp>
      <p:sp>
        <p:nvSpPr>
          <p:cNvPr id="13" name="TextBox 12">
            <a:extLst>
              <a:ext uri="{FF2B5EF4-FFF2-40B4-BE49-F238E27FC236}">
                <a16:creationId xmlns:a16="http://schemas.microsoft.com/office/drawing/2014/main" id="{29B26D48-1CAA-4EB8-A83B-88A03E9C8C87}"/>
              </a:ext>
            </a:extLst>
          </p:cNvPr>
          <p:cNvSpPr txBox="1"/>
          <p:nvPr/>
        </p:nvSpPr>
        <p:spPr>
          <a:xfrm>
            <a:off x="1061596" y="3897952"/>
            <a:ext cx="6649577" cy="369332"/>
          </a:xfrm>
          <a:prstGeom prst="rect">
            <a:avLst/>
          </a:prstGeom>
          <a:noFill/>
        </p:spPr>
        <p:txBody>
          <a:bodyPr wrap="none" rtlCol="0">
            <a:spAutoFit/>
          </a:bodyPr>
          <a:lstStyle/>
          <a:p>
            <a:r>
              <a:rPr lang="en-US" dirty="0">
                <a:latin typeface="Arial" pitchFamily="34" charset="0"/>
                <a:cs typeface="Arial" pitchFamily="34" charset="0"/>
              </a:rPr>
              <a:t>Figure 4.1: The database modeling and implementation process</a:t>
            </a:r>
          </a:p>
        </p:txBody>
      </p:sp>
    </p:spTree>
    <p:extLst>
      <p:ext uri="{BB962C8B-B14F-4D97-AF65-F5344CB8AC3E}">
        <p14:creationId xmlns:p14="http://schemas.microsoft.com/office/powerpoint/2010/main" val="1718641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531938" y="365125"/>
            <a:ext cx="6983412" cy="946150"/>
          </a:xfrm>
        </p:spPr>
        <p:txBody>
          <a:bodyPr>
            <a:normAutofit fontScale="90000"/>
          </a:bodyPr>
          <a:lstStyle/>
          <a:p>
            <a:r>
              <a:rPr lang="en-US" altLang="en-US" smtClean="0"/>
              <a:t>Step 5: Mapping Binary M:N relationship</a:t>
            </a:r>
          </a:p>
        </p:txBody>
      </p:sp>
      <p:sp>
        <p:nvSpPr>
          <p:cNvPr id="3" name="Content Placeholder 2"/>
          <p:cNvSpPr>
            <a:spLocks noGrp="1"/>
          </p:cNvSpPr>
          <p:nvPr>
            <p:ph idx="1"/>
          </p:nvPr>
        </p:nvSpPr>
        <p:spPr>
          <a:xfrm>
            <a:off x="428625" y="1431925"/>
            <a:ext cx="8326438" cy="4865688"/>
          </a:xfrm>
        </p:spPr>
        <p:txBody>
          <a:bodyPr>
            <a:normAutofit lnSpcReduction="10000"/>
          </a:bodyPr>
          <a:lstStyle/>
          <a:p>
            <a:pPr>
              <a:defRPr/>
            </a:pPr>
            <a:r>
              <a:rPr lang="en-US" sz="2400" b="1" dirty="0" smtClean="0"/>
              <a:t>Create a new relation</a:t>
            </a:r>
            <a:r>
              <a:rPr lang="en-US" sz="2400" dirty="0" smtClean="0"/>
              <a:t> containing the primary keys of both participating entity types and </a:t>
            </a:r>
            <a:r>
              <a:rPr lang="en-US" sz="2400" b="1" dirty="0" smtClean="0"/>
              <a:t>descriptive attribute </a:t>
            </a:r>
            <a:r>
              <a:rPr lang="en-US" sz="2400" dirty="0" smtClean="0"/>
              <a:t>(if any)</a:t>
            </a:r>
          </a:p>
          <a:p>
            <a:pPr>
              <a:defRPr/>
            </a:pPr>
            <a:r>
              <a:rPr lang="en-GB" sz="2400" dirty="0" smtClean="0"/>
              <a:t>These primary keys form a </a:t>
            </a:r>
            <a:r>
              <a:rPr lang="en-GB" sz="2400" b="1" dirty="0" smtClean="0"/>
              <a:t>composite primary key </a:t>
            </a:r>
            <a:r>
              <a:rPr lang="en-GB" sz="2400" dirty="0" smtClean="0"/>
              <a:t>of the new relation.</a:t>
            </a:r>
            <a:endParaRPr lang="en-GB" sz="2400" b="1" dirty="0" smtClean="0"/>
          </a:p>
          <a:p>
            <a:pPr>
              <a:defRPr/>
            </a:pPr>
            <a:endParaRPr lang="en-GB" sz="2400" dirty="0"/>
          </a:p>
          <a:p>
            <a:pPr>
              <a:defRPr/>
            </a:pPr>
            <a:endParaRPr lang="en-GB" sz="2400" dirty="0" smtClean="0"/>
          </a:p>
          <a:p>
            <a:pPr>
              <a:defRPr/>
            </a:pPr>
            <a:endParaRPr lang="en-GB" sz="2400" dirty="0"/>
          </a:p>
          <a:p>
            <a:pPr>
              <a:defRPr/>
            </a:pPr>
            <a:endParaRPr lang="en-GB" sz="2400" dirty="0" smtClean="0"/>
          </a:p>
          <a:p>
            <a:pPr>
              <a:defRPr/>
            </a:pPr>
            <a:endParaRPr lang="en-GB" sz="2400" dirty="0"/>
          </a:p>
          <a:p>
            <a:pPr>
              <a:defRPr/>
            </a:pPr>
            <a:endParaRPr lang="en-GB" sz="2400" dirty="0" smtClean="0"/>
          </a:p>
          <a:p>
            <a:pPr marL="0" indent="0">
              <a:buFont typeface="Arial" panose="020B0604020202020204" pitchFamily="34" charset="0"/>
              <a:buNone/>
              <a:defRPr/>
            </a:pPr>
            <a:r>
              <a:rPr lang="en-GB" sz="2400" dirty="0" smtClean="0"/>
              <a:t>=&gt; </a:t>
            </a:r>
            <a:r>
              <a:rPr lang="en-GB" sz="2400" dirty="0" err="1" smtClean="0"/>
              <a:t>WorksOn</a:t>
            </a:r>
            <a:r>
              <a:rPr lang="en-GB" sz="2400" dirty="0" smtClean="0"/>
              <a:t>(</a:t>
            </a:r>
            <a:r>
              <a:rPr lang="en-GB" sz="2400" u="sng" dirty="0" err="1" smtClean="0"/>
              <a:t>EmployeeID</a:t>
            </a:r>
            <a:r>
              <a:rPr lang="en-GB" sz="2400" dirty="0" smtClean="0"/>
              <a:t>, </a:t>
            </a:r>
            <a:r>
              <a:rPr lang="en-GB" sz="2400" u="sng" dirty="0" err="1" smtClean="0"/>
              <a:t>ProjectID</a:t>
            </a:r>
            <a:r>
              <a:rPr lang="en-GB" sz="2400" dirty="0" smtClean="0"/>
              <a:t>, Hours)</a:t>
            </a:r>
            <a:endParaRPr lang="en-US" dirty="0"/>
          </a:p>
        </p:txBody>
      </p:sp>
      <p:pic>
        <p:nvPicPr>
          <p:cNvPr id="604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820988"/>
            <a:ext cx="68103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484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531938" y="365125"/>
            <a:ext cx="6983412" cy="946150"/>
          </a:xfrm>
        </p:spPr>
        <p:txBody>
          <a:bodyPr>
            <a:normAutofit fontScale="90000"/>
          </a:bodyPr>
          <a:lstStyle/>
          <a:p>
            <a:r>
              <a:rPr lang="en-US" altLang="en-US" smtClean="0"/>
              <a:t>Step 6: Mapping Unary relationship</a:t>
            </a:r>
          </a:p>
        </p:txBody>
      </p:sp>
      <p:sp>
        <p:nvSpPr>
          <p:cNvPr id="61443" name="Content Placeholder 2"/>
          <p:cNvSpPr>
            <a:spLocks noGrp="1"/>
          </p:cNvSpPr>
          <p:nvPr>
            <p:ph idx="1"/>
          </p:nvPr>
        </p:nvSpPr>
        <p:spPr>
          <a:xfrm>
            <a:off x="285750" y="1311275"/>
            <a:ext cx="8326438" cy="4865688"/>
          </a:xfrm>
        </p:spPr>
        <p:txBody>
          <a:bodyPr/>
          <a:lstStyle/>
          <a:p>
            <a:r>
              <a:rPr lang="en-GB" altLang="en-US" smtClean="0"/>
              <a:t>Unary relationships (or recursive relationships)</a:t>
            </a:r>
            <a:r>
              <a:rPr lang="en-US" altLang="en-US" smtClean="0"/>
              <a:t> is one in which a relationship can exist between occurrences of the same entity set. </a:t>
            </a:r>
            <a:r>
              <a:rPr lang="en-GB" altLang="en-US" smtClean="0"/>
              <a:t>  </a:t>
            </a:r>
          </a:p>
          <a:p>
            <a:r>
              <a:rPr lang="en-GB" altLang="en-US" smtClean="0"/>
              <a:t>Example:</a:t>
            </a:r>
          </a:p>
          <a:p>
            <a:endParaRPr lang="en-GB" altLang="en-US" smtClean="0"/>
          </a:p>
          <a:p>
            <a:endParaRPr lang="en-GB" altLang="en-US" smtClean="0"/>
          </a:p>
          <a:p>
            <a:endParaRPr lang="en-GB" altLang="en-US" smtClean="0"/>
          </a:p>
          <a:p>
            <a:endParaRPr lang="en-GB" altLang="en-US" smtClean="0"/>
          </a:p>
          <a:p>
            <a:endParaRPr lang="en-GB" altLang="en-US" smtClean="0"/>
          </a:p>
          <a:p>
            <a:endParaRPr lang="en-GB" altLang="en-US" smtClean="0"/>
          </a:p>
        </p:txBody>
      </p:sp>
      <p:sp>
        <p:nvSpPr>
          <p:cNvPr id="61444" name="TextBox 3"/>
          <p:cNvSpPr txBox="1">
            <a:spLocks noChangeArrowheads="1"/>
          </p:cNvSpPr>
          <p:nvPr/>
        </p:nvSpPr>
        <p:spPr bwMode="auto">
          <a:xfrm>
            <a:off x="900113" y="5915025"/>
            <a:ext cx="1889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t>1-1 relationship</a:t>
            </a:r>
          </a:p>
        </p:txBody>
      </p:sp>
      <p:sp>
        <p:nvSpPr>
          <p:cNvPr id="61445" name="TextBox 6"/>
          <p:cNvSpPr txBox="1">
            <a:spLocks noChangeArrowheads="1"/>
          </p:cNvSpPr>
          <p:nvPr/>
        </p:nvSpPr>
        <p:spPr bwMode="auto">
          <a:xfrm>
            <a:off x="3817938" y="5915025"/>
            <a:ext cx="1954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t>1-M relationship</a:t>
            </a:r>
          </a:p>
        </p:txBody>
      </p:sp>
      <p:sp>
        <p:nvSpPr>
          <p:cNvPr id="61446" name="TextBox 7"/>
          <p:cNvSpPr txBox="1">
            <a:spLocks noChangeArrowheads="1"/>
          </p:cNvSpPr>
          <p:nvPr/>
        </p:nvSpPr>
        <p:spPr bwMode="auto">
          <a:xfrm>
            <a:off x="6983413" y="5915025"/>
            <a:ext cx="199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r>
              <a:rPr lang="en-US" altLang="en-US"/>
              <a:t>M-N relationship</a:t>
            </a:r>
          </a:p>
        </p:txBody>
      </p:sp>
      <p:pic>
        <p:nvPicPr>
          <p:cNvPr id="61447"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25" y="3538538"/>
            <a:ext cx="8555038"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15066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531938" y="365125"/>
            <a:ext cx="6983412" cy="946150"/>
          </a:xfrm>
        </p:spPr>
        <p:txBody>
          <a:bodyPr>
            <a:normAutofit fontScale="90000"/>
          </a:bodyPr>
          <a:lstStyle/>
          <a:p>
            <a:r>
              <a:rPr lang="en-US" altLang="en-US" smtClean="0"/>
              <a:t>Step 6: Mapping Unary relationship</a:t>
            </a:r>
          </a:p>
        </p:txBody>
      </p:sp>
      <p:sp>
        <p:nvSpPr>
          <p:cNvPr id="3" name="Content Placeholder 2"/>
          <p:cNvSpPr>
            <a:spLocks noGrp="1"/>
          </p:cNvSpPr>
          <p:nvPr>
            <p:ph idx="1"/>
          </p:nvPr>
        </p:nvSpPr>
        <p:spPr>
          <a:xfrm>
            <a:off x="212725" y="1412875"/>
            <a:ext cx="8931275" cy="4865688"/>
          </a:xfrm>
        </p:spPr>
        <p:txBody>
          <a:bodyPr>
            <a:normAutofit fontScale="92500" lnSpcReduction="10000"/>
          </a:bodyPr>
          <a:lstStyle/>
          <a:p>
            <a:pPr>
              <a:defRPr/>
            </a:pPr>
            <a:r>
              <a:rPr lang="en-US" dirty="0" smtClean="0"/>
              <a:t>Mapping the 1:1 unary relationship “EMPLOYEE is married to EMPLOYEE”</a:t>
            </a:r>
            <a:br>
              <a:rPr lang="en-US" dirty="0" smtClean="0"/>
            </a:br>
            <a:r>
              <a:rPr lang="en-US" dirty="0" smtClean="0"/>
              <a:t>=&gt; Employee( </a:t>
            </a:r>
            <a:r>
              <a:rPr lang="en-US" dirty="0" err="1" smtClean="0"/>
              <a:t>EmpNum</a:t>
            </a:r>
            <a:r>
              <a:rPr lang="en-US" dirty="0" smtClean="0"/>
              <a:t>, </a:t>
            </a:r>
            <a:r>
              <a:rPr lang="en-US" dirty="0" err="1" smtClean="0"/>
              <a:t>Emp_Lname</a:t>
            </a:r>
            <a:r>
              <a:rPr lang="en-US" dirty="0" smtClean="0"/>
              <a:t>, </a:t>
            </a:r>
            <a:r>
              <a:rPr lang="en-US" dirty="0" err="1" smtClean="0"/>
              <a:t>Emp_Fname</a:t>
            </a:r>
            <a:r>
              <a:rPr lang="en-US" dirty="0" smtClean="0"/>
              <a:t>, </a:t>
            </a:r>
            <a:r>
              <a:rPr lang="en-US" i="1" dirty="0" err="1" smtClean="0"/>
              <a:t>Emp_Spouse</a:t>
            </a:r>
            <a:r>
              <a:rPr lang="en-US" dirty="0" smtClean="0"/>
              <a:t>) </a:t>
            </a:r>
          </a:p>
          <a:p>
            <a:pPr>
              <a:defRPr/>
            </a:pPr>
            <a:r>
              <a:rPr lang="en-US" dirty="0" smtClean="0"/>
              <a:t>Implementation</a:t>
            </a:r>
          </a:p>
          <a:p>
            <a:pPr>
              <a:defRPr/>
            </a:pPr>
            <a:endParaRPr lang="en-US" dirty="0"/>
          </a:p>
          <a:p>
            <a:pPr>
              <a:defRPr/>
            </a:pPr>
            <a:endParaRPr lang="en-US" dirty="0" smtClean="0"/>
          </a:p>
          <a:p>
            <a:pPr>
              <a:defRPr/>
            </a:pPr>
            <a:endParaRPr lang="en-US" dirty="0"/>
          </a:p>
          <a:p>
            <a:pPr>
              <a:defRPr/>
            </a:pPr>
            <a:endParaRPr lang="en-US" dirty="0" smtClean="0"/>
          </a:p>
          <a:p>
            <a:pPr marL="0" indent="0">
              <a:buFont typeface="Wingdings" panose="05000000000000000000" pitchFamily="2" charset="2"/>
              <a:buNone/>
              <a:defRPr/>
            </a:pPr>
            <a:r>
              <a:rPr lang="en-US" dirty="0" smtClean="0"/>
              <a:t>=&gt;</a:t>
            </a:r>
            <a:r>
              <a:rPr lang="en-GB" dirty="0"/>
              <a:t>The foreign key is the primary key of the same table, but is given a different name.</a:t>
            </a:r>
          </a:p>
          <a:p>
            <a:pPr marL="0" indent="0">
              <a:buFont typeface="Wingdings" panose="05000000000000000000" pitchFamily="2" charset="2"/>
              <a:buNone/>
              <a:defRPr/>
            </a:pPr>
            <a:endParaRPr lang="en-GB" dirty="0" smtClean="0"/>
          </a:p>
          <a:p>
            <a:pPr>
              <a:defRPr/>
            </a:pPr>
            <a:endParaRPr lang="en-GB" dirty="0"/>
          </a:p>
          <a:p>
            <a:pPr>
              <a:defRPr/>
            </a:pPr>
            <a:endParaRPr lang="en-GB" dirty="0" smtClean="0"/>
          </a:p>
          <a:p>
            <a:pPr>
              <a:defRPr/>
            </a:pPr>
            <a:endParaRPr lang="en-GB" dirty="0"/>
          </a:p>
          <a:p>
            <a:pPr>
              <a:defRPr/>
            </a:pPr>
            <a:endParaRPr lang="en-GB" dirty="0" smtClean="0"/>
          </a:p>
        </p:txBody>
      </p:sp>
      <p:pic>
        <p:nvPicPr>
          <p:cNvPr id="6246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573463"/>
            <a:ext cx="731202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9073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531938" y="365125"/>
            <a:ext cx="6983412" cy="946150"/>
          </a:xfrm>
        </p:spPr>
        <p:txBody>
          <a:bodyPr>
            <a:normAutofit fontScale="90000"/>
          </a:bodyPr>
          <a:lstStyle/>
          <a:p>
            <a:r>
              <a:rPr lang="en-US" altLang="en-US" smtClean="0"/>
              <a:t>Step 6: Mapping Unary relationship</a:t>
            </a:r>
          </a:p>
        </p:txBody>
      </p:sp>
      <p:sp>
        <p:nvSpPr>
          <p:cNvPr id="3" name="Content Placeholder 2"/>
          <p:cNvSpPr>
            <a:spLocks noGrp="1"/>
          </p:cNvSpPr>
          <p:nvPr>
            <p:ph idx="1"/>
          </p:nvPr>
        </p:nvSpPr>
        <p:spPr>
          <a:xfrm>
            <a:off x="77788" y="1311275"/>
            <a:ext cx="8931275" cy="4865688"/>
          </a:xfrm>
        </p:spPr>
        <p:txBody>
          <a:bodyPr>
            <a:normAutofit fontScale="92500" lnSpcReduction="10000"/>
          </a:bodyPr>
          <a:lstStyle/>
          <a:p>
            <a:pPr>
              <a:defRPr/>
            </a:pPr>
            <a:r>
              <a:rPr lang="en-US" sz="2800" dirty="0"/>
              <a:t>Mapping the </a:t>
            </a:r>
            <a:r>
              <a:rPr lang="en-US" sz="2800" dirty="0" smtClean="0"/>
              <a:t>1:M </a:t>
            </a:r>
            <a:r>
              <a:rPr lang="en-US" sz="2800" dirty="0"/>
              <a:t>unary relationship </a:t>
            </a:r>
            <a:r>
              <a:rPr lang="en-US" sz="2800" dirty="0" smtClean="0"/>
              <a:t>“</a:t>
            </a:r>
            <a:r>
              <a:rPr lang="en-US" sz="2800" b="1" dirty="0"/>
              <a:t>EMPLOYEE manages </a:t>
            </a:r>
            <a:r>
              <a:rPr lang="en-US" sz="2800" b="1" dirty="0" smtClean="0"/>
              <a:t>EMPLOYEE</a:t>
            </a:r>
            <a:r>
              <a:rPr lang="en-US" sz="2800" dirty="0" smtClean="0"/>
              <a:t>”</a:t>
            </a:r>
            <a:r>
              <a:rPr lang="en-US" dirty="0"/>
              <a:t/>
            </a:r>
            <a:br>
              <a:rPr lang="en-US" dirty="0"/>
            </a:br>
            <a:r>
              <a:rPr lang="en-US" sz="2800" dirty="0" smtClean="0"/>
              <a:t>=&gt; Employee( </a:t>
            </a:r>
            <a:r>
              <a:rPr lang="en-US" sz="2800" dirty="0" err="1" smtClean="0"/>
              <a:t>Emp_Code</a:t>
            </a:r>
            <a:r>
              <a:rPr lang="en-US" sz="2800" dirty="0" smtClean="0"/>
              <a:t>, </a:t>
            </a:r>
            <a:r>
              <a:rPr lang="en-US" sz="2800" dirty="0" err="1" smtClean="0"/>
              <a:t>Emp_Lname</a:t>
            </a:r>
            <a:r>
              <a:rPr lang="en-US" sz="2800" dirty="0" smtClean="0"/>
              <a:t>, </a:t>
            </a:r>
            <a:r>
              <a:rPr lang="en-US" sz="2800" i="1" dirty="0" err="1" smtClean="0"/>
              <a:t>Emp_Manager</a:t>
            </a:r>
            <a:r>
              <a:rPr lang="en-US" sz="2800" dirty="0" smtClean="0"/>
              <a:t>) </a:t>
            </a:r>
          </a:p>
          <a:p>
            <a:pPr>
              <a:defRPr/>
            </a:pPr>
            <a:r>
              <a:rPr lang="en-US" sz="2800" dirty="0" smtClean="0"/>
              <a:t>Implementation</a:t>
            </a:r>
          </a:p>
          <a:p>
            <a:pPr>
              <a:defRPr/>
            </a:pPr>
            <a:endParaRPr lang="en-US" dirty="0"/>
          </a:p>
          <a:p>
            <a:pPr>
              <a:defRPr/>
            </a:pPr>
            <a:endParaRPr lang="en-US" dirty="0" smtClean="0"/>
          </a:p>
          <a:p>
            <a:pPr>
              <a:defRPr/>
            </a:pPr>
            <a:endParaRPr lang="en-US" dirty="0"/>
          </a:p>
          <a:p>
            <a:pPr>
              <a:defRPr/>
            </a:pPr>
            <a:endParaRPr lang="en-US" dirty="0" smtClean="0"/>
          </a:p>
          <a:p>
            <a:pPr>
              <a:defRPr/>
            </a:pPr>
            <a:endParaRPr lang="en-US" dirty="0"/>
          </a:p>
          <a:p>
            <a:pPr marL="0" indent="0">
              <a:buFont typeface="Wingdings" panose="05000000000000000000" pitchFamily="2" charset="2"/>
              <a:buNone/>
              <a:defRPr/>
            </a:pPr>
            <a:r>
              <a:rPr lang="en-GB" dirty="0" smtClean="0"/>
              <a:t>=&gt;The </a:t>
            </a:r>
            <a:r>
              <a:rPr lang="en-GB" dirty="0"/>
              <a:t>foreign key is the primary key of the same table, but is given a different name.</a:t>
            </a:r>
          </a:p>
          <a:p>
            <a:pPr>
              <a:defRPr/>
            </a:pPr>
            <a:endParaRPr lang="en-US" dirty="0" smtClean="0"/>
          </a:p>
          <a:p>
            <a:pPr>
              <a:defRPr/>
            </a:pPr>
            <a:endParaRPr lang="en-GB" dirty="0"/>
          </a:p>
          <a:p>
            <a:pPr>
              <a:defRPr/>
            </a:pPr>
            <a:endParaRPr lang="en-GB" dirty="0" smtClean="0"/>
          </a:p>
          <a:p>
            <a:pPr>
              <a:defRPr/>
            </a:pPr>
            <a:endParaRPr lang="en-GB" dirty="0"/>
          </a:p>
          <a:p>
            <a:pPr>
              <a:defRPr/>
            </a:pPr>
            <a:endParaRPr lang="en-GB" dirty="0" smtClean="0"/>
          </a:p>
          <a:p>
            <a:pPr>
              <a:defRPr/>
            </a:pPr>
            <a:endParaRPr lang="en-GB" dirty="0"/>
          </a:p>
          <a:p>
            <a:pPr>
              <a:defRPr/>
            </a:pPr>
            <a:endParaRPr lang="en-GB" dirty="0" smtClean="0"/>
          </a:p>
        </p:txBody>
      </p:sp>
      <p:pic>
        <p:nvPicPr>
          <p:cNvPr id="634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492375"/>
            <a:ext cx="6372225"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39677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531938" y="365125"/>
            <a:ext cx="6983412" cy="946150"/>
          </a:xfrm>
        </p:spPr>
        <p:txBody>
          <a:bodyPr>
            <a:normAutofit fontScale="90000"/>
          </a:bodyPr>
          <a:lstStyle/>
          <a:p>
            <a:r>
              <a:rPr lang="en-US" altLang="en-US" smtClean="0"/>
              <a:t>Step 6: Mapping Unary relationship</a:t>
            </a:r>
          </a:p>
        </p:txBody>
      </p:sp>
      <p:sp>
        <p:nvSpPr>
          <p:cNvPr id="3" name="Content Placeholder 2"/>
          <p:cNvSpPr>
            <a:spLocks noGrp="1"/>
          </p:cNvSpPr>
          <p:nvPr>
            <p:ph idx="1"/>
          </p:nvPr>
        </p:nvSpPr>
        <p:spPr>
          <a:xfrm>
            <a:off x="31750" y="1311275"/>
            <a:ext cx="9220200" cy="4865688"/>
          </a:xfrm>
        </p:spPr>
        <p:txBody>
          <a:bodyPr/>
          <a:lstStyle/>
          <a:p>
            <a:pPr>
              <a:defRPr/>
            </a:pPr>
            <a:r>
              <a:rPr lang="en-US" dirty="0"/>
              <a:t>Mapping the </a:t>
            </a:r>
            <a:r>
              <a:rPr lang="en-US" dirty="0" smtClean="0"/>
              <a:t>M-N </a:t>
            </a:r>
            <a:r>
              <a:rPr lang="en-US" dirty="0"/>
              <a:t>unary relationship </a:t>
            </a:r>
            <a:r>
              <a:rPr lang="en-US" dirty="0" smtClean="0"/>
              <a:t>“</a:t>
            </a:r>
            <a:r>
              <a:rPr lang="en-US" b="1" dirty="0"/>
              <a:t>COURSE requires </a:t>
            </a:r>
            <a:r>
              <a:rPr lang="en-US" b="1" dirty="0" smtClean="0"/>
              <a:t>COURSE</a:t>
            </a:r>
            <a:r>
              <a:rPr lang="en-US" dirty="0" smtClean="0"/>
              <a:t>”</a:t>
            </a:r>
          </a:p>
          <a:p>
            <a:pPr marL="0" indent="0">
              <a:buFont typeface="Wingdings" panose="05000000000000000000" pitchFamily="2" charset="2"/>
              <a:buNone/>
              <a:defRPr/>
            </a:pPr>
            <a:r>
              <a:rPr lang="en-US" sz="2800" dirty="0" smtClean="0"/>
              <a:t>=&gt; Course( </a:t>
            </a:r>
            <a:r>
              <a:rPr lang="en-US" sz="2800" dirty="0" err="1" smtClean="0"/>
              <a:t>Crs_code</a:t>
            </a:r>
            <a:r>
              <a:rPr lang="en-US" sz="2800" dirty="0" smtClean="0"/>
              <a:t>, </a:t>
            </a:r>
            <a:r>
              <a:rPr lang="en-US" sz="2800" dirty="0" err="1" smtClean="0"/>
              <a:t>Dept_code</a:t>
            </a:r>
            <a:r>
              <a:rPr lang="en-US" sz="2800" dirty="0" smtClean="0"/>
              <a:t>, </a:t>
            </a:r>
            <a:r>
              <a:rPr lang="en-US" sz="2800" dirty="0" err="1" smtClean="0"/>
              <a:t>Crs_Description</a:t>
            </a:r>
            <a:r>
              <a:rPr lang="en-US" sz="2800" dirty="0" smtClean="0"/>
              <a:t>, </a:t>
            </a:r>
            <a:r>
              <a:rPr lang="en-US" sz="2800" dirty="0" err="1" smtClean="0"/>
              <a:t>Crs_credit</a:t>
            </a:r>
            <a:r>
              <a:rPr lang="en-US" sz="2800" dirty="0" smtClean="0"/>
              <a:t>)</a:t>
            </a:r>
          </a:p>
          <a:p>
            <a:pPr marL="0" indent="0">
              <a:buFont typeface="Wingdings" panose="05000000000000000000" pitchFamily="2" charset="2"/>
              <a:buNone/>
              <a:defRPr/>
            </a:pPr>
            <a:r>
              <a:rPr lang="en-US" sz="2800" dirty="0" smtClean="0"/>
              <a:t>=&gt; </a:t>
            </a:r>
            <a:r>
              <a:rPr lang="en-US" sz="2800" dirty="0" err="1" smtClean="0"/>
              <a:t>PreReq</a:t>
            </a:r>
            <a:r>
              <a:rPr lang="en-US" sz="2800" dirty="0" smtClean="0"/>
              <a:t>( </a:t>
            </a:r>
            <a:r>
              <a:rPr lang="en-US" sz="2800" dirty="0" err="1" smtClean="0"/>
              <a:t>Crs_code</a:t>
            </a:r>
            <a:r>
              <a:rPr lang="en-US" sz="2800" dirty="0" smtClean="0"/>
              <a:t>, </a:t>
            </a:r>
            <a:r>
              <a:rPr lang="en-US" sz="2800" dirty="0" err="1" smtClean="0"/>
              <a:t>Pre_Take</a:t>
            </a:r>
            <a:r>
              <a:rPr lang="en-US" sz="2800" dirty="0" smtClean="0"/>
              <a:t>) </a:t>
            </a:r>
          </a:p>
          <a:p>
            <a:pPr marL="0" indent="0">
              <a:buFont typeface="Wingdings" panose="05000000000000000000" pitchFamily="2" charset="2"/>
              <a:buNone/>
              <a:defRPr/>
            </a:pPr>
            <a:endParaRPr lang="en-GB" dirty="0" smtClean="0"/>
          </a:p>
          <a:p>
            <a:pPr>
              <a:defRPr/>
            </a:pPr>
            <a:endParaRPr lang="en-GB" dirty="0"/>
          </a:p>
          <a:p>
            <a:pPr>
              <a:defRPr/>
            </a:pPr>
            <a:endParaRPr lang="en-GB" dirty="0" smtClean="0"/>
          </a:p>
          <a:p>
            <a:pPr>
              <a:defRPr/>
            </a:pPr>
            <a:endParaRPr lang="en-GB" dirty="0"/>
          </a:p>
          <a:p>
            <a:pPr>
              <a:defRPr/>
            </a:pPr>
            <a:endParaRPr lang="en-GB" dirty="0" smtClean="0"/>
          </a:p>
        </p:txBody>
      </p:sp>
      <p:pic>
        <p:nvPicPr>
          <p:cNvPr id="655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3141663"/>
            <a:ext cx="6581775"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790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1531938" y="365125"/>
            <a:ext cx="6983412" cy="946150"/>
          </a:xfrm>
        </p:spPr>
        <p:txBody>
          <a:bodyPr/>
          <a:lstStyle/>
          <a:p>
            <a:pPr eaLnBrk="1" hangingPunct="1"/>
            <a:r>
              <a:rPr lang="en-US" altLang="en-US" sz="3200" smtClean="0"/>
              <a:t>Step 7: Mapping Multivalued Attributes</a:t>
            </a:r>
            <a:endParaRPr lang="en-US" altLang="en-US" smtClean="0"/>
          </a:p>
        </p:txBody>
      </p:sp>
      <p:sp>
        <p:nvSpPr>
          <p:cNvPr id="3" name="Content Placeholder 2"/>
          <p:cNvSpPr>
            <a:spLocks noGrp="1"/>
          </p:cNvSpPr>
          <p:nvPr>
            <p:ph idx="1"/>
          </p:nvPr>
        </p:nvSpPr>
        <p:spPr>
          <a:xfrm>
            <a:off x="428625" y="1431925"/>
            <a:ext cx="8326438" cy="5165725"/>
          </a:xfrm>
        </p:spPr>
        <p:txBody>
          <a:bodyPr rtlCol="0">
            <a:normAutofit fontScale="85000" lnSpcReduction="20000"/>
          </a:bodyPr>
          <a:lstStyle/>
          <a:p>
            <a:pPr eaLnBrk="1" hangingPunct="1">
              <a:defRPr/>
            </a:pPr>
            <a:r>
              <a:rPr lang="en-US" dirty="0" smtClean="0"/>
              <a:t>Create a new relation R for each multivalued attribute</a:t>
            </a:r>
          </a:p>
          <a:p>
            <a:pPr eaLnBrk="1" hangingPunct="1">
              <a:defRPr/>
            </a:pPr>
            <a:r>
              <a:rPr lang="en-US" dirty="0" smtClean="0"/>
              <a:t>Add primary key of the original entity to the new relation R as a foreign key. </a:t>
            </a:r>
          </a:p>
          <a:p>
            <a:pPr eaLnBrk="1" hangingPunct="1">
              <a:defRPr/>
            </a:pPr>
            <a:r>
              <a:rPr lang="en-US" dirty="0" smtClean="0"/>
              <a:t>The primary key of R is the combination of R and the original entity. </a:t>
            </a:r>
            <a:r>
              <a:rPr lang="en-US" dirty="0"/>
              <a:t>If the multivalued attribute is composite, </a:t>
            </a:r>
            <a:r>
              <a:rPr lang="en-US" dirty="0" smtClean="0"/>
              <a:t>we include </a:t>
            </a:r>
            <a:r>
              <a:rPr lang="en-US" dirty="0"/>
              <a:t>its simple </a:t>
            </a:r>
            <a:r>
              <a:rPr lang="en-US" dirty="0" smtClean="0"/>
              <a:t>components.</a:t>
            </a:r>
            <a:r>
              <a:rPr lang="en-US" dirty="0"/>
              <a:t/>
            </a:r>
            <a:br>
              <a:rPr lang="en-US" dirty="0"/>
            </a:br>
            <a:endParaRPr lang="en-US" dirty="0" smtClean="0"/>
          </a:p>
          <a:p>
            <a:pPr eaLnBrk="1" hangingPunct="1">
              <a:buFontTx/>
              <a:buChar char="-"/>
              <a:defRPr/>
            </a:pPr>
            <a:endParaRPr lang="en-US" b="1" dirty="0"/>
          </a:p>
          <a:p>
            <a:pPr eaLnBrk="1" hangingPunct="1">
              <a:buFontTx/>
              <a:buChar char="-"/>
              <a:defRPr/>
            </a:pPr>
            <a:endParaRPr lang="en-US" b="1" dirty="0" smtClean="0"/>
          </a:p>
          <a:p>
            <a:pPr eaLnBrk="1" hangingPunct="1">
              <a:buFontTx/>
              <a:buChar char="-"/>
              <a:defRPr/>
            </a:pPr>
            <a:endParaRPr lang="en-US" b="1" dirty="0"/>
          </a:p>
          <a:p>
            <a:pPr marL="0" indent="0" eaLnBrk="1" hangingPunct="1">
              <a:buFont typeface="Wingdings" panose="05000000000000000000" pitchFamily="2" charset="2"/>
              <a:buNone/>
              <a:defRPr/>
            </a:pPr>
            <a:endParaRPr lang="en-US" b="1" dirty="0"/>
          </a:p>
          <a:p>
            <a:pPr marL="0" indent="0" eaLnBrk="1" hangingPunct="1">
              <a:buFont typeface="Arial" panose="020B0604020202020204" pitchFamily="34" charset="0"/>
              <a:buNone/>
              <a:defRPr/>
            </a:pPr>
            <a:r>
              <a:rPr lang="en-US" dirty="0" smtClean="0"/>
              <a:t> =&gt; Phone(</a:t>
            </a:r>
            <a:r>
              <a:rPr lang="en-US" u="sng" dirty="0" err="1" smtClean="0"/>
              <a:t>EmployeeID</a:t>
            </a:r>
            <a:r>
              <a:rPr lang="en-US" dirty="0" smtClean="0"/>
              <a:t>, </a:t>
            </a:r>
            <a:r>
              <a:rPr lang="en-US" u="sng" dirty="0" err="1" smtClean="0"/>
              <a:t>PhoneNumber</a:t>
            </a:r>
            <a:r>
              <a:rPr lang="en-US" dirty="0" smtClean="0"/>
              <a:t>, type)</a:t>
            </a:r>
            <a:endParaRPr lang="en-GB" dirty="0" smtClean="0"/>
          </a:p>
          <a:p>
            <a:pPr marL="0" indent="0" eaLnBrk="1" hangingPunct="1">
              <a:buFont typeface="Arial" panose="020B0604020202020204" pitchFamily="34" charset="0"/>
              <a:buNone/>
              <a:defRPr/>
            </a:pPr>
            <a:r>
              <a:rPr lang="en-GB" dirty="0" smtClean="0"/>
              <a:t> =&gt;Employee(</a:t>
            </a:r>
            <a:r>
              <a:rPr lang="en-GB" u="sng" dirty="0" err="1" smtClean="0"/>
              <a:t>EmployeeID</a:t>
            </a:r>
            <a:r>
              <a:rPr lang="en-GB" dirty="0" smtClean="0"/>
              <a:t>, </a:t>
            </a:r>
            <a:r>
              <a:rPr lang="en-GB" dirty="0" err="1" smtClean="0"/>
              <a:t>FirstName</a:t>
            </a:r>
            <a:r>
              <a:rPr lang="en-GB" dirty="0" smtClean="0"/>
              <a:t>, </a:t>
            </a:r>
            <a:r>
              <a:rPr lang="en-GB" dirty="0" err="1" smtClean="0"/>
              <a:t>LastName</a:t>
            </a:r>
            <a:r>
              <a:rPr lang="en-GB" dirty="0" smtClean="0"/>
              <a:t>, Gender)</a:t>
            </a:r>
            <a:endParaRPr lang="en-US" dirty="0"/>
          </a:p>
        </p:txBody>
      </p:sp>
      <p:pic>
        <p:nvPicPr>
          <p:cNvPr id="6758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429000"/>
            <a:ext cx="180022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1475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531938" y="365125"/>
            <a:ext cx="6983412" cy="946150"/>
          </a:xfrm>
        </p:spPr>
        <p:txBody>
          <a:bodyPr/>
          <a:lstStyle/>
          <a:p>
            <a:pPr eaLnBrk="1" hangingPunct="1"/>
            <a:r>
              <a:rPr lang="en-US" altLang="en-US" sz="3200" smtClean="0"/>
              <a:t>Step 7: Mapping Multivalued Attributes</a:t>
            </a:r>
            <a:endParaRPr lang="en-US" altLang="en-US" smtClean="0"/>
          </a:p>
        </p:txBody>
      </p:sp>
      <p:sp>
        <p:nvSpPr>
          <p:cNvPr id="3" name="Content Placeholder 2"/>
          <p:cNvSpPr>
            <a:spLocks noGrp="1"/>
          </p:cNvSpPr>
          <p:nvPr>
            <p:ph idx="1"/>
          </p:nvPr>
        </p:nvSpPr>
        <p:spPr>
          <a:xfrm>
            <a:off x="428625" y="1431925"/>
            <a:ext cx="8326438" cy="5165725"/>
          </a:xfrm>
        </p:spPr>
        <p:txBody>
          <a:bodyPr rtlCol="0">
            <a:normAutofit/>
          </a:bodyPr>
          <a:lstStyle/>
          <a:p>
            <a:pPr eaLnBrk="1" hangingPunct="1">
              <a:defRPr/>
            </a:pPr>
            <a:r>
              <a:rPr lang="en-US" dirty="0" smtClean="0"/>
              <a:t> Another example: In ER model</a:t>
            </a:r>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r>
              <a:rPr lang="en-US" dirty="0" smtClean="0"/>
              <a:t>In the relation </a:t>
            </a:r>
            <a:r>
              <a:rPr lang="en-US" dirty="0" err="1" smtClean="0"/>
              <a:t>shema</a:t>
            </a:r>
            <a:r>
              <a:rPr lang="en-US" dirty="0" smtClean="0"/>
              <a:t>:</a:t>
            </a:r>
          </a:p>
          <a:p>
            <a:pPr marL="0" indent="0" eaLnBrk="1" hangingPunct="1">
              <a:buFont typeface="Arial" panose="020B0604020202020204" pitchFamily="34" charset="0"/>
              <a:buNone/>
              <a:defRPr/>
            </a:pPr>
            <a:r>
              <a:rPr lang="en-US" dirty="0" smtClean="0"/>
              <a:t>=&gt;Skill(</a:t>
            </a:r>
            <a:r>
              <a:rPr lang="en-US" u="sng" dirty="0" err="1" smtClean="0"/>
              <a:t>SkillCode</a:t>
            </a:r>
            <a:r>
              <a:rPr lang="en-US" dirty="0" smtClean="0"/>
              <a:t>, Skill Title, Skill Type)</a:t>
            </a:r>
          </a:p>
          <a:p>
            <a:pPr marL="0" indent="0" eaLnBrk="1" hangingPunct="1">
              <a:buFont typeface="Arial" panose="020B0604020202020204" pitchFamily="34" charset="0"/>
              <a:buNone/>
              <a:defRPr/>
            </a:pPr>
            <a:r>
              <a:rPr lang="en-US" dirty="0" smtClean="0"/>
              <a:t>=&gt;Possesses(</a:t>
            </a:r>
            <a:r>
              <a:rPr lang="en-US" u="sng" dirty="0" err="1" smtClean="0"/>
              <a:t>EmployeeID</a:t>
            </a:r>
            <a:r>
              <a:rPr lang="en-US" dirty="0" smtClean="0"/>
              <a:t>, </a:t>
            </a:r>
            <a:r>
              <a:rPr lang="en-US" u="sng" dirty="0" err="1" smtClean="0"/>
              <a:t>SkillCode</a:t>
            </a:r>
            <a:r>
              <a:rPr lang="en-US" dirty="0" smtClean="0"/>
              <a:t>)</a:t>
            </a:r>
            <a:endParaRPr lang="en-GB" dirty="0"/>
          </a:p>
          <a:p>
            <a:pPr marL="0" indent="0" eaLnBrk="1" hangingPunct="1">
              <a:buFont typeface="Arial" panose="020B0604020202020204" pitchFamily="34" charset="0"/>
              <a:buNone/>
              <a:defRPr/>
            </a:pPr>
            <a:r>
              <a:rPr lang="en-GB" dirty="0"/>
              <a:t> =&gt;Employee(</a:t>
            </a:r>
            <a:r>
              <a:rPr lang="en-GB" u="sng" dirty="0" err="1"/>
              <a:t>EmployeeID</a:t>
            </a:r>
            <a:r>
              <a:rPr lang="en-GB" dirty="0"/>
              <a:t>, </a:t>
            </a:r>
            <a:r>
              <a:rPr lang="en-GB" dirty="0" err="1" smtClean="0"/>
              <a:t>EmployeeName</a:t>
            </a:r>
            <a:r>
              <a:rPr lang="en-GB" dirty="0" smtClean="0"/>
              <a:t>)</a:t>
            </a:r>
            <a:endParaRPr lang="en-US" dirty="0"/>
          </a:p>
          <a:p>
            <a:pPr eaLnBrk="1" hangingPunct="1">
              <a:defRPr/>
            </a:pPr>
            <a:endParaRPr lang="en-US" dirty="0"/>
          </a:p>
        </p:txBody>
      </p:sp>
      <p:pic>
        <p:nvPicPr>
          <p:cNvPr id="68612" name="Picture 1"/>
          <p:cNvPicPr>
            <a:picLocks noChangeAspect="1"/>
          </p:cNvPicPr>
          <p:nvPr/>
        </p:nvPicPr>
        <p:blipFill>
          <a:blip r:embed="rId2">
            <a:extLst>
              <a:ext uri="{28A0092B-C50C-407E-A947-70E740481C1C}">
                <a14:useLocalDpi xmlns:a14="http://schemas.microsoft.com/office/drawing/2010/main" val="0"/>
              </a:ext>
            </a:extLst>
          </a:blip>
          <a:srcRect l="1660" t="9525" r="76761" b="4762"/>
          <a:stretch>
            <a:fillRect/>
          </a:stretch>
        </p:blipFill>
        <p:spPr bwMode="auto">
          <a:xfrm>
            <a:off x="827088" y="2060575"/>
            <a:ext cx="187325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3"/>
          <p:cNvPicPr>
            <a:picLocks noChangeAspect="1"/>
          </p:cNvPicPr>
          <p:nvPr/>
        </p:nvPicPr>
        <p:blipFill>
          <a:blip r:embed="rId3">
            <a:extLst>
              <a:ext uri="{28A0092B-C50C-407E-A947-70E740481C1C}">
                <a14:useLocalDpi xmlns:a14="http://schemas.microsoft.com/office/drawing/2010/main" val="0"/>
              </a:ext>
            </a:extLst>
          </a:blip>
          <a:srcRect t="18741"/>
          <a:stretch>
            <a:fillRect/>
          </a:stretch>
        </p:blipFill>
        <p:spPr bwMode="auto">
          <a:xfrm>
            <a:off x="3789363" y="2060575"/>
            <a:ext cx="471646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6586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1531938" y="365125"/>
            <a:ext cx="6983412" cy="946150"/>
          </a:xfrm>
        </p:spPr>
        <p:txBody>
          <a:bodyPr/>
          <a:lstStyle/>
          <a:p>
            <a:pPr eaLnBrk="1" hangingPunct="1"/>
            <a:r>
              <a:rPr lang="en-US" altLang="en-US" sz="3200" smtClean="0"/>
              <a:t>Step 8: Mapping n-ary Relationship types</a:t>
            </a:r>
            <a:endParaRPr lang="en-US" altLang="en-US" smtClean="0"/>
          </a:p>
        </p:txBody>
      </p:sp>
      <p:sp>
        <p:nvSpPr>
          <p:cNvPr id="69635" name="Content Placeholder 2"/>
          <p:cNvSpPr>
            <a:spLocks noGrp="1"/>
          </p:cNvSpPr>
          <p:nvPr>
            <p:ph idx="1"/>
          </p:nvPr>
        </p:nvSpPr>
        <p:spPr>
          <a:xfrm>
            <a:off x="250825" y="1311275"/>
            <a:ext cx="8713788" cy="5165725"/>
          </a:xfrm>
        </p:spPr>
        <p:txBody>
          <a:bodyPr/>
          <a:lstStyle/>
          <a:p>
            <a:pPr eaLnBrk="1" hangingPunct="1"/>
            <a:r>
              <a:rPr lang="en-US" altLang="en-US" smtClean="0"/>
              <a:t>Mapping Ternary (and n-ary) relationship type:</a:t>
            </a:r>
          </a:p>
          <a:p>
            <a:pPr lvl="1" eaLnBrk="1" hangingPunct="1"/>
            <a:r>
              <a:rPr lang="en-US" altLang="en-US" smtClean="0"/>
              <a:t>One relation for each entity and one for the associative entity</a:t>
            </a:r>
          </a:p>
          <a:p>
            <a:pPr lvl="1" eaLnBrk="1" hangingPunct="1"/>
            <a:r>
              <a:rPr lang="en-US" altLang="en-US" smtClean="0"/>
              <a:t>Associative entity has foreign keys to each entity in the relationship</a:t>
            </a:r>
          </a:p>
          <a:p>
            <a:pPr lvl="1" eaLnBrk="1" hangingPunct="1"/>
            <a:endParaRPr lang="en-US" altLang="en-US" smtClean="0"/>
          </a:p>
          <a:p>
            <a:pPr eaLnBrk="1" hangingPunct="1">
              <a:buFontTx/>
              <a:buChar char="-"/>
            </a:pPr>
            <a:endParaRPr lang="en-US" altLang="en-US" b="1" smtClean="0"/>
          </a:p>
          <a:p>
            <a:pPr eaLnBrk="1" hangingPunct="1">
              <a:buFontTx/>
              <a:buChar char="-"/>
            </a:pPr>
            <a:endParaRPr lang="en-US" altLang="en-US" b="1" smtClean="0"/>
          </a:p>
        </p:txBody>
      </p:sp>
    </p:spTree>
    <p:extLst>
      <p:ext uri="{BB962C8B-B14F-4D97-AF65-F5344CB8AC3E}">
        <p14:creationId xmlns:p14="http://schemas.microsoft.com/office/powerpoint/2010/main" val="12806567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1531938" y="365125"/>
            <a:ext cx="6983412" cy="946150"/>
          </a:xfrm>
        </p:spPr>
        <p:txBody>
          <a:bodyPr/>
          <a:lstStyle/>
          <a:p>
            <a:pPr eaLnBrk="1" hangingPunct="1"/>
            <a:r>
              <a:rPr lang="en-US" altLang="en-US" sz="3200" smtClean="0"/>
              <a:t>Step 8: Mapping n-nary Relationship types</a:t>
            </a:r>
            <a:endParaRPr lang="en-US" altLang="en-US" smtClean="0"/>
          </a:p>
        </p:txBody>
      </p:sp>
      <p:sp>
        <p:nvSpPr>
          <p:cNvPr id="3" name="Content Placeholder 2"/>
          <p:cNvSpPr>
            <a:spLocks noGrp="1"/>
          </p:cNvSpPr>
          <p:nvPr>
            <p:ph idx="1"/>
          </p:nvPr>
        </p:nvSpPr>
        <p:spPr>
          <a:xfrm>
            <a:off x="228600" y="1311275"/>
            <a:ext cx="8807450" cy="5165725"/>
          </a:xfrm>
        </p:spPr>
        <p:txBody>
          <a:bodyPr rtlCol="0">
            <a:normAutofit fontScale="77500" lnSpcReduction="20000"/>
          </a:bodyPr>
          <a:lstStyle/>
          <a:p>
            <a:pPr eaLnBrk="1" hangingPunct="1">
              <a:defRPr/>
            </a:pPr>
            <a:r>
              <a:rPr lang="en-US" dirty="0" smtClean="0"/>
              <a:t>Example</a:t>
            </a:r>
          </a:p>
          <a:p>
            <a:pPr eaLnBrk="1" hangingPunct="1">
              <a:defRPr/>
            </a:pPr>
            <a:endParaRPr lang="en-US" dirty="0"/>
          </a:p>
          <a:p>
            <a:pPr eaLnBrk="1" hangingPunct="1">
              <a:defRPr/>
            </a:pPr>
            <a:endParaRPr lang="en-US" dirty="0" smtClean="0"/>
          </a:p>
          <a:p>
            <a:pPr eaLnBrk="1" hangingPunct="1">
              <a:defRPr/>
            </a:pPr>
            <a:endParaRPr lang="en-US" dirty="0"/>
          </a:p>
          <a:p>
            <a:pPr eaLnBrk="1" hangingPunct="1">
              <a:defRPr/>
            </a:pPr>
            <a:endParaRPr lang="en-US" dirty="0" smtClean="0"/>
          </a:p>
          <a:p>
            <a:pPr eaLnBrk="1" hangingPunct="1">
              <a:defRPr/>
            </a:pPr>
            <a:endParaRPr lang="en-US" dirty="0" smtClean="0"/>
          </a:p>
          <a:p>
            <a:pPr eaLnBrk="1" hangingPunct="1">
              <a:defRPr/>
            </a:pPr>
            <a:endParaRPr lang="en-US" dirty="0"/>
          </a:p>
          <a:p>
            <a:pPr eaLnBrk="1" hangingPunct="1">
              <a:defRPr/>
            </a:pPr>
            <a:r>
              <a:rPr lang="en-US" dirty="0" smtClean="0"/>
              <a:t>In relational schema</a:t>
            </a:r>
          </a:p>
          <a:p>
            <a:pPr marL="0" indent="0" eaLnBrk="1" hangingPunct="1">
              <a:buFont typeface="Wingdings" panose="05000000000000000000" pitchFamily="2" charset="2"/>
              <a:buNone/>
              <a:defRPr/>
            </a:pPr>
            <a:r>
              <a:rPr lang="en-US" dirty="0" smtClean="0"/>
              <a:t>=&gt;Vendor( </a:t>
            </a:r>
            <a:r>
              <a:rPr lang="en-US" u="sng" dirty="0" err="1" smtClean="0"/>
              <a:t>VendorID</a:t>
            </a:r>
            <a:r>
              <a:rPr lang="en-US" dirty="0" smtClean="0"/>
              <a:t>,…)</a:t>
            </a:r>
          </a:p>
          <a:p>
            <a:pPr marL="0" indent="0" eaLnBrk="1" hangingPunct="1">
              <a:buFont typeface="Wingdings" panose="05000000000000000000" pitchFamily="2" charset="2"/>
              <a:buNone/>
              <a:defRPr/>
            </a:pPr>
            <a:r>
              <a:rPr lang="en-US" dirty="0" smtClean="0"/>
              <a:t>=&gt;Warehouse(</a:t>
            </a:r>
            <a:r>
              <a:rPr lang="en-US" u="sng" dirty="0" err="1" smtClean="0"/>
              <a:t>WareHouseID</a:t>
            </a:r>
            <a:r>
              <a:rPr lang="en-US" dirty="0" smtClean="0"/>
              <a:t>,…)</a:t>
            </a:r>
          </a:p>
          <a:p>
            <a:pPr marL="0" indent="0" eaLnBrk="1" hangingPunct="1">
              <a:buFont typeface="Wingdings" panose="05000000000000000000" pitchFamily="2" charset="2"/>
              <a:buNone/>
              <a:defRPr/>
            </a:pPr>
            <a:r>
              <a:rPr lang="en-US" dirty="0" smtClean="0"/>
              <a:t>=&gt;Part(</a:t>
            </a:r>
            <a:r>
              <a:rPr lang="en-US" u="sng" dirty="0" err="1" smtClean="0"/>
              <a:t>PartID</a:t>
            </a:r>
            <a:r>
              <a:rPr lang="en-US" dirty="0" smtClean="0"/>
              <a:t>,…)</a:t>
            </a:r>
          </a:p>
          <a:p>
            <a:pPr marL="0" indent="0" eaLnBrk="1" hangingPunct="1">
              <a:buFont typeface="Wingdings" panose="05000000000000000000" pitchFamily="2" charset="2"/>
              <a:buNone/>
              <a:defRPr/>
            </a:pPr>
            <a:r>
              <a:rPr lang="en-US" dirty="0" smtClean="0"/>
              <a:t>=&gt;Supply(</a:t>
            </a:r>
            <a:r>
              <a:rPr lang="en-US" u="sng" dirty="0" err="1" smtClean="0"/>
              <a:t>VendorID</a:t>
            </a:r>
            <a:r>
              <a:rPr lang="en-US" dirty="0" smtClean="0"/>
              <a:t>,</a:t>
            </a:r>
            <a:r>
              <a:rPr lang="en-US" u="sng" dirty="0"/>
              <a:t> </a:t>
            </a:r>
            <a:r>
              <a:rPr lang="en-US" u="sng" dirty="0" err="1" smtClean="0"/>
              <a:t>WareHouseID</a:t>
            </a:r>
            <a:r>
              <a:rPr lang="en-US" dirty="0" smtClean="0"/>
              <a:t>,</a:t>
            </a:r>
            <a:r>
              <a:rPr lang="en-US" u="sng" dirty="0"/>
              <a:t> </a:t>
            </a:r>
            <a:r>
              <a:rPr lang="en-US" u="sng" dirty="0" err="1" smtClean="0"/>
              <a:t>PartID</a:t>
            </a:r>
            <a:r>
              <a:rPr lang="en-US" u="sng" dirty="0" smtClean="0"/>
              <a:t>, </a:t>
            </a:r>
            <a:r>
              <a:rPr lang="en-US" dirty="0" err="1" smtClean="0"/>
              <a:t>shippingMode</a:t>
            </a:r>
            <a:r>
              <a:rPr lang="en-US" dirty="0" smtClean="0"/>
              <a:t>, </a:t>
            </a:r>
            <a:r>
              <a:rPr lang="en-US" dirty="0" err="1" smtClean="0"/>
              <a:t>UnitCode</a:t>
            </a:r>
            <a:r>
              <a:rPr lang="en-US" dirty="0" smtClean="0"/>
              <a:t>)</a:t>
            </a:r>
          </a:p>
          <a:p>
            <a:pPr eaLnBrk="1" hangingPunct="1">
              <a:defRPr/>
            </a:pPr>
            <a:endParaRPr lang="en-US" b="1" dirty="0"/>
          </a:p>
          <a:p>
            <a:pPr eaLnBrk="1" hangingPunct="1">
              <a:defRPr/>
            </a:pPr>
            <a:endParaRPr lang="en-US" b="1" dirty="0" smtClean="0"/>
          </a:p>
          <a:p>
            <a:pPr eaLnBrk="1" hangingPunct="1">
              <a:defRPr/>
            </a:pPr>
            <a:endParaRPr lang="en-US" b="1" dirty="0"/>
          </a:p>
          <a:p>
            <a:pPr eaLnBrk="1" hangingPunct="1">
              <a:defRPr/>
            </a:pPr>
            <a:endParaRPr lang="en-US" b="1" dirty="0" smtClean="0"/>
          </a:p>
          <a:p>
            <a:pPr eaLnBrk="1" hangingPunct="1">
              <a:defRPr/>
            </a:pPr>
            <a:endParaRPr lang="en-US" b="1" dirty="0"/>
          </a:p>
          <a:p>
            <a:pPr eaLnBrk="1" hangingPunct="1">
              <a:defRPr/>
            </a:pPr>
            <a:endParaRPr lang="en-US" b="1" dirty="0"/>
          </a:p>
          <a:p>
            <a:pPr eaLnBrk="1" hangingPunct="1">
              <a:buFontTx/>
              <a:buChar char="-"/>
              <a:defRPr/>
            </a:pPr>
            <a:endParaRPr lang="en-US" b="1" dirty="0" smtClean="0"/>
          </a:p>
          <a:p>
            <a:pPr eaLnBrk="1" hangingPunct="1">
              <a:buFontTx/>
              <a:buChar char="-"/>
              <a:defRPr/>
            </a:pPr>
            <a:endParaRPr lang="en-US" b="1" dirty="0"/>
          </a:p>
        </p:txBody>
      </p:sp>
      <p:pic>
        <p:nvPicPr>
          <p:cNvPr id="7066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8775"/>
            <a:ext cx="5638800"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2050" y="1289050"/>
            <a:ext cx="2647950"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3596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1531938" y="365125"/>
            <a:ext cx="6983412" cy="946150"/>
          </a:xfrm>
        </p:spPr>
        <p:txBody>
          <a:bodyPr/>
          <a:lstStyle/>
          <a:p>
            <a:pPr eaLnBrk="1" hangingPunct="1"/>
            <a:r>
              <a:rPr lang="en-US" altLang="en-US" sz="3200" smtClean="0"/>
              <a:t>Step 8: Mapping n-nary Relationship types</a:t>
            </a:r>
            <a:endParaRPr lang="en-US" altLang="en-US" smtClean="0"/>
          </a:p>
        </p:txBody>
      </p:sp>
      <p:sp>
        <p:nvSpPr>
          <p:cNvPr id="71683" name="Content Placeholder 2"/>
          <p:cNvSpPr>
            <a:spLocks noGrp="1"/>
          </p:cNvSpPr>
          <p:nvPr>
            <p:ph idx="1"/>
          </p:nvPr>
        </p:nvSpPr>
        <p:spPr>
          <a:xfrm>
            <a:off x="179388" y="1196975"/>
            <a:ext cx="8809037" cy="5165725"/>
          </a:xfrm>
        </p:spPr>
        <p:txBody>
          <a:bodyPr/>
          <a:lstStyle/>
          <a:p>
            <a:pPr eaLnBrk="1" hangingPunct="1"/>
            <a:r>
              <a:rPr lang="en-US" altLang="en-US" smtClean="0"/>
              <a:t>Another example:</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In relational schema</a:t>
            </a:r>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endParaRPr lang="en-US" altLang="en-US" b="1" smtClean="0"/>
          </a:p>
          <a:p>
            <a:pPr eaLnBrk="1" hangingPunct="1">
              <a:buFontTx/>
              <a:buChar char="-"/>
            </a:pPr>
            <a:endParaRPr lang="en-US" altLang="en-US" b="1" smtClean="0"/>
          </a:p>
          <a:p>
            <a:pPr eaLnBrk="1" hangingPunct="1">
              <a:buFontTx/>
              <a:buChar char="-"/>
            </a:pPr>
            <a:endParaRPr lang="en-US" altLang="en-US" b="1" smtClean="0"/>
          </a:p>
        </p:txBody>
      </p:sp>
      <p:pic>
        <p:nvPicPr>
          <p:cNvPr id="716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1700213"/>
            <a:ext cx="6564312" cy="234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816475"/>
            <a:ext cx="697388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0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06E1A58-73B5-4450-9EB7-8ABC932891B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B40DAB57-A819-4006-AB4E-D9C73E51AFC2}"/>
              </a:ext>
            </a:extLst>
          </p:cNvPr>
          <p:cNvSpPr>
            <a:spLocks noGrp="1"/>
          </p:cNvSpPr>
          <p:nvPr>
            <p:ph type="sldNum" sz="quarter" idx="12"/>
          </p:nvPr>
        </p:nvSpPr>
        <p:spPr/>
        <p:txBody>
          <a:bodyPr/>
          <a:lstStyle/>
          <a:p>
            <a:fld id="{CC2FDD2D-D1AD-4AA7-93C2-8410BB90945D}" type="slidenum">
              <a:rPr lang="vi-VN" smtClean="0"/>
              <a:t>6</a:t>
            </a:fld>
            <a:endParaRPr lang="vi-VN"/>
          </a:p>
        </p:txBody>
      </p:sp>
      <p:sp>
        <p:nvSpPr>
          <p:cNvPr id="6" name="Rectangle 2">
            <a:extLst>
              <a:ext uri="{FF2B5EF4-FFF2-40B4-BE49-F238E27FC236}">
                <a16:creationId xmlns:a16="http://schemas.microsoft.com/office/drawing/2014/main" id="{2BA2E030-A288-4325-A992-53BF627BB893}"/>
              </a:ext>
            </a:extLst>
          </p:cNvPr>
          <p:cNvSpPr>
            <a:spLocks noGrp="1" noChangeArrowheads="1"/>
          </p:cNvSpPr>
          <p:nvPr>
            <p:ph type="title"/>
          </p:nvPr>
        </p:nvSpPr>
        <p:spPr>
          <a:xfrm>
            <a:off x="585788" y="287338"/>
            <a:ext cx="7937500" cy="839787"/>
          </a:xfrm>
        </p:spPr>
        <p:txBody>
          <a:bodyPr/>
          <a:lstStyle/>
          <a:p>
            <a:pPr algn="ctr"/>
            <a:r>
              <a:rPr lang="en-US" altLang="vi-VN" dirty="0"/>
              <a:t>Steps in Database Design</a:t>
            </a:r>
          </a:p>
        </p:txBody>
      </p:sp>
      <p:sp>
        <p:nvSpPr>
          <p:cNvPr id="7" name="Rectangle 4">
            <a:extLst>
              <a:ext uri="{FF2B5EF4-FFF2-40B4-BE49-F238E27FC236}">
                <a16:creationId xmlns:a16="http://schemas.microsoft.com/office/drawing/2014/main" id="{271F7960-5D40-4E37-839B-85F77FCD78E7}"/>
              </a:ext>
            </a:extLst>
          </p:cNvPr>
          <p:cNvSpPr txBox="1">
            <a:spLocks noChangeArrowheads="1"/>
          </p:cNvSpPr>
          <p:nvPr/>
        </p:nvSpPr>
        <p:spPr>
          <a:xfrm>
            <a:off x="722313" y="1127125"/>
            <a:ext cx="7800975" cy="4932363"/>
          </a:xfrm>
          <a:prstGeom prst="rect">
            <a:avLst/>
          </a:prstGeo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altLang="vi-VN" sz="2200" b="1" dirty="0"/>
              <a:t>Requirements Analysis</a:t>
            </a:r>
          </a:p>
          <a:p>
            <a:pPr marL="201168" lvl="1" indent="0">
              <a:buNone/>
            </a:pPr>
            <a:r>
              <a:rPr lang="en-US" altLang="vi-VN" sz="2200" dirty="0"/>
              <a:t>- user needs; what must database do?</a:t>
            </a:r>
          </a:p>
          <a:p>
            <a:pPr marL="514350" indent="-514350">
              <a:buFont typeface="+mj-lt"/>
              <a:buAutoNum type="arabicPeriod"/>
            </a:pPr>
            <a:r>
              <a:rPr lang="en-US" altLang="vi-VN" sz="2200" b="1" dirty="0"/>
              <a:t>Conceptual Design</a:t>
            </a:r>
          </a:p>
          <a:p>
            <a:pPr marL="201168" lvl="1" indent="0">
              <a:buNone/>
            </a:pPr>
            <a:r>
              <a:rPr lang="en-US" altLang="vi-VN" sz="2200" dirty="0"/>
              <a:t>- high level description (Entity Relationship diagram)</a:t>
            </a:r>
          </a:p>
          <a:p>
            <a:pPr marL="514350" indent="-514350">
              <a:buFont typeface="+mj-lt"/>
              <a:buAutoNum type="arabicPeriod"/>
            </a:pPr>
            <a:r>
              <a:rPr lang="en-US" altLang="vi-VN" sz="2200" b="1" dirty="0"/>
              <a:t>Logical Design</a:t>
            </a:r>
          </a:p>
          <a:p>
            <a:pPr marL="201168" lvl="1" indent="0">
              <a:buNone/>
            </a:pPr>
            <a:r>
              <a:rPr lang="en-US" altLang="vi-VN" sz="2200" dirty="0"/>
              <a:t>- translate </a:t>
            </a:r>
            <a:r>
              <a:rPr lang="en-US" altLang="vi-VN" sz="2200" dirty="0" err="1"/>
              <a:t>ERD</a:t>
            </a:r>
            <a:r>
              <a:rPr lang="en-US" altLang="vi-VN" sz="2200" dirty="0"/>
              <a:t> into DBMS data model</a:t>
            </a:r>
          </a:p>
          <a:p>
            <a:pPr marL="514350" indent="-514350">
              <a:buFont typeface="+mj-lt"/>
              <a:buAutoNum type="arabicPeriod"/>
            </a:pPr>
            <a:r>
              <a:rPr lang="en-US" altLang="vi-VN" sz="2200" b="1" dirty="0"/>
              <a:t>Schema Refinement </a:t>
            </a:r>
          </a:p>
          <a:p>
            <a:pPr marL="201168" lvl="1" indent="0">
              <a:buNone/>
            </a:pPr>
            <a:r>
              <a:rPr lang="en-US" altLang="vi-VN" sz="2200" dirty="0"/>
              <a:t>- consistency, normalization</a:t>
            </a:r>
            <a:endParaRPr lang="en-US" altLang="vi-VN" sz="2200" b="1" dirty="0"/>
          </a:p>
          <a:p>
            <a:pPr marL="514350" indent="-514350">
              <a:buFont typeface="+mj-lt"/>
              <a:buAutoNum type="arabicPeriod"/>
            </a:pPr>
            <a:r>
              <a:rPr lang="en-US" altLang="vi-VN" sz="2200" b="1" dirty="0"/>
              <a:t>Physical Design </a:t>
            </a:r>
          </a:p>
          <a:p>
            <a:pPr marL="201168" lvl="1" indent="0">
              <a:buNone/>
            </a:pPr>
            <a:r>
              <a:rPr lang="en-US" altLang="vi-VN" sz="2200" dirty="0"/>
              <a:t>- indexes, disk layout</a:t>
            </a:r>
          </a:p>
          <a:p>
            <a:pPr marL="514350" indent="-514350">
              <a:buFont typeface="+mj-lt"/>
              <a:buAutoNum type="arabicPeriod"/>
            </a:pPr>
            <a:r>
              <a:rPr lang="en-US" altLang="vi-VN" sz="2200" b="1" dirty="0"/>
              <a:t>Security Design </a:t>
            </a:r>
          </a:p>
          <a:p>
            <a:pPr marL="201168" lvl="1" indent="0">
              <a:buNone/>
            </a:pPr>
            <a:r>
              <a:rPr lang="en-US" altLang="vi-VN" sz="2200" dirty="0"/>
              <a:t>- who accesses what, and how</a:t>
            </a:r>
          </a:p>
        </p:txBody>
      </p:sp>
    </p:spTree>
    <p:extLst>
      <p:ext uri="{BB962C8B-B14F-4D97-AF65-F5344CB8AC3E}">
        <p14:creationId xmlns:p14="http://schemas.microsoft.com/office/powerpoint/2010/main" val="37478548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368300"/>
            <a:ext cx="6983413" cy="947738"/>
          </a:xfrm>
        </p:spPr>
        <p:txBody>
          <a:bodyPr>
            <a:normAutofit fontScale="90000"/>
          </a:bodyPr>
          <a:lstStyle/>
          <a:p>
            <a:pPr>
              <a:defRPr/>
            </a:pPr>
            <a:r>
              <a:rPr lang="en-US" dirty="0">
                <a:effectLst>
                  <a:outerShdw blurRad="38100" dist="38100" dir="2700000" algn="tl">
                    <a:srgbClr val="FFFFFF"/>
                  </a:outerShdw>
                </a:effectLst>
              </a:rPr>
              <a:t>Mapping </a:t>
            </a:r>
            <a:r>
              <a:rPr lang="en-US" dirty="0" err="1">
                <a:effectLst>
                  <a:outerShdw blurRad="38100" dist="38100" dir="2700000" algn="tl">
                    <a:srgbClr val="FFFFFF"/>
                  </a:outerShdw>
                </a:effectLst>
              </a:rPr>
              <a:t>Supertype</a:t>
            </a:r>
            <a:r>
              <a:rPr lang="en-US" dirty="0">
                <a:effectLst>
                  <a:outerShdw blurRad="38100" dist="38100" dir="2700000" algn="tl">
                    <a:srgbClr val="FFFFFF"/>
                  </a:outerShdw>
                </a:effectLst>
              </a:rPr>
              <a:t>/Subtype </a:t>
            </a:r>
            <a:r>
              <a:rPr lang="en-US" dirty="0" smtClean="0">
                <a:effectLst>
                  <a:outerShdw blurRad="38100" dist="38100" dir="2700000" algn="tl">
                    <a:srgbClr val="FFFFFF"/>
                  </a:outerShdw>
                </a:effectLst>
              </a:rPr>
              <a:t>Relationships</a:t>
            </a:r>
            <a:endParaRPr lang="en-US" dirty="0"/>
          </a:p>
        </p:txBody>
      </p:sp>
      <p:sp>
        <p:nvSpPr>
          <p:cNvPr id="3" name="Content Placeholder 2"/>
          <p:cNvSpPr>
            <a:spLocks noGrp="1"/>
          </p:cNvSpPr>
          <p:nvPr>
            <p:ph idx="1"/>
          </p:nvPr>
        </p:nvSpPr>
        <p:spPr>
          <a:xfrm>
            <a:off x="428625" y="1431925"/>
            <a:ext cx="8607425" cy="4865688"/>
          </a:xfrm>
        </p:spPr>
        <p:txBody>
          <a:bodyPr/>
          <a:lstStyle/>
          <a:p>
            <a:pPr>
              <a:defRPr/>
            </a:pPr>
            <a:r>
              <a:rPr lang="en-US" dirty="0">
                <a:solidFill>
                  <a:srgbClr val="000000"/>
                </a:solidFill>
                <a:effectLst>
                  <a:outerShdw blurRad="38100" dist="38100" dir="2700000" algn="tl">
                    <a:srgbClr val="FFFFFF"/>
                  </a:outerShdw>
                </a:effectLst>
              </a:rPr>
              <a:t>One relation for </a:t>
            </a:r>
            <a:r>
              <a:rPr lang="en-US" dirty="0" err="1">
                <a:solidFill>
                  <a:srgbClr val="000000"/>
                </a:solidFill>
                <a:effectLst>
                  <a:outerShdw blurRad="38100" dist="38100" dir="2700000" algn="tl">
                    <a:srgbClr val="FFFFFF"/>
                  </a:outerShdw>
                </a:effectLst>
              </a:rPr>
              <a:t>supertype</a:t>
            </a:r>
            <a:r>
              <a:rPr lang="en-US" dirty="0">
                <a:solidFill>
                  <a:srgbClr val="000000"/>
                </a:solidFill>
                <a:effectLst>
                  <a:outerShdw blurRad="38100" dist="38100" dir="2700000" algn="tl">
                    <a:srgbClr val="FFFFFF"/>
                  </a:outerShdw>
                </a:effectLst>
              </a:rPr>
              <a:t> and for each subtype</a:t>
            </a:r>
          </a:p>
          <a:p>
            <a:pPr>
              <a:defRPr/>
            </a:pPr>
            <a:r>
              <a:rPr lang="en-US" dirty="0" err="1">
                <a:solidFill>
                  <a:srgbClr val="000000"/>
                </a:solidFill>
                <a:effectLst>
                  <a:outerShdw blurRad="38100" dist="38100" dir="2700000" algn="tl">
                    <a:srgbClr val="FFFFFF"/>
                  </a:outerShdw>
                </a:effectLst>
              </a:rPr>
              <a:t>Supertype</a:t>
            </a:r>
            <a:r>
              <a:rPr lang="en-US" dirty="0">
                <a:solidFill>
                  <a:srgbClr val="000000"/>
                </a:solidFill>
                <a:effectLst>
                  <a:outerShdw blurRad="38100" dist="38100" dir="2700000" algn="tl">
                    <a:srgbClr val="FFFFFF"/>
                  </a:outerShdw>
                </a:effectLst>
              </a:rPr>
              <a:t> attributes (including identifier and subtype discriminator) go into </a:t>
            </a:r>
            <a:r>
              <a:rPr lang="en-US" dirty="0" err="1">
                <a:solidFill>
                  <a:srgbClr val="000000"/>
                </a:solidFill>
                <a:effectLst>
                  <a:outerShdw blurRad="38100" dist="38100" dir="2700000" algn="tl">
                    <a:srgbClr val="FFFFFF"/>
                  </a:outerShdw>
                </a:effectLst>
              </a:rPr>
              <a:t>supertype</a:t>
            </a:r>
            <a:r>
              <a:rPr lang="en-US" dirty="0">
                <a:solidFill>
                  <a:srgbClr val="000000"/>
                </a:solidFill>
                <a:effectLst>
                  <a:outerShdw blurRad="38100" dist="38100" dir="2700000" algn="tl">
                    <a:srgbClr val="FFFFFF"/>
                  </a:outerShdw>
                </a:effectLst>
              </a:rPr>
              <a:t> relation</a:t>
            </a:r>
          </a:p>
          <a:p>
            <a:pPr>
              <a:defRPr/>
            </a:pPr>
            <a:r>
              <a:rPr lang="en-US" dirty="0">
                <a:solidFill>
                  <a:srgbClr val="000000"/>
                </a:solidFill>
                <a:effectLst>
                  <a:outerShdw blurRad="38100" dist="38100" dir="2700000" algn="tl">
                    <a:srgbClr val="FFFFFF"/>
                  </a:outerShdw>
                </a:effectLst>
              </a:rPr>
              <a:t>Subtype attributes go into each subtype; primary key of </a:t>
            </a:r>
            <a:r>
              <a:rPr lang="en-US" dirty="0" err="1">
                <a:solidFill>
                  <a:srgbClr val="000000"/>
                </a:solidFill>
                <a:effectLst>
                  <a:outerShdw blurRad="38100" dist="38100" dir="2700000" algn="tl">
                    <a:srgbClr val="FFFFFF"/>
                  </a:outerShdw>
                </a:effectLst>
              </a:rPr>
              <a:t>supertype</a:t>
            </a:r>
            <a:r>
              <a:rPr lang="en-US" dirty="0">
                <a:solidFill>
                  <a:srgbClr val="000000"/>
                </a:solidFill>
                <a:effectLst>
                  <a:outerShdw blurRad="38100" dist="38100" dir="2700000" algn="tl">
                    <a:srgbClr val="FFFFFF"/>
                  </a:outerShdw>
                </a:effectLst>
              </a:rPr>
              <a:t> relation also becomes primary key of subtype relation</a:t>
            </a:r>
          </a:p>
          <a:p>
            <a:pPr>
              <a:defRPr/>
            </a:pPr>
            <a:r>
              <a:rPr lang="en-US" dirty="0">
                <a:solidFill>
                  <a:srgbClr val="000000"/>
                </a:solidFill>
                <a:effectLst>
                  <a:outerShdw blurRad="38100" dist="38100" dir="2700000" algn="tl">
                    <a:srgbClr val="FFFFFF"/>
                  </a:outerShdw>
                </a:effectLst>
              </a:rPr>
              <a:t>1:1 relationship established between </a:t>
            </a:r>
            <a:r>
              <a:rPr lang="en-US" dirty="0" err="1">
                <a:solidFill>
                  <a:srgbClr val="000000"/>
                </a:solidFill>
                <a:effectLst>
                  <a:outerShdw blurRad="38100" dist="38100" dir="2700000" algn="tl">
                    <a:srgbClr val="FFFFFF"/>
                  </a:outerShdw>
                </a:effectLst>
              </a:rPr>
              <a:t>supertype</a:t>
            </a:r>
            <a:r>
              <a:rPr lang="en-US" dirty="0">
                <a:solidFill>
                  <a:srgbClr val="000000"/>
                </a:solidFill>
                <a:effectLst>
                  <a:outerShdw blurRad="38100" dist="38100" dir="2700000" algn="tl">
                    <a:srgbClr val="FFFFFF"/>
                  </a:outerShdw>
                </a:effectLst>
              </a:rPr>
              <a:t> and each subtype, with </a:t>
            </a:r>
            <a:r>
              <a:rPr lang="en-US" dirty="0" err="1">
                <a:solidFill>
                  <a:srgbClr val="000000"/>
                </a:solidFill>
                <a:effectLst>
                  <a:outerShdw blurRad="38100" dist="38100" dir="2700000" algn="tl">
                    <a:srgbClr val="FFFFFF"/>
                  </a:outerShdw>
                </a:effectLst>
              </a:rPr>
              <a:t>supertype</a:t>
            </a:r>
            <a:r>
              <a:rPr lang="en-US" dirty="0">
                <a:solidFill>
                  <a:srgbClr val="000000"/>
                </a:solidFill>
                <a:effectLst>
                  <a:outerShdw blurRad="38100" dist="38100" dir="2700000" algn="tl">
                    <a:srgbClr val="FFFFFF"/>
                  </a:outerShdw>
                </a:effectLst>
              </a:rPr>
              <a:t> as primary table</a:t>
            </a:r>
          </a:p>
          <a:p>
            <a:pPr>
              <a:defRPr/>
            </a:pPr>
            <a:endParaRPr lang="en-US" dirty="0"/>
          </a:p>
        </p:txBody>
      </p:sp>
      <p:sp>
        <p:nvSpPr>
          <p:cNvPr id="4" name="Slide Number Placeholder 3"/>
          <p:cNvSpPr>
            <a:spLocks noGrp="1"/>
          </p:cNvSpPr>
          <p:nvPr>
            <p:ph type="sldNum" sz="quarter" idx="12"/>
          </p:nvPr>
        </p:nvSpPr>
        <p:spPr/>
        <p:txBody>
          <a:bodyPr/>
          <a:lstStyle/>
          <a:p>
            <a:pPr>
              <a:defRPr/>
            </a:pPr>
            <a:fld id="{CA3AF788-8476-4A93-8C2B-711A7C217BC4}" type="slidenum">
              <a:rPr lang="en-SG" altLang="en-US" smtClean="0"/>
              <a:pPr>
                <a:defRPr/>
              </a:pPr>
              <a:t>60</a:t>
            </a:fld>
            <a:endParaRPr lang="en-SG" altLang="en-US"/>
          </a:p>
        </p:txBody>
      </p:sp>
    </p:spTree>
    <p:extLst>
      <p:ext uri="{BB962C8B-B14F-4D97-AF65-F5344CB8AC3E}">
        <p14:creationId xmlns:p14="http://schemas.microsoft.com/office/powerpoint/2010/main" val="1678305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913" y="368300"/>
            <a:ext cx="8329612" cy="947738"/>
          </a:xfrm>
        </p:spPr>
        <p:txBody>
          <a:bodyPr>
            <a:normAutofit fontScale="90000"/>
          </a:bodyPr>
          <a:lstStyle/>
          <a:p>
            <a:pPr>
              <a:defRPr/>
            </a:pPr>
            <a:r>
              <a:rPr lang="en-US" dirty="0">
                <a:effectLst>
                  <a:outerShdw blurRad="38100" dist="38100" dir="2700000" algn="tl">
                    <a:srgbClr val="FFFFFF"/>
                  </a:outerShdw>
                </a:effectLst>
              </a:rPr>
              <a:t>Mapping </a:t>
            </a:r>
            <a:r>
              <a:rPr lang="en-US" dirty="0" err="1">
                <a:effectLst>
                  <a:outerShdw blurRad="38100" dist="38100" dir="2700000" algn="tl">
                    <a:srgbClr val="FFFFFF"/>
                  </a:outerShdw>
                </a:effectLst>
              </a:rPr>
              <a:t>Supertype</a:t>
            </a:r>
            <a:r>
              <a:rPr lang="en-US" dirty="0">
                <a:effectLst>
                  <a:outerShdw blurRad="38100" dist="38100" dir="2700000" algn="tl">
                    <a:srgbClr val="FFFFFF"/>
                  </a:outerShdw>
                </a:effectLst>
              </a:rPr>
              <a:t>/Subtype </a:t>
            </a:r>
            <a:r>
              <a:rPr lang="en-US" dirty="0" smtClean="0">
                <a:effectLst>
                  <a:outerShdw blurRad="38100" dist="38100" dir="2700000" algn="tl">
                    <a:srgbClr val="FFFFFF"/>
                  </a:outerShdw>
                </a:effectLst>
              </a:rPr>
              <a:t>Relationships</a:t>
            </a:r>
            <a:endParaRPr lang="en-US" dirty="0"/>
          </a:p>
        </p:txBody>
      </p:sp>
      <p:sp>
        <p:nvSpPr>
          <p:cNvPr id="3" name="Content Placeholder 2"/>
          <p:cNvSpPr>
            <a:spLocks noGrp="1"/>
          </p:cNvSpPr>
          <p:nvPr>
            <p:ph idx="1"/>
          </p:nvPr>
        </p:nvSpPr>
        <p:spPr>
          <a:xfrm>
            <a:off x="428625" y="1431925"/>
            <a:ext cx="8607425" cy="4865688"/>
          </a:xfrm>
        </p:spPr>
        <p:txBody>
          <a:bodyPr/>
          <a:lstStyle/>
          <a:p>
            <a:pPr>
              <a:defRPr/>
            </a:pPr>
            <a:r>
              <a:rPr lang="en-US" dirty="0" smtClean="0">
                <a:solidFill>
                  <a:srgbClr val="000000"/>
                </a:solidFill>
                <a:effectLst>
                  <a:outerShdw blurRad="38100" dist="38100" dir="2700000" algn="tl">
                    <a:srgbClr val="FFFFFF"/>
                  </a:outerShdw>
                </a:effectLst>
              </a:rPr>
              <a:t>Example</a:t>
            </a:r>
          </a:p>
          <a:p>
            <a:pPr>
              <a:defRPr/>
            </a:pPr>
            <a:endParaRPr lang="en-US" dirty="0">
              <a:solidFill>
                <a:srgbClr val="000000"/>
              </a:solidFill>
              <a:effectLst>
                <a:outerShdw blurRad="38100" dist="38100" dir="2700000" algn="tl">
                  <a:srgbClr val="FFFFFF"/>
                </a:outerShdw>
              </a:effectLst>
            </a:endParaRPr>
          </a:p>
          <a:p>
            <a:pPr>
              <a:defRPr/>
            </a:pPr>
            <a:endParaRPr lang="en-US" dirty="0" smtClean="0">
              <a:solidFill>
                <a:srgbClr val="000000"/>
              </a:solidFill>
              <a:effectLst>
                <a:outerShdw blurRad="38100" dist="38100" dir="2700000" algn="tl">
                  <a:srgbClr val="FFFFFF"/>
                </a:outerShdw>
              </a:effectLst>
            </a:endParaRPr>
          </a:p>
          <a:p>
            <a:pPr>
              <a:defRPr/>
            </a:pPr>
            <a:endParaRPr lang="en-US" dirty="0">
              <a:solidFill>
                <a:srgbClr val="000000"/>
              </a:solidFill>
              <a:effectLst>
                <a:outerShdw blurRad="38100" dist="38100" dir="2700000" algn="tl">
                  <a:srgbClr val="FFFFFF"/>
                </a:outerShdw>
              </a:effectLst>
            </a:endParaRPr>
          </a:p>
          <a:p>
            <a:pPr>
              <a:defRPr/>
            </a:pPr>
            <a:r>
              <a:rPr lang="en-US" dirty="0" smtClean="0">
                <a:solidFill>
                  <a:srgbClr val="000000"/>
                </a:solidFill>
                <a:effectLst>
                  <a:outerShdw blurRad="38100" dist="38100" dir="2700000" algn="tl">
                    <a:srgbClr val="FFFFFF"/>
                  </a:outerShdw>
                </a:effectLst>
              </a:rPr>
              <a:t>Mapping</a:t>
            </a:r>
            <a:endParaRPr lang="en-US" dirty="0">
              <a:solidFill>
                <a:srgbClr val="000000"/>
              </a:solidFill>
              <a:effectLst>
                <a:outerShdw blurRad="38100" dist="38100" dir="2700000" algn="tl">
                  <a:srgbClr val="FFFFFF"/>
                </a:outerShdw>
              </a:effectLst>
            </a:endParaRPr>
          </a:p>
          <a:p>
            <a:pPr>
              <a:defRPr/>
            </a:pPr>
            <a:endParaRPr lang="en-US" dirty="0">
              <a:solidFill>
                <a:srgbClr val="000000"/>
              </a:solidFill>
              <a:effectLst>
                <a:outerShdw blurRad="38100" dist="38100" dir="2700000" algn="tl">
                  <a:srgbClr val="FFFFFF"/>
                </a:outerShdw>
              </a:effectLst>
            </a:endParaRPr>
          </a:p>
          <a:p>
            <a:pPr>
              <a:defRPr/>
            </a:pPr>
            <a:endParaRPr lang="en-US" dirty="0"/>
          </a:p>
        </p:txBody>
      </p:sp>
      <p:sp>
        <p:nvSpPr>
          <p:cNvPr id="4" name="Slide Number Placeholder 3"/>
          <p:cNvSpPr>
            <a:spLocks noGrp="1"/>
          </p:cNvSpPr>
          <p:nvPr>
            <p:ph type="sldNum" sz="quarter" idx="12"/>
          </p:nvPr>
        </p:nvSpPr>
        <p:spPr/>
        <p:txBody>
          <a:bodyPr/>
          <a:lstStyle/>
          <a:p>
            <a:pPr>
              <a:defRPr/>
            </a:pPr>
            <a:fld id="{0024B850-49ED-4615-B8A6-0158CA1359E0}" type="slidenum">
              <a:rPr lang="en-SG" altLang="en-US" smtClean="0"/>
              <a:pPr>
                <a:defRPr/>
              </a:pPr>
              <a:t>61</a:t>
            </a:fld>
            <a:endParaRPr lang="en-SG" altLang="en-US"/>
          </a:p>
        </p:txBody>
      </p:sp>
      <p:pic>
        <p:nvPicPr>
          <p:cNvPr id="7373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1313" y="1198563"/>
            <a:ext cx="51816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994150"/>
            <a:ext cx="7040563"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0925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algn="ctr"/>
            <a:r>
              <a:rPr lang="en-US" altLang="zh-TW" sz="3200" dirty="0"/>
              <a:t>From ER Diagram to Relational Model</a:t>
            </a:r>
            <a:r>
              <a:rPr lang="en-US" sz="3200" dirty="0"/>
              <a:t/>
            </a:r>
            <a:br>
              <a:rPr lang="en-US" sz="3200" dirty="0"/>
            </a:br>
            <a:r>
              <a:rPr lang="en-US" sz="2700" dirty="0"/>
              <a:t>Convert 1-1 relationship</a:t>
            </a:r>
            <a:endParaRPr lang="en-US" sz="3200" dirty="0"/>
          </a:p>
        </p:txBody>
      </p:sp>
      <p:sp>
        <p:nvSpPr>
          <p:cNvPr id="18435" name="Rectangle 3"/>
          <p:cNvSpPr>
            <a:spLocks noGrp="1" noChangeArrowheads="1"/>
          </p:cNvSpPr>
          <p:nvPr>
            <p:ph type="body" idx="1"/>
          </p:nvPr>
        </p:nvSpPr>
        <p:spPr/>
        <p:txBody>
          <a:bodyPr>
            <a:normAutofit/>
          </a:bodyPr>
          <a:lstStyle/>
          <a:p>
            <a:r>
              <a:rPr lang="en-US" altLang="zh-TW" sz="2400" u="sng" dirty="0"/>
              <a:t>For one-to-one relationship w/out total participation</a:t>
            </a:r>
            <a:r>
              <a:rPr lang="en-US" altLang="zh-TW" sz="2400" dirty="0"/>
              <a:t> </a:t>
            </a:r>
          </a:p>
          <a:p>
            <a:pPr lvl="1">
              <a:lnSpc>
                <a:spcPct val="100000"/>
              </a:lnSpc>
              <a:buFont typeface="Wingdings" panose="05000000000000000000" pitchFamily="2" charset="2"/>
              <a:buChar char="§"/>
            </a:pPr>
            <a:r>
              <a:rPr lang="en-US" altLang="zh-TW" sz="2400" dirty="0"/>
              <a:t>Build a table with two columns, one column for each participating entity set’s primary key.  Add successive columns, one for each descriptive attributes of the relationship set (if any).</a:t>
            </a:r>
          </a:p>
          <a:p>
            <a:r>
              <a:rPr lang="en-US" altLang="zh-TW" sz="2400" u="sng" dirty="0"/>
              <a:t>For one-to-one relationship with one entity set having total participation</a:t>
            </a:r>
          </a:p>
          <a:p>
            <a:pPr lvl="1">
              <a:lnSpc>
                <a:spcPct val="100000"/>
              </a:lnSpc>
              <a:buFont typeface="Wingdings" panose="05000000000000000000" pitchFamily="2" charset="2"/>
              <a:buChar char="§"/>
            </a:pPr>
            <a:r>
              <a:rPr lang="en-US" altLang="zh-TW" sz="2400" dirty="0"/>
              <a:t>Augment one extra column on the right side of the table of the entity set with total participation, put in there the primary key of the entity set without complete participation as per to the relationship.  </a:t>
            </a:r>
            <a:endParaRPr lang="en-US" altLang="zh-TW" sz="2000" dirty="0"/>
          </a:p>
        </p:txBody>
      </p:sp>
    </p:spTree>
    <p:extLst>
      <p:ext uri="{BB962C8B-B14F-4D97-AF65-F5344CB8AC3E}">
        <p14:creationId xmlns:p14="http://schemas.microsoft.com/office/powerpoint/2010/main" val="3903408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17689" y="379602"/>
            <a:ext cx="8229600" cy="1143000"/>
          </a:xfrm>
        </p:spPr>
        <p:txBody>
          <a:bodyPr/>
          <a:lstStyle/>
          <a:p>
            <a:pPr algn="ctr"/>
            <a:r>
              <a:rPr lang="en-US" altLang="zh-TW" sz="3200" dirty="0">
                <a:solidFill>
                  <a:srgbClr val="0000FF"/>
                </a:solidFill>
              </a:rPr>
              <a:t>Convert N-</a:t>
            </a:r>
            <a:r>
              <a:rPr lang="en-US" altLang="zh-TW" sz="3200" dirty="0" err="1">
                <a:solidFill>
                  <a:srgbClr val="0000FF"/>
                </a:solidFill>
              </a:rPr>
              <a:t>ary</a:t>
            </a:r>
            <a:r>
              <a:rPr lang="en-US" altLang="zh-TW" sz="3200" dirty="0">
                <a:solidFill>
                  <a:srgbClr val="0000FF"/>
                </a:solidFill>
              </a:rPr>
              <a:t> Relationship Set</a:t>
            </a:r>
          </a:p>
        </p:txBody>
      </p:sp>
      <p:graphicFrame>
        <p:nvGraphicFramePr>
          <p:cNvPr id="25690" name="Group 90"/>
          <p:cNvGraphicFramePr>
            <a:graphicFrameLocks noGrp="1"/>
          </p:cNvGraphicFramePr>
          <p:nvPr>
            <p:ph sz="half" idx="1"/>
          </p:nvPr>
        </p:nvGraphicFramePr>
        <p:xfrm>
          <a:off x="1524000" y="4495800"/>
          <a:ext cx="7112000" cy="118872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P-Key3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A-Key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7777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6666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5633" name="Rectangle 33"/>
          <p:cNvSpPr>
            <a:spLocks noChangeArrowheads="1"/>
          </p:cNvSpPr>
          <p:nvPr/>
        </p:nvSpPr>
        <p:spPr bwMode="auto">
          <a:xfrm>
            <a:off x="1447800" y="1219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4" name="Text Box 34"/>
          <p:cNvSpPr txBox="1">
            <a:spLocks noChangeArrowheads="1"/>
          </p:cNvSpPr>
          <p:nvPr/>
        </p:nvSpPr>
        <p:spPr bwMode="auto">
          <a:xfrm>
            <a:off x="1524000" y="1295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1</a:t>
            </a:r>
          </a:p>
        </p:txBody>
      </p:sp>
      <p:sp>
        <p:nvSpPr>
          <p:cNvPr id="25636" name="Oval 36"/>
          <p:cNvSpPr>
            <a:spLocks noChangeArrowheads="1"/>
          </p:cNvSpPr>
          <p:nvPr/>
        </p:nvSpPr>
        <p:spPr bwMode="auto">
          <a:xfrm>
            <a:off x="228600" y="762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3" name="Text Box 43"/>
          <p:cNvSpPr txBox="1">
            <a:spLocks noChangeArrowheads="1"/>
          </p:cNvSpPr>
          <p:nvPr/>
        </p:nvSpPr>
        <p:spPr bwMode="auto">
          <a:xfrm>
            <a:off x="381000" y="838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P-Key1</a:t>
            </a:r>
          </a:p>
        </p:txBody>
      </p:sp>
      <p:sp>
        <p:nvSpPr>
          <p:cNvPr id="25647" name="AutoShape 4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48" name="Rectangle 48"/>
          <p:cNvSpPr>
            <a:spLocks noChangeArrowheads="1"/>
          </p:cNvSpPr>
          <p:nvPr/>
        </p:nvSpPr>
        <p:spPr bwMode="auto">
          <a:xfrm>
            <a:off x="6553200" y="20574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2" name="AutoShape 52"/>
          <p:cNvSpPr>
            <a:spLocks noChangeArrowheads="1"/>
          </p:cNvSpPr>
          <p:nvPr/>
        </p:nvSpPr>
        <p:spPr bwMode="auto">
          <a:xfrm>
            <a:off x="3581400" y="30480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53" name="Text Box 53"/>
          <p:cNvSpPr txBox="1">
            <a:spLocks noChangeArrowheads="1"/>
          </p:cNvSpPr>
          <p:nvPr/>
        </p:nvSpPr>
        <p:spPr bwMode="auto">
          <a:xfrm>
            <a:off x="6477000" y="2133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Another Set</a:t>
            </a:r>
          </a:p>
        </p:txBody>
      </p:sp>
      <p:sp>
        <p:nvSpPr>
          <p:cNvPr id="25654" name="Text Box 54"/>
          <p:cNvSpPr txBox="1">
            <a:spLocks noChangeArrowheads="1"/>
          </p:cNvSpPr>
          <p:nvPr/>
        </p:nvSpPr>
        <p:spPr bwMode="auto">
          <a:xfrm>
            <a:off x="517689" y="5912642"/>
            <a:ext cx="830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t>* Primary key of this table is </a:t>
            </a:r>
            <a:r>
              <a:rPr lang="en-US" altLang="zh-TW" i="1" dirty="0"/>
              <a:t>P-</a:t>
            </a:r>
            <a:r>
              <a:rPr lang="en-US" altLang="zh-TW" i="1" dirty="0" err="1"/>
              <a:t>Key1</a:t>
            </a:r>
            <a:r>
              <a:rPr lang="en-US" altLang="zh-TW" i="1" dirty="0"/>
              <a:t> + P-</a:t>
            </a:r>
            <a:r>
              <a:rPr lang="en-US" altLang="zh-TW" i="1" dirty="0" err="1"/>
              <a:t>Key2</a:t>
            </a:r>
            <a:r>
              <a:rPr lang="en-US" altLang="zh-TW" i="1" dirty="0"/>
              <a:t> + P-</a:t>
            </a:r>
            <a:r>
              <a:rPr lang="en-US" altLang="zh-TW" i="1" dirty="0" err="1"/>
              <a:t>Key3</a:t>
            </a:r>
            <a:r>
              <a:rPr lang="en-US" altLang="zh-TW" dirty="0"/>
              <a:t> </a:t>
            </a:r>
          </a:p>
        </p:txBody>
      </p:sp>
      <p:sp>
        <p:nvSpPr>
          <p:cNvPr id="25655" name="Line 55"/>
          <p:cNvSpPr>
            <a:spLocks noChangeShapeType="1"/>
          </p:cNvSpPr>
          <p:nvPr/>
        </p:nvSpPr>
        <p:spPr bwMode="auto">
          <a:xfrm>
            <a:off x="5410200" y="2286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Oval 56"/>
          <p:cNvSpPr>
            <a:spLocks noChangeArrowheads="1"/>
          </p:cNvSpPr>
          <p:nvPr/>
        </p:nvSpPr>
        <p:spPr bwMode="auto">
          <a:xfrm>
            <a:off x="45720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57" name="Text Box 57"/>
          <p:cNvSpPr txBox="1">
            <a:spLocks noChangeArrowheads="1"/>
          </p:cNvSpPr>
          <p:nvPr/>
        </p:nvSpPr>
        <p:spPr bwMode="auto">
          <a:xfrm>
            <a:off x="4495800" y="10668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D-Attribute</a:t>
            </a:r>
          </a:p>
        </p:txBody>
      </p:sp>
      <p:sp>
        <p:nvSpPr>
          <p:cNvPr id="25658" name="Line 58"/>
          <p:cNvSpPr>
            <a:spLocks noChangeShapeType="1"/>
          </p:cNvSpPr>
          <p:nvPr/>
        </p:nvSpPr>
        <p:spPr bwMode="auto">
          <a:xfrm flipV="1">
            <a:off x="4724400" y="15240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Text Box 68"/>
          <p:cNvSpPr txBox="1">
            <a:spLocks noChangeArrowheads="1"/>
          </p:cNvSpPr>
          <p:nvPr/>
        </p:nvSpPr>
        <p:spPr bwMode="auto">
          <a:xfrm>
            <a:off x="3886200" y="2057400"/>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 relationship</a:t>
            </a:r>
          </a:p>
        </p:txBody>
      </p:sp>
      <p:sp>
        <p:nvSpPr>
          <p:cNvPr id="25669" name="Oval 69"/>
          <p:cNvSpPr>
            <a:spLocks noChangeArrowheads="1"/>
          </p:cNvSpPr>
          <p:nvPr/>
        </p:nvSpPr>
        <p:spPr bwMode="auto">
          <a:xfrm>
            <a:off x="7162800" y="990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0" name="Text Box 70"/>
          <p:cNvSpPr txBox="1">
            <a:spLocks noChangeArrowheads="1"/>
          </p:cNvSpPr>
          <p:nvPr/>
        </p:nvSpPr>
        <p:spPr bwMode="auto">
          <a:xfrm>
            <a:off x="7239000" y="1066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A-Key</a:t>
            </a:r>
          </a:p>
        </p:txBody>
      </p:sp>
      <p:sp>
        <p:nvSpPr>
          <p:cNvPr id="25671" name="Line 71"/>
          <p:cNvSpPr>
            <a:spLocks noChangeShapeType="1"/>
          </p:cNvSpPr>
          <p:nvPr/>
        </p:nvSpPr>
        <p:spPr bwMode="auto">
          <a:xfrm flipH="1">
            <a:off x="7162800" y="1524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72" name="Rectangle 72"/>
          <p:cNvSpPr>
            <a:spLocks noChangeArrowheads="1"/>
          </p:cNvSpPr>
          <p:nvPr/>
        </p:nvSpPr>
        <p:spPr bwMode="auto">
          <a:xfrm>
            <a:off x="1371600" y="2362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3" name="Text Box 73"/>
          <p:cNvSpPr txBox="1">
            <a:spLocks noChangeArrowheads="1"/>
          </p:cNvSpPr>
          <p:nvPr/>
        </p:nvSpPr>
        <p:spPr bwMode="auto">
          <a:xfrm>
            <a:off x="1447800" y="2438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2</a:t>
            </a:r>
          </a:p>
        </p:txBody>
      </p:sp>
      <p:sp>
        <p:nvSpPr>
          <p:cNvPr id="25674" name="Oval 74"/>
          <p:cNvSpPr>
            <a:spLocks noChangeArrowheads="1"/>
          </p:cNvSpPr>
          <p:nvPr/>
        </p:nvSpPr>
        <p:spPr bwMode="auto">
          <a:xfrm>
            <a:off x="1524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5" name="Text Box 75"/>
          <p:cNvSpPr txBox="1">
            <a:spLocks noChangeArrowheads="1"/>
          </p:cNvSpPr>
          <p:nvPr/>
        </p:nvSpPr>
        <p:spPr bwMode="auto">
          <a:xfrm>
            <a:off x="304800" y="1981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P-Key2</a:t>
            </a:r>
          </a:p>
        </p:txBody>
      </p:sp>
      <p:sp>
        <p:nvSpPr>
          <p:cNvPr id="25676" name="Rectangle 76"/>
          <p:cNvSpPr>
            <a:spLocks noChangeArrowheads="1"/>
          </p:cNvSpPr>
          <p:nvPr/>
        </p:nvSpPr>
        <p:spPr bwMode="auto">
          <a:xfrm>
            <a:off x="1447800" y="3429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7" name="Text Box 77"/>
          <p:cNvSpPr txBox="1">
            <a:spLocks noChangeArrowheads="1"/>
          </p:cNvSpPr>
          <p:nvPr/>
        </p:nvSpPr>
        <p:spPr bwMode="auto">
          <a:xfrm>
            <a:off x="1524000" y="35052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E-Set 3</a:t>
            </a:r>
          </a:p>
        </p:txBody>
      </p:sp>
      <p:sp>
        <p:nvSpPr>
          <p:cNvPr id="25678" name="Oval 78"/>
          <p:cNvSpPr>
            <a:spLocks noChangeArrowheads="1"/>
          </p:cNvSpPr>
          <p:nvPr/>
        </p:nvSpPr>
        <p:spPr bwMode="auto">
          <a:xfrm>
            <a:off x="2286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79" name="Text Box 79"/>
          <p:cNvSpPr txBox="1">
            <a:spLocks noChangeArrowheads="1"/>
          </p:cNvSpPr>
          <p:nvPr/>
        </p:nvSpPr>
        <p:spPr bwMode="auto">
          <a:xfrm>
            <a:off x="3810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P-Key3</a:t>
            </a:r>
          </a:p>
        </p:txBody>
      </p:sp>
      <p:sp>
        <p:nvSpPr>
          <p:cNvPr id="25681" name="Line 81"/>
          <p:cNvSpPr>
            <a:spLocks noChangeShapeType="1"/>
          </p:cNvSpPr>
          <p:nvPr/>
        </p:nvSpPr>
        <p:spPr bwMode="auto">
          <a:xfrm>
            <a:off x="1143000" y="1219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3" name="Line 83"/>
          <p:cNvSpPr>
            <a:spLocks noChangeShapeType="1"/>
          </p:cNvSpPr>
          <p:nvPr/>
        </p:nvSpPr>
        <p:spPr bwMode="auto">
          <a:xfrm>
            <a:off x="1066800" y="2362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4" name="Line 84"/>
          <p:cNvSpPr>
            <a:spLocks noChangeShapeType="1"/>
          </p:cNvSpPr>
          <p:nvPr/>
        </p:nvSpPr>
        <p:spPr bwMode="auto">
          <a:xfrm>
            <a:off x="1219200" y="3352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5" name="Line 85"/>
          <p:cNvSpPr>
            <a:spLocks noChangeShapeType="1"/>
          </p:cNvSpPr>
          <p:nvPr/>
        </p:nvSpPr>
        <p:spPr bwMode="auto">
          <a:xfrm>
            <a:off x="2590800" y="1371600"/>
            <a:ext cx="1752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6" name="Line 86"/>
          <p:cNvSpPr>
            <a:spLocks noChangeShapeType="1"/>
          </p:cNvSpPr>
          <p:nvPr/>
        </p:nvSpPr>
        <p:spPr bwMode="auto">
          <a:xfrm flipV="1">
            <a:off x="2514600" y="2286000"/>
            <a:ext cx="1219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7" name="Line 87"/>
          <p:cNvSpPr>
            <a:spLocks noChangeShapeType="1"/>
          </p:cNvSpPr>
          <p:nvPr/>
        </p:nvSpPr>
        <p:spPr bwMode="auto">
          <a:xfrm flipV="1">
            <a:off x="2590800" y="2438400"/>
            <a:ext cx="1447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13048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pPr algn="r"/>
            <a:r>
              <a:rPr lang="en-US" altLang="zh-TW" sz="4000" dirty="0">
                <a:solidFill>
                  <a:srgbClr val="0000FF"/>
                </a:solidFill>
              </a:rPr>
              <a:t>Representing Composite Attribute</a:t>
            </a:r>
          </a:p>
        </p:txBody>
      </p:sp>
      <p:sp>
        <p:nvSpPr>
          <p:cNvPr id="27651" name="Rectangle 3"/>
          <p:cNvSpPr>
            <a:spLocks noGrp="1" noChangeArrowheads="1"/>
          </p:cNvSpPr>
          <p:nvPr>
            <p:ph type="body" idx="1"/>
          </p:nvPr>
        </p:nvSpPr>
        <p:spPr>
          <a:xfrm>
            <a:off x="585925" y="1385887"/>
            <a:ext cx="8229600" cy="1752600"/>
          </a:xfrm>
        </p:spPr>
        <p:txBody>
          <a:bodyPr>
            <a:normAutofit/>
          </a:bodyPr>
          <a:lstStyle/>
          <a:p>
            <a:r>
              <a:rPr lang="en-US" altLang="zh-TW" sz="2800" dirty="0"/>
              <a:t>Relational Model Indivisibility Rule Applies</a:t>
            </a:r>
          </a:p>
          <a:p>
            <a:r>
              <a:rPr lang="en-US" altLang="zh-TW" sz="2800" dirty="0"/>
              <a:t>One column for each component attribute</a:t>
            </a:r>
          </a:p>
          <a:p>
            <a:r>
              <a:rPr lang="en-US" altLang="zh-TW" sz="2800" dirty="0"/>
              <a:t>NO column for the composite attribute itself</a:t>
            </a:r>
          </a:p>
          <a:p>
            <a:endParaRPr lang="en-US" altLang="zh-TW" sz="2800" dirty="0"/>
          </a:p>
        </p:txBody>
      </p:sp>
      <p:sp>
        <p:nvSpPr>
          <p:cNvPr id="27652" name="Rectangle 4"/>
          <p:cNvSpPr>
            <a:spLocks noChangeArrowheads="1"/>
          </p:cNvSpPr>
          <p:nvPr/>
        </p:nvSpPr>
        <p:spPr bwMode="auto">
          <a:xfrm>
            <a:off x="990600" y="4267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Text Box 5"/>
          <p:cNvSpPr txBox="1">
            <a:spLocks noChangeArrowheads="1"/>
          </p:cNvSpPr>
          <p:nvPr/>
        </p:nvSpPr>
        <p:spPr bwMode="auto">
          <a:xfrm>
            <a:off x="990600" y="43434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27655" name="Oval 7"/>
          <p:cNvSpPr>
            <a:spLocks noChangeArrowheads="1"/>
          </p:cNvSpPr>
          <p:nvPr/>
        </p:nvSpPr>
        <p:spPr bwMode="auto">
          <a:xfrm>
            <a:off x="6096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Text Box 8"/>
          <p:cNvSpPr txBox="1">
            <a:spLocks noChangeArrowheads="1"/>
          </p:cNvSpPr>
          <p:nvPr/>
        </p:nvSpPr>
        <p:spPr bwMode="auto">
          <a:xfrm>
            <a:off x="762000" y="3505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27657" name="Oval 9"/>
          <p:cNvSpPr>
            <a:spLocks noChangeArrowheads="1"/>
          </p:cNvSpPr>
          <p:nvPr/>
        </p:nvSpPr>
        <p:spPr bwMode="auto">
          <a:xfrm>
            <a:off x="1905000" y="3429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Text Box 10"/>
          <p:cNvSpPr txBox="1">
            <a:spLocks noChangeArrowheads="1"/>
          </p:cNvSpPr>
          <p:nvPr/>
        </p:nvSpPr>
        <p:spPr bwMode="auto">
          <a:xfrm>
            <a:off x="20574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7659" name="Oval 11"/>
          <p:cNvSpPr>
            <a:spLocks noChangeArrowheads="1"/>
          </p:cNvSpPr>
          <p:nvPr/>
        </p:nvSpPr>
        <p:spPr bwMode="auto">
          <a:xfrm>
            <a:off x="2057400" y="502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2057400" y="51054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Address</a:t>
            </a:r>
          </a:p>
        </p:txBody>
      </p:sp>
      <p:sp>
        <p:nvSpPr>
          <p:cNvPr id="27663" name="Line 15"/>
          <p:cNvSpPr>
            <a:spLocks noChangeShapeType="1"/>
          </p:cNvSpPr>
          <p:nvPr/>
        </p:nvSpPr>
        <p:spPr bwMode="auto">
          <a:xfrm flipH="1" flipV="1">
            <a:off x="1905000" y="4724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27697" name="Group 49"/>
          <p:cNvGraphicFramePr>
            <a:graphicFrameLocks noGrp="1"/>
          </p:cNvGraphicFramePr>
          <p:nvPr/>
        </p:nvGraphicFramePr>
        <p:xfrm>
          <a:off x="3810000" y="3962400"/>
          <a:ext cx="51816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9999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Smith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50 1</a:t>
                      </a:r>
                      <a:r>
                        <a:rPr kumimoji="1" lang="en-US" altLang="zh-TW" sz="2000" b="0" i="0" u="none" strike="noStrike" cap="none" normalizeH="0" baseline="30000">
                          <a:ln>
                            <a:noFill/>
                          </a:ln>
                          <a:solidFill>
                            <a:schemeClr val="tx1"/>
                          </a:solidFill>
                          <a:effectLst/>
                          <a:latin typeface="Arial" panose="020B0604020202020204" pitchFamily="34" charset="0"/>
                          <a:ea typeface="新細明體" panose="02020500000000000000" pitchFamily="18" charset="-120"/>
                        </a:rPr>
                        <a:t>st</a:t>
                      </a: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Fake City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Dr. Lee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 B 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dirty="0">
                          <a:ln>
                            <a:noFill/>
                          </a:ln>
                          <a:solidFill>
                            <a:schemeClr val="tx1"/>
                          </a:solidFill>
                          <a:effectLst/>
                          <a:latin typeface="Arial" panose="020B0604020202020204" pitchFamily="34" charset="0"/>
                          <a:ea typeface="新細明體" panose="02020500000000000000" pitchFamily="18" charset="-120"/>
                        </a:rPr>
                        <a:t>San Jose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683" name="Line 35"/>
          <p:cNvSpPr>
            <a:spLocks noChangeShapeType="1"/>
          </p:cNvSpPr>
          <p:nvPr/>
        </p:nvSpPr>
        <p:spPr bwMode="auto">
          <a:xfrm>
            <a:off x="1219200" y="396240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4" name="Line 36"/>
          <p:cNvSpPr>
            <a:spLocks noChangeShapeType="1"/>
          </p:cNvSpPr>
          <p:nvPr/>
        </p:nvSpPr>
        <p:spPr bwMode="auto">
          <a:xfrm flipH="1">
            <a:off x="1828800" y="39624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85" name="Oval 37"/>
          <p:cNvSpPr>
            <a:spLocks noChangeArrowheads="1"/>
          </p:cNvSpPr>
          <p:nvPr/>
        </p:nvSpPr>
        <p:spPr bwMode="auto">
          <a:xfrm>
            <a:off x="609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38"/>
          <p:cNvSpPr txBox="1">
            <a:spLocks noChangeArrowheads="1"/>
          </p:cNvSpPr>
          <p:nvPr/>
        </p:nvSpPr>
        <p:spPr bwMode="auto">
          <a:xfrm>
            <a:off x="7620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Street</a:t>
            </a:r>
          </a:p>
        </p:txBody>
      </p:sp>
      <p:sp>
        <p:nvSpPr>
          <p:cNvPr id="27687" name="Oval 39"/>
          <p:cNvSpPr>
            <a:spLocks noChangeArrowheads="1"/>
          </p:cNvSpPr>
          <p:nvPr/>
        </p:nvSpPr>
        <p:spPr bwMode="auto">
          <a:xfrm>
            <a:off x="2514600" y="5943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Text Box 40"/>
          <p:cNvSpPr txBox="1">
            <a:spLocks noChangeArrowheads="1"/>
          </p:cNvSpPr>
          <p:nvPr/>
        </p:nvSpPr>
        <p:spPr bwMode="auto">
          <a:xfrm>
            <a:off x="2667000" y="6019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City</a:t>
            </a:r>
          </a:p>
        </p:txBody>
      </p:sp>
      <p:sp>
        <p:nvSpPr>
          <p:cNvPr id="27689" name="Line 41"/>
          <p:cNvSpPr>
            <a:spLocks noChangeShapeType="1"/>
          </p:cNvSpPr>
          <p:nvPr/>
        </p:nvSpPr>
        <p:spPr bwMode="auto">
          <a:xfrm flipH="1">
            <a:off x="1295400" y="55626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0" name="Line 42"/>
          <p:cNvSpPr>
            <a:spLocks noChangeShapeType="1"/>
          </p:cNvSpPr>
          <p:nvPr/>
        </p:nvSpPr>
        <p:spPr bwMode="auto">
          <a:xfrm>
            <a:off x="2819400" y="5562600"/>
            <a:ext cx="76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AutoShape 50"/>
          <p:cNvSpPr>
            <a:spLocks noChangeArrowheads="1"/>
          </p:cNvSpPr>
          <p:nvPr/>
        </p:nvSpPr>
        <p:spPr bwMode="auto">
          <a:xfrm>
            <a:off x="2819400" y="4267200"/>
            <a:ext cx="685800" cy="4572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21385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85923" y="437434"/>
            <a:ext cx="7936637" cy="840859"/>
          </a:xfrm>
        </p:spPr>
        <p:txBody>
          <a:bodyPr>
            <a:normAutofit fontScale="90000"/>
          </a:bodyPr>
          <a:lstStyle/>
          <a:p>
            <a:pPr algn="ctr"/>
            <a:r>
              <a:rPr lang="en-US" altLang="zh-TW" sz="4000" dirty="0">
                <a:solidFill>
                  <a:srgbClr val="0000FF"/>
                </a:solidFill>
              </a:rPr>
              <a:t>Representing </a:t>
            </a:r>
            <a:r>
              <a:rPr lang="en-US" altLang="zh-TW" sz="4000" dirty="0" err="1">
                <a:solidFill>
                  <a:srgbClr val="0000FF"/>
                </a:solidFill>
              </a:rPr>
              <a:t>Multivalue</a:t>
            </a:r>
            <a:r>
              <a:rPr lang="en-US" altLang="zh-TW" sz="4000" dirty="0">
                <a:solidFill>
                  <a:srgbClr val="0000FF"/>
                </a:solidFill>
              </a:rPr>
              <a:t> Attribute</a:t>
            </a:r>
          </a:p>
        </p:txBody>
      </p:sp>
      <p:sp>
        <p:nvSpPr>
          <p:cNvPr id="28675" name="Rectangle 3"/>
          <p:cNvSpPr>
            <a:spLocks noGrp="1" noChangeArrowheads="1"/>
          </p:cNvSpPr>
          <p:nvPr>
            <p:ph type="body" idx="1"/>
          </p:nvPr>
        </p:nvSpPr>
        <p:spPr/>
        <p:txBody>
          <a:bodyPr>
            <a:normAutofit/>
          </a:bodyPr>
          <a:lstStyle/>
          <a:p>
            <a:r>
              <a:rPr lang="en-US" altLang="zh-TW" sz="2800" dirty="0"/>
              <a:t>For each </a:t>
            </a:r>
            <a:r>
              <a:rPr lang="en-US" altLang="zh-TW" sz="2800" dirty="0" err="1"/>
              <a:t>multivalue</a:t>
            </a:r>
            <a:r>
              <a:rPr lang="en-US" altLang="zh-TW" sz="2800" dirty="0"/>
              <a:t> attribute in an entity set/relationship set</a:t>
            </a:r>
          </a:p>
          <a:p>
            <a:pPr lvl="1">
              <a:buFont typeface="Wingdings" panose="05000000000000000000" pitchFamily="2" charset="2"/>
              <a:buChar char="§"/>
            </a:pPr>
            <a:r>
              <a:rPr lang="en-US" altLang="zh-TW" sz="2400" dirty="0"/>
              <a:t>Build a new relation schema with two columns</a:t>
            </a:r>
          </a:p>
          <a:p>
            <a:pPr lvl="1">
              <a:buFont typeface="Wingdings" panose="05000000000000000000" pitchFamily="2" charset="2"/>
              <a:buChar char="§"/>
            </a:pPr>
            <a:r>
              <a:rPr lang="en-US" altLang="zh-TW" sz="2400" dirty="0"/>
              <a:t>One column for the primary keys of the entity set/relationship set that has the </a:t>
            </a:r>
            <a:r>
              <a:rPr lang="en-US" altLang="zh-TW" sz="2400" dirty="0" err="1"/>
              <a:t>multivalue</a:t>
            </a:r>
            <a:r>
              <a:rPr lang="en-US" altLang="zh-TW" sz="2400" dirty="0"/>
              <a:t> attribute</a:t>
            </a:r>
          </a:p>
          <a:p>
            <a:pPr lvl="1">
              <a:buFont typeface="Wingdings" panose="05000000000000000000" pitchFamily="2" charset="2"/>
              <a:buChar char="§"/>
            </a:pPr>
            <a:r>
              <a:rPr lang="en-US" altLang="zh-TW" sz="2400" dirty="0"/>
              <a:t>Another column for the </a:t>
            </a:r>
            <a:r>
              <a:rPr lang="en-US" altLang="zh-TW" sz="2400" dirty="0" err="1"/>
              <a:t>multivalue</a:t>
            </a:r>
            <a:r>
              <a:rPr lang="en-US" altLang="zh-TW" sz="2400" dirty="0"/>
              <a:t> attributes.  Each cell of this column holds only one value.  So each value is represented as an unique tuple </a:t>
            </a:r>
          </a:p>
          <a:p>
            <a:pPr lvl="1">
              <a:buFont typeface="Wingdings" panose="05000000000000000000" pitchFamily="2" charset="2"/>
              <a:buChar char="§"/>
            </a:pPr>
            <a:r>
              <a:rPr lang="en-US" altLang="zh-TW" sz="2400" dirty="0"/>
              <a:t>Primary key for this schema is the union of all attributes</a:t>
            </a:r>
          </a:p>
        </p:txBody>
      </p:sp>
    </p:spTree>
    <p:extLst>
      <p:ext uri="{BB962C8B-B14F-4D97-AF65-F5344CB8AC3E}">
        <p14:creationId xmlns:p14="http://schemas.microsoft.com/office/powerpoint/2010/main" val="23329757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52400"/>
            <a:ext cx="8229600" cy="1143000"/>
          </a:xfrm>
        </p:spPr>
        <p:txBody>
          <a:bodyPr/>
          <a:lstStyle/>
          <a:p>
            <a:pPr algn="ctr"/>
            <a:r>
              <a:rPr lang="en-US" altLang="zh-TW" dirty="0">
                <a:solidFill>
                  <a:srgbClr val="0000FF"/>
                </a:solidFill>
              </a:rPr>
              <a:t>Example – </a:t>
            </a:r>
            <a:r>
              <a:rPr lang="en-US" altLang="zh-TW" dirty="0" err="1">
                <a:solidFill>
                  <a:srgbClr val="0000FF"/>
                </a:solidFill>
              </a:rPr>
              <a:t>Multivalue</a:t>
            </a:r>
            <a:r>
              <a:rPr lang="en-US" altLang="zh-TW" dirty="0">
                <a:solidFill>
                  <a:srgbClr val="0000FF"/>
                </a:solidFill>
              </a:rPr>
              <a:t> attribute</a:t>
            </a:r>
          </a:p>
        </p:txBody>
      </p:sp>
      <p:graphicFrame>
        <p:nvGraphicFramePr>
          <p:cNvPr id="29791" name="Group 95"/>
          <p:cNvGraphicFramePr>
            <a:graphicFrameLocks noGrp="1"/>
          </p:cNvGraphicFramePr>
          <p:nvPr>
            <p:ph sz="half" idx="1"/>
          </p:nvPr>
        </p:nvGraphicFramePr>
        <p:xfrm>
          <a:off x="152400" y="5029200"/>
          <a:ext cx="3886200" cy="1188720"/>
        </p:xfrm>
        <a:graphic>
          <a:graphicData uri="http://schemas.openxmlformats.org/drawingml/2006/table">
            <a:tbl>
              <a:tblPr/>
              <a:tblGrid>
                <a:gridCol w="971550">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71550">
                  <a:extLst>
                    <a:ext uri="{9D8B030D-6E8A-4147-A177-3AD203B41FA5}">
                      <a16:colId xmlns:a16="http://schemas.microsoft.com/office/drawing/2014/main" val="20002"/>
                    </a:ext>
                  </a:extLst>
                </a:gridCol>
                <a:gridCol w="971550">
                  <a:extLst>
                    <a:ext uri="{9D8B030D-6E8A-4147-A177-3AD203B41FA5}">
                      <a16:colId xmlns:a16="http://schemas.microsoft.com/office/drawing/2014/main" val="20003"/>
                    </a:ext>
                  </a:extLst>
                </a:gridCol>
              </a:tblGrid>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1" name="Rectangle 2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Text Box 2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29723" name="Oval 2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Oval 28"/>
          <p:cNvSpPr>
            <a:spLocks noChangeArrowheads="1"/>
          </p:cNvSpPr>
          <p:nvPr/>
        </p:nvSpPr>
        <p:spPr bwMode="auto">
          <a:xfrm>
            <a:off x="3048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Oval 29"/>
          <p:cNvSpPr>
            <a:spLocks noChangeArrowheads="1"/>
          </p:cNvSpPr>
          <p:nvPr/>
        </p:nvSpPr>
        <p:spPr bwMode="auto">
          <a:xfrm>
            <a:off x="304800" y="2895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Oval 30"/>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p:cNvSpPr>
            <a:spLocks noChangeShapeType="1"/>
          </p:cNvSpPr>
          <p:nvPr/>
        </p:nvSpPr>
        <p:spPr bwMode="auto">
          <a:xfrm>
            <a:off x="914400" y="1752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8" name="Line 32"/>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29" name="Line 33"/>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0" name="Line 34"/>
          <p:cNvSpPr>
            <a:spLocks noChangeShapeType="1"/>
          </p:cNvSpPr>
          <p:nvPr/>
        </p:nvSpPr>
        <p:spPr bwMode="auto">
          <a:xfrm flipV="1">
            <a:off x="1143000" y="25146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31" name="Text Box 35"/>
          <p:cNvSpPr txBox="1">
            <a:spLocks noChangeArrowheads="1"/>
          </p:cNvSpPr>
          <p:nvPr/>
        </p:nvSpPr>
        <p:spPr bwMode="auto">
          <a:xfrm>
            <a:off x="5334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29732" name="Text Box 36"/>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29733" name="Text Box 37"/>
          <p:cNvSpPr txBox="1">
            <a:spLocks noChangeArrowheads="1"/>
          </p:cNvSpPr>
          <p:nvPr/>
        </p:nvSpPr>
        <p:spPr bwMode="auto">
          <a:xfrm>
            <a:off x="457200" y="29718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29734" name="Text Box 38"/>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29735" name="AutoShape 39"/>
          <p:cNvSpPr>
            <a:spLocks noChangeArrowheads="1"/>
          </p:cNvSpPr>
          <p:nvPr/>
        </p:nvSpPr>
        <p:spPr bwMode="auto">
          <a:xfrm>
            <a:off x="990600" y="35814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751" name="AutoShape 55"/>
          <p:cNvSpPr>
            <a:spLocks noChangeArrowheads="1"/>
          </p:cNvSpPr>
          <p:nvPr/>
        </p:nvSpPr>
        <p:spPr bwMode="auto">
          <a:xfrm>
            <a:off x="4419600" y="27432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29789" name="Group 93"/>
          <p:cNvGraphicFramePr>
            <a:graphicFrameLocks noGrp="1"/>
          </p:cNvGraphicFramePr>
          <p:nvPr>
            <p:ph sz="half" idx="2"/>
          </p:nvPr>
        </p:nvGraphicFramePr>
        <p:xfrm>
          <a:off x="4267200" y="4038600"/>
          <a:ext cx="2590800" cy="237744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Stud_SID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Children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Bart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Lisa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Maggie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72" name="Oval 76"/>
          <p:cNvSpPr>
            <a:spLocks noChangeArrowheads="1"/>
          </p:cNvSpPr>
          <p:nvPr/>
        </p:nvSpPr>
        <p:spPr bwMode="auto">
          <a:xfrm>
            <a:off x="4419600" y="1828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0" name="Oval 74"/>
          <p:cNvSpPr>
            <a:spLocks noChangeArrowheads="1"/>
          </p:cNvSpPr>
          <p:nvPr/>
        </p:nvSpPr>
        <p:spPr bwMode="auto">
          <a:xfrm>
            <a:off x="4572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71" name="Text Box 75"/>
          <p:cNvSpPr txBox="1">
            <a:spLocks noChangeArrowheads="1"/>
          </p:cNvSpPr>
          <p:nvPr/>
        </p:nvSpPr>
        <p:spPr bwMode="auto">
          <a:xfrm>
            <a:off x="4572000" y="19812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Children</a:t>
            </a:r>
          </a:p>
        </p:txBody>
      </p:sp>
      <p:sp>
        <p:nvSpPr>
          <p:cNvPr id="29773" name="Line 77"/>
          <p:cNvSpPr>
            <a:spLocks noChangeShapeType="1"/>
          </p:cNvSpPr>
          <p:nvPr/>
        </p:nvSpPr>
        <p:spPr bwMode="auto">
          <a:xfrm flipH="1">
            <a:off x="2590800" y="2209800"/>
            <a:ext cx="1828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92" name="Text Box 96"/>
          <p:cNvSpPr txBox="1">
            <a:spLocks noChangeArrowheads="1"/>
          </p:cNvSpPr>
          <p:nvPr/>
        </p:nvSpPr>
        <p:spPr bwMode="auto">
          <a:xfrm>
            <a:off x="6172200" y="1219200"/>
            <a:ext cx="2743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The primary key for this table is Student_SID + Children, the union of all attributes</a:t>
            </a:r>
          </a:p>
        </p:txBody>
      </p:sp>
      <p:sp>
        <p:nvSpPr>
          <p:cNvPr id="29793" name="Line 97"/>
          <p:cNvSpPr>
            <a:spLocks noChangeShapeType="1"/>
          </p:cNvSpPr>
          <p:nvPr/>
        </p:nvSpPr>
        <p:spPr bwMode="auto">
          <a:xfrm flipH="1">
            <a:off x="6705600" y="2133600"/>
            <a:ext cx="914400" cy="1752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2685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0723"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dirty="0"/>
              <a:t>For non-disjoint and/or non-complete class hierarchy: </a:t>
            </a:r>
          </a:p>
          <a:p>
            <a:pPr lvl="2">
              <a:buFont typeface="Wingdings" panose="05000000000000000000" pitchFamily="2" charset="2"/>
              <a:buChar char="§"/>
            </a:pPr>
            <a:r>
              <a:rPr lang="en-US" altLang="zh-TW" dirty="0"/>
              <a:t>create a table for each super class entity set according to normal entity set translation method. </a:t>
            </a:r>
          </a:p>
          <a:p>
            <a:pPr lvl="2">
              <a:buFont typeface="Wingdings" panose="05000000000000000000" pitchFamily="2" charset="2"/>
              <a:buChar char="§"/>
            </a:pPr>
            <a:r>
              <a:rPr lang="en-US" altLang="zh-TW" dirty="0"/>
              <a:t>Create a table for each subclass entity set with a column for each of the attributes of that entity set plus one for each attributes of the primary key of the super class entity set </a:t>
            </a:r>
          </a:p>
          <a:p>
            <a:pPr lvl="2">
              <a:buFont typeface="Wingdings" panose="05000000000000000000" pitchFamily="2" charset="2"/>
              <a:buChar char="§"/>
            </a:pPr>
            <a:r>
              <a:rPr lang="en-US" altLang="zh-TW" dirty="0"/>
              <a:t>This primary key from super class entity set is also used as the primary key for this new table</a:t>
            </a:r>
          </a:p>
          <a:p>
            <a:pPr lvl="1"/>
            <a:endParaRPr lang="en-US" altLang="zh-TW" sz="2400" dirty="0"/>
          </a:p>
        </p:txBody>
      </p:sp>
    </p:spTree>
    <p:extLst>
      <p:ext uri="{BB962C8B-B14F-4D97-AF65-F5344CB8AC3E}">
        <p14:creationId xmlns:p14="http://schemas.microsoft.com/office/powerpoint/2010/main" val="13268161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24379" y="454765"/>
            <a:ext cx="8229600" cy="1143000"/>
          </a:xfrm>
        </p:spPr>
        <p:txBody>
          <a:bodyPr/>
          <a:lstStyle/>
          <a:p>
            <a:r>
              <a:rPr lang="en-US" altLang="zh-TW" dirty="0">
                <a:solidFill>
                  <a:srgbClr val="0000FF"/>
                </a:solidFill>
              </a:rPr>
              <a:t>Example</a:t>
            </a:r>
          </a:p>
        </p:txBody>
      </p:sp>
      <p:graphicFrame>
        <p:nvGraphicFramePr>
          <p:cNvPr id="31854" name="Group 110"/>
          <p:cNvGraphicFramePr>
            <a:graphicFrameLocks noGrp="1"/>
          </p:cNvGraphicFramePr>
          <p:nvPr>
            <p:ph sz="half" idx="1"/>
          </p:nvPr>
        </p:nvGraphicFramePr>
        <p:xfrm>
          <a:off x="228600" y="5486400"/>
          <a:ext cx="4724400"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944563">
                  <a:extLst>
                    <a:ext uri="{9D8B030D-6E8A-4147-A177-3AD203B41FA5}">
                      <a16:colId xmlns:a16="http://schemas.microsoft.com/office/drawing/2014/main" val="20003"/>
                    </a:ext>
                  </a:extLst>
                </a:gridCol>
                <a:gridCol w="944562">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Status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Part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769" name="Rectangle 25"/>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0" name="Text Box 26"/>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1771" name="Oval 27"/>
          <p:cNvSpPr>
            <a:spLocks noChangeArrowheads="1"/>
          </p:cNvSpPr>
          <p:nvPr/>
        </p:nvSpPr>
        <p:spPr bwMode="auto">
          <a:xfrm>
            <a:off x="22860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2" name="Oval 28"/>
          <p:cNvSpPr>
            <a:spLocks noChangeArrowheads="1"/>
          </p:cNvSpPr>
          <p:nvPr/>
        </p:nvSpPr>
        <p:spPr bwMode="auto">
          <a:xfrm>
            <a:off x="685800" y="1905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3" name="Oval 29"/>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4" name="Oval 30"/>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5" name="Line 31"/>
          <p:cNvSpPr>
            <a:spLocks noChangeShapeType="1"/>
          </p:cNvSpPr>
          <p:nvPr/>
        </p:nvSpPr>
        <p:spPr bwMode="auto">
          <a:xfrm>
            <a:off x="1295400" y="2438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6" name="Line 32"/>
          <p:cNvSpPr>
            <a:spLocks noChangeShapeType="1"/>
          </p:cNvSpPr>
          <p:nvPr/>
        </p:nvSpPr>
        <p:spPr bwMode="auto">
          <a:xfrm flipH="1">
            <a:off x="2438400" y="2438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7" name="Line 33"/>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8" name="Line 34"/>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Text Box 35"/>
          <p:cNvSpPr txBox="1">
            <a:spLocks noChangeArrowheads="1"/>
          </p:cNvSpPr>
          <p:nvPr/>
        </p:nvSpPr>
        <p:spPr bwMode="auto">
          <a:xfrm>
            <a:off x="914400" y="19812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SID</a:t>
            </a:r>
          </a:p>
        </p:txBody>
      </p:sp>
      <p:sp>
        <p:nvSpPr>
          <p:cNvPr id="31780" name="Text Box 36"/>
          <p:cNvSpPr txBox="1">
            <a:spLocks noChangeArrowheads="1"/>
          </p:cNvSpPr>
          <p:nvPr/>
        </p:nvSpPr>
        <p:spPr bwMode="auto">
          <a:xfrm>
            <a:off x="2438400" y="198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Status</a:t>
            </a:r>
          </a:p>
        </p:txBody>
      </p:sp>
      <p:sp>
        <p:nvSpPr>
          <p:cNvPr id="31781" name="Text Box 37"/>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1782" name="Text Box 38"/>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1783" name="AutoShape 39"/>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784" name="AutoShape 40"/>
          <p:cNvSpPr>
            <a:spLocks noChangeArrowheads="1"/>
          </p:cNvSpPr>
          <p:nvPr/>
        </p:nvSpPr>
        <p:spPr bwMode="auto">
          <a:xfrm>
            <a:off x="6324600" y="28956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1839" name="Group 95"/>
          <p:cNvGraphicFramePr>
            <a:graphicFrameLocks noGrp="1"/>
          </p:cNvGraphicFramePr>
          <p:nvPr>
            <p:ph sz="half" idx="2"/>
          </p:nvPr>
        </p:nvGraphicFramePr>
        <p:xfrm>
          <a:off x="4953000" y="41148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Gender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Female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1814" name="Rectangle 70"/>
          <p:cNvSpPr>
            <a:spLocks noChangeArrowheads="1"/>
          </p:cNvSpPr>
          <p:nvPr/>
        </p:nvSpPr>
        <p:spPr bwMode="auto">
          <a:xfrm>
            <a:off x="6781800" y="1371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5" name="Text Box 71"/>
          <p:cNvSpPr txBox="1">
            <a:spLocks noChangeArrowheads="1"/>
          </p:cNvSpPr>
          <p:nvPr/>
        </p:nvSpPr>
        <p:spPr bwMode="auto">
          <a:xfrm>
            <a:off x="6858000" y="1447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Person</a:t>
            </a:r>
          </a:p>
        </p:txBody>
      </p:sp>
      <p:sp>
        <p:nvSpPr>
          <p:cNvPr id="31816" name="Oval 72"/>
          <p:cNvSpPr>
            <a:spLocks noChangeArrowheads="1"/>
          </p:cNvSpPr>
          <p:nvPr/>
        </p:nvSpPr>
        <p:spPr bwMode="auto">
          <a:xfrm>
            <a:off x="5638800" y="2209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18" name="Line 74"/>
          <p:cNvSpPr>
            <a:spLocks noChangeShapeType="1"/>
          </p:cNvSpPr>
          <p:nvPr/>
        </p:nvSpPr>
        <p:spPr bwMode="auto">
          <a:xfrm>
            <a:off x="6248400" y="1066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19" name="Line 75"/>
          <p:cNvSpPr>
            <a:spLocks noChangeShapeType="1"/>
          </p:cNvSpPr>
          <p:nvPr/>
        </p:nvSpPr>
        <p:spPr bwMode="auto">
          <a:xfrm flipH="1">
            <a:off x="7391400" y="1066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Line 77"/>
          <p:cNvSpPr>
            <a:spLocks noChangeShapeType="1"/>
          </p:cNvSpPr>
          <p:nvPr/>
        </p:nvSpPr>
        <p:spPr bwMode="auto">
          <a:xfrm flipV="1">
            <a:off x="6477000" y="1828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4" name="Text Box 80"/>
          <p:cNvSpPr txBox="1">
            <a:spLocks noChangeArrowheads="1"/>
          </p:cNvSpPr>
          <p:nvPr/>
        </p:nvSpPr>
        <p:spPr bwMode="auto">
          <a:xfrm>
            <a:off x="5791200" y="22860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Gender</a:t>
            </a:r>
          </a:p>
        </p:txBody>
      </p:sp>
      <p:sp>
        <p:nvSpPr>
          <p:cNvPr id="31826" name="Oval 82"/>
          <p:cNvSpPr>
            <a:spLocks noChangeArrowheads="1"/>
          </p:cNvSpPr>
          <p:nvPr/>
        </p:nvSpPr>
        <p:spPr bwMode="auto">
          <a:xfrm>
            <a:off x="57150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2" name="Text Box 78"/>
          <p:cNvSpPr txBox="1">
            <a:spLocks noChangeArrowheads="1"/>
          </p:cNvSpPr>
          <p:nvPr/>
        </p:nvSpPr>
        <p:spPr bwMode="auto">
          <a:xfrm>
            <a:off x="5867400" y="609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1827" name="Oval 83"/>
          <p:cNvSpPr>
            <a:spLocks noChangeArrowheads="1"/>
          </p:cNvSpPr>
          <p:nvPr/>
        </p:nvSpPr>
        <p:spPr bwMode="auto">
          <a:xfrm>
            <a:off x="7162800" y="533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3" name="Text Box 79"/>
          <p:cNvSpPr txBox="1">
            <a:spLocks noChangeArrowheads="1"/>
          </p:cNvSpPr>
          <p:nvPr/>
        </p:nvSpPr>
        <p:spPr bwMode="auto">
          <a:xfrm>
            <a:off x="7239000" y="609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1828" name="AutoShape 8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29" name="Text Box 8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1830" name="Line 86"/>
          <p:cNvSpPr>
            <a:spLocks noChangeShapeType="1"/>
          </p:cNvSpPr>
          <p:nvPr/>
        </p:nvSpPr>
        <p:spPr bwMode="auto">
          <a:xfrm flipV="1">
            <a:off x="4572000" y="1600200"/>
            <a:ext cx="2209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31" name="Line 8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383965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TW" dirty="0">
                <a:solidFill>
                  <a:srgbClr val="0000FF"/>
                </a:solidFill>
              </a:rPr>
              <a:t>Representing Class Hierarchy</a:t>
            </a:r>
          </a:p>
        </p:txBody>
      </p:sp>
      <p:sp>
        <p:nvSpPr>
          <p:cNvPr id="32771" name="Rectangle 3"/>
          <p:cNvSpPr>
            <a:spLocks noGrp="1" noChangeArrowheads="1"/>
          </p:cNvSpPr>
          <p:nvPr>
            <p:ph type="body" idx="1"/>
          </p:nvPr>
        </p:nvSpPr>
        <p:spPr/>
        <p:txBody>
          <a:bodyPr>
            <a:normAutofit/>
          </a:bodyPr>
          <a:lstStyle/>
          <a:p>
            <a:r>
              <a:rPr lang="en-US" altLang="zh-TW" sz="2800" dirty="0"/>
              <a:t>Two general approaches depending on </a:t>
            </a:r>
            <a:r>
              <a:rPr lang="en-US" altLang="zh-TW" sz="2800" dirty="0" err="1"/>
              <a:t>disjointness</a:t>
            </a:r>
            <a:r>
              <a:rPr lang="en-US" altLang="zh-TW" sz="2800" dirty="0"/>
              <a:t> and completeness</a:t>
            </a:r>
          </a:p>
          <a:p>
            <a:pPr lvl="1">
              <a:buFont typeface="Wingdings" panose="05000000000000000000" pitchFamily="2" charset="2"/>
              <a:buChar char="§"/>
            </a:pPr>
            <a:r>
              <a:rPr lang="en-US" altLang="zh-TW" sz="2400" dirty="0"/>
              <a:t>For disjoint </a:t>
            </a:r>
            <a:r>
              <a:rPr lang="en-US" altLang="zh-TW" sz="2400" b="1" dirty="0"/>
              <a:t>AND</a:t>
            </a:r>
            <a:r>
              <a:rPr lang="en-US" altLang="zh-TW" sz="2400" dirty="0"/>
              <a:t> complete mapping class hierarchy: </a:t>
            </a:r>
          </a:p>
          <a:p>
            <a:pPr lvl="1">
              <a:buFont typeface="Wingdings" panose="05000000000000000000" pitchFamily="2" charset="2"/>
              <a:buChar char="§"/>
            </a:pPr>
            <a:r>
              <a:rPr lang="en-US" altLang="zh-TW" sz="2400" dirty="0"/>
              <a:t>DO NOT create a table for the super class entity set</a:t>
            </a:r>
          </a:p>
          <a:p>
            <a:pPr lvl="1">
              <a:buFont typeface="Wingdings" panose="05000000000000000000" pitchFamily="2" charset="2"/>
              <a:buChar char="§"/>
            </a:pPr>
            <a:r>
              <a:rPr lang="en-US" altLang="zh-TW" sz="2400" dirty="0"/>
              <a:t>Create a table for each subclass entity set include all attributes of that subclass entity set and attributes of the superclass entity set</a:t>
            </a:r>
          </a:p>
          <a:p>
            <a:pPr lvl="1"/>
            <a:endParaRPr lang="en-US" altLang="zh-TW" sz="2400" dirty="0"/>
          </a:p>
          <a:p>
            <a:pPr lvl="1"/>
            <a:r>
              <a:rPr lang="en-US" altLang="zh-TW" sz="2400" dirty="0"/>
              <a:t>Simple and Intuitive enough, need example?</a:t>
            </a:r>
          </a:p>
        </p:txBody>
      </p:sp>
    </p:spTree>
    <p:extLst>
      <p:ext uri="{BB962C8B-B14F-4D97-AF65-F5344CB8AC3E}">
        <p14:creationId xmlns:p14="http://schemas.microsoft.com/office/powerpoint/2010/main" val="282640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9"/>
          <p:cNvSpPr>
            <a:spLocks noGrp="1" noChangeArrowheads="1"/>
          </p:cNvSpPr>
          <p:nvPr>
            <p:ph type="title"/>
          </p:nvPr>
        </p:nvSpPr>
        <p:spPr>
          <a:xfrm>
            <a:off x="1145357" y="275734"/>
            <a:ext cx="7391400" cy="563563"/>
          </a:xfrm>
          <a:noFill/>
        </p:spPr>
        <p:txBody>
          <a:bodyPr>
            <a:normAutofit/>
          </a:bodyPr>
          <a:lstStyle/>
          <a:p>
            <a:pPr algn="ctr"/>
            <a:r>
              <a:rPr lang="en-US" dirty="0" err="1"/>
              <a:t>ERD</a:t>
            </a:r>
            <a:r>
              <a:rPr lang="en-US" dirty="0"/>
              <a:t> – How to construct</a:t>
            </a:r>
          </a:p>
        </p:txBody>
      </p:sp>
      <p:sp>
        <p:nvSpPr>
          <p:cNvPr id="21507" name="Rectangle 200"/>
          <p:cNvSpPr>
            <a:spLocks noChangeArrowheads="1"/>
          </p:cNvSpPr>
          <p:nvPr/>
        </p:nvSpPr>
        <p:spPr bwMode="auto">
          <a:xfrm>
            <a:off x="250825" y="1150069"/>
            <a:ext cx="8713788" cy="5128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Gather all the data that needs to be modeled.</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data that can be modeled as real world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attributes for each entity.</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sets as weak or strong entity sets.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Sort entity attributes as key attributes, multi-valued attributes, composite attributes, derived attributes. </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Identify the relations between the different entities.</a:t>
            </a:r>
          </a:p>
          <a:p>
            <a:pPr lvl="1" eaLnBrk="1" hangingPunct="1">
              <a:lnSpc>
                <a:spcPct val="120000"/>
              </a:lnSpc>
              <a:spcBef>
                <a:spcPct val="0"/>
              </a:spcBef>
              <a:buSzPct val="55000"/>
              <a:buFont typeface="Wingdings" panose="05000000000000000000" pitchFamily="2" charset="2"/>
              <a:buChar char="n"/>
            </a:pPr>
            <a:r>
              <a:rPr lang="en-US" sz="2400" b="0" dirty="0">
                <a:latin typeface="Tahoma" panose="020B0604030504040204" pitchFamily="34" charset="0"/>
              </a:rPr>
              <a:t>Using the different symbols draw the entities, their attributes and their relationships. Use appropriate symbols while drawing attributes.</a:t>
            </a:r>
          </a:p>
        </p:txBody>
      </p:sp>
    </p:spTree>
    <p:extLst>
      <p:ext uri="{BB962C8B-B14F-4D97-AF65-F5344CB8AC3E}">
        <p14:creationId xmlns:p14="http://schemas.microsoft.com/office/powerpoint/2010/main" val="418298621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71500" y="563644"/>
            <a:ext cx="2514600" cy="762000"/>
          </a:xfrm>
        </p:spPr>
        <p:txBody>
          <a:bodyPr/>
          <a:lstStyle/>
          <a:p>
            <a:r>
              <a:rPr lang="en-US" altLang="zh-TW" dirty="0">
                <a:solidFill>
                  <a:srgbClr val="0000FF"/>
                </a:solidFill>
              </a:rPr>
              <a:t>Example</a:t>
            </a:r>
          </a:p>
        </p:txBody>
      </p:sp>
      <p:graphicFrame>
        <p:nvGraphicFramePr>
          <p:cNvPr id="33894" name="Group 102"/>
          <p:cNvGraphicFramePr>
            <a:graphicFrameLocks noGrp="1"/>
          </p:cNvGraphicFramePr>
          <p:nvPr>
            <p:ph sz="half" idx="1"/>
          </p:nvPr>
        </p:nvGraphicFramePr>
        <p:xfrm>
          <a:off x="228600" y="5486400"/>
          <a:ext cx="4722813" cy="1188720"/>
        </p:xfrm>
        <a:graphic>
          <a:graphicData uri="http://schemas.openxmlformats.org/drawingml/2006/table">
            <a:tbl>
              <a:tblPr/>
              <a:tblGrid>
                <a:gridCol w="944563">
                  <a:extLst>
                    <a:ext uri="{9D8B030D-6E8A-4147-A177-3AD203B41FA5}">
                      <a16:colId xmlns:a16="http://schemas.microsoft.com/office/drawing/2014/main" val="20000"/>
                    </a:ext>
                  </a:extLst>
                </a:gridCol>
                <a:gridCol w="944562">
                  <a:extLst>
                    <a:ext uri="{9D8B030D-6E8A-4147-A177-3AD203B41FA5}">
                      <a16:colId xmlns:a16="http://schemas.microsoft.com/office/drawing/2014/main" val="20001"/>
                    </a:ext>
                  </a:extLst>
                </a:gridCol>
                <a:gridCol w="944563">
                  <a:extLst>
                    <a:ext uri="{9D8B030D-6E8A-4147-A177-3AD203B41FA5}">
                      <a16:colId xmlns:a16="http://schemas.microsoft.com/office/drawing/2014/main" val="20002"/>
                    </a:ext>
                  </a:extLst>
                </a:gridCol>
                <a:gridCol w="944562">
                  <a:extLst>
                    <a:ext uri="{9D8B030D-6E8A-4147-A177-3AD203B41FA5}">
                      <a16:colId xmlns:a16="http://schemas.microsoft.com/office/drawing/2014/main" val="20003"/>
                    </a:ext>
                  </a:extLst>
                </a:gridCol>
                <a:gridCol w="944563">
                  <a:extLst>
                    <a:ext uri="{9D8B030D-6E8A-4147-A177-3AD203B41FA5}">
                      <a16:colId xmlns:a16="http://schemas.microsoft.com/office/drawing/2014/main" val="20004"/>
                    </a:ext>
                  </a:extLst>
                </a:gridCol>
              </a:tblGrid>
              <a:tr h="3810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Major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GPA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John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0200">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8888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21" name="Rectangle 29"/>
          <p:cNvSpPr>
            <a:spLocks noChangeArrowheads="1"/>
          </p:cNvSpPr>
          <p:nvPr/>
        </p:nvSpPr>
        <p:spPr bwMode="auto">
          <a:xfrm>
            <a:off x="18288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2" name="Text Box 30"/>
          <p:cNvSpPr txBox="1">
            <a:spLocks noChangeArrowheads="1"/>
          </p:cNvSpPr>
          <p:nvPr/>
        </p:nvSpPr>
        <p:spPr bwMode="auto">
          <a:xfrm>
            <a:off x="19050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3824" name="Oval 32"/>
          <p:cNvSpPr>
            <a:spLocks noChangeArrowheads="1"/>
          </p:cNvSpPr>
          <p:nvPr/>
        </p:nvSpPr>
        <p:spPr bwMode="auto">
          <a:xfrm>
            <a:off x="304800" y="2590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5" name="Oval 33"/>
          <p:cNvSpPr>
            <a:spLocks noChangeArrowheads="1"/>
          </p:cNvSpPr>
          <p:nvPr/>
        </p:nvSpPr>
        <p:spPr bwMode="auto">
          <a:xfrm>
            <a:off x="6858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6" name="Oval 34"/>
          <p:cNvSpPr>
            <a:spLocks noChangeArrowheads="1"/>
          </p:cNvSpPr>
          <p:nvPr/>
        </p:nvSpPr>
        <p:spPr bwMode="auto">
          <a:xfrm>
            <a:off x="2667000" y="3657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9" name="Line 37"/>
          <p:cNvSpPr>
            <a:spLocks noChangeShapeType="1"/>
          </p:cNvSpPr>
          <p:nvPr/>
        </p:nvSpPr>
        <p:spPr bwMode="auto">
          <a:xfrm flipH="1" flipV="1">
            <a:off x="2590800" y="3200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0" name="Line 38"/>
          <p:cNvSpPr>
            <a:spLocks noChangeShapeType="1"/>
          </p:cNvSpPr>
          <p:nvPr/>
        </p:nvSpPr>
        <p:spPr bwMode="auto">
          <a:xfrm flipV="1">
            <a:off x="15240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31" name="Text Box 39"/>
          <p:cNvSpPr txBox="1">
            <a:spLocks noChangeArrowheads="1"/>
          </p:cNvSpPr>
          <p:nvPr/>
        </p:nvSpPr>
        <p:spPr bwMode="auto">
          <a:xfrm>
            <a:off x="533400" y="26670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3833" name="Text Box 41"/>
          <p:cNvSpPr txBox="1">
            <a:spLocks noChangeArrowheads="1"/>
          </p:cNvSpPr>
          <p:nvPr/>
        </p:nvSpPr>
        <p:spPr bwMode="auto">
          <a:xfrm>
            <a:off x="8382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Major</a:t>
            </a:r>
          </a:p>
        </p:txBody>
      </p:sp>
      <p:sp>
        <p:nvSpPr>
          <p:cNvPr id="33834" name="Text Box 42"/>
          <p:cNvSpPr txBox="1">
            <a:spLocks noChangeArrowheads="1"/>
          </p:cNvSpPr>
          <p:nvPr/>
        </p:nvSpPr>
        <p:spPr bwMode="auto">
          <a:xfrm>
            <a:off x="2895600" y="3733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GPA</a:t>
            </a:r>
          </a:p>
        </p:txBody>
      </p:sp>
      <p:sp>
        <p:nvSpPr>
          <p:cNvPr id="33835" name="AutoShape 43"/>
          <p:cNvSpPr>
            <a:spLocks noChangeArrowheads="1"/>
          </p:cNvSpPr>
          <p:nvPr/>
        </p:nvSpPr>
        <p:spPr bwMode="auto">
          <a:xfrm>
            <a:off x="12192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36" name="AutoShape 44"/>
          <p:cNvSpPr>
            <a:spLocks noChangeArrowheads="1"/>
          </p:cNvSpPr>
          <p:nvPr/>
        </p:nvSpPr>
        <p:spPr bwMode="auto">
          <a:xfrm>
            <a:off x="6248400" y="4114800"/>
            <a:ext cx="1905000" cy="11430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aphicFrame>
        <p:nvGraphicFramePr>
          <p:cNvPr id="33837" name="Group 45"/>
          <p:cNvGraphicFramePr>
            <a:graphicFrameLocks noGrp="1"/>
          </p:cNvGraphicFramePr>
          <p:nvPr>
            <p:ph sz="half" idx="2"/>
          </p:nvPr>
        </p:nvGraphicFramePr>
        <p:xfrm>
          <a:off x="5105400" y="5486400"/>
          <a:ext cx="3886200" cy="1188720"/>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Dept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Homer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Marge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Math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55" name="Rectangle 63"/>
          <p:cNvSpPr>
            <a:spLocks noChangeArrowheads="1"/>
          </p:cNvSpPr>
          <p:nvPr/>
        </p:nvSpPr>
        <p:spPr bwMode="auto">
          <a:xfrm>
            <a:off x="4038600" y="990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56" name="Text Box 64"/>
          <p:cNvSpPr txBox="1">
            <a:spLocks noChangeArrowheads="1"/>
          </p:cNvSpPr>
          <p:nvPr/>
        </p:nvSpPr>
        <p:spPr bwMode="auto">
          <a:xfrm>
            <a:off x="4114800" y="1066800"/>
            <a:ext cx="167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SJSU people</a:t>
            </a:r>
          </a:p>
        </p:txBody>
      </p:sp>
      <p:sp>
        <p:nvSpPr>
          <p:cNvPr id="33858" name="Line 66"/>
          <p:cNvSpPr>
            <a:spLocks noChangeShapeType="1"/>
          </p:cNvSpPr>
          <p:nvPr/>
        </p:nvSpPr>
        <p:spPr bwMode="auto">
          <a:xfrm>
            <a:off x="3505200" y="6858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9" name="Line 67"/>
          <p:cNvSpPr>
            <a:spLocks noChangeShapeType="1"/>
          </p:cNvSpPr>
          <p:nvPr/>
        </p:nvSpPr>
        <p:spPr bwMode="auto">
          <a:xfrm flipH="1">
            <a:off x="4648200" y="6858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2" name="Oval 70"/>
          <p:cNvSpPr>
            <a:spLocks noChangeArrowheads="1"/>
          </p:cNvSpPr>
          <p:nvPr/>
        </p:nvSpPr>
        <p:spPr bwMode="auto">
          <a:xfrm>
            <a:off x="29718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Text Box 71"/>
          <p:cNvSpPr txBox="1">
            <a:spLocks noChangeArrowheads="1"/>
          </p:cNvSpPr>
          <p:nvPr/>
        </p:nvSpPr>
        <p:spPr bwMode="auto">
          <a:xfrm>
            <a:off x="3124200" y="228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3864" name="Oval 72"/>
          <p:cNvSpPr>
            <a:spLocks noChangeArrowheads="1"/>
          </p:cNvSpPr>
          <p:nvPr/>
        </p:nvSpPr>
        <p:spPr bwMode="auto">
          <a:xfrm>
            <a:off x="4419600" y="152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Text Box 73"/>
          <p:cNvSpPr txBox="1">
            <a:spLocks noChangeArrowheads="1"/>
          </p:cNvSpPr>
          <p:nvPr/>
        </p:nvSpPr>
        <p:spPr bwMode="auto">
          <a:xfrm>
            <a:off x="4495800" y="228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3866" name="AutoShape 74"/>
          <p:cNvSpPr>
            <a:spLocks noChangeArrowheads="1"/>
          </p:cNvSpPr>
          <p:nvPr/>
        </p:nvSpPr>
        <p:spPr bwMode="auto">
          <a:xfrm>
            <a:off x="4114800" y="2209800"/>
            <a:ext cx="914400" cy="762000"/>
          </a:xfrm>
          <a:prstGeom prst="flowChartExtra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7" name="Text Box 75"/>
          <p:cNvSpPr txBox="1">
            <a:spLocks noChangeArrowheads="1"/>
          </p:cNvSpPr>
          <p:nvPr/>
        </p:nvSpPr>
        <p:spPr bwMode="auto">
          <a:xfrm>
            <a:off x="4267200" y="2514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ISA</a:t>
            </a:r>
          </a:p>
        </p:txBody>
      </p:sp>
      <p:sp>
        <p:nvSpPr>
          <p:cNvPr id="33869" name="Line 77"/>
          <p:cNvSpPr>
            <a:spLocks noChangeShapeType="1"/>
          </p:cNvSpPr>
          <p:nvPr/>
        </p:nvSpPr>
        <p:spPr bwMode="auto">
          <a:xfrm flipH="1">
            <a:off x="2971800" y="2971800"/>
            <a:ext cx="11430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0" name="Line 78"/>
          <p:cNvSpPr>
            <a:spLocks noChangeShapeType="1"/>
          </p:cNvSpPr>
          <p:nvPr/>
        </p:nvSpPr>
        <p:spPr bwMode="auto">
          <a:xfrm>
            <a:off x="1371600" y="28956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p:cNvSpPr>
            <a:spLocks noChangeShapeType="1"/>
          </p:cNvSpPr>
          <p:nvPr/>
        </p:nvSpPr>
        <p:spPr bwMode="auto">
          <a:xfrm flipH="1">
            <a:off x="4572000" y="14478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Rectangle 80"/>
          <p:cNvSpPr>
            <a:spLocks noChangeArrowheads="1"/>
          </p:cNvSpPr>
          <p:nvPr/>
        </p:nvSpPr>
        <p:spPr bwMode="auto">
          <a:xfrm>
            <a:off x="6858000" y="2743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3" name="Text Box 81"/>
          <p:cNvSpPr txBox="1">
            <a:spLocks noChangeArrowheads="1"/>
          </p:cNvSpPr>
          <p:nvPr/>
        </p:nvSpPr>
        <p:spPr bwMode="auto">
          <a:xfrm>
            <a:off x="6934200" y="2819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Faculty</a:t>
            </a:r>
          </a:p>
        </p:txBody>
      </p:sp>
      <p:sp>
        <p:nvSpPr>
          <p:cNvPr id="33875" name="Oval 83"/>
          <p:cNvSpPr>
            <a:spLocks noChangeArrowheads="1"/>
          </p:cNvSpPr>
          <p:nvPr/>
        </p:nvSpPr>
        <p:spPr bwMode="auto">
          <a:xfrm>
            <a:off x="5715000" y="3581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78" name="Line 86"/>
          <p:cNvSpPr>
            <a:spLocks noChangeShapeType="1"/>
          </p:cNvSpPr>
          <p:nvPr/>
        </p:nvSpPr>
        <p:spPr bwMode="auto">
          <a:xfrm flipV="1">
            <a:off x="6553200" y="3200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0" name="Text Box 88"/>
          <p:cNvSpPr txBox="1">
            <a:spLocks noChangeArrowheads="1"/>
          </p:cNvSpPr>
          <p:nvPr/>
        </p:nvSpPr>
        <p:spPr bwMode="auto">
          <a:xfrm>
            <a:off x="5867400" y="3657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3883" name="Line 91"/>
          <p:cNvSpPr>
            <a:spLocks noChangeShapeType="1"/>
          </p:cNvSpPr>
          <p:nvPr/>
        </p:nvSpPr>
        <p:spPr bwMode="auto">
          <a:xfrm>
            <a:off x="5029200" y="29718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84" name="Text Box 92"/>
          <p:cNvSpPr txBox="1">
            <a:spLocks noChangeArrowheads="1"/>
          </p:cNvSpPr>
          <p:nvPr/>
        </p:nvSpPr>
        <p:spPr bwMode="auto">
          <a:xfrm>
            <a:off x="3581400" y="3048000"/>
            <a:ext cx="2209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Disjoint and Complete mapping</a:t>
            </a:r>
          </a:p>
        </p:txBody>
      </p:sp>
      <p:sp>
        <p:nvSpPr>
          <p:cNvPr id="33895" name="Text Box 103"/>
          <p:cNvSpPr txBox="1">
            <a:spLocks noChangeArrowheads="1"/>
          </p:cNvSpPr>
          <p:nvPr/>
        </p:nvSpPr>
        <p:spPr bwMode="auto">
          <a:xfrm>
            <a:off x="5867400" y="381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No table created for superclass entity set</a:t>
            </a:r>
          </a:p>
        </p:txBody>
      </p:sp>
    </p:spTree>
    <p:extLst>
      <p:ext uri="{BB962C8B-B14F-4D97-AF65-F5344CB8AC3E}">
        <p14:creationId xmlns:p14="http://schemas.microsoft.com/office/powerpoint/2010/main" val="1739975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0" name="Rectangle 44"/>
          <p:cNvSpPr>
            <a:spLocks noChangeArrowheads="1"/>
          </p:cNvSpPr>
          <p:nvPr/>
        </p:nvSpPr>
        <p:spPr bwMode="auto">
          <a:xfrm>
            <a:off x="762000" y="1066800"/>
            <a:ext cx="8077200" cy="2514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 name="Rectangle 2"/>
          <p:cNvSpPr>
            <a:spLocks noGrp="1" noChangeArrowheads="1"/>
          </p:cNvSpPr>
          <p:nvPr>
            <p:ph type="title"/>
          </p:nvPr>
        </p:nvSpPr>
        <p:spPr/>
        <p:txBody>
          <a:bodyPr>
            <a:normAutofit/>
          </a:bodyPr>
          <a:lstStyle/>
          <a:p>
            <a:pPr algn="ctr"/>
            <a:r>
              <a:rPr lang="en-US" altLang="zh-TW" dirty="0">
                <a:solidFill>
                  <a:srgbClr val="0000FF"/>
                </a:solidFill>
              </a:rPr>
              <a:t>Representing</a:t>
            </a:r>
            <a:r>
              <a:rPr lang="en-US" altLang="zh-TW" dirty="0"/>
              <a:t> </a:t>
            </a:r>
            <a:r>
              <a:rPr lang="en-US" altLang="zh-TW" dirty="0">
                <a:solidFill>
                  <a:srgbClr val="0000FF"/>
                </a:solidFill>
              </a:rPr>
              <a:t>Aggregation</a:t>
            </a:r>
          </a:p>
        </p:txBody>
      </p:sp>
      <p:sp>
        <p:nvSpPr>
          <p:cNvPr id="34821" name="Rectangle 5"/>
          <p:cNvSpPr>
            <a:spLocks noChangeArrowheads="1"/>
          </p:cNvSpPr>
          <p:nvPr/>
        </p:nvSpPr>
        <p:spPr bwMode="auto">
          <a:xfrm>
            <a:off x="14478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2" name="Text Box 6"/>
          <p:cNvSpPr txBox="1">
            <a:spLocks noChangeArrowheads="1"/>
          </p:cNvSpPr>
          <p:nvPr/>
        </p:nvSpPr>
        <p:spPr bwMode="auto">
          <a:xfrm>
            <a:off x="1524000" y="21336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Student</a:t>
            </a:r>
          </a:p>
        </p:txBody>
      </p:sp>
      <p:sp>
        <p:nvSpPr>
          <p:cNvPr id="34823" name="Oval 7"/>
          <p:cNvSpPr>
            <a:spLocks noChangeArrowheads="1"/>
          </p:cNvSpPr>
          <p:nvPr/>
        </p:nvSpPr>
        <p:spPr bwMode="auto">
          <a:xfrm>
            <a:off x="19050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4" name="Oval 8"/>
          <p:cNvSpPr>
            <a:spLocks noChangeArrowheads="1"/>
          </p:cNvSpPr>
          <p:nvPr/>
        </p:nvSpPr>
        <p:spPr bwMode="auto">
          <a:xfrm>
            <a:off x="2286000" y="29718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6" name="Line 10"/>
          <p:cNvSpPr>
            <a:spLocks noChangeShapeType="1"/>
          </p:cNvSpPr>
          <p:nvPr/>
        </p:nvSpPr>
        <p:spPr bwMode="auto">
          <a:xfrm flipH="1">
            <a:off x="20574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11"/>
          <p:cNvSpPr>
            <a:spLocks noChangeShapeType="1"/>
          </p:cNvSpPr>
          <p:nvPr/>
        </p:nvSpPr>
        <p:spPr bwMode="auto">
          <a:xfrm flipH="1" flipV="1">
            <a:off x="2209800" y="25146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Text Box 14"/>
          <p:cNvSpPr txBox="1">
            <a:spLocks noChangeArrowheads="1"/>
          </p:cNvSpPr>
          <p:nvPr/>
        </p:nvSpPr>
        <p:spPr bwMode="auto">
          <a:xfrm>
            <a:off x="20574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32" name="Text Box 16"/>
          <p:cNvSpPr txBox="1">
            <a:spLocks noChangeArrowheads="1"/>
          </p:cNvSpPr>
          <p:nvPr/>
        </p:nvSpPr>
        <p:spPr bwMode="auto">
          <a:xfrm>
            <a:off x="2514600" y="30480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SID</a:t>
            </a:r>
          </a:p>
        </p:txBody>
      </p:sp>
      <p:sp>
        <p:nvSpPr>
          <p:cNvPr id="34833" name="AutoShape 17"/>
          <p:cNvSpPr>
            <a:spLocks noChangeArrowheads="1"/>
          </p:cNvSpPr>
          <p:nvPr/>
        </p:nvSpPr>
        <p:spPr bwMode="auto">
          <a:xfrm>
            <a:off x="3733800" y="19050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4" name="Text Box 18"/>
          <p:cNvSpPr txBox="1">
            <a:spLocks noChangeArrowheads="1"/>
          </p:cNvSpPr>
          <p:nvPr/>
        </p:nvSpPr>
        <p:spPr bwMode="auto">
          <a:xfrm>
            <a:off x="4114800" y="2057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Advisor</a:t>
            </a:r>
          </a:p>
        </p:txBody>
      </p:sp>
      <p:sp>
        <p:nvSpPr>
          <p:cNvPr id="34835" name="Line 19"/>
          <p:cNvSpPr>
            <a:spLocks noChangeShapeType="1"/>
          </p:cNvSpPr>
          <p:nvPr/>
        </p:nvSpPr>
        <p:spPr bwMode="auto">
          <a:xfrm>
            <a:off x="2590800" y="22860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6" name="Rectangle 20"/>
          <p:cNvSpPr>
            <a:spLocks noChangeArrowheads="1"/>
          </p:cNvSpPr>
          <p:nvPr/>
        </p:nvSpPr>
        <p:spPr bwMode="auto">
          <a:xfrm>
            <a:off x="6553200" y="20574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7" name="Text Box 21"/>
          <p:cNvSpPr txBox="1">
            <a:spLocks noChangeArrowheads="1"/>
          </p:cNvSpPr>
          <p:nvPr/>
        </p:nvSpPr>
        <p:spPr bwMode="auto">
          <a:xfrm>
            <a:off x="6553200" y="2133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Professor</a:t>
            </a:r>
          </a:p>
        </p:txBody>
      </p:sp>
      <p:sp>
        <p:nvSpPr>
          <p:cNvPr id="34838" name="Line 22"/>
          <p:cNvSpPr>
            <a:spLocks noChangeShapeType="1"/>
          </p:cNvSpPr>
          <p:nvPr/>
        </p:nvSpPr>
        <p:spPr bwMode="auto">
          <a:xfrm>
            <a:off x="5410200" y="2286000"/>
            <a:ext cx="1143000" cy="0"/>
          </a:xfrm>
          <a:prstGeom prst="line">
            <a:avLst/>
          </a:prstGeom>
          <a:noFill/>
          <a:ln w="9525">
            <a:solidFill>
              <a:schemeClr val="tx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9" name="Oval 23"/>
          <p:cNvSpPr>
            <a:spLocks noChangeArrowheads="1"/>
          </p:cNvSpPr>
          <p:nvPr/>
        </p:nvSpPr>
        <p:spPr bwMode="auto">
          <a:xfrm>
            <a:off x="5410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0" name="Text Box 24"/>
          <p:cNvSpPr txBox="1">
            <a:spLocks noChangeArrowheads="1"/>
          </p:cNvSpPr>
          <p:nvPr/>
        </p:nvSpPr>
        <p:spPr bwMode="auto">
          <a:xfrm>
            <a:off x="5638800" y="12954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SSN</a:t>
            </a:r>
          </a:p>
        </p:txBody>
      </p:sp>
      <p:sp>
        <p:nvSpPr>
          <p:cNvPr id="34841" name="Oval 25"/>
          <p:cNvSpPr>
            <a:spLocks noChangeArrowheads="1"/>
          </p:cNvSpPr>
          <p:nvPr/>
        </p:nvSpPr>
        <p:spPr bwMode="auto">
          <a:xfrm>
            <a:off x="7315200" y="12192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Text Box 26"/>
          <p:cNvSpPr txBox="1">
            <a:spLocks noChangeArrowheads="1"/>
          </p:cNvSpPr>
          <p:nvPr/>
        </p:nvSpPr>
        <p:spPr bwMode="auto">
          <a:xfrm>
            <a:off x="7467600" y="1295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43" name="Oval 27"/>
          <p:cNvSpPr>
            <a:spLocks noChangeArrowheads="1"/>
          </p:cNvSpPr>
          <p:nvPr/>
        </p:nvSpPr>
        <p:spPr bwMode="auto">
          <a:xfrm>
            <a:off x="7620000" y="28194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Text Box 28"/>
          <p:cNvSpPr txBox="1">
            <a:spLocks noChangeArrowheads="1"/>
          </p:cNvSpPr>
          <p:nvPr/>
        </p:nvSpPr>
        <p:spPr bwMode="auto">
          <a:xfrm>
            <a:off x="7772400" y="2895600"/>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45" name="Line 29"/>
          <p:cNvSpPr>
            <a:spLocks noChangeShapeType="1"/>
          </p:cNvSpPr>
          <p:nvPr/>
        </p:nvSpPr>
        <p:spPr bwMode="auto">
          <a:xfrm>
            <a:off x="6172200" y="1752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6" name="Line 30"/>
          <p:cNvSpPr>
            <a:spLocks noChangeShapeType="1"/>
          </p:cNvSpPr>
          <p:nvPr/>
        </p:nvSpPr>
        <p:spPr bwMode="auto">
          <a:xfrm flipH="1">
            <a:off x="7239000" y="1752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31"/>
          <p:cNvSpPr>
            <a:spLocks noChangeShapeType="1"/>
          </p:cNvSpPr>
          <p:nvPr/>
        </p:nvSpPr>
        <p:spPr bwMode="auto">
          <a:xfrm flipH="1" flipV="1">
            <a:off x="7467600" y="25146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Rectangle 32"/>
          <p:cNvSpPr>
            <a:spLocks noChangeArrowheads="1"/>
          </p:cNvSpPr>
          <p:nvPr/>
        </p:nvSpPr>
        <p:spPr bwMode="auto">
          <a:xfrm>
            <a:off x="6705600" y="46482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Text Box 33"/>
          <p:cNvSpPr txBox="1">
            <a:spLocks noChangeArrowheads="1"/>
          </p:cNvSpPr>
          <p:nvPr/>
        </p:nvSpPr>
        <p:spPr bwMode="auto">
          <a:xfrm>
            <a:off x="6781800" y="47244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Dept</a:t>
            </a:r>
          </a:p>
        </p:txBody>
      </p:sp>
      <p:sp>
        <p:nvSpPr>
          <p:cNvPr id="34850" name="Oval 34"/>
          <p:cNvSpPr>
            <a:spLocks noChangeArrowheads="1"/>
          </p:cNvSpPr>
          <p:nvPr/>
        </p:nvSpPr>
        <p:spPr bwMode="auto">
          <a:xfrm>
            <a:off x="7162800" y="38100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Oval 35"/>
          <p:cNvSpPr>
            <a:spLocks noChangeArrowheads="1"/>
          </p:cNvSpPr>
          <p:nvPr/>
        </p:nvSpPr>
        <p:spPr bwMode="auto">
          <a:xfrm>
            <a:off x="7543800" y="5562600"/>
            <a:ext cx="10668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p:cNvSpPr>
            <a:spLocks noChangeShapeType="1"/>
          </p:cNvSpPr>
          <p:nvPr/>
        </p:nvSpPr>
        <p:spPr bwMode="auto">
          <a:xfrm flipH="1">
            <a:off x="7315200" y="4343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Line 37"/>
          <p:cNvSpPr>
            <a:spLocks noChangeShapeType="1"/>
          </p:cNvSpPr>
          <p:nvPr/>
        </p:nvSpPr>
        <p:spPr bwMode="auto">
          <a:xfrm flipH="1" flipV="1">
            <a:off x="7467600" y="5105400"/>
            <a:ext cx="533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4" name="Text Box 38"/>
          <p:cNvSpPr txBox="1">
            <a:spLocks noChangeArrowheads="1"/>
          </p:cNvSpPr>
          <p:nvPr/>
        </p:nvSpPr>
        <p:spPr bwMode="auto">
          <a:xfrm>
            <a:off x="7315200" y="3886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Name</a:t>
            </a:r>
          </a:p>
        </p:txBody>
      </p:sp>
      <p:sp>
        <p:nvSpPr>
          <p:cNvPr id="34855" name="Text Box 39"/>
          <p:cNvSpPr txBox="1">
            <a:spLocks noChangeArrowheads="1"/>
          </p:cNvSpPr>
          <p:nvPr/>
        </p:nvSpPr>
        <p:spPr bwMode="auto">
          <a:xfrm>
            <a:off x="77724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u="sng"/>
              <a:t>Code</a:t>
            </a:r>
          </a:p>
        </p:txBody>
      </p:sp>
      <p:sp>
        <p:nvSpPr>
          <p:cNvPr id="34857" name="AutoShape 41"/>
          <p:cNvSpPr>
            <a:spLocks noChangeArrowheads="1"/>
          </p:cNvSpPr>
          <p:nvPr/>
        </p:nvSpPr>
        <p:spPr bwMode="auto">
          <a:xfrm>
            <a:off x="3733800" y="3962400"/>
            <a:ext cx="1676400" cy="76200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Text Box 42"/>
          <p:cNvSpPr txBox="1">
            <a:spLocks noChangeArrowheads="1"/>
          </p:cNvSpPr>
          <p:nvPr/>
        </p:nvSpPr>
        <p:spPr bwMode="auto">
          <a:xfrm>
            <a:off x="4114800" y="41148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member</a:t>
            </a:r>
          </a:p>
        </p:txBody>
      </p:sp>
      <p:sp>
        <p:nvSpPr>
          <p:cNvPr id="34859" name="Line 43"/>
          <p:cNvSpPr>
            <a:spLocks noChangeShapeType="1"/>
          </p:cNvSpPr>
          <p:nvPr/>
        </p:nvSpPr>
        <p:spPr bwMode="auto">
          <a:xfrm flipH="1" flipV="1">
            <a:off x="5105400" y="4495800"/>
            <a:ext cx="1600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5"/>
          <p:cNvSpPr>
            <a:spLocks noChangeShapeType="1"/>
          </p:cNvSpPr>
          <p:nvPr/>
        </p:nvSpPr>
        <p:spPr bwMode="auto">
          <a:xfrm flipV="1">
            <a:off x="4572000" y="2667000"/>
            <a:ext cx="0" cy="129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87" name="Group 71"/>
          <p:cNvGraphicFramePr>
            <a:graphicFrameLocks noGrp="1"/>
          </p:cNvGraphicFramePr>
          <p:nvPr>
            <p:ph idx="1"/>
          </p:nvPr>
        </p:nvGraphicFramePr>
        <p:xfrm>
          <a:off x="3200400" y="5486400"/>
          <a:ext cx="2019300" cy="1188720"/>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tblGrid>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SID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sng" strike="noStrike" cap="none" normalizeH="0" baseline="0">
                          <a:ln>
                            <a:noFill/>
                          </a:ln>
                          <a:solidFill>
                            <a:schemeClr val="tx1"/>
                          </a:solidFill>
                          <a:effectLst/>
                          <a:latin typeface="Arial" panose="020B0604020202020204" pitchFamily="34" charset="0"/>
                          <a:ea typeface="新細明體" panose="02020500000000000000" pitchFamily="18" charset="-120"/>
                        </a:rPr>
                        <a:t>Code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1313">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1234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9725">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5678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Arial" panose="020B0604020202020204" pitchFamily="34" charset="0"/>
                          <a:ea typeface="新細明體" panose="02020500000000000000" pitchFamily="18" charset="-120"/>
                        </a:defRPr>
                      </a:lvl1pPr>
                      <a:lvl2pPr>
                        <a:spcBef>
                          <a:spcPct val="20000"/>
                        </a:spcBef>
                        <a:defRPr kumimoji="1" sz="2400">
                          <a:solidFill>
                            <a:schemeClr val="tx1"/>
                          </a:solidFill>
                          <a:latin typeface="Arial" panose="020B0604020202020204" pitchFamily="34" charset="0"/>
                          <a:ea typeface="新細明體" panose="02020500000000000000" pitchFamily="18" charset="-120"/>
                        </a:defRPr>
                      </a:lvl2pPr>
                      <a:lvl3pPr>
                        <a:spcBef>
                          <a:spcPct val="20000"/>
                        </a:spcBef>
                        <a:defRPr kumimoji="1" sz="2000">
                          <a:solidFill>
                            <a:schemeClr val="tx1"/>
                          </a:solidFill>
                          <a:latin typeface="Arial" panose="020B0604020202020204" pitchFamily="34" charset="0"/>
                          <a:ea typeface="新細明體" panose="02020500000000000000" pitchFamily="18" charset="-120"/>
                        </a:defRPr>
                      </a:lvl3pPr>
                      <a:lvl4pPr>
                        <a:spcBef>
                          <a:spcPct val="20000"/>
                        </a:spcBef>
                        <a:defRPr kumimoji="1">
                          <a:solidFill>
                            <a:schemeClr val="tx1"/>
                          </a:solidFill>
                          <a:latin typeface="Arial" panose="020B0604020202020204" pitchFamily="34" charset="0"/>
                          <a:ea typeface="新細明體" panose="02020500000000000000" pitchFamily="18" charset="-120"/>
                        </a:defRPr>
                      </a:lvl4pPr>
                      <a:lvl5pPr>
                        <a:spcBef>
                          <a:spcPct val="20000"/>
                        </a:spcBef>
                        <a:defRPr kumimoji="1">
                          <a:solidFill>
                            <a:schemeClr val="tx1"/>
                          </a:solidFill>
                          <a:latin typeface="Arial" panose="020B0604020202020204" pitchFamily="34" charset="0"/>
                          <a:ea typeface="新細明體" panose="02020500000000000000" pitchFamily="18" charset="-120"/>
                        </a:defRPr>
                      </a:lvl5pPr>
                      <a:lvl6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6pPr>
                      <a:lvl7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7pPr>
                      <a:lvl8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8pPr>
                      <a:lvl9pPr fontAlgn="base">
                        <a:spcBef>
                          <a:spcPct val="2000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000" b="0" i="0" u="none" strike="noStrike" cap="none" normalizeH="0" baseline="0">
                          <a:ln>
                            <a:noFill/>
                          </a:ln>
                          <a:solidFill>
                            <a:schemeClr val="tx1"/>
                          </a:solidFill>
                          <a:effectLst/>
                          <a:latin typeface="Arial" panose="020B0604020202020204" pitchFamily="34" charset="0"/>
                          <a:ea typeface="新細明體" panose="02020500000000000000" pitchFamily="18" charset="-120"/>
                        </a:rPr>
                        <a:t>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4885" name="AutoShape 69"/>
          <p:cNvSpPr>
            <a:spLocks noChangeArrowheads="1"/>
          </p:cNvSpPr>
          <p:nvPr/>
        </p:nvSpPr>
        <p:spPr bwMode="auto">
          <a:xfrm>
            <a:off x="4038600" y="4724400"/>
            <a:ext cx="609600" cy="685800"/>
          </a:xfrm>
          <a:prstGeom prst="downArrow">
            <a:avLst>
              <a:gd name="adj1" fmla="val 50000"/>
              <a:gd name="adj2" fmla="val 2812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889" name="Line 73"/>
          <p:cNvSpPr>
            <a:spLocks noChangeShapeType="1"/>
          </p:cNvSpPr>
          <p:nvPr/>
        </p:nvSpPr>
        <p:spPr bwMode="auto">
          <a:xfrm>
            <a:off x="2057400" y="4876800"/>
            <a:ext cx="1447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0" name="Text Box 74"/>
          <p:cNvSpPr txBox="1">
            <a:spLocks noChangeArrowheads="1"/>
          </p:cNvSpPr>
          <p:nvPr/>
        </p:nvSpPr>
        <p:spPr bwMode="auto">
          <a:xfrm>
            <a:off x="838200" y="44958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Advisor</a:t>
            </a:r>
            <a:endParaRPr lang="en-US" altLang="zh-TW"/>
          </a:p>
        </p:txBody>
      </p:sp>
      <p:sp>
        <p:nvSpPr>
          <p:cNvPr id="34891" name="Line 75"/>
          <p:cNvSpPr>
            <a:spLocks noChangeShapeType="1"/>
          </p:cNvSpPr>
          <p:nvPr/>
        </p:nvSpPr>
        <p:spPr bwMode="auto">
          <a:xfrm flipH="1" flipV="1">
            <a:off x="5257800" y="5715000"/>
            <a:ext cx="1066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Text Box 76"/>
          <p:cNvSpPr txBox="1">
            <a:spLocks noChangeArrowheads="1"/>
          </p:cNvSpPr>
          <p:nvPr/>
        </p:nvSpPr>
        <p:spPr bwMode="auto">
          <a:xfrm>
            <a:off x="5562600" y="6096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t>Primary key of </a:t>
            </a:r>
            <a:r>
              <a:rPr lang="en-US" altLang="zh-TW" i="1"/>
              <a:t>Dept</a:t>
            </a:r>
          </a:p>
        </p:txBody>
      </p:sp>
      <p:sp>
        <p:nvSpPr>
          <p:cNvPr id="2" name="TextBox 1">
            <a:extLst>
              <a:ext uri="{FF2B5EF4-FFF2-40B4-BE49-F238E27FC236}">
                <a16:creationId xmlns:a16="http://schemas.microsoft.com/office/drawing/2014/main" id="{C67911E9-6878-423D-BCEA-5EB241FE7997}"/>
              </a:ext>
            </a:extLst>
          </p:cNvPr>
          <p:cNvSpPr txBox="1"/>
          <p:nvPr/>
        </p:nvSpPr>
        <p:spPr>
          <a:xfrm>
            <a:off x="6142348" y="1943131"/>
            <a:ext cx="604101" cy="369332"/>
          </a:xfrm>
          <a:prstGeom prst="rect">
            <a:avLst/>
          </a:prstGeom>
          <a:noFill/>
        </p:spPr>
        <p:txBody>
          <a:bodyPr wrap="square" rtlCol="0">
            <a:spAutoFit/>
          </a:bodyPr>
          <a:lstStyle/>
          <a:p>
            <a:r>
              <a:rPr lang="en-US" dirty="0"/>
              <a:t>1</a:t>
            </a:r>
            <a:endParaRPr lang="vi-VN" dirty="0"/>
          </a:p>
        </p:txBody>
      </p:sp>
      <p:sp>
        <p:nvSpPr>
          <p:cNvPr id="46" name="TextBox 45">
            <a:extLst>
              <a:ext uri="{FF2B5EF4-FFF2-40B4-BE49-F238E27FC236}">
                <a16:creationId xmlns:a16="http://schemas.microsoft.com/office/drawing/2014/main" id="{428E7CFC-F2AA-466F-9304-CAD403316940}"/>
              </a:ext>
            </a:extLst>
          </p:cNvPr>
          <p:cNvSpPr txBox="1"/>
          <p:nvPr/>
        </p:nvSpPr>
        <p:spPr>
          <a:xfrm>
            <a:off x="2634398" y="1953328"/>
            <a:ext cx="604101" cy="369332"/>
          </a:xfrm>
          <a:prstGeom prst="rect">
            <a:avLst/>
          </a:prstGeom>
          <a:noFill/>
        </p:spPr>
        <p:txBody>
          <a:bodyPr wrap="square" rtlCol="0">
            <a:spAutoFit/>
          </a:bodyPr>
          <a:lstStyle/>
          <a:p>
            <a:r>
              <a:rPr lang="en-US" dirty="0"/>
              <a:t>M</a:t>
            </a:r>
            <a:endParaRPr lang="vi-VN" dirty="0"/>
          </a:p>
        </p:txBody>
      </p:sp>
    </p:spTree>
    <p:extLst>
      <p:ext uri="{BB962C8B-B14F-4D97-AF65-F5344CB8AC3E}">
        <p14:creationId xmlns:p14="http://schemas.microsoft.com/office/powerpoint/2010/main" val="2676910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84" y="376475"/>
            <a:ext cx="7936637" cy="840859"/>
          </a:xfrm>
        </p:spPr>
        <p:txBody>
          <a:bodyPr>
            <a:normAutofit/>
          </a:bodyPr>
          <a:lstStyle/>
          <a:p>
            <a:r>
              <a:rPr lang="en-US" dirty="0"/>
              <a:t>From E/R Relationship to Relations</a:t>
            </a:r>
          </a:p>
        </p:txBody>
      </p:sp>
      <p:grpSp>
        <p:nvGrpSpPr>
          <p:cNvPr id="4" name="Group 48"/>
          <p:cNvGrpSpPr/>
          <p:nvPr/>
        </p:nvGrpSpPr>
        <p:grpSpPr>
          <a:xfrm>
            <a:off x="1828800" y="2362200"/>
            <a:ext cx="5486400" cy="1828800"/>
            <a:chOff x="1828800" y="3048000"/>
            <a:chExt cx="5486400" cy="1828800"/>
          </a:xfrm>
        </p:grpSpPr>
        <p:sp>
          <p:nvSpPr>
            <p:cNvPr id="5" name="Rectangle 4"/>
            <p:cNvSpPr/>
            <p:nvPr/>
          </p:nvSpPr>
          <p:spPr>
            <a:xfrm>
              <a:off x="1828800" y="3085563"/>
              <a:ext cx="9906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6" name="Rectangle 5"/>
            <p:cNvSpPr/>
            <p:nvPr/>
          </p:nvSpPr>
          <p:spPr>
            <a:xfrm>
              <a:off x="6096000" y="3085563"/>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grpSp>
          <p:nvGrpSpPr>
            <p:cNvPr id="7" name="Group 5"/>
            <p:cNvGrpSpPr/>
            <p:nvPr/>
          </p:nvGrpSpPr>
          <p:grpSpPr>
            <a:xfrm>
              <a:off x="3657596" y="3048000"/>
              <a:ext cx="2057399" cy="533400"/>
              <a:chOff x="4495800" y="4038600"/>
              <a:chExt cx="1321310" cy="533400"/>
            </a:xfrm>
          </p:grpSpPr>
          <p:sp>
            <p:nvSpPr>
              <p:cNvPr id="15" name="Diamond 6"/>
              <p:cNvSpPr/>
              <p:nvPr/>
            </p:nvSpPr>
            <p:spPr>
              <a:xfrm>
                <a:off x="4495800" y="4038600"/>
                <a:ext cx="9906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4648200" y="4126468"/>
                <a:ext cx="1168910" cy="369332"/>
              </a:xfrm>
              <a:prstGeom prst="rect">
                <a:avLst/>
              </a:prstGeom>
              <a:noFill/>
            </p:spPr>
            <p:txBody>
              <a:bodyPr wrap="none" rtlCol="0">
                <a:spAutoFit/>
              </a:bodyPr>
              <a:lstStyle/>
              <a:p>
                <a:r>
                  <a:rPr lang="en-US" dirty="0"/>
                  <a:t>Contracts</a:t>
                </a:r>
              </a:p>
            </p:txBody>
          </p:sp>
        </p:grpSp>
        <p:sp>
          <p:nvSpPr>
            <p:cNvPr id="8" name="Rectangle 7"/>
            <p:cNvSpPr/>
            <p:nvPr/>
          </p:nvSpPr>
          <p:spPr>
            <a:xfrm>
              <a:off x="3822879" y="4419600"/>
              <a:ext cx="1219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9" name="Straight Connector 8"/>
            <p:cNvCxnSpPr>
              <a:endCxn id="6" idx="1"/>
            </p:cNvCxnSpPr>
            <p:nvPr/>
          </p:nvCxnSpPr>
          <p:spPr>
            <a:xfrm flipV="1">
              <a:off x="5200054" y="3314163"/>
              <a:ext cx="895946"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a:off x="2819400" y="3314163"/>
              <a:ext cx="838200" cy="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16" idx="1"/>
              <a:endCxn id="8" idx="1"/>
            </p:cNvCxnSpPr>
            <p:nvPr/>
          </p:nvCxnSpPr>
          <p:spPr>
            <a:xfrm rot="10800000" flipV="1">
              <a:off x="3822879" y="3320534"/>
              <a:ext cx="72022" cy="1327666"/>
            </a:xfrm>
            <a:prstGeom prst="curvedConnector3">
              <a:avLst>
                <a:gd name="adj1" fmla="val 41740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0800000" flipV="1">
              <a:off x="5033378" y="3352800"/>
              <a:ext cx="72022" cy="1327666"/>
            </a:xfrm>
            <a:prstGeom prst="curvedConnector3">
              <a:avLst>
                <a:gd name="adj1" fmla="val -262107"/>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24577" y="3733800"/>
              <a:ext cx="909223" cy="646331"/>
            </a:xfrm>
            <a:prstGeom prst="rect">
              <a:avLst/>
            </a:prstGeom>
            <a:noFill/>
          </p:spPr>
          <p:txBody>
            <a:bodyPr wrap="none" rtlCol="0">
              <a:spAutoFit/>
            </a:bodyPr>
            <a:lstStyle/>
            <a:p>
              <a:r>
                <a:rPr lang="en-US" dirty="0"/>
                <a:t>Studio </a:t>
              </a:r>
            </a:p>
            <a:p>
              <a:r>
                <a:rPr lang="en-US" dirty="0"/>
                <a:t>of star</a:t>
              </a:r>
            </a:p>
          </p:txBody>
        </p:sp>
        <p:sp>
          <p:nvSpPr>
            <p:cNvPr id="14" name="TextBox 13"/>
            <p:cNvSpPr txBox="1"/>
            <p:nvPr/>
          </p:nvSpPr>
          <p:spPr>
            <a:xfrm>
              <a:off x="5240764" y="3733800"/>
              <a:ext cx="1236236" cy="646331"/>
            </a:xfrm>
            <a:prstGeom prst="rect">
              <a:avLst/>
            </a:prstGeom>
            <a:noFill/>
          </p:spPr>
          <p:txBody>
            <a:bodyPr wrap="none" rtlCol="0">
              <a:spAutoFit/>
            </a:bodyPr>
            <a:lstStyle/>
            <a:p>
              <a:r>
                <a:rPr lang="en-US" dirty="0"/>
                <a:t>Producing</a:t>
              </a:r>
            </a:p>
            <a:p>
              <a:r>
                <a:rPr lang="en-US" dirty="0"/>
                <a:t>studio</a:t>
              </a:r>
            </a:p>
          </p:txBody>
        </p:sp>
      </p:grpSp>
      <p:sp>
        <p:nvSpPr>
          <p:cNvPr id="17" name="TextBox 16"/>
          <p:cNvSpPr txBox="1"/>
          <p:nvPr/>
        </p:nvSpPr>
        <p:spPr>
          <a:xfrm>
            <a:off x="1066800" y="4419600"/>
            <a:ext cx="7866321" cy="369332"/>
          </a:xfrm>
          <a:prstGeom prst="rect">
            <a:avLst/>
          </a:prstGeom>
          <a:noFill/>
        </p:spPr>
        <p:txBody>
          <a:bodyPr wrap="none" rtlCol="0">
            <a:spAutoFit/>
          </a:bodyPr>
          <a:lstStyle/>
          <a:p>
            <a:r>
              <a:rPr lang="en-US" dirty="0">
                <a:latin typeface="Arial" pitchFamily="34" charset="0"/>
                <a:cs typeface="Arial" pitchFamily="34" charset="0"/>
              </a:rPr>
              <a:t>Contracts(</a:t>
            </a:r>
            <a:r>
              <a:rPr lang="en-US" dirty="0" err="1">
                <a:latin typeface="Arial" pitchFamily="34" charset="0"/>
                <a:cs typeface="Arial" pitchFamily="34" charset="0"/>
              </a:rPr>
              <a:t>starName</a:t>
            </a:r>
            <a:r>
              <a:rPr lang="en-US" dirty="0">
                <a:latin typeface="Arial" pitchFamily="34" charset="0"/>
                <a:cs typeface="Arial" pitchFamily="34" charset="0"/>
              </a:rPr>
              <a:t>, </a:t>
            </a:r>
            <a:r>
              <a:rPr lang="en-US" dirty="0" err="1">
                <a:latin typeface="Arial" pitchFamily="34" charset="0"/>
                <a:cs typeface="Arial" pitchFamily="34" charset="0"/>
              </a:rPr>
              <a:t>title,year</a:t>
            </a:r>
            <a:r>
              <a:rPr lang="en-US" dirty="0">
                <a:latin typeface="Arial" pitchFamily="34" charset="0"/>
                <a:cs typeface="Arial" pitchFamily="34" charset="0"/>
              </a:rPr>
              <a:t>, </a:t>
            </a:r>
            <a:r>
              <a:rPr lang="en-US" dirty="0" err="1">
                <a:latin typeface="Arial" pitchFamily="34" charset="0"/>
                <a:cs typeface="Arial" pitchFamily="34" charset="0"/>
              </a:rPr>
              <a:t>studioOfStar_name</a:t>
            </a:r>
            <a:r>
              <a:rPr lang="en-US" dirty="0">
                <a:latin typeface="Arial" pitchFamily="34" charset="0"/>
                <a:cs typeface="Arial" pitchFamily="34" charset="0"/>
              </a:rPr>
              <a:t>, </a:t>
            </a:r>
            <a:r>
              <a:rPr lang="en-US" dirty="0" err="1">
                <a:latin typeface="Arial" pitchFamily="34" charset="0"/>
                <a:cs typeface="Arial" pitchFamily="34" charset="0"/>
              </a:rPr>
              <a:t>producingStudio_name</a:t>
            </a:r>
            <a:r>
              <a:rPr lang="en-US" dirty="0">
                <a:latin typeface="Arial" pitchFamily="34" charset="0"/>
                <a:cs typeface="Arial" pitchFamily="34" charset="0"/>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Combining Relations</a:t>
            </a:r>
          </a:p>
        </p:txBody>
      </p:sp>
      <p:sp>
        <p:nvSpPr>
          <p:cNvPr id="42" name="TextBox 41"/>
          <p:cNvSpPr txBox="1"/>
          <p:nvPr/>
        </p:nvSpPr>
        <p:spPr>
          <a:xfrm>
            <a:off x="3886200" y="4167664"/>
            <a:ext cx="4847802" cy="369332"/>
          </a:xfrm>
          <a:prstGeom prst="rect">
            <a:avLst/>
          </a:prstGeom>
          <a:noFill/>
        </p:spPr>
        <p:txBody>
          <a:bodyPr wrap="none" rtlCol="0">
            <a:spAutoFit/>
          </a:bodyPr>
          <a:lstStyle/>
          <a:p>
            <a:r>
              <a:rPr lang="en-US" dirty="0"/>
              <a:t>Movies(</a:t>
            </a:r>
            <a:r>
              <a:rPr lang="en-US" dirty="0" err="1"/>
              <a:t>title,year,length,genre,</a:t>
            </a:r>
            <a:r>
              <a:rPr lang="en-US" b="1" dirty="0" err="1">
                <a:solidFill>
                  <a:srgbClr val="7030A0"/>
                </a:solidFill>
              </a:rPr>
              <a:t>studioName</a:t>
            </a:r>
            <a:r>
              <a:rPr lang="en-US" dirty="0"/>
              <a:t>)</a:t>
            </a:r>
          </a:p>
        </p:txBody>
      </p:sp>
      <p:grpSp>
        <p:nvGrpSpPr>
          <p:cNvPr id="48" name="Group 47"/>
          <p:cNvGrpSpPr/>
          <p:nvPr/>
        </p:nvGrpSpPr>
        <p:grpSpPr>
          <a:xfrm>
            <a:off x="1295400" y="1295400"/>
            <a:ext cx="6781800" cy="3329464"/>
            <a:chOff x="1295400" y="1295400"/>
            <a:chExt cx="6781800" cy="3329464"/>
          </a:xfrm>
        </p:grpSpPr>
        <p:grpSp>
          <p:nvGrpSpPr>
            <p:cNvPr id="43" name="Group 42"/>
            <p:cNvGrpSpPr/>
            <p:nvPr/>
          </p:nvGrpSpPr>
          <p:grpSpPr>
            <a:xfrm>
              <a:off x="1295400" y="1313260"/>
              <a:ext cx="6781800" cy="3311604"/>
              <a:chOff x="1295400" y="2133600"/>
              <a:chExt cx="6781800" cy="3886200"/>
            </a:xfrm>
          </p:grpSpPr>
          <p:sp>
            <p:nvSpPr>
              <p:cNvPr id="4" name="Rectangle 3"/>
              <p:cNvSpPr/>
              <p:nvPr/>
            </p:nvSpPr>
            <p:spPr>
              <a:xfrm>
                <a:off x="1676400" y="29718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Stars</a:t>
                </a:r>
              </a:p>
            </p:txBody>
          </p:sp>
          <p:sp>
            <p:nvSpPr>
              <p:cNvPr id="5" name="Rectangle 4"/>
              <p:cNvSpPr/>
              <p:nvPr/>
            </p:nvSpPr>
            <p:spPr>
              <a:xfrm>
                <a:off x="5943600" y="38100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ectangle 5"/>
              <p:cNvSpPr/>
              <p:nvPr/>
            </p:nvSpPr>
            <p:spPr>
              <a:xfrm>
                <a:off x="1676400" y="4648200"/>
                <a:ext cx="1066800" cy="685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grpSp>
            <p:nvGrpSpPr>
              <p:cNvPr id="7" name="Group 9"/>
              <p:cNvGrpSpPr/>
              <p:nvPr/>
            </p:nvGrpSpPr>
            <p:grpSpPr>
              <a:xfrm>
                <a:off x="3886200" y="3048000"/>
                <a:ext cx="1219200" cy="533400"/>
                <a:chOff x="4191000" y="3352800"/>
                <a:chExt cx="1219200" cy="533400"/>
              </a:xfrm>
            </p:grpSpPr>
            <p:sp>
              <p:nvSpPr>
                <p:cNvPr id="8" name="Diamond 6"/>
                <p:cNvSpPr/>
                <p:nvPr/>
              </p:nvSpPr>
              <p:spPr>
                <a:xfrm>
                  <a:off x="4191000" y="33528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338215" y="3440668"/>
                  <a:ext cx="995785" cy="369332"/>
                </a:xfrm>
                <a:prstGeom prst="rect">
                  <a:avLst/>
                </a:prstGeom>
                <a:noFill/>
              </p:spPr>
              <p:txBody>
                <a:bodyPr wrap="none" rtlCol="0">
                  <a:spAutoFit/>
                </a:bodyPr>
                <a:lstStyle/>
                <a:p>
                  <a:r>
                    <a:rPr lang="en-US" dirty="0"/>
                    <a:t>Stars-in</a:t>
                  </a:r>
                </a:p>
              </p:txBody>
            </p:sp>
          </p:grpSp>
          <p:grpSp>
            <p:nvGrpSpPr>
              <p:cNvPr id="10" name="Group 13"/>
              <p:cNvGrpSpPr/>
              <p:nvPr/>
            </p:nvGrpSpPr>
            <p:grpSpPr>
              <a:xfrm>
                <a:off x="3886200" y="4724400"/>
                <a:ext cx="1219200" cy="533400"/>
                <a:chOff x="4191000" y="5029200"/>
                <a:chExt cx="1219200" cy="533400"/>
              </a:xfrm>
            </p:grpSpPr>
            <p:sp>
              <p:nvSpPr>
                <p:cNvPr id="11" name="Diamond 10"/>
                <p:cNvSpPr/>
                <p:nvPr/>
              </p:nvSpPr>
              <p:spPr>
                <a:xfrm>
                  <a:off x="4191000" y="5029200"/>
                  <a:ext cx="1219200" cy="533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4419600" y="5117068"/>
                  <a:ext cx="761747" cy="369332"/>
                </a:xfrm>
                <a:prstGeom prst="rect">
                  <a:avLst/>
                </a:prstGeom>
                <a:noFill/>
              </p:spPr>
              <p:txBody>
                <a:bodyPr wrap="none" rtlCol="0">
                  <a:spAutoFit/>
                </a:bodyPr>
                <a:lstStyle/>
                <a:p>
                  <a:r>
                    <a:rPr lang="en-US" dirty="0"/>
                    <a:t>Owns</a:t>
                  </a:r>
                </a:p>
              </p:txBody>
            </p:sp>
          </p:grpSp>
          <p:sp>
            <p:nvSpPr>
              <p:cNvPr id="13" name="Oval 12"/>
              <p:cNvSpPr/>
              <p:nvPr/>
            </p:nvSpPr>
            <p:spPr>
              <a:xfrm>
                <a:off x="1295400" y="21336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1295400" y="2133600"/>
                <a:ext cx="753732" cy="369332"/>
              </a:xfrm>
              <a:prstGeom prst="rect">
                <a:avLst/>
              </a:prstGeom>
              <a:noFill/>
            </p:spPr>
            <p:txBody>
              <a:bodyPr wrap="none" rtlCol="0">
                <a:spAutoFit/>
              </a:bodyPr>
              <a:lstStyle/>
              <a:p>
                <a:r>
                  <a:rPr lang="en-US" u="sng" dirty="0"/>
                  <a:t>name</a:t>
                </a:r>
              </a:p>
            </p:txBody>
          </p:sp>
          <p:sp>
            <p:nvSpPr>
              <p:cNvPr id="15" name="Oval 14"/>
              <p:cNvSpPr/>
              <p:nvPr/>
            </p:nvSpPr>
            <p:spPr>
              <a:xfrm>
                <a:off x="2514600" y="21336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514600" y="2133600"/>
                <a:ext cx="973343" cy="369332"/>
              </a:xfrm>
              <a:prstGeom prst="rect">
                <a:avLst/>
              </a:prstGeom>
              <a:noFill/>
            </p:spPr>
            <p:txBody>
              <a:bodyPr wrap="none" rtlCol="0">
                <a:spAutoFit/>
              </a:bodyPr>
              <a:lstStyle/>
              <a:p>
                <a:r>
                  <a:rPr lang="en-US" dirty="0"/>
                  <a:t>address</a:t>
                </a:r>
              </a:p>
            </p:txBody>
          </p:sp>
          <p:sp>
            <p:nvSpPr>
              <p:cNvPr id="17" name="Oval 16"/>
              <p:cNvSpPr/>
              <p:nvPr/>
            </p:nvSpPr>
            <p:spPr>
              <a:xfrm>
                <a:off x="1828800" y="3962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1828800" y="3962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1752600" y="56388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1752600" y="5638800"/>
                <a:ext cx="973343" cy="369332"/>
              </a:xfrm>
              <a:prstGeom prst="rect">
                <a:avLst/>
              </a:prstGeom>
              <a:noFill/>
            </p:spPr>
            <p:txBody>
              <a:bodyPr wrap="none" rtlCol="0">
                <a:spAutoFit/>
              </a:bodyPr>
              <a:lstStyle/>
              <a:p>
                <a:r>
                  <a:rPr lang="en-US" dirty="0"/>
                  <a:t>address</a:t>
                </a:r>
              </a:p>
            </p:txBody>
          </p:sp>
          <p:sp>
            <p:nvSpPr>
              <p:cNvPr id="21" name="Oval 20"/>
              <p:cNvSpPr/>
              <p:nvPr/>
            </p:nvSpPr>
            <p:spPr>
              <a:xfrm>
                <a:off x="6113257" y="2971800"/>
                <a:ext cx="5923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6113257" y="2971800"/>
                <a:ext cx="590226" cy="369332"/>
              </a:xfrm>
              <a:prstGeom prst="rect">
                <a:avLst/>
              </a:prstGeom>
              <a:noFill/>
            </p:spPr>
            <p:txBody>
              <a:bodyPr wrap="none" rtlCol="0">
                <a:spAutoFit/>
              </a:bodyPr>
              <a:lstStyle/>
              <a:p>
                <a:r>
                  <a:rPr lang="en-US" u="sng" dirty="0"/>
                  <a:t>title</a:t>
                </a:r>
              </a:p>
            </p:txBody>
          </p:sp>
          <p:sp>
            <p:nvSpPr>
              <p:cNvPr id="23" name="Oval 22"/>
              <p:cNvSpPr/>
              <p:nvPr/>
            </p:nvSpPr>
            <p:spPr>
              <a:xfrm>
                <a:off x="7332457" y="2971800"/>
                <a:ext cx="66854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7332457" y="2971800"/>
                <a:ext cx="622286" cy="369332"/>
              </a:xfrm>
              <a:prstGeom prst="rect">
                <a:avLst/>
              </a:prstGeom>
              <a:noFill/>
            </p:spPr>
            <p:txBody>
              <a:bodyPr wrap="none" rtlCol="0">
                <a:spAutoFit/>
              </a:bodyPr>
              <a:lstStyle/>
              <a:p>
                <a:r>
                  <a:rPr lang="en-US" u="sng" dirty="0"/>
                  <a:t>year</a:t>
                </a:r>
              </a:p>
            </p:txBody>
          </p:sp>
          <p:sp>
            <p:nvSpPr>
              <p:cNvPr id="25" name="Oval 24"/>
              <p:cNvSpPr/>
              <p:nvPr/>
            </p:nvSpPr>
            <p:spPr>
              <a:xfrm>
                <a:off x="60960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6096000" y="4876800"/>
                <a:ext cx="830677" cy="369332"/>
              </a:xfrm>
              <a:prstGeom prst="rect">
                <a:avLst/>
              </a:prstGeom>
              <a:noFill/>
            </p:spPr>
            <p:txBody>
              <a:bodyPr wrap="none" rtlCol="0">
                <a:spAutoFit/>
              </a:bodyPr>
              <a:lstStyle/>
              <a:p>
                <a:r>
                  <a:rPr lang="en-US" dirty="0"/>
                  <a:t>length</a:t>
                </a:r>
              </a:p>
            </p:txBody>
          </p:sp>
          <p:sp>
            <p:nvSpPr>
              <p:cNvPr id="27" name="Oval 26"/>
              <p:cNvSpPr/>
              <p:nvPr/>
            </p:nvSpPr>
            <p:spPr>
              <a:xfrm>
                <a:off x="7315200" y="48768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7315200" y="4876800"/>
                <a:ext cx="756938" cy="369332"/>
              </a:xfrm>
              <a:prstGeom prst="rect">
                <a:avLst/>
              </a:prstGeom>
              <a:noFill/>
            </p:spPr>
            <p:txBody>
              <a:bodyPr wrap="none" rtlCol="0">
                <a:spAutoFit/>
              </a:bodyPr>
              <a:lstStyle/>
              <a:p>
                <a:r>
                  <a:rPr lang="en-US" dirty="0"/>
                  <a:t>genre</a:t>
                </a:r>
              </a:p>
            </p:txBody>
          </p:sp>
          <p:cxnSp>
            <p:nvCxnSpPr>
              <p:cNvPr id="29" name="Straight Connector 28"/>
              <p:cNvCxnSpPr>
                <a:stCxn id="14" idx="2"/>
                <a:endCxn id="4" idx="0"/>
              </p:cNvCxnSpPr>
              <p:nvPr/>
            </p:nvCxnSpPr>
            <p:spPr>
              <a:xfrm rot="16200000" flipH="1">
                <a:off x="1706599" y="2468599"/>
                <a:ext cx="468868" cy="53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6" idx="2"/>
                <a:endCxn id="4" idx="0"/>
              </p:cNvCxnSpPr>
              <p:nvPr/>
            </p:nvCxnSpPr>
            <p:spPr>
              <a:xfrm rot="5400000">
                <a:off x="2371102" y="2341630"/>
                <a:ext cx="468868" cy="791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8" idx="2"/>
                <a:endCxn id="6" idx="0"/>
              </p:cNvCxnSpPr>
              <p:nvPr/>
            </p:nvCxnSpPr>
            <p:spPr>
              <a:xfrm rot="16200000" flipH="1">
                <a:off x="2049499" y="4487899"/>
                <a:ext cx="316468" cy="41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0" idx="0"/>
                <a:endCxn id="6" idx="2"/>
              </p:cNvCxnSpPr>
              <p:nvPr/>
            </p:nvCxnSpPr>
            <p:spPr>
              <a:xfrm rot="16200000" flipV="1">
                <a:off x="2072136" y="5471664"/>
                <a:ext cx="304800" cy="29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2"/>
                <a:endCxn id="5" idx="0"/>
              </p:cNvCxnSpPr>
              <p:nvPr/>
            </p:nvCxnSpPr>
            <p:spPr>
              <a:xfrm rot="16200000" flipH="1">
                <a:off x="6208251" y="3541251"/>
                <a:ext cx="468868" cy="68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5" idx="0"/>
                <a:endCxn id="24" idx="1"/>
              </p:cNvCxnSpPr>
              <p:nvPr/>
            </p:nvCxnSpPr>
            <p:spPr>
              <a:xfrm rot="5400000" flipH="1" flipV="1">
                <a:off x="6577961" y="3055505"/>
                <a:ext cx="653534" cy="855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5" idx="2"/>
                <a:endCxn id="26" idx="0"/>
              </p:cNvCxnSpPr>
              <p:nvPr/>
            </p:nvCxnSpPr>
            <p:spPr>
              <a:xfrm rot="16200000" flipH="1">
                <a:off x="6303669" y="4669130"/>
                <a:ext cx="381000" cy="34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5" idx="3"/>
                <a:endCxn id="28" idx="0"/>
              </p:cNvCxnSpPr>
              <p:nvPr/>
            </p:nvCxnSpPr>
            <p:spPr>
              <a:xfrm>
                <a:off x="7010400" y="4152900"/>
                <a:ext cx="683269" cy="723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4" idx="3"/>
              </p:cNvCxnSpPr>
              <p:nvPr/>
            </p:nvCxnSpPr>
            <p:spPr>
              <a:xfrm>
                <a:off x="2743200" y="33147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5" idx="1"/>
              </p:cNvCxnSpPr>
              <p:nvPr/>
            </p:nvCxnSpPr>
            <p:spPr>
              <a:xfrm>
                <a:off x="5105400" y="33147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1" idx="3"/>
                <a:endCxn id="5" idx="1"/>
              </p:cNvCxnSpPr>
              <p:nvPr/>
            </p:nvCxnSpPr>
            <p:spPr>
              <a:xfrm flipV="1">
                <a:off x="5105400" y="4152900"/>
                <a:ext cx="838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1"/>
                <a:endCxn id="6" idx="3"/>
              </p:cNvCxnSpPr>
              <p:nvPr/>
            </p:nvCxnSpPr>
            <p:spPr>
              <a:xfrm rot="10800000">
                <a:off x="2743200" y="4991100"/>
                <a:ext cx="1143000" cy="158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343400" y="1664732"/>
              <a:ext cx="2940613" cy="369332"/>
            </a:xfrm>
            <a:prstGeom prst="rect">
              <a:avLst/>
            </a:prstGeom>
            <a:noFill/>
          </p:spPr>
          <p:txBody>
            <a:bodyPr wrap="none" rtlCol="0">
              <a:spAutoFit/>
            </a:bodyPr>
            <a:lstStyle/>
            <a:p>
              <a:r>
                <a:rPr lang="en-US" dirty="0"/>
                <a:t>Owns(</a:t>
              </a:r>
              <a:r>
                <a:rPr lang="en-US" u="sng" dirty="0" err="1"/>
                <a:t>title,year</a:t>
              </a:r>
              <a:r>
                <a:rPr lang="en-US" dirty="0" err="1"/>
                <a:t>,studioName</a:t>
              </a:r>
              <a:r>
                <a:rPr lang="en-US" dirty="0"/>
                <a:t>)</a:t>
              </a:r>
            </a:p>
          </p:txBody>
        </p:sp>
        <p:sp>
          <p:nvSpPr>
            <p:cNvPr id="46" name="TextBox 45"/>
            <p:cNvSpPr txBox="1"/>
            <p:nvPr/>
          </p:nvSpPr>
          <p:spPr>
            <a:xfrm>
              <a:off x="4343400" y="1295400"/>
              <a:ext cx="3128164" cy="369332"/>
            </a:xfrm>
            <a:prstGeom prst="rect">
              <a:avLst/>
            </a:prstGeom>
            <a:noFill/>
          </p:spPr>
          <p:txBody>
            <a:bodyPr wrap="none" rtlCol="0">
              <a:spAutoFit/>
            </a:bodyPr>
            <a:lstStyle/>
            <a:p>
              <a:r>
                <a:rPr lang="en-US" dirty="0"/>
                <a:t>Movies(</a:t>
              </a:r>
              <a:r>
                <a:rPr lang="en-US" u="sng" dirty="0" err="1"/>
                <a:t>title,year</a:t>
              </a:r>
              <a:r>
                <a:rPr lang="en-US" dirty="0" err="1"/>
                <a:t>,length,genre</a:t>
              </a:r>
              <a:r>
                <a:rPr lang="en-US" dirty="0"/>
                <a:t>)</a:t>
              </a:r>
            </a:p>
          </p:txBody>
        </p:sp>
      </p:grpSp>
      <p:sp>
        <p:nvSpPr>
          <p:cNvPr id="47" name="Content Placeholder 2"/>
          <p:cNvSpPr>
            <a:spLocks noGrp="1"/>
          </p:cNvSpPr>
          <p:nvPr>
            <p:ph idx="1"/>
          </p:nvPr>
        </p:nvSpPr>
        <p:spPr>
          <a:xfrm>
            <a:off x="533400" y="4648200"/>
            <a:ext cx="8458200" cy="1981200"/>
          </a:xfrm>
        </p:spPr>
        <p:txBody>
          <a:bodyPr>
            <a:noAutofit/>
          </a:bodyPr>
          <a:lstStyle/>
          <a:p>
            <a:pPr marL="438912" lvl="1" indent="-320040">
              <a:spcBef>
                <a:spcPts val="0"/>
              </a:spcBef>
              <a:buClr>
                <a:schemeClr val="accent1"/>
              </a:buClr>
              <a:buSzPct val="80000"/>
              <a:buFont typeface="Wingdings 2"/>
              <a:buChar char=""/>
            </a:pPr>
            <a:r>
              <a:rPr lang="en-US" sz="2000" dirty="0"/>
              <a:t>Suppose an entity set E and a many-one relationship R from E to F. We can combine two relations E and R into one relation with a schema consisting of: </a:t>
            </a:r>
          </a:p>
          <a:p>
            <a:pPr marL="704088" lvl="2" indent="-320040">
              <a:spcBef>
                <a:spcPts val="0"/>
              </a:spcBef>
              <a:buClr>
                <a:schemeClr val="accent1"/>
              </a:buClr>
              <a:buSzPct val="80000"/>
              <a:buFont typeface="Wingdings 2"/>
              <a:buChar char=""/>
            </a:pPr>
            <a:r>
              <a:rPr lang="en-US" sz="2000" dirty="0"/>
              <a:t>All attributes of E, </a:t>
            </a:r>
          </a:p>
          <a:p>
            <a:pPr marL="704088" lvl="2" indent="-320040">
              <a:spcBef>
                <a:spcPts val="0"/>
              </a:spcBef>
              <a:buClr>
                <a:schemeClr val="accent1"/>
              </a:buClr>
              <a:buSzPct val="80000"/>
              <a:buFont typeface="Wingdings 2"/>
              <a:buChar char=""/>
            </a:pPr>
            <a:r>
              <a:rPr lang="en-US" sz="2000" dirty="0"/>
              <a:t>The key attributes of F,  and  all own attributes belonging to relationship R</a:t>
            </a:r>
          </a:p>
          <a:p>
            <a:endParaRPr lang="en-US" sz="2000" dirty="0"/>
          </a:p>
          <a:p>
            <a:pPr lvl="1"/>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r>
              <a:rPr lang="en-US" dirty="0"/>
              <a:t>If W is a weak entity set, construct for W a relation whose schema consists of:</a:t>
            </a:r>
          </a:p>
          <a:p>
            <a:pPr marL="612648" lvl="4">
              <a:buFont typeface="Arial" pitchFamily="34" charset="0"/>
              <a:buChar char="•"/>
            </a:pPr>
            <a:r>
              <a:rPr lang="en-US" sz="2600" dirty="0"/>
              <a:t>All attributes of W</a:t>
            </a:r>
          </a:p>
          <a:p>
            <a:pPr marL="612648" lvl="4">
              <a:buFont typeface="Arial" pitchFamily="34" charset="0"/>
              <a:buChar char="•"/>
            </a:pPr>
            <a:r>
              <a:rPr lang="en-US" sz="2600" dirty="0"/>
              <a:t>All own attributes of supporting relationships for W</a:t>
            </a:r>
          </a:p>
          <a:p>
            <a:pPr marL="612648" lvl="4">
              <a:buFont typeface="Arial" pitchFamily="34" charset="0"/>
              <a:buChar char="•"/>
            </a:pPr>
            <a:r>
              <a:rPr lang="en-US" sz="2600" dirty="0"/>
              <a:t>For each supporting relationship for W, say a many-one relationship from W to entity set E, all the key attributes of E</a:t>
            </a:r>
          </a:p>
          <a:p>
            <a:r>
              <a:rPr lang="en-US" dirty="0"/>
              <a:t>Rename attributes, if necessary, to avoid name conflicts</a:t>
            </a:r>
          </a:p>
          <a:p>
            <a:r>
              <a:rPr lang="en-US" dirty="0"/>
              <a:t>Do not construct a relation for any supporting relationship for W</a:t>
            </a:r>
          </a:p>
          <a:p>
            <a:pPr marL="182880" lvl="2">
              <a:buFont typeface="Arial" pitchFamily="34" charset="0"/>
              <a:buChar char="•"/>
            </a:pPr>
            <a:endParaRPr lang="en-US" dirty="0"/>
          </a:p>
          <a:p>
            <a:pPr lvl="1"/>
            <a:endParaRPr lang="en-US" dirty="0"/>
          </a:p>
        </p:txBody>
      </p:sp>
      <p:sp>
        <p:nvSpPr>
          <p:cNvPr id="2" name="Title 1"/>
          <p:cNvSpPr>
            <a:spLocks noGrp="1"/>
          </p:cNvSpPr>
          <p:nvPr>
            <p:ph type="title"/>
          </p:nvPr>
        </p:nvSpPr>
        <p:spPr/>
        <p:txBody>
          <a:bodyPr>
            <a:normAutofit/>
          </a:bodyPr>
          <a:lstStyle/>
          <a:p>
            <a:pPr algn="ctr"/>
            <a:r>
              <a:rPr lang="en-US" dirty="0"/>
              <a:t>Handling Weak Entity Sets</a:t>
            </a:r>
          </a:p>
        </p:txBody>
      </p:sp>
      <p:grpSp>
        <p:nvGrpSpPr>
          <p:cNvPr id="26" name="Group 25"/>
          <p:cNvGrpSpPr/>
          <p:nvPr/>
        </p:nvGrpSpPr>
        <p:grpSpPr>
          <a:xfrm>
            <a:off x="990600" y="1295400"/>
            <a:ext cx="7069343" cy="2057400"/>
            <a:chOff x="990600" y="1295400"/>
            <a:chExt cx="7069343" cy="2057400"/>
          </a:xfrm>
        </p:grpSpPr>
        <p:sp>
          <p:nvSpPr>
            <p:cNvPr id="5" name="Rectangle 4"/>
            <p:cNvSpPr/>
            <p:nvPr/>
          </p:nvSpPr>
          <p:spPr>
            <a:xfrm>
              <a:off x="1447800" y="2057400"/>
              <a:ext cx="1219200" cy="609600"/>
            </a:xfrm>
            <a:prstGeom prst="rect">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2132526"/>
              <a:ext cx="1059873" cy="4747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Crews</a:t>
              </a:r>
            </a:p>
          </p:txBody>
        </p:sp>
        <p:sp>
          <p:nvSpPr>
            <p:cNvPr id="7" name="Diamond 6"/>
            <p:cNvSpPr/>
            <p:nvPr/>
          </p:nvSpPr>
          <p:spPr>
            <a:xfrm>
              <a:off x="3276600" y="1905000"/>
              <a:ext cx="2362200" cy="838200"/>
            </a:xfrm>
            <a:prstGeom prst="diamond">
              <a:avLst/>
            </a:prstGeom>
            <a:no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p:cNvSpPr/>
            <p:nvPr/>
          </p:nvSpPr>
          <p:spPr>
            <a:xfrm>
              <a:off x="3505200" y="2057400"/>
              <a:ext cx="1905000" cy="533401"/>
            </a:xfrm>
            <a:prstGeom prst="diamond">
              <a:avLst/>
            </a:prstGeom>
            <a:noFill/>
            <a:ln cmpd="sng">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Unit-of</a:t>
              </a:r>
            </a:p>
          </p:txBody>
        </p:sp>
        <p:sp>
          <p:nvSpPr>
            <p:cNvPr id="10" name="Rectangle 9"/>
            <p:cNvSpPr/>
            <p:nvPr/>
          </p:nvSpPr>
          <p:spPr>
            <a:xfrm>
              <a:off x="6172200" y="2082084"/>
              <a:ext cx="1295400" cy="5334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Studios</a:t>
              </a:r>
            </a:p>
          </p:txBody>
        </p:sp>
        <p:cxnSp>
          <p:nvCxnSpPr>
            <p:cNvPr id="11" name="Straight Arrow Connector 10"/>
            <p:cNvCxnSpPr>
              <a:stCxn id="7" idx="3"/>
              <a:endCxn id="10" idx="1"/>
            </p:cNvCxnSpPr>
            <p:nvPr/>
          </p:nvCxnSpPr>
          <p:spPr>
            <a:xfrm>
              <a:off x="5638800" y="2324100"/>
              <a:ext cx="533400" cy="24684"/>
            </a:xfrm>
            <a:prstGeom prst="straightConnector1">
              <a:avLst/>
            </a:prstGeom>
            <a:ln w="38100">
              <a:tailEnd type="arrow"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3"/>
              <a:endCxn id="7" idx="1"/>
            </p:cNvCxnSpPr>
            <p:nvPr/>
          </p:nvCxnSpPr>
          <p:spPr>
            <a:xfrm flipV="1">
              <a:off x="2667000" y="2324100"/>
              <a:ext cx="609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668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990600" y="1295400"/>
              <a:ext cx="990600" cy="369332"/>
            </a:xfrm>
            <a:prstGeom prst="rect">
              <a:avLst/>
            </a:prstGeom>
            <a:noFill/>
          </p:spPr>
          <p:txBody>
            <a:bodyPr wrap="square" rtlCol="0">
              <a:spAutoFit/>
            </a:bodyPr>
            <a:lstStyle/>
            <a:p>
              <a:r>
                <a:rPr lang="en-US" u="sng" dirty="0"/>
                <a:t>number</a:t>
              </a:r>
            </a:p>
          </p:txBody>
        </p:sp>
        <p:sp>
          <p:nvSpPr>
            <p:cNvPr id="15" name="Oval 14"/>
            <p:cNvSpPr/>
            <p:nvPr/>
          </p:nvSpPr>
          <p:spPr>
            <a:xfrm>
              <a:off x="22860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1295400"/>
              <a:ext cx="1202573" cy="369332"/>
            </a:xfrm>
            <a:prstGeom prst="rect">
              <a:avLst/>
            </a:prstGeom>
            <a:noFill/>
          </p:spPr>
          <p:txBody>
            <a:bodyPr wrap="none" rtlCol="0">
              <a:spAutoFit/>
            </a:bodyPr>
            <a:lstStyle/>
            <a:p>
              <a:r>
                <a:rPr lang="en-US" dirty="0" err="1"/>
                <a:t>crewChief</a:t>
              </a:r>
              <a:endParaRPr lang="en-US" dirty="0"/>
            </a:p>
          </p:txBody>
        </p:sp>
        <p:sp>
          <p:nvSpPr>
            <p:cNvPr id="17" name="Oval 16"/>
            <p:cNvSpPr/>
            <p:nvPr/>
          </p:nvSpPr>
          <p:spPr>
            <a:xfrm>
              <a:off x="5867400" y="1295400"/>
              <a:ext cx="762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5867400" y="1295400"/>
              <a:ext cx="753732" cy="369332"/>
            </a:xfrm>
            <a:prstGeom prst="rect">
              <a:avLst/>
            </a:prstGeom>
            <a:noFill/>
          </p:spPr>
          <p:txBody>
            <a:bodyPr wrap="none" rtlCol="0">
              <a:spAutoFit/>
            </a:bodyPr>
            <a:lstStyle/>
            <a:p>
              <a:r>
                <a:rPr lang="en-US" u="sng" dirty="0"/>
                <a:t>name</a:t>
              </a:r>
            </a:p>
          </p:txBody>
        </p:sp>
        <p:sp>
          <p:nvSpPr>
            <p:cNvPr id="19" name="Oval 18"/>
            <p:cNvSpPr/>
            <p:nvPr/>
          </p:nvSpPr>
          <p:spPr>
            <a:xfrm>
              <a:off x="7086600" y="1295400"/>
              <a:ext cx="9144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086600" y="1295400"/>
              <a:ext cx="973343" cy="369332"/>
            </a:xfrm>
            <a:prstGeom prst="rect">
              <a:avLst/>
            </a:prstGeom>
            <a:noFill/>
          </p:spPr>
          <p:txBody>
            <a:bodyPr wrap="none" rtlCol="0">
              <a:spAutoFit/>
            </a:bodyPr>
            <a:lstStyle/>
            <a:p>
              <a:r>
                <a:rPr lang="en-US" dirty="0"/>
                <a:t>address</a:t>
              </a:r>
            </a:p>
          </p:txBody>
        </p:sp>
        <p:cxnSp>
          <p:nvCxnSpPr>
            <p:cNvPr id="21" name="Straight Connector 20"/>
            <p:cNvCxnSpPr>
              <a:stCxn id="14" idx="2"/>
              <a:endCxn id="5" idx="0"/>
            </p:cNvCxnSpPr>
            <p:nvPr/>
          </p:nvCxnSpPr>
          <p:spPr>
            <a:xfrm rot="16200000" flipH="1">
              <a:off x="1575316" y="1575316"/>
              <a:ext cx="392668"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6" idx="2"/>
              <a:endCxn id="5" idx="0"/>
            </p:cNvCxnSpPr>
            <p:nvPr/>
          </p:nvCxnSpPr>
          <p:spPr>
            <a:xfrm rot="5400000">
              <a:off x="2276010" y="1446123"/>
              <a:ext cx="392668" cy="82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8" idx="2"/>
              <a:endCxn id="10" idx="0"/>
            </p:cNvCxnSpPr>
            <p:nvPr/>
          </p:nvCxnSpPr>
          <p:spPr>
            <a:xfrm rot="16200000" flipH="1">
              <a:off x="6323407" y="1585591"/>
              <a:ext cx="417352" cy="5756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0" idx="2"/>
              <a:endCxn id="10" idx="0"/>
            </p:cNvCxnSpPr>
            <p:nvPr/>
          </p:nvCxnSpPr>
          <p:spPr>
            <a:xfrm rot="5400000">
              <a:off x="6987910" y="1496722"/>
              <a:ext cx="417352" cy="75337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09800" y="2706469"/>
              <a:ext cx="4609019" cy="646331"/>
            </a:xfrm>
            <a:prstGeom prst="rect">
              <a:avLst/>
            </a:prstGeom>
            <a:noFill/>
          </p:spPr>
          <p:txBody>
            <a:bodyPr wrap="none" rtlCol="0">
              <a:spAutoFit/>
            </a:bodyPr>
            <a:lstStyle/>
            <a:p>
              <a:pPr lvl="1"/>
              <a:r>
                <a:rPr lang="en-US" dirty="0">
                  <a:latin typeface="Arial" pitchFamily="34" charset="0"/>
                  <a:cs typeface="Arial" pitchFamily="34" charset="0"/>
                </a:rPr>
                <a:t>Studios(</a:t>
              </a:r>
              <a:r>
                <a:rPr lang="en-US" u="sng" dirty="0">
                  <a:latin typeface="Arial" pitchFamily="34" charset="0"/>
                  <a:cs typeface="Arial" pitchFamily="34" charset="0"/>
                </a:rPr>
                <a:t>name</a:t>
              </a:r>
              <a:r>
                <a:rPr lang="en-US" dirty="0">
                  <a:latin typeface="Arial" pitchFamily="34" charset="0"/>
                  <a:cs typeface="Arial" pitchFamily="34" charset="0"/>
                </a:rPr>
                <a:t>,address)</a:t>
              </a:r>
            </a:p>
            <a:p>
              <a:pPr lvl="1"/>
              <a:r>
                <a:rPr lang="en-US" dirty="0">
                  <a:latin typeface="Arial" pitchFamily="34" charset="0"/>
                  <a:cs typeface="Arial" pitchFamily="34" charset="0"/>
                </a:rPr>
                <a:t>Crews(</a:t>
              </a:r>
              <a:r>
                <a:rPr lang="en-US" u="sng" dirty="0">
                  <a:latin typeface="Arial" pitchFamily="34" charset="0"/>
                  <a:cs typeface="Arial" pitchFamily="34" charset="0"/>
                </a:rPr>
                <a:t>number,</a:t>
              </a:r>
              <a:r>
                <a:rPr lang="en-US" dirty="0">
                  <a:latin typeface="Arial" pitchFamily="34" charset="0"/>
                  <a:cs typeface="Arial" pitchFamily="34" charset="0"/>
                </a:rPr>
                <a:t>crewChief,</a:t>
              </a:r>
              <a:r>
                <a:rPr lang="en-US" u="sng" dirty="0">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pPr algn="ctr"/>
            <a:r>
              <a:rPr lang="en-US" dirty="0"/>
              <a:t>SUBCLASS STRUCTURES TO RELATIONS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we convert this structure to relations?</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grpSp>
        <p:nvGrpSpPr>
          <p:cNvPr id="4" name="Group 3"/>
          <p:cNvGrpSpPr/>
          <p:nvPr/>
        </p:nvGrpSpPr>
        <p:grpSpPr>
          <a:xfrm>
            <a:off x="990600" y="2438400"/>
            <a:ext cx="7346893" cy="3200400"/>
            <a:chOff x="533400" y="2667000"/>
            <a:chExt cx="7346893"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46093"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45790" y="4901143"/>
              <a:ext cx="849868" cy="473047"/>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principal conversion strategies</a:t>
            </a:r>
          </a:p>
          <a:p>
            <a:pPr lvl="1"/>
            <a:r>
              <a:rPr lang="en-US" dirty="0"/>
              <a:t>Follow E/R viewpoint</a:t>
            </a:r>
          </a:p>
          <a:p>
            <a:pPr lvl="2"/>
            <a:r>
              <a:rPr lang="en-US" dirty="0"/>
              <a:t>For each entity set E in the hierarchy, create a relation that includes the key attributes from the root and any attributes belong to E</a:t>
            </a:r>
          </a:p>
          <a:p>
            <a:pPr lvl="1"/>
            <a:r>
              <a:rPr lang="en-US" dirty="0"/>
              <a:t>Treat entities as object-oriented</a:t>
            </a:r>
          </a:p>
          <a:p>
            <a:pPr lvl="2"/>
            <a:r>
              <a:rPr lang="en-US" dirty="0"/>
              <a:t>For each possible </a:t>
            </a:r>
            <a:r>
              <a:rPr lang="en-US" dirty="0" err="1"/>
              <a:t>subtree</a:t>
            </a:r>
            <a:r>
              <a:rPr lang="en-US" dirty="0"/>
              <a:t> that includes the root, create one relation, whose schema includes all the attributes of all the entity sets in the </a:t>
            </a:r>
            <a:r>
              <a:rPr lang="en-US" dirty="0" err="1"/>
              <a:t>subtree</a:t>
            </a:r>
            <a:endParaRPr lang="en-US" dirty="0"/>
          </a:p>
          <a:p>
            <a:pPr lvl="1"/>
            <a:r>
              <a:rPr lang="en-US" dirty="0"/>
              <a:t>Use null values</a:t>
            </a:r>
          </a:p>
          <a:p>
            <a:pPr lvl="2"/>
            <a:r>
              <a:rPr lang="en-US" dirty="0"/>
              <a:t>Create only one relation with all attributes of all entity sets in the hierarchy. Each entity is represented by one </a:t>
            </a:r>
            <a:r>
              <a:rPr lang="en-US" dirty="0" err="1"/>
              <a:t>tuple</a:t>
            </a:r>
            <a:r>
              <a:rPr lang="en-US" dirty="0"/>
              <a:t>, and that </a:t>
            </a:r>
            <a:r>
              <a:rPr lang="en-US" dirty="0" err="1"/>
              <a:t>tuple</a:t>
            </a:r>
            <a:r>
              <a:rPr lang="en-US" dirty="0"/>
              <a:t> has a NULL value for whatever attributes  the entity does not have</a:t>
            </a:r>
          </a:p>
        </p:txBody>
      </p:sp>
      <p:sp>
        <p:nvSpPr>
          <p:cNvPr id="2" name="Title 1"/>
          <p:cNvSpPr>
            <a:spLocks noGrp="1"/>
          </p:cNvSpPr>
          <p:nvPr>
            <p:ph type="title"/>
          </p:nvPr>
        </p:nvSpPr>
        <p:spPr/>
        <p:txBody>
          <a:bodyPr>
            <a:normAutofit fontScale="90000"/>
          </a:bodyPr>
          <a:lstStyle/>
          <a:p>
            <a:pPr algn="ctr"/>
            <a:r>
              <a:rPr lang="en-US" dirty="0"/>
              <a:t>Converting Subclass Structures to Relations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 Style Conversion</a:t>
            </a:r>
          </a:p>
        </p:txBody>
      </p:sp>
      <p:grpSp>
        <p:nvGrpSpPr>
          <p:cNvPr id="4" name="Group 3"/>
          <p:cNvGrpSpPr/>
          <p:nvPr/>
        </p:nvGrpSpPr>
        <p:grpSpPr>
          <a:xfrm>
            <a:off x="990600" y="1905000"/>
            <a:ext cx="7670024" cy="2971800"/>
            <a:chOff x="533400" y="2667000"/>
            <a:chExt cx="7352257"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9" name="TextBox 8"/>
            <p:cNvSpPr txBox="1"/>
            <p:nvPr/>
          </p:nvSpPr>
          <p:spPr>
            <a:xfrm>
              <a:off x="24776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11" name="TextBox 10"/>
            <p:cNvSpPr txBox="1"/>
            <p:nvPr/>
          </p:nvSpPr>
          <p:spPr>
            <a:xfrm>
              <a:off x="5678044" y="4343400"/>
              <a:ext cx="459748" cy="397742"/>
            </a:xfrm>
            <a:prstGeom prst="rect">
              <a:avLst/>
            </a:prstGeom>
            <a:noFill/>
          </p:spPr>
          <p:txBody>
            <a:bodyPr wrap="none" rtlCol="0">
              <a:spAutoFit/>
            </a:bodyPr>
            <a:lstStyle/>
            <a:p>
              <a:r>
                <a:rPr lang="en-US" dirty="0" err="1">
                  <a:latin typeface="Arial" pitchFamily="34" charset="0"/>
                  <a:cs typeface="Arial" pitchFamily="34" charset="0"/>
                </a:rPr>
                <a:t>isa</a:t>
              </a:r>
              <a:endParaRPr lang="en-US" dirty="0">
                <a:latin typeface="Arial" pitchFamily="34" charset="0"/>
                <a:cs typeface="Arial" pitchFamily="34" charset="0"/>
              </a:endParaRPr>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57481" y="4807763"/>
              <a:ext cx="516658" cy="383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38880" y="4810179"/>
              <a:ext cx="516658" cy="378583"/>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97742"/>
              <a:chOff x="3886200" y="2743200"/>
              <a:chExt cx="838200" cy="397742"/>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36" name="TextBox 35"/>
              <p:cNvSpPr txBox="1"/>
              <p:nvPr/>
            </p:nvSpPr>
            <p:spPr>
              <a:xfrm>
                <a:off x="3886200" y="2743200"/>
                <a:ext cx="779359" cy="397742"/>
              </a:xfrm>
              <a:prstGeom prst="rect">
                <a:avLst/>
              </a:prstGeom>
              <a:noFill/>
            </p:spPr>
            <p:txBody>
              <a:bodyPr wrap="none" rtlCol="0">
                <a:spAutoFit/>
              </a:bodyPr>
              <a:lstStyle/>
              <a:p>
                <a:r>
                  <a:rPr lang="en-US" dirty="0">
                    <a:latin typeface="Arial" pitchFamily="34" charset="0"/>
                    <a:cs typeface="Arial" pitchFamily="34" charset="0"/>
                  </a:rPr>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8" name="TextBox 17"/>
            <p:cNvSpPr txBox="1"/>
            <p:nvPr/>
          </p:nvSpPr>
          <p:spPr>
            <a:xfrm>
              <a:off x="3505200" y="2667000"/>
              <a:ext cx="521212" cy="397742"/>
            </a:xfrm>
            <a:prstGeom prst="rect">
              <a:avLst/>
            </a:prstGeom>
            <a:noFill/>
          </p:spPr>
          <p:txBody>
            <a:bodyPr wrap="none" rtlCol="0">
              <a:spAutoFit/>
            </a:bodyPr>
            <a:lstStyle/>
            <a:p>
              <a:r>
                <a:rPr lang="en-US" dirty="0">
                  <a:latin typeface="Arial" pitchFamily="34" charset="0"/>
                  <a:cs typeface="Arial" pitchFamily="34" charset="0"/>
                </a:rPr>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0" name="TextBox 19"/>
            <p:cNvSpPr txBox="1"/>
            <p:nvPr/>
          </p:nvSpPr>
          <p:spPr>
            <a:xfrm>
              <a:off x="4572000" y="2667000"/>
              <a:ext cx="607261" cy="397742"/>
            </a:xfrm>
            <a:prstGeom prst="rect">
              <a:avLst/>
            </a:prstGeom>
            <a:noFill/>
          </p:spPr>
          <p:txBody>
            <a:bodyPr wrap="none" rtlCol="0">
              <a:spAutoFit/>
            </a:bodyPr>
            <a:lstStyle/>
            <a:p>
              <a:r>
                <a:rPr lang="en-US" dirty="0">
                  <a:latin typeface="Arial" pitchFamily="34" charset="0"/>
                  <a:cs typeface="Arial" pitchFamily="34" charset="0"/>
                </a:rPr>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2" name="TextBox 21"/>
            <p:cNvSpPr txBox="1"/>
            <p:nvPr/>
          </p:nvSpPr>
          <p:spPr>
            <a:xfrm>
              <a:off x="5562600" y="2667000"/>
              <a:ext cx="742481" cy="397742"/>
            </a:xfrm>
            <a:prstGeom prst="rect">
              <a:avLst/>
            </a:prstGeom>
            <a:noFill/>
          </p:spPr>
          <p:txBody>
            <a:bodyPr wrap="none" rtlCol="0">
              <a:spAutoFit/>
            </a:bodyPr>
            <a:lstStyle/>
            <a:p>
              <a:r>
                <a:rPr lang="en-US" dirty="0">
                  <a:latin typeface="Arial" pitchFamily="34" charset="0"/>
                  <a:cs typeface="Arial" pitchFamily="34" charset="0"/>
                </a:rPr>
                <a:t>genre</a:t>
              </a:r>
            </a:p>
          </p:txBody>
        </p:sp>
        <p:cxnSp>
          <p:nvCxnSpPr>
            <p:cNvPr id="23" name="Straight Connector 22"/>
            <p:cNvCxnSpPr>
              <a:stCxn id="36" idx="2"/>
              <a:endCxn id="5" idx="0"/>
            </p:cNvCxnSpPr>
            <p:nvPr/>
          </p:nvCxnSpPr>
          <p:spPr>
            <a:xfrm rot="16200000" flipH="1">
              <a:off x="3232161" y="2508261"/>
              <a:ext cx="516658" cy="1629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77224" y="3053324"/>
              <a:ext cx="516658" cy="53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32136" y="3037906"/>
              <a:ext cx="516658" cy="570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61241" y="2508801"/>
              <a:ext cx="516658" cy="162854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28" name="TextBox 27"/>
            <p:cNvSpPr txBox="1"/>
            <p:nvPr/>
          </p:nvSpPr>
          <p:spPr>
            <a:xfrm>
              <a:off x="6934200" y="4343400"/>
              <a:ext cx="951457" cy="397742"/>
            </a:xfrm>
            <a:prstGeom prst="rect">
              <a:avLst/>
            </a:prstGeom>
            <a:noFill/>
          </p:spPr>
          <p:txBody>
            <a:bodyPr wrap="none" rtlCol="0">
              <a:spAutoFit/>
            </a:bodyPr>
            <a:lstStyle/>
            <a:p>
              <a:r>
                <a:rPr lang="en-US" dirty="0">
                  <a:latin typeface="Arial" pitchFamily="34" charset="0"/>
                  <a:cs typeface="Arial" pitchFamily="34" charset="0"/>
                </a:rPr>
                <a:t>weapon</a:t>
              </a:r>
            </a:p>
          </p:txBody>
        </p:sp>
        <p:cxnSp>
          <p:nvCxnSpPr>
            <p:cNvPr id="29" name="Straight Connector 28"/>
            <p:cNvCxnSpPr>
              <a:stCxn id="28" idx="2"/>
              <a:endCxn id="7" idx="3"/>
            </p:cNvCxnSpPr>
            <p:nvPr/>
          </p:nvCxnSpPr>
          <p:spPr>
            <a:xfrm rot="5400000">
              <a:off x="6761336" y="4914007"/>
              <a:ext cx="821459" cy="475728"/>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31" name="TextBox 30"/>
            <p:cNvSpPr txBox="1"/>
            <p:nvPr/>
          </p:nvSpPr>
          <p:spPr>
            <a:xfrm>
              <a:off x="990600" y="3733800"/>
              <a:ext cx="828592" cy="397742"/>
            </a:xfrm>
            <a:prstGeom prst="rect">
              <a:avLst/>
            </a:prstGeom>
            <a:noFill/>
          </p:spPr>
          <p:txBody>
            <a:bodyPr wrap="none" rtlCol="0">
              <a:spAutoFit/>
            </a:bodyPr>
            <a:lstStyle/>
            <a:p>
              <a:r>
                <a:rPr lang="en-US" dirty="0">
                  <a:latin typeface="Arial" pitchFamily="34" charset="0"/>
                  <a:cs typeface="Arial" pitchFamily="34" charset="0"/>
                </a:rPr>
                <a:t>Voices</a:t>
              </a:r>
            </a:p>
          </p:txBody>
        </p:sp>
        <p:cxnSp>
          <p:nvCxnSpPr>
            <p:cNvPr id="32" name="Straight Connector 31"/>
            <p:cNvCxnSpPr>
              <a:stCxn id="31" idx="2"/>
              <a:endCxn id="6" idx="1"/>
            </p:cNvCxnSpPr>
            <p:nvPr/>
          </p:nvCxnSpPr>
          <p:spPr>
            <a:xfrm rot="16200000" flipH="1">
              <a:off x="825118" y="4711319"/>
              <a:ext cx="1431058" cy="271504"/>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39164" cy="397742"/>
            </a:xfrm>
            <a:prstGeom prst="rect">
              <a:avLst/>
            </a:prstGeom>
            <a:noFill/>
          </p:spPr>
          <p:txBody>
            <a:bodyPr wrap="none" rtlCol="0">
              <a:spAutoFit/>
            </a:bodyPr>
            <a:lstStyle/>
            <a:p>
              <a:r>
                <a:rPr lang="en-US" dirty="0">
                  <a:latin typeface="Arial" pitchFamily="34" charset="0"/>
                  <a:cs typeface="Arial" pitchFamily="34" charset="0"/>
                </a:rPr>
                <a:t>to Stars</a:t>
              </a:r>
            </a:p>
          </p:txBody>
        </p:sp>
        <p:cxnSp>
          <p:nvCxnSpPr>
            <p:cNvPr id="34" name="Straight Connector 33"/>
            <p:cNvCxnSpPr>
              <a:stCxn id="30" idx="0"/>
              <a:endCxn id="33" idx="2"/>
            </p:cNvCxnSpPr>
            <p:nvPr/>
          </p:nvCxnSpPr>
          <p:spPr>
            <a:xfrm rot="16200000" flipV="1">
              <a:off x="928963" y="3138762"/>
              <a:ext cx="592858" cy="4448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981200" y="5029200"/>
            <a:ext cx="5486400" cy="1446550"/>
          </a:xfrm>
          <a:prstGeom prst="rect">
            <a:avLst/>
          </a:prstGeom>
          <a:noFill/>
        </p:spPr>
        <p:txBody>
          <a:bodyPr wrap="square" rtlCol="0">
            <a:spAutoFit/>
          </a:bodyPr>
          <a:lstStyle/>
          <a:p>
            <a:pPr lvl="1"/>
            <a:r>
              <a:rPr lang="en-US" sz="2200" dirty="0">
                <a:latin typeface="Arial" pitchFamily="34" charset="0"/>
                <a:cs typeface="Arial" pitchFamily="34" charset="0"/>
              </a:rPr>
              <a:t>Movies(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length,genre)</a:t>
            </a:r>
          </a:p>
          <a:p>
            <a:pPr lvl="1"/>
            <a:r>
              <a:rPr lang="en-US" sz="2200" dirty="0">
                <a:latin typeface="Arial" pitchFamily="34" charset="0"/>
                <a:cs typeface="Arial" pitchFamily="34" charset="0"/>
              </a:rPr>
              <a:t>MurderMysteries(</a:t>
            </a:r>
            <a:r>
              <a:rPr lang="en-US" sz="2200" u="sng" dirty="0">
                <a:solidFill>
                  <a:srgbClr val="FF0000"/>
                </a:solidFill>
                <a:latin typeface="Arial" pitchFamily="34" charset="0"/>
                <a:cs typeface="Arial" pitchFamily="34" charset="0"/>
              </a:rPr>
              <a:t>title,year</a:t>
            </a:r>
            <a:r>
              <a:rPr lang="en-US" sz="2200" dirty="0">
                <a:solidFill>
                  <a:srgbClr val="FF0000"/>
                </a:solidFill>
                <a:latin typeface="Arial" pitchFamily="34" charset="0"/>
                <a:cs typeface="Arial" pitchFamily="34" charset="0"/>
              </a:rPr>
              <a:t>,</a:t>
            </a:r>
            <a:r>
              <a:rPr lang="en-US" sz="2200" dirty="0">
                <a:latin typeface="Arial" pitchFamily="34" charset="0"/>
                <a:cs typeface="Arial" pitchFamily="34" charset="0"/>
              </a:rPr>
              <a:t>weapon)</a:t>
            </a:r>
          </a:p>
          <a:p>
            <a:pPr lvl="1"/>
            <a:r>
              <a:rPr lang="en-US" sz="2200" strike="sngStrike" dirty="0">
                <a:latin typeface="Arial" pitchFamily="34" charset="0"/>
                <a:cs typeface="Arial" pitchFamily="34" charset="0"/>
              </a:rPr>
              <a:t>Cartoons(</a:t>
            </a:r>
            <a:r>
              <a:rPr lang="en-US" sz="2200" u="sng" strike="sngStrike" dirty="0" err="1">
                <a:solidFill>
                  <a:srgbClr val="FF0000"/>
                </a:solidFill>
                <a:latin typeface="Arial" pitchFamily="34" charset="0"/>
                <a:cs typeface="Arial" pitchFamily="34" charset="0"/>
              </a:rPr>
              <a:t>title,year</a:t>
            </a:r>
            <a:r>
              <a:rPr lang="en-US" sz="2200" strike="sngStrike" dirty="0">
                <a:latin typeface="Arial" pitchFamily="34" charset="0"/>
                <a:cs typeface="Arial" pitchFamily="34" charset="0"/>
              </a:rPr>
              <a:t>) </a:t>
            </a:r>
            <a:r>
              <a:rPr lang="en-US" sz="2200" dirty="0">
                <a:latin typeface="Arial" pitchFamily="34" charset="0"/>
                <a:cs typeface="Arial" pitchFamily="34" charset="0"/>
                <a:sym typeface="Wingdings" pitchFamily="2" charset="2"/>
              </a:rPr>
              <a:t> remove</a:t>
            </a:r>
          </a:p>
          <a:p>
            <a:pPr lvl="1"/>
            <a:r>
              <a:rPr lang="en-US" sz="2200" dirty="0">
                <a:latin typeface="Arial" pitchFamily="34" charset="0"/>
                <a:cs typeface="Arial" pitchFamily="34" charset="0"/>
              </a:rPr>
              <a:t>Voices(</a:t>
            </a:r>
            <a:r>
              <a:rPr lang="en-US" sz="2200" u="sng" dirty="0" err="1">
                <a:solidFill>
                  <a:srgbClr val="FF0000"/>
                </a:solidFill>
                <a:latin typeface="Arial" pitchFamily="34" charset="0"/>
                <a:cs typeface="Arial" pitchFamily="34" charset="0"/>
              </a:rPr>
              <a:t>title,year</a:t>
            </a:r>
            <a:r>
              <a:rPr lang="en-US" sz="2200" dirty="0" err="1">
                <a:solidFill>
                  <a:srgbClr val="FF0000"/>
                </a:solidFill>
                <a:latin typeface="Arial" pitchFamily="34" charset="0"/>
                <a:cs typeface="Arial" pitchFamily="34" charset="0"/>
              </a:rPr>
              <a:t>,</a:t>
            </a:r>
            <a:r>
              <a:rPr lang="en-US" sz="2200" dirty="0" err="1">
                <a:latin typeface="Arial" pitchFamily="34" charset="0"/>
                <a:cs typeface="Arial" pitchFamily="34" charset="0"/>
              </a:rPr>
              <a:t>starName</a:t>
            </a:r>
            <a:r>
              <a:rPr lang="en-US" sz="2200" dirty="0">
                <a:latin typeface="Arial" pitchFamily="34" charset="0"/>
                <a:cs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blinds(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blinds(horizontal)">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
                                            <p:txEl>
                                              <p:pRg st="2" end="2"/>
                                            </p:txEl>
                                          </p:spTgt>
                                        </p:tgtEl>
                                        <p:attrNameLst>
                                          <p:attrName>style.visibility</p:attrName>
                                        </p:attrNameLst>
                                      </p:cBhvr>
                                      <p:to>
                                        <p:strVal val="visible"/>
                                      </p:to>
                                    </p:set>
                                    <p:animEffect transition="in" filter="blinds(horizontal)">
                                      <p:cBhvr>
                                        <p:cTn id="17" dur="500"/>
                                        <p:tgtEl>
                                          <p:spTgt spid="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xEl>
                                              <p:pRg st="3" end="3"/>
                                            </p:txEl>
                                          </p:spTgt>
                                        </p:tgtEl>
                                        <p:attrNameLst>
                                          <p:attrName>style.visibility</p:attrName>
                                        </p:attrNameLst>
                                      </p:cBhvr>
                                      <p:to>
                                        <p:strVal val="visible"/>
                                      </p:to>
                                    </p:set>
                                    <p:animEffect transition="in" filter="blinds(horizontal)">
                                      <p:cBhvr>
                                        <p:cTn id="22" dur="500"/>
                                        <p:tgtEl>
                                          <p:spTgt spid="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 Object-Oriented Approach</a:t>
            </a:r>
          </a:p>
        </p:txBody>
      </p:sp>
      <p:grpSp>
        <p:nvGrpSpPr>
          <p:cNvPr id="4" name="Group 3"/>
          <p:cNvGrpSpPr/>
          <p:nvPr/>
        </p:nvGrpSpPr>
        <p:grpSpPr>
          <a:xfrm>
            <a:off x="9906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81200" y="4953000"/>
            <a:ext cx="6173934" cy="1785104"/>
          </a:xfrm>
          <a:prstGeom prst="rect">
            <a:avLst/>
          </a:prstGeom>
          <a:noFill/>
        </p:spPr>
        <p:txBody>
          <a:bodyPr wrap="square" rtlCol="0">
            <a:spAutoFit/>
          </a:bodyPr>
          <a:lstStyle/>
          <a:p>
            <a:pPr lvl="1"/>
            <a:r>
              <a:rPr lang="en-US" sz="2200" dirty="0">
                <a:latin typeface="Arial" pitchFamily="34" charset="0"/>
                <a:cs typeface="Arial" pitchFamily="34" charset="0"/>
              </a:rPr>
              <a:t>Movies(title,year,length,genre)</a:t>
            </a:r>
          </a:p>
          <a:p>
            <a:pPr lvl="1"/>
            <a:r>
              <a:rPr lang="en-US" sz="2200" dirty="0">
                <a:latin typeface="Arial" pitchFamily="34" charset="0"/>
                <a:cs typeface="Arial" pitchFamily="34" charset="0"/>
              </a:rPr>
              <a:t>MoviesC(title,year,length,genre)</a:t>
            </a:r>
          </a:p>
          <a:p>
            <a:pPr lvl="1"/>
            <a:r>
              <a:rPr lang="en-US" sz="2200" dirty="0">
                <a:latin typeface="Arial" pitchFamily="34" charset="0"/>
                <a:cs typeface="Arial" pitchFamily="34" charset="0"/>
              </a:rPr>
              <a:t>MoviesMM(title,year,length,genre,weapon)</a:t>
            </a:r>
          </a:p>
          <a:p>
            <a:pPr lvl="1"/>
            <a:r>
              <a:rPr lang="en-US" sz="2200" dirty="0">
                <a:latin typeface="Arial" pitchFamily="34" charset="0"/>
                <a:cs typeface="Arial" pitchFamily="34" charset="0"/>
              </a:rPr>
              <a:t>MoviesCMM(title,year,length,genre,weapon)</a:t>
            </a:r>
          </a:p>
          <a:p>
            <a:endParaRPr lang="en-US"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1" end="1"/>
                                            </p:txEl>
                                          </p:spTgt>
                                        </p:tgtEl>
                                        <p:attrNameLst>
                                          <p:attrName>style.visibility</p:attrName>
                                        </p:attrNameLst>
                                      </p:cBhvr>
                                      <p:to>
                                        <p:strVal val="visible"/>
                                      </p:to>
                                    </p:set>
                                    <p:animEffect transition="in" filter="blinds(horizontal)">
                                      <p:cBhvr>
                                        <p:cTn id="12" dur="500"/>
                                        <p:tgtEl>
                                          <p:spTgt spid="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blinds(horizontal)">
                                      <p:cBhvr>
                                        <p:cTn id="17" dur="500"/>
                                        <p:tgtEl>
                                          <p:spTgt spid="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xEl>
                                              <p:pRg st="3" end="3"/>
                                            </p:txEl>
                                          </p:spTgt>
                                        </p:tgtEl>
                                        <p:attrNameLst>
                                          <p:attrName>style.visibility</p:attrName>
                                        </p:attrNameLst>
                                      </p:cBhvr>
                                      <p:to>
                                        <p:strVal val="visible"/>
                                      </p:to>
                                    </p:set>
                                    <p:animEffect transition="in" filter="blinds(horizontal)">
                                      <p:cBhvr>
                                        <p:cTn id="22" dur="500"/>
                                        <p:tgtEl>
                                          <p:spTgt spid="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42E1-9A9A-4CFE-A959-977B51227E42}"/>
              </a:ext>
            </a:extLst>
          </p:cNvPr>
          <p:cNvSpPr>
            <a:spLocks noGrp="1"/>
          </p:cNvSpPr>
          <p:nvPr>
            <p:ph type="title"/>
          </p:nvPr>
        </p:nvSpPr>
        <p:spPr/>
        <p:txBody>
          <a:bodyPr>
            <a:normAutofit fontScale="90000"/>
          </a:bodyPr>
          <a:lstStyle/>
          <a:p>
            <a:r>
              <a:rPr lang="en-US" dirty="0"/>
              <a:t>Entity Relationship Diagram - Notations</a:t>
            </a:r>
            <a:endParaRPr lang="vi-VN" dirty="0"/>
          </a:p>
        </p:txBody>
      </p:sp>
      <p:sp>
        <p:nvSpPr>
          <p:cNvPr id="4" name="Footer Placeholder 3">
            <a:extLst>
              <a:ext uri="{FF2B5EF4-FFF2-40B4-BE49-F238E27FC236}">
                <a16:creationId xmlns:a16="http://schemas.microsoft.com/office/drawing/2014/main" id="{9B9790FF-05EF-4BBE-9C79-C38589C2223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DC687FEE-CBC3-41ED-8F9A-F1842538C814}"/>
              </a:ext>
            </a:extLst>
          </p:cNvPr>
          <p:cNvSpPr>
            <a:spLocks noGrp="1"/>
          </p:cNvSpPr>
          <p:nvPr>
            <p:ph type="sldNum" sz="quarter" idx="12"/>
          </p:nvPr>
        </p:nvSpPr>
        <p:spPr/>
        <p:txBody>
          <a:bodyPr/>
          <a:lstStyle/>
          <a:p>
            <a:fld id="{CC2FDD2D-D1AD-4AA7-93C2-8410BB90945D}" type="slidenum">
              <a:rPr lang="vi-VN" smtClean="0"/>
              <a:t>8</a:t>
            </a:fld>
            <a:endParaRPr lang="vi-VN"/>
          </a:p>
        </p:txBody>
      </p:sp>
      <p:pic>
        <p:nvPicPr>
          <p:cNvPr id="6" name="Picture 13" descr="t">
            <a:extLst>
              <a:ext uri="{FF2B5EF4-FFF2-40B4-BE49-F238E27FC236}">
                <a16:creationId xmlns:a16="http://schemas.microsoft.com/office/drawing/2014/main" id="{9DCE0FB4-4D43-4411-A9B6-8B438293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224" y="1127464"/>
            <a:ext cx="5898037" cy="51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2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Null Values</a:t>
            </a:r>
          </a:p>
        </p:txBody>
      </p:sp>
      <p:grpSp>
        <p:nvGrpSpPr>
          <p:cNvPr id="3" name="Group 3"/>
          <p:cNvGrpSpPr/>
          <p:nvPr/>
        </p:nvGrpSpPr>
        <p:grpSpPr>
          <a:xfrm>
            <a:off x="914400" y="1828800"/>
            <a:ext cx="7696200" cy="2971800"/>
            <a:chOff x="533400" y="2667000"/>
            <a:chExt cx="7377349" cy="3200400"/>
          </a:xfrm>
        </p:grpSpPr>
        <p:sp>
          <p:nvSpPr>
            <p:cNvPr id="5" name="Rounded Rectangle 4"/>
            <p:cNvSpPr/>
            <p:nvPr/>
          </p:nvSpPr>
          <p:spPr>
            <a:xfrm>
              <a:off x="3657600" y="35814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Movies</a:t>
              </a:r>
            </a:p>
          </p:txBody>
        </p:sp>
        <p:sp>
          <p:nvSpPr>
            <p:cNvPr id="6" name="Rounded Rectangle 5"/>
            <p:cNvSpPr/>
            <p:nvPr/>
          </p:nvSpPr>
          <p:spPr>
            <a:xfrm>
              <a:off x="16764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Cartoons</a:t>
              </a:r>
            </a:p>
          </p:txBody>
        </p:sp>
        <p:sp>
          <p:nvSpPr>
            <p:cNvPr id="7" name="Rounded Rectangle 6"/>
            <p:cNvSpPr/>
            <p:nvPr/>
          </p:nvSpPr>
          <p:spPr>
            <a:xfrm>
              <a:off x="5638800" y="5257800"/>
              <a:ext cx="1295400" cy="609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Arial" pitchFamily="34" charset="0"/>
                  <a:cs typeface="Arial" pitchFamily="34" charset="0"/>
                </a:rPr>
                <a:t>Murder Mysteries</a:t>
              </a:r>
            </a:p>
          </p:txBody>
        </p:sp>
        <p:sp>
          <p:nvSpPr>
            <p:cNvPr id="8" name="Isosceles Triangle 7"/>
            <p:cNvSpPr/>
            <p:nvPr/>
          </p:nvSpPr>
          <p:spPr>
            <a:xfrm>
              <a:off x="24384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477644" y="4343400"/>
              <a:ext cx="468398" cy="369332"/>
            </a:xfrm>
            <a:prstGeom prst="rect">
              <a:avLst/>
            </a:prstGeom>
            <a:noFill/>
          </p:spPr>
          <p:txBody>
            <a:bodyPr wrap="none" rtlCol="0">
              <a:spAutoFit/>
            </a:bodyPr>
            <a:lstStyle/>
            <a:p>
              <a:r>
                <a:rPr lang="en-US" dirty="0" err="1"/>
                <a:t>isa</a:t>
              </a:r>
              <a:endParaRPr lang="en-US" dirty="0"/>
            </a:p>
          </p:txBody>
        </p:sp>
        <p:sp>
          <p:nvSpPr>
            <p:cNvPr id="10" name="Isosceles Triangle 9"/>
            <p:cNvSpPr/>
            <p:nvPr/>
          </p:nvSpPr>
          <p:spPr>
            <a:xfrm>
              <a:off x="5638800" y="4267200"/>
              <a:ext cx="533400" cy="457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678044" y="4343400"/>
              <a:ext cx="468398" cy="369332"/>
            </a:xfrm>
            <a:prstGeom prst="rect">
              <a:avLst/>
            </a:prstGeom>
            <a:noFill/>
          </p:spPr>
          <p:txBody>
            <a:bodyPr wrap="none" rtlCol="0">
              <a:spAutoFit/>
            </a:bodyPr>
            <a:lstStyle/>
            <a:p>
              <a:r>
                <a:rPr lang="en-US" dirty="0" err="1"/>
                <a:t>isa</a:t>
              </a:r>
              <a:endParaRPr lang="en-US" dirty="0"/>
            </a:p>
          </p:txBody>
        </p:sp>
        <p:cxnSp>
          <p:nvCxnSpPr>
            <p:cNvPr id="12" name="Straight Connector 11"/>
            <p:cNvCxnSpPr>
              <a:stCxn id="8" idx="0"/>
              <a:endCxn id="5" idx="1"/>
            </p:cNvCxnSpPr>
            <p:nvPr/>
          </p:nvCxnSpPr>
          <p:spPr>
            <a:xfrm rot="5400000" flipH="1" flipV="1">
              <a:off x="2990850" y="3600450"/>
              <a:ext cx="381000" cy="95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a:endCxn id="6" idx="0"/>
            </p:cNvCxnSpPr>
            <p:nvPr/>
          </p:nvCxnSpPr>
          <p:spPr>
            <a:xfrm rot="5400000">
              <a:off x="2245438" y="4791395"/>
              <a:ext cx="545068" cy="3877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3"/>
              <a:endCxn id="10" idx="0"/>
            </p:cNvCxnSpPr>
            <p:nvPr/>
          </p:nvCxnSpPr>
          <p:spPr>
            <a:xfrm>
              <a:off x="4953000" y="3886200"/>
              <a:ext cx="952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7" idx="0"/>
            </p:cNvCxnSpPr>
            <p:nvPr/>
          </p:nvCxnSpPr>
          <p:spPr>
            <a:xfrm rot="16200000" flipH="1">
              <a:off x="5826837" y="4798137"/>
              <a:ext cx="545068" cy="37425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23"/>
            <p:cNvGrpSpPr/>
            <p:nvPr/>
          </p:nvGrpSpPr>
          <p:grpSpPr>
            <a:xfrm>
              <a:off x="2286000" y="2667000"/>
              <a:ext cx="838200" cy="381000"/>
              <a:chOff x="3886200" y="2743200"/>
              <a:chExt cx="838200" cy="381000"/>
            </a:xfrm>
          </p:grpSpPr>
          <p:sp>
            <p:nvSpPr>
              <p:cNvPr id="35" name="Oval 34"/>
              <p:cNvSpPr/>
              <p:nvPr/>
            </p:nvSpPr>
            <p:spPr>
              <a:xfrm>
                <a:off x="3886200" y="27432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86200" y="2743200"/>
                <a:ext cx="830677" cy="369332"/>
              </a:xfrm>
              <a:prstGeom prst="rect">
                <a:avLst/>
              </a:prstGeom>
              <a:noFill/>
            </p:spPr>
            <p:txBody>
              <a:bodyPr wrap="none" rtlCol="0">
                <a:spAutoFit/>
              </a:bodyPr>
              <a:lstStyle/>
              <a:p>
                <a:r>
                  <a:rPr lang="en-US" dirty="0"/>
                  <a:t>length</a:t>
                </a:r>
              </a:p>
            </p:txBody>
          </p:sp>
        </p:grpSp>
        <p:sp>
          <p:nvSpPr>
            <p:cNvPr id="17" name="Oval 16"/>
            <p:cNvSpPr/>
            <p:nvPr/>
          </p:nvSpPr>
          <p:spPr>
            <a:xfrm>
              <a:off x="33528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505200" y="2667000"/>
              <a:ext cx="590226" cy="369332"/>
            </a:xfrm>
            <a:prstGeom prst="rect">
              <a:avLst/>
            </a:prstGeom>
            <a:noFill/>
          </p:spPr>
          <p:txBody>
            <a:bodyPr wrap="none" rtlCol="0">
              <a:spAutoFit/>
            </a:bodyPr>
            <a:lstStyle/>
            <a:p>
              <a:r>
                <a:rPr lang="en-US" dirty="0"/>
                <a:t>title</a:t>
              </a:r>
            </a:p>
          </p:txBody>
        </p:sp>
        <p:sp>
          <p:nvSpPr>
            <p:cNvPr id="19" name="Oval 18"/>
            <p:cNvSpPr/>
            <p:nvPr/>
          </p:nvSpPr>
          <p:spPr>
            <a:xfrm>
              <a:off x="44196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572000" y="2667000"/>
              <a:ext cx="622286" cy="369332"/>
            </a:xfrm>
            <a:prstGeom prst="rect">
              <a:avLst/>
            </a:prstGeom>
            <a:noFill/>
          </p:spPr>
          <p:txBody>
            <a:bodyPr wrap="none" rtlCol="0">
              <a:spAutoFit/>
            </a:bodyPr>
            <a:lstStyle/>
            <a:p>
              <a:r>
                <a:rPr lang="en-US" dirty="0"/>
                <a:t>year</a:t>
              </a:r>
            </a:p>
          </p:txBody>
        </p:sp>
        <p:sp>
          <p:nvSpPr>
            <p:cNvPr id="21" name="Oval 20"/>
            <p:cNvSpPr/>
            <p:nvPr/>
          </p:nvSpPr>
          <p:spPr>
            <a:xfrm>
              <a:off x="5486400" y="26670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562600" y="2667000"/>
              <a:ext cx="756938" cy="369332"/>
            </a:xfrm>
            <a:prstGeom prst="rect">
              <a:avLst/>
            </a:prstGeom>
            <a:noFill/>
          </p:spPr>
          <p:txBody>
            <a:bodyPr wrap="none" rtlCol="0">
              <a:spAutoFit/>
            </a:bodyPr>
            <a:lstStyle/>
            <a:p>
              <a:r>
                <a:rPr lang="en-US" dirty="0"/>
                <a:t>genre</a:t>
              </a:r>
            </a:p>
          </p:txBody>
        </p:sp>
        <p:cxnSp>
          <p:nvCxnSpPr>
            <p:cNvPr id="23" name="Straight Connector 22"/>
            <p:cNvCxnSpPr>
              <a:stCxn id="36" idx="2"/>
              <a:endCxn id="5" idx="0"/>
            </p:cNvCxnSpPr>
            <p:nvPr/>
          </p:nvCxnSpPr>
          <p:spPr>
            <a:xfrm rot="16200000" flipH="1">
              <a:off x="3230785" y="2506885"/>
              <a:ext cx="545068" cy="16039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8" idx="2"/>
              <a:endCxn id="5" idx="0"/>
            </p:cNvCxnSpPr>
            <p:nvPr/>
          </p:nvCxnSpPr>
          <p:spPr>
            <a:xfrm rot="16200000" flipH="1">
              <a:off x="3780272" y="3056372"/>
              <a:ext cx="545068" cy="504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2"/>
              <a:endCxn id="5" idx="0"/>
            </p:cNvCxnSpPr>
            <p:nvPr/>
          </p:nvCxnSpPr>
          <p:spPr>
            <a:xfrm rot="5400000">
              <a:off x="4321688" y="3019945"/>
              <a:ext cx="545068" cy="577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a:endCxn id="5" idx="0"/>
            </p:cNvCxnSpPr>
            <p:nvPr/>
          </p:nvCxnSpPr>
          <p:spPr>
            <a:xfrm rot="5400000">
              <a:off x="4850651" y="2490982"/>
              <a:ext cx="545068" cy="1635769"/>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858000" y="4343400"/>
              <a:ext cx="838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934200" y="4343400"/>
              <a:ext cx="976549" cy="369332"/>
            </a:xfrm>
            <a:prstGeom prst="rect">
              <a:avLst/>
            </a:prstGeom>
            <a:noFill/>
          </p:spPr>
          <p:txBody>
            <a:bodyPr wrap="none" rtlCol="0">
              <a:spAutoFit/>
            </a:bodyPr>
            <a:lstStyle/>
            <a:p>
              <a:r>
                <a:rPr lang="en-US" dirty="0"/>
                <a:t>weapon</a:t>
              </a:r>
            </a:p>
          </p:txBody>
        </p:sp>
        <p:cxnSp>
          <p:nvCxnSpPr>
            <p:cNvPr id="29" name="Straight Connector 28"/>
            <p:cNvCxnSpPr>
              <a:stCxn id="28" idx="2"/>
              <a:endCxn id="7" idx="3"/>
            </p:cNvCxnSpPr>
            <p:nvPr/>
          </p:nvCxnSpPr>
          <p:spPr>
            <a:xfrm rot="5400000">
              <a:off x="6753404" y="4893529"/>
              <a:ext cx="849868" cy="488275"/>
            </a:xfrm>
            <a:prstGeom prst="line">
              <a:avLst/>
            </a:prstGeom>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914400" y="3657600"/>
              <a:ext cx="10668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990600" y="3733800"/>
              <a:ext cx="846707" cy="369332"/>
            </a:xfrm>
            <a:prstGeom prst="rect">
              <a:avLst/>
            </a:prstGeom>
            <a:noFill/>
          </p:spPr>
          <p:txBody>
            <a:bodyPr wrap="none" rtlCol="0">
              <a:spAutoFit/>
            </a:bodyPr>
            <a:lstStyle/>
            <a:p>
              <a:r>
                <a:rPr lang="en-US" dirty="0"/>
                <a:t>Voices</a:t>
              </a:r>
            </a:p>
          </p:txBody>
        </p:sp>
        <p:cxnSp>
          <p:nvCxnSpPr>
            <p:cNvPr id="32" name="Straight Connector 31"/>
            <p:cNvCxnSpPr>
              <a:stCxn id="31" idx="2"/>
              <a:endCxn id="6" idx="1"/>
            </p:cNvCxnSpPr>
            <p:nvPr/>
          </p:nvCxnSpPr>
          <p:spPr>
            <a:xfrm rot="16200000" flipH="1">
              <a:off x="815443" y="4701643"/>
              <a:ext cx="1459468" cy="262446"/>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33400" y="2667000"/>
              <a:ext cx="966931" cy="369332"/>
            </a:xfrm>
            <a:prstGeom prst="rect">
              <a:avLst/>
            </a:prstGeom>
            <a:noFill/>
          </p:spPr>
          <p:txBody>
            <a:bodyPr wrap="none" rtlCol="0">
              <a:spAutoFit/>
            </a:bodyPr>
            <a:lstStyle/>
            <a:p>
              <a:r>
                <a:rPr lang="en-US" dirty="0"/>
                <a:t>to Stars</a:t>
              </a:r>
            </a:p>
          </p:txBody>
        </p:sp>
        <p:cxnSp>
          <p:nvCxnSpPr>
            <p:cNvPr id="34" name="Straight Connector 33"/>
            <p:cNvCxnSpPr>
              <a:stCxn id="30" idx="0"/>
              <a:endCxn id="33" idx="2"/>
            </p:cNvCxnSpPr>
            <p:nvPr/>
          </p:nvCxnSpPr>
          <p:spPr>
            <a:xfrm rot="16200000" flipV="1">
              <a:off x="921699" y="3131499"/>
              <a:ext cx="621268" cy="43093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1905000" y="5105400"/>
            <a:ext cx="5358005" cy="430887"/>
          </a:xfrm>
          <a:prstGeom prst="rect">
            <a:avLst/>
          </a:prstGeom>
          <a:noFill/>
        </p:spPr>
        <p:txBody>
          <a:bodyPr wrap="none" rtlCol="0">
            <a:spAutoFit/>
          </a:bodyPr>
          <a:lstStyle/>
          <a:p>
            <a:pPr lvl="1"/>
            <a:r>
              <a:rPr lang="en-US" sz="2200" dirty="0">
                <a:latin typeface="Arial" pitchFamily="34" charset="0"/>
                <a:cs typeface="Arial" pitchFamily="34" charset="0"/>
              </a:rPr>
              <a:t>Movie(title,year,length,genre,weapon)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Introduction</a:t>
            </a:r>
          </a:p>
          <a:p>
            <a:pPr lvl="1"/>
            <a:r>
              <a:rPr lang="en-US" dirty="0"/>
              <a:t>UML is designed to model software in an object-oriented style, but has been adapted as a database modeling language</a:t>
            </a:r>
          </a:p>
          <a:p>
            <a:pPr lvl="1"/>
            <a:r>
              <a:rPr lang="en-US" dirty="0"/>
              <a:t>UML offers much the same capabilities as the E/R model, with the exception of multi-way relationships, only binary relationships in UML.</a:t>
            </a:r>
          </a:p>
          <a:p>
            <a:pPr lvl="1"/>
            <a:endParaRPr lang="en-US" dirty="0"/>
          </a:p>
        </p:txBody>
      </p:sp>
      <p:sp>
        <p:nvSpPr>
          <p:cNvPr id="2" name="Title 1"/>
          <p:cNvSpPr>
            <a:spLocks noGrp="1"/>
          </p:cNvSpPr>
          <p:nvPr>
            <p:ph type="title"/>
          </p:nvPr>
        </p:nvSpPr>
        <p:spPr>
          <a:xfrm>
            <a:off x="621439" y="465715"/>
            <a:ext cx="8228137" cy="840859"/>
          </a:xfrm>
        </p:spPr>
        <p:txBody>
          <a:bodyPr>
            <a:normAutofit fontScale="90000"/>
          </a:bodyPr>
          <a:lstStyle/>
          <a:p>
            <a:pPr algn="ctr"/>
            <a:r>
              <a:rPr lang="en-US" dirty="0"/>
              <a:t>Unified Modeling Language –self studying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676400" y="1676400"/>
          <a:ext cx="5882323" cy="3200399"/>
        </p:xfrm>
        <a:graphic>
          <a:graphicData uri="http://schemas.openxmlformats.org/drawingml/2006/table">
            <a:tbl>
              <a:tblPr firstRow="1" bandRow="1">
                <a:tableStyleId>{5C22544A-7EE6-4342-B048-85BDC9FD1C3A}</a:tableStyleId>
              </a:tblPr>
              <a:tblGrid>
                <a:gridCol w="2262660">
                  <a:extLst>
                    <a:ext uri="{9D8B030D-6E8A-4147-A177-3AD203B41FA5}">
                      <a16:colId xmlns:a16="http://schemas.microsoft.com/office/drawing/2014/main" val="20000"/>
                    </a:ext>
                  </a:extLst>
                </a:gridCol>
                <a:gridCol w="3619663">
                  <a:extLst>
                    <a:ext uri="{9D8B030D-6E8A-4147-A177-3AD203B41FA5}">
                      <a16:colId xmlns:a16="http://schemas.microsoft.com/office/drawing/2014/main" val="20001"/>
                    </a:ext>
                  </a:extLst>
                </a:gridCol>
              </a:tblGrid>
              <a:tr h="414236">
                <a:tc>
                  <a:txBody>
                    <a:bodyPr/>
                    <a:lstStyle/>
                    <a:p>
                      <a:r>
                        <a:rPr lang="en-US" dirty="0">
                          <a:latin typeface="Arial" pitchFamily="34" charset="0"/>
                          <a:cs typeface="Arial" pitchFamily="34" charset="0"/>
                        </a:rPr>
                        <a:t>UML</a:t>
                      </a:r>
                    </a:p>
                  </a:txBody>
                  <a:tcPr/>
                </a:tc>
                <a:tc>
                  <a:txBody>
                    <a:bodyPr/>
                    <a:lstStyle/>
                    <a:p>
                      <a:r>
                        <a:rPr lang="en-US" dirty="0">
                          <a:latin typeface="Arial" pitchFamily="34" charset="0"/>
                          <a:cs typeface="Arial" pitchFamily="34" charset="0"/>
                        </a:rPr>
                        <a:t>E/R Model</a:t>
                      </a:r>
                    </a:p>
                  </a:txBody>
                  <a:tcPr/>
                </a:tc>
                <a:extLst>
                  <a:ext uri="{0D108BD9-81ED-4DB2-BD59-A6C34878D82A}">
                    <a16:rowId xmlns:a16="http://schemas.microsoft.com/office/drawing/2014/main" val="10000"/>
                  </a:ext>
                </a:extLst>
              </a:tr>
              <a:tr h="414236">
                <a:tc>
                  <a:txBody>
                    <a:bodyPr/>
                    <a:lstStyle/>
                    <a:p>
                      <a:r>
                        <a:rPr lang="en-US" dirty="0">
                          <a:latin typeface="Arial" pitchFamily="34" charset="0"/>
                          <a:cs typeface="Arial" pitchFamily="34" charset="0"/>
                        </a:rPr>
                        <a:t>Class</a:t>
                      </a:r>
                    </a:p>
                  </a:txBody>
                  <a:tcPr/>
                </a:tc>
                <a:tc>
                  <a:txBody>
                    <a:bodyPr/>
                    <a:lstStyle/>
                    <a:p>
                      <a:r>
                        <a:rPr lang="en-US" dirty="0">
                          <a:latin typeface="Arial" pitchFamily="34" charset="0"/>
                          <a:cs typeface="Arial" pitchFamily="34" charset="0"/>
                        </a:rPr>
                        <a:t>Entity Set</a:t>
                      </a:r>
                    </a:p>
                  </a:txBody>
                  <a:tcPr/>
                </a:tc>
                <a:extLst>
                  <a:ext uri="{0D108BD9-81ED-4DB2-BD59-A6C34878D82A}">
                    <a16:rowId xmlns:a16="http://schemas.microsoft.com/office/drawing/2014/main" val="10001"/>
                  </a:ext>
                </a:extLst>
              </a:tr>
              <a:tr h="414236">
                <a:tc>
                  <a:txBody>
                    <a:bodyPr/>
                    <a:lstStyle/>
                    <a:p>
                      <a:r>
                        <a:rPr lang="en-US" dirty="0">
                          <a:latin typeface="Arial" pitchFamily="34" charset="0"/>
                          <a:cs typeface="Arial" pitchFamily="34" charset="0"/>
                        </a:rPr>
                        <a:t>Association</a:t>
                      </a:r>
                    </a:p>
                  </a:txBody>
                  <a:tcPr/>
                </a:tc>
                <a:tc>
                  <a:txBody>
                    <a:bodyPr/>
                    <a:lstStyle/>
                    <a:p>
                      <a:r>
                        <a:rPr lang="en-US" dirty="0">
                          <a:latin typeface="Arial" pitchFamily="34" charset="0"/>
                          <a:cs typeface="Arial" pitchFamily="34" charset="0"/>
                        </a:rPr>
                        <a:t>Binary relationship</a:t>
                      </a:r>
                    </a:p>
                  </a:txBody>
                  <a:tcPr/>
                </a:tc>
                <a:extLst>
                  <a:ext uri="{0D108BD9-81ED-4DB2-BD59-A6C34878D82A}">
                    <a16:rowId xmlns:a16="http://schemas.microsoft.com/office/drawing/2014/main" val="10002"/>
                  </a:ext>
                </a:extLst>
              </a:tr>
              <a:tr h="414236">
                <a:tc>
                  <a:txBody>
                    <a:bodyPr/>
                    <a:lstStyle/>
                    <a:p>
                      <a:r>
                        <a:rPr lang="en-US" dirty="0">
                          <a:latin typeface="Arial" pitchFamily="34" charset="0"/>
                          <a:cs typeface="Arial" pitchFamily="34" charset="0"/>
                        </a:rPr>
                        <a:t>Association</a:t>
                      </a:r>
                      <a:r>
                        <a:rPr lang="en-US" baseline="0" dirty="0">
                          <a:latin typeface="Arial" pitchFamily="34" charset="0"/>
                          <a:cs typeface="Arial" pitchFamily="34" charset="0"/>
                        </a:rPr>
                        <a:t> class</a:t>
                      </a:r>
                      <a:endParaRPr lang="en-US" dirty="0">
                        <a:latin typeface="Arial" pitchFamily="34" charset="0"/>
                        <a:cs typeface="Arial" pitchFamily="34" charset="0"/>
                      </a:endParaRPr>
                    </a:p>
                  </a:txBody>
                  <a:tcPr/>
                </a:tc>
                <a:tc>
                  <a:txBody>
                    <a:bodyPr/>
                    <a:lstStyle/>
                    <a:p>
                      <a:r>
                        <a:rPr lang="en-US" dirty="0">
                          <a:latin typeface="Arial" pitchFamily="34" charset="0"/>
                          <a:cs typeface="Arial" pitchFamily="34" charset="0"/>
                        </a:rPr>
                        <a:t>Attributes on a relationship</a:t>
                      </a:r>
                    </a:p>
                  </a:txBody>
                  <a:tcPr/>
                </a:tc>
                <a:extLst>
                  <a:ext uri="{0D108BD9-81ED-4DB2-BD59-A6C34878D82A}">
                    <a16:rowId xmlns:a16="http://schemas.microsoft.com/office/drawing/2014/main" val="10003"/>
                  </a:ext>
                </a:extLst>
              </a:tr>
              <a:tr h="414236">
                <a:tc>
                  <a:txBody>
                    <a:bodyPr/>
                    <a:lstStyle/>
                    <a:p>
                      <a:r>
                        <a:rPr lang="en-US" dirty="0">
                          <a:latin typeface="Arial" pitchFamily="34" charset="0"/>
                          <a:cs typeface="Arial" pitchFamily="34" charset="0"/>
                        </a:rPr>
                        <a:t>Subclass</a:t>
                      </a:r>
                    </a:p>
                  </a:txBody>
                  <a:tcPr/>
                </a:tc>
                <a:tc>
                  <a:txBody>
                    <a:bodyPr/>
                    <a:lstStyle/>
                    <a:p>
                      <a:r>
                        <a:rPr lang="en-US" dirty="0">
                          <a:latin typeface="Arial" pitchFamily="34" charset="0"/>
                          <a:cs typeface="Arial" pitchFamily="34" charset="0"/>
                        </a:rPr>
                        <a:t>is-a hierarchy</a:t>
                      </a:r>
                    </a:p>
                  </a:txBody>
                  <a:tcPr/>
                </a:tc>
                <a:extLst>
                  <a:ext uri="{0D108BD9-81ED-4DB2-BD59-A6C34878D82A}">
                    <a16:rowId xmlns:a16="http://schemas.microsoft.com/office/drawing/2014/main" val="10004"/>
                  </a:ext>
                </a:extLst>
              </a:tr>
              <a:tr h="414236">
                <a:tc>
                  <a:txBody>
                    <a:bodyPr/>
                    <a:lstStyle/>
                    <a:p>
                      <a:r>
                        <a:rPr lang="en-US" dirty="0">
                          <a:latin typeface="Arial" pitchFamily="34" charset="0"/>
                          <a:cs typeface="Arial" pitchFamily="34" charset="0"/>
                        </a:rPr>
                        <a:t>Aggregation</a:t>
                      </a:r>
                    </a:p>
                  </a:txBody>
                  <a:tcPr/>
                </a:tc>
                <a:tc>
                  <a:txBody>
                    <a:bodyPr/>
                    <a:lstStyle/>
                    <a:p>
                      <a:r>
                        <a:rPr lang="en-US" dirty="0">
                          <a:latin typeface="Arial" pitchFamily="34" charset="0"/>
                          <a:cs typeface="Arial" pitchFamily="34" charset="0"/>
                        </a:rPr>
                        <a:t>Many-one relationship</a:t>
                      </a:r>
                    </a:p>
                  </a:txBody>
                  <a:tcPr/>
                </a:tc>
                <a:extLst>
                  <a:ext uri="{0D108BD9-81ED-4DB2-BD59-A6C34878D82A}">
                    <a16:rowId xmlns:a16="http://schemas.microsoft.com/office/drawing/2014/main" val="10005"/>
                  </a:ext>
                </a:extLst>
              </a:tr>
              <a:tr h="714983">
                <a:tc>
                  <a:txBody>
                    <a:bodyPr/>
                    <a:lstStyle/>
                    <a:p>
                      <a:r>
                        <a:rPr lang="en-US" dirty="0">
                          <a:latin typeface="Arial" pitchFamily="34" charset="0"/>
                          <a:cs typeface="Arial" pitchFamily="34" charset="0"/>
                        </a:rPr>
                        <a:t>Composition</a:t>
                      </a:r>
                    </a:p>
                  </a:txBody>
                  <a:tcPr/>
                </a:tc>
                <a:tc>
                  <a:txBody>
                    <a:bodyPr/>
                    <a:lstStyle/>
                    <a:p>
                      <a:r>
                        <a:rPr lang="en-US" dirty="0">
                          <a:latin typeface="Arial" pitchFamily="34" charset="0"/>
                          <a:cs typeface="Arial" pitchFamily="34" charset="0"/>
                        </a:rPr>
                        <a:t>Many-one relationship with </a:t>
                      </a:r>
                    </a:p>
                    <a:p>
                      <a:r>
                        <a:rPr lang="en-US" dirty="0">
                          <a:latin typeface="Arial" pitchFamily="34" charset="0"/>
                          <a:cs typeface="Arial" pitchFamily="34" charset="0"/>
                        </a:rPr>
                        <a:t>referential integrity</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normAutofit fontScale="90000"/>
          </a:bodyPr>
          <a:lstStyle/>
          <a:p>
            <a:pPr algn="ctr"/>
            <a:r>
              <a:rPr lang="en-US" dirty="0"/>
              <a:t>UML vs. E/R Model</a:t>
            </a:r>
            <a:br>
              <a:rPr lang="en-US" dirty="0"/>
            </a:br>
            <a:endParaRPr lang="en-US" dirty="0"/>
          </a:p>
        </p:txBody>
      </p:sp>
      <p:sp>
        <p:nvSpPr>
          <p:cNvPr id="5" name="TextBox 4"/>
          <p:cNvSpPr txBox="1"/>
          <p:nvPr/>
        </p:nvSpPr>
        <p:spPr>
          <a:xfrm>
            <a:off x="1371600" y="5105400"/>
            <a:ext cx="6495689" cy="369332"/>
          </a:xfrm>
          <a:prstGeom prst="rect">
            <a:avLst/>
          </a:prstGeom>
          <a:noFill/>
        </p:spPr>
        <p:txBody>
          <a:bodyPr wrap="none" rtlCol="0">
            <a:spAutoFit/>
          </a:bodyPr>
          <a:lstStyle/>
          <a:p>
            <a:pPr algn="ctr"/>
            <a:r>
              <a:rPr lang="en-US" dirty="0">
                <a:latin typeface="Arial" pitchFamily="34" charset="0"/>
                <a:cs typeface="Arial" pitchFamily="34" charset="0"/>
              </a:rPr>
              <a:t>Figure 4.34: Comparison between UML and E/R terminology</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 Classes</a:t>
            </a:r>
          </a:p>
        </p:txBody>
      </p:sp>
      <p:graphicFrame>
        <p:nvGraphicFramePr>
          <p:cNvPr id="5" name="Table 4"/>
          <p:cNvGraphicFramePr>
            <a:graphicFrameLocks noGrp="1"/>
          </p:cNvGraphicFramePr>
          <p:nvPr/>
        </p:nvGraphicFramePr>
        <p:xfrm>
          <a:off x="3581400" y="2057400"/>
          <a:ext cx="2133600" cy="257337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561696">
                <a:tc>
                  <a:txBody>
                    <a:bodyPr/>
                    <a:lstStyle/>
                    <a:p>
                      <a:r>
                        <a:rPr lang="en-US" dirty="0"/>
                        <a:t>Movies</a:t>
                      </a:r>
                    </a:p>
                  </a:txBody>
                  <a:tcPr anchor="ctr"/>
                </a:tc>
                <a:extLst>
                  <a:ext uri="{0D108BD9-81ED-4DB2-BD59-A6C34878D82A}">
                    <a16:rowId xmlns:a16="http://schemas.microsoft.com/office/drawing/2014/main" val="10000"/>
                  </a:ext>
                </a:extLst>
              </a:tr>
              <a:tr h="1800504">
                <a:tc>
                  <a:txBody>
                    <a:bodyPr/>
                    <a:lstStyle/>
                    <a:p>
                      <a:r>
                        <a:rPr lang="en-US" dirty="0"/>
                        <a:t>title         PK</a:t>
                      </a:r>
                      <a:endParaRPr lang="en-US" baseline="0" dirty="0"/>
                    </a:p>
                    <a:p>
                      <a:r>
                        <a:rPr lang="en-US" baseline="0" dirty="0"/>
                        <a:t>year         PK</a:t>
                      </a:r>
                    </a:p>
                    <a:p>
                      <a:r>
                        <a:rPr lang="en-US" baseline="0" dirty="0"/>
                        <a:t>length</a:t>
                      </a:r>
                    </a:p>
                    <a:p>
                      <a:r>
                        <a:rPr lang="en-US" baseline="0" dirty="0"/>
                        <a:t>genre </a:t>
                      </a:r>
                    </a:p>
                    <a:p>
                      <a:endParaRPr lang="en-US" baseline="0" dirty="0"/>
                    </a:p>
                    <a:p>
                      <a:r>
                        <a:rPr lang="en-US" baseline="0" dirty="0"/>
                        <a:t>init()</a:t>
                      </a:r>
                    </a:p>
                    <a:p>
                      <a:r>
                        <a:rPr lang="en-US" dirty="0"/>
                        <a:t>modify()</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6629400" y="2133600"/>
            <a:ext cx="1445652" cy="369332"/>
          </a:xfrm>
          <a:prstGeom prst="rect">
            <a:avLst/>
          </a:prstGeom>
          <a:noFill/>
        </p:spPr>
        <p:txBody>
          <a:bodyPr wrap="none" rtlCol="0">
            <a:spAutoFit/>
          </a:bodyPr>
          <a:lstStyle/>
          <a:p>
            <a:r>
              <a:rPr lang="en-US" dirty="0">
                <a:latin typeface="Arial" pitchFamily="34" charset="0"/>
                <a:cs typeface="Arial" pitchFamily="34" charset="0"/>
              </a:rPr>
              <a:t>Class’ name</a:t>
            </a:r>
          </a:p>
        </p:txBody>
      </p:sp>
      <p:cxnSp>
        <p:nvCxnSpPr>
          <p:cNvPr id="8" name="Straight Arrow Connector 7"/>
          <p:cNvCxnSpPr>
            <a:stCxn id="6" idx="1"/>
          </p:cNvCxnSpPr>
          <p:nvPr/>
        </p:nvCxnSpPr>
        <p:spPr>
          <a:xfrm rot="10800000" flipV="1">
            <a:off x="5715000" y="2318266"/>
            <a:ext cx="9144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432767" y="2743200"/>
            <a:ext cx="723275" cy="369332"/>
          </a:xfrm>
          <a:prstGeom prst="rect">
            <a:avLst/>
          </a:prstGeom>
          <a:noFill/>
        </p:spPr>
        <p:txBody>
          <a:bodyPr wrap="none" rtlCol="0">
            <a:spAutoFit/>
          </a:bodyPr>
          <a:lstStyle/>
          <a:p>
            <a:r>
              <a:rPr lang="en-US" dirty="0">
                <a:latin typeface="Arial" pitchFamily="34" charset="0"/>
                <a:cs typeface="Arial" pitchFamily="34" charset="0"/>
              </a:rPr>
              <a:t>State</a:t>
            </a:r>
          </a:p>
        </p:txBody>
      </p:sp>
      <p:cxnSp>
        <p:nvCxnSpPr>
          <p:cNvPr id="11" name="Straight Arrow Connector 10"/>
          <p:cNvCxnSpPr>
            <a:stCxn id="9" idx="3"/>
          </p:cNvCxnSpPr>
          <p:nvPr/>
        </p:nvCxnSpPr>
        <p:spPr>
          <a:xfrm>
            <a:off x="2156042" y="2927866"/>
            <a:ext cx="1425358"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581400" y="3884612"/>
            <a:ext cx="213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95400" y="4114800"/>
            <a:ext cx="1095172" cy="369332"/>
          </a:xfrm>
          <a:prstGeom prst="rect">
            <a:avLst/>
          </a:prstGeom>
          <a:noFill/>
        </p:spPr>
        <p:txBody>
          <a:bodyPr wrap="none" rtlCol="0">
            <a:spAutoFit/>
          </a:bodyPr>
          <a:lstStyle/>
          <a:p>
            <a:r>
              <a:rPr lang="en-US" dirty="0">
                <a:latin typeface="Arial" pitchFamily="34" charset="0"/>
                <a:cs typeface="Arial" pitchFamily="34" charset="0"/>
              </a:rPr>
              <a:t>Behavior</a:t>
            </a:r>
          </a:p>
        </p:txBody>
      </p:sp>
      <p:cxnSp>
        <p:nvCxnSpPr>
          <p:cNvPr id="16" name="Straight Arrow Connector 15"/>
          <p:cNvCxnSpPr>
            <a:stCxn id="14" idx="3"/>
          </p:cNvCxnSpPr>
          <p:nvPr/>
        </p:nvCxnSpPr>
        <p:spPr>
          <a:xfrm flipV="1">
            <a:off x="2390572" y="4267200"/>
            <a:ext cx="1190828"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Consider an associations between Movies, Stars, and Studios in UML</a:t>
            </a:r>
          </a:p>
        </p:txBody>
      </p:sp>
      <p:sp>
        <p:nvSpPr>
          <p:cNvPr id="2" name="Title 1"/>
          <p:cNvSpPr>
            <a:spLocks noGrp="1"/>
          </p:cNvSpPr>
          <p:nvPr>
            <p:ph type="title"/>
          </p:nvPr>
        </p:nvSpPr>
        <p:spPr/>
        <p:txBody>
          <a:bodyPr/>
          <a:lstStyle/>
          <a:p>
            <a:pPr algn="ctr"/>
            <a:r>
              <a:rPr lang="en-US" dirty="0"/>
              <a:t>Associations</a:t>
            </a:r>
          </a:p>
        </p:txBody>
      </p:sp>
      <p:graphicFrame>
        <p:nvGraphicFramePr>
          <p:cNvPr id="4" name="Table 3"/>
          <p:cNvGraphicFramePr>
            <a:graphicFrameLocks noGrp="1"/>
          </p:cNvGraphicFramePr>
          <p:nvPr/>
        </p:nvGraphicFramePr>
        <p:xfrm>
          <a:off x="2425382" y="3048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425382" y="48310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692582" y="37338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3568382" y="3200400"/>
            <a:ext cx="3124200" cy="2286000"/>
            <a:chOff x="3568382" y="3200400"/>
            <a:chExt cx="3124200" cy="2286000"/>
          </a:xfrm>
        </p:grpSpPr>
        <p:cxnSp>
          <p:nvCxnSpPr>
            <p:cNvPr id="8" name="Straight Connector 7"/>
            <p:cNvCxnSpPr/>
            <p:nvPr/>
          </p:nvCxnSpPr>
          <p:spPr>
            <a:xfrm>
              <a:off x="3568382" y="3429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63782" y="3657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1" name="TextBox 10"/>
            <p:cNvSpPr txBox="1"/>
            <p:nvPr/>
          </p:nvSpPr>
          <p:spPr>
            <a:xfrm>
              <a:off x="3568382" y="3200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TextBox 11"/>
            <p:cNvSpPr txBox="1"/>
            <p:nvPr/>
          </p:nvSpPr>
          <p:spPr>
            <a:xfrm>
              <a:off x="6159182" y="4126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4" name="Straight Connector 13"/>
            <p:cNvCxnSpPr/>
            <p:nvPr/>
          </p:nvCxnSpPr>
          <p:spPr>
            <a:xfrm flipV="1">
              <a:off x="3568382" y="4800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68382" y="5117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6159182" y="4812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7" name="TextBox 16"/>
            <p:cNvSpPr txBox="1"/>
            <p:nvPr/>
          </p:nvSpPr>
          <p:spPr>
            <a:xfrm>
              <a:off x="4863782" y="5105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Comparison with E/R Multiplicities</a:t>
            </a:r>
          </a:p>
        </p:txBody>
      </p:sp>
      <p:sp>
        <p:nvSpPr>
          <p:cNvPr id="2" name="Title 1"/>
          <p:cNvSpPr>
            <a:spLocks noGrp="1"/>
          </p:cNvSpPr>
          <p:nvPr>
            <p:ph type="title"/>
          </p:nvPr>
        </p:nvSpPr>
        <p:spPr/>
        <p:txBody>
          <a:bodyPr/>
          <a:lstStyle/>
          <a:p>
            <a:pPr algn="ctr"/>
            <a:r>
              <a:rPr lang="en-US" dirty="0"/>
              <a:t>Associations</a:t>
            </a:r>
          </a:p>
        </p:txBody>
      </p:sp>
      <p:sp>
        <p:nvSpPr>
          <p:cNvPr id="4" name="Text Box 3"/>
          <p:cNvSpPr txBox="1">
            <a:spLocks noChangeArrowheads="1"/>
          </p:cNvSpPr>
          <p:nvPr/>
        </p:nvSpPr>
        <p:spPr bwMode="auto">
          <a:xfrm>
            <a:off x="2041525" y="2217738"/>
            <a:ext cx="4903788" cy="579437"/>
          </a:xfrm>
          <a:prstGeom prst="rect">
            <a:avLst/>
          </a:prstGeom>
          <a:noFill/>
          <a:ln w="9525">
            <a:noFill/>
            <a:miter lim="800000"/>
            <a:headEnd/>
            <a:tailEnd/>
          </a:ln>
          <a:effectLst/>
        </p:spPr>
        <p:txBody>
          <a:bodyPr wrap="none">
            <a:spAutoFit/>
          </a:bodyPr>
          <a:lstStyle/>
          <a:p>
            <a:r>
              <a:rPr lang="en-US" sz="3200"/>
              <a:t>E/R                          UML</a:t>
            </a:r>
          </a:p>
        </p:txBody>
      </p:sp>
      <p:grpSp>
        <p:nvGrpSpPr>
          <p:cNvPr id="5" name="Group 4"/>
          <p:cNvGrpSpPr>
            <a:grpSpLocks/>
          </p:cNvGrpSpPr>
          <p:nvPr/>
        </p:nvGrpSpPr>
        <p:grpSpPr bwMode="auto">
          <a:xfrm>
            <a:off x="1295400" y="2895600"/>
            <a:ext cx="6400800" cy="685800"/>
            <a:chOff x="480" y="1488"/>
            <a:chExt cx="4032" cy="432"/>
          </a:xfrm>
        </p:grpSpPr>
        <p:sp>
          <p:nvSpPr>
            <p:cNvPr id="6" name="Rectangle 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8" name="AutoShape 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9" name="Line 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11" name="Rectangle 1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3" name="Line 1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14" name="Text Box 13"/>
            <p:cNvSpPr txBox="1">
              <a:spLocks noChangeArrowheads="1"/>
            </p:cNvSpPr>
            <p:nvPr/>
          </p:nvSpPr>
          <p:spPr bwMode="auto">
            <a:xfrm>
              <a:off x="3312" y="1488"/>
              <a:ext cx="985" cy="233"/>
            </a:xfrm>
            <a:prstGeom prst="rect">
              <a:avLst/>
            </a:prstGeom>
            <a:noFill/>
            <a:ln w="9525">
              <a:noFill/>
              <a:miter lim="800000"/>
              <a:headEnd/>
              <a:tailEnd/>
            </a:ln>
            <a:effectLst/>
          </p:spPr>
          <p:txBody>
            <a:bodyPr wrap="none">
              <a:spAutoFit/>
            </a:bodyPr>
            <a:lstStyle/>
            <a:p>
              <a:r>
                <a:rPr lang="en-US" dirty="0"/>
                <a:t>0..*              0..*</a:t>
              </a:r>
            </a:p>
          </p:txBody>
        </p:sp>
      </p:grpSp>
      <p:grpSp>
        <p:nvGrpSpPr>
          <p:cNvPr id="15" name="Group 14"/>
          <p:cNvGrpSpPr>
            <a:grpSpLocks/>
          </p:cNvGrpSpPr>
          <p:nvPr/>
        </p:nvGrpSpPr>
        <p:grpSpPr bwMode="auto">
          <a:xfrm>
            <a:off x="1295400" y="3733800"/>
            <a:ext cx="6400800" cy="685800"/>
            <a:chOff x="480" y="1488"/>
            <a:chExt cx="4032" cy="432"/>
          </a:xfrm>
        </p:grpSpPr>
        <p:sp>
          <p:nvSpPr>
            <p:cNvPr id="16" name="Rectangle 15"/>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18" name="AutoShape 17"/>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19" name="Line 18"/>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20" name="Line 19"/>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21" name="Rectangle 20"/>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3" name="Line 22"/>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24" name="Text Box 23"/>
            <p:cNvSpPr txBox="1">
              <a:spLocks noChangeArrowheads="1"/>
            </p:cNvSpPr>
            <p:nvPr/>
          </p:nvSpPr>
          <p:spPr bwMode="auto">
            <a:xfrm>
              <a:off x="3312" y="1488"/>
              <a:ext cx="973" cy="233"/>
            </a:xfrm>
            <a:prstGeom prst="rect">
              <a:avLst/>
            </a:prstGeom>
            <a:noFill/>
            <a:ln w="9525">
              <a:noFill/>
              <a:miter lim="800000"/>
              <a:headEnd/>
              <a:tailEnd/>
            </a:ln>
            <a:effectLst/>
          </p:spPr>
          <p:txBody>
            <a:bodyPr wrap="none">
              <a:spAutoFit/>
            </a:bodyPr>
            <a:lstStyle/>
            <a:p>
              <a:r>
                <a:rPr lang="en-US" dirty="0"/>
                <a:t>0..*              0..1</a:t>
              </a:r>
            </a:p>
          </p:txBody>
        </p:sp>
      </p:grpSp>
      <p:sp>
        <p:nvSpPr>
          <p:cNvPr id="25" name="Line 24"/>
          <p:cNvSpPr>
            <a:spLocks noChangeShapeType="1"/>
          </p:cNvSpPr>
          <p:nvPr/>
        </p:nvSpPr>
        <p:spPr bwMode="auto">
          <a:xfrm>
            <a:off x="2667000" y="4191000"/>
            <a:ext cx="457200" cy="0"/>
          </a:xfrm>
          <a:prstGeom prst="line">
            <a:avLst/>
          </a:prstGeom>
          <a:noFill/>
          <a:ln w="9525">
            <a:solidFill>
              <a:schemeClr val="tx1"/>
            </a:solidFill>
            <a:round/>
            <a:headEnd/>
            <a:tailEnd type="triangle" w="med" len="med"/>
          </a:ln>
          <a:effectLst/>
        </p:spPr>
        <p:txBody>
          <a:bodyPr/>
          <a:lstStyle/>
          <a:p>
            <a:endParaRPr lang="en-US"/>
          </a:p>
        </p:txBody>
      </p:sp>
      <p:grpSp>
        <p:nvGrpSpPr>
          <p:cNvPr id="26" name="Group 25"/>
          <p:cNvGrpSpPr>
            <a:grpSpLocks/>
          </p:cNvGrpSpPr>
          <p:nvPr/>
        </p:nvGrpSpPr>
        <p:grpSpPr bwMode="auto">
          <a:xfrm>
            <a:off x="1295400" y="4572000"/>
            <a:ext cx="6400800" cy="685800"/>
            <a:chOff x="480" y="1488"/>
            <a:chExt cx="4032" cy="432"/>
          </a:xfrm>
        </p:grpSpPr>
        <p:sp>
          <p:nvSpPr>
            <p:cNvPr id="27" name="Rectangle 26"/>
            <p:cNvSpPr>
              <a:spLocks noChangeArrowheads="1"/>
            </p:cNvSpPr>
            <p:nvPr/>
          </p:nvSpPr>
          <p:spPr bwMode="auto">
            <a:xfrm>
              <a:off x="480"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1632"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29" name="AutoShape 28"/>
            <p:cNvSpPr>
              <a:spLocks noChangeArrowheads="1"/>
            </p:cNvSpPr>
            <p:nvPr/>
          </p:nvSpPr>
          <p:spPr bwMode="auto">
            <a:xfrm>
              <a:off x="1056" y="1632"/>
              <a:ext cx="288" cy="288"/>
            </a:xfrm>
            <a:prstGeom prst="diamond">
              <a:avLst/>
            </a:prstGeom>
            <a:noFill/>
            <a:ln w="9525">
              <a:solidFill>
                <a:schemeClr val="tx1"/>
              </a:solidFill>
              <a:miter lim="800000"/>
              <a:headEnd/>
              <a:tailEnd/>
            </a:ln>
            <a:effectLst/>
          </p:spPr>
          <p:txBody>
            <a:bodyPr wrap="none" anchor="ctr"/>
            <a:lstStyle/>
            <a:p>
              <a:endParaRPr lang="en-US"/>
            </a:p>
          </p:txBody>
        </p:sp>
        <p:sp>
          <p:nvSpPr>
            <p:cNvPr id="30" name="Line 29"/>
            <p:cNvSpPr>
              <a:spLocks noChangeShapeType="1"/>
            </p:cNvSpPr>
            <p:nvPr/>
          </p:nvSpPr>
          <p:spPr bwMode="auto">
            <a:xfrm flipH="1">
              <a:off x="768" y="1776"/>
              <a:ext cx="288" cy="0"/>
            </a:xfrm>
            <a:prstGeom prst="line">
              <a:avLst/>
            </a:prstGeom>
            <a:noFill/>
            <a:ln w="9525">
              <a:solidFill>
                <a:schemeClr val="tx1"/>
              </a:solidFill>
              <a:round/>
              <a:headEnd/>
              <a:tailEnd/>
            </a:ln>
            <a:effectLst/>
          </p:spPr>
          <p:txBody>
            <a:bodyPr/>
            <a:lstStyle/>
            <a:p>
              <a:endParaRPr lang="en-US"/>
            </a:p>
          </p:txBody>
        </p:sp>
        <p:sp>
          <p:nvSpPr>
            <p:cNvPr id="31" name="Line 30"/>
            <p:cNvSpPr>
              <a:spLocks noChangeShapeType="1"/>
            </p:cNvSpPr>
            <p:nvPr/>
          </p:nvSpPr>
          <p:spPr bwMode="auto">
            <a:xfrm>
              <a:off x="1344" y="1776"/>
              <a:ext cx="288" cy="0"/>
            </a:xfrm>
            <a:prstGeom prst="line">
              <a:avLst/>
            </a:prstGeom>
            <a:noFill/>
            <a:ln w="9525">
              <a:solidFill>
                <a:schemeClr val="tx1"/>
              </a:solidFill>
              <a:round/>
              <a:headEnd/>
              <a:tailEnd/>
            </a:ln>
            <a:effectLst/>
          </p:spPr>
          <p:txBody>
            <a:bodyPr/>
            <a:lstStyle/>
            <a:p>
              <a:endParaRPr lang="en-US"/>
            </a:p>
          </p:txBody>
        </p:sp>
        <p:sp>
          <p:nvSpPr>
            <p:cNvPr id="32" name="Rectangle 31"/>
            <p:cNvSpPr>
              <a:spLocks noChangeArrowheads="1"/>
            </p:cNvSpPr>
            <p:nvPr/>
          </p:nvSpPr>
          <p:spPr bwMode="auto">
            <a:xfrm>
              <a:off x="30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3" name="Rectangle 32"/>
            <p:cNvSpPr>
              <a:spLocks noChangeArrowheads="1"/>
            </p:cNvSpPr>
            <p:nvPr/>
          </p:nvSpPr>
          <p:spPr bwMode="auto">
            <a:xfrm>
              <a:off x="4224" y="1632"/>
              <a:ext cx="288" cy="288"/>
            </a:xfrm>
            <a:prstGeom prst="rect">
              <a:avLst/>
            </a:prstGeom>
            <a:noFill/>
            <a:ln w="9525">
              <a:solidFill>
                <a:schemeClr val="tx1"/>
              </a:solidFill>
              <a:miter lim="800000"/>
              <a:headEnd/>
              <a:tailEnd/>
            </a:ln>
            <a:effectLst/>
          </p:spPr>
          <p:txBody>
            <a:bodyPr wrap="none" anchor="ctr"/>
            <a:lstStyle/>
            <a:p>
              <a:endParaRPr lang="en-US"/>
            </a:p>
          </p:txBody>
        </p:sp>
        <p:sp>
          <p:nvSpPr>
            <p:cNvPr id="34" name="Line 33"/>
            <p:cNvSpPr>
              <a:spLocks noChangeShapeType="1"/>
            </p:cNvSpPr>
            <p:nvPr/>
          </p:nvSpPr>
          <p:spPr bwMode="auto">
            <a:xfrm>
              <a:off x="3312" y="1776"/>
              <a:ext cx="912" cy="0"/>
            </a:xfrm>
            <a:prstGeom prst="line">
              <a:avLst/>
            </a:prstGeom>
            <a:noFill/>
            <a:ln w="9525">
              <a:solidFill>
                <a:schemeClr val="tx1"/>
              </a:solidFill>
              <a:round/>
              <a:headEnd/>
              <a:tailEnd/>
            </a:ln>
            <a:effectLst/>
          </p:spPr>
          <p:txBody>
            <a:bodyPr/>
            <a:lstStyle/>
            <a:p>
              <a:endParaRPr lang="en-US"/>
            </a:p>
          </p:txBody>
        </p:sp>
        <p:sp>
          <p:nvSpPr>
            <p:cNvPr id="35" name="Text Box 34"/>
            <p:cNvSpPr txBox="1">
              <a:spLocks noChangeArrowheads="1"/>
            </p:cNvSpPr>
            <p:nvPr/>
          </p:nvSpPr>
          <p:spPr bwMode="auto">
            <a:xfrm>
              <a:off x="3312" y="1488"/>
              <a:ext cx="993" cy="233"/>
            </a:xfrm>
            <a:prstGeom prst="rect">
              <a:avLst/>
            </a:prstGeom>
            <a:noFill/>
            <a:ln w="9525">
              <a:noFill/>
              <a:miter lim="800000"/>
              <a:headEnd/>
              <a:tailEnd/>
            </a:ln>
            <a:effectLst/>
          </p:spPr>
          <p:txBody>
            <a:bodyPr wrap="none">
              <a:spAutoFit/>
            </a:bodyPr>
            <a:lstStyle/>
            <a:p>
              <a:r>
                <a:rPr lang="en-US" dirty="0"/>
                <a:t>0..*               1..1</a:t>
              </a:r>
            </a:p>
          </p:txBody>
        </p:sp>
      </p:grpSp>
      <p:sp>
        <p:nvSpPr>
          <p:cNvPr id="36" name="Freeform 35"/>
          <p:cNvSpPr>
            <a:spLocks/>
          </p:cNvSpPr>
          <p:nvPr/>
        </p:nvSpPr>
        <p:spPr bwMode="auto">
          <a:xfrm>
            <a:off x="3048000" y="4953000"/>
            <a:ext cx="76200" cy="152400"/>
          </a:xfrm>
          <a:custGeom>
            <a:avLst/>
            <a:gdLst/>
            <a:ahLst/>
            <a:cxnLst>
              <a:cxn ang="0">
                <a:pos x="0" y="0"/>
              </a:cxn>
              <a:cxn ang="0">
                <a:pos x="48" y="48"/>
              </a:cxn>
              <a:cxn ang="0">
                <a:pos x="0" y="96"/>
              </a:cxn>
            </a:cxnLst>
            <a:rect l="0" t="0" r="r" b="b"/>
            <a:pathLst>
              <a:path w="48" h="96">
                <a:moveTo>
                  <a:pt x="0" y="0"/>
                </a:moveTo>
                <a:cubicBezTo>
                  <a:pt x="24" y="16"/>
                  <a:pt x="48" y="32"/>
                  <a:pt x="48" y="48"/>
                </a:cubicBezTo>
                <a:cubicBezTo>
                  <a:pt x="48" y="64"/>
                  <a:pt x="24" y="80"/>
                  <a:pt x="0" y="96"/>
                </a:cubicBezTo>
              </a:path>
            </a:pathLst>
          </a:custGeom>
          <a:noFill/>
          <a:ln w="9525">
            <a:solidFill>
              <a:schemeClr val="tx1"/>
            </a:solidFill>
            <a:round/>
            <a:headEnd/>
            <a:tailEnd/>
          </a:ln>
          <a:effectLst/>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An association can have both ends at the same class; such an association is called a </a:t>
            </a:r>
            <a:r>
              <a:rPr lang="en-US" dirty="0">
                <a:solidFill>
                  <a:srgbClr val="FF0000"/>
                </a:solidFill>
              </a:rPr>
              <a:t>self-association</a:t>
            </a:r>
          </a:p>
          <a:p>
            <a:r>
              <a:rPr lang="en-US" dirty="0"/>
              <a:t>Example</a:t>
            </a:r>
          </a:p>
        </p:txBody>
      </p:sp>
      <p:sp>
        <p:nvSpPr>
          <p:cNvPr id="2" name="Title 1"/>
          <p:cNvSpPr>
            <a:spLocks noGrp="1"/>
          </p:cNvSpPr>
          <p:nvPr>
            <p:ph type="title"/>
          </p:nvPr>
        </p:nvSpPr>
        <p:spPr/>
        <p:txBody>
          <a:bodyPr/>
          <a:lstStyle/>
          <a:p>
            <a:pPr algn="ctr"/>
            <a:r>
              <a:rPr lang="en-US" dirty="0"/>
              <a:t>Self-Associations</a:t>
            </a:r>
          </a:p>
        </p:txBody>
      </p:sp>
      <p:graphicFrame>
        <p:nvGraphicFramePr>
          <p:cNvPr id="4" name="Table 3"/>
          <p:cNvGraphicFramePr>
            <a:graphicFrameLocks noGrp="1"/>
          </p:cNvGraphicFramePr>
          <p:nvPr/>
        </p:nvGraphicFramePr>
        <p:xfrm>
          <a:off x="2766354" y="4089400"/>
          <a:ext cx="1447800"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 PK</a:t>
                      </a:r>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2" name="Group 11"/>
          <p:cNvGrpSpPr/>
          <p:nvPr/>
        </p:nvGrpSpPr>
        <p:grpSpPr>
          <a:xfrm>
            <a:off x="4214154" y="4165600"/>
            <a:ext cx="2339046" cy="1752600"/>
            <a:chOff x="4214154" y="4165600"/>
            <a:chExt cx="2339046" cy="1752600"/>
          </a:xfrm>
        </p:grpSpPr>
        <p:cxnSp>
          <p:nvCxnSpPr>
            <p:cNvPr id="14" name="Straight Connector 13"/>
            <p:cNvCxnSpPr/>
            <p:nvPr/>
          </p:nvCxnSpPr>
          <p:spPr>
            <a:xfrm>
              <a:off x="4214154" y="4470400"/>
              <a:ext cx="2286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928654" y="50419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214154" y="5613400"/>
              <a:ext cx="2286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0354" y="4165600"/>
              <a:ext cx="550151" cy="369332"/>
            </a:xfrm>
            <a:prstGeom prst="rect">
              <a:avLst/>
            </a:prstGeom>
            <a:noFill/>
          </p:spPr>
          <p:txBody>
            <a:bodyPr wrap="none" rtlCol="0">
              <a:spAutoFit/>
            </a:bodyPr>
            <a:lstStyle/>
            <a:p>
              <a:r>
                <a:rPr lang="en-US" dirty="0"/>
                <a:t>0..1</a:t>
              </a:r>
            </a:p>
          </p:txBody>
        </p:sp>
        <p:sp>
          <p:nvSpPr>
            <p:cNvPr id="20" name="TextBox 19"/>
            <p:cNvSpPr txBox="1"/>
            <p:nvPr/>
          </p:nvSpPr>
          <p:spPr>
            <a:xfrm>
              <a:off x="4290354" y="5548868"/>
              <a:ext cx="559769" cy="369332"/>
            </a:xfrm>
            <a:prstGeom prst="rect">
              <a:avLst/>
            </a:prstGeom>
            <a:noFill/>
          </p:spPr>
          <p:txBody>
            <a:bodyPr wrap="none" rtlCol="0">
              <a:spAutoFit/>
            </a:bodyPr>
            <a:lstStyle/>
            <a:p>
              <a:r>
                <a:rPr lang="en-US" dirty="0"/>
                <a:t>0..*</a:t>
              </a:r>
            </a:p>
          </p:txBody>
        </p:sp>
        <p:sp>
          <p:nvSpPr>
            <p:cNvPr id="21" name="TextBox 20"/>
            <p:cNvSpPr txBox="1"/>
            <p:nvPr/>
          </p:nvSpPr>
          <p:spPr>
            <a:xfrm>
              <a:off x="5204754" y="4165600"/>
              <a:ext cx="1348446" cy="369332"/>
            </a:xfrm>
            <a:prstGeom prst="rect">
              <a:avLst/>
            </a:prstGeom>
            <a:noFill/>
          </p:spPr>
          <p:txBody>
            <a:bodyPr wrap="none" rtlCol="0">
              <a:spAutoFit/>
            </a:bodyPr>
            <a:lstStyle/>
            <a:p>
              <a:r>
                <a:rPr lang="en-US" dirty="0" err="1"/>
                <a:t>theOriginal</a:t>
              </a:r>
              <a:endParaRPr lang="en-US" dirty="0"/>
            </a:p>
          </p:txBody>
        </p:sp>
        <p:sp>
          <p:nvSpPr>
            <p:cNvPr id="22" name="TextBox 21"/>
            <p:cNvSpPr txBox="1"/>
            <p:nvPr/>
          </p:nvSpPr>
          <p:spPr>
            <a:xfrm>
              <a:off x="5204754" y="5537200"/>
              <a:ext cx="1194558" cy="369332"/>
            </a:xfrm>
            <a:prstGeom prst="rect">
              <a:avLst/>
            </a:prstGeom>
            <a:noFill/>
          </p:spPr>
          <p:txBody>
            <a:bodyPr wrap="none" rtlCol="0">
              <a:spAutoFit/>
            </a:bodyPr>
            <a:lstStyle/>
            <a:p>
              <a:r>
                <a:rPr lang="en-US" dirty="0" err="1"/>
                <a:t>theSequel</a:t>
              </a:r>
              <a:endParaRPr lang="en-US" dirty="0"/>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Association Classes</a:t>
            </a:r>
          </a:p>
        </p:txBody>
      </p:sp>
      <p:graphicFrame>
        <p:nvGraphicFramePr>
          <p:cNvPr id="5" name="Table 4"/>
          <p:cNvGraphicFramePr>
            <a:graphicFrameLocks noGrp="1"/>
          </p:cNvGraphicFramePr>
          <p:nvPr/>
        </p:nvGraphicFramePr>
        <p:xfrm>
          <a:off x="2057400" y="228600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324600" y="1981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18" name="Table 17"/>
          <p:cNvGraphicFramePr>
            <a:graphicFrameLocks noGrp="1"/>
          </p:cNvGraphicFramePr>
          <p:nvPr/>
        </p:nvGraphicFramePr>
        <p:xfrm>
          <a:off x="3841432" y="3733800"/>
          <a:ext cx="1949768" cy="1112520"/>
        </p:xfrm>
        <a:graphic>
          <a:graphicData uri="http://schemas.openxmlformats.org/drawingml/2006/table">
            <a:tbl>
              <a:tblPr firstRow="1" bandRow="1">
                <a:tableStyleId>{5C22544A-7EE6-4342-B048-85BDC9FD1C3A}</a:tableStyleId>
              </a:tblPr>
              <a:tblGrid>
                <a:gridCol w="1949768">
                  <a:extLst>
                    <a:ext uri="{9D8B030D-6E8A-4147-A177-3AD203B41FA5}">
                      <a16:colId xmlns:a16="http://schemas.microsoft.com/office/drawing/2014/main" val="20000"/>
                    </a:ext>
                  </a:extLst>
                </a:gridCol>
              </a:tblGrid>
              <a:tr h="370840">
                <a:tc>
                  <a:txBody>
                    <a:bodyPr/>
                    <a:lstStyle/>
                    <a:p>
                      <a:r>
                        <a:rPr lang="en-US" dirty="0"/>
                        <a:t>Compensation</a:t>
                      </a:r>
                    </a:p>
                  </a:txBody>
                  <a:tcPr/>
                </a:tc>
                <a:extLst>
                  <a:ext uri="{0D108BD9-81ED-4DB2-BD59-A6C34878D82A}">
                    <a16:rowId xmlns:a16="http://schemas.microsoft.com/office/drawing/2014/main" val="10000"/>
                  </a:ext>
                </a:extLst>
              </a:tr>
              <a:tr h="370840">
                <a:tc>
                  <a:txBody>
                    <a:bodyPr/>
                    <a:lstStyle/>
                    <a:p>
                      <a:r>
                        <a:rPr lang="en-US" dirty="0"/>
                        <a:t>salary</a:t>
                      </a:r>
                    </a:p>
                  </a:txBody>
                  <a:tcPr/>
                </a:tc>
                <a:extLst>
                  <a:ext uri="{0D108BD9-81ED-4DB2-BD59-A6C34878D82A}">
                    <a16:rowId xmlns:a16="http://schemas.microsoft.com/office/drawing/2014/main" val="10001"/>
                  </a:ext>
                </a:extLst>
              </a:tr>
              <a:tr h="370840">
                <a:tc>
                  <a:txBody>
                    <a:bodyPr/>
                    <a:lstStyle/>
                    <a:p>
                      <a:r>
                        <a:rPr lang="en-US" dirty="0"/>
                        <a:t>residuals</a:t>
                      </a:r>
                    </a:p>
                  </a:txBody>
                  <a:tcPr/>
                </a:tc>
                <a:extLst>
                  <a:ext uri="{0D108BD9-81ED-4DB2-BD59-A6C34878D82A}">
                    <a16:rowId xmlns:a16="http://schemas.microsoft.com/office/drawing/2014/main" val="10002"/>
                  </a:ext>
                </a:extLst>
              </a:tr>
            </a:tbl>
          </a:graphicData>
        </a:graphic>
      </p:graphicFrame>
      <p:grpSp>
        <p:nvGrpSpPr>
          <p:cNvPr id="11" name="Group 10"/>
          <p:cNvGrpSpPr/>
          <p:nvPr/>
        </p:nvGrpSpPr>
        <p:grpSpPr>
          <a:xfrm>
            <a:off x="3200400" y="2286000"/>
            <a:ext cx="3074369" cy="1447802"/>
            <a:chOff x="3200400" y="2286000"/>
            <a:chExt cx="3074369" cy="1447802"/>
          </a:xfrm>
        </p:grpSpPr>
        <p:cxnSp>
          <p:nvCxnSpPr>
            <p:cNvPr id="12" name="Straight Connector 11"/>
            <p:cNvCxnSpPr/>
            <p:nvPr/>
          </p:nvCxnSpPr>
          <p:spPr>
            <a:xfrm>
              <a:off x="3200400" y="2667000"/>
              <a:ext cx="3048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200400" y="2362200"/>
              <a:ext cx="559769" cy="369332"/>
            </a:xfrm>
            <a:prstGeom prst="rect">
              <a:avLst/>
            </a:prstGeom>
            <a:noFill/>
          </p:spPr>
          <p:txBody>
            <a:bodyPr wrap="none" rtlCol="0">
              <a:spAutoFit/>
            </a:bodyPr>
            <a:lstStyle/>
            <a:p>
              <a:r>
                <a:rPr lang="en-US" dirty="0"/>
                <a:t>0..*</a:t>
              </a:r>
            </a:p>
          </p:txBody>
        </p:sp>
        <p:sp>
          <p:nvSpPr>
            <p:cNvPr id="14" name="TextBox 13"/>
            <p:cNvSpPr txBox="1"/>
            <p:nvPr/>
          </p:nvSpPr>
          <p:spPr>
            <a:xfrm>
              <a:off x="5715000" y="2362200"/>
              <a:ext cx="559769" cy="369332"/>
            </a:xfrm>
            <a:prstGeom prst="rect">
              <a:avLst/>
            </a:prstGeom>
            <a:noFill/>
          </p:spPr>
          <p:txBody>
            <a:bodyPr wrap="none" rtlCol="0">
              <a:spAutoFit/>
            </a:bodyPr>
            <a:lstStyle/>
            <a:p>
              <a:r>
                <a:rPr lang="en-US" dirty="0"/>
                <a:t>0..*</a:t>
              </a:r>
            </a:p>
          </p:txBody>
        </p:sp>
        <p:sp>
          <p:nvSpPr>
            <p:cNvPr id="15" name="TextBox 14"/>
            <p:cNvSpPr txBox="1"/>
            <p:nvPr/>
          </p:nvSpPr>
          <p:spPr>
            <a:xfrm>
              <a:off x="4267200" y="2286000"/>
              <a:ext cx="995785" cy="369332"/>
            </a:xfrm>
            <a:prstGeom prst="rect">
              <a:avLst/>
            </a:prstGeom>
            <a:noFill/>
          </p:spPr>
          <p:txBody>
            <a:bodyPr wrap="none" rtlCol="0">
              <a:spAutoFit/>
            </a:bodyPr>
            <a:lstStyle/>
            <a:p>
              <a:r>
                <a:rPr lang="en-US" dirty="0"/>
                <a:t>Stars-in</a:t>
              </a:r>
            </a:p>
          </p:txBody>
        </p:sp>
        <p:cxnSp>
          <p:nvCxnSpPr>
            <p:cNvPr id="20" name="Straight Connector 19"/>
            <p:cNvCxnSpPr>
              <a:stCxn id="15" idx="2"/>
            </p:cNvCxnSpPr>
            <p:nvPr/>
          </p:nvCxnSpPr>
          <p:spPr>
            <a:xfrm rot="16200000" flipH="1">
              <a:off x="4243612" y="3176812"/>
              <a:ext cx="1078470" cy="35509"/>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740" y="1127464"/>
            <a:ext cx="7936637" cy="3290549"/>
          </a:xfrm>
        </p:spPr>
        <p:txBody>
          <a:bodyPr/>
          <a:lstStyle/>
          <a:p>
            <a:r>
              <a:rPr lang="en-US" dirty="0"/>
              <a:t>Consider Movies and its three subclasses</a:t>
            </a:r>
          </a:p>
        </p:txBody>
      </p:sp>
      <p:sp>
        <p:nvSpPr>
          <p:cNvPr id="2" name="Title 1"/>
          <p:cNvSpPr>
            <a:spLocks noGrp="1"/>
          </p:cNvSpPr>
          <p:nvPr>
            <p:ph type="title"/>
          </p:nvPr>
        </p:nvSpPr>
        <p:spPr/>
        <p:txBody>
          <a:bodyPr/>
          <a:lstStyle/>
          <a:p>
            <a:pPr algn="ctr"/>
            <a:r>
              <a:rPr lang="en-US" dirty="0"/>
              <a:t>Subclasses in UML</a:t>
            </a:r>
          </a:p>
        </p:txBody>
      </p:sp>
      <p:sp>
        <p:nvSpPr>
          <p:cNvPr id="4" name="TextBox 3"/>
          <p:cNvSpPr txBox="1"/>
          <p:nvPr/>
        </p:nvSpPr>
        <p:spPr>
          <a:xfrm>
            <a:off x="882977" y="1752362"/>
            <a:ext cx="7983276" cy="369332"/>
          </a:xfrm>
          <a:prstGeom prst="rect">
            <a:avLst/>
          </a:prstGeom>
          <a:noFill/>
        </p:spPr>
        <p:txBody>
          <a:bodyPr wrap="none" rtlCol="0">
            <a:spAutoFit/>
          </a:bodyPr>
          <a:lstStyle/>
          <a:p>
            <a:r>
              <a:rPr lang="en-US" dirty="0"/>
              <a:t>Figure 4.40: Cartoons and murder mysteries as disjoint subclasses of movies</a:t>
            </a:r>
          </a:p>
        </p:txBody>
      </p:sp>
      <p:graphicFrame>
        <p:nvGraphicFramePr>
          <p:cNvPr id="5" name="Table 4"/>
          <p:cNvGraphicFramePr>
            <a:graphicFrameLocks noGrp="1"/>
          </p:cNvGraphicFramePr>
          <p:nvPr/>
        </p:nvGraphicFramePr>
        <p:xfrm>
          <a:off x="4038600" y="236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2057400" y="5029200"/>
          <a:ext cx="1371600" cy="1010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Murder Mysteries</a:t>
                      </a:r>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3886200" y="5054600"/>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5791200" y="5029200"/>
          <a:ext cx="1371600" cy="1285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Cartoon-Murder</a:t>
                      </a:r>
                      <a:r>
                        <a:rPr lang="en-US" baseline="0" dirty="0"/>
                        <a:t> Mysteries</a:t>
                      </a:r>
                      <a:endParaRPr lang="en-US" dirty="0"/>
                    </a:p>
                  </a:txBody>
                  <a:tcPr/>
                </a:tc>
                <a:extLst>
                  <a:ext uri="{0D108BD9-81ED-4DB2-BD59-A6C34878D82A}">
                    <a16:rowId xmlns:a16="http://schemas.microsoft.com/office/drawing/2014/main" val="10000"/>
                  </a:ext>
                </a:extLst>
              </a:tr>
              <a:tr h="370840">
                <a:tc>
                  <a:txBody>
                    <a:bodyPr/>
                    <a:lstStyle/>
                    <a:p>
                      <a:r>
                        <a:rPr lang="en-US" dirty="0"/>
                        <a:t>weapon</a:t>
                      </a:r>
                    </a:p>
                  </a:txBody>
                  <a:tcPr/>
                </a:tc>
                <a:extLst>
                  <a:ext uri="{0D108BD9-81ED-4DB2-BD59-A6C34878D82A}">
                    <a16:rowId xmlns:a16="http://schemas.microsoft.com/office/drawing/2014/main" val="10001"/>
                  </a:ext>
                </a:extLst>
              </a:tr>
            </a:tbl>
          </a:graphicData>
        </a:graphic>
      </p:graphicFrame>
      <p:grpSp>
        <p:nvGrpSpPr>
          <p:cNvPr id="17" name="Group 16"/>
          <p:cNvGrpSpPr/>
          <p:nvPr/>
        </p:nvGrpSpPr>
        <p:grpSpPr>
          <a:xfrm>
            <a:off x="2742406" y="4191000"/>
            <a:ext cx="3735388" cy="915194"/>
            <a:chOff x="2742406" y="4191000"/>
            <a:chExt cx="3735388" cy="915194"/>
          </a:xfrm>
        </p:grpSpPr>
        <p:sp>
          <p:nvSpPr>
            <p:cNvPr id="14" name="Isosceles Triangle 13"/>
            <p:cNvSpPr/>
            <p:nvPr/>
          </p:nvSpPr>
          <p:spPr>
            <a:xfrm>
              <a:off x="4495800" y="4191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rot="5400000">
              <a:off x="4229100" y="47625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4572000"/>
              <a:ext cx="3733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514600" y="4800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249194" y="4800600"/>
              <a:ext cx="456406"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Aggregations and Compositions</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Presidents</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grpSp>
        <p:nvGrpSpPr>
          <p:cNvPr id="26" name="Group 25"/>
          <p:cNvGrpSpPr/>
          <p:nvPr/>
        </p:nvGrpSpPr>
        <p:grpSpPr>
          <a:xfrm>
            <a:off x="1905000" y="3429000"/>
            <a:ext cx="5886742" cy="2786965"/>
            <a:chOff x="1905000" y="3429000"/>
            <a:chExt cx="5886742" cy="2786965"/>
          </a:xfrm>
        </p:grpSpPr>
        <p:sp>
          <p:nvSpPr>
            <p:cNvPr id="4" name="TextBox 3"/>
            <p:cNvSpPr txBox="1"/>
            <p:nvPr/>
          </p:nvSpPr>
          <p:spPr>
            <a:xfrm>
              <a:off x="1918018" y="5569634"/>
              <a:ext cx="5873724" cy="646331"/>
            </a:xfrm>
            <a:prstGeom prst="rect">
              <a:avLst/>
            </a:prstGeom>
            <a:noFill/>
          </p:spPr>
          <p:txBody>
            <a:bodyPr wrap="none" rtlCol="0">
              <a:spAutoFit/>
            </a:bodyPr>
            <a:lstStyle/>
            <a:p>
              <a:r>
                <a:rPr lang="en-US" dirty="0"/>
                <a:t>Figure 4.41: An aggregation from Movies to Studios and</a:t>
              </a:r>
            </a:p>
            <a:p>
              <a:r>
                <a:rPr lang="en-US" dirty="0"/>
                <a:t>a composition from Presidents to Studios</a:t>
              </a:r>
            </a:p>
          </p:txBody>
        </p:sp>
        <p:grpSp>
          <p:nvGrpSpPr>
            <p:cNvPr id="25" name="Group 24"/>
            <p:cNvGrpSpPr/>
            <p:nvPr/>
          </p:nvGrpSpPr>
          <p:grpSpPr>
            <a:xfrm>
              <a:off x="1905000" y="4246880"/>
              <a:ext cx="1828800" cy="685800"/>
              <a:chOff x="1905000" y="4246880"/>
              <a:chExt cx="1828800" cy="6858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4246880"/>
                <a:ext cx="518091" cy="369332"/>
              </a:xfrm>
              <a:prstGeom prst="rect">
                <a:avLst/>
              </a:prstGeom>
              <a:noFill/>
            </p:spPr>
            <p:txBody>
              <a:bodyPr wrap="none" rtlCol="0">
                <a:spAutoFit/>
              </a:bodyPr>
              <a:lstStyle/>
              <a:p>
                <a:r>
                  <a:rPr lang="en-US" dirty="0"/>
                  <a:t>1..*</a:t>
                </a:r>
              </a:p>
            </p:txBody>
          </p:sp>
          <p:sp>
            <p:nvSpPr>
              <p:cNvPr id="17" name="TextBox 16"/>
              <p:cNvSpPr txBox="1"/>
              <p:nvPr/>
            </p:nvSpPr>
            <p:spPr>
              <a:xfrm>
                <a:off x="2895600" y="4563348"/>
                <a:ext cx="550151" cy="369332"/>
              </a:xfrm>
              <a:prstGeom prst="rect">
                <a:avLst/>
              </a:prstGeom>
              <a:noFill/>
            </p:spPr>
            <p:txBody>
              <a:bodyPr wrap="none" rtlCol="0">
                <a:spAutoFit/>
              </a:bodyPr>
              <a:lstStyle/>
              <a:p>
                <a:r>
                  <a:rPr lang="en-US" dirty="0"/>
                  <a:t>0..1</a:t>
                </a:r>
              </a:p>
            </p:txBody>
          </p:sp>
        </p:grpSp>
        <p:grpSp>
          <p:nvGrpSpPr>
            <p:cNvPr id="24" name="Group 23"/>
            <p:cNvGrpSpPr/>
            <p:nvPr/>
          </p:nvGrpSpPr>
          <p:grpSpPr>
            <a:xfrm>
              <a:off x="4876800" y="4278868"/>
              <a:ext cx="1708460" cy="674132"/>
              <a:chOff x="4876800" y="4278868"/>
              <a:chExt cx="1708460" cy="674132"/>
            </a:xfrm>
          </p:grpSpPr>
          <p:sp>
            <p:nvSpPr>
              <p:cNvPr id="18" name="Diamond 17"/>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35109" y="4278868"/>
                <a:ext cx="550151" cy="369332"/>
              </a:xfrm>
              <a:prstGeom prst="rect">
                <a:avLst/>
              </a:prstGeom>
              <a:noFill/>
            </p:spPr>
            <p:txBody>
              <a:bodyPr wrap="none" rtlCol="0">
                <a:spAutoFit/>
              </a:bodyPr>
              <a:lstStyle/>
              <a:p>
                <a:r>
                  <a:rPr lang="en-US" dirty="0"/>
                  <a:t>0..1</a:t>
                </a:r>
              </a:p>
            </p:txBody>
          </p:sp>
          <p:sp>
            <p:nvSpPr>
              <p:cNvPr id="22" name="TextBox 21"/>
              <p:cNvSpPr txBox="1"/>
              <p:nvPr/>
            </p:nvSpPr>
            <p:spPr>
              <a:xfrm>
                <a:off x="5088649" y="4583668"/>
                <a:ext cx="508473" cy="369332"/>
              </a:xfrm>
              <a:prstGeom prst="rect">
                <a:avLst/>
              </a:prstGeom>
              <a:noFill/>
            </p:spPr>
            <p:txBody>
              <a:bodyPr wrap="none" rtlCol="0">
                <a:spAutoFit/>
              </a:bodyPr>
              <a:lstStyle/>
              <a:p>
                <a:r>
                  <a:rPr lang="en-US" dirty="0"/>
                  <a:t>1..1</a:t>
                </a:r>
              </a:p>
            </p:txBody>
          </p:sp>
        </p:grpSp>
        <p:grpSp>
          <p:nvGrpSpPr>
            <p:cNvPr id="19" name="Group 18"/>
            <p:cNvGrpSpPr/>
            <p:nvPr/>
          </p:nvGrpSpPr>
          <p:grpSpPr>
            <a:xfrm>
              <a:off x="7162800" y="3429000"/>
              <a:ext cx="152400" cy="610394"/>
              <a:chOff x="7162800" y="3429000"/>
              <a:chExt cx="152400" cy="610394"/>
            </a:xfrm>
          </p:grpSpPr>
          <p:sp>
            <p:nvSpPr>
              <p:cNvPr id="29" name="Isosceles Triangle 28"/>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D234-C830-4D70-B4C4-C7C8C3EE475B}"/>
              </a:ext>
            </a:extLst>
          </p:cNvPr>
          <p:cNvSpPr>
            <a:spLocks noGrp="1"/>
          </p:cNvSpPr>
          <p:nvPr>
            <p:ph type="title"/>
          </p:nvPr>
        </p:nvSpPr>
        <p:spPr>
          <a:xfrm>
            <a:off x="746181" y="443861"/>
            <a:ext cx="7936637" cy="840859"/>
          </a:xfrm>
        </p:spPr>
        <p:txBody>
          <a:bodyPr>
            <a:normAutofit fontScale="90000"/>
          </a:bodyPr>
          <a:lstStyle/>
          <a:p>
            <a:r>
              <a:rPr lang="en-US" sz="3600" b="1" dirty="0">
                <a:solidFill>
                  <a:schemeClr val="tx1"/>
                </a:solidFill>
                <a:latin typeface="Arial" pitchFamily="34" charset="0"/>
                <a:ea typeface="+mj-ea"/>
                <a:cs typeface="Arial" pitchFamily="34" charset="0"/>
              </a:rPr>
              <a:t>Comparison of E-R Modeling notations</a:t>
            </a:r>
            <a: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t/>
            </a:r>
            <a:br>
              <a:rPr kumimoji="0" lang="en-US" sz="3600" b="1" i="0" u="none" strike="noStrike" kern="1200" cap="none" spc="0" normalizeH="0" baseline="0" noProof="0" dirty="0">
                <a:ln>
                  <a:noFill/>
                </a:ln>
                <a:solidFill>
                  <a:schemeClr val="tx1"/>
                </a:solidFill>
                <a:effectLst/>
                <a:uLnTx/>
                <a:uFillTx/>
                <a:latin typeface="Arial" pitchFamily="34" charset="0"/>
                <a:ea typeface="+mj-ea"/>
                <a:cs typeface="Arial" pitchFamily="34" charset="0"/>
              </a:rPr>
            </a:br>
            <a:endParaRPr lang="vi-VN" dirty="0">
              <a:solidFill>
                <a:schemeClr val="tx1"/>
              </a:solidFill>
            </a:endParaRPr>
          </a:p>
        </p:txBody>
      </p:sp>
      <p:sp>
        <p:nvSpPr>
          <p:cNvPr id="4" name="Footer Placeholder 3">
            <a:extLst>
              <a:ext uri="{FF2B5EF4-FFF2-40B4-BE49-F238E27FC236}">
                <a16:creationId xmlns:a16="http://schemas.microsoft.com/office/drawing/2014/main" id="{78AA5E6C-74D3-4A3C-82C7-16F873A6AE48}"/>
              </a:ext>
            </a:extLst>
          </p:cNvPr>
          <p:cNvSpPr>
            <a:spLocks noGrp="1"/>
          </p:cNvSpPr>
          <p:nvPr>
            <p:ph type="ftr" sz="quarter" idx="11"/>
          </p:nvPr>
        </p:nvSpPr>
        <p:spPr/>
        <p:txBody>
          <a:bodyPr/>
          <a:lstStyle/>
          <a:p>
            <a:r>
              <a:rPr lang="vi-VN"/>
              <a:t>High-Level Database Model</a:t>
            </a:r>
          </a:p>
        </p:txBody>
      </p:sp>
      <p:sp>
        <p:nvSpPr>
          <p:cNvPr id="5" name="Slide Number Placeholder 4">
            <a:extLst>
              <a:ext uri="{FF2B5EF4-FFF2-40B4-BE49-F238E27FC236}">
                <a16:creationId xmlns:a16="http://schemas.microsoft.com/office/drawing/2014/main" id="{7E860BD7-AFE0-4684-B727-3505287D5F5B}"/>
              </a:ext>
            </a:extLst>
          </p:cNvPr>
          <p:cNvSpPr>
            <a:spLocks noGrp="1"/>
          </p:cNvSpPr>
          <p:nvPr>
            <p:ph type="sldNum" sz="quarter" idx="12"/>
          </p:nvPr>
        </p:nvSpPr>
        <p:spPr/>
        <p:txBody>
          <a:bodyPr/>
          <a:lstStyle/>
          <a:p>
            <a:fld id="{CC2FDD2D-D1AD-4AA7-93C2-8410BB90945D}" type="slidenum">
              <a:rPr lang="vi-VN" smtClean="0"/>
              <a:t>9</a:t>
            </a:fld>
            <a:endParaRPr lang="vi-VN"/>
          </a:p>
        </p:txBody>
      </p:sp>
      <p:pic>
        <p:nvPicPr>
          <p:cNvPr id="6" name="Picture 4">
            <a:extLst>
              <a:ext uri="{FF2B5EF4-FFF2-40B4-BE49-F238E27FC236}">
                <a16:creationId xmlns:a16="http://schemas.microsoft.com/office/drawing/2014/main" id="{610AAC23-5EDF-482C-B9FE-E025FFF4E9D3}"/>
              </a:ext>
            </a:extLst>
          </p:cNvPr>
          <p:cNvPicPr>
            <a:picLocks noChangeAspect="1" noChangeArrowheads="1"/>
          </p:cNvPicPr>
          <p:nvPr/>
        </p:nvPicPr>
        <p:blipFill>
          <a:blip r:embed="rId2" cstate="print"/>
          <a:srcRect/>
          <a:stretch>
            <a:fillRect/>
          </a:stretch>
        </p:blipFill>
        <p:spPr bwMode="auto">
          <a:xfrm>
            <a:off x="1104900" y="1284720"/>
            <a:ext cx="6934200" cy="4641850"/>
          </a:xfrm>
          <a:prstGeom prst="rect">
            <a:avLst/>
          </a:prstGeom>
          <a:noFill/>
          <a:ln w="12700">
            <a:noFill/>
            <a:miter lim="800000"/>
            <a:headEnd/>
            <a:tailEnd/>
          </a:ln>
          <a:effectLst/>
        </p:spPr>
      </p:pic>
    </p:spTree>
    <p:extLst>
      <p:ext uri="{BB962C8B-B14F-4D97-AF65-F5344CB8AC3E}">
        <p14:creationId xmlns:p14="http://schemas.microsoft.com/office/powerpoint/2010/main" val="220462764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Classes to Relations</a:t>
            </a:r>
          </a:p>
          <a:p>
            <a:pPr lvl="1"/>
            <a:r>
              <a:rPr lang="en-US" dirty="0"/>
              <a:t>For each class, create a relation</a:t>
            </a:r>
          </a:p>
          <a:p>
            <a:pPr lvl="2"/>
            <a:r>
              <a:rPr lang="en-US" dirty="0"/>
              <a:t>name is the name of the class</a:t>
            </a:r>
          </a:p>
          <a:p>
            <a:pPr lvl="2"/>
            <a:r>
              <a:rPr lang="en-US" dirty="0"/>
              <a:t>attributes are the attributes of the class</a:t>
            </a:r>
          </a:p>
          <a:p>
            <a:r>
              <a:rPr lang="en-US" dirty="0"/>
              <a:t>Associations to Relations</a:t>
            </a:r>
          </a:p>
          <a:p>
            <a:pPr lvl="1"/>
            <a:r>
              <a:rPr lang="en-US" dirty="0"/>
              <a:t>For each association, create a relation </a:t>
            </a:r>
          </a:p>
          <a:p>
            <a:pPr lvl="2"/>
            <a:r>
              <a:rPr lang="en-US" dirty="0"/>
              <a:t>name is the name of that association</a:t>
            </a:r>
          </a:p>
          <a:p>
            <a:pPr lvl="2"/>
            <a:r>
              <a:rPr lang="en-US" dirty="0"/>
              <a:t>attributes are the key attributes of the two connected classes</a:t>
            </a:r>
          </a:p>
        </p:txBody>
      </p:sp>
      <p:sp>
        <p:nvSpPr>
          <p:cNvPr id="2" name="Title 1"/>
          <p:cNvSpPr>
            <a:spLocks noGrp="1"/>
          </p:cNvSpPr>
          <p:nvPr>
            <p:ph type="title"/>
          </p:nvPr>
        </p:nvSpPr>
        <p:spPr/>
        <p:txBody>
          <a:bodyPr/>
          <a:lstStyle/>
          <a:p>
            <a:pPr algn="ctr"/>
            <a:r>
              <a:rPr lang="en-US" dirty="0"/>
              <a:t>UML-to-Relations Basics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UML-to-Relations Basics</a:t>
            </a:r>
          </a:p>
        </p:txBody>
      </p:sp>
      <p:graphicFrame>
        <p:nvGraphicFramePr>
          <p:cNvPr id="4" name="Table 3"/>
          <p:cNvGraphicFramePr>
            <a:graphicFrameLocks noGrp="1"/>
          </p:cNvGraphicFramePr>
          <p:nvPr>
            <p:extLst>
              <p:ext uri="{D42A27DB-BD31-4B8C-83A1-F6EECF244321}">
                <p14:modId xmlns:p14="http://schemas.microsoft.com/office/powerpoint/2010/main" val="471948614"/>
              </p:ext>
            </p:extLst>
          </p:nvPr>
        </p:nvGraphicFramePr>
        <p:xfrm>
          <a:off x="2492155" y="153405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44432858"/>
              </p:ext>
            </p:extLst>
          </p:nvPr>
        </p:nvGraphicFramePr>
        <p:xfrm>
          <a:off x="2492155" y="3317135"/>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Stars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5339555"/>
              </p:ext>
            </p:extLst>
          </p:nvPr>
        </p:nvGraphicFramePr>
        <p:xfrm>
          <a:off x="6869992" y="2507574"/>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pSp>
        <p:nvGrpSpPr>
          <p:cNvPr id="18" name="Group 17"/>
          <p:cNvGrpSpPr/>
          <p:nvPr/>
        </p:nvGrpSpPr>
        <p:grpSpPr>
          <a:xfrm>
            <a:off x="865695" y="1969097"/>
            <a:ext cx="8079747" cy="3666530"/>
            <a:chOff x="762000" y="2590800"/>
            <a:chExt cx="8079747" cy="3666530"/>
          </a:xfrm>
        </p:grpSpPr>
        <p:grpSp>
          <p:nvGrpSpPr>
            <p:cNvPr id="7" name="Group 6"/>
            <p:cNvGrpSpPr/>
            <p:nvPr/>
          </p:nvGrpSpPr>
          <p:grpSpPr>
            <a:xfrm>
              <a:off x="3644582" y="2590800"/>
              <a:ext cx="3124200" cy="2286000"/>
              <a:chOff x="2667000" y="2819400"/>
              <a:chExt cx="3124200" cy="2286000"/>
            </a:xfrm>
          </p:grpSpPr>
          <p:cxnSp>
            <p:nvCxnSpPr>
              <p:cNvPr id="8" name="Straight Connector 7"/>
              <p:cNvCxnSpPr/>
              <p:nvPr/>
            </p:nvCxnSpPr>
            <p:spPr>
              <a:xfrm>
                <a:off x="2667000" y="3048000"/>
                <a:ext cx="31242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2400" y="3276600"/>
                <a:ext cx="774571" cy="369332"/>
              </a:xfrm>
              <a:prstGeom prst="rect">
                <a:avLst/>
              </a:prstGeom>
              <a:noFill/>
            </p:spPr>
            <p:txBody>
              <a:bodyPr wrap="none" rtlCol="0">
                <a:spAutoFit/>
              </a:bodyPr>
              <a:lstStyle/>
              <a:p>
                <a:r>
                  <a:rPr lang="en-US" dirty="0">
                    <a:latin typeface="Arial" pitchFamily="34" charset="0"/>
                    <a:cs typeface="Arial" pitchFamily="34" charset="0"/>
                  </a:rPr>
                  <a:t>Owns</a:t>
                </a:r>
              </a:p>
            </p:txBody>
          </p:sp>
          <p:sp>
            <p:nvSpPr>
              <p:cNvPr id="10" name="TextBox 9"/>
              <p:cNvSpPr txBox="1"/>
              <p:nvPr/>
            </p:nvSpPr>
            <p:spPr>
              <a:xfrm>
                <a:off x="2667000" y="2819400"/>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1" name="TextBox 10"/>
              <p:cNvSpPr txBox="1"/>
              <p:nvPr/>
            </p:nvSpPr>
            <p:spPr>
              <a:xfrm>
                <a:off x="5257800" y="37454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cxnSp>
            <p:nvCxnSpPr>
              <p:cNvPr id="12" name="Straight Connector 11"/>
              <p:cNvCxnSpPr/>
              <p:nvPr/>
            </p:nvCxnSpPr>
            <p:spPr>
              <a:xfrm flipV="1">
                <a:off x="2667000" y="4419600"/>
                <a:ext cx="31242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7360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4" name="TextBox 13"/>
              <p:cNvSpPr txBox="1"/>
              <p:nvPr/>
            </p:nvSpPr>
            <p:spPr>
              <a:xfrm>
                <a:off x="5257800" y="4431268"/>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5" name="TextBox 14"/>
              <p:cNvSpPr txBox="1"/>
              <p:nvPr/>
            </p:nvSpPr>
            <p:spPr>
              <a:xfrm>
                <a:off x="3962400" y="4724400"/>
                <a:ext cx="995785" cy="369332"/>
              </a:xfrm>
              <a:prstGeom prst="rect">
                <a:avLst/>
              </a:prstGeom>
              <a:noFill/>
            </p:spPr>
            <p:txBody>
              <a:bodyPr wrap="none" rtlCol="0">
                <a:spAutoFit/>
              </a:bodyPr>
              <a:lstStyle/>
              <a:p>
                <a:r>
                  <a:rPr lang="en-US" dirty="0">
                    <a:latin typeface="Arial" pitchFamily="34" charset="0"/>
                    <a:cs typeface="Arial" pitchFamily="34" charset="0"/>
                  </a:rPr>
                  <a:t>Stars-in</a:t>
                </a:r>
              </a:p>
            </p:txBody>
          </p:sp>
        </p:grpSp>
        <p:sp>
          <p:nvSpPr>
            <p:cNvPr id="16" name="TextBox 15"/>
            <p:cNvSpPr txBox="1"/>
            <p:nvPr/>
          </p:nvSpPr>
          <p:spPr>
            <a:xfrm>
              <a:off x="762000" y="5334000"/>
              <a:ext cx="3340979" cy="923330"/>
            </a:xfrm>
            <a:prstGeom prst="rect">
              <a:avLst/>
            </a:prstGeom>
            <a:noFill/>
          </p:spPr>
          <p:txBody>
            <a:bodyPr wrap="none" rtlCol="0">
              <a:spAutoFit/>
            </a:bodyPr>
            <a:lstStyle/>
            <a:p>
              <a:r>
                <a:rPr lang="en-US" dirty="0">
                  <a:latin typeface="Arial" pitchFamily="34" charset="0"/>
                  <a:cs typeface="Arial" pitchFamily="34" charset="0"/>
                </a:rPr>
                <a:t>Movies(</a:t>
              </a:r>
              <a:r>
                <a:rPr lang="en-US" u="sng" dirty="0" err="1">
                  <a:latin typeface="Arial" pitchFamily="34" charset="0"/>
                  <a:cs typeface="Arial" pitchFamily="34" charset="0"/>
                </a:rPr>
                <a:t>title,year</a:t>
              </a:r>
              <a:r>
                <a:rPr lang="en-US" dirty="0" err="1">
                  <a:latin typeface="Arial" pitchFamily="34" charset="0"/>
                  <a:cs typeface="Arial" pitchFamily="34" charset="0"/>
                </a:rPr>
                <a:t>,length,genre</a:t>
              </a:r>
              <a:r>
                <a:rPr lang="en-US" dirty="0">
                  <a:latin typeface="Arial" pitchFamily="34" charset="0"/>
                  <a:cs typeface="Arial" pitchFamily="34" charset="0"/>
                </a:rPr>
                <a:t>)</a:t>
              </a:r>
            </a:p>
            <a:p>
              <a:r>
                <a:rPr lang="en-US" dirty="0">
                  <a:latin typeface="Arial" pitchFamily="34" charset="0"/>
                  <a:cs typeface="Arial" pitchFamily="34" charset="0"/>
                </a:rPr>
                <a:t>Stars(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a:p>
              <a:r>
                <a:rPr lang="en-US" dirty="0">
                  <a:latin typeface="Arial" pitchFamily="34" charset="0"/>
                  <a:cs typeface="Arial" pitchFamily="34" charset="0"/>
                </a:rPr>
                <a:t>Studios(</a:t>
              </a:r>
              <a:r>
                <a:rPr lang="en-US" u="sng" dirty="0" err="1">
                  <a:latin typeface="Arial" pitchFamily="34" charset="0"/>
                  <a:cs typeface="Arial" pitchFamily="34" charset="0"/>
                </a:rPr>
                <a:t>name</a:t>
              </a:r>
              <a:r>
                <a:rPr lang="en-US" dirty="0" err="1">
                  <a:latin typeface="Arial" pitchFamily="34" charset="0"/>
                  <a:cs typeface="Arial" pitchFamily="34" charset="0"/>
                </a:rPr>
                <a:t>,address</a:t>
              </a:r>
              <a:r>
                <a:rPr lang="en-US" dirty="0">
                  <a:latin typeface="Arial" pitchFamily="34" charset="0"/>
                  <a:cs typeface="Arial" pitchFamily="34" charset="0"/>
                </a:rPr>
                <a:t>)</a:t>
              </a:r>
            </a:p>
          </p:txBody>
        </p:sp>
        <p:sp>
          <p:nvSpPr>
            <p:cNvPr id="17" name="TextBox 16"/>
            <p:cNvSpPr txBox="1"/>
            <p:nvPr/>
          </p:nvSpPr>
          <p:spPr>
            <a:xfrm>
              <a:off x="4343400" y="5334000"/>
              <a:ext cx="4498347" cy="646331"/>
            </a:xfrm>
            <a:prstGeom prst="rect">
              <a:avLst/>
            </a:prstGeom>
            <a:noFill/>
          </p:spPr>
          <p:txBody>
            <a:bodyPr wrap="none" rtlCol="0">
              <a:spAutoFit/>
            </a:bodyPr>
            <a:lstStyle/>
            <a:p>
              <a:r>
                <a:rPr lang="en-US" dirty="0">
                  <a:latin typeface="Arial" pitchFamily="34" charset="0"/>
                  <a:cs typeface="Arial" pitchFamily="34" charset="0"/>
                </a:rPr>
                <a:t>Stars-In(</a:t>
              </a:r>
              <a:r>
                <a:rPr lang="en-US" u="sng" dirty="0" err="1">
                  <a:latin typeface="Arial" pitchFamily="34" charset="0"/>
                  <a:cs typeface="Arial" pitchFamily="34" charset="0"/>
                </a:rPr>
                <a:t>movieTitle,movieYear,starName</a:t>
              </a:r>
              <a:r>
                <a:rPr lang="en-US" dirty="0">
                  <a:latin typeface="Arial" pitchFamily="34" charset="0"/>
                  <a:cs typeface="Arial" pitchFamily="34" charset="0"/>
                </a:rPr>
                <a:t>)</a:t>
              </a:r>
            </a:p>
            <a:p>
              <a:r>
                <a:rPr lang="en-US" dirty="0">
                  <a:latin typeface="Arial" pitchFamily="34" charset="0"/>
                  <a:cs typeface="Arial" pitchFamily="34" charset="0"/>
                </a:rPr>
                <a:t>Owns(</a:t>
              </a:r>
              <a:r>
                <a:rPr lang="en-US" u="sng" dirty="0" err="1">
                  <a:latin typeface="Arial" pitchFamily="34" charset="0"/>
                  <a:cs typeface="Arial" pitchFamily="34" charset="0"/>
                </a:rPr>
                <a:t>movieTitle,movieYear,</a:t>
              </a:r>
              <a:r>
                <a:rPr lang="en-US" dirty="0" err="1">
                  <a:latin typeface="Arial" pitchFamily="34" charset="0"/>
                  <a:cs typeface="Arial" pitchFamily="34" charset="0"/>
                </a:rPr>
                <a:t>studioName</a:t>
              </a:r>
              <a:r>
                <a:rPr lang="en-US" dirty="0">
                  <a:latin typeface="Arial" pitchFamily="34" charset="0"/>
                  <a:cs typeface="Arial" pitchFamily="34" charset="0"/>
                </a:rPr>
                <a:t>)</a:t>
              </a: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 can use any of the three strategies outlined for E/R to convert a class and its subclasses to relations</a:t>
            </a:r>
          </a:p>
          <a:p>
            <a:pPr lvl="1"/>
            <a:r>
              <a:rPr lang="en-US" dirty="0"/>
              <a:t>E/R-style: each subclass’ relation stores only its own attributes, plus key</a:t>
            </a:r>
          </a:p>
          <a:p>
            <a:pPr lvl="1"/>
            <a:r>
              <a:rPr lang="en-US" dirty="0"/>
              <a:t>OO-style: relations store attributes of subclass and all super-classes</a:t>
            </a:r>
          </a:p>
          <a:p>
            <a:pPr lvl="1"/>
            <a:r>
              <a:rPr lang="en-US" dirty="0"/>
              <a:t>Nulls: One relation, with NULL’s as needed</a:t>
            </a:r>
          </a:p>
        </p:txBody>
      </p:sp>
      <p:sp>
        <p:nvSpPr>
          <p:cNvPr id="2" name="Title 1"/>
          <p:cNvSpPr>
            <a:spLocks noGrp="1"/>
          </p:cNvSpPr>
          <p:nvPr>
            <p:ph type="title"/>
          </p:nvPr>
        </p:nvSpPr>
        <p:spPr/>
        <p:txBody>
          <a:bodyPr>
            <a:normAutofit/>
          </a:bodyPr>
          <a:lstStyle/>
          <a:p>
            <a:pPr algn="ctr"/>
            <a:r>
              <a:rPr lang="en-US" dirty="0"/>
              <a:t>From UML Subclasses to Relations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relation for the aggregation or composition</a:t>
            </a:r>
          </a:p>
          <a:p>
            <a:r>
              <a:rPr lang="en-US" dirty="0"/>
              <a:t>Add to the relation for the class at the non-diamond end the key attribute(s) of the class at the diamond end</a:t>
            </a:r>
          </a:p>
          <a:p>
            <a:pPr lvl="1"/>
            <a:r>
              <a:rPr lang="en-US" dirty="0"/>
              <a:t>In the case of an aggregation, it is possible that these attributes can be null</a:t>
            </a:r>
          </a:p>
        </p:txBody>
      </p:sp>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From Aggregations and Composition </a:t>
            </a:r>
            <a:br>
              <a:rPr lang="en-US" dirty="0"/>
            </a:br>
            <a:r>
              <a:rPr lang="en-US" dirty="0"/>
              <a:t>to Relation</a:t>
            </a:r>
          </a:p>
        </p:txBody>
      </p:sp>
      <p:sp>
        <p:nvSpPr>
          <p:cNvPr id="4" name="TextBox 3"/>
          <p:cNvSpPr txBox="1"/>
          <p:nvPr/>
        </p:nvSpPr>
        <p:spPr>
          <a:xfrm>
            <a:off x="1110932" y="1710964"/>
            <a:ext cx="5106078" cy="1323439"/>
          </a:xfrm>
          <a:prstGeom prst="rect">
            <a:avLst/>
          </a:prstGeom>
          <a:noFill/>
        </p:spPr>
        <p:txBody>
          <a:bodyPr wrap="none" rtlCol="0">
            <a:spAutoFit/>
          </a:bodyPr>
          <a:lstStyle/>
          <a:p>
            <a:r>
              <a:rPr lang="en-US" sz="2000" dirty="0" err="1">
                <a:latin typeface="Arial" pitchFamily="34" charset="0"/>
                <a:cs typeface="Arial" pitchFamily="34" charset="0"/>
              </a:rPr>
              <a:t>MovieExecs</a:t>
            </a:r>
            <a:r>
              <a:rPr lang="en-US" sz="2000" dirty="0">
                <a:latin typeface="Arial" pitchFamily="34" charset="0"/>
                <a:cs typeface="Arial" pitchFamily="34" charset="0"/>
              </a:rPr>
              <a:t>(</a:t>
            </a:r>
            <a:r>
              <a:rPr lang="en-US" sz="2000" dirty="0" err="1">
                <a:latin typeface="Arial" pitchFamily="34" charset="0"/>
                <a:cs typeface="Arial" pitchFamily="34" charset="0"/>
              </a:rPr>
              <a:t>cert#,name,address,netWorth</a:t>
            </a:r>
            <a:r>
              <a:rPr lang="en-US" sz="2000" dirty="0">
                <a:latin typeface="Arial" pitchFamily="34" charset="0"/>
                <a:cs typeface="Arial" pitchFamily="34" charset="0"/>
              </a:rPr>
              <a:t>)</a:t>
            </a:r>
          </a:p>
          <a:p>
            <a:r>
              <a:rPr lang="en-US" sz="2000" dirty="0">
                <a:latin typeface="Arial" pitchFamily="34" charset="0"/>
                <a:cs typeface="Arial" pitchFamily="34" charset="0"/>
              </a:rPr>
              <a:t>Presidents(</a:t>
            </a:r>
            <a:r>
              <a:rPr lang="en-US" sz="2000" dirty="0" err="1">
                <a:latin typeface="Arial" pitchFamily="34" charset="0"/>
                <a:cs typeface="Arial" pitchFamily="34" charset="0"/>
              </a:rPr>
              <a:t>cert#,studioName</a:t>
            </a:r>
            <a:r>
              <a:rPr lang="en-US" sz="2000" dirty="0">
                <a:latin typeface="Arial" pitchFamily="34" charset="0"/>
                <a:cs typeface="Arial" pitchFamily="34" charset="0"/>
              </a:rPr>
              <a:t>)</a:t>
            </a:r>
          </a:p>
          <a:p>
            <a:r>
              <a:rPr lang="en-US" sz="2000" dirty="0">
                <a:latin typeface="Arial" pitchFamily="34" charset="0"/>
                <a:cs typeface="Arial" pitchFamily="34" charset="0"/>
              </a:rPr>
              <a:t>Movies(</a:t>
            </a:r>
            <a:r>
              <a:rPr lang="en-US" sz="2000" dirty="0" err="1">
                <a:latin typeface="Arial" pitchFamily="34" charset="0"/>
                <a:cs typeface="Arial" pitchFamily="34" charset="0"/>
              </a:rPr>
              <a:t>title,year,length,genre,studioName</a:t>
            </a:r>
            <a:r>
              <a:rPr lang="en-US" sz="2000" dirty="0">
                <a:latin typeface="Arial" pitchFamily="34" charset="0"/>
                <a:cs typeface="Arial" pitchFamily="34" charset="0"/>
              </a:rPr>
              <a:t>)</a:t>
            </a:r>
          </a:p>
          <a:p>
            <a:r>
              <a:rPr lang="en-US" sz="2000" dirty="0">
                <a:latin typeface="Arial" pitchFamily="34" charset="0"/>
                <a:cs typeface="Arial" pitchFamily="34" charset="0"/>
              </a:rPr>
              <a:t>Studios(</a:t>
            </a:r>
            <a:r>
              <a:rPr lang="en-US" sz="2000" dirty="0" err="1">
                <a:latin typeface="Arial" pitchFamily="34" charset="0"/>
                <a:cs typeface="Arial" pitchFamily="34" charset="0"/>
              </a:rPr>
              <a:t>name,address</a:t>
            </a:r>
            <a:r>
              <a:rPr lang="en-US" sz="2000" dirty="0">
                <a:latin typeface="Arial" pitchFamily="34" charset="0"/>
                <a:cs typeface="Arial" pitchFamily="34" charset="0"/>
              </a:rPr>
              <a:t>)</a:t>
            </a:r>
          </a:p>
        </p:txBody>
      </p:sp>
      <p:graphicFrame>
        <p:nvGraphicFramePr>
          <p:cNvPr id="5" name="Table 4"/>
          <p:cNvGraphicFramePr>
            <a:graphicFrameLocks noGrp="1"/>
          </p:cNvGraphicFramePr>
          <p:nvPr/>
        </p:nvGraphicFramePr>
        <p:xfrm>
          <a:off x="762000" y="3632200"/>
          <a:ext cx="1156018" cy="185420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Movies</a:t>
                      </a:r>
                    </a:p>
                  </a:txBody>
                  <a:tcPr/>
                </a:tc>
                <a:extLst>
                  <a:ext uri="{0D108BD9-81ED-4DB2-BD59-A6C34878D82A}">
                    <a16:rowId xmlns:a16="http://schemas.microsoft.com/office/drawing/2014/main" val="10000"/>
                  </a:ext>
                </a:extLst>
              </a:tr>
              <a:tr h="370840">
                <a:tc>
                  <a:txBody>
                    <a:bodyPr/>
                    <a:lstStyle/>
                    <a:p>
                      <a:r>
                        <a:rPr lang="en-US" dirty="0"/>
                        <a:t>title PK</a:t>
                      </a:r>
                    </a:p>
                  </a:txBody>
                  <a:tcPr/>
                </a:tc>
                <a:extLst>
                  <a:ext uri="{0D108BD9-81ED-4DB2-BD59-A6C34878D82A}">
                    <a16:rowId xmlns:a16="http://schemas.microsoft.com/office/drawing/2014/main" val="10001"/>
                  </a:ext>
                </a:extLst>
              </a:tr>
              <a:tr h="370840">
                <a:tc>
                  <a:txBody>
                    <a:bodyPr/>
                    <a:lstStyle/>
                    <a:p>
                      <a:r>
                        <a:rPr lang="en-US" dirty="0"/>
                        <a:t>year</a:t>
                      </a:r>
                      <a:r>
                        <a:rPr lang="en-US" baseline="0" dirty="0"/>
                        <a:t> PK</a:t>
                      </a:r>
                      <a:endParaRPr lang="en-US" dirty="0"/>
                    </a:p>
                  </a:txBody>
                  <a:tcPr/>
                </a:tc>
                <a:extLst>
                  <a:ext uri="{0D108BD9-81ED-4DB2-BD59-A6C34878D82A}">
                    <a16:rowId xmlns:a16="http://schemas.microsoft.com/office/drawing/2014/main" val="10002"/>
                  </a:ext>
                </a:extLst>
              </a:tr>
              <a:tr h="370840">
                <a:tc>
                  <a:txBody>
                    <a:bodyPr/>
                    <a:lstStyle/>
                    <a:p>
                      <a:r>
                        <a:rPr lang="en-US" dirty="0"/>
                        <a:t>length</a:t>
                      </a:r>
                    </a:p>
                  </a:txBody>
                  <a:tcPr/>
                </a:tc>
                <a:extLst>
                  <a:ext uri="{0D108BD9-81ED-4DB2-BD59-A6C34878D82A}">
                    <a16:rowId xmlns:a16="http://schemas.microsoft.com/office/drawing/2014/main" val="10003"/>
                  </a:ext>
                </a:extLst>
              </a:tr>
              <a:tr h="370840">
                <a:tc>
                  <a:txBody>
                    <a:bodyPr/>
                    <a:lstStyle/>
                    <a:p>
                      <a:r>
                        <a:rPr lang="en-US" dirty="0"/>
                        <a:t>genre</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720782" y="3992880"/>
          <a:ext cx="1156018" cy="1112520"/>
        </p:xfrm>
        <a:graphic>
          <a:graphicData uri="http://schemas.openxmlformats.org/drawingml/2006/table">
            <a:tbl>
              <a:tblPr firstRow="1" bandRow="1">
                <a:tableStyleId>{5C22544A-7EE6-4342-B048-85BDC9FD1C3A}</a:tableStyleId>
              </a:tblPr>
              <a:tblGrid>
                <a:gridCol w="1156018">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6553200" y="4050268"/>
          <a:ext cx="1371600" cy="741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370840">
                <a:tc>
                  <a:txBody>
                    <a:bodyPr/>
                    <a:lstStyle/>
                    <a:p>
                      <a:r>
                        <a:rPr lang="en-US" dirty="0"/>
                        <a:t>President</a:t>
                      </a:r>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bl>
          </a:graphicData>
        </a:graphic>
      </p:graphicFrame>
      <p:cxnSp>
        <p:nvCxnSpPr>
          <p:cNvPr id="9" name="Straight Connector 8"/>
          <p:cNvCxnSpPr>
            <a:stCxn id="8" idx="1"/>
          </p:cNvCxnSpPr>
          <p:nvPr/>
        </p:nvCxnSpPr>
        <p:spPr>
          <a:xfrm rot="10800000">
            <a:off x="1905000" y="4551680"/>
            <a:ext cx="1447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2" idx="3"/>
          </p:cNvCxnSpPr>
          <p:nvPr/>
        </p:nvCxnSpPr>
        <p:spPr>
          <a:xfrm>
            <a:off x="5257800" y="4583668"/>
            <a:ext cx="12954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6400800" y="1524000"/>
          <a:ext cx="1632268" cy="1854200"/>
        </p:xfrm>
        <a:graphic>
          <a:graphicData uri="http://schemas.openxmlformats.org/drawingml/2006/table">
            <a:tbl>
              <a:tblPr firstRow="1" bandRow="1">
                <a:tableStyleId>{5C22544A-7EE6-4342-B048-85BDC9FD1C3A}</a:tableStyleId>
              </a:tblPr>
              <a:tblGrid>
                <a:gridCol w="1632268">
                  <a:extLst>
                    <a:ext uri="{9D8B030D-6E8A-4147-A177-3AD203B41FA5}">
                      <a16:colId xmlns:a16="http://schemas.microsoft.com/office/drawing/2014/main" val="20000"/>
                    </a:ext>
                  </a:extLst>
                </a:gridCol>
              </a:tblGrid>
              <a:tr h="370840">
                <a:tc>
                  <a:txBody>
                    <a:bodyPr/>
                    <a:lstStyle/>
                    <a:p>
                      <a:r>
                        <a:rPr lang="en-US" dirty="0" err="1"/>
                        <a:t>MovieExecs</a:t>
                      </a:r>
                      <a:endParaRPr lang="en-US" dirty="0"/>
                    </a:p>
                  </a:txBody>
                  <a:tcPr/>
                </a:tc>
                <a:extLst>
                  <a:ext uri="{0D108BD9-81ED-4DB2-BD59-A6C34878D82A}">
                    <a16:rowId xmlns:a16="http://schemas.microsoft.com/office/drawing/2014/main" val="10000"/>
                  </a:ext>
                </a:extLst>
              </a:tr>
              <a:tr h="370840">
                <a:tc>
                  <a:txBody>
                    <a:bodyPr/>
                    <a:lstStyle/>
                    <a:p>
                      <a:r>
                        <a:rPr lang="en-US" dirty="0"/>
                        <a:t>cert# PK</a:t>
                      </a:r>
                    </a:p>
                  </a:txBody>
                  <a:tcPr/>
                </a:tc>
                <a:extLst>
                  <a:ext uri="{0D108BD9-81ED-4DB2-BD59-A6C34878D82A}">
                    <a16:rowId xmlns:a16="http://schemas.microsoft.com/office/drawing/2014/main" val="10001"/>
                  </a:ext>
                </a:extLst>
              </a:tr>
              <a:tr h="370840">
                <a:tc>
                  <a:txBody>
                    <a:bodyPr/>
                    <a:lstStyle/>
                    <a:p>
                      <a:r>
                        <a:rPr lang="en-US" dirty="0"/>
                        <a:t>name</a:t>
                      </a:r>
                    </a:p>
                  </a:txBody>
                  <a:tcPr/>
                </a:tc>
                <a:extLst>
                  <a:ext uri="{0D108BD9-81ED-4DB2-BD59-A6C34878D82A}">
                    <a16:rowId xmlns:a16="http://schemas.microsoft.com/office/drawing/2014/main" val="10002"/>
                  </a:ext>
                </a:extLst>
              </a:tr>
              <a:tr h="370840">
                <a:tc>
                  <a:txBody>
                    <a:bodyPr/>
                    <a:lstStyle/>
                    <a:p>
                      <a:r>
                        <a:rPr lang="en-US" dirty="0"/>
                        <a:t>address</a:t>
                      </a:r>
                    </a:p>
                  </a:txBody>
                  <a:tcPr/>
                </a:tc>
                <a:extLst>
                  <a:ext uri="{0D108BD9-81ED-4DB2-BD59-A6C34878D82A}">
                    <a16:rowId xmlns:a16="http://schemas.microsoft.com/office/drawing/2014/main" val="10003"/>
                  </a:ext>
                </a:extLst>
              </a:tr>
              <a:tr h="370840">
                <a:tc>
                  <a:txBody>
                    <a:bodyPr/>
                    <a:lstStyle/>
                    <a:p>
                      <a:r>
                        <a:rPr lang="en-US" dirty="0" err="1"/>
                        <a:t>networth</a:t>
                      </a:r>
                      <a:endParaRPr lang="en-US" dirty="0"/>
                    </a:p>
                  </a:txBody>
                  <a:tcPr/>
                </a:tc>
                <a:extLst>
                  <a:ext uri="{0D108BD9-81ED-4DB2-BD59-A6C34878D82A}">
                    <a16:rowId xmlns:a16="http://schemas.microsoft.com/office/drawing/2014/main" val="10004"/>
                  </a:ext>
                </a:extLst>
              </a:tr>
            </a:tbl>
          </a:graphicData>
        </a:graphic>
      </p:graphicFrame>
      <p:sp>
        <p:nvSpPr>
          <p:cNvPr id="17" name="Isosceles Triangle 16"/>
          <p:cNvSpPr/>
          <p:nvPr/>
        </p:nvSpPr>
        <p:spPr>
          <a:xfrm>
            <a:off x="7162800" y="3429000"/>
            <a:ext cx="1524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grpSp>
        <p:nvGrpSpPr>
          <p:cNvPr id="19" name="Group 18"/>
          <p:cNvGrpSpPr/>
          <p:nvPr/>
        </p:nvGrpSpPr>
        <p:grpSpPr>
          <a:xfrm>
            <a:off x="1905000" y="3657600"/>
            <a:ext cx="5334000" cy="1295400"/>
            <a:chOff x="1905000" y="3657600"/>
            <a:chExt cx="5334000" cy="1295400"/>
          </a:xfrm>
        </p:grpSpPr>
        <p:sp>
          <p:nvSpPr>
            <p:cNvPr id="8" name="Diamond 7"/>
            <p:cNvSpPr/>
            <p:nvPr/>
          </p:nvSpPr>
          <p:spPr>
            <a:xfrm>
              <a:off x="3352800" y="4399280"/>
              <a:ext cx="381000" cy="30480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0" name="TextBox 9"/>
            <p:cNvSpPr txBox="1"/>
            <p:nvPr/>
          </p:nvSpPr>
          <p:spPr>
            <a:xfrm>
              <a:off x="1905000" y="4246880"/>
              <a:ext cx="530915" cy="369332"/>
            </a:xfrm>
            <a:prstGeom prst="rect">
              <a:avLst/>
            </a:prstGeom>
            <a:noFill/>
          </p:spPr>
          <p:txBody>
            <a:bodyPr wrap="none" rtlCol="0">
              <a:spAutoFit/>
            </a:bodyPr>
            <a:lstStyle/>
            <a:p>
              <a:r>
                <a:rPr lang="en-US" dirty="0">
                  <a:latin typeface="Arial" pitchFamily="34" charset="0"/>
                  <a:cs typeface="Arial" pitchFamily="34" charset="0"/>
                </a:rPr>
                <a:t>1..*</a:t>
              </a:r>
            </a:p>
          </p:txBody>
        </p:sp>
        <p:sp>
          <p:nvSpPr>
            <p:cNvPr id="11" name="TextBox 10"/>
            <p:cNvSpPr txBox="1"/>
            <p:nvPr/>
          </p:nvSpPr>
          <p:spPr>
            <a:xfrm>
              <a:off x="2895600" y="456334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2" name="Diamond 11"/>
            <p:cNvSpPr/>
            <p:nvPr/>
          </p:nvSpPr>
          <p:spPr>
            <a:xfrm>
              <a:off x="4876800" y="4431268"/>
              <a:ext cx="3810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14" name="TextBox 13"/>
            <p:cNvSpPr txBox="1"/>
            <p:nvPr/>
          </p:nvSpPr>
          <p:spPr>
            <a:xfrm>
              <a:off x="6035109" y="4278868"/>
              <a:ext cx="569387" cy="369332"/>
            </a:xfrm>
            <a:prstGeom prst="rect">
              <a:avLst/>
            </a:prstGeom>
            <a:noFill/>
          </p:spPr>
          <p:txBody>
            <a:bodyPr wrap="none" rtlCol="0">
              <a:spAutoFit/>
            </a:bodyPr>
            <a:lstStyle/>
            <a:p>
              <a:r>
                <a:rPr lang="en-US" dirty="0">
                  <a:latin typeface="Arial" pitchFamily="34" charset="0"/>
                  <a:cs typeface="Arial" pitchFamily="34" charset="0"/>
                </a:rPr>
                <a:t>0..1</a:t>
              </a:r>
            </a:p>
          </p:txBody>
        </p:sp>
        <p:sp>
          <p:nvSpPr>
            <p:cNvPr id="15" name="TextBox 14"/>
            <p:cNvSpPr txBox="1"/>
            <p:nvPr/>
          </p:nvSpPr>
          <p:spPr>
            <a:xfrm>
              <a:off x="5088649" y="4583668"/>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cxnSp>
          <p:nvCxnSpPr>
            <p:cNvPr id="18" name="Straight Connector 17"/>
            <p:cNvCxnSpPr>
              <a:stCxn id="17" idx="3"/>
            </p:cNvCxnSpPr>
            <p:nvPr/>
          </p:nvCxnSpPr>
          <p:spPr>
            <a:xfrm rot="5400000">
              <a:off x="7047706" y="3848100"/>
              <a:ext cx="381794" cy="79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use the composition, which goes from the weak class to the supporting class, for a weak entity set</a:t>
            </a:r>
          </a:p>
          <a:p>
            <a:r>
              <a:rPr lang="en-US" dirty="0"/>
              <a:t>Example:</a:t>
            </a:r>
          </a:p>
        </p:txBody>
      </p:sp>
      <p:sp>
        <p:nvSpPr>
          <p:cNvPr id="2" name="Title 1"/>
          <p:cNvSpPr>
            <a:spLocks noGrp="1"/>
          </p:cNvSpPr>
          <p:nvPr>
            <p:ph type="title"/>
          </p:nvPr>
        </p:nvSpPr>
        <p:spPr/>
        <p:txBody>
          <a:bodyPr>
            <a:normAutofit/>
          </a:bodyPr>
          <a:lstStyle/>
          <a:p>
            <a:pPr algn="ctr"/>
            <a:r>
              <a:rPr lang="en-US" dirty="0"/>
              <a:t>The UML Analog of Weak Entity Sets</a:t>
            </a:r>
          </a:p>
        </p:txBody>
      </p:sp>
      <p:graphicFrame>
        <p:nvGraphicFramePr>
          <p:cNvPr id="4" name="Table 3"/>
          <p:cNvGraphicFramePr>
            <a:graphicFrameLocks noGrp="1"/>
          </p:cNvGraphicFramePr>
          <p:nvPr/>
        </p:nvGraphicFramePr>
        <p:xfrm>
          <a:off x="2895600"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Crews</a:t>
                      </a:r>
                    </a:p>
                  </a:txBody>
                  <a:tcPr/>
                </a:tc>
                <a:extLst>
                  <a:ext uri="{0D108BD9-81ED-4DB2-BD59-A6C34878D82A}">
                    <a16:rowId xmlns:a16="http://schemas.microsoft.com/office/drawing/2014/main" val="10000"/>
                  </a:ext>
                </a:extLst>
              </a:tr>
              <a:tr h="370840">
                <a:tc>
                  <a:txBody>
                    <a:bodyPr/>
                    <a:lstStyle/>
                    <a:p>
                      <a:r>
                        <a:rPr lang="en-US" dirty="0"/>
                        <a:t>number PK</a:t>
                      </a:r>
                    </a:p>
                  </a:txBody>
                  <a:tcPr/>
                </a:tc>
                <a:extLst>
                  <a:ext uri="{0D108BD9-81ED-4DB2-BD59-A6C34878D82A}">
                    <a16:rowId xmlns:a16="http://schemas.microsoft.com/office/drawing/2014/main" val="10001"/>
                  </a:ext>
                </a:extLst>
              </a:tr>
              <a:tr h="370840">
                <a:tc>
                  <a:txBody>
                    <a:bodyPr/>
                    <a:lstStyle/>
                    <a:p>
                      <a:r>
                        <a:rPr lang="en-US" dirty="0" err="1"/>
                        <a:t>crewChief</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6225857" y="4078069"/>
          <a:ext cx="1394143" cy="1112520"/>
        </p:xfrm>
        <a:graphic>
          <a:graphicData uri="http://schemas.openxmlformats.org/drawingml/2006/table">
            <a:tbl>
              <a:tblPr firstRow="1" bandRow="1">
                <a:tableStyleId>{5C22544A-7EE6-4342-B048-85BDC9FD1C3A}</a:tableStyleId>
              </a:tblPr>
              <a:tblGrid>
                <a:gridCol w="1394143">
                  <a:extLst>
                    <a:ext uri="{9D8B030D-6E8A-4147-A177-3AD203B41FA5}">
                      <a16:colId xmlns:a16="http://schemas.microsoft.com/office/drawing/2014/main" val="20000"/>
                    </a:ext>
                  </a:extLst>
                </a:gridCol>
              </a:tblGrid>
              <a:tr h="370840">
                <a:tc>
                  <a:txBody>
                    <a:bodyPr/>
                    <a:lstStyle/>
                    <a:p>
                      <a:r>
                        <a:rPr lang="en-US" dirty="0"/>
                        <a:t>Studios</a:t>
                      </a:r>
                    </a:p>
                  </a:txBody>
                  <a:tcPr/>
                </a:tc>
                <a:extLst>
                  <a:ext uri="{0D108BD9-81ED-4DB2-BD59-A6C34878D82A}">
                    <a16:rowId xmlns:a16="http://schemas.microsoft.com/office/drawing/2014/main" val="10000"/>
                  </a:ext>
                </a:extLst>
              </a:tr>
              <a:tr h="370840">
                <a:tc>
                  <a:txBody>
                    <a:bodyPr/>
                    <a:lstStyle/>
                    <a:p>
                      <a:r>
                        <a:rPr lang="en-US" dirty="0"/>
                        <a:t>name PK</a:t>
                      </a:r>
                    </a:p>
                  </a:txBody>
                  <a:tcPr/>
                </a:tc>
                <a:extLst>
                  <a:ext uri="{0D108BD9-81ED-4DB2-BD59-A6C34878D82A}">
                    <a16:rowId xmlns:a16="http://schemas.microsoft.com/office/drawing/2014/main" val="10001"/>
                  </a:ext>
                </a:extLst>
              </a:tr>
              <a:tr h="370840">
                <a:tc>
                  <a:txBody>
                    <a:bodyPr/>
                    <a:lstStyle/>
                    <a:p>
                      <a:r>
                        <a:rPr lang="en-US" dirty="0"/>
                        <a:t>address</a:t>
                      </a:r>
                    </a:p>
                  </a:txBody>
                  <a:tcPr/>
                </a:tc>
                <a:extLst>
                  <a:ext uri="{0D108BD9-81ED-4DB2-BD59-A6C34878D82A}">
                    <a16:rowId xmlns:a16="http://schemas.microsoft.com/office/drawing/2014/main" val="10002"/>
                  </a:ext>
                </a:extLst>
              </a:tr>
            </a:tbl>
          </a:graphicData>
        </a:graphic>
      </p:graphicFrame>
      <p:sp>
        <p:nvSpPr>
          <p:cNvPr id="7" name="Rectangle 6"/>
          <p:cNvSpPr/>
          <p:nvPr/>
        </p:nvSpPr>
        <p:spPr>
          <a:xfrm>
            <a:off x="4320857" y="4459069"/>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cxnSp>
        <p:nvCxnSpPr>
          <p:cNvPr id="10" name="Straight Connector 9"/>
          <p:cNvCxnSpPr/>
          <p:nvPr/>
        </p:nvCxnSpPr>
        <p:spPr>
          <a:xfrm>
            <a:off x="4473257" y="4611469"/>
            <a:ext cx="144780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62471" y="2881908"/>
            <a:ext cx="5035802" cy="1946493"/>
            <a:chOff x="2562471" y="2881908"/>
            <a:chExt cx="5035802" cy="1946493"/>
          </a:xfrm>
        </p:grpSpPr>
        <p:grpSp>
          <p:nvGrpSpPr>
            <p:cNvPr id="13" name="Group 12"/>
            <p:cNvGrpSpPr/>
            <p:nvPr/>
          </p:nvGrpSpPr>
          <p:grpSpPr>
            <a:xfrm>
              <a:off x="4215827" y="4306669"/>
              <a:ext cx="2010030" cy="521732"/>
              <a:chOff x="4215827" y="4306669"/>
              <a:chExt cx="2010030" cy="521732"/>
            </a:xfrm>
          </p:grpSpPr>
          <p:sp>
            <p:nvSpPr>
              <p:cNvPr id="6" name="Diamond 5"/>
              <p:cNvSpPr/>
              <p:nvPr/>
            </p:nvSpPr>
            <p:spPr>
              <a:xfrm>
                <a:off x="5921057" y="4459069"/>
                <a:ext cx="304800" cy="304800"/>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itchFamily="34" charset="0"/>
                  <a:cs typeface="Arial" pitchFamily="34" charset="0"/>
                </a:endParaRPr>
              </a:p>
            </p:txBody>
          </p:sp>
          <p:sp>
            <p:nvSpPr>
              <p:cNvPr id="8" name="TextBox 7"/>
              <p:cNvSpPr txBox="1"/>
              <p:nvPr/>
            </p:nvSpPr>
            <p:spPr>
              <a:xfrm>
                <a:off x="4215827" y="4459069"/>
                <a:ext cx="492443" cy="369332"/>
              </a:xfrm>
              <a:prstGeom prst="rect">
                <a:avLst/>
              </a:prstGeom>
              <a:noFill/>
            </p:spPr>
            <p:txBody>
              <a:bodyPr wrap="none" rtlCol="0">
                <a:spAutoFit/>
              </a:bodyPr>
              <a:lstStyle/>
              <a:p>
                <a:r>
                  <a:rPr lang="en-US" dirty="0">
                    <a:latin typeface="Arial" pitchFamily="34" charset="0"/>
                    <a:cs typeface="Arial" pitchFamily="34" charset="0"/>
                  </a:rPr>
                  <a:t>PK</a:t>
                </a:r>
              </a:p>
            </p:txBody>
          </p:sp>
          <p:sp>
            <p:nvSpPr>
              <p:cNvPr id="15" name="TextBox 14"/>
              <p:cNvSpPr txBox="1"/>
              <p:nvPr/>
            </p:nvSpPr>
            <p:spPr>
              <a:xfrm>
                <a:off x="4549457" y="4306669"/>
                <a:ext cx="530915" cy="369332"/>
              </a:xfrm>
              <a:prstGeom prst="rect">
                <a:avLst/>
              </a:prstGeom>
              <a:noFill/>
            </p:spPr>
            <p:txBody>
              <a:bodyPr wrap="none" rtlCol="0">
                <a:spAutoFit/>
              </a:bodyPr>
              <a:lstStyle/>
              <a:p>
                <a:r>
                  <a:rPr lang="en-US" dirty="0">
                    <a:latin typeface="Arial" pitchFamily="34" charset="0"/>
                    <a:cs typeface="Arial" pitchFamily="34" charset="0"/>
                  </a:rPr>
                  <a:t>0..*</a:t>
                </a:r>
              </a:p>
            </p:txBody>
          </p:sp>
          <p:sp>
            <p:nvSpPr>
              <p:cNvPr id="16" name="TextBox 15"/>
              <p:cNvSpPr txBox="1"/>
              <p:nvPr/>
            </p:nvSpPr>
            <p:spPr>
              <a:xfrm>
                <a:off x="5463857" y="4306669"/>
                <a:ext cx="569387" cy="369332"/>
              </a:xfrm>
              <a:prstGeom prst="rect">
                <a:avLst/>
              </a:prstGeom>
              <a:noFill/>
            </p:spPr>
            <p:txBody>
              <a:bodyPr wrap="none" rtlCol="0">
                <a:spAutoFit/>
              </a:bodyPr>
              <a:lstStyle/>
              <a:p>
                <a:r>
                  <a:rPr lang="en-US" dirty="0">
                    <a:latin typeface="Arial" pitchFamily="34" charset="0"/>
                    <a:cs typeface="Arial" pitchFamily="34" charset="0"/>
                  </a:rPr>
                  <a:t>1..1</a:t>
                </a:r>
              </a:p>
            </p:txBody>
          </p:sp>
        </p:grpSp>
        <p:sp>
          <p:nvSpPr>
            <p:cNvPr id="17" name="TextBox 16"/>
            <p:cNvSpPr txBox="1"/>
            <p:nvPr/>
          </p:nvSpPr>
          <p:spPr>
            <a:xfrm>
              <a:off x="2562471" y="2881908"/>
              <a:ext cx="5035802" cy="769441"/>
            </a:xfrm>
            <a:prstGeom prst="rect">
              <a:avLst/>
            </a:prstGeom>
            <a:noFill/>
          </p:spPr>
          <p:txBody>
            <a:bodyPr wrap="none" rtlCol="0">
              <a:spAutoFit/>
            </a:bodyPr>
            <a:lstStyle/>
            <a:p>
              <a:r>
                <a:rPr lang="en-US" sz="2200" dirty="0">
                  <a:latin typeface="Arial" pitchFamily="34" charset="0"/>
                  <a:cs typeface="Arial" pitchFamily="34" charset="0"/>
                </a:rPr>
                <a:t>Studios(</a:t>
              </a:r>
              <a:r>
                <a:rPr lang="en-US" sz="2200" dirty="0" err="1">
                  <a:latin typeface="Arial" pitchFamily="34" charset="0"/>
                  <a:cs typeface="Arial" pitchFamily="34" charset="0"/>
                </a:rPr>
                <a:t>name,address</a:t>
              </a:r>
              <a:r>
                <a:rPr lang="en-US" sz="2200" dirty="0">
                  <a:latin typeface="Arial" pitchFamily="34" charset="0"/>
                  <a:cs typeface="Arial" pitchFamily="34" charset="0"/>
                </a:rPr>
                <a:t>)</a:t>
              </a:r>
            </a:p>
            <a:p>
              <a:r>
                <a:rPr lang="en-US" sz="2200" dirty="0">
                  <a:latin typeface="Arial" pitchFamily="34" charset="0"/>
                  <a:cs typeface="Arial" pitchFamily="34" charset="0"/>
                </a:rPr>
                <a:t>Crews(</a:t>
              </a:r>
              <a:r>
                <a:rPr lang="en-US" sz="2200" dirty="0" err="1">
                  <a:latin typeface="Arial" pitchFamily="34" charset="0"/>
                  <a:cs typeface="Arial" pitchFamily="34" charset="0"/>
                </a:rPr>
                <a:t>number,crewChief,studioName</a:t>
              </a:r>
              <a:r>
                <a:rPr lang="en-US" sz="2200" dirty="0">
                  <a:latin typeface="Arial" pitchFamily="34" charset="0"/>
                  <a:cs typeface="Arial" pitchFamily="34" charset="0"/>
                </a:rPr>
                <a:t>)</a:t>
              </a:r>
            </a:p>
          </p:txBody>
        </p:sp>
      </p:gr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3328</TotalTime>
  <Words>4752</Words>
  <Application>Microsoft Office PowerPoint</Application>
  <PresentationFormat>On-screen Show (4:3)</PresentationFormat>
  <Paragraphs>1146</Paragraphs>
  <Slides>95</Slides>
  <Notes>34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95</vt:i4>
      </vt:variant>
    </vt:vector>
  </HeadingPairs>
  <TitlesOfParts>
    <vt:vector size="106" baseType="lpstr">
      <vt:lpstr>Arial</vt:lpstr>
      <vt:lpstr>Calibri</vt:lpstr>
      <vt:lpstr>Calibri Light</vt:lpstr>
      <vt:lpstr>新細明體</vt:lpstr>
      <vt:lpstr>Symbol</vt:lpstr>
      <vt:lpstr>Tahoma</vt:lpstr>
      <vt:lpstr>Times New Roman</vt:lpstr>
      <vt:lpstr>Wingdings</vt:lpstr>
      <vt:lpstr>Wingdings 2</vt:lpstr>
      <vt:lpstr>Retrospect</vt:lpstr>
      <vt:lpstr>Custom Design</vt:lpstr>
      <vt:lpstr>Chapter 4. High-Level Database Model </vt:lpstr>
      <vt:lpstr>Objectives</vt:lpstr>
      <vt:lpstr>Contents</vt:lpstr>
      <vt:lpstr>Data model - Overview</vt:lpstr>
      <vt:lpstr>Database modeling and implementation process</vt:lpstr>
      <vt:lpstr>Steps in Database Design</vt:lpstr>
      <vt:lpstr>ERD – How to construct</vt:lpstr>
      <vt:lpstr>Entity Relationship Diagram - Notations</vt:lpstr>
      <vt:lpstr>Comparison of E-R Modeling notations </vt:lpstr>
      <vt:lpstr>ERD - Entity</vt:lpstr>
      <vt:lpstr>Relationship</vt:lpstr>
      <vt:lpstr>Type of Attributes</vt:lpstr>
      <vt:lpstr>Weak Entity Sets</vt:lpstr>
      <vt:lpstr>Requirements for Weak Entity Sets</vt:lpstr>
      <vt:lpstr>Weak Entity Sets</vt:lpstr>
      <vt:lpstr>Subclasses in E/R Model</vt:lpstr>
      <vt:lpstr>Example COMPANY Database – Construct ERD</vt:lpstr>
      <vt:lpstr>Example COMPANY Database (Cont.)</vt:lpstr>
      <vt:lpstr>Exercises</vt:lpstr>
      <vt:lpstr>Exercises</vt:lpstr>
      <vt:lpstr>The Extended E-R Model</vt:lpstr>
      <vt:lpstr>The Extended E-R Model</vt:lpstr>
      <vt:lpstr>The Extended E-R Model</vt:lpstr>
      <vt:lpstr>The Extended E-R Model</vt:lpstr>
      <vt:lpstr>The Extended E-R Model</vt:lpstr>
      <vt:lpstr>Subtype discriminator</vt:lpstr>
      <vt:lpstr>Disjoint and overlapping Constraints</vt:lpstr>
      <vt:lpstr>Disjoint and overlapping Constraints</vt:lpstr>
      <vt:lpstr>Disjoint and overlapping Constraints</vt:lpstr>
      <vt:lpstr>Disjoint and overlapping Constraints</vt:lpstr>
      <vt:lpstr>Disjoint and overlapping Constraints</vt:lpstr>
      <vt:lpstr>Completeness Constraints</vt:lpstr>
      <vt:lpstr>Completeness Constraints</vt:lpstr>
      <vt:lpstr>Total completeness</vt:lpstr>
      <vt:lpstr>Total completeness</vt:lpstr>
      <vt:lpstr>From ER Diagram to Relational Model</vt:lpstr>
      <vt:lpstr>ER Model to Relational mapping </vt:lpstr>
      <vt:lpstr>Step 1: Mapping strong/regular Entity</vt:lpstr>
      <vt:lpstr>Step 1: Mapping strong/regular Entity</vt:lpstr>
      <vt:lpstr>Step 2: Mapping of Weak Entity</vt:lpstr>
      <vt:lpstr>Step 3: Mapping Binary 1:1 relationship</vt:lpstr>
      <vt:lpstr>Step 3: Mapping Binary 1:1 relationship</vt:lpstr>
      <vt:lpstr>Step 3: Mapping Binary 1:1 relationship</vt:lpstr>
      <vt:lpstr>Step 3: Mapping Binary 1:1 relationship</vt:lpstr>
      <vt:lpstr>Step 3: Mapping Binary 1:1 relationship</vt:lpstr>
      <vt:lpstr>Step 3: Mapping Binary 1:1 relationship</vt:lpstr>
      <vt:lpstr>Step 3: Mapping Binary 1:1 relationship</vt:lpstr>
      <vt:lpstr>Step 4: Mapping Binary 1:M relationship</vt:lpstr>
      <vt:lpstr>Step 4: Mapping Binary 1:M relationship</vt:lpstr>
      <vt:lpstr>Step 5: Mapping Binary M:N relationship</vt:lpstr>
      <vt:lpstr>Step 6: Mapping Unary relationship</vt:lpstr>
      <vt:lpstr>Step 6: Mapping Unary relationship</vt:lpstr>
      <vt:lpstr>Step 6: Mapping Unary relationship</vt:lpstr>
      <vt:lpstr>Step 6: Mapping Unary relationship</vt:lpstr>
      <vt:lpstr>Step 7: Mapping Multivalued Attributes</vt:lpstr>
      <vt:lpstr>Step 7: Mapping Multivalued Attributes</vt:lpstr>
      <vt:lpstr>Step 8: Mapping n-ary Relationship types</vt:lpstr>
      <vt:lpstr>Step 8: Mapping n-nary Relationship types</vt:lpstr>
      <vt:lpstr>Step 8: Mapping n-nary Relationship types</vt:lpstr>
      <vt:lpstr>Mapping Supertype/Subtype Relationships</vt:lpstr>
      <vt:lpstr>Mapping Supertype/Subtype Relationships</vt:lpstr>
      <vt:lpstr>From ER Diagram to Relational Model Convert 1-1 relationship</vt:lpstr>
      <vt:lpstr>Convert N-ary Relationship Set</vt:lpstr>
      <vt:lpstr>Representing Composite Attribute</vt:lpstr>
      <vt:lpstr>Representing Multivalue Attribute</vt:lpstr>
      <vt:lpstr>Example – Multivalue attribute</vt:lpstr>
      <vt:lpstr>Representing Class Hierarchy</vt:lpstr>
      <vt:lpstr>Example</vt:lpstr>
      <vt:lpstr>Representing Class Hierarchy</vt:lpstr>
      <vt:lpstr>Example</vt:lpstr>
      <vt:lpstr>Representing Aggregation</vt:lpstr>
      <vt:lpstr>From E/R Relationship to Relations</vt:lpstr>
      <vt:lpstr>Combining Relations</vt:lpstr>
      <vt:lpstr>Handling Weak Entity Sets</vt:lpstr>
      <vt:lpstr>SUBCLASS STRUCTURES TO RELATIONS</vt:lpstr>
      <vt:lpstr>Converting Subclass Structures to Relations</vt:lpstr>
      <vt:lpstr>Converting Subclass Structures to Relations</vt:lpstr>
      <vt:lpstr>E/R Style Conversion</vt:lpstr>
      <vt:lpstr>An Object-Oriented Approach</vt:lpstr>
      <vt:lpstr>Using Null Values</vt:lpstr>
      <vt:lpstr>Unified Modeling Language –self studying</vt:lpstr>
      <vt:lpstr>UML vs. E/R Model </vt:lpstr>
      <vt:lpstr>UML Classes</vt:lpstr>
      <vt:lpstr>Associations</vt:lpstr>
      <vt:lpstr>Associations</vt:lpstr>
      <vt:lpstr>Self-Associations</vt:lpstr>
      <vt:lpstr>Association Classes</vt:lpstr>
      <vt:lpstr>Subclasses in UML</vt:lpstr>
      <vt:lpstr>Aggregations and Compositions</vt:lpstr>
      <vt:lpstr>UML-to-Relations Basics</vt:lpstr>
      <vt:lpstr>UML-to-Relations Basics</vt:lpstr>
      <vt:lpstr>From UML Subclasses to Relations</vt:lpstr>
      <vt:lpstr>From Aggregations and Composition  to Relation</vt:lpstr>
      <vt:lpstr>From Aggregations and Composition  to Relation</vt:lpstr>
      <vt:lpstr>The UML Analog of Weak Entity 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Bich Tra</dc:creator>
  <cp:lastModifiedBy>Bich Tra</cp:lastModifiedBy>
  <cp:revision>149</cp:revision>
  <dcterms:created xsi:type="dcterms:W3CDTF">2020-12-02T06:50:22Z</dcterms:created>
  <dcterms:modified xsi:type="dcterms:W3CDTF">2023-09-26T04:28:56Z</dcterms:modified>
</cp:coreProperties>
</file>