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37"/>
      <p:bold r:id="rId138"/>
      <p:italic r:id="rId139"/>
      <p:boldItalic r:id="rId140"/>
    </p:embeddedFont>
    <p:embeddedFont>
      <p:font typeface="Helvetica Neue" panose="020B0604020202020204" charset="0"/>
      <p:regular r:id="rId141"/>
      <p:bold r:id="rId142"/>
      <p:italic r:id="rId143"/>
      <p:boldItalic r:id="rId144"/>
    </p:embeddedFont>
    <p:embeddedFont>
      <p:font typeface="Source Code Pro" panose="020B0604020202020204" charset="0"/>
      <p:regular r:id="rId145"/>
      <p:bold r:id="rId146"/>
      <p:italic r:id="rId147"/>
      <p:boldItalic r:id="rId148"/>
    </p:embeddedFont>
    <p:embeddedFont>
      <p:font typeface="Lucida Sans Unicode" panose="020B0602030504020204" pitchFamily="34" charset="0"/>
      <p:regular r:id="rId149"/>
    </p:embeddedFont>
    <p:embeddedFont>
      <p:font typeface="MS PGothic" panose="020B0600070205080204" pitchFamily="34" charset="-128"/>
      <p:regular r:id="rId150"/>
    </p:embeddedFont>
    <p:embeddedFont>
      <p:font typeface="Calibri" panose="020F0502020204030204" pitchFamily="34" charset="0"/>
      <p:regular r:id="rId151"/>
      <p:bold r:id="rId152"/>
      <p:italic r:id="rId153"/>
      <p:boldItalic r:id="rId1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6" roundtripDataSignature="AMtx7mg8Zb+Y8cS8TkwdlX/13cTMEc1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525E-37C0-4876-8FA3-B76E93834B79}">
  <a:tblStyle styleId="{3E43525E-37C0-4876-8FA3-B76E93834B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2.fntdata"/><Relationship Id="rId159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font" Target="fonts/font13.fntdata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font" Target="fonts/font3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font" Target="fonts/font14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4.fntdata"/><Relationship Id="rId14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font" Target="fonts/font15.fntdata"/><Relationship Id="rId156" Type="http://customschemas.google.com/relationships/presentationmetadata" Target="meta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font" Target="fonts/font5.fntdata"/><Relationship Id="rId146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15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font" Target="fonts/font1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font" Target="fonts/font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1.fntdata"/><Relationship Id="rId15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font" Target="fonts/font17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font" Target="fonts/font7.fntdata"/><Relationship Id="rId148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font" Target="fonts/font18.fntdata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font" Target="fonts/font8.fntdata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78" name="Google Shape;2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1"/>
          </a:p>
        </p:txBody>
      </p:sp>
      <p:sp>
        <p:nvSpPr>
          <p:cNvPr id="296" name="Google Shape;29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12" name="Google Shape;4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5" name="Google Shape;4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445" name="Google Shape;44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55" name="Google Shape;45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75" name="Google Shape;47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4" name="Google Shape;48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02" name="Google Shape;50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21" name="Google Shape;52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0" name="Google Shape;54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550" name="Google Shape;55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95" name="Google Shape;595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1"/>
              <a:t> </a:t>
            </a:r>
            <a:endParaRPr/>
          </a:p>
        </p:txBody>
      </p:sp>
      <p:sp>
        <p:nvSpPr>
          <p:cNvPr id="649" name="Google Shape;64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658" name="Google Shape;658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13" name="Google Shape;71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39" name="Google Shape;73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48" name="Google Shape;74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75" name="Google Shape;77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84" name="Google Shape;784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01" name="Google Shape;801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11" name="Google Shape;811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20" name="Google Shape;82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58" name="Google Shape;858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76" name="Google Shape;876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85" name="Google Shape;885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97" name="Google Shape;897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906" name="Google Shape;906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 b="0"/>
          </a:p>
        </p:txBody>
      </p:sp>
      <p:sp>
        <p:nvSpPr>
          <p:cNvPr id="925" name="Google Shape;925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/>
          </a:p>
        </p:txBody>
      </p:sp>
      <p:sp>
        <p:nvSpPr>
          <p:cNvPr id="934" name="Google Shape;934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each employee, the database system has to execute the correlated subquery once to calculate the average salary of the employees in the department of the current employee.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C09B1-C7A6-43E9-9F83-25188DA775ED}" type="slidenum">
              <a:rPr lang="en-SG" altLang="en-US" b="0" smtClean="0"/>
              <a:pPr/>
              <a:t>100</a:t>
            </a:fld>
            <a:endParaRPr lang="en-SG" altLang="en-US" b="0" smtClean="0"/>
          </a:p>
        </p:txBody>
      </p:sp>
    </p:spTree>
    <p:extLst>
      <p:ext uri="{BB962C8B-B14F-4D97-AF65-F5344CB8AC3E}">
        <p14:creationId xmlns:p14="http://schemas.microsoft.com/office/powerpoint/2010/main" val="24594769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4760F-E2D3-4F73-975E-CA0634DAD22E}" type="slidenum">
              <a:rPr lang="en-SG" altLang="en-US" b="0" smtClean="0"/>
              <a:pPr/>
              <a:t>103</a:t>
            </a:fld>
            <a:endParaRPr lang="en-SG" altLang="en-US" b="0" smtClean="0"/>
          </a:p>
        </p:txBody>
      </p:sp>
    </p:spTree>
    <p:extLst>
      <p:ext uri="{BB962C8B-B14F-4D97-AF65-F5344CB8AC3E}">
        <p14:creationId xmlns:p14="http://schemas.microsoft.com/office/powerpoint/2010/main" val="2902414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https://www.sqlshack.com/sql-outer-join-overview-and-examples/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84262A-437B-448A-B5D5-A33418E062F3}" type="slidenum">
              <a:rPr lang="en-SG" altLang="en-US" b="0" smtClean="0"/>
              <a:pPr/>
              <a:t>121</a:t>
            </a:fld>
            <a:endParaRPr lang="en-SG" altLang="en-US" b="0" smtClean="0"/>
          </a:p>
        </p:txBody>
      </p:sp>
    </p:spTree>
    <p:extLst>
      <p:ext uri="{BB962C8B-B14F-4D97-AF65-F5344CB8AC3E}">
        <p14:creationId xmlns:p14="http://schemas.microsoft.com/office/powerpoint/2010/main" val="1656660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BFDF20-1BE2-4BE1-8066-DBAFC36A5E65}" type="slidenum">
              <a:rPr lang="en-SG" altLang="en-US" b="0" smtClean="0"/>
              <a:pPr/>
              <a:t>132</a:t>
            </a:fld>
            <a:endParaRPr lang="en-SG" altLang="en-US" b="0" smtClean="0"/>
          </a:p>
        </p:txBody>
      </p:sp>
    </p:spTree>
    <p:extLst>
      <p:ext uri="{BB962C8B-B14F-4D97-AF65-F5344CB8AC3E}">
        <p14:creationId xmlns:p14="http://schemas.microsoft.com/office/powerpoint/2010/main" val="38272308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https://www.w3resource.com/sql-exercises/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DF08E-8A44-4743-BE88-31EBD03F76CF}" type="slidenum">
              <a:rPr lang="en-SG" altLang="en-US" b="0" smtClean="0"/>
              <a:pPr/>
              <a:t>133</a:t>
            </a:fld>
            <a:endParaRPr lang="en-SG" altLang="en-US" b="0" smtClean="0"/>
          </a:p>
        </p:txBody>
      </p:sp>
    </p:spTree>
    <p:extLst>
      <p:ext uri="{BB962C8B-B14F-4D97-AF65-F5344CB8AC3E}">
        <p14:creationId xmlns:p14="http://schemas.microsoft.com/office/powerpoint/2010/main" val="370457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8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4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84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3"/>
          <p:cNvSpPr txBox="1">
            <a:spLocks noGrp="1"/>
          </p:cNvSpPr>
          <p:nvPr>
            <p:ph type="body" idx="1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9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4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4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9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9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9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9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0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10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10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0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0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10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0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0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0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8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86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8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3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83" descr="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database-transact-sql?view=sql-server-ver15&amp;tabs=sqlpoo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statements/create-table-transact-sql?view=sql-server-ver1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6</a:t>
            </a:r>
            <a:endParaRPr sz="5100"/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650"/>
              <a:buNone/>
            </a:pPr>
            <a:r>
              <a:rPr lang="en-US" sz="4650" b="1"/>
              <a:t>THE DATABASE LANGUAGE SQL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ESCAPE keyword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SQL allows us to specify any one character we like as the escape character for a single pattern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Example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‘%20!%%’ ESCAPE !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Or WHERE s LIKE ‘%20@%%’ ESCAPE @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contains the 20% string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‘x%%x%’ ESCAPE x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that begins and ends with the character %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31938" y="368300"/>
            <a:ext cx="6983412" cy="947738"/>
          </a:xfrm>
        </p:spPr>
        <p:txBody>
          <a:bodyPr/>
          <a:lstStyle/>
          <a:p>
            <a:pPr marL="342900" indent="-342900"/>
            <a:r>
              <a:rPr lang="en-US" altLang="en-US" sz="3300" smtClean="0"/>
              <a:t>Correlated subqueries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607425" cy="4865688"/>
          </a:xfrm>
        </p:spPr>
        <p:txBody>
          <a:bodyPr/>
          <a:lstStyle/>
          <a:p>
            <a:r>
              <a:rPr lang="en-US" altLang="en-US" smtClean="0"/>
              <a:t>Example 1: Finds all employees whose salary is higher than the average salary of the employees in their departments: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043A6-D6AD-43CF-AEA3-6AC526BCDADC}" type="slidenum">
              <a:rPr lang="en-SG" altLang="en-US" smtClean="0"/>
              <a:pPr>
                <a:defRPr/>
              </a:pPr>
              <a:t>100</a:t>
            </a:fld>
            <a:endParaRPr lang="en-SG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3850" y="2724150"/>
            <a:ext cx="856932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employee_id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department_id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employees e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department_id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24300"/>
            <a:ext cx="820896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5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Correlated subqueries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 2:  returns all departments which have no employees: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B23FE-01A8-4B03-B171-E901C1AFE796}" type="slidenum">
              <a:rPr lang="en-SG" altLang="en-US" smtClean="0"/>
              <a:pPr>
                <a:defRPr/>
              </a:pPr>
              <a:t>101</a:t>
            </a:fld>
            <a:endParaRPr lang="en-SG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1313" y="2492375"/>
            <a:ext cx="8816975" cy="1939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department_id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department_name</a:t>
            </a:r>
          </a:p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alt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departments d</a:t>
            </a:r>
          </a:p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</a:rPr>
              <a:t>NOT EXISTS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employees e</a:t>
            </a:r>
          </a:p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			WHERE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department_id 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en-US" sz="20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765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41888"/>
            <a:ext cx="4752975" cy="839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Correlated subqueries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 3:  Which departments have exactly 2 employees working on them ?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B98C5-9292-4131-BF5B-FB1D34EB45A2}" type="slidenum">
              <a:rPr lang="en-SG" altLang="en-US" smtClean="0"/>
              <a:pPr>
                <a:defRPr/>
              </a:pPr>
              <a:t>102</a:t>
            </a:fld>
            <a:endParaRPr lang="en-SG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39750" y="2492375"/>
            <a:ext cx="8215313" cy="110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Departments d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employees e</a:t>
            </a:r>
          </a:p>
          <a:p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		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department_id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3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Subqueries in FROM clause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/>
          <a:lstStyle/>
          <a:p>
            <a:r>
              <a:rPr lang="en-US" altLang="en-US" smtClean="0"/>
              <a:t>Example: Get the maximum of the average departmental salaries.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35EC-316B-4725-9269-288CF6A022AF}" type="slidenum">
              <a:rPr lang="en-SG" altLang="en-US" smtClean="0"/>
              <a:pPr>
                <a:defRPr/>
              </a:pPr>
              <a:t>103</a:t>
            </a:fld>
            <a:endParaRPr lang="en-SG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84213" y="2492375"/>
            <a:ext cx="807085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AvSal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MaxAvSal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department_id, 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AvSal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employees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department_id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Emp_Averages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00113" y="4025900"/>
            <a:ext cx="4392612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This is a useful way of applying</a:t>
            </a:r>
            <a:br>
              <a:rPr lang="en-US" altLang="en-US">
                <a:solidFill>
                  <a:srgbClr val="C00000"/>
                </a:solidFill>
              </a:rPr>
            </a:br>
            <a:r>
              <a:rPr lang="en-US" altLang="en-US">
                <a:solidFill>
                  <a:srgbClr val="C00000"/>
                </a:solidFill>
              </a:rPr>
              <a:t>an aggregate function to the result</a:t>
            </a:r>
            <a:br>
              <a:rPr lang="en-US" altLang="en-US">
                <a:solidFill>
                  <a:srgbClr val="C00000"/>
                </a:solidFill>
              </a:rPr>
            </a:br>
            <a:r>
              <a:rPr lang="en-US" altLang="en-US">
                <a:solidFill>
                  <a:srgbClr val="C00000"/>
                </a:solidFill>
              </a:rPr>
              <a:t>of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06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Subqueries in SELECT clause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607425" cy="4865688"/>
          </a:xfrm>
        </p:spPr>
        <p:txBody>
          <a:bodyPr/>
          <a:lstStyle/>
          <a:p>
            <a:r>
              <a:rPr lang="en-US" altLang="en-US" smtClean="0"/>
              <a:t>Example:  Get the additional amount of salary that each employee receives over and above the minimum company salary.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E03D7-9AC1-42F3-B9FE-64F5E9EDCE88}" type="slidenum">
              <a:rPr lang="en-SG" altLang="en-US" smtClean="0"/>
              <a:pPr>
                <a:defRPr/>
              </a:pPr>
              <a:t>104</a:t>
            </a:fld>
            <a:endParaRPr lang="en-SG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28625" y="2997200"/>
            <a:ext cx="8326438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employee_id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			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employees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Additional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employees 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827088" y="4805363"/>
            <a:ext cx="6891337" cy="884237"/>
          </a:xfrm>
          <a:prstGeom prst="wedgeRoundRectCallout">
            <a:avLst>
              <a:gd name="adj1" fmla="val -10954"/>
              <a:gd name="adj2" fmla="val 36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This is a useful way of doing a scalar calculation in each row</a:t>
            </a:r>
            <a:b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that requires the resulting value of an aggregation.</a:t>
            </a:r>
          </a:p>
        </p:txBody>
      </p:sp>
    </p:spTree>
    <p:extLst>
      <p:ext uri="{BB962C8B-B14F-4D97-AF65-F5344CB8AC3E}">
        <p14:creationId xmlns:p14="http://schemas.microsoft.com/office/powerpoint/2010/main" val="4294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47700" y="1844675"/>
            <a:ext cx="7886700" cy="2852738"/>
          </a:xfrm>
        </p:spPr>
        <p:txBody>
          <a:bodyPr anchor="ctr"/>
          <a:lstStyle/>
          <a:p>
            <a:pPr algn="ctr"/>
            <a:r>
              <a:rPr lang="en-US" altLang="en-US" smtClean="0">
                <a:solidFill>
                  <a:srgbClr val="FF0000"/>
                </a:solidFill>
              </a:rPr>
              <a:t>Multiple Table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D0A16-7F02-4326-9626-FDFD0884AF4C}" type="slidenum">
              <a:rPr lang="en-SG" altLang="en-US" smtClean="0"/>
              <a:pPr>
                <a:defRPr/>
              </a:pPr>
              <a:t>105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8763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Multiple Tables Joins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/>
          <a:lstStyle/>
          <a:p>
            <a:r>
              <a:rPr lang="en-US" altLang="en-US" smtClean="0"/>
              <a:t>Ability to combine (join) tables on common attributes is most important distinction between a relational database and other databases</a:t>
            </a:r>
          </a:p>
          <a:p>
            <a:r>
              <a:rPr lang="en-US" altLang="en-US" b="1" smtClean="0"/>
              <a:t>Join clause is used to combine rows from two or more tables, based on a related column between them.</a:t>
            </a:r>
          </a:p>
          <a:p>
            <a:r>
              <a:rPr lang="en-US" altLang="en-US" smtClean="0"/>
              <a:t>Join is generally composed of an equality </a:t>
            </a:r>
            <a:r>
              <a:rPr lang="en-US" altLang="en-US" b="1" smtClean="0"/>
              <a:t>comparison between the foreign key and the primary key of related tables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98FC3-F9F1-46FE-91F7-8912D37F5A35}" type="slidenum">
              <a:rPr lang="en-SG" altLang="en-US" smtClean="0"/>
              <a:pPr>
                <a:defRPr/>
              </a:pPr>
              <a:t>106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4513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Multiple Tables Joins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z="3200" smtClean="0"/>
              <a:t>Type of joins</a:t>
            </a:r>
          </a:p>
          <a:p>
            <a:pPr lvl="1"/>
            <a:r>
              <a:rPr lang="en-US" altLang="en-US" sz="2800" smtClean="0"/>
              <a:t>Equijoin or Inner Join</a:t>
            </a:r>
          </a:p>
          <a:p>
            <a:pPr lvl="1"/>
            <a:r>
              <a:rPr lang="en-US" altLang="en-US" sz="2800" smtClean="0"/>
              <a:t>Self join</a:t>
            </a:r>
          </a:p>
          <a:p>
            <a:pPr lvl="1"/>
            <a:r>
              <a:rPr lang="en-US" altLang="en-US" sz="2800" smtClean="0"/>
              <a:t>Outer join</a:t>
            </a:r>
          </a:p>
          <a:p>
            <a:pPr lvl="1"/>
            <a:r>
              <a:rPr lang="en-US" altLang="en-US" sz="2800" smtClean="0"/>
              <a:t>Cross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C7E01-868F-4BD6-8EB7-4D42721FBB64}" type="slidenum">
              <a:rPr lang="en-SG" altLang="en-US" smtClean="0"/>
              <a:pPr>
                <a:defRPr/>
              </a:pPr>
              <a:t>107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488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The contents of Product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1E0EC-114B-409D-B51F-E1301A38CAB0}" type="slidenum">
              <a:rPr lang="en-SG" altLang="en-US" smtClean="0"/>
              <a:pPr>
                <a:defRPr/>
              </a:pPr>
              <a:t>108</a:t>
            </a:fld>
            <a:endParaRPr lang="en-SG" altLang="en-US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7122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The contents of Vendor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327B7-2A93-4483-A21B-3675D9F81590}" type="slidenum">
              <a:rPr lang="en-SG" altLang="en-US" smtClean="0"/>
              <a:pPr>
                <a:defRPr/>
              </a:pPr>
              <a:t>109</a:t>
            </a:fld>
            <a:endParaRPr lang="en-SG" altLang="en-US"/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3025"/>
            <a:ext cx="8545513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Dates and times are special data types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date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DATE</a:t>
            </a:r>
            <a:r>
              <a:rPr lang="en-US"/>
              <a:t> ‘1948-05-14’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time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‘15:00:02.5’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combination of dates and times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TIMESTAMP</a:t>
            </a:r>
            <a:r>
              <a:rPr lang="en-US"/>
              <a:t> ‘1948-05-14 12:00:00’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Operations on date and time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Arithmetic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Comparison operations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Dates and Times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Inner Join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50825" y="1311275"/>
            <a:ext cx="8464550" cy="4867275"/>
          </a:xfrm>
        </p:spPr>
        <p:txBody>
          <a:bodyPr/>
          <a:lstStyle/>
          <a:p>
            <a:r>
              <a:rPr lang="en-US" altLang="en-US" smtClean="0"/>
              <a:t>Also called as Equijoin</a:t>
            </a:r>
          </a:p>
          <a:p>
            <a:pPr lvl="1"/>
            <a:r>
              <a:rPr lang="en-US" altLang="en-US" smtClean="0"/>
              <a:t>This join combines the rows retrieved from two or more tables, based on a common field between them.</a:t>
            </a:r>
          </a:p>
          <a:p>
            <a:pPr lvl="1"/>
            <a:r>
              <a:rPr lang="en-US" altLang="en-US" smtClean="0"/>
              <a:t>This join creates a new result table by combining columns values of the tables based upon the join condition.</a:t>
            </a:r>
          </a:p>
          <a:p>
            <a:pPr lvl="1"/>
            <a:r>
              <a:rPr lang="en-US" altLang="en-US" sz="2400" smtClean="0"/>
              <a:t>To join </a:t>
            </a:r>
            <a:r>
              <a:rPr lang="en-US" altLang="en-US" sz="2400" i="1" smtClean="0"/>
              <a:t>n </a:t>
            </a:r>
            <a:r>
              <a:rPr lang="en-US" altLang="en-US" sz="2400" smtClean="0"/>
              <a:t>tables together, you need a minimum of n-1 join conditions</a:t>
            </a:r>
            <a:endParaRPr lang="en-US" altLang="en-US" smtClean="0"/>
          </a:p>
          <a:p>
            <a:r>
              <a:rPr lang="en-US" altLang="en-US" smtClean="0"/>
              <a:t>Uses an equality operator (=) to join tables.</a:t>
            </a:r>
          </a:p>
          <a:p>
            <a:r>
              <a:rPr lang="en-US" altLang="en-US" smtClean="0"/>
              <a:t>INNER JOIN or simply JOIN is used in the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A7FCE-D21B-4577-8ECE-D31307F03C7D}" type="slidenum">
              <a:rPr lang="en-SG" altLang="en-US" smtClean="0"/>
              <a:pPr>
                <a:defRPr/>
              </a:pPr>
              <a:t>110</a:t>
            </a:fld>
            <a:endParaRPr lang="en-SG" altLang="en-US"/>
          </a:p>
        </p:txBody>
      </p:sp>
      <p:pic>
        <p:nvPicPr>
          <p:cNvPr id="3789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4978400"/>
            <a:ext cx="2154237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Inner join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0500" y="1320800"/>
            <a:ext cx="8774113" cy="4867275"/>
          </a:xfrm>
        </p:spPr>
        <p:txBody>
          <a:bodyPr/>
          <a:lstStyle/>
          <a:p>
            <a:r>
              <a:rPr lang="en-US" altLang="en-US" dirty="0" smtClean="0"/>
              <a:t>The INNER JOIN keyword selects all rows from tables as long as there is a match between the columns</a:t>
            </a:r>
          </a:p>
          <a:p>
            <a:r>
              <a:rPr lang="en-US" altLang="en-US" dirty="0" smtClean="0"/>
              <a:t>ANSI syntax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You can join more than two tables based upon the join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7A3D4-9C43-4AB2-AFFB-A3467891A531}" type="slidenum">
              <a:rPr lang="en-SG" altLang="en-US" smtClean="0"/>
              <a:pPr>
                <a:defRPr/>
              </a:pPr>
              <a:t>111</a:t>
            </a:fld>
            <a:endParaRPr lang="en-SG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820194" y="3243852"/>
            <a:ext cx="7256462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 b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  <a:t>column_name(s)</a:t>
            </a: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 b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 b="0">
                <a:solidFill>
                  <a:srgbClr val="0000CD"/>
                </a:solidFill>
                <a:latin typeface="Consolas" panose="020B0609020204030204" pitchFamily="49" charset="0"/>
              </a:rPr>
              <a:t>INNER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200" b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b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200" b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altLang="en-US" sz="2200" b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 b="0" i="1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6045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Inner join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42875" y="1311275"/>
            <a:ext cx="8774113" cy="4867275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Or use </a:t>
            </a:r>
            <a:r>
              <a:rPr lang="en-US" altLang="en-US" dirty="0" err="1" smtClean="0"/>
              <a:t>EquiJoin</a:t>
            </a:r>
            <a:r>
              <a:rPr lang="en-US" altLang="en-US" dirty="0" smtClean="0"/>
              <a:t> based on </a:t>
            </a:r>
            <a:r>
              <a:rPr lang="en-US" altLang="en-US" i="1" dirty="0" smtClean="0"/>
              <a:t>equality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V_Code</a:t>
            </a:r>
            <a:r>
              <a:rPr lang="en-US" altLang="en-US" dirty="0" smtClean="0"/>
              <a:t> (old-style join)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A2666-A510-45F1-A5D1-085BC56A91C6}" type="slidenum">
              <a:rPr lang="en-SG" altLang="en-US" smtClean="0"/>
              <a:pPr>
                <a:defRPr/>
              </a:pPr>
              <a:t>112</a:t>
            </a:fld>
            <a:endParaRPr lang="en-SG" alt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206375" y="4906963"/>
            <a:ext cx="8953500" cy="1446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P_Price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V_Name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V_Contact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V_AreaCode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V_Phone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   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546894" y="1960562"/>
            <a:ext cx="8272462" cy="1784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P_Price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V_Name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V_Contact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V_AreaCode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V_Phone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   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</a:p>
        </p:txBody>
      </p:sp>
    </p:spTree>
    <p:extLst>
      <p:ext uri="{BB962C8B-B14F-4D97-AF65-F5344CB8AC3E}">
        <p14:creationId xmlns:p14="http://schemas.microsoft.com/office/powerpoint/2010/main" val="42861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Inner join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9388" y="1140073"/>
            <a:ext cx="8774112" cy="4867275"/>
          </a:xfrm>
        </p:spPr>
        <p:txBody>
          <a:bodyPr/>
          <a:lstStyle/>
          <a:p>
            <a:r>
              <a:rPr lang="en-US" altLang="en-US" dirty="0" smtClean="0"/>
              <a:t>Result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45F4E-155B-4BC1-A20C-7A05F618AF83}" type="slidenum">
              <a:rPr lang="en-SG" altLang="en-US" smtClean="0"/>
              <a:pPr>
                <a:defRPr/>
              </a:pPr>
              <a:t>113</a:t>
            </a:fld>
            <a:endParaRPr lang="en-SG" altLang="en-US"/>
          </a:p>
        </p:txBody>
      </p:sp>
      <p:pic>
        <p:nvPicPr>
          <p:cNvPr id="4096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63713"/>
            <a:ext cx="8599487" cy="4973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Inner join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Joining Tables With a Alias</a:t>
            </a:r>
          </a:p>
          <a:p>
            <a:pPr lvl="1"/>
            <a:r>
              <a:rPr lang="en-US" altLang="en-US" smtClean="0"/>
              <a:t>An alias may be used to identify the source table from which the data is taken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0C889-D120-48DE-8FD1-DB95B3D6DB81}" type="slidenum">
              <a:rPr lang="en-SG" altLang="en-US" smtClean="0"/>
              <a:pPr>
                <a:defRPr/>
              </a:pPr>
              <a:t>114</a:t>
            </a:fld>
            <a:endParaRPr lang="en-SG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611188" y="2852738"/>
            <a:ext cx="8143875" cy="1570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P_Price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V_Name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V_Contact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V_AreaCode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V_Phone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Vendor V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30325"/>
            <a:ext cx="8324850" cy="48656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Self join or Recursive </a:t>
            </a:r>
            <a:r>
              <a:rPr lang="en-US" dirty="0"/>
              <a:t>Join</a:t>
            </a:r>
            <a:r>
              <a:rPr lang="en-US" dirty="0" smtClean="0"/>
              <a:t> is a type of SQL join </a:t>
            </a:r>
            <a:r>
              <a:rPr lang="en-US" dirty="0" smtClean="0">
                <a:solidFill>
                  <a:srgbClr val="FF0000"/>
                </a:solidFill>
              </a:rPr>
              <a:t>which is used to join a table to itself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table has a Foreign key that references its own Primary key.</a:t>
            </a:r>
          </a:p>
          <a:p>
            <a:pPr>
              <a:defRPr/>
            </a:pPr>
            <a:r>
              <a:rPr lang="en-US" b="1" dirty="0" smtClean="0"/>
              <a:t>An </a:t>
            </a:r>
            <a:r>
              <a:rPr lang="en-US" b="1" dirty="0"/>
              <a:t>alias is especially useful when a table must be joined to itself in a recursive </a:t>
            </a:r>
            <a:r>
              <a:rPr lang="en-US" b="1" dirty="0" smtClean="0"/>
              <a:t>query to avoid column ambiguity.</a:t>
            </a:r>
            <a:endParaRPr lang="en-US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D2E77-3C17-422B-BDDB-46DE19F9B5CB}" type="slidenum">
              <a:rPr lang="en-SG" altLang="en-US" smtClean="0"/>
              <a:pPr>
                <a:defRPr/>
              </a:pPr>
              <a:t>115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7073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Self Join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23850" y="1330325"/>
            <a:ext cx="8324850" cy="4865688"/>
          </a:xfrm>
        </p:spPr>
        <p:txBody>
          <a:bodyPr/>
          <a:lstStyle/>
          <a:p>
            <a:r>
              <a:rPr lang="en-US" altLang="en-US" smtClean="0"/>
              <a:t>Example: list of all employees with their managers </a:t>
            </a:r>
            <a:br>
              <a:rPr lang="en-US" altLang="en-US" smtClean="0"/>
            </a:br>
            <a:r>
              <a:rPr lang="en-US" altLang="en-US" smtClean="0"/>
              <a:t>names by joining the EMP table to itself.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E910F-8434-42B5-9D35-0865CDCAF586}" type="slidenum">
              <a:rPr lang="en-SG" altLang="en-US" smtClean="0"/>
              <a:pPr>
                <a:defRPr/>
              </a:pPr>
              <a:t>116</a:t>
            </a:fld>
            <a:endParaRPr lang="en-SG" alt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16287" y="3120209"/>
            <a:ext cx="8489950" cy="1784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EMP_Num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EMP_LName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EMP_MGR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EMP_LName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EMP E</a:t>
            </a:r>
          </a:p>
          <a:p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EMP M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EMP_MGR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EMP_Num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EMP_MGR</a:t>
            </a:r>
          </a:p>
        </p:txBody>
      </p:sp>
    </p:spTree>
    <p:extLst>
      <p:ext uri="{BB962C8B-B14F-4D97-AF65-F5344CB8AC3E}">
        <p14:creationId xmlns:p14="http://schemas.microsoft.com/office/powerpoint/2010/main" val="4837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The content of Emp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3CB83-48D0-4D25-A3CD-1D9D4E66B0AC}" type="slidenum">
              <a:rPr lang="en-SG" altLang="en-US" smtClean="0"/>
              <a:pPr>
                <a:defRPr/>
              </a:pPr>
              <a:t>117</a:t>
            </a:fld>
            <a:endParaRPr lang="en-SG" altLang="en-US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311275"/>
            <a:ext cx="86772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Self Join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3D4A3-3F59-4CA3-8490-1CEE3BDBF684}" type="slidenum">
              <a:rPr lang="en-SG" altLang="en-US" smtClean="0"/>
              <a:pPr>
                <a:defRPr/>
              </a:pPr>
              <a:t>118</a:t>
            </a:fld>
            <a:endParaRPr lang="en-SG" altLang="en-US"/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174750"/>
            <a:ext cx="6175375" cy="535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The content of Product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7DDCB-5B9C-4387-A83A-B9611B22C8D5}" type="slidenum">
              <a:rPr lang="en-SG" altLang="en-US" smtClean="0"/>
              <a:pPr>
                <a:defRPr/>
              </a:pPr>
              <a:t>119</a:t>
            </a:fld>
            <a:endParaRPr lang="en-SG" altLang="en-US"/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11275"/>
            <a:ext cx="8809038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5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value: special value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interpretations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unknown</a:t>
            </a:r>
            <a:r>
              <a:rPr lang="en-US" sz="2200"/>
              <a:t>: there is, but I don’t know what it 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inapplicable</a:t>
            </a:r>
            <a:r>
              <a:rPr lang="en-US" sz="2200"/>
              <a:t>: there is no value that makes sense here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withheld</a:t>
            </a:r>
            <a:r>
              <a:rPr lang="en-US" sz="2200"/>
              <a:t>: we are not entitled to know the value that belongs here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is not a constant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rules for operating upon a NULL value in WHERE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Arithmetic operators on NULL values will return a NULL value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Comparisons with NULL values will return UNKNOWN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The content of Vendor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2E905-8816-41B9-A790-67EFA65B4F1E}" type="slidenum">
              <a:rPr lang="en-SG" altLang="en-US" smtClean="0"/>
              <a:pPr>
                <a:defRPr/>
              </a:pPr>
              <a:t>120</a:t>
            </a:fld>
            <a:endParaRPr lang="en-SG" altLang="en-US"/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11275"/>
            <a:ext cx="865981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Outer join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23850" y="1311275"/>
            <a:ext cx="8964613" cy="4867275"/>
          </a:xfrm>
        </p:spPr>
        <p:txBody>
          <a:bodyPr/>
          <a:lstStyle/>
          <a:p>
            <a:r>
              <a:rPr lang="en-US" altLang="en-US" smtClean="0"/>
              <a:t>Outer join is a join in which rows that do not have matching values in common columns are also included in the result table .</a:t>
            </a:r>
          </a:p>
          <a:p>
            <a:r>
              <a:rPr lang="en-US" altLang="en-US" smtClean="0"/>
              <a:t>Null values appear in columns where there is not a match between tables</a:t>
            </a:r>
          </a:p>
          <a:p>
            <a:r>
              <a:rPr lang="en-US" altLang="en-US" smtClean="0"/>
              <a:t>Outer join</a:t>
            </a:r>
          </a:p>
          <a:p>
            <a:pPr lvl="1"/>
            <a:r>
              <a:rPr lang="en-US" altLang="en-US" smtClean="0"/>
              <a:t>Left outer join</a:t>
            </a:r>
          </a:p>
          <a:p>
            <a:pPr lvl="1"/>
            <a:r>
              <a:rPr lang="en-US" altLang="en-US" smtClean="0"/>
              <a:t>Right outer join </a:t>
            </a:r>
          </a:p>
          <a:p>
            <a:pPr lvl="1"/>
            <a:r>
              <a:rPr lang="en-US" altLang="en-US" smtClean="0"/>
              <a:t>Full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80FA1-29F4-40F8-9354-7BA0FAA6AD0A}" type="slidenum">
              <a:rPr lang="en-SG" altLang="en-US" smtClean="0"/>
              <a:pPr>
                <a:defRPr/>
              </a:pPr>
              <a:t>121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3384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Left Outer Join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In Left outer join (or Left Join)</a:t>
            </a:r>
          </a:p>
          <a:p>
            <a:pPr lvl="1"/>
            <a:r>
              <a:rPr lang="en-US" altLang="en-US" smtClean="0"/>
              <a:t>Returns all rows from the left table (table1) and the matching rows from the right table (table2)</a:t>
            </a:r>
          </a:p>
          <a:p>
            <a:pPr lvl="1"/>
            <a:r>
              <a:rPr lang="en-US" altLang="en-US" smtClean="0"/>
              <a:t>If no records match from the left table, it shows those records with NULL values</a:t>
            </a:r>
          </a:p>
          <a:p>
            <a:r>
              <a:rPr lang="en-US" altLang="en-US" smtClean="0"/>
              <a:t>Syntax: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3E30E-EC6F-4778-97CE-9D748481BEA9}" type="slidenum">
              <a:rPr lang="en-SG" altLang="en-US" smtClean="0"/>
              <a:pPr>
                <a:defRPr/>
              </a:pPr>
              <a:t>122</a:t>
            </a:fld>
            <a:endParaRPr lang="en-SG" altLang="en-US"/>
          </a:p>
        </p:txBody>
      </p:sp>
      <p:pic>
        <p:nvPicPr>
          <p:cNvPr id="512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141663"/>
            <a:ext cx="278606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11188" y="4114800"/>
            <a:ext cx="7361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column_name(s)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b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170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Left Outer Join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90500" y="1311275"/>
            <a:ext cx="8953500" cy="4867275"/>
          </a:xfrm>
        </p:spPr>
        <p:txBody>
          <a:bodyPr/>
          <a:lstStyle/>
          <a:p>
            <a:r>
              <a:rPr lang="en-US" altLang="en-US" smtClean="0"/>
              <a:t>Example: Show V_Code, V_Name for all vendors listed in the Vendor table. Include P_Code, P_Descript even if there is no product for that vendor.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F3734-AF87-4FF2-8382-EFBAA0550DCB}" type="slidenum">
              <a:rPr lang="en-SG" altLang="en-US" smtClean="0"/>
              <a:pPr>
                <a:defRPr/>
              </a:pPr>
              <a:t>123</a:t>
            </a:fld>
            <a:endParaRPr lang="en-SG" alt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20688" y="3500438"/>
            <a:ext cx="84963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V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V_Name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P_Descript 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VENDOR V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PRODUCT P       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</a:p>
        </p:txBody>
      </p:sp>
    </p:spTree>
    <p:extLst>
      <p:ext uri="{BB962C8B-B14F-4D97-AF65-F5344CB8AC3E}">
        <p14:creationId xmlns:p14="http://schemas.microsoft.com/office/powerpoint/2010/main" val="4254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Left Outer Join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C9533-177D-4551-A957-FADD4FE25032}" type="slidenum">
              <a:rPr lang="en-SG" altLang="en-US" smtClean="0"/>
              <a:pPr>
                <a:defRPr/>
              </a:pPr>
              <a:t>124</a:t>
            </a:fld>
            <a:endParaRPr lang="en-SG" altLang="en-US"/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60463"/>
            <a:ext cx="6026150" cy="5253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Right Outer Join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In Right outer join (or Right Join)</a:t>
            </a:r>
          </a:p>
          <a:p>
            <a:pPr lvl="1"/>
            <a:r>
              <a:rPr lang="en-US" altLang="en-US" smtClean="0"/>
              <a:t>Returns all rows from the right table (table2) and the matching rows from the left table (table1)</a:t>
            </a:r>
          </a:p>
          <a:p>
            <a:pPr lvl="1"/>
            <a:r>
              <a:rPr lang="en-US" altLang="en-US" smtClean="0"/>
              <a:t>If no records match from the right table, it shows those records with NULL values</a:t>
            </a:r>
          </a:p>
          <a:p>
            <a:r>
              <a:rPr lang="en-US" altLang="en-US" smtClean="0"/>
              <a:t>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3A120-BFB4-4D39-A545-83337A9FC2D0}" type="slidenum">
              <a:rPr lang="en-SG" altLang="en-US" smtClean="0"/>
              <a:pPr>
                <a:defRPr/>
              </a:pPr>
              <a:t>125</a:t>
            </a:fld>
            <a:endParaRPr lang="en-SG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611951" y="4501356"/>
            <a:ext cx="7361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b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endParaRPr lang="en-US" altLang="en-US" sz="2400" dirty="0"/>
          </a:p>
        </p:txBody>
      </p:sp>
      <p:pic>
        <p:nvPicPr>
          <p:cNvPr id="5427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4113987"/>
            <a:ext cx="2377440" cy="159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6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Right Outer Join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715375" cy="4865688"/>
          </a:xfrm>
        </p:spPr>
        <p:txBody>
          <a:bodyPr/>
          <a:lstStyle/>
          <a:p>
            <a:r>
              <a:rPr lang="en-US" altLang="en-US" smtClean="0"/>
              <a:t>Example: Show P_Code, P_Descript for all products listed in the Product table. Include V_Code, V_Name even if there is no Vendor for that product.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ADE7D-891D-4EBF-885C-AFA775012997}" type="slidenum">
              <a:rPr lang="en-SG" altLang="en-US" smtClean="0"/>
              <a:pPr>
                <a:defRPr/>
              </a:pPr>
              <a:t>126</a:t>
            </a:fld>
            <a:endParaRPr lang="en-SG" alt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538163" y="2924175"/>
            <a:ext cx="8496300" cy="12017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V_Name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VENDOR V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RIGHTJOIN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PRODUCT P       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</a:p>
        </p:txBody>
      </p:sp>
    </p:spTree>
    <p:extLst>
      <p:ext uri="{BB962C8B-B14F-4D97-AF65-F5344CB8AC3E}">
        <p14:creationId xmlns:p14="http://schemas.microsoft.com/office/powerpoint/2010/main" val="2908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Right Outer Join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28625" y="1144542"/>
            <a:ext cx="8326438" cy="4865688"/>
          </a:xfrm>
        </p:spPr>
        <p:txBody>
          <a:bodyPr/>
          <a:lstStyle/>
          <a:p>
            <a:r>
              <a:rPr lang="en-US" altLang="en-US" dirty="0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553E3-FF19-4A12-852F-C6000D0F66A1}" type="slidenum">
              <a:rPr lang="en-SG" altLang="en-US" smtClean="0"/>
              <a:pPr>
                <a:defRPr/>
              </a:pPr>
              <a:t>127</a:t>
            </a:fld>
            <a:endParaRPr lang="en-SG" altLang="en-US"/>
          </a:p>
        </p:txBody>
      </p:sp>
      <p:pic>
        <p:nvPicPr>
          <p:cNvPr id="563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760831"/>
            <a:ext cx="7367588" cy="4545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Full Outer Join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Full Outer Join or Full Join</a:t>
            </a:r>
          </a:p>
          <a:p>
            <a:pPr lvl="1"/>
            <a:r>
              <a:rPr lang="en-US" altLang="en-US" smtClean="0"/>
              <a:t>returns all records when there is a match in left (table1) or right (table2) table records.</a:t>
            </a:r>
          </a:p>
          <a:p>
            <a:r>
              <a:rPr lang="en-US" altLang="en-US" smtClean="0"/>
              <a:t>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3EE9B-5A51-429B-A1F7-13A408944CA8}" type="slidenum">
              <a:rPr lang="en-SG" altLang="en-US" smtClean="0"/>
              <a:pPr>
                <a:defRPr/>
              </a:pPr>
              <a:t>128</a:t>
            </a:fld>
            <a:endParaRPr lang="en-SG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847725" y="4221163"/>
            <a:ext cx="74882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column_name(s)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FULL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OUTER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b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b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endParaRPr lang="en-US" altLang="en-US" sz="2400"/>
          </a:p>
        </p:txBody>
      </p:sp>
      <p:pic>
        <p:nvPicPr>
          <p:cNvPr id="5735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2914650"/>
            <a:ext cx="288448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8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Full Outer Join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Example: List P_Code, P_Descript, V_Code and V_Name of all products and vendors, regardless of whether or not the products have vendor or the vendors supply the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36D66-3D04-4FA6-9506-7C0727D2BA78}" type="slidenum">
              <a:rPr lang="en-SG" altLang="en-US" smtClean="0"/>
              <a:pPr>
                <a:defRPr/>
              </a:pPr>
              <a:t>129</a:t>
            </a:fld>
            <a:endParaRPr lang="en-SG" alt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28625" y="3429000"/>
            <a:ext cx="8497888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V_Name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VENDOR V </a:t>
            </a: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FULL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PRODUCT P       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</a:p>
        </p:txBody>
      </p:sp>
    </p:spTree>
    <p:extLst>
      <p:ext uri="{BB962C8B-B14F-4D97-AF65-F5344CB8AC3E}">
        <p14:creationId xmlns:p14="http://schemas.microsoft.com/office/powerpoint/2010/main" val="1253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Truth table for True, False, and Unknown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We can think of TRUE=1; FALSE=0; UNKNOWN=1/2, so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x AND y = MIN(x,y); x OR y = MAX(x, y); NOT x = 1-x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graphicFrame>
        <p:nvGraphicFramePr>
          <p:cNvPr id="300" name="Google Shape;300;p13"/>
          <p:cNvGraphicFramePr/>
          <p:nvPr/>
        </p:nvGraphicFramePr>
        <p:xfrm>
          <a:off x="1212130" y="23205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AND 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OR 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NOT 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1" name="Google Shape;301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Full Outer Join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D771-2700-4D64-B8FD-766BF1923712}" type="slidenum">
              <a:rPr lang="en-SG" altLang="en-US" smtClean="0"/>
              <a:pPr>
                <a:defRPr/>
              </a:pPr>
              <a:t>130</a:t>
            </a:fld>
            <a:endParaRPr lang="en-SG" altLang="en-US"/>
          </a:p>
        </p:txBody>
      </p:sp>
      <p:pic>
        <p:nvPicPr>
          <p:cNvPr id="593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6270625" cy="5291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Cross Join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71450" y="1355725"/>
            <a:ext cx="8793163" cy="4865688"/>
          </a:xfrm>
        </p:spPr>
        <p:txBody>
          <a:bodyPr/>
          <a:lstStyle/>
          <a:p>
            <a:r>
              <a:rPr lang="en-US" altLang="en-US" smtClean="0"/>
              <a:t>A cross join performs a relational product (also known as the </a:t>
            </a:r>
            <a:r>
              <a:rPr lang="en-US" altLang="en-US" i="1" smtClean="0"/>
              <a:t>Cartesian product</a:t>
            </a:r>
            <a:r>
              <a:rPr lang="en-US" altLang="en-US" smtClean="0"/>
              <a:t>) of two</a:t>
            </a:r>
            <a:br>
              <a:rPr lang="en-US" altLang="en-US" smtClean="0"/>
            </a:br>
            <a:r>
              <a:rPr lang="en-US" altLang="en-US" smtClean="0"/>
              <a:t>tables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3345F-6D40-4CA6-B755-8444DF54A56A}" type="slidenum">
              <a:rPr lang="en-SG" altLang="en-US" smtClean="0"/>
              <a:pPr>
                <a:defRPr/>
              </a:pPr>
              <a:t>131</a:t>
            </a:fld>
            <a:endParaRPr lang="en-SG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159482" y="2927260"/>
            <a:ext cx="6265862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column_name(s)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CROSS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400" b="0" i="1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06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Cross Join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71450" y="1355725"/>
            <a:ext cx="8793163" cy="4865688"/>
          </a:xfrm>
        </p:spPr>
        <p:txBody>
          <a:bodyPr/>
          <a:lstStyle/>
          <a:p>
            <a:r>
              <a:rPr lang="en-US" altLang="en-US" smtClean="0"/>
              <a:t> Example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Or using other syntax (all DBMSs use this style)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1B3C2-4939-4007-B41C-45F9657FD747}" type="slidenum">
              <a:rPr lang="en-SG" altLang="en-US" smtClean="0"/>
              <a:pPr>
                <a:defRPr/>
              </a:pPr>
              <a:t>132</a:t>
            </a:fld>
            <a:endParaRPr lang="en-SG" alt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446088" y="2060575"/>
            <a:ext cx="8243887" cy="769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P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V_Name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 V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CROSSJOIN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55650" y="4141788"/>
            <a:ext cx="8208963" cy="76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P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P_Descript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V_Code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V_Name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VENDOR V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</p:txBody>
      </p:sp>
    </p:spTree>
    <p:extLst>
      <p:ext uri="{BB962C8B-B14F-4D97-AF65-F5344CB8AC3E}">
        <p14:creationId xmlns:p14="http://schemas.microsoft.com/office/powerpoint/2010/main" val="26961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Cross Join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46322" y="1141458"/>
            <a:ext cx="8893175" cy="4867275"/>
          </a:xfrm>
        </p:spPr>
        <p:txBody>
          <a:bodyPr/>
          <a:lstStyle/>
          <a:p>
            <a:r>
              <a:rPr lang="en-US" altLang="en-US" dirty="0" smtClean="0"/>
              <a:t>The command performs a cross join of the VENDOR and PRODUCT tables that generates 176 rows. (There are 11 vendor rows and 16 product rows, yielding 11 × 16 = 176 rows.)</a:t>
            </a:r>
          </a:p>
          <a:p>
            <a:r>
              <a:rPr lang="en-US" altLang="en-US" dirty="0" smtClean="0"/>
              <a:t>Some rows of the </a:t>
            </a:r>
            <a:br>
              <a:rPr lang="en-US" altLang="en-US" dirty="0" smtClean="0"/>
            </a:br>
            <a:r>
              <a:rPr lang="en-US" altLang="en-US" dirty="0" smtClean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95E41-56A3-4C15-97C3-DAB8A00E78AB}" type="slidenum">
              <a:rPr lang="en-SG" altLang="en-US" smtClean="0"/>
              <a:pPr>
                <a:defRPr/>
              </a:pPr>
              <a:t>133</a:t>
            </a:fld>
            <a:endParaRPr lang="en-SG" altLang="en-US"/>
          </a:p>
        </p:txBody>
      </p:sp>
      <p:pic>
        <p:nvPicPr>
          <p:cNvPr id="634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68" y="2649110"/>
            <a:ext cx="3986032" cy="35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3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conditions in Where clause produce three truth values: True, False, and Unknown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True become part of the answer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False or Unknown are excluded from the answer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SQL (sequel) is a database language designed for managing data in relational database management systems, and originally based upon relational algebra.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There are many different dialects of SQL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Ansi SQL (or SQL-86), SQL-92, SQL-99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SQL:2003, SQL:2006, SQL:2008, SQL:2009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Transact-SQL</a:t>
            </a:r>
            <a:r>
              <a:rPr lang="en-US" sz="2220"/>
              <a:t> (</a:t>
            </a:r>
            <a:r>
              <a:rPr lang="en-US" sz="2220" b="1"/>
              <a:t>T-SQL</a:t>
            </a:r>
            <a:r>
              <a:rPr lang="en-US" sz="2220"/>
              <a:t>) is Microsoft's and Sybase's proprietary extension to SQL.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PL/SQL</a:t>
            </a:r>
            <a:r>
              <a:rPr lang="en-US" sz="2220"/>
              <a:t> (</a:t>
            </a:r>
            <a:r>
              <a:rPr lang="en-US" sz="2220" b="1"/>
              <a:t>Procedural Language/Structured Query Language</a:t>
            </a:r>
            <a:r>
              <a:rPr lang="en-US" sz="2220"/>
              <a:t>) is Oracle Corporation's procedural extension for SQL and the Oracle relational database. 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Today, SQL is accepted as the standard RDBMS language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585924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 Data Definition Language - CREATE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348792" y="1197204"/>
            <a:ext cx="8493550" cy="513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lang="en-US" sz="255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lang="en-US" sz="255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https://docs.microsoft.com/en-us/sql/database</a:t>
            </a:r>
            <a:endParaRPr sz="255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113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	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lang="en-US" sz="263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380"/>
              <a:t>tableName</a:t>
            </a: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(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fieldname1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fieldname2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….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)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lang="en-US" sz="2635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https://docs.microsoft.com/en-us/sql/table</a:t>
            </a:r>
            <a:endParaRPr sz="263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Definition Language - Demo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924" y="2999783"/>
            <a:ext cx="8453199" cy="263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93" y="1282523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603681" y="481431"/>
            <a:ext cx="816324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>
            <a:spLocks noGrp="1"/>
          </p:cNvSpPr>
          <p:nvPr>
            <p:ph type="body" idx="1"/>
          </p:nvPr>
        </p:nvSpPr>
        <p:spPr>
          <a:xfrm>
            <a:off x="621438" y="1127464"/>
            <a:ext cx="7936637" cy="52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Used to modify the structure of table, database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Add more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Remove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Modify data type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2400"/>
              <a:t> columnName datatype [constraint]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5" name="Google Shape;345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811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>
            <a:spLocks noGrp="1"/>
          </p:cNvSpPr>
          <p:nvPr>
            <p:ph type="body" idx="1"/>
          </p:nvPr>
        </p:nvSpPr>
        <p:spPr>
          <a:xfrm>
            <a:off x="585925" y="1337094"/>
            <a:ext cx="8162150" cy="52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224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b="1"/>
              <a:t>Add/remove constraints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marL="91440" lvl="0" indent="-1524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/>
          </a:p>
          <a:p>
            <a:pPr marL="91440" lvl="0" indent="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(&lt;attribute list&gt;)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parentTableName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expressionChecking)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write a SQL script.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compose SQL queries using set (and bag) operators, correlated subqueries, aggregation queries.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manipulate proficiently on complex queries 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4" name="Google Shape;19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title"/>
          </p:nvPr>
        </p:nvSpPr>
        <p:spPr>
          <a:xfrm>
            <a:off x="603681" y="52980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60" name="Google Shape;360;p20"/>
          <p:cNvSpPr txBox="1">
            <a:spLocks noGrp="1"/>
          </p:cNvSpPr>
          <p:nvPr>
            <p:ph type="body" idx="1"/>
          </p:nvPr>
        </p:nvSpPr>
        <p:spPr>
          <a:xfrm>
            <a:off x="527901" y="1259050"/>
            <a:ext cx="8276734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 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DROP DATABASE </a:t>
            </a:r>
            <a:r>
              <a:rPr lang="en-US" sz="3200"/>
              <a:t>dbName</a:t>
            </a:r>
            <a:endParaRPr sz="3200"/>
          </a:p>
        </p:txBody>
      </p:sp>
      <p:sp>
        <p:nvSpPr>
          <p:cNvPr id="361" name="Google Shape;36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Physical Diagram - FUHCompany</a:t>
            </a: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371600"/>
            <a:ext cx="8001000" cy="48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8086736" cy="351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Key words: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INSERT, UPDATE, DELETE, SELECT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tableName(&lt;listOfFields&gt;)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listOfFields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another_tableName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304" y="4481607"/>
            <a:ext cx="5865664" cy="18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641755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/>
              <a:t> tableName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/>
              <a:t> columnName = newValue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/>
              <a:t> condition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newValue could be a value/ an expression/ a SQL statement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674617" y="3500547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Update new salary and depNum for the employee named ‘Mai Duy An’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59877" y="1203013"/>
            <a:ext cx="8097624" cy="350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n-US" sz="2220"/>
              <a:t>tableName</a:t>
            </a: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[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220"/>
              <a:t> condition]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US" sz="2220"/>
              <a:t>tableName</a:t>
            </a:r>
            <a:endParaRPr sz="2220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 </a:t>
            </a:r>
            <a:r>
              <a:rPr lang="en-US" sz="2220" i="1"/>
              <a:t>What is difference between DELETE and TRUNCATE?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 What should we do before implement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2220" b="1" i="1">
                <a:solidFill>
                  <a:srgbClr val="0070C0"/>
                </a:solidFill>
              </a:rPr>
              <a:t> </a:t>
            </a:r>
            <a:r>
              <a:rPr lang="en-US" sz="2220" i="1">
                <a:solidFill>
                  <a:schemeClr val="dk1"/>
                </a:solidFill>
              </a:rPr>
              <a:t>or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n-US" sz="2220" i="1"/>
              <a:t>? (referential integrity constraint)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Example: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named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‘Phòng Kế Toán’</a:t>
            </a:r>
            <a:endParaRPr sz="22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which depNum is 7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endParaRPr sz="2220"/>
          </a:p>
        </p:txBody>
      </p:sp>
      <p:sp>
        <p:nvSpPr>
          <p:cNvPr id="396" name="Google Shape;396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42" y="4444691"/>
            <a:ext cx="3962400" cy="185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7936637" cy="131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Queries and Relational Algebra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body" idx="1"/>
          </p:nvPr>
        </p:nvSpPr>
        <p:spPr>
          <a:xfrm>
            <a:off x="533400" y="347692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11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lang="en-US" sz="1750" i="1"/>
              <a:t>what </a:t>
            </a:r>
            <a:r>
              <a:rPr lang="en-US" sz="1750"/>
              <a:t>columns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lang="en-US" sz="1750" i="1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lang="en-US" sz="1750" i="1"/>
              <a:t>n</a:t>
            </a:r>
            <a:r>
              <a:rPr lang="en-US" sz="1750"/>
              <a:t> rows are to be output from the query result set. </a:t>
            </a:r>
            <a:r>
              <a:rPr lang="en-US" sz="1750" i="1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lang="en-US" sz="1750" i="1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lang="en-US" sz="1750" i="1"/>
              <a:t>n</a:t>
            </a:r>
            <a:r>
              <a:rPr lang="en-US" sz="1750"/>
              <a:t> must be an integer between 0 and 100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lang="en-US" sz="1750" i="1"/>
              <a:t>which </a:t>
            </a:r>
            <a:r>
              <a:rPr lang="en-US" sz="1750"/>
              <a:t>table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lang="en-US" sz="1750" i="1"/>
              <a:t>Condition: </a:t>
            </a:r>
            <a:r>
              <a:rPr lang="en-US" sz="1750"/>
              <a:t>is composed of column names, expressions, constants, and a comparison operator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T-SQL : Basic Syntax for a simple SELECT queries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762000" y="1273492"/>
            <a:ext cx="8001000" cy="20574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]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* | {column_name | expression [alias],…}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[FROM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table]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[WHERE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conditions]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533400" y="1317991"/>
            <a:ext cx="8458200" cy="22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Example 1: Listing all employees whose salary exceed at 50000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Common Query in SQL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057400"/>
            <a:ext cx="3724275" cy="13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533400" y="35814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2: Listing name and salary of all employees whose income exceed 50000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676775"/>
            <a:ext cx="3876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alias name in select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full name and salary of all employees whose income exceed 50000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Projection in SQL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3886200"/>
            <a:ext cx="6972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4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under 40 year-old female or under 50 year-old male employees</a:t>
            </a:r>
            <a:endParaRPr/>
          </a:p>
          <a:p>
            <a:pPr marL="566928" lvl="2" indent="-30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in SQL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3371850"/>
            <a:ext cx="7781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Integrity constraints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Structure Query Language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DDL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DML</a:t>
            </a:r>
            <a:endParaRPr sz="24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DCL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Sub query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Presenting the tuples produced by a query in sorted order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The order may be based on the value of any attribute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Syntax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Order by clause follows Where and any other clauses. The ordering is performed on the result of the From, Where, and other clauses, just before Select clause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Using keyword ASC for ascending order and DESC for descending order</a:t>
            </a:r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438400" y="2362200"/>
            <a:ext cx="5715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tables&gt;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6: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all employee by department number ascreasingly, then by salary descreasingly</a:t>
            </a:r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8469"/>
            <a:ext cx="5029200" cy="15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6.2 QUERIES INVOLVING MORE THAN ONE RELATION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allows we combine two or more relations through joins, products, unions, intersections, and differences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Queries Involving More Than One Relation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data from more than one table in the database is required, a </a:t>
            </a:r>
            <a:r>
              <a:rPr lang="en-US" i="1"/>
              <a:t>join </a:t>
            </a:r>
            <a:r>
              <a:rPr lang="en-US"/>
              <a:t>condition is used.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Simple way to couple relations: list each relation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clauses in query can refer to the attributes of any of the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employees who work on ‘Phòng Phần mềm trong nước’ department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385" y="2960802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several relations, and there are two or more attributes with the same name?</a:t>
            </a: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may list a relation R as many times as we need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tuple variables to refer to each occurrence of R</a:t>
            </a: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Tuple Variables</a:t>
            </a:r>
            <a:endParaRPr/>
          </a:p>
        </p:txBody>
      </p:sp>
      <p:sp>
        <p:nvSpPr>
          <p:cNvPr id="525" name="Google Shape;525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8: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cities in which our company is</a:t>
            </a:r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Disambiguating Attributes</a:t>
            </a:r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819400"/>
            <a:ext cx="452076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two or more tuples from the same relation?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9: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 numbers which have more than two members</a:t>
            </a: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571999"/>
            <a:ext cx="7162800" cy="1481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32426" y="1840552"/>
            <a:ext cx="1557867" cy="1143000"/>
          </a:xfrm>
          <a:prstGeom prst="homePlate">
            <a:avLst>
              <a:gd name="adj" fmla="val 19356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401819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459220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1563620" y="3440752"/>
            <a:ext cx="1947333" cy="381000"/>
          </a:xfrm>
          <a:prstGeom prst="wedgeRoundRectCallout">
            <a:avLst>
              <a:gd name="adj1" fmla="val 25903"/>
              <a:gd name="adj2" fmla="val -159722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4795396" y="3440752"/>
            <a:ext cx="3505200" cy="381000"/>
          </a:xfrm>
          <a:prstGeom prst="wedgeRoundRectCallout">
            <a:avLst>
              <a:gd name="adj1" fmla="val -35148"/>
              <a:gd name="adj2" fmla="val -159954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6899784" y="1904052"/>
            <a:ext cx="1622778" cy="99906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b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894542" y="4089779"/>
            <a:ext cx="6649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4.1: The database modeling and implementation process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489762" y="4411176"/>
            <a:ext cx="808819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ERD 🡪 Relational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Now: we learn how to set up a relational database on DBMS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combine relations using the set operations of relational algebra: union, intersection, and difference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provides corresponding operators with </a:t>
            </a:r>
            <a:r>
              <a:rPr lang="en-US">
                <a:solidFill>
                  <a:srgbClr val="FF0000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INTERSECT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EXCEPT</a:t>
            </a:r>
            <a:r>
              <a:rPr lang="en-US"/>
              <a:t> for ∪, ∩, and -, respectively</a:t>
            </a:r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employees whose name is begun by ‘H’ or salary exceed 80000</a:t>
            </a:r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429000"/>
            <a:ext cx="750654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64" name="Google Shape;564;p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</a:t>
            </a:r>
            <a:r>
              <a:rPr lang="en-US" i="1"/>
              <a:t>normal</a:t>
            </a:r>
            <a:r>
              <a:rPr lang="en-US"/>
              <a:t> employees, that is who do not supervise any other employees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52800"/>
            <a:ext cx="51884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73" name="Google Shape;573;p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10.3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 work on projectB and projectC</a:t>
            </a:r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6705600" cy="27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One query can be used to help in the evaluation of another</a:t>
            </a:r>
            <a:endParaRPr dirty="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/>
              <a:t>A query that is part of another is called a </a:t>
            </a:r>
            <a:r>
              <a:rPr lang="en-US" dirty="0">
                <a:solidFill>
                  <a:srgbClr val="FF0000"/>
                </a:solidFill>
              </a:rPr>
              <a:t>sub-query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Sub-queries return a single constant, this constant can be compared with another value in a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clause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Sub-queries return relations, that can be used in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clause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dirty="0"/>
              <a:t>Sub-queries can appear in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clauses, followed by a tuple variable</a:t>
            </a:r>
            <a:endParaRPr dirty="0"/>
          </a:p>
        </p:txBody>
      </p:sp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 atomic value that can appear as one component of a tuple is referred to as a </a:t>
            </a:r>
            <a:r>
              <a:rPr lang="en-US">
                <a:solidFill>
                  <a:srgbClr val="FF0000"/>
                </a:solidFill>
              </a:rPr>
              <a:t>scalar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Let’s compare two queries for the same request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 dirty="0"/>
              <a:t>Sub-queries that Produce Scalar Values</a:t>
            </a:r>
            <a:endParaRPr dirty="0"/>
          </a:p>
        </p:txBody>
      </p:sp>
      <p:sp>
        <p:nvSpPr>
          <p:cNvPr id="608" name="Google Shape;608;p4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9" name="Google Shape;60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 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971800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18" name="Google Shape;618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24" name="Google Shape;624;p4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600"/>
            <a:ext cx="768319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27" name="Google Shape;627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33" name="Google Shape;633;p4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34" name="Google Shape;63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276600"/>
            <a:ext cx="798546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36" name="Google Shape;636;p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42" name="Google Shape;642;p5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3352800"/>
            <a:ext cx="77858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45" name="Google Shape;645;p5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REVIEW – Entity Relationship Diagram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12838"/>
            <a:ext cx="8686800" cy="57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810705" y="5288437"/>
            <a:ext cx="3318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Database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SQL operators can be applied to a relation R and produce a bool result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(EXISTS R = True) ⇔ R is not empty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IN R = True) ⇔ s is equal to one of the values of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ALL R = True) ⇔ s is greater than every values in unary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ANY R = True) ⇔ s is greater than at least one value in unary R</a:t>
            </a:r>
            <a:endParaRPr/>
          </a:p>
        </p:txBody>
      </p:sp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Relations</a:t>
            </a:r>
            <a:endParaRPr/>
          </a:p>
        </p:txBody>
      </p:sp>
      <p:sp>
        <p:nvSpPr>
          <p:cNvPr id="653" name="Google Shape;653;p5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54" name="Google Shape;654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tuple in SQL is represented by a list of scalar values between ()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a tuple t has the same number of components as a relation R, then we may compare t and R with IN, ANY, ALL</a:t>
            </a:r>
            <a:endParaRPr/>
          </a:p>
        </p:txBody>
      </p:sp>
      <p:sp>
        <p:nvSpPr>
          <p:cNvPr id="661" name="Google Shape;661;p5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Tuples</a:t>
            </a:r>
            <a:endParaRPr/>
          </a:p>
        </p:txBody>
      </p:sp>
      <p:sp>
        <p:nvSpPr>
          <p:cNvPr id="662" name="Google Shape;662;p5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63" name="Google Shape;663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12: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dependents of all employees of department number 1</a:t>
            </a:r>
            <a:endParaRPr/>
          </a:p>
        </p:txBody>
      </p:sp>
      <p:sp>
        <p:nvSpPr>
          <p:cNvPr id="669" name="Google Shape;669;p5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5257800" cy="229785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72" name="Google Shape;672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now, sub-queries can be evaluated once and for all, the result used in a higher-level 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some sub-queries are required to be evaluated many times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That kind of sub-queries is called correlated sub-query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</a:t>
            </a:r>
            <a:r>
              <a:rPr lang="en-US" i="1">
                <a:solidFill>
                  <a:srgbClr val="FF0000"/>
                </a:solidFill>
              </a:rPr>
              <a:t>Scoping rules </a:t>
            </a:r>
            <a:r>
              <a:rPr lang="en-US">
                <a:solidFill>
                  <a:srgbClr val="FF0000"/>
                </a:solidFill>
              </a:rPr>
              <a:t>for names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80" name="Google Shape;680;p5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81" name="Google Shape;681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projects have the same location with projectA</a:t>
            </a:r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6553200" cy="188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91" name="Google Shape;691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Another example: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titles that have been used for two or movies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 Old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049463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698" name="Google Shape;698;p5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In a FROM list we can use a parenthesized sub-query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We must give it a tuple-variable alias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Example: Find the employees of </a:t>
            </a:r>
            <a:r>
              <a:rPr lang="en-US" sz="2590" i="1"/>
              <a:t>Phòng Phần mềm trong nước</a:t>
            </a:r>
            <a:endParaRPr sz="2590" i="1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SELECT 	*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FROM 	tblEmployee e, </a:t>
            </a:r>
            <a:br>
              <a:rPr lang="en-US" sz="2127"/>
            </a:br>
            <a:r>
              <a:rPr lang="en-US" sz="2127"/>
              <a:t>		(SELECT depNum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FROM tblDepartment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WHERE depName=N'Phòng phần mềm trong nước') d</a:t>
            </a:r>
            <a:endParaRPr sz="2127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WHERE 	e.depNum=d.depNum</a:t>
            </a:r>
            <a:endParaRPr sz="2127"/>
          </a:p>
        </p:txBody>
      </p:sp>
      <p:sp>
        <p:nvSpPr>
          <p:cNvPr id="707" name="Google Shape;707;p5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 in FROM Clauses</a:t>
            </a:r>
            <a:endParaRPr/>
          </a:p>
        </p:txBody>
      </p:sp>
      <p:sp>
        <p:nvSpPr>
          <p:cNvPr id="708" name="Google Shape;708;p5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Join Expressions can be stand as a query itself or can be used as sub-queries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Cross Join in SQL= Cartesian Product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Syntax: </a:t>
            </a:r>
            <a:r>
              <a:rPr lang="en-US">
                <a:solidFill>
                  <a:srgbClr val="FF0000"/>
                </a:solidFill>
              </a:rPr>
              <a:t>R CROSS JOIN S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each tuple of 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Theta Join with ON keyword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Systax: </a:t>
            </a:r>
            <a:r>
              <a:rPr lang="en-US">
                <a:solidFill>
                  <a:srgbClr val="FF0000"/>
                </a:solidFill>
              </a:rPr>
              <a:t>R JOIN S ON R.A=S.A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those tuples of S, which satisfy the condition after ON keyword</a:t>
            </a:r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Expressions</a:t>
            </a:r>
            <a:endParaRPr/>
          </a:p>
        </p:txBody>
      </p:sp>
      <p:sp>
        <p:nvSpPr>
          <p:cNvPr id="717" name="Google Shape;717;p5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18" name="Google Shape;718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Product two relations Department and Employee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departments and employees who work in those departments, respectively</a:t>
            </a:r>
            <a:endParaRPr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766" y="4724400"/>
            <a:ext cx="775663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More Example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3" name="Google Shape;733;p6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sp>
        <p:nvSpPr>
          <p:cNvPr id="734" name="Google Shape;734;p6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35" name="Google Shape;735;p6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Integrity constraints</a:t>
            </a:r>
            <a:br>
              <a:rPr lang="en-US" sz="3240"/>
            </a:br>
            <a:endParaRPr sz="3240"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Kinds of integrity constraints: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1. Key Constraints (1 table): Primary key, Candidate key (Unique)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2. Attribute Constraints (1 table): NULL/NOT NULL; CHECK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3. Referential Integrity Constraints (2 tables): FOREIGN KEY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4. Global Constraints (n tables): CHECK or CREATE ASSERTION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400"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i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implement these constraints by SQL</a:t>
            </a:r>
            <a:endParaRPr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natural join differs from a theta-join in that: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join condition: all pairs of attributes from the two relations having a common name are equated, and there are no other condition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One of each pair of equated attributes is projected out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 : Table1 NATURAL JOIN Table2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>
                <a:solidFill>
                  <a:srgbClr val="FF0000"/>
                </a:solidFill>
              </a:rPr>
              <a:t>Microsoft SQL SERVER DONOT SUPPORT NATURAL JOINS AT ALL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Natural Joins</a:t>
            </a:r>
            <a:endParaRPr/>
          </a:p>
        </p:txBody>
      </p:sp>
      <p:sp>
        <p:nvSpPr>
          <p:cNvPr id="743" name="Google Shape;743;p6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44" name="Google Shape;744;p6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 outer join is a way to augment the result of join by the dangling tuples, padded with null values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dangling tuples from both of its arguments, we use </a:t>
            </a:r>
            <a:r>
              <a:rPr lang="en-US" i="1"/>
              <a:t>full outer join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from left/right side, we use </a:t>
            </a:r>
            <a:r>
              <a:rPr lang="en-US" i="1"/>
              <a:t>left outer join</a:t>
            </a:r>
            <a:r>
              <a:rPr lang="en-US"/>
              <a:t>/</a:t>
            </a:r>
            <a:r>
              <a:rPr lang="en-US" i="1"/>
              <a:t>right outer join</a:t>
            </a:r>
            <a:endParaRPr/>
          </a:p>
        </p:txBody>
      </p:sp>
      <p:sp>
        <p:nvSpPr>
          <p:cNvPr id="751" name="Google Shape;751;p6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location, listing the projects that are processed in it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59" name="Google Shape;759;p6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276600"/>
            <a:ext cx="805866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62" name="Google Shape;762;p6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17.2: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department, listing the projects that it controls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68" name="Google Shape;768;p6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2895600"/>
            <a:ext cx="800970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Study some operations that acts on relations as whole, rather than on tuples individually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6.4 Full-Relation Operations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0" name="Google Shape;780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relation, being a set, cannot have more than one copy of any given tuple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the SQL response to a query may list the same tuple several times, that is,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preserves duplicates as a default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So, by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we can eliminate a duplicates from SQL relations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87" name="Google Shape;787;p6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88" name="Google Shape;788;p6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9" name="Google Shape;789;p6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17.3: List all location in which the projects are processed.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Location name is repeated many times</a:t>
            </a:r>
            <a:endParaRPr/>
          </a:p>
          <a:p>
            <a:pPr marL="633413" lvl="0" indent="-31908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DISTINCT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</a:t>
            </a:r>
            <a:r>
              <a:rPr lang="en-US" sz="2200" b="1"/>
              <a:t>DISTINCT</a:t>
            </a:r>
            <a:r>
              <a:rPr lang="en-US" sz="2200"/>
              <a:t>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96" name="Google Shape;796;p6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97" name="Google Shape;797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Set operations on relations will eliminate duplicates automatically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Use ALL keyword after Union, Intersect, and Except to prevent elimination of duplicates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2801642" y="3662038"/>
            <a:ext cx="35052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</p:txBody>
      </p:sp>
      <p:sp>
        <p:nvSpPr>
          <p:cNvPr id="805" name="Google Shape;805;p6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Duplicates in Unions, Intersections, and Differences</a:t>
            </a:r>
            <a:endParaRPr/>
          </a:p>
        </p:txBody>
      </p:sp>
      <p:sp>
        <p:nvSpPr>
          <p:cNvPr id="806" name="Google Shape;806;p6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07" name="Google Shape;807;p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Grouping operator partitions the tuples of relation into </a:t>
            </a:r>
            <a:r>
              <a:rPr lang="en-US" i="1">
                <a:solidFill>
                  <a:srgbClr val="FF0000"/>
                </a:solidFill>
              </a:rPr>
              <a:t>groups</a:t>
            </a:r>
            <a:r>
              <a:rPr lang="en-US"/>
              <a:t>, based on the values of tuples in one or more attributes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After grouping the tuples of relation, we are able to </a:t>
            </a:r>
            <a:r>
              <a:rPr lang="en-US" i="1">
                <a:solidFill>
                  <a:srgbClr val="FF0000"/>
                </a:solidFill>
              </a:rPr>
              <a:t>aggregate</a:t>
            </a:r>
            <a:r>
              <a:rPr lang="en-US"/>
              <a:t> certain other columns of relation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/>
              <a:t> clause in SELECT statement</a:t>
            </a: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 and Aggregation in SQL</a:t>
            </a:r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Five aggregation operators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SUM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AVG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MIN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MAX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COUNT act on one or more columns or all of columns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Eliminating duplicates from the column before applying the aggregation by DISTINCT keyword</a:t>
            </a:r>
            <a:endParaRPr/>
          </a:p>
        </p:txBody>
      </p:sp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strings are equal (=) if they are the same sequence of characters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comparisons: &lt;, &gt;, ≤, ≤, ≠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Suppose a=a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and b=b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m</a:t>
            </a:r>
            <a:r>
              <a:rPr lang="en-US"/>
              <a:t> are two strings, the first is less than the second if ∃ k≤min(n,m):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∀i, 1≤i≤k: a</a:t>
            </a:r>
            <a:r>
              <a:rPr lang="en-US" baseline="-25000"/>
              <a:t>i </a:t>
            </a:r>
            <a:r>
              <a:rPr lang="en-US"/>
              <a:t> = b</a:t>
            </a:r>
            <a:r>
              <a:rPr lang="en-US" baseline="-25000"/>
              <a:t>i</a:t>
            </a:r>
            <a:r>
              <a:rPr lang="en-US"/>
              <a:t>, and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</a:t>
            </a:r>
            <a:r>
              <a:rPr lang="en-US" baseline="-25000"/>
              <a:t>k+1</a:t>
            </a:r>
            <a:r>
              <a:rPr lang="en-US"/>
              <a:t>&lt;b</a:t>
            </a:r>
            <a:r>
              <a:rPr lang="en-US" baseline="-25000"/>
              <a:t>k+1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 i="1"/>
              <a:t>der</a:t>
            </a:r>
            <a:r>
              <a:rPr lang="en-US"/>
              <a:t> &lt; </a:t>
            </a: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o</a:t>
            </a:r>
            <a:endParaRPr i="1">
              <a:solidFill>
                <a:srgbClr val="FF0000"/>
              </a:solidFill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bar</a:t>
            </a:r>
            <a:r>
              <a:rPr lang="en-US"/>
              <a:t> &lt; </a:t>
            </a:r>
            <a:r>
              <a:rPr lang="en-US" b="1" i="1"/>
              <a:t>bar</a:t>
            </a:r>
            <a:r>
              <a:rPr lang="en-US" i="1">
                <a:solidFill>
                  <a:srgbClr val="FF0000"/>
                </a:solidFill>
              </a:rPr>
              <a:t>g</a:t>
            </a:r>
            <a:r>
              <a:rPr lang="en-US" i="1"/>
              <a:t>ain</a:t>
            </a: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of Strings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average salary of all employees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number of employees</a:t>
            </a:r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962400"/>
            <a:ext cx="4953000" cy="11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5105400"/>
            <a:ext cx="4648200" cy="11161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partition the tuples of relation into groups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</a:t>
            </a:r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</p:txBody>
      </p:sp>
      <p:sp>
        <p:nvSpPr>
          <p:cNvPr id="843" name="Google Shape;843;p7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44" name="Google Shape;844;p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employees by department number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number of employees for each department number</a:t>
            </a:r>
            <a:endParaRPr/>
          </a:p>
        </p:txBody>
      </p:sp>
      <p:sp>
        <p:nvSpPr>
          <p:cNvPr id="850" name="Google Shape;850;p7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" y="3962400"/>
            <a:ext cx="215561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6125" y="3962400"/>
            <a:ext cx="5400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54" name="Google Shape;854;p7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There are two kinds of terms in SELECT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Aggregations</a:t>
            </a:r>
            <a:r>
              <a:rPr lang="en-US"/>
              <a:t>, that applied to an attribute or expression involving attributes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Grouping Attributes</a:t>
            </a:r>
            <a:r>
              <a:rPr lang="en-US"/>
              <a:t>, that appear in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with GROUP BY is interpreted as follow: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Evaluate the relation R expressed by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the tuples of R according to the attributes in </a:t>
            </a:r>
            <a:r>
              <a:rPr lang="en-US">
                <a:solidFill>
                  <a:srgbClr val="FF000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Produce as a result the attributes and aggregation of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</a:t>
            </a:r>
            <a:endParaRPr/>
          </a:p>
        </p:txBody>
      </p:sp>
      <p:sp>
        <p:nvSpPr>
          <p:cNvPr id="861" name="Google Shape;861;p7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62" name="Google Shape;862;p7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63" name="Google Shape;863;p7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Compute the number of employees for each project</a:t>
            </a:r>
            <a:endParaRPr/>
          </a:p>
        </p:txBody>
      </p:sp>
      <p:sp>
        <p:nvSpPr>
          <p:cNvPr id="869" name="Google Shape;869;p7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743199"/>
            <a:ext cx="6400800" cy="16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72" name="Google Shape;872;p7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tuples have nulls, there are some rules: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value NULL is ignored in any aggregation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Count(*): a number of tuples in a relation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Count(A): a number of tuples with non-NULL values for A attribute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NULL is treated as an ordinary value when forming groups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count of empty bag is 0, other aggregation of empty bag is NULL</a:t>
            </a:r>
            <a:endParaRPr/>
          </a:p>
        </p:txBody>
      </p:sp>
      <p:sp>
        <p:nvSpPr>
          <p:cNvPr id="879" name="Google Shape;879;p7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Suppose R(A,B) as followed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8" name="Google Shape;888;p7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graphicFrame>
        <p:nvGraphicFramePr>
          <p:cNvPr id="889" name="Google Shape;889;p77"/>
          <p:cNvGraphicFramePr/>
          <p:nvPr/>
        </p:nvGraphicFramePr>
        <p:xfrm>
          <a:off x="3657600" y="2306320"/>
          <a:ext cx="1724650" cy="7417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8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count(B)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(NULL,0)</a:t>
            </a:r>
            <a:endParaRPr/>
          </a:p>
        </p:txBody>
      </p:sp>
      <p:sp>
        <p:nvSpPr>
          <p:cNvPr id="891" name="Google Shape;891;p77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sum(B)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(NULL,NULL)</a:t>
            </a:r>
            <a:endParaRPr/>
          </a:p>
        </p:txBody>
      </p:sp>
      <p:sp>
        <p:nvSpPr>
          <p:cNvPr id="892" name="Google Shape;892;p7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93" name="Google Shape;893;p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tuples of relations, we put those conditions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groups of tuples after grouping, those conditions are based on some aggregations, how can we do?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 that case, we follow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 with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Considerations …</a:t>
            </a:r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&lt;conditions on tuples&gt;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&lt;conditions on groups&gt;</a:t>
            </a:r>
            <a:endParaRPr/>
          </a:p>
        </p:txBody>
      </p:sp>
      <p:sp>
        <p:nvSpPr>
          <p:cNvPr id="911" name="Google Shape;911;p7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12" name="Google Shape;912;p7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Print the number of employees for each those department, whose average salary exceeds 80000</a:t>
            </a:r>
            <a:endParaRPr/>
          </a:p>
        </p:txBody>
      </p:sp>
      <p:sp>
        <p:nvSpPr>
          <p:cNvPr id="918" name="Google Shape;918;p8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00400"/>
            <a:ext cx="749053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21" name="Google Shape;921;p8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body" idx="1"/>
          </p:nvPr>
        </p:nvSpPr>
        <p:spPr>
          <a:xfrm>
            <a:off x="585924" y="1291472"/>
            <a:ext cx="7936637" cy="490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Like or Not Like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special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%</a:t>
            </a:r>
            <a:r>
              <a:rPr lang="en-US"/>
              <a:t> means any sequence of 0 or more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_</a:t>
            </a:r>
            <a:r>
              <a:rPr lang="en-US"/>
              <a:t> means any one character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97073" y="1887697"/>
            <a:ext cx="2250937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LIKE p;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5384564" y="1887696"/>
            <a:ext cx="2858668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NOT LIKE p;</a:t>
            </a:r>
            <a:endParaRPr/>
          </a:p>
        </p:txBody>
      </p:sp>
      <p:sp>
        <p:nvSpPr>
          <p:cNvPr id="253" name="Google Shape;253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rules about HAVING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 aggregation in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applies only to the tuples of the group being tested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Any attribute of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 may be 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clause, but only those attributes that are in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list may appear un-aggregated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(the same rule as for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clause)</a:t>
            </a:r>
            <a:endParaRPr/>
          </a:p>
        </p:txBody>
      </p:sp>
      <p:sp>
        <p:nvSpPr>
          <p:cNvPr id="928" name="Google Shape;928;p8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29" name="Google Shape;929;p8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0" name="Google Shape;930;p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AVG(</a:t>
            </a:r>
            <a:r>
              <a:rPr lang="en-US" sz="1900" b="1"/>
              <a:t>workHours</a:t>
            </a:r>
            <a:r>
              <a:rPr lang="en-US" sz="1900"/>
              <a:t>)&gt;20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</a:t>
            </a:r>
            <a:r>
              <a:rPr lang="en-US" sz="1900" b="1"/>
              <a:t>proNum</a:t>
            </a:r>
            <a:r>
              <a:rPr lang="en-US" sz="1900"/>
              <a:t>=4</a:t>
            </a:r>
            <a:endParaRPr/>
          </a:p>
        </p:txBody>
      </p:sp>
      <p:sp>
        <p:nvSpPr>
          <p:cNvPr id="937" name="Google Shape;937;p8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38" name="Google Shape;938;p8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9" name="Google Shape;939;p8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err="1" smtClean="0"/>
              <a:t>Subquery</a:t>
            </a:r>
            <a:r>
              <a:rPr lang="en-US" dirty="0" smtClean="0"/>
              <a:t> is </a:t>
            </a:r>
            <a:r>
              <a:rPr lang="en-US" b="1" dirty="0" smtClean="0"/>
              <a:t>a query inside another query</a:t>
            </a:r>
          </a:p>
          <a:p>
            <a:pPr lvl="1">
              <a:defRPr/>
            </a:pPr>
            <a:r>
              <a:rPr lang="en-US" sz="2800" dirty="0" smtClean="0"/>
              <a:t>A </a:t>
            </a:r>
            <a:r>
              <a:rPr lang="en-US" sz="2800" dirty="0" err="1" smtClean="0"/>
              <a:t>subquery</a:t>
            </a:r>
            <a:r>
              <a:rPr lang="en-US" sz="2800" dirty="0" smtClean="0"/>
              <a:t> can be nested inside a SELECT, INSERT, UPDATE or DELETE statement or inside another </a:t>
            </a:r>
            <a:r>
              <a:rPr lang="en-US" sz="2800" dirty="0" err="1" smtClean="0"/>
              <a:t>subquery</a:t>
            </a:r>
            <a:r>
              <a:rPr lang="en-US" sz="2800" dirty="0" smtClean="0"/>
              <a:t>.</a:t>
            </a:r>
          </a:p>
          <a:p>
            <a:pPr lvl="1">
              <a:defRPr/>
            </a:pPr>
            <a:r>
              <a:rPr lang="en-US" sz="2800" dirty="0" smtClean="0"/>
              <a:t>A </a:t>
            </a:r>
            <a:r>
              <a:rPr lang="en-US" sz="2800" dirty="0" err="1" smtClean="0"/>
              <a:t>subquery</a:t>
            </a:r>
            <a:r>
              <a:rPr lang="en-US" sz="2800" dirty="0" smtClean="0"/>
              <a:t> is usually added within the WHERE clause of another SQL SELECT statement.</a:t>
            </a:r>
          </a:p>
          <a:p>
            <a:pPr>
              <a:defRPr/>
            </a:pPr>
            <a:r>
              <a:rPr lang="en-US" sz="3200" dirty="0" smtClean="0"/>
              <a:t>In </a:t>
            </a:r>
            <a:r>
              <a:rPr lang="en-US" sz="3200" dirty="0"/>
              <a:t>a </a:t>
            </a:r>
            <a:r>
              <a:rPr lang="en-US" sz="3200" dirty="0" err="1"/>
              <a:t>subquery</a:t>
            </a:r>
            <a:r>
              <a:rPr lang="en-US" sz="3200" dirty="0"/>
              <a:t> SELECT statement, </a:t>
            </a:r>
            <a:r>
              <a:rPr lang="en-US" sz="3200" dirty="0" smtClean="0"/>
              <a:t>can not include:</a:t>
            </a:r>
          </a:p>
          <a:p>
            <a:pPr lvl="1">
              <a:defRPr/>
            </a:pPr>
            <a:r>
              <a:rPr lang="en-US" sz="2800" dirty="0" smtClean="0"/>
              <a:t>the </a:t>
            </a:r>
            <a:r>
              <a:rPr lang="en-US" sz="2800" dirty="0"/>
              <a:t>keyword DISTINCT in the SELECT phrase,</a:t>
            </a:r>
          </a:p>
          <a:p>
            <a:pPr lvl="1">
              <a:defRPr/>
            </a:pPr>
            <a:r>
              <a:rPr lang="en-US" sz="2800" dirty="0"/>
              <a:t>an ORDER BY phrase.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18D7-6B2A-4C4D-9FBC-0B3BB61E77D6}" type="slidenum">
              <a:rPr lang="en-SG" altLang="en-US" smtClean="0"/>
              <a:pPr>
                <a:defRPr/>
              </a:pPr>
              <a:t>82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1757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/>
          <a:lstStyle/>
          <a:p>
            <a:r>
              <a:rPr lang="en-US" altLang="en-US" smtClean="0"/>
              <a:t>Subqueries can be:</a:t>
            </a:r>
          </a:p>
          <a:p>
            <a:pPr lvl="1"/>
            <a:r>
              <a:rPr lang="en-US" altLang="en-US" smtClean="0"/>
              <a:t>Noncorrelated subqueries (Self-contained subqueries)</a:t>
            </a:r>
          </a:p>
          <a:p>
            <a:pPr lvl="2"/>
            <a:r>
              <a:rPr lang="en-US" altLang="en-US" smtClean="0"/>
              <a:t>have no dependency on outer query</a:t>
            </a:r>
          </a:p>
          <a:p>
            <a:pPr lvl="2"/>
            <a:r>
              <a:rPr lang="en-US" altLang="en-US" smtClean="0"/>
              <a:t>execute once for the entire outer query</a:t>
            </a:r>
          </a:p>
          <a:p>
            <a:pPr lvl="1"/>
            <a:r>
              <a:rPr lang="en-US" altLang="en-US" smtClean="0"/>
              <a:t>Correlated subqueries</a:t>
            </a:r>
          </a:p>
          <a:p>
            <a:pPr lvl="2"/>
            <a:r>
              <a:rPr lang="en-US" altLang="en-US" smtClean="0"/>
              <a:t>depend on values from outer query</a:t>
            </a:r>
          </a:p>
          <a:p>
            <a:pPr lvl="2"/>
            <a:r>
              <a:rPr lang="en-US" altLang="en-US" smtClean="0"/>
              <a:t>execute once for each row returned by the outer query</a:t>
            </a:r>
          </a:p>
          <a:p>
            <a:pPr lvl="2"/>
            <a:r>
              <a:rPr lang="en-US" altLang="en-US" smtClean="0"/>
              <a:t>Can use the EXISTS operator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EA40E-0C60-4E1F-8A57-8960A5F3471B}" type="slidenum">
              <a:rPr lang="en-SG" altLang="en-US" smtClean="0"/>
              <a:pPr>
                <a:defRPr/>
              </a:pPr>
              <a:t>83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40619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607425" cy="4865688"/>
          </a:xfrm>
        </p:spPr>
        <p:txBody>
          <a:bodyPr/>
          <a:lstStyle/>
          <a:p>
            <a:r>
              <a:rPr lang="en-US" altLang="en-US" smtClean="0"/>
              <a:t>A subquery is must be enclosed within </a:t>
            </a:r>
            <a:r>
              <a:rPr lang="en-US" altLang="en-US" b="1" smtClean="0"/>
              <a:t>parentheses</a:t>
            </a:r>
            <a:endParaRPr lang="en-US" altLang="en-US" smtClean="0"/>
          </a:p>
          <a:p>
            <a:r>
              <a:rPr lang="en-US" altLang="en-US" smtClean="0"/>
              <a:t>Subquery can return:</a:t>
            </a:r>
          </a:p>
          <a:p>
            <a:pPr lvl="1"/>
            <a:r>
              <a:rPr lang="en-US" altLang="en-US" smtClean="0"/>
              <a:t>One single value (Scalar Subquery) - One column and one row</a:t>
            </a:r>
          </a:p>
          <a:p>
            <a:pPr lvl="1"/>
            <a:r>
              <a:rPr lang="en-US" altLang="en-US" smtClean="0"/>
              <a:t>A list of values (Multi-Valued Subquery) - One column and multiple rows</a:t>
            </a:r>
          </a:p>
          <a:p>
            <a:pPr lvl="1"/>
            <a:r>
              <a:rPr lang="en-US" altLang="en-US" smtClean="0"/>
              <a:t>A virtual table - Multicolumn, multirow set of values</a:t>
            </a:r>
          </a:p>
          <a:p>
            <a:pPr lvl="1"/>
            <a:r>
              <a:rPr lang="en-US" altLang="en-US" smtClean="0"/>
              <a:t>No value - Output of the outer query might result in an error or a null empty set</a:t>
            </a:r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B0B98-DA7F-4D88-9D75-E307A27EAF20}" type="slidenum">
              <a:rPr lang="en-SG" altLang="en-US" smtClean="0"/>
              <a:pPr>
                <a:defRPr/>
              </a:pPr>
              <a:t>84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7800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Subquery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715375" cy="4865688"/>
          </a:xfrm>
        </p:spPr>
        <p:txBody>
          <a:bodyPr/>
          <a:lstStyle/>
          <a:p>
            <a:r>
              <a:rPr lang="en-US" altLang="en-US" smtClean="0"/>
              <a:t>The most common type of subquery uses an inner SELECT subquery on the right side of a WHERE comparison expression (WHERE subqueries)</a:t>
            </a:r>
          </a:p>
          <a:p>
            <a:r>
              <a:rPr lang="en-US" altLang="en-US" smtClean="0"/>
              <a:t>A subquery can be used within a SQL data manipulation language (DML) statement such</a:t>
            </a:r>
            <a:br>
              <a:rPr lang="en-US" altLang="en-US" smtClean="0"/>
            </a:br>
            <a:r>
              <a:rPr lang="en-US" altLang="en-US" smtClean="0"/>
              <a:t>as INSERT, UPDATE, or DELETE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2FAAB-12A2-4A5E-8711-26FF1490B6EC}" type="slidenum">
              <a:rPr lang="en-SG" altLang="en-US" smtClean="0"/>
              <a:pPr>
                <a:defRPr/>
              </a:pPr>
              <a:t>85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0542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WHERE Subqueries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Syntax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altLang="en-US" sz="3200" dirty="0"/>
              <a:t>The </a:t>
            </a:r>
            <a:r>
              <a:rPr lang="en-US" altLang="en-US" sz="3200" dirty="0" err="1"/>
              <a:t>subquery</a:t>
            </a:r>
            <a:r>
              <a:rPr lang="en-US" altLang="en-US" sz="3200" dirty="0"/>
              <a:t> (inner query) executes once before the main query.</a:t>
            </a:r>
          </a:p>
          <a:p>
            <a:pPr>
              <a:defRPr/>
            </a:pPr>
            <a:r>
              <a:rPr lang="en-US" altLang="en-US" sz="3200" dirty="0"/>
              <a:t>The result of the </a:t>
            </a:r>
            <a:r>
              <a:rPr lang="en-US" altLang="en-US" sz="3200" dirty="0" err="1"/>
              <a:t>subquery</a:t>
            </a:r>
            <a:r>
              <a:rPr lang="en-US" altLang="en-US" sz="3200" dirty="0"/>
              <a:t> is used by the main query (outer query).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83AEE-43F4-4A52-B471-E54DB23F4032}" type="slidenum">
              <a:rPr lang="en-SG" altLang="en-US" smtClean="0"/>
              <a:pPr>
                <a:defRPr/>
              </a:pPr>
              <a:t>86</a:t>
            </a:fld>
            <a:endParaRPr lang="en-SG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91506" y="1431925"/>
            <a:ext cx="6264275" cy="1562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FF"/>
                </a:solidFill>
              </a:rPr>
              <a:t>SELECT</a:t>
            </a:r>
            <a:r>
              <a:rPr lang="en-US" altLang="en-US" b="0"/>
              <a:t> column_list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FF"/>
                </a:solidFill>
              </a:rPr>
              <a:t>FROM</a:t>
            </a:r>
            <a:r>
              <a:rPr lang="en-US" altLang="en-US" b="0"/>
              <a:t> table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FF"/>
                </a:solidFill>
              </a:rPr>
              <a:t>WHERE</a:t>
            </a:r>
            <a:r>
              <a:rPr lang="en-US" altLang="en-US" b="0"/>
              <a:t> expression </a:t>
            </a:r>
            <a:r>
              <a:rPr lang="en-US" altLang="en-US">
                <a:solidFill>
                  <a:srgbClr val="FF0066"/>
                </a:solidFill>
              </a:rPr>
              <a:t>OPERATOR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0"/>
              <a:t>			(</a:t>
            </a:r>
            <a:r>
              <a:rPr lang="en-US" altLang="en-US" b="0">
                <a:solidFill>
                  <a:srgbClr val="0000FF"/>
                </a:solidFill>
              </a:rPr>
              <a:t>SELECT</a:t>
            </a:r>
            <a:r>
              <a:rPr lang="en-US" altLang="en-US" b="0"/>
              <a:t> column_list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b="0"/>
              <a:t>			  </a:t>
            </a:r>
            <a:r>
              <a:rPr lang="en-US" altLang="en-US" b="0">
                <a:solidFill>
                  <a:srgbClr val="0000FF"/>
                </a:solidFill>
              </a:rPr>
              <a:t>FROM</a:t>
            </a:r>
            <a:r>
              <a:rPr lang="en-US" altLang="en-US" b="0"/>
              <a:t>    table)</a:t>
            </a:r>
          </a:p>
        </p:txBody>
      </p:sp>
    </p:spTree>
    <p:extLst>
      <p:ext uri="{BB962C8B-B14F-4D97-AF65-F5344CB8AC3E}">
        <p14:creationId xmlns:p14="http://schemas.microsoft.com/office/powerpoint/2010/main" val="21550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The contents of Employees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44D7B-E9E9-4012-B4F5-1250FB94C85D}" type="slidenum">
              <a:rPr lang="en-SG" altLang="en-US" smtClean="0"/>
              <a:pPr>
                <a:defRPr/>
              </a:pPr>
              <a:t>87</a:t>
            </a:fld>
            <a:endParaRPr lang="en-SG" alt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0475"/>
            <a:ext cx="8804275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The contents of Departments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84786-6A44-4095-B776-8334D164DFB3}" type="slidenum">
              <a:rPr lang="en-SG" altLang="en-US" smtClean="0"/>
              <a:pPr>
                <a:defRPr/>
              </a:pPr>
              <a:t>88</a:t>
            </a:fld>
            <a:endParaRPr lang="en-SG" altLang="en-US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11275"/>
            <a:ext cx="6408738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Scalar Subquery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79388" y="1487488"/>
            <a:ext cx="8794750" cy="486727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 Scalar sub query returns one single value </a:t>
            </a:r>
            <a:r>
              <a:rPr lang="en-US" altLang="en-US" b="1" dirty="0" smtClean="0"/>
              <a:t>to outer query</a:t>
            </a:r>
          </a:p>
          <a:p>
            <a:pPr lvl="1">
              <a:defRPr/>
            </a:pPr>
            <a:r>
              <a:rPr lang="en-US" dirty="0" smtClean="0"/>
              <a:t>Uses operators: can be &gt;, &lt;, =, &gt;=, or &lt;=, &lt;&gt;</a:t>
            </a:r>
          </a:p>
          <a:p>
            <a:pPr lvl="1">
              <a:defRPr/>
            </a:pPr>
            <a:r>
              <a:rPr lang="en-US" altLang="en-US" dirty="0" smtClean="0"/>
              <a:t>Value generated by the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must be of a comparable data type</a:t>
            </a:r>
          </a:p>
          <a:p>
            <a:pPr>
              <a:defRPr/>
            </a:pPr>
            <a:r>
              <a:rPr lang="en-US" altLang="en-US" dirty="0"/>
              <a:t>If the query returns multiple values, the DBMS will generate an error.</a:t>
            </a:r>
          </a:p>
          <a:p>
            <a:pPr>
              <a:defRPr/>
            </a:pPr>
            <a:r>
              <a:rPr lang="en-GB" kern="0" dirty="0" smtClean="0">
                <a:solidFill>
                  <a:srgbClr val="000000"/>
                </a:solidFill>
              </a:rPr>
              <a:t>If </a:t>
            </a:r>
            <a:r>
              <a:rPr lang="en-GB" kern="0" dirty="0">
                <a:solidFill>
                  <a:srgbClr val="000000"/>
                </a:solidFill>
              </a:rPr>
              <a:t>inner query returns an empty set, result is </a:t>
            </a:r>
            <a:r>
              <a:rPr lang="en-GB" kern="0" dirty="0" smtClean="0">
                <a:solidFill>
                  <a:srgbClr val="000000"/>
                </a:solidFill>
              </a:rPr>
              <a:t>converted </a:t>
            </a:r>
            <a:r>
              <a:rPr lang="en-GB" kern="0" dirty="0">
                <a:solidFill>
                  <a:srgbClr val="000000"/>
                </a:solidFill>
              </a:rPr>
              <a:t>to </a:t>
            </a:r>
            <a:r>
              <a:rPr lang="en-GB" kern="0" dirty="0" smtClean="0">
                <a:solidFill>
                  <a:srgbClr val="000000"/>
                </a:solidFill>
              </a:rPr>
              <a:t>NULL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42EAA-77FE-4635-9CE1-5BED9978DC12}" type="slidenum">
              <a:rPr lang="en-SG" altLang="en-US" smtClean="0"/>
              <a:pPr>
                <a:defRPr/>
              </a:pPr>
              <a:t>89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1469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named as ‘Võ Việt Anh’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whose name is ended at ‘Anh’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114800"/>
            <a:ext cx="7086600" cy="9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029199"/>
            <a:ext cx="7010400" cy="94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Scalar Subquery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49250" y="1246188"/>
            <a:ext cx="8794750" cy="4867275"/>
          </a:xfrm>
        </p:spPr>
        <p:txBody>
          <a:bodyPr/>
          <a:lstStyle/>
          <a:p>
            <a:r>
              <a:rPr lang="en-US" altLang="en-US" smtClean="0"/>
              <a:t>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78C8-05D4-4A59-9927-2C75F5B1E303}" type="slidenum">
              <a:rPr lang="en-SG" altLang="en-US" smtClean="0"/>
              <a:pPr>
                <a:defRPr/>
              </a:pPr>
              <a:t>90</a:t>
            </a:fld>
            <a:endParaRPr lang="en-SG" alt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00906" y="1846262"/>
            <a:ext cx="4805363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SELECT</a:t>
            </a:r>
            <a:r>
              <a:rPr lang="en-GB" altLang="en-US">
                <a:cs typeface="Times New Roman" panose="02020603050405020304" pitchFamily="18" charset="0"/>
              </a:rPr>
              <a:t>   ......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FROM</a:t>
            </a:r>
            <a:r>
              <a:rPr lang="en-GB" altLang="en-US">
                <a:cs typeface="Times New Roman" panose="02020603050405020304" pitchFamily="18" charset="0"/>
              </a:rPr>
              <a:t>       ......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WHERE</a:t>
            </a:r>
            <a:r>
              <a:rPr lang="en-GB" altLang="en-US">
                <a:cs typeface="Times New Roman" panose="02020603050405020304" pitchFamily="18" charset="0"/>
              </a:rPr>
              <a:t>    ......       </a:t>
            </a:r>
            <a:r>
              <a:rPr lang="el-GR" altLang="en-US" sz="2800">
                <a:solidFill>
                  <a:srgbClr val="C00000"/>
                </a:solidFill>
                <a:cs typeface="Times New Roman" panose="02020603050405020304" pitchFamily="18" charset="0"/>
              </a:rPr>
              <a:t>θ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( SELECT   ......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0000FF"/>
                </a:solidFill>
                <a:cs typeface="Times New Roman" panose="02020603050405020304" pitchFamily="18" charset="0"/>
              </a:rPr>
              <a:t>		  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FROM       ......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0000FF"/>
                </a:solidFill>
                <a:cs typeface="Times New Roman" panose="02020603050405020304" pitchFamily="18" charset="0"/>
              </a:rPr>
              <a:t>		  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WHERE    ......  )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6257925" y="1541463"/>
            <a:ext cx="1155700" cy="2665412"/>
          </a:xfrm>
          <a:prstGeom prst="wedgeRoundRectCallout">
            <a:avLst>
              <a:gd name="adj1" fmla="val -315819"/>
              <a:gd name="adj2" fmla="val -1032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θ</a:t>
            </a: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can be</a:t>
            </a:r>
            <a:b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=</a:t>
            </a:r>
            <a:b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&lt;&gt;</a:t>
            </a:r>
          </a:p>
          <a:p>
            <a:r>
              <a:rPr lang="en-GB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 &gt;</a:t>
            </a:r>
          </a:p>
          <a:p>
            <a:r>
              <a:rPr lang="en-GB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 &gt;=</a:t>
            </a:r>
          </a:p>
          <a:p>
            <a:r>
              <a:rPr lang="en-GB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 &lt;</a:t>
            </a:r>
          </a:p>
          <a:p>
            <a:r>
              <a:rPr lang="en-GB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        &lt;=</a:t>
            </a:r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1338263" y="4679950"/>
            <a:ext cx="6816725" cy="892175"/>
          </a:xfrm>
          <a:prstGeom prst="wedgeRoundRectCallout">
            <a:avLst>
              <a:gd name="adj1" fmla="val -2444"/>
              <a:gd name="adj2" fmla="val -2687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Must ensure that the subquery returns a SINGLE VALUE,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i.e. a table of one row and one column, or an ERROR results.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/>
          <a:lstStyle/>
          <a:p>
            <a:r>
              <a:rPr lang="en-US" altLang="en-US" smtClean="0"/>
              <a:t>Scalar Subquery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77F2C3-80F2-4F2C-BE86-13FA0326F50E}" type="slidenum">
              <a:rPr lang="en-SG" altLang="en-US" smtClean="0"/>
              <a:pPr>
                <a:defRPr/>
              </a:pPr>
              <a:t>91</a:t>
            </a:fld>
            <a:endParaRPr lang="en-SG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52438" y="2109788"/>
            <a:ext cx="8691562" cy="1570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employee_id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&gt;(</a:t>
            </a: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4835525" y="3573463"/>
            <a:ext cx="150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Inner query </a:t>
            </a:r>
            <a:br>
              <a:rPr lang="en-US" altLang="en-US"/>
            </a:br>
            <a:r>
              <a:rPr lang="en-US" altLang="en-US"/>
              <a:t>results </a:t>
            </a: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357688"/>
            <a:ext cx="6289675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3627438"/>
            <a:ext cx="21796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224588" y="3773488"/>
            <a:ext cx="654050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4" name="TextBox 2"/>
          <p:cNvSpPr txBox="1">
            <a:spLocks noChangeArrowheads="1"/>
          </p:cNvSpPr>
          <p:nvPr/>
        </p:nvSpPr>
        <p:spPr bwMode="auto">
          <a:xfrm>
            <a:off x="3070225" y="2841625"/>
            <a:ext cx="5822950" cy="785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2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7612062" cy="946150"/>
          </a:xfrm>
        </p:spPr>
        <p:txBody>
          <a:bodyPr/>
          <a:lstStyle/>
          <a:p>
            <a:r>
              <a:rPr lang="en-US" altLang="en-US" smtClean="0"/>
              <a:t>Multi-Valued Subquery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28625" y="1431925"/>
            <a:ext cx="8535988" cy="4865688"/>
          </a:xfrm>
        </p:spPr>
        <p:txBody>
          <a:bodyPr/>
          <a:lstStyle/>
          <a:p>
            <a:pPr>
              <a:defRPr/>
            </a:pPr>
            <a:r>
              <a:rPr lang="en-GB" kern="0" dirty="0">
                <a:solidFill>
                  <a:srgbClr val="000000"/>
                </a:solidFill>
              </a:rPr>
              <a:t>Multi-valued </a:t>
            </a:r>
            <a:r>
              <a:rPr lang="en-GB" kern="0" dirty="0" err="1">
                <a:solidFill>
                  <a:srgbClr val="000000"/>
                </a:solidFill>
              </a:rPr>
              <a:t>subquery</a:t>
            </a:r>
            <a:r>
              <a:rPr lang="en-GB" kern="0" dirty="0">
                <a:solidFill>
                  <a:srgbClr val="000000"/>
                </a:solidFill>
              </a:rPr>
              <a:t> returns multiple values </a:t>
            </a:r>
            <a:r>
              <a:rPr lang="en-GB" kern="0" dirty="0" smtClean="0">
                <a:solidFill>
                  <a:srgbClr val="000000"/>
                </a:solidFill>
              </a:rPr>
              <a:t>to </a:t>
            </a:r>
            <a:r>
              <a:rPr lang="en-GB" kern="0" dirty="0">
                <a:solidFill>
                  <a:srgbClr val="000000"/>
                </a:solidFill>
              </a:rPr>
              <a:t>the outer </a:t>
            </a:r>
            <a:r>
              <a:rPr lang="en-GB" kern="0" dirty="0" smtClean="0">
                <a:solidFill>
                  <a:srgbClr val="000000"/>
                </a:solidFill>
              </a:rPr>
              <a:t>query</a:t>
            </a:r>
          </a:p>
          <a:p>
            <a:pPr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Query uses the set </a:t>
            </a:r>
            <a:r>
              <a:rPr lang="en-US" kern="0" dirty="0" err="1" smtClean="0">
                <a:solidFill>
                  <a:srgbClr val="000000"/>
                </a:solidFill>
              </a:rPr>
              <a:t>comparion</a:t>
            </a:r>
            <a:r>
              <a:rPr lang="en-US" kern="0" dirty="0" smtClean="0">
                <a:solidFill>
                  <a:srgbClr val="000000"/>
                </a:solidFill>
              </a:rPr>
              <a:t> operators (IN, ALL, ANY).</a:t>
            </a:r>
            <a:endParaRPr lang="en-GB" kern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GB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2CD32-FC17-4F94-B58E-F31DAB66C61F}" type="slidenum">
              <a:rPr lang="en-SG" altLang="en-US" smtClean="0"/>
              <a:pPr>
                <a:defRPr/>
              </a:pPr>
              <a:t>92</a:t>
            </a:fld>
            <a:endParaRPr lang="en-SG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7088" y="3429000"/>
          <a:ext cx="7561262" cy="318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9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 marL="91445" marR="91445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6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</a:t>
                      </a:r>
                      <a:endParaRPr lang="en-US" sz="2400" b="1" dirty="0"/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 to any</a:t>
                      </a:r>
                      <a:r>
                        <a:rPr lang="en-US" sz="2400" baseline="0" dirty="0" smtClean="0"/>
                        <a:t> member in a list</a:t>
                      </a:r>
                      <a:endParaRPr lang="en-US" sz="2400" dirty="0"/>
                    </a:p>
                  </a:txBody>
                  <a:tcPr marL="91445" marR="91445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1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ANY</a:t>
                      </a:r>
                      <a:endParaRPr lang="en-US" sz="2400" b="1" dirty="0"/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rows that </a:t>
                      </a:r>
                      <a:r>
                        <a:rPr lang="en-US" sz="2400" b="1" dirty="0" smtClean="0"/>
                        <a:t>match any value</a:t>
                      </a:r>
                      <a:r>
                        <a:rPr lang="en-US" sz="2400" dirty="0" smtClean="0"/>
                        <a:t> on a list</a:t>
                      </a:r>
                      <a:endParaRPr lang="en-US" sz="2400" dirty="0"/>
                    </a:p>
                  </a:txBody>
                  <a:tcPr marL="91445" marR="91445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1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ALL</a:t>
                      </a:r>
                      <a:endParaRPr lang="en-US" sz="2400" b="1" dirty="0"/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rows that </a:t>
                      </a:r>
                      <a:r>
                        <a:rPr lang="en-US" sz="2400" b="1" dirty="0" smtClean="0"/>
                        <a:t>match</a:t>
                      </a:r>
                      <a:r>
                        <a:rPr lang="en-US" sz="2400" b="1" baseline="0" dirty="0" smtClean="0"/>
                        <a:t> all values</a:t>
                      </a:r>
                      <a:r>
                        <a:rPr lang="en-US" sz="2400" baseline="0" dirty="0" smtClean="0"/>
                        <a:t> in a list</a:t>
                      </a:r>
                      <a:endParaRPr lang="en-US" sz="2400" dirty="0"/>
                    </a:p>
                  </a:txBody>
                  <a:tcPr marL="91445" marR="91445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7612062" cy="946150"/>
          </a:xfrm>
        </p:spPr>
        <p:txBody>
          <a:bodyPr/>
          <a:lstStyle/>
          <a:p>
            <a:r>
              <a:rPr lang="en-US" altLang="en-US" smtClean="0"/>
              <a:t>Multi-Valued Subquery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23850" y="1189038"/>
            <a:ext cx="8535988" cy="4865687"/>
          </a:xfrm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Syntax:</a:t>
            </a:r>
            <a:endParaRPr lang="en-GB" kern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GB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EA676-BCD1-49FC-9E5A-CF0C7BB87E9A}" type="slidenum">
              <a:rPr lang="en-SG" altLang="en-US" smtClean="0"/>
              <a:pPr>
                <a:defRPr/>
              </a:pPr>
              <a:t>93</a:t>
            </a:fld>
            <a:endParaRPr lang="en-SG" altLang="en-US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611188" y="1717675"/>
            <a:ext cx="4805362" cy="229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SELECT</a:t>
            </a:r>
            <a:r>
              <a:rPr lang="en-GB" altLang="en-US">
                <a:cs typeface="Times New Roman" panose="02020603050405020304" pitchFamily="18" charset="0"/>
              </a:rPr>
              <a:t>   ......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FROM</a:t>
            </a:r>
            <a:r>
              <a:rPr lang="en-GB" altLang="en-US">
                <a:cs typeface="Times New Roman" panose="02020603050405020304" pitchFamily="18" charset="0"/>
              </a:rPr>
              <a:t>       ......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WHERE</a:t>
            </a:r>
            <a:r>
              <a:rPr lang="en-GB" altLang="en-US">
                <a:cs typeface="Times New Roman" panose="02020603050405020304" pitchFamily="18" charset="0"/>
              </a:rPr>
              <a:t>    ...... </a:t>
            </a:r>
            <a:r>
              <a:rPr lang="en-GB" altLang="en-US"/>
              <a:t> </a:t>
            </a:r>
            <a:r>
              <a:rPr lang="el-GR" altLang="en-US" sz="2800">
                <a:solidFill>
                  <a:srgbClr val="C00000"/>
                </a:solidFill>
                <a:cs typeface="Times New Roman" panose="02020603050405020304" pitchFamily="18" charset="0"/>
              </a:rPr>
              <a:t>θ</a:t>
            </a:r>
            <a:r>
              <a:rPr lang="el-GR" altLang="en-US" sz="2800">
                <a:solidFill>
                  <a:srgbClr val="C00000"/>
                </a:solidFill>
              </a:rPr>
              <a:t>θ</a:t>
            </a:r>
            <a:endParaRPr lang="el-GR" altLang="en-US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( SELECT   ......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0000FF"/>
                </a:solidFill>
                <a:cs typeface="Times New Roman" panose="02020603050405020304" pitchFamily="18" charset="0"/>
              </a:rPr>
              <a:t>		  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FROM       ......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0000FF"/>
                </a:solidFill>
                <a:cs typeface="Times New Roman" panose="02020603050405020304" pitchFamily="18" charset="0"/>
              </a:rPr>
              <a:t>		  </a:t>
            </a:r>
            <a:r>
              <a:rPr lang="en-GB" altLang="en-US">
                <a:solidFill>
                  <a:srgbClr val="0000FF"/>
                </a:solidFill>
                <a:cs typeface="Times New Roman" panose="02020603050405020304" pitchFamily="18" charset="0"/>
              </a:rPr>
              <a:t>WHERE    ......  )</a:t>
            </a:r>
            <a:endParaRPr lang="en-GB" altLang="en-US">
              <a:cs typeface="Times New Roman" panose="02020603050405020304" pitchFamily="18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>
            <a:off x="6126163" y="1538288"/>
            <a:ext cx="2273300" cy="2708275"/>
          </a:xfrm>
          <a:prstGeom prst="wedgeRoundRectCallout">
            <a:avLst>
              <a:gd name="adj1" fmla="val -158310"/>
              <a:gd name="adj2" fmla="val -16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θθ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can be</a:t>
            </a:r>
            <a:b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IN</a:t>
            </a:r>
            <a:b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NOT IN</a:t>
            </a:r>
          </a:p>
          <a:p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l-GR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θ</a:t>
            </a:r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ANY</a:t>
            </a:r>
          </a:p>
          <a:p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l-GR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θ</a:t>
            </a:r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ALL</a:t>
            </a:r>
          </a:p>
          <a:p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EXISTS</a:t>
            </a:r>
          </a:p>
          <a:p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NOT EXISTS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727075" y="5497513"/>
            <a:ext cx="6381750" cy="1081087"/>
          </a:xfrm>
          <a:prstGeom prst="wedgeRoundRectCallout">
            <a:avLst>
              <a:gd name="adj1" fmla="val 1690"/>
              <a:gd name="adj2" fmla="val -53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The subquery can return MULTIPLE VALUES,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i.e. one column of many rows.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However there is no problem if only one row is returned.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0" name="AutoShape 6"/>
          <p:cNvSpPr>
            <a:spLocks noChangeArrowheads="1"/>
          </p:cNvSpPr>
          <p:nvPr/>
        </p:nvSpPr>
        <p:spPr bwMode="auto">
          <a:xfrm>
            <a:off x="3036888" y="4878388"/>
            <a:ext cx="3898900" cy="509587"/>
          </a:xfrm>
          <a:prstGeom prst="wedgeRoundRectCallout">
            <a:avLst>
              <a:gd name="adj1" fmla="val 39454"/>
              <a:gd name="adj2" fmla="val -3521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θ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is any of  =,  &lt;&gt;,</a:t>
            </a:r>
            <a:r>
              <a:rPr lang="en-GB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&gt;,  &gt;=,  &lt;,  &lt;=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846887" cy="946150"/>
          </a:xfrm>
        </p:spPr>
        <p:txBody>
          <a:bodyPr/>
          <a:lstStyle/>
          <a:p>
            <a:r>
              <a:rPr lang="en-US" altLang="en-US" smtClean="0"/>
              <a:t>Multi-Valued Subquery with IN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588" y="1198563"/>
            <a:ext cx="8963025" cy="4865687"/>
          </a:xfrm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Example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dirty="0" smtClean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kern="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GB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29388"/>
            <a:ext cx="2017713" cy="328612"/>
          </a:xfrm>
        </p:spPr>
        <p:txBody>
          <a:bodyPr/>
          <a:lstStyle/>
          <a:p>
            <a:pPr>
              <a:defRPr/>
            </a:pPr>
            <a:fld id="{1B849B56-FBEF-4DF8-A36B-1416EBEBD389}" type="slidenum">
              <a:rPr lang="en-SG" altLang="en-US" smtClean="0"/>
              <a:pPr>
                <a:defRPr/>
              </a:pPr>
              <a:t>94</a:t>
            </a:fld>
            <a:endParaRPr lang="en-SG" altLang="en-US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211638" y="2679700"/>
            <a:ext cx="4167187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ight Arrow 7"/>
          <p:cNvSpPr/>
          <p:nvPr/>
        </p:nvSpPr>
        <p:spPr>
          <a:xfrm>
            <a:off x="6911975" y="3838575"/>
            <a:ext cx="6413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5346700" y="3803650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Inner query </a:t>
            </a:r>
            <a:br>
              <a:rPr lang="en-US" altLang="en-US"/>
            </a:br>
            <a:r>
              <a:rPr lang="en-US" altLang="en-US"/>
              <a:t>results </a:t>
            </a:r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452438" y="1719263"/>
            <a:ext cx="7904162" cy="212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employee_id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department_id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department_id </a:t>
            </a:r>
            <a:r>
              <a:rPr lang="en-US" altLang="en-US" sz="2200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 department_id</a:t>
            </a:r>
          </a:p>
          <a:p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				 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departments</a:t>
            </a:r>
          </a:p>
          <a:p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 				 </a:t>
            </a:r>
            <a:r>
              <a:rPr lang="en-US" altLang="en-US" sz="2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location_id 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200">
                <a:solidFill>
                  <a:srgbClr val="000000"/>
                </a:solidFill>
                <a:latin typeface="Consolas" panose="020B0609020204030204" pitchFamily="49" charset="0"/>
              </a:rPr>
              <a:t> 1700</a:t>
            </a:r>
            <a:r>
              <a:rPr lang="en-US" altLang="en-US" sz="2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946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25" y="3759200"/>
            <a:ext cx="1104900" cy="145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46600"/>
            <a:ext cx="6491288" cy="203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7" name="AutoShape 7"/>
          <p:cNvSpPr>
            <a:spLocks noChangeArrowheads="1"/>
          </p:cNvSpPr>
          <p:nvPr/>
        </p:nvSpPr>
        <p:spPr bwMode="auto">
          <a:xfrm>
            <a:off x="573088" y="3336925"/>
            <a:ext cx="3074987" cy="1144588"/>
          </a:xfrm>
          <a:prstGeom prst="wedgeRoundRectCallout">
            <a:avLst>
              <a:gd name="adj1" fmla="val 51778"/>
              <a:gd name="adj2" fmla="val -7674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>
                <a:latin typeface="Times New Roman" panose="02020603050405020304" pitchFamily="18" charset="0"/>
              </a:rPr>
              <a:t>Can’t use ‘=’ comparison.</a:t>
            </a:r>
            <a:br>
              <a:rPr lang="en-GB" altLang="en-US" sz="2000">
                <a:latin typeface="Times New Roman" panose="02020603050405020304" pitchFamily="18" charset="0"/>
              </a:rPr>
            </a:br>
            <a:r>
              <a:rPr lang="en-GB" altLang="en-US" sz="2000">
                <a:latin typeface="Times New Roman" panose="02020603050405020304" pitchFamily="18" charset="0"/>
              </a:rPr>
              <a:t>Subquery can return many</a:t>
            </a:r>
            <a:br>
              <a:rPr lang="en-GB" altLang="en-US" sz="2000">
                <a:latin typeface="Times New Roman" panose="02020603050405020304" pitchFamily="18" charset="0"/>
              </a:rPr>
            </a:br>
            <a:r>
              <a:rPr lang="en-GB" altLang="en-US" sz="2000">
                <a:latin typeface="Times New Roman" panose="02020603050405020304" pitchFamily="18" charset="0"/>
              </a:rPr>
              <a:t>department_id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Multi-Valued Subquery with ALL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3850" y="131127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DA249-D560-4E24-9C38-27B1B6251F84}" type="slidenum">
              <a:rPr lang="en-SG" altLang="en-US" smtClean="0"/>
              <a:pPr>
                <a:defRPr/>
              </a:pPr>
              <a:t>95</a:t>
            </a:fld>
            <a:endParaRPr lang="en-SG" altLang="en-US"/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>
            <a:off x="7026275" y="3190875"/>
            <a:ext cx="2085975" cy="1435100"/>
          </a:xfrm>
          <a:prstGeom prst="wedgeRoundRectCallout">
            <a:avLst>
              <a:gd name="adj1" fmla="val -56185"/>
              <a:gd name="adj2" fmla="val -72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 ‘&gt;’  is </a:t>
            </a:r>
            <a:r>
              <a:rPr lang="en-US" altLang="en-US" sz="2000" i="1">
                <a:latin typeface="Times New Roman" panose="02020603050405020304" pitchFamily="18" charset="0"/>
              </a:rPr>
              <a:t>true</a:t>
            </a:r>
            <a:r>
              <a:rPr lang="en-US" altLang="en-US" sz="2000">
                <a:latin typeface="Times New Roman" panose="02020603050405020304" pitchFamily="18" charset="0"/>
              </a:rPr>
              <a:t> for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every</a:t>
            </a:r>
            <a:r>
              <a:rPr lang="en-US" altLang="en-US" sz="2000">
                <a:latin typeface="Times New Roman" panose="02020603050405020304" pitchFamily="18" charset="0"/>
              </a:rPr>
              <a:t> value,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ALL returns </a:t>
            </a:r>
            <a:r>
              <a:rPr lang="en-US" altLang="en-US" sz="2000" i="1">
                <a:latin typeface="Times New Roman" panose="02020603050405020304" pitchFamily="18" charset="0"/>
              </a:rPr>
              <a:t>true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else </a:t>
            </a:r>
            <a:r>
              <a:rPr lang="en-US" altLang="en-US" sz="2000" i="1">
                <a:latin typeface="Times New Roman" panose="02020603050405020304" pitchFamily="18" charset="0"/>
              </a:rPr>
              <a:t>false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23850" y="1801813"/>
            <a:ext cx="8569325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employee_id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department_id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ALL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salary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		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		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department_id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en-US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pic>
        <p:nvPicPr>
          <p:cNvPr id="2048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22788"/>
            <a:ext cx="67691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31938" y="365125"/>
            <a:ext cx="6983412" cy="9461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Multi-Valued Subquery with ANY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850" y="1311275"/>
            <a:ext cx="8326438" cy="4865688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298A9-293D-4599-8163-B8A25BDB9962}" type="slidenum">
              <a:rPr lang="en-SG" altLang="en-US" smtClean="0"/>
              <a:pPr>
                <a:defRPr/>
              </a:pPr>
              <a:t>96</a:t>
            </a:fld>
            <a:endParaRPr lang="en-SG" altLang="en-US"/>
          </a:p>
        </p:txBody>
      </p:sp>
      <p:sp>
        <p:nvSpPr>
          <p:cNvPr id="21509" name="Rectangle 1"/>
          <p:cNvSpPr>
            <a:spLocks noChangeArrowheads="1"/>
          </p:cNvSpPr>
          <p:nvPr/>
        </p:nvSpPr>
        <p:spPr bwMode="auto">
          <a:xfrm>
            <a:off x="319088" y="1801813"/>
            <a:ext cx="8645525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employee_id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department_id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ANY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salary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		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		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department_id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altLang="en-US">
                <a:solidFill>
                  <a:schemeClr val="accent1"/>
                </a:solidFill>
                <a:latin typeface="Consolas" panose="020B0609020204030204" pitchFamily="49" charset="0"/>
              </a:rPr>
              <a:t>AND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6872288" y="2838450"/>
            <a:ext cx="2085975" cy="1435100"/>
          </a:xfrm>
          <a:prstGeom prst="wedgeRoundRectCallout">
            <a:avLst>
              <a:gd name="adj1" fmla="val -48625"/>
              <a:gd name="adj2" fmla="val -782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 ‘&gt;’  is </a:t>
            </a:r>
            <a:r>
              <a:rPr lang="en-US" altLang="en-US" sz="2000" i="1">
                <a:latin typeface="Times New Roman" panose="02020603050405020304" pitchFamily="18" charset="0"/>
              </a:rPr>
              <a:t>true</a:t>
            </a:r>
            <a:r>
              <a:rPr lang="en-US" altLang="en-US" sz="2000">
                <a:latin typeface="Times New Roman" panose="02020603050405020304" pitchFamily="18" charset="0"/>
              </a:rPr>
              <a:t> for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at least one </a:t>
            </a:r>
            <a:r>
              <a:rPr lang="en-US" altLang="en-US" sz="2000">
                <a:latin typeface="Times New Roman" panose="02020603050405020304" pitchFamily="18" charset="0"/>
              </a:rPr>
              <a:t>value</a:t>
            </a:r>
            <a:r>
              <a:rPr lang="en-US" altLang="en-US" sz="2000" i="1">
                <a:latin typeface="Times New Roman" panose="02020603050405020304" pitchFamily="18" charset="0"/>
              </a:rPr>
              <a:t>,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ANY returns </a:t>
            </a:r>
            <a:r>
              <a:rPr lang="en-US" altLang="en-US" sz="2000" i="1">
                <a:latin typeface="Times New Roman" panose="02020603050405020304" pitchFamily="18" charset="0"/>
              </a:rPr>
              <a:t>true,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else</a:t>
            </a:r>
            <a:r>
              <a:rPr lang="en-US" altLang="en-US" sz="2000" i="1">
                <a:latin typeface="Times New Roman" panose="02020603050405020304" pitchFamily="18" charset="0"/>
              </a:rPr>
              <a:t> false.</a:t>
            </a:r>
          </a:p>
        </p:txBody>
      </p:sp>
      <p:pic>
        <p:nvPicPr>
          <p:cNvPr id="215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629025"/>
            <a:ext cx="63119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31938" y="368300"/>
            <a:ext cx="6983412" cy="947738"/>
          </a:xfrm>
        </p:spPr>
        <p:txBody>
          <a:bodyPr/>
          <a:lstStyle/>
          <a:p>
            <a:r>
              <a:rPr lang="en-US" altLang="en-US" smtClean="0"/>
              <a:t>EXISTS/NOT EXISTS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50825" y="1479550"/>
            <a:ext cx="8715375" cy="4867275"/>
          </a:xfrm>
        </p:spPr>
        <p:txBody>
          <a:bodyPr/>
          <a:lstStyle/>
          <a:p>
            <a:r>
              <a:rPr lang="en-US" altLang="en-US" smtClean="0"/>
              <a:t>When a subquery is used with the keyword EXISTS, it functions as an existence test</a:t>
            </a:r>
          </a:p>
          <a:p>
            <a:pPr lvl="1"/>
            <a:r>
              <a:rPr lang="en-US" altLang="en-US" smtClean="0"/>
              <a:t>True or false only – no rows passed back to outer query</a:t>
            </a:r>
          </a:p>
          <a:p>
            <a:r>
              <a:rPr lang="en-US" altLang="en-US" b="1" smtClean="0"/>
              <a:t>EXISTS evaluates to TRUE or FALSE </a:t>
            </a:r>
          </a:p>
          <a:p>
            <a:pPr lvl="1"/>
            <a:r>
              <a:rPr lang="en-US" altLang="en-US" smtClean="0"/>
              <a:t>If any rows are returned by the subquery, EXISTS returns TRUE</a:t>
            </a:r>
          </a:p>
          <a:p>
            <a:pPr lvl="1"/>
            <a:r>
              <a:rPr lang="en-US" altLang="en-US" smtClean="0"/>
              <a:t>If no rows are returned, EXISTS returns FALSE</a:t>
            </a:r>
          </a:p>
          <a:p>
            <a:r>
              <a:rPr lang="en-US" altLang="en-US" smtClean="0"/>
              <a:t>Syntax: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6E708-9960-44DA-9037-2093A760AF2C}" type="slidenum">
              <a:rPr lang="en-SG" altLang="en-US" smtClean="0"/>
              <a:pPr>
                <a:defRPr/>
              </a:pPr>
              <a:t>97</a:t>
            </a:fld>
            <a:endParaRPr lang="en-SG" altLang="en-US"/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>
            <a:off x="1243013" y="5502774"/>
            <a:ext cx="7272337" cy="479425"/>
          </a:xfrm>
          <a:prstGeom prst="roundRect">
            <a:avLst>
              <a:gd name="adj" fmla="val 7093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 [NOT] </a:t>
            </a:r>
            <a:r>
              <a:rPr lang="en-GB" altLang="en-US" sz="2400" b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GB" altLang="en-US" sz="2400" b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400" b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altLang="en-US" sz="2400" b="0">
                <a:solidFill>
                  <a:srgbClr val="000000"/>
                </a:solidFill>
                <a:latin typeface="Consolas" panose="020B0609020204030204" pitchFamily="49" charset="0"/>
              </a:rPr>
              <a:t>subquery</a:t>
            </a:r>
            <a:r>
              <a:rPr lang="en-GB" altLang="en-US" sz="2400" b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 sz="2800" b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31938" y="368300"/>
            <a:ext cx="6983412" cy="947738"/>
          </a:xfrm>
        </p:spPr>
        <p:txBody>
          <a:bodyPr/>
          <a:lstStyle/>
          <a:p>
            <a:r>
              <a:rPr lang="en-US" altLang="en-US" smtClean="0"/>
              <a:t>EXISTS/NOT EXISTS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16038"/>
            <a:ext cx="8715375" cy="4865687"/>
          </a:xfrm>
        </p:spPr>
        <p:txBody>
          <a:bodyPr/>
          <a:lstStyle/>
          <a:p>
            <a:pPr>
              <a:defRPr/>
            </a:pPr>
            <a:r>
              <a:rPr lang="en-US" dirty="0"/>
              <a:t>The keyword EXISTS does not follow a column name or other expression</a:t>
            </a:r>
          </a:p>
          <a:p>
            <a:pPr>
              <a:defRPr/>
            </a:pPr>
            <a:r>
              <a:rPr lang="en-US" dirty="0"/>
              <a:t>The SELECT list of a </a:t>
            </a:r>
            <a:r>
              <a:rPr lang="en-US" dirty="0" err="1"/>
              <a:t>subquery</a:t>
            </a:r>
            <a:r>
              <a:rPr lang="en-US" dirty="0"/>
              <a:t> introduced by EXISTS typically </a:t>
            </a:r>
            <a:r>
              <a:rPr lang="en-US" b="1" dirty="0"/>
              <a:t>only uses an asterisk </a:t>
            </a:r>
            <a:r>
              <a:rPr lang="en-US" dirty="0"/>
              <a:t>(*)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571E3-28B7-4101-A88B-5C5330A4A155}" type="slidenum">
              <a:rPr lang="en-SG" altLang="en-US" smtClean="0"/>
              <a:pPr>
                <a:defRPr/>
              </a:pPr>
              <a:t>98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3810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31938" y="368300"/>
            <a:ext cx="6983412" cy="947738"/>
          </a:xfrm>
        </p:spPr>
        <p:txBody>
          <a:bodyPr/>
          <a:lstStyle/>
          <a:p>
            <a:r>
              <a:rPr lang="en-US" altLang="en-US" smtClean="0"/>
              <a:t>EXISTS/NOT EXISTS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6388" y="1187450"/>
            <a:ext cx="8715375" cy="4865688"/>
          </a:xfrm>
        </p:spPr>
        <p:txBody>
          <a:bodyPr/>
          <a:lstStyle/>
          <a:p>
            <a:r>
              <a:rPr lang="en-US" altLang="en-US" smtClean="0"/>
              <a:t>Example: Show all the employees information if there is at least one employee with a salary in excess of 200,000 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D5D1D-0A6C-492D-A35C-A77BD004ADD4}" type="slidenum">
              <a:rPr lang="en-SG" altLang="en-US" smtClean="0"/>
              <a:pPr>
                <a:defRPr/>
              </a:pPr>
              <a:t>99</a:t>
            </a:fld>
            <a:endParaRPr lang="en-SG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30200" y="2760663"/>
            <a:ext cx="845978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employee_id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last_name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department_id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Employees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EXISTS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employees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200000</a:t>
            </a:r>
            <a:r>
              <a:rPr lang="en-US" alt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1979613" y="4683125"/>
            <a:ext cx="4248150" cy="893763"/>
          </a:xfrm>
          <a:prstGeom prst="wedgeRoundRectCallout">
            <a:avLst>
              <a:gd name="adj1" fmla="val -24005"/>
              <a:gd name="adj2" fmla="val -17073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851" tIns="40426" rIns="80851" bIns="40426" anchor="ctr"/>
          <a:lstStyle>
            <a:lvl1pPr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31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31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ea typeface="Calibri" panose="020F0502020204030204" pitchFamily="34" charset="0"/>
                <a:cs typeface="Times New Roman" panose="02020603050405020304" pitchFamily="18" charset="0"/>
              </a:rPr>
              <a:t>The SELECT list typically only </a:t>
            </a:r>
            <a:br>
              <a:rPr lang="en-GB" altLang="en-US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altLang="en-US">
                <a:ea typeface="Calibri" panose="020F0502020204030204" pitchFamily="34" charset="0"/>
                <a:cs typeface="Times New Roman" panose="02020603050405020304" pitchFamily="18" charset="0"/>
              </a:rPr>
              <a:t>uses an asterisk because no data</a:t>
            </a:r>
            <a:br>
              <a:rPr lang="en-GB" altLang="en-US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altLang="en-US">
                <a:ea typeface="Calibri" panose="020F0502020204030204" pitchFamily="34" charset="0"/>
                <a:cs typeface="Times New Roman" panose="02020603050405020304" pitchFamily="18" charset="0"/>
              </a:rPr>
              <a:t> will be returned</a:t>
            </a:r>
            <a:endParaRPr lang="en-US" alt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5602</Words>
  <Application>Microsoft Office PowerPoint</Application>
  <PresentationFormat>On-screen Show (4:3)</PresentationFormat>
  <Paragraphs>1146</Paragraphs>
  <Slides>133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45" baseType="lpstr">
      <vt:lpstr>Consolas</vt:lpstr>
      <vt:lpstr>Arial</vt:lpstr>
      <vt:lpstr>Helvetica Neue</vt:lpstr>
      <vt:lpstr>Source Code Pro</vt:lpstr>
      <vt:lpstr>Lucida Sans Unicode</vt:lpstr>
      <vt:lpstr>MS PGothic</vt:lpstr>
      <vt:lpstr>Times New Roman</vt:lpstr>
      <vt:lpstr>Wingdings</vt:lpstr>
      <vt:lpstr>Noto Sans Symbols</vt:lpstr>
      <vt:lpstr>Calibri</vt:lpstr>
      <vt:lpstr>Retrospect</vt:lpstr>
      <vt:lpstr>Custom Design</vt:lpstr>
      <vt:lpstr>Chapter 6</vt:lpstr>
      <vt:lpstr>Objectives</vt:lpstr>
      <vt:lpstr>Contents</vt:lpstr>
      <vt:lpstr>REVIEW</vt:lpstr>
      <vt:lpstr>REVIEW – Entity Relationship Diagram</vt:lpstr>
      <vt:lpstr>Integrity constraints </vt:lpstr>
      <vt:lpstr>Comparison of Strings</vt:lpstr>
      <vt:lpstr>Pattern Matching in SQL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  <vt:lpstr>SQL Overview</vt:lpstr>
      <vt:lpstr> Data Definition Language - CREATE</vt:lpstr>
      <vt:lpstr>Data Definition Language - Demo</vt:lpstr>
      <vt:lpstr>Data Definition Language – ALTER, DROP</vt:lpstr>
      <vt:lpstr>Data Definition Language– ALTER, DROP</vt:lpstr>
      <vt:lpstr>Data Definition Language– ALTER, DROP</vt:lpstr>
      <vt:lpstr>Physical Diagram - FUHCompany</vt:lpstr>
      <vt:lpstr>Data Manipulation Language (DML)</vt:lpstr>
      <vt:lpstr>Data Manipulation Language (DML)</vt:lpstr>
      <vt:lpstr>Data Manipulation Language (DML)</vt:lpstr>
      <vt:lpstr>Data Manipulation Language (DML)</vt:lpstr>
      <vt:lpstr>T-SQL : Basic Syntax for a simple SELECT queries</vt:lpstr>
      <vt:lpstr>Common Query in SQL</vt:lpstr>
      <vt:lpstr>Projection in SQL</vt:lpstr>
      <vt:lpstr>Selection in SQL</vt:lpstr>
      <vt:lpstr>Ordering the Output</vt:lpstr>
      <vt:lpstr>Ordering the Output</vt:lpstr>
      <vt:lpstr>6.2 QUERIES INVOLVING MORE THAN ONE RELATION</vt:lpstr>
      <vt:lpstr>Queries Involving More Than One Relation</vt:lpstr>
      <vt:lpstr>Products and Joins in SQL</vt:lpstr>
      <vt:lpstr>Products and Joins in SQL</vt:lpstr>
      <vt:lpstr>What we do if …</vt:lpstr>
      <vt:lpstr>Tuple Variables</vt:lpstr>
      <vt:lpstr>Disambiguating Attributes</vt:lpstr>
      <vt:lpstr>What we do if …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SQL Join Expression</vt:lpstr>
      <vt:lpstr>Natural Joins</vt:lpstr>
      <vt:lpstr>Outer Joins</vt:lpstr>
      <vt:lpstr>Outer joins</vt:lpstr>
      <vt:lpstr>Outer joins</vt:lpstr>
      <vt:lpstr>6.4 Full-Relation Operations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HAVING clause</vt:lpstr>
      <vt:lpstr>HAVING clause</vt:lpstr>
      <vt:lpstr>HAVING clause</vt:lpstr>
      <vt:lpstr>SubQuery</vt:lpstr>
      <vt:lpstr>Subquery</vt:lpstr>
      <vt:lpstr>Subquery</vt:lpstr>
      <vt:lpstr>Subquery</vt:lpstr>
      <vt:lpstr>WHERE Subqueries </vt:lpstr>
      <vt:lpstr>The contents of Employees table</vt:lpstr>
      <vt:lpstr>The contents of Departments table</vt:lpstr>
      <vt:lpstr>Scalar Subquery</vt:lpstr>
      <vt:lpstr>Scalar Subquery</vt:lpstr>
      <vt:lpstr>Scalar Subquery</vt:lpstr>
      <vt:lpstr>Multi-Valued Subquery</vt:lpstr>
      <vt:lpstr>Multi-Valued Subquery</vt:lpstr>
      <vt:lpstr>Multi-Valued Subquery with IN</vt:lpstr>
      <vt:lpstr>Multi-Valued Subquery with ALL</vt:lpstr>
      <vt:lpstr>Multi-Valued Subquery with ANY</vt:lpstr>
      <vt:lpstr>EXISTS/NOT EXISTS </vt:lpstr>
      <vt:lpstr>EXISTS/NOT EXISTS </vt:lpstr>
      <vt:lpstr>EXISTS/NOT EXISTS </vt:lpstr>
      <vt:lpstr>Correlated subqueries</vt:lpstr>
      <vt:lpstr>Correlated subqueries</vt:lpstr>
      <vt:lpstr>Correlated subqueries</vt:lpstr>
      <vt:lpstr>Subqueries in FROM clause</vt:lpstr>
      <vt:lpstr>Subqueries in SELECT clause</vt:lpstr>
      <vt:lpstr>Multiple Table joins</vt:lpstr>
      <vt:lpstr>Multiple Tables Joins</vt:lpstr>
      <vt:lpstr>Multiple Tables Joins</vt:lpstr>
      <vt:lpstr>The contents of Product table</vt:lpstr>
      <vt:lpstr>The contents of Vendor table</vt:lpstr>
      <vt:lpstr>Inner Join</vt:lpstr>
      <vt:lpstr>Inner join</vt:lpstr>
      <vt:lpstr>Inner join</vt:lpstr>
      <vt:lpstr>Inner join</vt:lpstr>
      <vt:lpstr>Inner join</vt:lpstr>
      <vt:lpstr>Self Join</vt:lpstr>
      <vt:lpstr>Self Join</vt:lpstr>
      <vt:lpstr>The content of Emp table</vt:lpstr>
      <vt:lpstr>Self Join</vt:lpstr>
      <vt:lpstr>The content of Product table</vt:lpstr>
      <vt:lpstr>The content of Vendor table</vt:lpstr>
      <vt:lpstr>Outer join</vt:lpstr>
      <vt:lpstr>Left Outer Join</vt:lpstr>
      <vt:lpstr>Left Outer Join</vt:lpstr>
      <vt:lpstr>Left Outer Join</vt:lpstr>
      <vt:lpstr>Right Outer Join</vt:lpstr>
      <vt:lpstr>Right Outer Join</vt:lpstr>
      <vt:lpstr>Right Outer Join</vt:lpstr>
      <vt:lpstr>Full Outer Join</vt:lpstr>
      <vt:lpstr>Full Outer Join</vt:lpstr>
      <vt:lpstr>Full Outer Join</vt:lpstr>
      <vt:lpstr>Cross Join</vt:lpstr>
      <vt:lpstr>Cross Join</vt:lpstr>
      <vt:lpstr>Cross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Bich Tra</dc:creator>
  <cp:lastModifiedBy>Bich Tra</cp:lastModifiedBy>
  <cp:revision>4</cp:revision>
  <dcterms:created xsi:type="dcterms:W3CDTF">2020-12-02T06:50:22Z</dcterms:created>
  <dcterms:modified xsi:type="dcterms:W3CDTF">2023-10-25T03:02:22Z</dcterms:modified>
</cp:coreProperties>
</file>