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ir Pollution Sensor (Virida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Pollution Sensor (Virida)</a:t>
            </a:r>
          </a:p>
        </p:txBody>
      </p:sp>
      <p:sp>
        <p:nvSpPr>
          <p:cNvPr id="120" name="Product Comparis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 Comparisons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awair-specs-dimensions.jpg" descr="awair-specs-dimensio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3522" y="909229"/>
            <a:ext cx="6125663" cy="217801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AWair"/>
          <p:cNvSpPr txBox="1"/>
          <p:nvPr/>
        </p:nvSpPr>
        <p:spPr>
          <a:xfrm>
            <a:off x="6648175" y="159399"/>
            <a:ext cx="141635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AWair</a:t>
            </a:r>
          </a:p>
        </p:txBody>
      </p:sp>
      <p:sp>
        <p:nvSpPr>
          <p:cNvPr id="124" name="AWair Glow"/>
          <p:cNvSpPr txBox="1"/>
          <p:nvPr/>
        </p:nvSpPr>
        <p:spPr>
          <a:xfrm>
            <a:off x="10311218" y="159399"/>
            <a:ext cx="269476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AWair Glow</a:t>
            </a:r>
          </a:p>
        </p:txBody>
      </p:sp>
      <p:pic>
        <p:nvPicPr>
          <p:cNvPr id="125" name="glow-specs-dimensions.jpg" descr="glow-specs-dimension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5934" y="909229"/>
            <a:ext cx="2085333" cy="2178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7-06-27 at 12.34.28 PM.png" descr="Screen Shot 2017-06-27 at 12.34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2456" y="909229"/>
            <a:ext cx="1154317" cy="217801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Virida…"/>
          <p:cNvSpPr txBox="1"/>
          <p:nvPr/>
        </p:nvSpPr>
        <p:spPr>
          <a:xfrm>
            <a:off x="2762694" y="47028"/>
            <a:ext cx="1513841" cy="89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Virida</a:t>
            </a:r>
          </a:p>
          <a:p>
            <a:pPr>
              <a:defRPr sz="1400"/>
            </a:pPr>
            <a:r>
              <a:t>Prototype 2</a:t>
            </a:r>
          </a:p>
        </p:txBody>
      </p:sp>
      <p:sp>
        <p:nvSpPr>
          <p:cNvPr id="128" name="Dimensions"/>
          <p:cNvSpPr txBox="1"/>
          <p:nvPr/>
        </p:nvSpPr>
        <p:spPr>
          <a:xfrm>
            <a:off x="108843" y="3326575"/>
            <a:ext cx="217513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Dimensions</a:t>
            </a:r>
          </a:p>
        </p:txBody>
      </p:sp>
      <p:sp>
        <p:nvSpPr>
          <p:cNvPr id="129" name="Width"/>
          <p:cNvSpPr txBox="1"/>
          <p:nvPr/>
        </p:nvSpPr>
        <p:spPr>
          <a:xfrm>
            <a:off x="830305" y="3967232"/>
            <a:ext cx="732207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Width</a:t>
            </a:r>
          </a:p>
        </p:txBody>
      </p:sp>
      <p:sp>
        <p:nvSpPr>
          <p:cNvPr id="130" name="Height"/>
          <p:cNvSpPr txBox="1"/>
          <p:nvPr/>
        </p:nvSpPr>
        <p:spPr>
          <a:xfrm>
            <a:off x="781613" y="4432330"/>
            <a:ext cx="829591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Height</a:t>
            </a:r>
          </a:p>
        </p:txBody>
      </p:sp>
      <p:sp>
        <p:nvSpPr>
          <p:cNvPr id="131" name="Depth"/>
          <p:cNvSpPr txBox="1"/>
          <p:nvPr/>
        </p:nvSpPr>
        <p:spPr>
          <a:xfrm>
            <a:off x="819675" y="4897428"/>
            <a:ext cx="753467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Depth</a:t>
            </a:r>
          </a:p>
        </p:txBody>
      </p:sp>
      <p:sp>
        <p:nvSpPr>
          <p:cNvPr id="132" name="1.57”"/>
          <p:cNvSpPr txBox="1"/>
          <p:nvPr/>
        </p:nvSpPr>
        <p:spPr>
          <a:xfrm>
            <a:off x="3098228" y="3930238"/>
            <a:ext cx="8427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1.57”</a:t>
            </a:r>
          </a:p>
        </p:txBody>
      </p:sp>
      <p:sp>
        <p:nvSpPr>
          <p:cNvPr id="133" name="4.75”"/>
          <p:cNvSpPr txBox="1"/>
          <p:nvPr/>
        </p:nvSpPr>
        <p:spPr>
          <a:xfrm>
            <a:off x="3095332" y="4395335"/>
            <a:ext cx="8485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4.75”</a:t>
            </a:r>
          </a:p>
        </p:txBody>
      </p:sp>
      <p:sp>
        <p:nvSpPr>
          <p:cNvPr id="134" name="1.08”"/>
          <p:cNvSpPr txBox="1"/>
          <p:nvPr/>
        </p:nvSpPr>
        <p:spPr>
          <a:xfrm>
            <a:off x="3098228" y="4860433"/>
            <a:ext cx="8427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1.08”</a:t>
            </a:r>
          </a:p>
        </p:txBody>
      </p:sp>
      <p:sp>
        <p:nvSpPr>
          <p:cNvPr id="135" name="6.3”"/>
          <p:cNvSpPr txBox="1"/>
          <p:nvPr/>
        </p:nvSpPr>
        <p:spPr>
          <a:xfrm>
            <a:off x="7019701" y="3930238"/>
            <a:ext cx="67330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6.3”</a:t>
            </a:r>
          </a:p>
        </p:txBody>
      </p:sp>
      <p:sp>
        <p:nvSpPr>
          <p:cNvPr id="136" name="3.54”"/>
          <p:cNvSpPr txBox="1"/>
          <p:nvPr/>
        </p:nvSpPr>
        <p:spPr>
          <a:xfrm>
            <a:off x="6932071" y="4395335"/>
            <a:ext cx="8485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3.54”</a:t>
            </a:r>
          </a:p>
        </p:txBody>
      </p:sp>
      <p:sp>
        <p:nvSpPr>
          <p:cNvPr id="137" name="1.97”"/>
          <p:cNvSpPr txBox="1"/>
          <p:nvPr/>
        </p:nvSpPr>
        <p:spPr>
          <a:xfrm>
            <a:off x="6934967" y="4860433"/>
            <a:ext cx="8427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1.97”</a:t>
            </a:r>
          </a:p>
        </p:txBody>
      </p:sp>
      <p:sp>
        <p:nvSpPr>
          <p:cNvPr id="138" name="1.81”"/>
          <p:cNvSpPr txBox="1"/>
          <p:nvPr/>
        </p:nvSpPr>
        <p:spPr>
          <a:xfrm>
            <a:off x="11237213" y="3930238"/>
            <a:ext cx="8427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1.81”</a:t>
            </a:r>
          </a:p>
        </p:txBody>
      </p:sp>
      <p:sp>
        <p:nvSpPr>
          <p:cNvPr id="139" name="3.58”"/>
          <p:cNvSpPr txBox="1"/>
          <p:nvPr/>
        </p:nvSpPr>
        <p:spPr>
          <a:xfrm>
            <a:off x="11234318" y="4395335"/>
            <a:ext cx="8485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3.58”</a:t>
            </a:r>
          </a:p>
        </p:txBody>
      </p:sp>
      <p:sp>
        <p:nvSpPr>
          <p:cNvPr id="140" name="2.64”"/>
          <p:cNvSpPr txBox="1"/>
          <p:nvPr/>
        </p:nvSpPr>
        <p:spPr>
          <a:xfrm>
            <a:off x="11237213" y="4860433"/>
            <a:ext cx="8427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2.64”</a:t>
            </a:r>
          </a:p>
        </p:txBody>
      </p:sp>
      <p:sp>
        <p:nvSpPr>
          <p:cNvPr id="141" name="Volume"/>
          <p:cNvSpPr txBox="1"/>
          <p:nvPr/>
        </p:nvSpPr>
        <p:spPr>
          <a:xfrm>
            <a:off x="751781" y="5364706"/>
            <a:ext cx="8892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Volume</a:t>
            </a:r>
          </a:p>
        </p:txBody>
      </p:sp>
      <p:sp>
        <p:nvSpPr>
          <p:cNvPr id="142" name="8.05"/>
          <p:cNvSpPr txBox="1"/>
          <p:nvPr/>
        </p:nvSpPr>
        <p:spPr>
          <a:xfrm>
            <a:off x="3165893" y="5327711"/>
            <a:ext cx="70744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8.05</a:t>
            </a:r>
          </a:p>
        </p:txBody>
      </p:sp>
      <p:sp>
        <p:nvSpPr>
          <p:cNvPr id="143" name="43.9"/>
          <p:cNvSpPr txBox="1"/>
          <p:nvPr/>
        </p:nvSpPr>
        <p:spPr>
          <a:xfrm>
            <a:off x="7002632" y="5327711"/>
            <a:ext cx="70744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43.9</a:t>
            </a:r>
          </a:p>
        </p:txBody>
      </p:sp>
      <p:sp>
        <p:nvSpPr>
          <p:cNvPr id="144" name="17.1"/>
          <p:cNvSpPr txBox="1"/>
          <p:nvPr/>
        </p:nvSpPr>
        <p:spPr>
          <a:xfrm>
            <a:off x="11304879" y="5327711"/>
            <a:ext cx="70744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17.1</a:t>
            </a:r>
          </a:p>
        </p:txBody>
      </p:sp>
      <p:sp>
        <p:nvSpPr>
          <p:cNvPr id="145" name="Sensor Types"/>
          <p:cNvSpPr txBox="1"/>
          <p:nvPr/>
        </p:nvSpPr>
        <p:spPr>
          <a:xfrm>
            <a:off x="134624" y="5889727"/>
            <a:ext cx="247916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Sensor Types</a:t>
            </a:r>
          </a:p>
        </p:txBody>
      </p:sp>
      <p:sp>
        <p:nvSpPr>
          <p:cNvPr id="146" name="PM25"/>
          <p:cNvSpPr txBox="1"/>
          <p:nvPr/>
        </p:nvSpPr>
        <p:spPr>
          <a:xfrm>
            <a:off x="834305" y="6588127"/>
            <a:ext cx="72420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PM25</a:t>
            </a:r>
          </a:p>
        </p:txBody>
      </p:sp>
      <p:sp>
        <p:nvSpPr>
          <p:cNvPr id="147" name="0 - 600 ug/m^3"/>
          <p:cNvSpPr txBox="1"/>
          <p:nvPr/>
        </p:nvSpPr>
        <p:spPr>
          <a:xfrm>
            <a:off x="2396883" y="6551132"/>
            <a:ext cx="22454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0 - 600 ug/m^3</a:t>
            </a:r>
          </a:p>
        </p:txBody>
      </p:sp>
      <p:sp>
        <p:nvSpPr>
          <p:cNvPr id="148" name="0 - 500 ug/m^3"/>
          <p:cNvSpPr txBox="1"/>
          <p:nvPr/>
        </p:nvSpPr>
        <p:spPr>
          <a:xfrm>
            <a:off x="6233622" y="6551132"/>
            <a:ext cx="22454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0 - 500 ug/m^3</a:t>
            </a:r>
          </a:p>
        </p:txBody>
      </p:sp>
      <p:sp>
        <p:nvSpPr>
          <p:cNvPr id="149" name="None"/>
          <p:cNvSpPr txBox="1"/>
          <p:nvPr/>
        </p:nvSpPr>
        <p:spPr>
          <a:xfrm>
            <a:off x="11228831" y="6551132"/>
            <a:ext cx="8595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150" name="Rectangle"/>
          <p:cNvSpPr/>
          <p:nvPr/>
        </p:nvSpPr>
        <p:spPr>
          <a:xfrm>
            <a:off x="172194" y="5829803"/>
            <a:ext cx="11482487" cy="3963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172194" y="3322365"/>
            <a:ext cx="11482487" cy="3963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52" name="VOC"/>
          <p:cNvSpPr txBox="1"/>
          <p:nvPr/>
        </p:nvSpPr>
        <p:spPr>
          <a:xfrm>
            <a:off x="849228" y="7712015"/>
            <a:ext cx="592761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VOC</a:t>
            </a:r>
          </a:p>
        </p:txBody>
      </p:sp>
      <p:sp>
        <p:nvSpPr>
          <p:cNvPr id="153" name="0 - 1000 ppm"/>
          <p:cNvSpPr txBox="1"/>
          <p:nvPr/>
        </p:nvSpPr>
        <p:spPr>
          <a:xfrm>
            <a:off x="2482786" y="7654271"/>
            <a:ext cx="19720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0 - 1000 ppm</a:t>
            </a:r>
          </a:p>
        </p:txBody>
      </p:sp>
      <p:sp>
        <p:nvSpPr>
          <p:cNvPr id="154" name="0 - 2014 ppb"/>
          <p:cNvSpPr txBox="1"/>
          <p:nvPr/>
        </p:nvSpPr>
        <p:spPr>
          <a:xfrm>
            <a:off x="6358996" y="7641689"/>
            <a:ext cx="18931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0 - 2014 ppb</a:t>
            </a:r>
          </a:p>
        </p:txBody>
      </p:sp>
      <p:sp>
        <p:nvSpPr>
          <p:cNvPr id="155" name="0 - 2014 ppb"/>
          <p:cNvSpPr txBox="1"/>
          <p:nvPr/>
        </p:nvSpPr>
        <p:spPr>
          <a:xfrm>
            <a:off x="10661243" y="7641689"/>
            <a:ext cx="18931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0 - 2014 ppb</a:t>
            </a:r>
          </a:p>
        </p:txBody>
      </p:sp>
      <p:sp>
        <p:nvSpPr>
          <p:cNvPr id="156" name="CO2"/>
          <p:cNvSpPr txBox="1"/>
          <p:nvPr/>
        </p:nvSpPr>
        <p:spPr>
          <a:xfrm>
            <a:off x="842814" y="7133405"/>
            <a:ext cx="58018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CO2</a:t>
            </a:r>
          </a:p>
        </p:txBody>
      </p:sp>
      <p:sp>
        <p:nvSpPr>
          <p:cNvPr id="157" name="NA for now"/>
          <p:cNvSpPr txBox="1"/>
          <p:nvPr/>
        </p:nvSpPr>
        <p:spPr>
          <a:xfrm>
            <a:off x="2614104" y="7096411"/>
            <a:ext cx="168402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NA for now</a:t>
            </a:r>
          </a:p>
        </p:txBody>
      </p:sp>
      <p:sp>
        <p:nvSpPr>
          <p:cNvPr id="158" name="0 - 4000 ppm"/>
          <p:cNvSpPr txBox="1"/>
          <p:nvPr/>
        </p:nvSpPr>
        <p:spPr>
          <a:xfrm>
            <a:off x="6306825" y="7096411"/>
            <a:ext cx="197205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0 - 4000 ppm</a:t>
            </a:r>
          </a:p>
        </p:txBody>
      </p:sp>
      <p:sp>
        <p:nvSpPr>
          <p:cNvPr id="159" name="0 - 4000 ppm"/>
          <p:cNvSpPr txBox="1"/>
          <p:nvPr/>
        </p:nvSpPr>
        <p:spPr>
          <a:xfrm>
            <a:off x="10609071" y="7055405"/>
            <a:ext cx="197205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0 - 4000 ppm</a:t>
            </a:r>
          </a:p>
        </p:txBody>
      </p:sp>
      <p:sp>
        <p:nvSpPr>
          <p:cNvPr id="160" name="Carbon monoxide…"/>
          <p:cNvSpPr txBox="1"/>
          <p:nvPr/>
        </p:nvSpPr>
        <p:spPr>
          <a:xfrm>
            <a:off x="2703347" y="8029238"/>
            <a:ext cx="1632535" cy="117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Carbon monoxide</a:t>
            </a:r>
          </a:p>
          <a:p>
            <a:pPr>
              <a:defRPr sz="1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Ethanol</a:t>
            </a:r>
          </a:p>
          <a:p>
            <a:pPr>
              <a:defRPr sz="1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Hydrogen</a:t>
            </a:r>
          </a:p>
          <a:p>
            <a:pPr>
              <a:defRPr sz="1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Ammonia</a:t>
            </a:r>
          </a:p>
          <a:p>
            <a:pPr>
              <a:defRPr sz="1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Methane</a:t>
            </a:r>
          </a:p>
        </p:txBody>
      </p:sp>
      <p:sp>
        <p:nvSpPr>
          <p:cNvPr id="161" name="Temp &amp; Humidity"/>
          <p:cNvSpPr txBox="1"/>
          <p:nvPr/>
        </p:nvSpPr>
        <p:spPr>
          <a:xfrm>
            <a:off x="180332" y="9360924"/>
            <a:ext cx="190515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Temp &amp; Humidity</a:t>
            </a:r>
          </a:p>
        </p:txBody>
      </p:sp>
      <p:sp>
        <p:nvSpPr>
          <p:cNvPr id="162" name="Yes"/>
          <p:cNvSpPr txBox="1"/>
          <p:nvPr/>
        </p:nvSpPr>
        <p:spPr>
          <a:xfrm>
            <a:off x="3150399" y="9238354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63" name="Yes"/>
          <p:cNvSpPr txBox="1"/>
          <p:nvPr/>
        </p:nvSpPr>
        <p:spPr>
          <a:xfrm>
            <a:off x="6987138" y="9238354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64" name="Yes"/>
          <p:cNvSpPr txBox="1"/>
          <p:nvPr/>
        </p:nvSpPr>
        <p:spPr>
          <a:xfrm>
            <a:off x="11352885" y="9172027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awair-specs-dimensions.jpg" descr="awair-specs-dimensio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3522" y="909229"/>
            <a:ext cx="6125663" cy="217801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AWair"/>
          <p:cNvSpPr txBox="1"/>
          <p:nvPr/>
        </p:nvSpPr>
        <p:spPr>
          <a:xfrm>
            <a:off x="6648175" y="159399"/>
            <a:ext cx="141635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AWair</a:t>
            </a:r>
          </a:p>
        </p:txBody>
      </p:sp>
      <p:sp>
        <p:nvSpPr>
          <p:cNvPr id="168" name="AWair Glow"/>
          <p:cNvSpPr txBox="1"/>
          <p:nvPr/>
        </p:nvSpPr>
        <p:spPr>
          <a:xfrm>
            <a:off x="10311218" y="159399"/>
            <a:ext cx="269476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AWair Glow</a:t>
            </a:r>
          </a:p>
        </p:txBody>
      </p:sp>
      <p:pic>
        <p:nvPicPr>
          <p:cNvPr id="169" name="glow-specs-dimensions.jpg" descr="glow-specs-dimension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5934" y="909229"/>
            <a:ext cx="2085333" cy="2178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17-06-27 at 12.34.28 PM.png" descr="Screen Shot 2017-06-27 at 12.34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2456" y="909229"/>
            <a:ext cx="1154317" cy="217801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Virida…"/>
          <p:cNvSpPr txBox="1"/>
          <p:nvPr/>
        </p:nvSpPr>
        <p:spPr>
          <a:xfrm>
            <a:off x="2762694" y="59360"/>
            <a:ext cx="1513841" cy="87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Virida</a:t>
            </a:r>
          </a:p>
          <a:p>
            <a:pPr>
              <a:defRPr sz="1200"/>
            </a:pPr>
            <a:r>
              <a:t>Prototype 2</a:t>
            </a:r>
          </a:p>
        </p:txBody>
      </p:sp>
      <p:sp>
        <p:nvSpPr>
          <p:cNvPr id="172" name="Features"/>
          <p:cNvSpPr txBox="1"/>
          <p:nvPr/>
        </p:nvSpPr>
        <p:spPr>
          <a:xfrm>
            <a:off x="411357" y="3344317"/>
            <a:ext cx="164630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173" name="Rectangle"/>
          <p:cNvSpPr/>
          <p:nvPr/>
        </p:nvSpPr>
        <p:spPr>
          <a:xfrm>
            <a:off x="451594" y="3357017"/>
            <a:ext cx="11482487" cy="3963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74" name="Android &amp; iOs Apps"/>
          <p:cNvSpPr txBox="1"/>
          <p:nvPr/>
        </p:nvSpPr>
        <p:spPr>
          <a:xfrm>
            <a:off x="105872" y="3967232"/>
            <a:ext cx="218107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Android &amp; iOs Apps</a:t>
            </a:r>
          </a:p>
        </p:txBody>
      </p:sp>
      <p:sp>
        <p:nvSpPr>
          <p:cNvPr id="175" name="Yes"/>
          <p:cNvSpPr txBox="1"/>
          <p:nvPr/>
        </p:nvSpPr>
        <p:spPr>
          <a:xfrm>
            <a:off x="3063061" y="3884312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76" name="Yes"/>
          <p:cNvSpPr txBox="1"/>
          <p:nvPr/>
        </p:nvSpPr>
        <p:spPr>
          <a:xfrm>
            <a:off x="6899800" y="3884312"/>
            <a:ext cx="6114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77" name="Yes"/>
          <p:cNvSpPr txBox="1"/>
          <p:nvPr/>
        </p:nvSpPr>
        <p:spPr>
          <a:xfrm>
            <a:off x="11202046" y="3857213"/>
            <a:ext cx="6114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78" name="BLE"/>
          <p:cNvSpPr txBox="1"/>
          <p:nvPr/>
        </p:nvSpPr>
        <p:spPr>
          <a:xfrm>
            <a:off x="959273" y="4417582"/>
            <a:ext cx="55047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BLE</a:t>
            </a:r>
          </a:p>
        </p:txBody>
      </p:sp>
      <p:sp>
        <p:nvSpPr>
          <p:cNvPr id="179" name="Yes"/>
          <p:cNvSpPr txBox="1"/>
          <p:nvPr/>
        </p:nvSpPr>
        <p:spPr>
          <a:xfrm>
            <a:off x="3063061" y="4380588"/>
            <a:ext cx="6114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80" name="Yes"/>
          <p:cNvSpPr txBox="1"/>
          <p:nvPr/>
        </p:nvSpPr>
        <p:spPr>
          <a:xfrm>
            <a:off x="6899800" y="4380588"/>
            <a:ext cx="61142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81" name="Yes"/>
          <p:cNvSpPr txBox="1"/>
          <p:nvPr/>
        </p:nvSpPr>
        <p:spPr>
          <a:xfrm>
            <a:off x="11202046" y="4380588"/>
            <a:ext cx="6114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82" name="WiFi &amp;…"/>
          <p:cNvSpPr txBox="1"/>
          <p:nvPr/>
        </p:nvSpPr>
        <p:spPr>
          <a:xfrm>
            <a:off x="486253" y="4943319"/>
            <a:ext cx="1592200" cy="97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WiFi &amp;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Smart Device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(IOT)</a:t>
            </a:r>
          </a:p>
        </p:txBody>
      </p:sp>
      <p:sp>
        <p:nvSpPr>
          <p:cNvPr id="183" name="Yes…"/>
          <p:cNvSpPr txBox="1"/>
          <p:nvPr/>
        </p:nvSpPr>
        <p:spPr>
          <a:xfrm>
            <a:off x="10113521" y="4905219"/>
            <a:ext cx="2960371" cy="104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Yes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IFTTT, Nest, Amazon Echo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(2.4 ghz only)</a:t>
            </a:r>
          </a:p>
        </p:txBody>
      </p:sp>
      <p:sp>
        <p:nvSpPr>
          <p:cNvPr id="184" name="Required…"/>
          <p:cNvSpPr txBox="1"/>
          <p:nvPr/>
        </p:nvSpPr>
        <p:spPr>
          <a:xfrm>
            <a:off x="1753564" y="4876800"/>
            <a:ext cx="3532100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Required</a:t>
            </a:r>
          </a:p>
          <a:p>
            <a: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dock station</a:t>
            </a:r>
          </a:p>
          <a:p>
            <a:pPr>
              <a:defRPr sz="18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IFTTT , Amazon Echo, Cortana?</a:t>
            </a:r>
          </a:p>
          <a:p>
            <a:pPr>
              <a:defRPr sz="18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(2.4 ghz only)</a:t>
            </a:r>
          </a:p>
        </p:txBody>
      </p:sp>
      <p:sp>
        <p:nvSpPr>
          <p:cNvPr id="185" name="Yes…"/>
          <p:cNvSpPr txBox="1"/>
          <p:nvPr/>
        </p:nvSpPr>
        <p:spPr>
          <a:xfrm>
            <a:off x="5811274" y="4905219"/>
            <a:ext cx="2960371" cy="104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Yes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IFTTT, Nest, Amazon Echo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(2.4 ghz only)</a:t>
            </a:r>
          </a:p>
        </p:txBody>
      </p:sp>
      <p:sp>
        <p:nvSpPr>
          <p:cNvPr id="186" name="Realtime…"/>
          <p:cNvSpPr txBox="1"/>
          <p:nvPr/>
        </p:nvSpPr>
        <p:spPr>
          <a:xfrm>
            <a:off x="260354" y="6148726"/>
            <a:ext cx="1999108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Realtime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Pollution Tracking</a:t>
            </a:r>
          </a:p>
        </p:txBody>
      </p:sp>
      <p:sp>
        <p:nvSpPr>
          <p:cNvPr id="187" name="Yes"/>
          <p:cNvSpPr txBox="1"/>
          <p:nvPr/>
        </p:nvSpPr>
        <p:spPr>
          <a:xfrm>
            <a:off x="3126561" y="6257781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88" name="Yes"/>
          <p:cNvSpPr txBox="1"/>
          <p:nvPr/>
        </p:nvSpPr>
        <p:spPr>
          <a:xfrm>
            <a:off x="6899800" y="6170148"/>
            <a:ext cx="6114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89" name="Yes"/>
          <p:cNvSpPr txBox="1"/>
          <p:nvPr/>
        </p:nvSpPr>
        <p:spPr>
          <a:xfrm>
            <a:off x="11202046" y="6257781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190" name="Tracking Pollution…"/>
          <p:cNvSpPr txBox="1"/>
          <p:nvPr/>
        </p:nvSpPr>
        <p:spPr>
          <a:xfrm>
            <a:off x="228579" y="6967877"/>
            <a:ext cx="2062659" cy="97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Tracking Pollution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Over Time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(graphs &amp; records)</a:t>
            </a:r>
          </a:p>
        </p:txBody>
      </p:sp>
      <p:sp>
        <p:nvSpPr>
          <p:cNvPr id="191" name="Yes…"/>
          <p:cNvSpPr txBox="1"/>
          <p:nvPr/>
        </p:nvSpPr>
        <p:spPr>
          <a:xfrm>
            <a:off x="2623260" y="7074512"/>
            <a:ext cx="1618032" cy="75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Yes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(years of data)</a:t>
            </a:r>
          </a:p>
        </p:txBody>
      </p:sp>
      <p:sp>
        <p:nvSpPr>
          <p:cNvPr id="192" name="Only 7 Days of Data"/>
          <p:cNvSpPr txBox="1"/>
          <p:nvPr/>
        </p:nvSpPr>
        <p:spPr>
          <a:xfrm>
            <a:off x="5753447" y="7284594"/>
            <a:ext cx="290413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Only 7 Days of Data</a:t>
            </a:r>
          </a:p>
        </p:txBody>
      </p:sp>
      <p:sp>
        <p:nvSpPr>
          <p:cNvPr id="193" name="Cloud Integration…"/>
          <p:cNvSpPr txBox="1"/>
          <p:nvPr/>
        </p:nvSpPr>
        <p:spPr>
          <a:xfrm>
            <a:off x="230954" y="8025920"/>
            <a:ext cx="2007109" cy="97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Cloud Integration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Map &amp; History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Pollution Data</a:t>
            </a:r>
          </a:p>
        </p:txBody>
      </p:sp>
      <p:sp>
        <p:nvSpPr>
          <p:cNvPr id="194" name="Yes…"/>
          <p:cNvSpPr txBox="1"/>
          <p:nvPr/>
        </p:nvSpPr>
        <p:spPr>
          <a:xfrm>
            <a:off x="2329052" y="8048388"/>
            <a:ext cx="2206448" cy="75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Yes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(shared public data)</a:t>
            </a:r>
          </a:p>
        </p:txBody>
      </p:sp>
      <p:sp>
        <p:nvSpPr>
          <p:cNvPr id="195" name="No"/>
          <p:cNvSpPr txBox="1"/>
          <p:nvPr/>
        </p:nvSpPr>
        <p:spPr>
          <a:xfrm>
            <a:off x="6947958" y="8195543"/>
            <a:ext cx="5151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96" name="No"/>
          <p:cNvSpPr txBox="1"/>
          <p:nvPr/>
        </p:nvSpPr>
        <p:spPr>
          <a:xfrm>
            <a:off x="11250205" y="8134975"/>
            <a:ext cx="5151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197" name="Notifications &amp;…"/>
          <p:cNvSpPr txBox="1"/>
          <p:nvPr/>
        </p:nvSpPr>
        <p:spPr>
          <a:xfrm>
            <a:off x="357827" y="9071856"/>
            <a:ext cx="1753363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Notifications &amp;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Actionable Tips</a:t>
            </a:r>
          </a:p>
        </p:txBody>
      </p:sp>
      <p:sp>
        <p:nvSpPr>
          <p:cNvPr id="198" name="Yes…"/>
          <p:cNvSpPr txBox="1"/>
          <p:nvPr/>
        </p:nvSpPr>
        <p:spPr>
          <a:xfrm>
            <a:off x="2485643" y="8954335"/>
            <a:ext cx="1893266" cy="75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Yes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(tips from server)</a:t>
            </a:r>
          </a:p>
        </p:txBody>
      </p:sp>
      <p:sp>
        <p:nvSpPr>
          <p:cNvPr id="199" name="Yes…"/>
          <p:cNvSpPr txBox="1"/>
          <p:nvPr/>
        </p:nvSpPr>
        <p:spPr>
          <a:xfrm>
            <a:off x="5926611" y="8954335"/>
            <a:ext cx="2557807" cy="75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Yes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(tips hardcoded in app)</a:t>
            </a:r>
          </a:p>
        </p:txBody>
      </p:sp>
      <p:sp>
        <p:nvSpPr>
          <p:cNvPr id="200" name="Yes…"/>
          <p:cNvSpPr txBox="1"/>
          <p:nvPr/>
        </p:nvSpPr>
        <p:spPr>
          <a:xfrm>
            <a:off x="10228858" y="8954335"/>
            <a:ext cx="2557806" cy="75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Yes</a:t>
            </a:r>
          </a:p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(tips hardcoded in app)</a:t>
            </a:r>
          </a:p>
        </p:txBody>
      </p:sp>
      <p:sp>
        <p:nvSpPr>
          <p:cNvPr id="201" name="Only 7 Days of Data"/>
          <p:cNvSpPr txBox="1"/>
          <p:nvPr/>
        </p:nvSpPr>
        <p:spPr>
          <a:xfrm>
            <a:off x="10055693" y="7284594"/>
            <a:ext cx="290413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Only 7 Days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awair-specs-dimensions.jpg" descr="awair-specs-dimensio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3522" y="909229"/>
            <a:ext cx="6125663" cy="217801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AWair"/>
          <p:cNvSpPr txBox="1"/>
          <p:nvPr/>
        </p:nvSpPr>
        <p:spPr>
          <a:xfrm>
            <a:off x="6648175" y="159399"/>
            <a:ext cx="141635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AWair</a:t>
            </a:r>
          </a:p>
        </p:txBody>
      </p:sp>
      <p:sp>
        <p:nvSpPr>
          <p:cNvPr id="205" name="AWair Glow"/>
          <p:cNvSpPr txBox="1"/>
          <p:nvPr/>
        </p:nvSpPr>
        <p:spPr>
          <a:xfrm>
            <a:off x="10311218" y="159399"/>
            <a:ext cx="269476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AWair Glow</a:t>
            </a:r>
          </a:p>
        </p:txBody>
      </p:sp>
      <p:pic>
        <p:nvPicPr>
          <p:cNvPr id="206" name="glow-specs-dimensions.jpg" descr="glow-specs-dimension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5934" y="909229"/>
            <a:ext cx="2085333" cy="2178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reen Shot 2017-06-27 at 12.34.28 PM.png" descr="Screen Shot 2017-06-27 at 12.34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2456" y="909229"/>
            <a:ext cx="1154317" cy="217801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Virida…"/>
          <p:cNvSpPr txBox="1"/>
          <p:nvPr/>
        </p:nvSpPr>
        <p:spPr>
          <a:xfrm>
            <a:off x="2762694" y="59360"/>
            <a:ext cx="1513841" cy="87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Virida</a:t>
            </a:r>
          </a:p>
          <a:p>
            <a:pPr>
              <a:defRPr sz="1200"/>
            </a:pPr>
            <a:r>
              <a:t>Prototype 2</a:t>
            </a:r>
          </a:p>
        </p:txBody>
      </p:sp>
      <p:sp>
        <p:nvSpPr>
          <p:cNvPr id="209" name="Temp &amp; Humidity…"/>
          <p:cNvSpPr txBox="1"/>
          <p:nvPr/>
        </p:nvSpPr>
        <p:spPr>
          <a:xfrm>
            <a:off x="250156" y="4229133"/>
            <a:ext cx="1968704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Temp &amp; Humidity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Compensation</a:t>
            </a:r>
          </a:p>
        </p:txBody>
      </p:sp>
      <p:sp>
        <p:nvSpPr>
          <p:cNvPr id="210" name="Yes"/>
          <p:cNvSpPr txBox="1"/>
          <p:nvPr/>
        </p:nvSpPr>
        <p:spPr>
          <a:xfrm>
            <a:off x="3251999" y="4338188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11" name="Other Features"/>
          <p:cNvSpPr txBox="1"/>
          <p:nvPr/>
        </p:nvSpPr>
        <p:spPr>
          <a:xfrm>
            <a:off x="411357" y="3344317"/>
            <a:ext cx="27332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Other Features</a:t>
            </a:r>
          </a:p>
        </p:txBody>
      </p:sp>
      <p:sp>
        <p:nvSpPr>
          <p:cNvPr id="212" name="?"/>
          <p:cNvSpPr txBox="1"/>
          <p:nvPr/>
        </p:nvSpPr>
        <p:spPr>
          <a:xfrm>
            <a:off x="7252568" y="421923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13" name="?"/>
          <p:cNvSpPr txBox="1"/>
          <p:nvPr/>
        </p:nvSpPr>
        <p:spPr>
          <a:xfrm>
            <a:off x="11554815" y="419213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14" name="Rectangle"/>
          <p:cNvSpPr/>
          <p:nvPr/>
        </p:nvSpPr>
        <p:spPr>
          <a:xfrm>
            <a:off x="451594" y="3357017"/>
            <a:ext cx="11482487" cy="3963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15" name="Auto Calibration"/>
          <p:cNvSpPr txBox="1"/>
          <p:nvPr/>
        </p:nvSpPr>
        <p:spPr>
          <a:xfrm>
            <a:off x="336808" y="5137183"/>
            <a:ext cx="182080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Auto Calibration</a:t>
            </a:r>
          </a:p>
        </p:txBody>
      </p:sp>
      <p:sp>
        <p:nvSpPr>
          <p:cNvPr id="216" name="Yes"/>
          <p:cNvSpPr txBox="1"/>
          <p:nvPr/>
        </p:nvSpPr>
        <p:spPr>
          <a:xfrm>
            <a:off x="3264699" y="5100188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17" name="Yes"/>
          <p:cNvSpPr txBox="1"/>
          <p:nvPr/>
        </p:nvSpPr>
        <p:spPr>
          <a:xfrm>
            <a:off x="7101438" y="5100188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18" name="Yes"/>
          <p:cNvSpPr txBox="1"/>
          <p:nvPr/>
        </p:nvSpPr>
        <p:spPr>
          <a:xfrm>
            <a:off x="11403685" y="5100188"/>
            <a:ext cx="6114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19" name="Portability"/>
          <p:cNvSpPr txBox="1"/>
          <p:nvPr/>
        </p:nvSpPr>
        <p:spPr>
          <a:xfrm>
            <a:off x="671210" y="5784883"/>
            <a:ext cx="118574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Portability</a:t>
            </a:r>
          </a:p>
        </p:txBody>
      </p:sp>
      <p:sp>
        <p:nvSpPr>
          <p:cNvPr id="220" name="Yes…"/>
          <p:cNvSpPr txBox="1"/>
          <p:nvPr/>
        </p:nvSpPr>
        <p:spPr>
          <a:xfrm>
            <a:off x="2413314" y="5600733"/>
            <a:ext cx="2347952" cy="75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Yes</a:t>
            </a:r>
          </a:p>
          <a:p>
            <a:pPr>
              <a:defRPr sz="18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(~6 hours battery life)</a:t>
            </a:r>
          </a:p>
        </p:txBody>
      </p:sp>
      <p:sp>
        <p:nvSpPr>
          <p:cNvPr id="221" name="Not Portable"/>
          <p:cNvSpPr txBox="1"/>
          <p:nvPr/>
        </p:nvSpPr>
        <p:spPr>
          <a:xfrm>
            <a:off x="6448049" y="5747888"/>
            <a:ext cx="18928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Not Portable</a:t>
            </a:r>
          </a:p>
        </p:txBody>
      </p:sp>
      <p:sp>
        <p:nvSpPr>
          <p:cNvPr id="222" name="Not Portable"/>
          <p:cNvSpPr txBox="1"/>
          <p:nvPr/>
        </p:nvSpPr>
        <p:spPr>
          <a:xfrm>
            <a:off x="10750296" y="5747888"/>
            <a:ext cx="18928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Not Portable</a:t>
            </a:r>
          </a:p>
        </p:txBody>
      </p:sp>
      <p:sp>
        <p:nvSpPr>
          <p:cNvPr id="223" name="Issues"/>
          <p:cNvSpPr txBox="1"/>
          <p:nvPr/>
        </p:nvSpPr>
        <p:spPr>
          <a:xfrm>
            <a:off x="445435" y="6441727"/>
            <a:ext cx="124396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Issues</a:t>
            </a:r>
          </a:p>
        </p:txBody>
      </p:sp>
      <p:sp>
        <p:nvSpPr>
          <p:cNvPr id="224" name="Rectangle"/>
          <p:cNvSpPr/>
          <p:nvPr/>
        </p:nvSpPr>
        <p:spPr>
          <a:xfrm>
            <a:off x="485672" y="6454428"/>
            <a:ext cx="11482487" cy="3963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5" name="Accuracy &amp; Stability"/>
          <p:cNvSpPr txBox="1"/>
          <p:nvPr/>
        </p:nvSpPr>
        <p:spPr>
          <a:xfrm>
            <a:off x="43380" y="7194583"/>
            <a:ext cx="223182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Accuracy &amp; Stability</a:t>
            </a:r>
          </a:p>
        </p:txBody>
      </p:sp>
      <p:sp>
        <p:nvSpPr>
          <p:cNvPr id="226" name="TBD"/>
          <p:cNvSpPr txBox="1"/>
          <p:nvPr/>
        </p:nvSpPr>
        <p:spPr>
          <a:xfrm>
            <a:off x="3194575" y="7194583"/>
            <a:ext cx="57584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TBD</a:t>
            </a:r>
          </a:p>
        </p:txBody>
      </p:sp>
      <p:sp>
        <p:nvSpPr>
          <p:cNvPr id="227" name="?…"/>
          <p:cNvSpPr txBox="1"/>
          <p:nvPr/>
        </p:nvSpPr>
        <p:spPr>
          <a:xfrm>
            <a:off x="5557405" y="6921533"/>
            <a:ext cx="3388311" cy="126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?</a:t>
            </a:r>
          </a:p>
          <a:p>
            <a:pPr algn="l"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- Amazon reviews show some </a:t>
            </a:r>
          </a:p>
          <a:p>
            <a:pPr algn="l"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accuracy problems</a:t>
            </a:r>
          </a:p>
          <a:p>
            <a:pPr algn="l"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- App connectivity issues</a:t>
            </a:r>
          </a:p>
        </p:txBody>
      </p:sp>
      <p:sp>
        <p:nvSpPr>
          <p:cNvPr id="228" name="?"/>
          <p:cNvSpPr txBox="1"/>
          <p:nvPr/>
        </p:nvSpPr>
        <p:spPr>
          <a:xfrm>
            <a:off x="11471206" y="7194583"/>
            <a:ext cx="241402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29" name="App &amp; WiFi"/>
          <p:cNvSpPr txBox="1"/>
          <p:nvPr/>
        </p:nvSpPr>
        <p:spPr>
          <a:xfrm>
            <a:off x="517840" y="8694919"/>
            <a:ext cx="128290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App &amp; WiFi</a:t>
            </a:r>
          </a:p>
        </p:txBody>
      </p:sp>
      <p:sp>
        <p:nvSpPr>
          <p:cNvPr id="230" name="TBD"/>
          <p:cNvSpPr txBox="1"/>
          <p:nvPr/>
        </p:nvSpPr>
        <p:spPr>
          <a:xfrm>
            <a:off x="3194575" y="8694919"/>
            <a:ext cx="57584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TBD</a:t>
            </a:r>
          </a:p>
        </p:txBody>
      </p:sp>
      <p:sp>
        <p:nvSpPr>
          <p:cNvPr id="231" name="WiFi dropping…"/>
          <p:cNvSpPr txBox="1"/>
          <p:nvPr/>
        </p:nvSpPr>
        <p:spPr>
          <a:xfrm>
            <a:off x="5561393" y="8256769"/>
            <a:ext cx="3306969" cy="126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15152" indent="-215152" algn="l">
              <a:buSzPct val="75000"/>
              <a:buChar char="-"/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WiFi dropping</a:t>
            </a:r>
          </a:p>
          <a:p>
            <a:pPr marL="215152" indent="-215152" algn="l">
              <a:buSzPct val="75000"/>
              <a:buChar char="-"/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Poor Android app support</a:t>
            </a:r>
          </a:p>
          <a:p>
            <a:pPr marL="215152" indent="-215152" algn="l">
              <a:buSzPct val="75000"/>
              <a:buChar char="-"/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WiFi is required to operate?</a:t>
            </a:r>
          </a:p>
          <a:p>
            <a:pPr marL="215152" indent="-215152" algn="l">
              <a:buSzPct val="75000"/>
              <a:buChar char="-"/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Required online account</a:t>
            </a:r>
          </a:p>
        </p:txBody>
      </p:sp>
      <p:sp>
        <p:nvSpPr>
          <p:cNvPr id="232" name="WiFi dropping…"/>
          <p:cNvSpPr txBox="1"/>
          <p:nvPr/>
        </p:nvSpPr>
        <p:spPr>
          <a:xfrm>
            <a:off x="9561893" y="8256769"/>
            <a:ext cx="3306969" cy="126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15152" indent="-215152" algn="l">
              <a:buSzPct val="75000"/>
              <a:buChar char="-"/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WiFi dropping</a:t>
            </a:r>
          </a:p>
          <a:p>
            <a:pPr marL="215152" indent="-215152" algn="l">
              <a:buSzPct val="75000"/>
              <a:buChar char="-"/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Poor Android app support</a:t>
            </a:r>
          </a:p>
          <a:p>
            <a:pPr marL="215152" indent="-215152" algn="l">
              <a:buSzPct val="75000"/>
              <a:buChar char="-"/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WiFi is required to operate?</a:t>
            </a:r>
          </a:p>
          <a:p>
            <a:pPr marL="215152" indent="-215152" algn="l">
              <a:buSzPct val="75000"/>
              <a:buChar char="-"/>
              <a:defRPr sz="18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Required online account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awair-specs-dimensions.jpg" descr="awair-specs-dimensio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3522" y="909229"/>
            <a:ext cx="6125663" cy="217801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AWair"/>
          <p:cNvSpPr txBox="1"/>
          <p:nvPr/>
        </p:nvSpPr>
        <p:spPr>
          <a:xfrm>
            <a:off x="6648175" y="159399"/>
            <a:ext cx="141635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AWair</a:t>
            </a:r>
          </a:p>
        </p:txBody>
      </p:sp>
      <p:sp>
        <p:nvSpPr>
          <p:cNvPr id="236" name="AWair Glow"/>
          <p:cNvSpPr txBox="1"/>
          <p:nvPr/>
        </p:nvSpPr>
        <p:spPr>
          <a:xfrm>
            <a:off x="10311218" y="159399"/>
            <a:ext cx="269476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AWair Glow</a:t>
            </a:r>
          </a:p>
        </p:txBody>
      </p:sp>
      <p:pic>
        <p:nvPicPr>
          <p:cNvPr id="237" name="glow-specs-dimensions.jpg" descr="glow-specs-dimension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5934" y="909229"/>
            <a:ext cx="2085333" cy="2178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7-06-27 at 12.34.28 PM.png" descr="Screen Shot 2017-06-27 at 12.34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2456" y="909229"/>
            <a:ext cx="1154317" cy="217801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Virida…"/>
          <p:cNvSpPr txBox="1"/>
          <p:nvPr/>
        </p:nvSpPr>
        <p:spPr>
          <a:xfrm>
            <a:off x="2762694" y="59360"/>
            <a:ext cx="1513841" cy="87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Virida</a:t>
            </a:r>
          </a:p>
          <a:p>
            <a:pPr>
              <a:defRPr sz="1200"/>
            </a:pPr>
            <a:r>
              <a:t>Prototype 2</a:t>
            </a:r>
          </a:p>
        </p:txBody>
      </p:sp>
      <p:sp>
        <p:nvSpPr>
          <p:cNvPr id="240" name="Cost"/>
          <p:cNvSpPr txBox="1"/>
          <p:nvPr/>
        </p:nvSpPr>
        <p:spPr>
          <a:xfrm>
            <a:off x="411357" y="3344317"/>
            <a:ext cx="93992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Cost</a:t>
            </a:r>
          </a:p>
        </p:txBody>
      </p:sp>
      <p:sp>
        <p:nvSpPr>
          <p:cNvPr id="241" name="Rectangle"/>
          <p:cNvSpPr/>
          <p:nvPr/>
        </p:nvSpPr>
        <p:spPr>
          <a:xfrm>
            <a:off x="451594" y="3357017"/>
            <a:ext cx="11482487" cy="3963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42" name="Standalone"/>
          <p:cNvSpPr txBox="1"/>
          <p:nvPr/>
        </p:nvSpPr>
        <p:spPr>
          <a:xfrm>
            <a:off x="540097" y="3967232"/>
            <a:ext cx="1312622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Standalone</a:t>
            </a:r>
          </a:p>
        </p:txBody>
      </p:sp>
      <p:sp>
        <p:nvSpPr>
          <p:cNvPr id="243" name="$99"/>
          <p:cNvSpPr txBox="1"/>
          <p:nvPr/>
        </p:nvSpPr>
        <p:spPr>
          <a:xfrm>
            <a:off x="3057422" y="3884312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$99</a:t>
            </a:r>
          </a:p>
        </p:txBody>
      </p:sp>
      <p:sp>
        <p:nvSpPr>
          <p:cNvPr id="244" name="$199"/>
          <p:cNvSpPr txBox="1"/>
          <p:nvPr/>
        </p:nvSpPr>
        <p:spPr>
          <a:xfrm>
            <a:off x="6809426" y="3884312"/>
            <a:ext cx="7921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>
                    <a:satOff val="-10602"/>
                    <a:lumOff val="1874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$199</a:t>
            </a:r>
          </a:p>
        </p:txBody>
      </p:sp>
      <p:sp>
        <p:nvSpPr>
          <p:cNvPr id="245" name="$119…"/>
          <p:cNvSpPr txBox="1"/>
          <p:nvPr/>
        </p:nvSpPr>
        <p:spPr>
          <a:xfrm>
            <a:off x="10699279" y="3673063"/>
            <a:ext cx="161696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$119</a:t>
            </a:r>
          </a:p>
          <a:p>
            <a: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($109 sale)</a:t>
            </a:r>
          </a:p>
        </p:txBody>
      </p:sp>
      <p:sp>
        <p:nvSpPr>
          <p:cNvPr id="246" name="WiFi &amp; Charging…"/>
          <p:cNvSpPr txBox="1"/>
          <p:nvPr/>
        </p:nvSpPr>
        <p:spPr>
          <a:xfrm>
            <a:off x="233062" y="4710182"/>
            <a:ext cx="1875893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WiFi &amp; Charging</a:t>
            </a:r>
          </a:p>
          <a:p>
            <a: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Dock Station</a:t>
            </a:r>
          </a:p>
        </p:txBody>
      </p:sp>
      <p:sp>
        <p:nvSpPr>
          <p:cNvPr id="247" name="$40?"/>
          <p:cNvSpPr txBox="1"/>
          <p:nvPr/>
        </p:nvSpPr>
        <p:spPr>
          <a:xfrm>
            <a:off x="2947288" y="4773312"/>
            <a:ext cx="792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$40?</a:t>
            </a:r>
          </a:p>
        </p:txBody>
      </p:sp>
      <p:sp>
        <p:nvSpPr>
          <p:cNvPr id="248" name="NA"/>
          <p:cNvSpPr txBox="1"/>
          <p:nvPr/>
        </p:nvSpPr>
        <p:spPr>
          <a:xfrm>
            <a:off x="6911280" y="4773312"/>
            <a:ext cx="5376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NA</a:t>
            </a:r>
          </a:p>
        </p:txBody>
      </p:sp>
      <p:sp>
        <p:nvSpPr>
          <p:cNvPr id="249" name="NA"/>
          <p:cNvSpPr txBox="1"/>
          <p:nvPr/>
        </p:nvSpPr>
        <p:spPr>
          <a:xfrm>
            <a:off x="11213527" y="4746213"/>
            <a:ext cx="53766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>
                    <a:satOff val="37323"/>
                    <a:lumOff val="21795"/>
                  </a:schemeClr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