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8239" autoAdjust="0"/>
  </p:normalViewPr>
  <p:slideViewPr>
    <p:cSldViewPr>
      <p:cViewPr varScale="1">
        <p:scale>
          <a:sx n="120" d="100"/>
          <a:sy n="120" d="100"/>
        </p:scale>
        <p:origin x="1670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23313" y="1196752"/>
            <a:ext cx="7615887" cy="4670648"/>
          </a:xfrm>
        </p:spPr>
        <p:txBody>
          <a:bodyPr>
            <a:normAutofit/>
          </a:bodyPr>
          <a:lstStyle/>
          <a:p>
            <a:r>
              <a:rPr lang="cs-CZ" b="1" dirty="0" err="1"/>
              <a:t>Introduction</a:t>
            </a:r>
            <a:br>
              <a:rPr lang="cs-CZ" b="1" dirty="0"/>
            </a:br>
            <a:br>
              <a:rPr lang="cs-CZ" b="1" dirty="0"/>
            </a:br>
            <a:r>
              <a:rPr lang="cs-CZ" sz="2000" dirty="0" err="1"/>
              <a:t>Based</a:t>
            </a:r>
            <a:r>
              <a:rPr lang="cs-CZ" sz="2000" dirty="0"/>
              <a:t> on </a:t>
            </a:r>
            <a:r>
              <a:rPr lang="cs-CZ" sz="2000" dirty="0" err="1"/>
              <a:t>slides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:</a:t>
            </a:r>
            <a:br>
              <a:rPr lang="cs-CZ" sz="2000" b="1" dirty="0"/>
            </a:br>
            <a:r>
              <a:rPr lang="de-DE" altLang="cs-CZ" sz="2000" dirty="0"/>
              <a:t>Prof. Dr. Hanspeter </a:t>
            </a:r>
            <a:r>
              <a:rPr lang="de-DE" altLang="cs-CZ" sz="2000" dirty="0" err="1"/>
              <a:t>Mössenböck</a:t>
            </a:r>
            <a:br>
              <a:rPr lang="de-DE" altLang="cs-CZ" sz="2000" dirty="0"/>
            </a:br>
            <a:r>
              <a:rPr lang="en-GB" altLang="cs-CZ" sz="2000" dirty="0"/>
              <a:t>Institute for System Software </a:t>
            </a:r>
            <a:br>
              <a:rPr lang="en-GB" altLang="cs-CZ" sz="2000" dirty="0"/>
            </a:br>
            <a:r>
              <a:rPr lang="en-GB" altLang="cs-CZ" sz="2000" dirty="0"/>
              <a:t>Johannes Kepler University Linz</a:t>
            </a:r>
            <a:endParaRPr lang="cs-CZ" sz="2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Architecture of the .NET Technology</a:t>
            </a:r>
            <a:endParaRPr lang="cs-CZ" dirty="0"/>
          </a:p>
          <a:p>
            <a:r>
              <a:rPr lang="en-US" dirty="0"/>
              <a:t>Jan </a:t>
            </a:r>
            <a:r>
              <a:rPr lang="cs-CZ" dirty="0"/>
              <a:t>Janoušek, FEI - Katedra Informatiky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ástupný symbol pro číslo snímku 5">
            <a:extLst>
              <a:ext uri="{FF2B5EF4-FFF2-40B4-BE49-F238E27FC236}">
                <a16:creationId xmlns:a16="http://schemas.microsoft.com/office/drawing/2014/main" id="{D91FA1A2-A2BF-4585-8828-E13CD3C0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154D4B-3958-4BB0-953D-49F66EDE7FEF}" type="slidenum">
              <a:rPr lang="de-DE" altLang="cs-CZ"/>
              <a:pPr/>
              <a:t>10</a:t>
            </a:fld>
            <a:endParaRPr lang="de-DE" altLang="cs-CZ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494078EB-E1C2-418B-8D1B-5FE9C1E9B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cs-CZ"/>
              <a:t>Assemblies</a:t>
            </a:r>
          </a:p>
        </p:txBody>
      </p:sp>
      <p:grpSp>
        <p:nvGrpSpPr>
          <p:cNvPr id="64550" name="Group 38">
            <a:extLst>
              <a:ext uri="{FF2B5EF4-FFF2-40B4-BE49-F238E27FC236}">
                <a16:creationId xmlns:a16="http://schemas.microsoft.com/office/drawing/2014/main" id="{04CF94D9-C0C9-4B6F-A126-A01BF6D163B5}"/>
              </a:ext>
            </a:extLst>
          </p:cNvPr>
          <p:cNvGrpSpPr>
            <a:grpSpLocks/>
          </p:cNvGrpSpPr>
          <p:nvPr/>
        </p:nvGrpSpPr>
        <p:grpSpPr bwMode="auto">
          <a:xfrm>
            <a:off x="5133975" y="1635968"/>
            <a:ext cx="3048000" cy="5105400"/>
            <a:chOff x="3234" y="720"/>
            <a:chExt cx="1920" cy="3216"/>
          </a:xfrm>
        </p:grpSpPr>
        <p:sp>
          <p:nvSpPr>
            <p:cNvPr id="64514" name="Rectangle 2">
              <a:extLst>
                <a:ext uri="{FF2B5EF4-FFF2-40B4-BE49-F238E27FC236}">
                  <a16:creationId xmlns:a16="http://schemas.microsoft.com/office/drawing/2014/main" id="{F21E8C5B-339E-4175-BA2F-93B1BD51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2016"/>
              <a:ext cx="1104" cy="14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4515" name="Rectangle 3">
              <a:extLst>
                <a:ext uri="{FF2B5EF4-FFF2-40B4-BE49-F238E27FC236}">
                  <a16:creationId xmlns:a16="http://schemas.microsoft.com/office/drawing/2014/main" id="{593D153D-1C24-48B9-9DA5-B966F3A5F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278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4516" name="Rectangle 4">
              <a:extLst>
                <a:ext uri="{FF2B5EF4-FFF2-40B4-BE49-F238E27FC236}">
                  <a16:creationId xmlns:a16="http://schemas.microsoft.com/office/drawing/2014/main" id="{22EBDF73-D855-43BE-A945-CF692D513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2400"/>
              <a:ext cx="100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4517" name="Rectangle 5">
              <a:extLst>
                <a:ext uri="{FF2B5EF4-FFF2-40B4-BE49-F238E27FC236}">
                  <a16:creationId xmlns:a16="http://schemas.microsoft.com/office/drawing/2014/main" id="{F397FDE3-AB45-47F3-B84E-298FF15A4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912"/>
              <a:ext cx="86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4519" name="Text Box 7">
              <a:extLst>
                <a:ext uri="{FF2B5EF4-FFF2-40B4-BE49-F238E27FC236}">
                  <a16:creationId xmlns:a16="http://schemas.microsoft.com/office/drawing/2014/main" id="{685AC06A-75C5-4CC6-A801-9E4BCA77E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2" y="951"/>
              <a:ext cx="80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/>
                <a:t>class A { ... }</a:t>
              </a:r>
            </a:p>
            <a:p>
              <a:r>
                <a:rPr lang="de-AT" altLang="cs-CZ" sz="1600"/>
                <a:t>class B { ... }</a:t>
              </a: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2B5E9D38-D0C1-4611-8F65-C77ECC4B4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720"/>
              <a:ext cx="5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 i="1"/>
                <a:t>Prog.cs</a:t>
              </a:r>
            </a:p>
          </p:txBody>
        </p:sp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00C5C978-B284-4DAA-8D86-E5AFD69AD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912"/>
              <a:ext cx="86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4522" name="Text Box 10">
              <a:extLst>
                <a:ext uri="{FF2B5EF4-FFF2-40B4-BE49-F238E27FC236}">
                  <a16:creationId xmlns:a16="http://schemas.microsoft.com/office/drawing/2014/main" id="{318BC4FC-3E5A-4CB9-9E29-B4849655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951"/>
              <a:ext cx="7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/>
                <a:t>class C { ... }</a:t>
              </a: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A7A1C813-59F4-481B-B501-10393FE17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720"/>
              <a:ext cx="4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 i="1"/>
                <a:t>Lib.cs</a:t>
              </a:r>
            </a:p>
          </p:txBody>
        </p:sp>
        <p:sp>
          <p:nvSpPr>
            <p:cNvPr id="64524" name="Text Box 12">
              <a:extLst>
                <a:ext uri="{FF2B5EF4-FFF2-40B4-BE49-F238E27FC236}">
                  <a16:creationId xmlns:a16="http://schemas.microsoft.com/office/drawing/2014/main" id="{7A3A79A8-C92C-4389-A8B3-63C868D98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1536"/>
              <a:ext cx="10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/>
                <a:t>csc Prog.cs,Lib.cs</a:t>
              </a:r>
            </a:p>
          </p:txBody>
        </p:sp>
        <p:sp>
          <p:nvSpPr>
            <p:cNvPr id="64525" name="Text Box 13">
              <a:extLst>
                <a:ext uri="{FF2B5EF4-FFF2-40B4-BE49-F238E27FC236}">
                  <a16:creationId xmlns:a16="http://schemas.microsoft.com/office/drawing/2014/main" id="{6E4CC924-1486-40F4-8B99-5E42039FE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439"/>
              <a:ext cx="5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/>
                <a:t>metadata</a:t>
              </a: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A5AEC98F-79D9-4DC7-A0FE-40CE41380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775"/>
              <a:ext cx="8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/>
                <a:t>CIL code of A</a:t>
              </a:r>
            </a:p>
          </p:txBody>
        </p:sp>
        <p:sp>
          <p:nvSpPr>
            <p:cNvPr id="64527" name="Rectangle 15">
              <a:extLst>
                <a:ext uri="{FF2B5EF4-FFF2-40B4-BE49-F238E27FC236}">
                  <a16:creationId xmlns:a16="http://schemas.microsoft.com/office/drawing/2014/main" id="{5F70BE88-53D5-40F6-87C2-EA0A93871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302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4528" name="Text Box 16">
              <a:extLst>
                <a:ext uri="{FF2B5EF4-FFF2-40B4-BE49-F238E27FC236}">
                  <a16:creationId xmlns:a16="http://schemas.microsoft.com/office/drawing/2014/main" id="{16A9BF5B-AB85-4280-99D7-27ECBACC6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3013"/>
              <a:ext cx="8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/>
                <a:t>CIL code of B</a:t>
              </a:r>
            </a:p>
          </p:txBody>
        </p:sp>
        <p:sp>
          <p:nvSpPr>
            <p:cNvPr id="64529" name="Rectangle 17">
              <a:extLst>
                <a:ext uri="{FF2B5EF4-FFF2-40B4-BE49-F238E27FC236}">
                  <a16:creationId xmlns:a16="http://schemas.microsoft.com/office/drawing/2014/main" id="{F4FFA896-9F2C-41C9-B7E2-0C513911C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3253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4530" name="Text Box 18">
              <a:extLst>
                <a:ext uri="{FF2B5EF4-FFF2-40B4-BE49-F238E27FC236}">
                  <a16:creationId xmlns:a16="http://schemas.microsoft.com/office/drawing/2014/main" id="{A4534FB4-C22C-4760-964D-E8443F4C8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3244"/>
              <a:ext cx="8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/>
                <a:t>CIL code of C</a:t>
              </a:r>
            </a:p>
          </p:txBody>
        </p:sp>
        <p:sp>
          <p:nvSpPr>
            <p:cNvPr id="64531" name="Text Box 19">
              <a:extLst>
                <a:ext uri="{FF2B5EF4-FFF2-40B4-BE49-F238E27FC236}">
                  <a16:creationId xmlns:a16="http://schemas.microsoft.com/office/drawing/2014/main" id="{F3908747-8DF0-4682-B84E-3B2C25012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1824"/>
              <a:ext cx="5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 i="1"/>
                <a:t>Prog.exe</a:t>
              </a:r>
            </a:p>
          </p:txBody>
        </p:sp>
        <p:sp>
          <p:nvSpPr>
            <p:cNvPr id="64535" name="Text Box 23">
              <a:extLst>
                <a:ext uri="{FF2B5EF4-FFF2-40B4-BE49-F238E27FC236}">
                  <a16:creationId xmlns:a16="http://schemas.microsoft.com/office/drawing/2014/main" id="{09411AD6-FA8E-48FE-A38D-67C0B3269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724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/>
                <a:t>loader</a:t>
              </a:r>
            </a:p>
          </p:txBody>
        </p:sp>
        <p:sp>
          <p:nvSpPr>
            <p:cNvPr id="64536" name="Line 24">
              <a:extLst>
                <a:ext uri="{FF2B5EF4-FFF2-40B4-BE49-F238E27FC236}">
                  <a16:creationId xmlns:a16="http://schemas.microsoft.com/office/drawing/2014/main" id="{F1931401-1BD9-4FCB-8E2C-7ECBDF732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8" y="134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4537" name="Line 25">
              <a:extLst>
                <a:ext uri="{FF2B5EF4-FFF2-40B4-BE49-F238E27FC236}">
                  <a16:creationId xmlns:a16="http://schemas.microsoft.com/office/drawing/2014/main" id="{15B50BF5-69D2-48A2-B0C0-9278B9D05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134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4538" name="Line 26">
              <a:extLst>
                <a:ext uri="{FF2B5EF4-FFF2-40B4-BE49-F238E27FC236}">
                  <a16:creationId xmlns:a16="http://schemas.microsoft.com/office/drawing/2014/main" id="{8CA5659A-86E2-48F0-A9E0-F6DCDC9E1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4539" name="Line 27">
              <a:extLst>
                <a:ext uri="{FF2B5EF4-FFF2-40B4-BE49-F238E27FC236}">
                  <a16:creationId xmlns:a16="http://schemas.microsoft.com/office/drawing/2014/main" id="{9A48F891-782C-48FD-955F-250039BE0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" y="35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4541" name="Rectangle 29">
              <a:extLst>
                <a:ext uri="{FF2B5EF4-FFF2-40B4-BE49-F238E27FC236}">
                  <a16:creationId xmlns:a16="http://schemas.microsoft.com/office/drawing/2014/main" id="{CD0B8A28-BE73-4F6F-89F9-7F64B971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2064"/>
              <a:ext cx="1008" cy="28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AT" altLang="cs-CZ"/>
            </a:p>
          </p:txBody>
        </p:sp>
        <p:sp>
          <p:nvSpPr>
            <p:cNvPr id="64542" name="Text Box 30">
              <a:extLst>
                <a:ext uri="{FF2B5EF4-FFF2-40B4-BE49-F238E27FC236}">
                  <a16:creationId xmlns:a16="http://schemas.microsoft.com/office/drawing/2014/main" id="{A87FDD98-2263-4434-A978-0DB89310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103"/>
              <a:ext cx="5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/>
                <a:t>manifest</a:t>
              </a:r>
            </a:p>
          </p:txBody>
        </p:sp>
      </p:grpSp>
      <p:sp>
        <p:nvSpPr>
          <p:cNvPr id="64545" name="Text Box 33">
            <a:extLst>
              <a:ext uri="{FF2B5EF4-FFF2-40B4-BE49-F238E27FC236}">
                <a16:creationId xmlns:a16="http://schemas.microsoft.com/office/drawing/2014/main" id="{D75C5A9D-3C19-4416-A405-86257260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840756"/>
            <a:ext cx="40211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87325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AT" altLang="cs-CZ" sz="2000" b="1" dirty="0" err="1"/>
              <a:t>Assemblies</a:t>
            </a:r>
            <a:r>
              <a:rPr lang="de-AT" altLang="cs-CZ" sz="2000" b="1" dirty="0"/>
              <a:t> </a:t>
            </a:r>
            <a:r>
              <a:rPr lang="de-AT" altLang="cs-CZ" sz="2000" b="1" dirty="0" err="1"/>
              <a:t>are</a:t>
            </a:r>
            <a:r>
              <a:rPr lang="de-AT" altLang="cs-CZ" sz="2000" b="1" dirty="0"/>
              <a:t> </a:t>
            </a:r>
            <a:r>
              <a:rPr lang="de-AT" altLang="cs-CZ" sz="2000" b="1" dirty="0" err="1"/>
              <a:t>the</a:t>
            </a:r>
            <a:r>
              <a:rPr lang="de-AT" altLang="cs-CZ" sz="2000" b="1" dirty="0"/>
              <a:t> </a:t>
            </a:r>
            <a:r>
              <a:rPr lang="de-AT" altLang="cs-CZ" sz="2000" b="1" dirty="0" err="1"/>
              <a:t>smallest</a:t>
            </a:r>
            <a:r>
              <a:rPr lang="de-AT" altLang="cs-CZ" sz="2000" b="1" dirty="0"/>
              <a:t> </a:t>
            </a:r>
            <a:r>
              <a:rPr lang="de-AT" altLang="cs-CZ" sz="2000" b="1" dirty="0" err="1"/>
              <a:t>unit</a:t>
            </a:r>
            <a:r>
              <a:rPr lang="de-AT" altLang="cs-CZ" sz="2000" b="1" dirty="0"/>
              <a:t> </a:t>
            </a:r>
            <a:r>
              <a:rPr lang="de-AT" altLang="cs-CZ" sz="2000" b="1" dirty="0" err="1"/>
              <a:t>for</a:t>
            </a:r>
            <a:endParaRPr lang="de-AT" altLang="cs-CZ" sz="2000" b="1" dirty="0"/>
          </a:p>
          <a:p>
            <a:pPr>
              <a:buFontTx/>
              <a:buChar char="•"/>
            </a:pPr>
            <a:r>
              <a:rPr lang="de-AT" altLang="cs-CZ" sz="2000" dirty="0" err="1"/>
              <a:t>deployment</a:t>
            </a:r>
            <a:endParaRPr lang="de-AT" altLang="cs-CZ" sz="2000" dirty="0"/>
          </a:p>
          <a:p>
            <a:pPr>
              <a:buFontTx/>
              <a:buChar char="•"/>
            </a:pPr>
            <a:r>
              <a:rPr lang="de-AT" altLang="cs-CZ" sz="2000" dirty="0" err="1"/>
              <a:t>versioning</a:t>
            </a:r>
            <a:endParaRPr lang="de-AT" altLang="cs-CZ" sz="2000" dirty="0"/>
          </a:p>
          <a:p>
            <a:pPr>
              <a:buFontTx/>
              <a:buChar char="•"/>
            </a:pPr>
            <a:r>
              <a:rPr lang="de-AT" altLang="cs-CZ" sz="2000" dirty="0" err="1"/>
              <a:t>dynamic</a:t>
            </a:r>
            <a:r>
              <a:rPr lang="de-AT" altLang="cs-CZ" sz="2000" dirty="0"/>
              <a:t> </a:t>
            </a:r>
            <a:r>
              <a:rPr lang="de-AT" altLang="cs-CZ" sz="2000" dirty="0" err="1"/>
              <a:t>loading</a:t>
            </a:r>
            <a:endParaRPr lang="de-AT" altLang="cs-CZ" sz="2000" dirty="0"/>
          </a:p>
        </p:txBody>
      </p:sp>
      <p:grpSp>
        <p:nvGrpSpPr>
          <p:cNvPr id="64551" name="Group 39">
            <a:extLst>
              <a:ext uri="{FF2B5EF4-FFF2-40B4-BE49-F238E27FC236}">
                <a16:creationId xmlns:a16="http://schemas.microsoft.com/office/drawing/2014/main" id="{DBFAAE50-B25C-4212-9314-A044B495BF15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3758456"/>
            <a:ext cx="2798762" cy="2297112"/>
            <a:chOff x="1949" y="2057"/>
            <a:chExt cx="1763" cy="1447"/>
          </a:xfrm>
        </p:grpSpPr>
        <p:sp>
          <p:nvSpPr>
            <p:cNvPr id="64546" name="Text Box 34">
              <a:extLst>
                <a:ext uri="{FF2B5EF4-FFF2-40B4-BE49-F238E27FC236}">
                  <a16:creationId xmlns:a16="http://schemas.microsoft.com/office/drawing/2014/main" id="{77B53C06-C0BE-4E93-85E5-C6A57EAF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" y="2060"/>
              <a:ext cx="1308" cy="14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/>
                <a:t>version number</a:t>
              </a:r>
            </a:p>
            <a:p>
              <a:r>
                <a:rPr lang="de-AT" altLang="cs-CZ" sz="1600"/>
                <a:t>public key</a:t>
              </a:r>
            </a:p>
            <a:p>
              <a:r>
                <a:rPr lang="de-AT" altLang="cs-CZ" sz="1600"/>
                <a:t>interface description of</a:t>
              </a:r>
            </a:p>
            <a:p>
              <a:r>
                <a:rPr lang="de-AT" altLang="cs-CZ" sz="1600"/>
                <a:t>- classes</a:t>
              </a:r>
            </a:p>
            <a:p>
              <a:r>
                <a:rPr lang="de-AT" altLang="cs-CZ" sz="1600"/>
                <a:t>- methods</a:t>
              </a:r>
            </a:p>
            <a:p>
              <a:r>
                <a:rPr lang="de-AT" altLang="cs-CZ" sz="1600"/>
                <a:t>- variables</a:t>
              </a:r>
            </a:p>
            <a:p>
              <a:r>
                <a:rPr lang="de-AT" altLang="cs-CZ" sz="1600"/>
                <a:t>- parameters</a:t>
              </a:r>
            </a:p>
            <a:p>
              <a:r>
                <a:rPr lang="de-AT" altLang="cs-CZ" sz="1600"/>
                <a:t>- types</a:t>
              </a:r>
            </a:p>
            <a:p>
              <a:r>
                <a:rPr lang="de-AT" altLang="cs-CZ" sz="1600"/>
                <a:t>- ...</a:t>
              </a:r>
            </a:p>
          </p:txBody>
        </p:sp>
        <p:sp>
          <p:nvSpPr>
            <p:cNvPr id="64547" name="Line 35">
              <a:extLst>
                <a:ext uri="{FF2B5EF4-FFF2-40B4-BE49-F238E27FC236}">
                  <a16:creationId xmlns:a16="http://schemas.microsoft.com/office/drawing/2014/main" id="{57299433-DD0D-4FCD-88D6-BD69DBA1C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6" y="2057"/>
              <a:ext cx="466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4548" name="Line 36">
              <a:extLst>
                <a:ext uri="{FF2B5EF4-FFF2-40B4-BE49-F238E27FC236}">
                  <a16:creationId xmlns:a16="http://schemas.microsoft.com/office/drawing/2014/main" id="{860CD3B5-32DE-40F9-91BA-A4D547FE8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5" y="2688"/>
              <a:ext cx="457" cy="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64549" name="Text Box 37">
            <a:extLst>
              <a:ext uri="{FF2B5EF4-FFF2-40B4-BE49-F238E27FC236}">
                <a16:creationId xmlns:a16="http://schemas.microsoft.com/office/drawing/2014/main" id="{7D823C8A-D967-43B2-8124-E29CAD3EC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074368"/>
            <a:ext cx="22129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AT" altLang="cs-CZ" sz="1800"/>
              <a:t>metadata is used for:</a:t>
            </a:r>
          </a:p>
          <a:p>
            <a:r>
              <a:rPr lang="de-AT" altLang="cs-CZ" sz="1800"/>
              <a:t>- dynamic loading</a:t>
            </a:r>
          </a:p>
          <a:p>
            <a:r>
              <a:rPr lang="de-AT" altLang="cs-CZ" sz="1800"/>
              <a:t>- versioning</a:t>
            </a:r>
          </a:p>
          <a:p>
            <a:r>
              <a:rPr lang="de-AT" altLang="cs-CZ" sz="1800"/>
              <a:t>- reflection</a:t>
            </a:r>
          </a:p>
        </p:txBody>
      </p:sp>
    </p:spTree>
    <p:extLst>
      <p:ext uri="{BB962C8B-B14F-4D97-AF65-F5344CB8AC3E}">
        <p14:creationId xmlns:p14="http://schemas.microsoft.com/office/powerpoint/2010/main" val="227584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44D192C-3AA6-4C22-AE23-C183E7C9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239070-7651-42C5-A3F4-CB382C0ADE17}" type="slidenum">
              <a:rPr lang="de-DE" altLang="cs-CZ"/>
              <a:pPr/>
              <a:t>11</a:t>
            </a:fld>
            <a:endParaRPr lang="de-DE" altLang="cs-CZ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BF4B9D87-6E14-4C41-BE50-D05B05CA0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cs-CZ"/>
              <a:t>CLI - Common Language Infrastructure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A461516-B2F0-4023-B5F5-73602FB1F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cs-CZ"/>
              <a:t>CLI defines the basic platform for the .NET architecture</a:t>
            </a:r>
          </a:p>
          <a:p>
            <a:r>
              <a:rPr lang="en-US" altLang="cs-CZ"/>
              <a:t>described by ECMA Standard 335</a:t>
            </a:r>
            <a:br>
              <a:rPr lang="en-US" altLang="cs-CZ"/>
            </a:br>
            <a:r>
              <a:rPr lang="en-US" altLang="cs-CZ" sz="1800" u="sng">
                <a:solidFill>
                  <a:schemeClr val="accent2"/>
                </a:solidFill>
              </a:rPr>
              <a:t>http://www.ecma-international.org/publications/standards/ecma-335.htm</a:t>
            </a:r>
            <a:endParaRPr lang="en-US" altLang="cs-CZ" sz="1800"/>
          </a:p>
          <a:p>
            <a:r>
              <a:rPr lang="en-US" altLang="cs-CZ"/>
              <a:t>Microsoft's .NET Framework</a:t>
            </a:r>
          </a:p>
          <a:p>
            <a:pPr lvl="1"/>
            <a:r>
              <a:rPr lang="en-US" altLang="cs-CZ"/>
              <a:t>contains 	Common Language Runtime (CLR) </a:t>
            </a:r>
            <a:br>
              <a:rPr lang="en-US" altLang="cs-CZ"/>
            </a:br>
            <a:r>
              <a:rPr lang="en-US" altLang="cs-CZ"/>
              <a:t>		= Microsoft's implementation of the CLI standard</a:t>
            </a:r>
          </a:p>
          <a:p>
            <a:pPr lvl="1"/>
            <a:r>
              <a:rPr lang="en-US" altLang="cs-CZ"/>
              <a:t>completely fulfills the standard</a:t>
            </a:r>
          </a:p>
          <a:p>
            <a:pPr lvl="1"/>
            <a:r>
              <a:rPr lang="en-US" altLang="cs-CZ"/>
              <a:t>and offers still more, e.g.</a:t>
            </a:r>
          </a:p>
          <a:p>
            <a:pPr lvl="2"/>
            <a:r>
              <a:rPr lang="en-US" altLang="cs-CZ" sz="2000"/>
              <a:t>ASP.NET</a:t>
            </a:r>
          </a:p>
          <a:p>
            <a:pPr lvl="2"/>
            <a:r>
              <a:rPr lang="en-US" altLang="cs-CZ" sz="2000"/>
              <a:t>ADO.NET</a:t>
            </a:r>
          </a:p>
          <a:p>
            <a:pPr lvl="2"/>
            <a:r>
              <a:rPr lang="en-US" altLang="cs-CZ" sz="2000"/>
              <a:t>Web Services</a:t>
            </a:r>
          </a:p>
          <a:p>
            <a:pPr lvl="2"/>
            <a:r>
              <a:rPr lang="en-US" altLang="cs-CZ" sz="2000"/>
              <a:t>extended class library</a:t>
            </a:r>
          </a:p>
          <a:p>
            <a:pPr lvl="2"/>
            <a:r>
              <a:rPr lang="en-US" altLang="cs-CZ" sz="20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2087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D64BD07-9B21-4F1A-A61A-BBAC395D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FBB6DE-BABF-4567-A21C-1EEB0C4394A1}" type="slidenum">
              <a:rPr lang="de-DE" altLang="cs-CZ"/>
              <a:pPr/>
              <a:t>12</a:t>
            </a:fld>
            <a:endParaRPr lang="de-DE" altLang="cs-CZ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CE08369-8C2F-4730-A59F-8ED6CA8CF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6858000" cy="648072"/>
          </a:xfrm>
        </p:spPr>
        <p:txBody>
          <a:bodyPr>
            <a:normAutofit fontScale="90000"/>
          </a:bodyPr>
          <a:lstStyle/>
          <a:p>
            <a:r>
              <a:rPr lang="en-US" altLang="cs-CZ" dirty="0"/>
              <a:t>CLI Features</a:t>
            </a:r>
            <a:endParaRPr lang="en-US" altLang="cs-CZ" sz="1800" dirty="0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115BF42-E594-48BB-8A69-37FE33D51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>
            <a:normAutofit fontScale="92500"/>
          </a:bodyPr>
          <a:lstStyle/>
          <a:p>
            <a:pPr defTabSz="952500">
              <a:tabLst>
                <a:tab pos="5810250" algn="l"/>
              </a:tabLst>
            </a:pPr>
            <a:r>
              <a:rPr lang="en-US" altLang="cs-CZ" dirty="0"/>
              <a:t>common intermediate language	</a:t>
            </a:r>
            <a:r>
              <a:rPr lang="en-US" altLang="cs-CZ" dirty="0">
                <a:sym typeface="Wingdings" panose="05000000000000000000" pitchFamily="2" charset="2"/>
              </a:rPr>
              <a:t> </a:t>
            </a:r>
            <a:r>
              <a:rPr lang="en-US" altLang="cs-CZ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CIL</a:t>
            </a:r>
            <a:endParaRPr lang="en-US" altLang="cs-CZ" b="1" i="1" dirty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defTabSz="952500">
              <a:tabLst>
                <a:tab pos="5810250" algn="l"/>
              </a:tabLst>
            </a:pPr>
            <a:r>
              <a:rPr lang="en-US" altLang="cs-CZ" dirty="0"/>
              <a:t>common type system	</a:t>
            </a:r>
            <a:r>
              <a:rPr lang="en-US" altLang="cs-CZ" dirty="0">
                <a:sym typeface="Wingdings" panose="05000000000000000000" pitchFamily="2" charset="2"/>
              </a:rPr>
              <a:t> </a:t>
            </a:r>
            <a:r>
              <a:rPr lang="en-US" altLang="cs-CZ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CTS</a:t>
            </a:r>
          </a:p>
          <a:p>
            <a:pPr defTabSz="952500">
              <a:tabLst>
                <a:tab pos="5810250" algn="l"/>
              </a:tabLst>
            </a:pPr>
            <a:r>
              <a:rPr lang="en-US" altLang="cs-CZ" dirty="0">
                <a:sym typeface="Wingdings" panose="05000000000000000000" pitchFamily="2" charset="2"/>
              </a:rPr>
              <a:t>special deployment unit	 </a:t>
            </a:r>
            <a:r>
              <a:rPr lang="en-US" altLang="cs-CZ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Assembly</a:t>
            </a:r>
          </a:p>
          <a:p>
            <a:pPr defTabSz="952500">
              <a:tabLst>
                <a:tab pos="5810250" algn="l"/>
              </a:tabLst>
            </a:pPr>
            <a:r>
              <a:rPr lang="en-US" altLang="cs-CZ" dirty="0">
                <a:sym typeface="Wingdings" panose="05000000000000000000" pitchFamily="2" charset="2"/>
              </a:rPr>
              <a:t>extensible type information	 </a:t>
            </a:r>
            <a:r>
              <a:rPr lang="en-US" altLang="cs-CZ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Metadata</a:t>
            </a:r>
          </a:p>
          <a:p>
            <a:pPr defTabSz="952500">
              <a:tabLst>
                <a:tab pos="5810250" algn="l"/>
              </a:tabLst>
            </a:pPr>
            <a:r>
              <a:rPr lang="en-US" altLang="cs-CZ" dirty="0">
                <a:sym typeface="Wingdings" panose="05000000000000000000" pitchFamily="2" charset="2"/>
              </a:rPr>
              <a:t>integration of many programming languages	 </a:t>
            </a:r>
            <a:r>
              <a:rPr lang="en-US" altLang="cs-CZ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CLS</a:t>
            </a:r>
          </a:p>
          <a:p>
            <a:pPr defTabSz="952500">
              <a:tabLst>
                <a:tab pos="5810250" algn="l"/>
              </a:tabLst>
            </a:pPr>
            <a:r>
              <a:rPr lang="en-US" altLang="cs-CZ" dirty="0">
                <a:sym typeface="Wingdings" panose="05000000000000000000" pitchFamily="2" charset="2"/>
              </a:rPr>
              <a:t>code-based security model	 </a:t>
            </a:r>
            <a:r>
              <a:rPr lang="en-US" altLang="cs-CZ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CAS</a:t>
            </a:r>
          </a:p>
          <a:p>
            <a:pPr defTabSz="952500">
              <a:tabLst>
                <a:tab pos="5810250" algn="l"/>
              </a:tabLst>
            </a:pPr>
            <a:r>
              <a:rPr lang="en-US" altLang="cs-CZ" dirty="0">
                <a:sym typeface="Wingdings" panose="05000000000000000000" pitchFamily="2" charset="2"/>
              </a:rPr>
              <a:t>automatic memory management	 </a:t>
            </a:r>
            <a:r>
              <a:rPr lang="en-US" altLang="cs-CZ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GC</a:t>
            </a:r>
            <a:endParaRPr lang="en-US" altLang="cs-CZ" dirty="0">
              <a:effectLst>
                <a:outerShdw blurRad="38100" dist="38100" dir="2700000" algn="tl">
                  <a:srgbClr val="C0C0C0"/>
                </a:outerShdw>
              </a:effectLst>
              <a:sym typeface="Wingdings" panose="05000000000000000000" pitchFamily="2" charset="2"/>
            </a:endParaRPr>
          </a:p>
          <a:p>
            <a:pPr defTabSz="952500">
              <a:tabLst>
                <a:tab pos="5810250" algn="l"/>
              </a:tabLst>
            </a:pPr>
            <a:r>
              <a:rPr lang="en-US" altLang="cs-CZ" dirty="0">
                <a:sym typeface="Wingdings" panose="05000000000000000000" pitchFamily="2" charset="2"/>
              </a:rPr>
              <a:t>just-in-time compilation </a:t>
            </a:r>
            <a:r>
              <a:rPr lang="en-US" altLang="cs-CZ" sz="1600" dirty="0">
                <a:sym typeface="Wingdings" panose="05000000000000000000" pitchFamily="2" charset="2"/>
              </a:rPr>
              <a:t>(</a:t>
            </a:r>
            <a:r>
              <a:rPr lang="en-US" altLang="cs-CZ" sz="1600" i="1" dirty="0">
                <a:sym typeface="Wingdings" panose="05000000000000000000" pitchFamily="2" charset="2"/>
              </a:rPr>
              <a:t>NEVER</a:t>
            </a:r>
            <a:r>
              <a:rPr lang="en-US" altLang="cs-CZ" sz="1600" dirty="0">
                <a:sym typeface="Wingdings" panose="05000000000000000000" pitchFamily="2" charset="2"/>
              </a:rPr>
              <a:t> interpretation!)</a:t>
            </a:r>
            <a:r>
              <a:rPr lang="en-US" altLang="cs-CZ" dirty="0">
                <a:sym typeface="Wingdings" panose="05000000000000000000" pitchFamily="2" charset="2"/>
              </a:rPr>
              <a:t>	 </a:t>
            </a:r>
            <a:r>
              <a:rPr lang="en-US" altLang="cs-CZ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JIT</a:t>
            </a:r>
          </a:p>
          <a:p>
            <a:pPr defTabSz="952500">
              <a:tabLst>
                <a:tab pos="5810250" algn="l"/>
              </a:tabLst>
            </a:pPr>
            <a:r>
              <a:rPr lang="en-US" altLang="cs-CZ" dirty="0">
                <a:sym typeface="Wingdings" panose="05000000000000000000" pitchFamily="2" charset="2"/>
              </a:rPr>
              <a:t>dynamic type loading	 </a:t>
            </a:r>
            <a:r>
              <a:rPr lang="en-US" altLang="cs-CZ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VES</a:t>
            </a:r>
            <a:endParaRPr lang="en-US" altLang="cs-CZ" b="1" i="1" dirty="0">
              <a:solidFill>
                <a:srgbClr val="FF505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91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ástupný symbol pro číslo snímku 4">
            <a:extLst>
              <a:ext uri="{FF2B5EF4-FFF2-40B4-BE49-F238E27FC236}">
                <a16:creationId xmlns:a16="http://schemas.microsoft.com/office/drawing/2014/main" id="{957478F3-7DC5-4B5E-9B5C-1BBF1DDD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6DD5F1-7FEB-432A-B7AA-9DFAF804DFF2}" type="slidenum">
              <a:rPr lang="de-DE" altLang="cs-CZ"/>
              <a:pPr/>
              <a:t>13</a:t>
            </a:fld>
            <a:endParaRPr lang="de-DE" altLang="cs-CZ"/>
          </a:p>
        </p:txBody>
      </p:sp>
      <p:sp>
        <p:nvSpPr>
          <p:cNvPr id="167938" name="Text Box 2">
            <a:extLst>
              <a:ext uri="{FF2B5EF4-FFF2-40B4-BE49-F238E27FC236}">
                <a16:creationId xmlns:a16="http://schemas.microsoft.com/office/drawing/2014/main" id="{086A8841-AA02-4884-8416-F1A383D78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1598191"/>
            <a:ext cx="2420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AT" altLang="cs-CZ" sz="1600" b="0"/>
              <a:t>programs (Z#, C#, C++, ...)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811BD6A-A9F4-45FB-A999-11D2538E0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cs-CZ"/>
              <a:t>Architecture of the CLR</a:t>
            </a:r>
          </a:p>
        </p:txBody>
      </p:sp>
      <p:sp>
        <p:nvSpPr>
          <p:cNvPr id="167940" name="Text Box 4">
            <a:extLst>
              <a:ext uri="{FF2B5EF4-FFF2-40B4-BE49-F238E27FC236}">
                <a16:creationId xmlns:a16="http://schemas.microsoft.com/office/drawing/2014/main" id="{AD80A4E2-391C-4195-926F-1ED39161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79128"/>
            <a:ext cx="3413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AT" altLang="cs-CZ" sz="1800" dirty="0" err="1"/>
              <a:t>What</a:t>
            </a:r>
            <a:r>
              <a:rPr lang="de-AT" altLang="cs-CZ" sz="1800" dirty="0"/>
              <a:t> </a:t>
            </a:r>
            <a:r>
              <a:rPr lang="de-AT" altLang="cs-CZ" sz="1800" dirty="0" err="1"/>
              <a:t>is</a:t>
            </a:r>
            <a:r>
              <a:rPr lang="de-AT" altLang="cs-CZ" sz="1800" dirty="0"/>
              <a:t> a virtual </a:t>
            </a:r>
            <a:r>
              <a:rPr lang="de-AT" altLang="cs-CZ" sz="1800" dirty="0" err="1"/>
              <a:t>machine</a:t>
            </a:r>
            <a:r>
              <a:rPr lang="de-AT" altLang="cs-CZ" sz="1800" dirty="0"/>
              <a:t> (VM)?</a:t>
            </a: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6DF661F6-ED73-487C-A7A2-D5FA1A396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883941"/>
            <a:ext cx="508694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de-AT" altLang="cs-CZ" sz="1600" b="0" dirty="0"/>
              <a:t>a CPU </a:t>
            </a:r>
            <a:r>
              <a:rPr lang="de-AT" altLang="cs-CZ" sz="1600" b="0" dirty="0" err="1"/>
              <a:t>implemented</a:t>
            </a:r>
            <a:r>
              <a:rPr lang="de-AT" altLang="cs-CZ" sz="1600" b="0" dirty="0"/>
              <a:t> in Software</a:t>
            </a:r>
          </a:p>
          <a:p>
            <a:pPr>
              <a:buFontTx/>
              <a:buChar char="•"/>
            </a:pPr>
            <a:r>
              <a:rPr lang="de-AT" altLang="cs-CZ" sz="1600" b="0" dirty="0" err="1"/>
              <a:t>other</a:t>
            </a:r>
            <a:r>
              <a:rPr lang="de-AT" altLang="cs-CZ" sz="1600" b="0" dirty="0"/>
              <a:t> </a:t>
            </a:r>
            <a:r>
              <a:rPr lang="de-AT" altLang="cs-CZ" sz="1600" b="0" dirty="0" err="1"/>
              <a:t>examples</a:t>
            </a:r>
            <a:r>
              <a:rPr lang="de-AT" altLang="cs-CZ" sz="1600" b="0" dirty="0"/>
              <a:t>: Java-VM, Smalltalk-VM, Pascal P-Code</a:t>
            </a:r>
          </a:p>
        </p:txBody>
      </p:sp>
      <p:sp>
        <p:nvSpPr>
          <p:cNvPr id="167942" name="Rectangle 6">
            <a:extLst>
              <a:ext uri="{FF2B5EF4-FFF2-40B4-BE49-F238E27FC236}">
                <a16:creationId xmlns:a16="http://schemas.microsoft.com/office/drawing/2014/main" id="{1D80C707-0934-4D2E-AAC7-3D24843F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2349078"/>
            <a:ext cx="2582863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167943" name="Text Box 7">
            <a:extLst>
              <a:ext uri="{FF2B5EF4-FFF2-40B4-BE49-F238E27FC236}">
                <a16:creationId xmlns:a16="http://schemas.microsoft.com/office/drawing/2014/main" id="{0F20575B-6EB1-4EBB-BC30-DE921A4A9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2360191"/>
            <a:ext cx="1731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AT" altLang="cs-CZ" sz="1600" b="0"/>
              <a:t>e.g. Intel processor</a:t>
            </a:r>
          </a:p>
        </p:txBody>
      </p:sp>
      <p:sp>
        <p:nvSpPr>
          <p:cNvPr id="167944" name="Rectangle 8">
            <a:extLst>
              <a:ext uri="{FF2B5EF4-FFF2-40B4-BE49-F238E27FC236}">
                <a16:creationId xmlns:a16="http://schemas.microsoft.com/office/drawing/2014/main" id="{7A4A0E2E-E74A-438F-B2F0-99999619E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1968078"/>
            <a:ext cx="2582863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167945" name="Text Box 9">
            <a:extLst>
              <a:ext uri="{FF2B5EF4-FFF2-40B4-BE49-F238E27FC236}">
                <a16:creationId xmlns:a16="http://schemas.microsoft.com/office/drawing/2014/main" id="{F23500D7-19D3-4E40-A6D2-46D0848AE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75" y="1991891"/>
            <a:ext cx="57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AT" altLang="cs-CZ" sz="1600" b="0"/>
              <a:t>CLR</a:t>
            </a:r>
          </a:p>
        </p:txBody>
      </p:sp>
      <p:sp>
        <p:nvSpPr>
          <p:cNvPr id="167946" name="Rectangle 10">
            <a:extLst>
              <a:ext uri="{FF2B5EF4-FFF2-40B4-BE49-F238E27FC236}">
                <a16:creationId xmlns:a16="http://schemas.microsoft.com/office/drawing/2014/main" id="{86E12E30-39E5-465F-89BD-46BBBA9DE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1587078"/>
            <a:ext cx="25828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grpSp>
        <p:nvGrpSpPr>
          <p:cNvPr id="167947" name="Group 11">
            <a:extLst>
              <a:ext uri="{FF2B5EF4-FFF2-40B4-BE49-F238E27FC236}">
                <a16:creationId xmlns:a16="http://schemas.microsoft.com/office/drawing/2014/main" id="{361C6853-C95B-4125-AF73-68672E0DFD9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980903"/>
            <a:ext cx="6294437" cy="2055813"/>
            <a:chOff x="431" y="1681"/>
            <a:chExt cx="3965" cy="1295"/>
          </a:xfrm>
        </p:grpSpPr>
        <p:sp>
          <p:nvSpPr>
            <p:cNvPr id="167948" name="Text Box 12">
              <a:extLst>
                <a:ext uri="{FF2B5EF4-FFF2-40B4-BE49-F238E27FC236}">
                  <a16:creationId xmlns:a16="http://schemas.microsoft.com/office/drawing/2014/main" id="{E5B71971-201C-4678-8104-DEEB0C5AF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681"/>
              <a:ext cx="18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altLang="cs-CZ" sz="1800"/>
                <a:t>The CLR is a stack machine</a:t>
              </a:r>
            </a:p>
          </p:txBody>
        </p:sp>
        <p:sp>
          <p:nvSpPr>
            <p:cNvPr id="167949" name="Text Box 13">
              <a:extLst>
                <a:ext uri="{FF2B5EF4-FFF2-40B4-BE49-F238E27FC236}">
                  <a16:creationId xmlns:a16="http://schemas.microsoft.com/office/drawing/2014/main" id="{E85A066A-C434-4FC2-B0BB-3B8A260C4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1899"/>
              <a:ext cx="354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90500" indent="-190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Char char="•"/>
              </a:pPr>
              <a:r>
                <a:rPr lang="de-AT" altLang="cs-CZ" sz="1600" b="0"/>
                <a:t>no registers</a:t>
              </a:r>
            </a:p>
            <a:p>
              <a:pPr>
                <a:buFontTx/>
                <a:buChar char="•"/>
              </a:pPr>
              <a:r>
                <a:rPr lang="de-AT" altLang="cs-CZ" sz="1600" b="0"/>
                <a:t>instead it has an </a:t>
              </a:r>
              <a:r>
                <a:rPr lang="de-AT" altLang="cs-CZ" sz="1600" b="0" i="1"/>
                <a:t>expression stack</a:t>
              </a:r>
              <a:r>
                <a:rPr lang="de-AT" altLang="cs-CZ" sz="1600" b="0"/>
                <a:t> (onto which values are loaded)</a:t>
              </a:r>
            </a:p>
          </p:txBody>
        </p:sp>
        <p:sp>
          <p:nvSpPr>
            <p:cNvPr id="167950" name="Rectangle 14">
              <a:extLst>
                <a:ext uri="{FF2B5EF4-FFF2-40B4-BE49-F238E27FC236}">
                  <a16:creationId xmlns:a16="http://schemas.microsoft.com/office/drawing/2014/main" id="{2D497626-7F6D-44F1-BEA5-902EC5D34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23"/>
              <a:ext cx="61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cs-CZ"/>
            </a:p>
          </p:txBody>
        </p:sp>
        <p:sp>
          <p:nvSpPr>
            <p:cNvPr id="167951" name="Rectangle 15">
              <a:extLst>
                <a:ext uri="{FF2B5EF4-FFF2-40B4-BE49-F238E27FC236}">
                  <a16:creationId xmlns:a16="http://schemas.microsoft.com/office/drawing/2014/main" id="{790D069C-4D15-4891-9B87-E173AEF3A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19"/>
              <a:ext cx="61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cs-CZ"/>
            </a:p>
          </p:txBody>
        </p:sp>
        <p:sp>
          <p:nvSpPr>
            <p:cNvPr id="167952" name="Rectangle 16">
              <a:extLst>
                <a:ext uri="{FF2B5EF4-FFF2-40B4-BE49-F238E27FC236}">
                  <a16:creationId xmlns:a16="http://schemas.microsoft.com/office/drawing/2014/main" id="{81D78E7D-73CF-49B3-8463-9BD4C651D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15"/>
              <a:ext cx="61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cs-CZ"/>
            </a:p>
          </p:txBody>
        </p:sp>
        <p:sp>
          <p:nvSpPr>
            <p:cNvPr id="167953" name="Rectangle 17">
              <a:extLst>
                <a:ext uri="{FF2B5EF4-FFF2-40B4-BE49-F238E27FC236}">
                  <a16:creationId xmlns:a16="http://schemas.microsoft.com/office/drawing/2014/main" id="{80E7A24C-7243-49D6-83B5-F15015DCC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11"/>
              <a:ext cx="616" cy="2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cs-CZ"/>
            </a:p>
          </p:txBody>
        </p:sp>
        <p:sp>
          <p:nvSpPr>
            <p:cNvPr id="167954" name="Line 18">
              <a:extLst>
                <a:ext uri="{FF2B5EF4-FFF2-40B4-BE49-F238E27FC236}">
                  <a16:creationId xmlns:a16="http://schemas.microsoft.com/office/drawing/2014/main" id="{77705161-8E3A-43F1-AFAD-E4A329FF6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71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cs-CZ"/>
            </a:p>
          </p:txBody>
        </p:sp>
        <p:sp>
          <p:nvSpPr>
            <p:cNvPr id="167955" name="Text Box 19">
              <a:extLst>
                <a:ext uri="{FF2B5EF4-FFF2-40B4-BE49-F238E27FC236}">
                  <a16:creationId xmlns:a16="http://schemas.microsoft.com/office/drawing/2014/main" id="{D6996A80-39FB-466B-BE46-9B2D235B6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" y="2590"/>
              <a:ext cx="2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altLang="cs-CZ" sz="1600" b="0"/>
                <a:t>esp</a:t>
              </a:r>
            </a:p>
          </p:txBody>
        </p:sp>
        <p:sp>
          <p:nvSpPr>
            <p:cNvPr id="167956" name="Text Box 20">
              <a:extLst>
                <a:ext uri="{FF2B5EF4-FFF2-40B4-BE49-F238E27FC236}">
                  <a16:creationId xmlns:a16="http://schemas.microsoft.com/office/drawing/2014/main" id="{A30CB932-0EF8-44DA-A249-F7EE66999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2215"/>
              <a:ext cx="4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altLang="cs-CZ" sz="1600" b="0" i="1"/>
                <a:t>estack</a:t>
              </a:r>
            </a:p>
          </p:txBody>
        </p:sp>
        <p:sp>
          <p:nvSpPr>
            <p:cNvPr id="167957" name="Text Box 21">
              <a:extLst>
                <a:ext uri="{FF2B5EF4-FFF2-40B4-BE49-F238E27FC236}">
                  <a16:creationId xmlns:a16="http://schemas.microsoft.com/office/drawing/2014/main" id="{6F0C11B8-CEE2-4C4E-A1A5-4738161DB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429"/>
              <a:ext cx="251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altLang="cs-CZ" sz="1600" b="0"/>
                <a:t>max. size is stored in metadata of each method</a:t>
              </a:r>
            </a:p>
            <a:p>
              <a:endParaRPr lang="de-AT" altLang="cs-CZ" sz="1600" b="0"/>
            </a:p>
            <a:p>
              <a:r>
                <a:rPr lang="de-AT" altLang="cs-CZ" sz="1600" b="0"/>
                <a:t>esp ... expression stack pointer</a:t>
              </a:r>
            </a:p>
          </p:txBody>
        </p:sp>
      </p:grpSp>
      <p:grpSp>
        <p:nvGrpSpPr>
          <p:cNvPr id="167958" name="Group 22">
            <a:extLst>
              <a:ext uri="{FF2B5EF4-FFF2-40B4-BE49-F238E27FC236}">
                <a16:creationId xmlns:a16="http://schemas.microsoft.com/office/drawing/2014/main" id="{96DF07DE-8BDB-42DD-A141-FF4017D4CB4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395491"/>
            <a:ext cx="7245350" cy="985837"/>
            <a:chOff x="431" y="3063"/>
            <a:chExt cx="4564" cy="621"/>
          </a:xfrm>
        </p:grpSpPr>
        <p:sp>
          <p:nvSpPr>
            <p:cNvPr id="167959" name="Text Box 23">
              <a:extLst>
                <a:ext uri="{FF2B5EF4-FFF2-40B4-BE49-F238E27FC236}">
                  <a16:creationId xmlns:a16="http://schemas.microsoft.com/office/drawing/2014/main" id="{F522DC6D-7C2B-427F-8BAC-18374A03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063"/>
              <a:ext cx="26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altLang="cs-CZ" sz="1800"/>
                <a:t>The CLR executes JIT-compiled bytecode</a:t>
              </a:r>
            </a:p>
          </p:txBody>
        </p:sp>
        <p:sp>
          <p:nvSpPr>
            <p:cNvPr id="167960" name="Text Box 24">
              <a:extLst>
                <a:ext uri="{FF2B5EF4-FFF2-40B4-BE49-F238E27FC236}">
                  <a16:creationId xmlns:a16="http://schemas.microsoft.com/office/drawing/2014/main" id="{C0FAB905-0020-41B4-AD38-B147FA8B4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3318"/>
              <a:ext cx="45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90500" indent="-190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Char char="•"/>
              </a:pPr>
              <a:r>
                <a:rPr lang="de-AT" altLang="cs-CZ" sz="1600" b="0"/>
                <a:t>each method is compiled right before the first execution (= just-in-time)</a:t>
              </a:r>
            </a:p>
            <a:p>
              <a:pPr>
                <a:buFontTx/>
                <a:buChar char="•"/>
              </a:pPr>
              <a:r>
                <a:rPr lang="de-AT" altLang="cs-CZ" sz="1600" b="0"/>
                <a:t>operands are addressed symbolically in IL (informationen is stored in the metadata)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2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Zástupný symbol pro číslo snímku 5">
            <a:extLst>
              <a:ext uri="{FF2B5EF4-FFF2-40B4-BE49-F238E27FC236}">
                <a16:creationId xmlns:a16="http://schemas.microsoft.com/office/drawing/2014/main" id="{16284D69-48FF-4652-AF38-8198DC6B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67A32-39FA-4DE5-B659-D8EDFCC06B32}" type="slidenum">
              <a:rPr lang="de-DE" altLang="cs-CZ"/>
              <a:pPr/>
              <a:t>14</a:t>
            </a:fld>
            <a:endParaRPr lang="de-DE" altLang="cs-CZ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23C4E8AF-A680-4FC2-B41C-F1479EABA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Advantages of a Virtual Machine</a:t>
            </a:r>
            <a:endParaRPr lang="en-US" altLang="cs-CZ" sz="2400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45B1B2F-7610-417A-8592-B14AC682D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40160"/>
            <a:ext cx="7772400" cy="45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cs-CZ" dirty="0"/>
              <a:t>portability </a:t>
            </a:r>
            <a:r>
              <a:rPr lang="en-US" altLang="cs-CZ" sz="2000" dirty="0"/>
              <a:t>(platform and language independence)</a:t>
            </a:r>
          </a:p>
        </p:txBody>
      </p:sp>
      <p:grpSp>
        <p:nvGrpSpPr>
          <p:cNvPr id="101425" name="Group 49">
            <a:extLst>
              <a:ext uri="{FF2B5EF4-FFF2-40B4-BE49-F238E27FC236}">
                <a16:creationId xmlns:a16="http://schemas.microsoft.com/office/drawing/2014/main" id="{25FC93DA-9D08-4D76-83FC-1F1C96854DD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383360"/>
            <a:ext cx="4965700" cy="1354138"/>
            <a:chOff x="1008" y="2544"/>
            <a:chExt cx="3128" cy="853"/>
          </a:xfrm>
        </p:grpSpPr>
        <p:sp>
          <p:nvSpPr>
            <p:cNvPr id="101404" name="Rectangle 28">
              <a:extLst>
                <a:ext uri="{FF2B5EF4-FFF2-40B4-BE49-F238E27FC236}">
                  <a16:creationId xmlns:a16="http://schemas.microsoft.com/office/drawing/2014/main" id="{79D82AFE-0F3D-4983-8058-BED67CBF8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44"/>
              <a:ext cx="680" cy="1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C#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405" name="Rectangle 29">
              <a:extLst>
                <a:ext uri="{FF2B5EF4-FFF2-40B4-BE49-F238E27FC236}">
                  <a16:creationId xmlns:a16="http://schemas.microsoft.com/office/drawing/2014/main" id="{C0B99729-9584-4C92-9149-7B107A6EC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44"/>
              <a:ext cx="680" cy="1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VB.NET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406" name="Rectangle 30">
              <a:extLst>
                <a:ext uri="{FF2B5EF4-FFF2-40B4-BE49-F238E27FC236}">
                  <a16:creationId xmlns:a16="http://schemas.microsoft.com/office/drawing/2014/main" id="{270635BB-C0C5-41EB-BDA9-AA810141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544"/>
              <a:ext cx="680" cy="1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Oberon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407" name="Rectangle 31">
              <a:extLst>
                <a:ext uri="{FF2B5EF4-FFF2-40B4-BE49-F238E27FC236}">
                  <a16:creationId xmlns:a16="http://schemas.microsoft.com/office/drawing/2014/main" id="{2B4F4469-5125-4214-B0BE-3FAF2382A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44"/>
              <a:ext cx="680" cy="1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Eiffel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408" name="Rectangle 32">
              <a:extLst>
                <a:ext uri="{FF2B5EF4-FFF2-40B4-BE49-F238E27FC236}">
                  <a16:creationId xmlns:a16="http://schemas.microsoft.com/office/drawing/2014/main" id="{4DE03A83-A915-46F5-8CD6-9FA30AB24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680" cy="18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Windows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409" name="Rectangle 33">
              <a:extLst>
                <a:ext uri="{FF2B5EF4-FFF2-40B4-BE49-F238E27FC236}">
                  <a16:creationId xmlns:a16="http://schemas.microsoft.com/office/drawing/2014/main" id="{1B0CA896-5F7E-4953-BF7F-9577D6A9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680" cy="18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MacOS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410" name="Rectangle 34">
              <a:extLst>
                <a:ext uri="{FF2B5EF4-FFF2-40B4-BE49-F238E27FC236}">
                  <a16:creationId xmlns:a16="http://schemas.microsoft.com/office/drawing/2014/main" id="{28583065-032B-4523-9C1B-265B7A8D7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16"/>
              <a:ext cx="680" cy="18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PalmOS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411" name="Rectangle 35">
              <a:extLst>
                <a:ext uri="{FF2B5EF4-FFF2-40B4-BE49-F238E27FC236}">
                  <a16:creationId xmlns:a16="http://schemas.microsoft.com/office/drawing/2014/main" id="{B3C3CAD1-4C91-465F-B35B-927BA725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16"/>
              <a:ext cx="680" cy="18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cs-CZ" sz="1600" b="0">
                  <a:latin typeface="Tahoma" panose="020B0604030504040204" pitchFamily="34" charset="0"/>
                </a:rPr>
                <a:t>Linux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412" name="Rectangle 36">
              <a:extLst>
                <a:ext uri="{FF2B5EF4-FFF2-40B4-BE49-F238E27FC236}">
                  <a16:creationId xmlns:a16="http://schemas.microsoft.com/office/drawing/2014/main" id="{16EE12CF-B971-4646-9966-E9AB6F041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80"/>
              <a:ext cx="680" cy="15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CIL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cxnSp>
          <p:nvCxnSpPr>
            <p:cNvPr id="101413" name="AutoShape 37">
              <a:extLst>
                <a:ext uri="{FF2B5EF4-FFF2-40B4-BE49-F238E27FC236}">
                  <a16:creationId xmlns:a16="http://schemas.microsoft.com/office/drawing/2014/main" id="{A7F609D9-7FF7-4910-A156-AD6CA9EB6CEB}"/>
                </a:ext>
              </a:extLst>
            </p:cNvPr>
            <p:cNvCxnSpPr>
              <a:cxnSpLocks noChangeShapeType="1"/>
              <a:stCxn id="101404" idx="2"/>
              <a:endCxn id="101412" idx="0"/>
            </p:cNvCxnSpPr>
            <p:nvPr/>
          </p:nvCxnSpPr>
          <p:spPr bwMode="auto">
            <a:xfrm>
              <a:off x="1348" y="2725"/>
              <a:ext cx="1248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414" name="AutoShape 38">
              <a:extLst>
                <a:ext uri="{FF2B5EF4-FFF2-40B4-BE49-F238E27FC236}">
                  <a16:creationId xmlns:a16="http://schemas.microsoft.com/office/drawing/2014/main" id="{FF756048-3E42-4AE0-BBFA-C238883A2587}"/>
                </a:ext>
              </a:extLst>
            </p:cNvPr>
            <p:cNvCxnSpPr>
              <a:cxnSpLocks noChangeShapeType="1"/>
              <a:stCxn id="101405" idx="2"/>
              <a:endCxn id="101412" idx="0"/>
            </p:cNvCxnSpPr>
            <p:nvPr/>
          </p:nvCxnSpPr>
          <p:spPr bwMode="auto">
            <a:xfrm>
              <a:off x="2164" y="2725"/>
              <a:ext cx="432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415" name="AutoShape 39">
              <a:extLst>
                <a:ext uri="{FF2B5EF4-FFF2-40B4-BE49-F238E27FC236}">
                  <a16:creationId xmlns:a16="http://schemas.microsoft.com/office/drawing/2014/main" id="{5C24F254-86F3-4DD3-B86E-B621A36A2ADC}"/>
                </a:ext>
              </a:extLst>
            </p:cNvPr>
            <p:cNvCxnSpPr>
              <a:cxnSpLocks noChangeShapeType="1"/>
              <a:stCxn id="101406" idx="2"/>
              <a:endCxn id="101412" idx="0"/>
            </p:cNvCxnSpPr>
            <p:nvPr/>
          </p:nvCxnSpPr>
          <p:spPr bwMode="auto">
            <a:xfrm flipH="1">
              <a:off x="2596" y="2725"/>
              <a:ext cx="384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416" name="AutoShape 40">
              <a:extLst>
                <a:ext uri="{FF2B5EF4-FFF2-40B4-BE49-F238E27FC236}">
                  <a16:creationId xmlns:a16="http://schemas.microsoft.com/office/drawing/2014/main" id="{DF5DEF9F-13A6-4495-AFCB-4C72D1718459}"/>
                </a:ext>
              </a:extLst>
            </p:cNvPr>
            <p:cNvCxnSpPr>
              <a:cxnSpLocks noChangeShapeType="1"/>
              <a:stCxn id="101407" idx="2"/>
              <a:endCxn id="101412" idx="0"/>
            </p:cNvCxnSpPr>
            <p:nvPr/>
          </p:nvCxnSpPr>
          <p:spPr bwMode="auto">
            <a:xfrm flipH="1">
              <a:off x="2596" y="2725"/>
              <a:ext cx="1200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417" name="AutoShape 41">
              <a:extLst>
                <a:ext uri="{FF2B5EF4-FFF2-40B4-BE49-F238E27FC236}">
                  <a16:creationId xmlns:a16="http://schemas.microsoft.com/office/drawing/2014/main" id="{5ECE9643-5815-45E8-9EAD-117D65688C4F}"/>
                </a:ext>
              </a:extLst>
            </p:cNvPr>
            <p:cNvCxnSpPr>
              <a:cxnSpLocks noChangeShapeType="1"/>
              <a:stCxn id="101412" idx="2"/>
              <a:endCxn id="101408" idx="0"/>
            </p:cNvCxnSpPr>
            <p:nvPr/>
          </p:nvCxnSpPr>
          <p:spPr bwMode="auto">
            <a:xfrm flipH="1">
              <a:off x="1348" y="3039"/>
              <a:ext cx="1248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418" name="AutoShape 42">
              <a:extLst>
                <a:ext uri="{FF2B5EF4-FFF2-40B4-BE49-F238E27FC236}">
                  <a16:creationId xmlns:a16="http://schemas.microsoft.com/office/drawing/2014/main" id="{BB8E15BE-98F9-4EF1-A706-1891F1269C81}"/>
                </a:ext>
              </a:extLst>
            </p:cNvPr>
            <p:cNvCxnSpPr>
              <a:cxnSpLocks noChangeShapeType="1"/>
              <a:stCxn id="101412" idx="2"/>
              <a:endCxn id="101409" idx="0"/>
            </p:cNvCxnSpPr>
            <p:nvPr/>
          </p:nvCxnSpPr>
          <p:spPr bwMode="auto">
            <a:xfrm flipH="1">
              <a:off x="2164" y="3039"/>
              <a:ext cx="432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419" name="AutoShape 43">
              <a:extLst>
                <a:ext uri="{FF2B5EF4-FFF2-40B4-BE49-F238E27FC236}">
                  <a16:creationId xmlns:a16="http://schemas.microsoft.com/office/drawing/2014/main" id="{841928DB-7806-4735-87D8-086F190B7B08}"/>
                </a:ext>
              </a:extLst>
            </p:cNvPr>
            <p:cNvCxnSpPr>
              <a:cxnSpLocks noChangeShapeType="1"/>
              <a:stCxn id="101412" idx="2"/>
              <a:endCxn id="101411" idx="0"/>
            </p:cNvCxnSpPr>
            <p:nvPr/>
          </p:nvCxnSpPr>
          <p:spPr bwMode="auto">
            <a:xfrm>
              <a:off x="2596" y="3039"/>
              <a:ext cx="384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420" name="AutoShape 44">
              <a:extLst>
                <a:ext uri="{FF2B5EF4-FFF2-40B4-BE49-F238E27FC236}">
                  <a16:creationId xmlns:a16="http://schemas.microsoft.com/office/drawing/2014/main" id="{602EBEA1-DB64-4D9F-B704-006BAA1D447F}"/>
                </a:ext>
              </a:extLst>
            </p:cNvPr>
            <p:cNvCxnSpPr>
              <a:cxnSpLocks noChangeShapeType="1"/>
              <a:stCxn id="101412" idx="2"/>
              <a:endCxn id="101410" idx="0"/>
            </p:cNvCxnSpPr>
            <p:nvPr/>
          </p:nvCxnSpPr>
          <p:spPr bwMode="auto">
            <a:xfrm>
              <a:off x="2596" y="3039"/>
              <a:ext cx="1200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433" name="Group 57">
            <a:extLst>
              <a:ext uri="{FF2B5EF4-FFF2-40B4-BE49-F238E27FC236}">
                <a16:creationId xmlns:a16="http://schemas.microsoft.com/office/drawing/2014/main" id="{D5F19A85-18AD-46C3-AAB2-AB8370743D52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478360"/>
            <a:ext cx="4965700" cy="896938"/>
            <a:chOff x="1008" y="1344"/>
            <a:chExt cx="3128" cy="565"/>
          </a:xfrm>
        </p:grpSpPr>
        <p:sp>
          <p:nvSpPr>
            <p:cNvPr id="101380" name="Rectangle 4">
              <a:extLst>
                <a:ext uri="{FF2B5EF4-FFF2-40B4-BE49-F238E27FC236}">
                  <a16:creationId xmlns:a16="http://schemas.microsoft.com/office/drawing/2014/main" id="{CC0DE576-4FEF-4404-8A6A-D8401E47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44"/>
              <a:ext cx="680" cy="1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C#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381" name="Rectangle 5">
              <a:extLst>
                <a:ext uri="{FF2B5EF4-FFF2-40B4-BE49-F238E27FC236}">
                  <a16:creationId xmlns:a16="http://schemas.microsoft.com/office/drawing/2014/main" id="{DD2FE1B3-8B02-40A7-BB6F-FCFB8CC2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44"/>
              <a:ext cx="680" cy="1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VB.NET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382" name="Rectangle 6">
              <a:extLst>
                <a:ext uri="{FF2B5EF4-FFF2-40B4-BE49-F238E27FC236}">
                  <a16:creationId xmlns:a16="http://schemas.microsoft.com/office/drawing/2014/main" id="{292CF27E-FD56-4E6A-A240-7CADD50D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44"/>
              <a:ext cx="680" cy="1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Oberon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383" name="Rectangle 7">
              <a:extLst>
                <a:ext uri="{FF2B5EF4-FFF2-40B4-BE49-F238E27FC236}">
                  <a16:creationId xmlns:a16="http://schemas.microsoft.com/office/drawing/2014/main" id="{2777598C-9114-47C5-8D6A-5274EB15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44"/>
              <a:ext cx="680" cy="18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Eiffel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384" name="Rectangle 8">
              <a:extLst>
                <a:ext uri="{FF2B5EF4-FFF2-40B4-BE49-F238E27FC236}">
                  <a16:creationId xmlns:a16="http://schemas.microsoft.com/office/drawing/2014/main" id="{E3C1190D-150E-411B-9E87-DD8C5935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8"/>
              <a:ext cx="680" cy="18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Windows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385" name="Rectangle 9">
              <a:extLst>
                <a:ext uri="{FF2B5EF4-FFF2-40B4-BE49-F238E27FC236}">
                  <a16:creationId xmlns:a16="http://schemas.microsoft.com/office/drawing/2014/main" id="{F97C00B4-F966-4CFB-A7F0-8C7C81A4C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680" cy="18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MacOS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386" name="Rectangle 10">
              <a:extLst>
                <a:ext uri="{FF2B5EF4-FFF2-40B4-BE49-F238E27FC236}">
                  <a16:creationId xmlns:a16="http://schemas.microsoft.com/office/drawing/2014/main" id="{2F40B5A3-BD9F-4504-A8B5-328F68610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728"/>
              <a:ext cx="680" cy="18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AT" altLang="cs-CZ" sz="1600" b="0">
                  <a:latin typeface="Tahoma" panose="020B0604030504040204" pitchFamily="34" charset="0"/>
                </a:rPr>
                <a:t>PalmOS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sp>
          <p:nvSpPr>
            <p:cNvPr id="101387" name="Rectangle 11">
              <a:extLst>
                <a:ext uri="{FF2B5EF4-FFF2-40B4-BE49-F238E27FC236}">
                  <a16:creationId xmlns:a16="http://schemas.microsoft.com/office/drawing/2014/main" id="{4144E374-6FC0-4555-ABB3-F653E0FA2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680" cy="18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cs-CZ" sz="1600" b="0">
                  <a:latin typeface="Tahoma" panose="020B0604030504040204" pitchFamily="34" charset="0"/>
                </a:rPr>
                <a:t>Linux</a:t>
              </a:r>
              <a:endParaRPr lang="de-DE" altLang="cs-CZ" sz="1600" b="0">
                <a:latin typeface="Tahoma" panose="020B0604030504040204" pitchFamily="34" charset="0"/>
              </a:endParaRPr>
            </a:p>
          </p:txBody>
        </p:sp>
        <p:cxnSp>
          <p:nvCxnSpPr>
            <p:cNvPr id="101388" name="AutoShape 12">
              <a:extLst>
                <a:ext uri="{FF2B5EF4-FFF2-40B4-BE49-F238E27FC236}">
                  <a16:creationId xmlns:a16="http://schemas.microsoft.com/office/drawing/2014/main" id="{AA620938-3498-443E-8EBA-F6ECB0EF8103}"/>
                </a:ext>
              </a:extLst>
            </p:cNvPr>
            <p:cNvCxnSpPr>
              <a:cxnSpLocks noChangeShapeType="1"/>
              <a:stCxn id="101380" idx="2"/>
              <a:endCxn id="101384" idx="0"/>
            </p:cNvCxnSpPr>
            <p:nvPr/>
          </p:nvCxnSpPr>
          <p:spPr bwMode="auto">
            <a:xfrm>
              <a:off x="1348" y="1525"/>
              <a:ext cx="0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89" name="AutoShape 13">
              <a:extLst>
                <a:ext uri="{FF2B5EF4-FFF2-40B4-BE49-F238E27FC236}">
                  <a16:creationId xmlns:a16="http://schemas.microsoft.com/office/drawing/2014/main" id="{CD28ADEF-BE46-4AF2-840C-DFFAF32202FC}"/>
                </a:ext>
              </a:extLst>
            </p:cNvPr>
            <p:cNvCxnSpPr>
              <a:cxnSpLocks noChangeShapeType="1"/>
              <a:stCxn id="101380" idx="2"/>
              <a:endCxn id="101385" idx="0"/>
            </p:cNvCxnSpPr>
            <p:nvPr/>
          </p:nvCxnSpPr>
          <p:spPr bwMode="auto">
            <a:xfrm>
              <a:off x="1348" y="1525"/>
              <a:ext cx="816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90" name="AutoShape 14">
              <a:extLst>
                <a:ext uri="{FF2B5EF4-FFF2-40B4-BE49-F238E27FC236}">
                  <a16:creationId xmlns:a16="http://schemas.microsoft.com/office/drawing/2014/main" id="{7179730F-D8AB-4F42-B777-32D20A46F10B}"/>
                </a:ext>
              </a:extLst>
            </p:cNvPr>
            <p:cNvCxnSpPr>
              <a:cxnSpLocks noChangeShapeType="1"/>
              <a:stCxn id="101380" idx="2"/>
              <a:endCxn id="101387" idx="0"/>
            </p:cNvCxnSpPr>
            <p:nvPr/>
          </p:nvCxnSpPr>
          <p:spPr bwMode="auto">
            <a:xfrm>
              <a:off x="1348" y="1525"/>
              <a:ext cx="1632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91" name="AutoShape 15">
              <a:extLst>
                <a:ext uri="{FF2B5EF4-FFF2-40B4-BE49-F238E27FC236}">
                  <a16:creationId xmlns:a16="http://schemas.microsoft.com/office/drawing/2014/main" id="{DDAD9B95-C282-4814-837D-A868282403E7}"/>
                </a:ext>
              </a:extLst>
            </p:cNvPr>
            <p:cNvCxnSpPr>
              <a:cxnSpLocks noChangeShapeType="1"/>
              <a:stCxn id="101380" idx="2"/>
              <a:endCxn id="101386" idx="0"/>
            </p:cNvCxnSpPr>
            <p:nvPr/>
          </p:nvCxnSpPr>
          <p:spPr bwMode="auto">
            <a:xfrm>
              <a:off x="1348" y="1525"/>
              <a:ext cx="2448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92" name="AutoShape 16">
              <a:extLst>
                <a:ext uri="{FF2B5EF4-FFF2-40B4-BE49-F238E27FC236}">
                  <a16:creationId xmlns:a16="http://schemas.microsoft.com/office/drawing/2014/main" id="{426247DD-BC65-4078-811B-8C6B956AA99D}"/>
                </a:ext>
              </a:extLst>
            </p:cNvPr>
            <p:cNvCxnSpPr>
              <a:cxnSpLocks noChangeShapeType="1"/>
              <a:stCxn id="101381" idx="2"/>
              <a:endCxn id="101384" idx="0"/>
            </p:cNvCxnSpPr>
            <p:nvPr/>
          </p:nvCxnSpPr>
          <p:spPr bwMode="auto">
            <a:xfrm flipH="1">
              <a:off x="1348" y="1525"/>
              <a:ext cx="816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93" name="AutoShape 17">
              <a:extLst>
                <a:ext uri="{FF2B5EF4-FFF2-40B4-BE49-F238E27FC236}">
                  <a16:creationId xmlns:a16="http://schemas.microsoft.com/office/drawing/2014/main" id="{D7A37F47-5DBC-4075-95DF-627E63F38F83}"/>
                </a:ext>
              </a:extLst>
            </p:cNvPr>
            <p:cNvCxnSpPr>
              <a:cxnSpLocks noChangeShapeType="1"/>
              <a:stCxn id="101381" idx="2"/>
              <a:endCxn id="101385" idx="0"/>
            </p:cNvCxnSpPr>
            <p:nvPr/>
          </p:nvCxnSpPr>
          <p:spPr bwMode="auto">
            <a:xfrm>
              <a:off x="2164" y="1525"/>
              <a:ext cx="0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94" name="AutoShape 18">
              <a:extLst>
                <a:ext uri="{FF2B5EF4-FFF2-40B4-BE49-F238E27FC236}">
                  <a16:creationId xmlns:a16="http://schemas.microsoft.com/office/drawing/2014/main" id="{1599ED02-8261-43EE-AAB6-7666AC773676}"/>
                </a:ext>
              </a:extLst>
            </p:cNvPr>
            <p:cNvCxnSpPr>
              <a:cxnSpLocks noChangeShapeType="1"/>
              <a:stCxn id="101381" idx="2"/>
              <a:endCxn id="101387" idx="0"/>
            </p:cNvCxnSpPr>
            <p:nvPr/>
          </p:nvCxnSpPr>
          <p:spPr bwMode="auto">
            <a:xfrm>
              <a:off x="2164" y="1525"/>
              <a:ext cx="816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95" name="AutoShape 19">
              <a:extLst>
                <a:ext uri="{FF2B5EF4-FFF2-40B4-BE49-F238E27FC236}">
                  <a16:creationId xmlns:a16="http://schemas.microsoft.com/office/drawing/2014/main" id="{4FA0F7BC-EDE6-40F0-A229-214CCAC02FFE}"/>
                </a:ext>
              </a:extLst>
            </p:cNvPr>
            <p:cNvCxnSpPr>
              <a:cxnSpLocks noChangeShapeType="1"/>
              <a:stCxn id="101381" idx="2"/>
              <a:endCxn id="101386" idx="0"/>
            </p:cNvCxnSpPr>
            <p:nvPr/>
          </p:nvCxnSpPr>
          <p:spPr bwMode="auto">
            <a:xfrm>
              <a:off x="2164" y="1525"/>
              <a:ext cx="1632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96" name="AutoShape 20">
              <a:extLst>
                <a:ext uri="{FF2B5EF4-FFF2-40B4-BE49-F238E27FC236}">
                  <a16:creationId xmlns:a16="http://schemas.microsoft.com/office/drawing/2014/main" id="{A7EB7413-18EB-407F-A780-ABA6B244AA81}"/>
                </a:ext>
              </a:extLst>
            </p:cNvPr>
            <p:cNvCxnSpPr>
              <a:cxnSpLocks noChangeShapeType="1"/>
              <a:stCxn id="101382" idx="2"/>
              <a:endCxn id="101384" idx="0"/>
            </p:cNvCxnSpPr>
            <p:nvPr/>
          </p:nvCxnSpPr>
          <p:spPr bwMode="auto">
            <a:xfrm flipH="1">
              <a:off x="1348" y="1525"/>
              <a:ext cx="1632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97" name="AutoShape 21">
              <a:extLst>
                <a:ext uri="{FF2B5EF4-FFF2-40B4-BE49-F238E27FC236}">
                  <a16:creationId xmlns:a16="http://schemas.microsoft.com/office/drawing/2014/main" id="{73B49E6E-0954-491C-B5CC-815370C51D58}"/>
                </a:ext>
              </a:extLst>
            </p:cNvPr>
            <p:cNvCxnSpPr>
              <a:cxnSpLocks noChangeShapeType="1"/>
              <a:stCxn id="101382" idx="2"/>
              <a:endCxn id="101385" idx="0"/>
            </p:cNvCxnSpPr>
            <p:nvPr/>
          </p:nvCxnSpPr>
          <p:spPr bwMode="auto">
            <a:xfrm flipH="1">
              <a:off x="2164" y="1525"/>
              <a:ext cx="816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98" name="AutoShape 22">
              <a:extLst>
                <a:ext uri="{FF2B5EF4-FFF2-40B4-BE49-F238E27FC236}">
                  <a16:creationId xmlns:a16="http://schemas.microsoft.com/office/drawing/2014/main" id="{3894D09F-93E6-401F-BDC1-C3C528C89C15}"/>
                </a:ext>
              </a:extLst>
            </p:cNvPr>
            <p:cNvCxnSpPr>
              <a:cxnSpLocks noChangeShapeType="1"/>
              <a:stCxn id="101382" idx="2"/>
              <a:endCxn id="101387" idx="0"/>
            </p:cNvCxnSpPr>
            <p:nvPr/>
          </p:nvCxnSpPr>
          <p:spPr bwMode="auto">
            <a:xfrm>
              <a:off x="2980" y="1525"/>
              <a:ext cx="0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99" name="AutoShape 23">
              <a:extLst>
                <a:ext uri="{FF2B5EF4-FFF2-40B4-BE49-F238E27FC236}">
                  <a16:creationId xmlns:a16="http://schemas.microsoft.com/office/drawing/2014/main" id="{95AEB319-2CF8-4CBB-8163-81E78555A776}"/>
                </a:ext>
              </a:extLst>
            </p:cNvPr>
            <p:cNvCxnSpPr>
              <a:cxnSpLocks noChangeShapeType="1"/>
              <a:stCxn id="101382" idx="2"/>
              <a:endCxn id="101386" idx="0"/>
            </p:cNvCxnSpPr>
            <p:nvPr/>
          </p:nvCxnSpPr>
          <p:spPr bwMode="auto">
            <a:xfrm>
              <a:off x="2980" y="1525"/>
              <a:ext cx="816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400" name="AutoShape 24">
              <a:extLst>
                <a:ext uri="{FF2B5EF4-FFF2-40B4-BE49-F238E27FC236}">
                  <a16:creationId xmlns:a16="http://schemas.microsoft.com/office/drawing/2014/main" id="{DF3698FA-81CE-4E0E-ADC3-38B4420B87A3}"/>
                </a:ext>
              </a:extLst>
            </p:cNvPr>
            <p:cNvCxnSpPr>
              <a:cxnSpLocks noChangeShapeType="1"/>
              <a:stCxn id="101383" idx="2"/>
              <a:endCxn id="101386" idx="0"/>
            </p:cNvCxnSpPr>
            <p:nvPr/>
          </p:nvCxnSpPr>
          <p:spPr bwMode="auto">
            <a:xfrm>
              <a:off x="3796" y="1525"/>
              <a:ext cx="0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401" name="AutoShape 25">
              <a:extLst>
                <a:ext uri="{FF2B5EF4-FFF2-40B4-BE49-F238E27FC236}">
                  <a16:creationId xmlns:a16="http://schemas.microsoft.com/office/drawing/2014/main" id="{83FD8468-38EC-4EBA-885F-03FBF6CFB855}"/>
                </a:ext>
              </a:extLst>
            </p:cNvPr>
            <p:cNvCxnSpPr>
              <a:cxnSpLocks noChangeShapeType="1"/>
              <a:stCxn id="101383" idx="2"/>
              <a:endCxn id="101387" idx="0"/>
            </p:cNvCxnSpPr>
            <p:nvPr/>
          </p:nvCxnSpPr>
          <p:spPr bwMode="auto">
            <a:xfrm flipH="1">
              <a:off x="2980" y="1525"/>
              <a:ext cx="816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402" name="AutoShape 26">
              <a:extLst>
                <a:ext uri="{FF2B5EF4-FFF2-40B4-BE49-F238E27FC236}">
                  <a16:creationId xmlns:a16="http://schemas.microsoft.com/office/drawing/2014/main" id="{0EFCD5CC-0C55-4203-A2FD-32A1E4568087}"/>
                </a:ext>
              </a:extLst>
            </p:cNvPr>
            <p:cNvCxnSpPr>
              <a:cxnSpLocks noChangeShapeType="1"/>
              <a:stCxn id="101383" idx="2"/>
              <a:endCxn id="101385" idx="0"/>
            </p:cNvCxnSpPr>
            <p:nvPr/>
          </p:nvCxnSpPr>
          <p:spPr bwMode="auto">
            <a:xfrm flipH="1">
              <a:off x="2164" y="1525"/>
              <a:ext cx="1632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403" name="AutoShape 27">
              <a:extLst>
                <a:ext uri="{FF2B5EF4-FFF2-40B4-BE49-F238E27FC236}">
                  <a16:creationId xmlns:a16="http://schemas.microsoft.com/office/drawing/2014/main" id="{04E6121E-1C0A-4CB8-9C4F-054AE68D83A2}"/>
                </a:ext>
              </a:extLst>
            </p:cNvPr>
            <p:cNvCxnSpPr>
              <a:cxnSpLocks noChangeShapeType="1"/>
              <a:stCxn id="101383" idx="2"/>
              <a:endCxn id="101384" idx="0"/>
            </p:cNvCxnSpPr>
            <p:nvPr/>
          </p:nvCxnSpPr>
          <p:spPr bwMode="auto">
            <a:xfrm flipH="1">
              <a:off x="1348" y="1525"/>
              <a:ext cx="2448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432" name="Group 56">
            <a:extLst>
              <a:ext uri="{FF2B5EF4-FFF2-40B4-BE49-F238E27FC236}">
                <a16:creationId xmlns:a16="http://schemas.microsoft.com/office/drawing/2014/main" id="{DBE8D058-A985-431B-9424-9AD3895A06B3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5373960"/>
            <a:ext cx="1295400" cy="381000"/>
            <a:chOff x="4512" y="3168"/>
            <a:chExt cx="816" cy="240"/>
          </a:xfrm>
        </p:grpSpPr>
        <p:sp>
          <p:nvSpPr>
            <p:cNvPr id="101421" name="Rectangle 45">
              <a:extLst>
                <a:ext uri="{FF2B5EF4-FFF2-40B4-BE49-F238E27FC236}">
                  <a16:creationId xmlns:a16="http://schemas.microsoft.com/office/drawing/2014/main" id="{75ADCD59-77F1-4EC6-AE0A-67448A790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68"/>
              <a:ext cx="720" cy="24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1422" name="Line 46">
              <a:extLst>
                <a:ext uri="{FF2B5EF4-FFF2-40B4-BE49-F238E27FC236}">
                  <a16:creationId xmlns:a16="http://schemas.microsoft.com/office/drawing/2014/main" id="{27F80489-14C4-4FEC-9D25-5BCBEB481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1423" name="Text Box 47">
              <a:extLst>
                <a:ext uri="{FF2B5EF4-FFF2-40B4-BE49-F238E27FC236}">
                  <a16:creationId xmlns:a16="http://schemas.microsoft.com/office/drawing/2014/main" id="{153CD3CD-9B2A-4F82-A52A-AFC6DCA71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216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de-AT" altLang="cs-CZ" sz="1200" b="0">
                  <a:solidFill>
                    <a:schemeClr val="bg2"/>
                  </a:solidFill>
                  <a:latin typeface="Tahoma" panose="020B0604030504040204" pitchFamily="34" charset="0"/>
                </a:rPr>
                <a:t>... </a:t>
              </a:r>
              <a:r>
                <a:rPr lang="en-US" altLang="cs-CZ" sz="1200" b="0">
                  <a:solidFill>
                    <a:schemeClr val="bg2"/>
                  </a:solidFill>
                  <a:latin typeface="Tahoma" panose="020B0604030504040204" pitchFamily="34" charset="0"/>
                </a:rPr>
                <a:t>compiler</a:t>
              </a:r>
            </a:p>
          </p:txBody>
        </p:sp>
      </p:grpSp>
      <p:sp>
        <p:nvSpPr>
          <p:cNvPr id="101426" name="Rectangle 50">
            <a:extLst>
              <a:ext uri="{FF2B5EF4-FFF2-40B4-BE49-F238E27FC236}">
                <a16:creationId xmlns:a16="http://schemas.microsoft.com/office/drawing/2014/main" id="{55AED329-6B84-4AB1-A281-209C559A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812110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cs-CZ" b="0"/>
              <a:t>compactness of intermediate code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cs-CZ" b="0"/>
              <a:t>better optimizations for native code at JIT compile time</a:t>
            </a:r>
          </a:p>
        </p:txBody>
      </p:sp>
      <p:sp>
        <p:nvSpPr>
          <p:cNvPr id="101427" name="Rectangle 51">
            <a:extLst>
              <a:ext uri="{FF2B5EF4-FFF2-40B4-BE49-F238E27FC236}">
                <a16:creationId xmlns:a16="http://schemas.microsoft.com/office/drawing/2014/main" id="{37D2122C-83AF-4752-9213-29BCE4639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3086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cs-CZ" sz="2000" b="0" i="1"/>
              <a:t>w/ VM</a:t>
            </a:r>
            <a:r>
              <a:rPr lang="en-US" altLang="cs-CZ" sz="2000" b="0"/>
              <a:t>: translation into intermediate language </a:t>
            </a:r>
            <a:r>
              <a:rPr lang="en-US" altLang="cs-CZ" sz="1800" b="0"/>
              <a:t>(with .NET: CIL)</a:t>
            </a:r>
            <a:br>
              <a:rPr lang="en-US" altLang="cs-CZ" sz="2000" b="0"/>
            </a:br>
            <a:r>
              <a:rPr lang="en-US" altLang="cs-CZ" sz="2000" b="0"/>
              <a:t>		one compiler per language and </a:t>
            </a:r>
            <a:br>
              <a:rPr lang="en-US" altLang="cs-CZ" sz="2000" b="0"/>
            </a:br>
            <a:r>
              <a:rPr lang="en-US" altLang="cs-CZ" sz="2000" b="0"/>
              <a:t>		one CLR (JIT compiler) per platform</a:t>
            </a:r>
          </a:p>
        </p:txBody>
      </p:sp>
      <p:sp>
        <p:nvSpPr>
          <p:cNvPr id="101428" name="Rectangle 52">
            <a:extLst>
              <a:ext uri="{FF2B5EF4-FFF2-40B4-BE49-F238E27FC236}">
                <a16:creationId xmlns:a16="http://schemas.microsoft.com/office/drawing/2014/main" id="{48A3077A-2CC9-4892-8694-05C592CF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30685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cs-CZ" sz="2000" b="0" i="1"/>
              <a:t>w/o VM</a:t>
            </a:r>
            <a:r>
              <a:rPr lang="en-US" altLang="cs-CZ" sz="2000" b="0"/>
              <a:t>: compilers for each language on each platform</a:t>
            </a:r>
            <a:endParaRPr lang="en-US" altLang="cs-CZ" sz="1800" b="0"/>
          </a:p>
        </p:txBody>
      </p:sp>
      <p:sp>
        <p:nvSpPr>
          <p:cNvPr id="101429" name="Text Box 53">
            <a:extLst>
              <a:ext uri="{FF2B5EF4-FFF2-40B4-BE49-F238E27FC236}">
                <a16:creationId xmlns:a16="http://schemas.microsoft.com/office/drawing/2014/main" id="{8C3CBE53-4051-4827-9CDA-3F6784F3F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2721248"/>
            <a:ext cx="151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cs-CZ" sz="1800" b="0"/>
              <a:t>e.g. 4 </a:t>
            </a:r>
            <a:r>
              <a:rPr lang="en-US" altLang="cs-CZ" sz="1800" b="0"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cs-CZ" sz="1800" b="0"/>
              <a:t>4 = </a:t>
            </a:r>
            <a:r>
              <a:rPr lang="en-US" altLang="cs-CZ" sz="18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endParaRPr lang="de-AT" altLang="cs-CZ" sz="1800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1431" name="Text Box 55">
            <a:extLst>
              <a:ext uri="{FF2B5EF4-FFF2-40B4-BE49-F238E27FC236}">
                <a16:creationId xmlns:a16="http://schemas.microsoft.com/office/drawing/2014/main" id="{7316AE99-8D26-4C6B-BA99-7C675BC9C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21523"/>
            <a:ext cx="1400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cs-CZ" sz="1800" b="0"/>
              <a:t>e.g. 4 </a:t>
            </a:r>
            <a:r>
              <a:rPr lang="en-US" altLang="cs-CZ" sz="1800" b="0"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cs-CZ" sz="1800" b="0"/>
              <a:t>4 = </a:t>
            </a:r>
            <a:r>
              <a:rPr lang="en-US" altLang="cs-CZ" sz="18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endParaRPr lang="de-AT" altLang="cs-CZ" sz="1800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77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  <p:bldP spid="101426" grpId="0" build="p" autoUpdateAnimBg="0"/>
      <p:bldP spid="101427" grpId="0" autoUpdateAnimBg="0"/>
      <p:bldP spid="101428" grpId="0" autoUpdateAnimBg="0"/>
      <p:bldP spid="101429" grpId="0" autoUpdateAnimBg="0"/>
      <p:bldP spid="10143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21F8656D-9DDF-4A6B-8B8B-77671F53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438E2-DBF2-4CC0-B4CB-93822C4C75CB}" type="slidenum">
              <a:rPr lang="de-DE" altLang="cs-CZ"/>
              <a:pPr/>
              <a:t>15</a:t>
            </a:fld>
            <a:endParaRPr lang="de-DE" altLang="cs-CZ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EE38D075-C697-4AA3-A406-57D96C975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 dirty="0"/>
              <a:t>Example: Hello, .NET-World! </a:t>
            </a:r>
            <a:endParaRPr lang="en-US" altLang="cs-CZ" sz="2400" dirty="0"/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847C6C3B-95D7-45FD-9985-770810D89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11623"/>
            <a:ext cx="7772400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r>
              <a:rPr lang="cs-CZ" altLang="cs-CZ" sz="2000" b="0" i="1" noProof="1"/>
              <a:t>HelloWorld.cs:</a:t>
            </a:r>
          </a:p>
          <a:p>
            <a:r>
              <a:rPr lang="cs-CZ" altLang="cs-CZ" sz="1800" b="0" noProof="1">
                <a:latin typeface="Tahoma" panose="020B0604030504040204" pitchFamily="34" charset="0"/>
              </a:rPr>
              <a:t>    class HelloWorldApp {</a:t>
            </a:r>
          </a:p>
          <a:p>
            <a:r>
              <a:rPr lang="cs-CZ" altLang="cs-CZ" sz="1800" b="0" noProof="1">
                <a:latin typeface="Tahoma" panose="020B0604030504040204" pitchFamily="34" charset="0"/>
              </a:rPr>
              <a:t>        static void Main () { </a:t>
            </a:r>
          </a:p>
          <a:p>
            <a:r>
              <a:rPr lang="cs-CZ" altLang="cs-CZ" sz="1800" b="0" noProof="1">
                <a:latin typeface="Tahoma" panose="020B0604030504040204" pitchFamily="34" charset="0"/>
              </a:rPr>
              <a:t>            System.Console.WriteLine("Hello, .NET-World!"); </a:t>
            </a:r>
          </a:p>
          <a:p>
            <a:r>
              <a:rPr lang="cs-CZ" altLang="cs-CZ" sz="1800" b="0" noProof="1">
                <a:latin typeface="Tahoma" panose="020B0604030504040204" pitchFamily="34" charset="0"/>
              </a:rPr>
              <a:t>        }</a:t>
            </a:r>
          </a:p>
          <a:p>
            <a:r>
              <a:rPr lang="cs-CZ" altLang="cs-CZ" sz="1800" b="0" noProof="1">
                <a:latin typeface="Tahoma" panose="020B0604030504040204" pitchFamily="34" charset="0"/>
              </a:rPr>
              <a:t>    }</a:t>
            </a:r>
          </a:p>
        </p:txBody>
      </p:sp>
      <p:sp>
        <p:nvSpPr>
          <p:cNvPr id="109574" name="Text Box 6">
            <a:extLst>
              <a:ext uri="{FF2B5EF4-FFF2-40B4-BE49-F238E27FC236}">
                <a16:creationId xmlns:a16="http://schemas.microsoft.com/office/drawing/2014/main" id="{CE5E9BE2-DA37-41D3-B0E2-0ABE31DDE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16623"/>
            <a:ext cx="777240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r>
              <a:rPr lang="en-US" altLang="cs-CZ" sz="2000" b="0" i="1"/>
              <a:t>Compile and create assembly (w/ C# compiler):</a:t>
            </a:r>
          </a:p>
          <a:p>
            <a:r>
              <a:rPr lang="en-US" altLang="cs-CZ" sz="1800" b="0" noProof="1">
                <a:latin typeface="Tahoma" panose="020B0604030504040204" pitchFamily="34" charset="0"/>
              </a:rPr>
              <a:t>    &gt; csc HelloWorld.cs</a:t>
            </a:r>
          </a:p>
        </p:txBody>
      </p:sp>
      <p:sp>
        <p:nvSpPr>
          <p:cNvPr id="109577" name="AutoShape 9">
            <a:extLst>
              <a:ext uri="{FF2B5EF4-FFF2-40B4-BE49-F238E27FC236}">
                <a16:creationId xmlns:a16="http://schemas.microsoft.com/office/drawing/2014/main" id="{C0B13ACF-EDDD-4E20-BFA1-11C3BB2C8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35623"/>
            <a:ext cx="1079500" cy="360363"/>
          </a:xfrm>
          <a:prstGeom prst="downArrow">
            <a:avLst>
              <a:gd name="adj1" fmla="val 50000"/>
              <a:gd name="adj2" fmla="val 4889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09578" name="AutoShape 10">
            <a:extLst>
              <a:ext uri="{FF2B5EF4-FFF2-40B4-BE49-F238E27FC236}">
                <a16:creationId xmlns:a16="http://schemas.microsoft.com/office/drawing/2014/main" id="{C693B3BE-CAEA-4C05-9954-792EC81BD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02423"/>
            <a:ext cx="1079500" cy="360363"/>
          </a:xfrm>
          <a:prstGeom prst="downArrow">
            <a:avLst>
              <a:gd name="adj1" fmla="val 50000"/>
              <a:gd name="adj2" fmla="val 4889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09579" name="Text Box 11">
            <a:extLst>
              <a:ext uri="{FF2B5EF4-FFF2-40B4-BE49-F238E27FC236}">
                <a16:creationId xmlns:a16="http://schemas.microsoft.com/office/drawing/2014/main" id="{48C57AA5-3D1B-4A58-BB3B-6927B2A6D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83423"/>
            <a:ext cx="5034136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r>
              <a:rPr lang="en-US" altLang="cs-CZ" sz="2000" b="0" i="1" dirty="0"/>
              <a:t>Assembly</a:t>
            </a:r>
            <a:r>
              <a:rPr lang="en-US" altLang="cs-CZ" sz="2000" b="0" i="1" noProof="1"/>
              <a:t>:    </a:t>
            </a:r>
            <a:r>
              <a:rPr lang="en-US" altLang="cs-CZ" sz="1800" b="0" noProof="1">
                <a:latin typeface="Tahoma" panose="020B0604030504040204" pitchFamily="34" charset="0"/>
              </a:rPr>
              <a:t>HelloWorld.exe </a:t>
            </a:r>
            <a:r>
              <a:rPr lang="en-US" altLang="cs-CZ" sz="1400" b="0" noProof="1">
                <a:latin typeface="Tahoma" panose="020B0604030504040204" pitchFamily="34" charset="0"/>
              </a:rPr>
              <a:t>(3072 Byte!)</a:t>
            </a:r>
          </a:p>
        </p:txBody>
      </p:sp>
    </p:spTree>
    <p:extLst>
      <p:ext uri="{BB962C8B-B14F-4D97-AF65-F5344CB8AC3E}">
        <p14:creationId xmlns:p14="http://schemas.microsoft.com/office/powerpoint/2010/main" val="253391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utoUpdateAnimBg="0"/>
      <p:bldP spid="1095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4">
            <a:extLst>
              <a:ext uri="{FF2B5EF4-FFF2-40B4-BE49-F238E27FC236}">
                <a16:creationId xmlns:a16="http://schemas.microsoft.com/office/drawing/2014/main" id="{0D2E7306-20E5-448F-A935-59B07D70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9EF62F-A2C4-4536-B6DE-6AA869B9E1E4}" type="slidenum">
              <a:rPr lang="de-DE" altLang="cs-CZ"/>
              <a:pPr/>
              <a:t>16</a:t>
            </a:fld>
            <a:endParaRPr lang="de-DE" altLang="cs-CZ"/>
          </a:p>
        </p:txBody>
      </p:sp>
      <p:sp>
        <p:nvSpPr>
          <p:cNvPr id="166917" name="Rectangle 5">
            <a:extLst>
              <a:ext uri="{FF2B5EF4-FFF2-40B4-BE49-F238E27FC236}">
                <a16:creationId xmlns:a16="http://schemas.microsoft.com/office/drawing/2014/main" id="{EAD50A83-86D3-4DF3-AA2A-C5C3B983D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917526"/>
            <a:ext cx="7705725" cy="19431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66918" name="Rectangle 6">
            <a:extLst>
              <a:ext uri="{FF2B5EF4-FFF2-40B4-BE49-F238E27FC236}">
                <a16:creationId xmlns:a16="http://schemas.microsoft.com/office/drawing/2014/main" id="{6D92833E-D132-497E-B0F4-5E378DD6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94013"/>
            <a:ext cx="7705725" cy="25193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DD8A9B7C-D451-4DB6-838F-949704F36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cs-CZ"/>
              <a:t>CIL and Metadata</a:t>
            </a:r>
            <a:endParaRPr lang="de-DE" altLang="cs-CZ"/>
          </a:p>
        </p:txBody>
      </p:sp>
      <p:sp>
        <p:nvSpPr>
          <p:cNvPr id="166915" name="Text Box 3">
            <a:extLst>
              <a:ext uri="{FF2B5EF4-FFF2-40B4-BE49-F238E27FC236}">
                <a16:creationId xmlns:a16="http://schemas.microsoft.com/office/drawing/2014/main" id="{41F9CB98-1595-40CE-BB01-5591B173E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1588"/>
            <a:ext cx="7772400" cy="28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r>
              <a:rPr lang="de-AT" altLang="cs-CZ" sz="2000" b="0" i="1"/>
              <a:t>manifest of HelloWorld.exe:</a:t>
            </a:r>
          </a:p>
          <a:p>
            <a:r>
              <a:rPr lang="de-AT" altLang="cs-CZ" sz="1800" b="0">
                <a:latin typeface="Tahoma" panose="020B0604030504040204" pitchFamily="34" charset="0"/>
              </a:rPr>
              <a:t>    </a:t>
            </a:r>
            <a:r>
              <a:rPr lang="de-DE" altLang="cs-CZ" sz="1800" b="0">
                <a:latin typeface="Tahoma" panose="020B0604030504040204" pitchFamily="34" charset="0"/>
              </a:rPr>
              <a:t>.assembly extern mscorlib</a:t>
            </a:r>
            <a:r>
              <a:rPr lang="de-AT" altLang="cs-CZ" sz="1800" b="0">
                <a:latin typeface="Tahoma" panose="020B0604030504040204" pitchFamily="34" charset="0"/>
              </a:rPr>
              <a:t> </a:t>
            </a:r>
            <a:r>
              <a:rPr lang="de-DE" altLang="cs-CZ" sz="1800" b="0">
                <a:latin typeface="Tahoma" panose="020B0604030504040204" pitchFamily="34" charset="0"/>
              </a:rPr>
              <a:t>{</a:t>
            </a:r>
          </a:p>
          <a:p>
            <a:r>
              <a:rPr lang="de-AT" altLang="cs-CZ" sz="1800" b="0">
                <a:latin typeface="Tahoma" panose="020B0604030504040204" pitchFamily="34" charset="0"/>
              </a:rPr>
              <a:t>        </a:t>
            </a:r>
            <a:r>
              <a:rPr lang="de-DE" altLang="cs-CZ" sz="1800" b="0">
                <a:latin typeface="Tahoma" panose="020B0604030504040204" pitchFamily="34" charset="0"/>
              </a:rPr>
              <a:t>.publickeytoken = (B7 7A 5C 56 19 34 E0 89 )</a:t>
            </a:r>
            <a:endParaRPr lang="de-AT" altLang="cs-CZ" sz="1800" b="0">
              <a:latin typeface="Tahoma" panose="020B0604030504040204" pitchFamily="34" charset="0"/>
            </a:endParaRPr>
          </a:p>
          <a:p>
            <a:r>
              <a:rPr lang="de-AT" altLang="cs-CZ" sz="1800" b="0">
                <a:latin typeface="Tahoma" panose="020B0604030504040204" pitchFamily="34" charset="0"/>
              </a:rPr>
              <a:t>        </a:t>
            </a:r>
            <a:r>
              <a:rPr lang="de-DE" altLang="cs-CZ" sz="1800" b="0">
                <a:latin typeface="Tahoma" panose="020B0604030504040204" pitchFamily="34" charset="0"/>
              </a:rPr>
              <a:t>.ver 1:0:3300:0</a:t>
            </a:r>
          </a:p>
          <a:p>
            <a:r>
              <a:rPr lang="de-AT" altLang="cs-CZ" sz="1800" b="0">
                <a:latin typeface="Tahoma" panose="020B0604030504040204" pitchFamily="34" charset="0"/>
              </a:rPr>
              <a:t>    </a:t>
            </a:r>
            <a:r>
              <a:rPr lang="de-DE" altLang="cs-CZ" sz="1800" b="0">
                <a:latin typeface="Tahoma" panose="020B0604030504040204" pitchFamily="34" charset="0"/>
              </a:rPr>
              <a:t>}</a:t>
            </a:r>
          </a:p>
          <a:p>
            <a:r>
              <a:rPr lang="de-AT" altLang="cs-CZ" sz="1800" b="0">
                <a:latin typeface="Tahoma" panose="020B0604030504040204" pitchFamily="34" charset="0"/>
              </a:rPr>
              <a:t>    </a:t>
            </a:r>
            <a:r>
              <a:rPr lang="de-DE" altLang="cs-CZ" sz="1800" b="0">
                <a:latin typeface="Tahoma" panose="020B0604030504040204" pitchFamily="34" charset="0"/>
              </a:rPr>
              <a:t>.assembly </a:t>
            </a:r>
            <a:r>
              <a:rPr lang="de-AT" altLang="cs-CZ" sz="1800" b="0">
                <a:latin typeface="Tahoma" panose="020B0604030504040204" pitchFamily="34" charset="0"/>
              </a:rPr>
              <a:t>HelloWorld </a:t>
            </a:r>
            <a:r>
              <a:rPr lang="de-DE" altLang="cs-CZ" sz="1800" b="0">
                <a:latin typeface="Tahoma" panose="020B0604030504040204" pitchFamily="34" charset="0"/>
              </a:rPr>
              <a:t>{</a:t>
            </a:r>
          </a:p>
          <a:p>
            <a:r>
              <a:rPr lang="de-AT" altLang="cs-CZ" sz="1800" b="0">
                <a:latin typeface="Tahoma" panose="020B0604030504040204" pitchFamily="34" charset="0"/>
              </a:rPr>
              <a:t>        </a:t>
            </a:r>
            <a:r>
              <a:rPr lang="de-DE" altLang="cs-CZ" sz="1800" b="0">
                <a:latin typeface="Tahoma" panose="020B0604030504040204" pitchFamily="34" charset="0"/>
              </a:rPr>
              <a:t>.hash algorithm 0x00008004</a:t>
            </a:r>
          </a:p>
          <a:p>
            <a:r>
              <a:rPr lang="de-AT" altLang="cs-CZ" sz="1800" b="0">
                <a:latin typeface="Tahoma" panose="020B0604030504040204" pitchFamily="34" charset="0"/>
              </a:rPr>
              <a:t>        </a:t>
            </a:r>
            <a:r>
              <a:rPr lang="de-DE" altLang="cs-CZ" sz="1800" b="0">
                <a:latin typeface="Tahoma" panose="020B0604030504040204" pitchFamily="34" charset="0"/>
              </a:rPr>
              <a:t>.ver 0:0:0:0</a:t>
            </a:r>
          </a:p>
          <a:p>
            <a:r>
              <a:rPr lang="de-AT" altLang="cs-CZ" sz="1800" b="0">
                <a:latin typeface="Tahoma" panose="020B0604030504040204" pitchFamily="34" charset="0"/>
              </a:rPr>
              <a:t>    </a:t>
            </a:r>
            <a:r>
              <a:rPr lang="de-DE" altLang="cs-CZ" sz="1800" b="0">
                <a:latin typeface="Tahoma" panose="020B0604030504040204" pitchFamily="34" charset="0"/>
              </a:rPr>
              <a:t>}</a:t>
            </a:r>
          </a:p>
          <a:p>
            <a:r>
              <a:rPr lang="de-AT" altLang="cs-CZ" sz="1800" b="0">
                <a:latin typeface="Tahoma" panose="020B0604030504040204" pitchFamily="34" charset="0"/>
              </a:rPr>
              <a:t>    </a:t>
            </a:r>
            <a:r>
              <a:rPr lang="de-DE" altLang="cs-CZ" sz="1800" b="0">
                <a:latin typeface="Tahoma" panose="020B0604030504040204" pitchFamily="34" charset="0"/>
              </a:rPr>
              <a:t>.module H</a:t>
            </a:r>
            <a:r>
              <a:rPr lang="de-AT" altLang="cs-CZ" sz="1800" b="0">
                <a:latin typeface="Tahoma" panose="020B0604030504040204" pitchFamily="34" charset="0"/>
              </a:rPr>
              <a:t>elloWorld</a:t>
            </a:r>
            <a:r>
              <a:rPr lang="de-DE" altLang="cs-CZ" sz="1800" b="0">
                <a:latin typeface="Tahoma" panose="020B0604030504040204" pitchFamily="34" charset="0"/>
              </a:rPr>
              <a:t>.exe</a:t>
            </a:r>
          </a:p>
        </p:txBody>
      </p:sp>
      <p:sp>
        <p:nvSpPr>
          <p:cNvPr id="166916" name="Text Box 4">
            <a:extLst>
              <a:ext uri="{FF2B5EF4-FFF2-40B4-BE49-F238E27FC236}">
                <a16:creationId xmlns:a16="http://schemas.microsoft.com/office/drawing/2014/main" id="{63A28A73-60E7-49BA-BA21-F3F76D6A7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6940"/>
            <a:ext cx="7772400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r>
              <a:rPr lang="de-AT" altLang="cs-CZ" sz="2000" b="0" i="1" dirty="0"/>
              <a:t>IL </a:t>
            </a:r>
            <a:r>
              <a:rPr lang="de-AT" altLang="cs-CZ" sz="2000" b="0" i="1" dirty="0" err="1"/>
              <a:t>assembler</a:t>
            </a:r>
            <a:r>
              <a:rPr lang="de-AT" altLang="cs-CZ" sz="2000" b="0" i="1" dirty="0"/>
              <a:t> </a:t>
            </a:r>
            <a:r>
              <a:rPr lang="de-AT" altLang="cs-CZ" sz="2000" b="0" i="1" dirty="0" err="1"/>
              <a:t>code</a:t>
            </a:r>
            <a:r>
              <a:rPr lang="de-AT" altLang="cs-CZ" sz="2000" b="0" i="1" dirty="0"/>
              <a:t> (= </a:t>
            </a:r>
            <a:r>
              <a:rPr lang="de-AT" altLang="cs-CZ" sz="2000" b="0" i="1" dirty="0" err="1"/>
              <a:t>Metadata</a:t>
            </a:r>
            <a:r>
              <a:rPr lang="de-AT" altLang="cs-CZ" sz="2000" b="0" i="1" dirty="0"/>
              <a:t> + CIL) </a:t>
            </a:r>
            <a:r>
              <a:rPr lang="de-AT" altLang="cs-CZ" sz="2000" b="0" i="1" dirty="0" err="1"/>
              <a:t>of</a:t>
            </a:r>
            <a:r>
              <a:rPr lang="de-AT" altLang="cs-CZ" sz="2000" b="0" i="1" dirty="0"/>
              <a:t> </a:t>
            </a:r>
            <a:r>
              <a:rPr lang="de-AT" altLang="cs-CZ" sz="2000" b="0" i="1" dirty="0" err="1"/>
              <a:t>method</a:t>
            </a:r>
            <a:r>
              <a:rPr lang="de-AT" altLang="cs-CZ" sz="2000" b="0" i="1" dirty="0"/>
              <a:t> </a:t>
            </a:r>
            <a:r>
              <a:rPr lang="de-AT" altLang="cs-CZ" sz="1800" b="0" i="1" dirty="0">
                <a:latin typeface="Tahoma" panose="020B0604030504040204" pitchFamily="34" charset="0"/>
              </a:rPr>
              <a:t>Main</a:t>
            </a:r>
            <a:r>
              <a:rPr lang="de-AT" altLang="cs-CZ" sz="2000" b="0" i="1" dirty="0"/>
              <a:t>:</a:t>
            </a:r>
          </a:p>
          <a:p>
            <a:r>
              <a:rPr lang="de-AT" altLang="cs-CZ" sz="1800" b="0" dirty="0">
                <a:latin typeface="Tahoma" panose="020B0604030504040204" pitchFamily="34" charset="0"/>
              </a:rPr>
              <a:t>    </a:t>
            </a:r>
            <a:r>
              <a:rPr lang="de-DE" altLang="cs-CZ" sz="1800" b="0" dirty="0">
                <a:latin typeface="Tahoma" panose="020B0604030504040204" pitchFamily="34" charset="0"/>
              </a:rPr>
              <a:t>.</a:t>
            </a:r>
            <a:r>
              <a:rPr lang="de-DE" altLang="cs-CZ" sz="1800" b="0" dirty="0" err="1">
                <a:latin typeface="Tahoma" panose="020B0604030504040204" pitchFamily="34" charset="0"/>
              </a:rPr>
              <a:t>method</a:t>
            </a:r>
            <a:r>
              <a:rPr lang="de-DE" altLang="cs-CZ" sz="1800" b="0" dirty="0">
                <a:latin typeface="Tahoma" panose="020B0604030504040204" pitchFamily="34" charset="0"/>
              </a:rPr>
              <a:t> private </a:t>
            </a:r>
            <a:r>
              <a:rPr lang="de-DE" altLang="cs-CZ" sz="1800" b="0" dirty="0" err="1">
                <a:latin typeface="Tahoma" panose="020B0604030504040204" pitchFamily="34" charset="0"/>
              </a:rPr>
              <a:t>hidebysig</a:t>
            </a:r>
            <a:r>
              <a:rPr lang="de-DE" altLang="cs-CZ" sz="1800" b="0" dirty="0">
                <a:latin typeface="Tahoma" panose="020B0604030504040204" pitchFamily="34" charset="0"/>
              </a:rPr>
              <a:t> </a:t>
            </a:r>
            <a:r>
              <a:rPr lang="de-DE" altLang="cs-CZ" sz="1800" b="0" dirty="0" err="1">
                <a:latin typeface="Tahoma" panose="020B0604030504040204" pitchFamily="34" charset="0"/>
              </a:rPr>
              <a:t>static</a:t>
            </a:r>
            <a:r>
              <a:rPr lang="de-DE" altLang="cs-CZ" sz="1800" b="0" dirty="0">
                <a:latin typeface="Tahoma" panose="020B0604030504040204" pitchFamily="34" charset="0"/>
              </a:rPr>
              <a:t> </a:t>
            </a:r>
            <a:r>
              <a:rPr lang="de-DE" altLang="cs-CZ" sz="1800" b="0" dirty="0" err="1">
                <a:latin typeface="Tahoma" panose="020B0604030504040204" pitchFamily="34" charset="0"/>
              </a:rPr>
              <a:t>void</a:t>
            </a:r>
            <a:r>
              <a:rPr lang="de-DE" altLang="cs-CZ" sz="1800" b="0" dirty="0">
                <a:latin typeface="Tahoma" panose="020B0604030504040204" pitchFamily="34" charset="0"/>
              </a:rPr>
              <a:t>  Main() </a:t>
            </a:r>
            <a:r>
              <a:rPr lang="de-DE" altLang="cs-CZ" sz="1800" b="0" dirty="0" err="1">
                <a:latin typeface="Tahoma" panose="020B0604030504040204" pitchFamily="34" charset="0"/>
              </a:rPr>
              <a:t>cil</a:t>
            </a:r>
            <a:r>
              <a:rPr lang="de-DE" altLang="cs-CZ" sz="1800" b="0" dirty="0">
                <a:latin typeface="Tahoma" panose="020B0604030504040204" pitchFamily="34" charset="0"/>
              </a:rPr>
              <a:t> </a:t>
            </a:r>
            <a:r>
              <a:rPr lang="de-DE" altLang="cs-CZ" sz="1800" b="0" dirty="0" err="1">
                <a:latin typeface="Tahoma" panose="020B0604030504040204" pitchFamily="34" charset="0"/>
              </a:rPr>
              <a:t>managed</a:t>
            </a:r>
            <a:r>
              <a:rPr lang="de-AT" altLang="cs-CZ" sz="1800" b="0" dirty="0">
                <a:latin typeface="Tahoma" panose="020B0604030504040204" pitchFamily="34" charset="0"/>
              </a:rPr>
              <a:t> </a:t>
            </a:r>
            <a:r>
              <a:rPr lang="de-DE" altLang="cs-CZ" sz="1800" b="0" dirty="0">
                <a:latin typeface="Tahoma" panose="020B0604030504040204" pitchFamily="34" charset="0"/>
              </a:rPr>
              <a:t>{</a:t>
            </a:r>
          </a:p>
          <a:p>
            <a:r>
              <a:rPr lang="de-AT" altLang="cs-CZ" sz="1800" b="0" dirty="0">
                <a:latin typeface="Tahoma" panose="020B0604030504040204" pitchFamily="34" charset="0"/>
              </a:rPr>
              <a:t>        </a:t>
            </a:r>
            <a:r>
              <a:rPr lang="de-DE" altLang="cs-CZ" sz="1800" b="0" dirty="0">
                <a:latin typeface="Tahoma" panose="020B0604030504040204" pitchFamily="34" charset="0"/>
              </a:rPr>
              <a:t>.</a:t>
            </a:r>
            <a:r>
              <a:rPr lang="de-DE" altLang="cs-CZ" sz="1800" b="0" dirty="0" err="1">
                <a:latin typeface="Tahoma" panose="020B0604030504040204" pitchFamily="34" charset="0"/>
              </a:rPr>
              <a:t>entrypoint</a:t>
            </a:r>
            <a:endParaRPr lang="de-DE" altLang="cs-CZ" sz="1800" b="0" dirty="0">
              <a:latin typeface="Tahoma" panose="020B0604030504040204" pitchFamily="34" charset="0"/>
            </a:endParaRPr>
          </a:p>
          <a:p>
            <a:r>
              <a:rPr lang="de-AT" altLang="cs-CZ" sz="1800" b="0" dirty="0">
                <a:latin typeface="Tahoma" panose="020B0604030504040204" pitchFamily="34" charset="0"/>
              </a:rPr>
              <a:t>        </a:t>
            </a:r>
            <a:r>
              <a:rPr lang="de-DE" altLang="cs-CZ" sz="1800" b="0" dirty="0">
                <a:latin typeface="Tahoma" panose="020B0604030504040204" pitchFamily="34" charset="0"/>
              </a:rPr>
              <a:t>.</a:t>
            </a:r>
            <a:r>
              <a:rPr lang="de-DE" altLang="cs-CZ" sz="1800" b="0" dirty="0" err="1">
                <a:latin typeface="Tahoma" panose="020B0604030504040204" pitchFamily="34" charset="0"/>
              </a:rPr>
              <a:t>maxstack</a:t>
            </a:r>
            <a:r>
              <a:rPr lang="de-DE" altLang="cs-CZ" sz="1800" b="0" dirty="0">
                <a:latin typeface="Tahoma" panose="020B0604030504040204" pitchFamily="34" charset="0"/>
              </a:rPr>
              <a:t>  1</a:t>
            </a:r>
          </a:p>
          <a:p>
            <a:r>
              <a:rPr lang="de-AT" altLang="cs-CZ" sz="1800" b="0" dirty="0">
                <a:latin typeface="Tahoma" panose="020B0604030504040204" pitchFamily="34" charset="0"/>
              </a:rPr>
              <a:t>        </a:t>
            </a:r>
            <a:r>
              <a:rPr lang="de-DE" altLang="cs-CZ" sz="1800" b="0" dirty="0" err="1">
                <a:latin typeface="Tahoma" panose="020B0604030504040204" pitchFamily="34" charset="0"/>
              </a:rPr>
              <a:t>ldstr</a:t>
            </a:r>
            <a:r>
              <a:rPr lang="de-AT" altLang="cs-CZ" sz="1800" b="0" dirty="0">
                <a:latin typeface="Tahoma" panose="020B0604030504040204" pitchFamily="34" charset="0"/>
              </a:rPr>
              <a:t> </a:t>
            </a:r>
            <a:r>
              <a:rPr lang="de-DE" altLang="cs-CZ" sz="1800" b="0" dirty="0">
                <a:latin typeface="Tahoma" panose="020B0604030504040204" pitchFamily="34" charset="0"/>
              </a:rPr>
              <a:t>"Hello, .NET-World!"</a:t>
            </a:r>
          </a:p>
          <a:p>
            <a:r>
              <a:rPr lang="de-AT" altLang="cs-CZ" sz="1800" b="0" dirty="0">
                <a:latin typeface="Tahoma" panose="020B0604030504040204" pitchFamily="34" charset="0"/>
              </a:rPr>
              <a:t>        </a:t>
            </a:r>
            <a:r>
              <a:rPr lang="de-DE" altLang="cs-CZ" sz="1800" b="0" dirty="0" err="1">
                <a:latin typeface="Tahoma" panose="020B0604030504040204" pitchFamily="34" charset="0"/>
              </a:rPr>
              <a:t>call</a:t>
            </a:r>
            <a:r>
              <a:rPr lang="de-AT" altLang="cs-CZ" sz="1800" b="0" dirty="0">
                <a:latin typeface="Tahoma" panose="020B0604030504040204" pitchFamily="34" charset="0"/>
              </a:rPr>
              <a:t> </a:t>
            </a:r>
            <a:r>
              <a:rPr lang="de-DE" altLang="cs-CZ" sz="1800" b="0" dirty="0" err="1">
                <a:latin typeface="Tahoma" panose="020B0604030504040204" pitchFamily="34" charset="0"/>
              </a:rPr>
              <a:t>void</a:t>
            </a:r>
            <a:r>
              <a:rPr lang="de-DE" altLang="cs-CZ" sz="1800" b="0" dirty="0">
                <a:latin typeface="Tahoma" panose="020B0604030504040204" pitchFamily="34" charset="0"/>
              </a:rPr>
              <a:t> [</a:t>
            </a:r>
            <a:r>
              <a:rPr lang="de-DE" altLang="cs-CZ" sz="1800" b="0" dirty="0" err="1">
                <a:latin typeface="Tahoma" panose="020B0604030504040204" pitchFamily="34" charset="0"/>
              </a:rPr>
              <a:t>mscorlib</a:t>
            </a:r>
            <a:r>
              <a:rPr lang="de-DE" altLang="cs-CZ" sz="1800" b="0" dirty="0">
                <a:latin typeface="Tahoma" panose="020B0604030504040204" pitchFamily="34" charset="0"/>
              </a:rPr>
              <a:t>]</a:t>
            </a:r>
            <a:r>
              <a:rPr lang="de-DE" altLang="cs-CZ" sz="1800" b="0" dirty="0" err="1">
                <a:latin typeface="Tahoma" panose="020B0604030504040204" pitchFamily="34" charset="0"/>
              </a:rPr>
              <a:t>System.Console</a:t>
            </a:r>
            <a:r>
              <a:rPr lang="de-DE" altLang="cs-CZ" sz="1800" b="0" dirty="0">
                <a:latin typeface="Tahoma" panose="020B0604030504040204" pitchFamily="34" charset="0"/>
              </a:rPr>
              <a:t>::</a:t>
            </a:r>
            <a:r>
              <a:rPr lang="de-DE" altLang="cs-CZ" sz="1800" b="0" dirty="0" err="1">
                <a:latin typeface="Tahoma" panose="020B0604030504040204" pitchFamily="34" charset="0"/>
              </a:rPr>
              <a:t>WriteLine</a:t>
            </a:r>
            <a:r>
              <a:rPr lang="de-DE" altLang="cs-CZ" sz="1800" b="0" dirty="0">
                <a:latin typeface="Tahoma" panose="020B0604030504040204" pitchFamily="34" charset="0"/>
              </a:rPr>
              <a:t>(</a:t>
            </a:r>
            <a:r>
              <a:rPr lang="de-DE" altLang="cs-CZ" sz="1800" b="0" dirty="0" err="1">
                <a:latin typeface="Tahoma" panose="020B0604030504040204" pitchFamily="34" charset="0"/>
              </a:rPr>
              <a:t>string</a:t>
            </a:r>
            <a:r>
              <a:rPr lang="de-DE" altLang="cs-CZ" sz="1800" b="0" dirty="0">
                <a:latin typeface="Tahoma" panose="020B0604030504040204" pitchFamily="34" charset="0"/>
              </a:rPr>
              <a:t>)</a:t>
            </a:r>
          </a:p>
          <a:p>
            <a:r>
              <a:rPr lang="de-AT" altLang="cs-CZ" sz="1800" b="0" dirty="0">
                <a:latin typeface="Tahoma" panose="020B0604030504040204" pitchFamily="34" charset="0"/>
              </a:rPr>
              <a:t>        </a:t>
            </a:r>
            <a:r>
              <a:rPr lang="de-DE" altLang="cs-CZ" sz="1800" b="0" dirty="0" err="1">
                <a:latin typeface="Tahoma" panose="020B0604030504040204" pitchFamily="34" charset="0"/>
              </a:rPr>
              <a:t>ret</a:t>
            </a:r>
            <a:endParaRPr lang="de-DE" altLang="cs-CZ" sz="1800" b="0" dirty="0">
              <a:latin typeface="Tahoma" panose="020B0604030504040204" pitchFamily="34" charset="0"/>
            </a:endParaRPr>
          </a:p>
          <a:p>
            <a:r>
              <a:rPr lang="de-AT" altLang="cs-CZ" sz="1800" b="0" dirty="0">
                <a:latin typeface="Tahoma" panose="020B0604030504040204" pitchFamily="34" charset="0"/>
              </a:rPr>
              <a:t>    </a:t>
            </a:r>
            <a:r>
              <a:rPr lang="de-DE" altLang="cs-CZ" sz="1800" b="0" dirty="0">
                <a:latin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884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číslo snímku 5">
            <a:extLst>
              <a:ext uri="{FF2B5EF4-FFF2-40B4-BE49-F238E27FC236}">
                <a16:creationId xmlns:a16="http://schemas.microsoft.com/office/drawing/2014/main" id="{06A76FB7-4F5C-471F-AA6F-E0BFCE53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D6466E-82A6-40E7-9225-5B0F0AEF256A}" type="slidenum">
              <a:rPr lang="de-DE" altLang="cs-CZ"/>
              <a:pPr/>
              <a:t>2</a:t>
            </a:fld>
            <a:endParaRPr lang="de-DE" altLang="cs-CZ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7438230-1C53-40AC-B3ED-7307338BC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cs-CZ"/>
              <a:t>What is .NET?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C13F8AD-3E0E-45E4-AD9E-25F46F228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53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de-AT" altLang="cs-CZ" dirty="0"/>
              <a:t>A </a:t>
            </a:r>
            <a:r>
              <a:rPr lang="de-AT" altLang="cs-CZ" dirty="0" err="1"/>
              <a:t>software</a:t>
            </a:r>
            <a:r>
              <a:rPr lang="de-AT" altLang="cs-CZ" dirty="0"/>
              <a:t> </a:t>
            </a:r>
            <a:r>
              <a:rPr lang="de-AT" altLang="cs-CZ" dirty="0" err="1"/>
              <a:t>platform</a:t>
            </a:r>
            <a:r>
              <a:rPr lang="de-AT" altLang="cs-CZ" dirty="0"/>
              <a:t> </a:t>
            </a:r>
            <a:r>
              <a:rPr lang="de-AT" altLang="cs-CZ" dirty="0" err="1"/>
              <a:t>for</a:t>
            </a:r>
            <a:r>
              <a:rPr lang="de-AT" altLang="cs-CZ" dirty="0"/>
              <a:t> </a:t>
            </a:r>
            <a:r>
              <a:rPr lang="de-AT" altLang="cs-CZ" dirty="0" err="1"/>
              <a:t>the</a:t>
            </a:r>
            <a:r>
              <a:rPr lang="de-AT" altLang="cs-CZ" dirty="0"/>
              <a:t> </a:t>
            </a:r>
            <a:r>
              <a:rPr lang="de-AT" altLang="cs-CZ" dirty="0" err="1"/>
              <a:t>desktop</a:t>
            </a:r>
            <a:r>
              <a:rPr lang="de-AT" altLang="cs-CZ" dirty="0"/>
              <a:t> and </a:t>
            </a:r>
            <a:r>
              <a:rPr lang="de-AT" altLang="cs-CZ" dirty="0" err="1"/>
              <a:t>the</a:t>
            </a:r>
            <a:r>
              <a:rPr lang="de-AT" altLang="cs-CZ" dirty="0"/>
              <a:t> Web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85915CEB-67D6-495D-AFD2-C134A0DF1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36232"/>
            <a:ext cx="7772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043944C0-45FF-4924-86D3-27B03747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60045"/>
            <a:ext cx="396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Operating System (Windows, Linux, Unix, ...)</a:t>
            </a:r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16E64ABA-56B6-4BD5-9233-931085404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45432"/>
            <a:ext cx="1676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7113" name="Text Box 9">
            <a:extLst>
              <a:ext uri="{FF2B5EF4-FFF2-40B4-BE49-F238E27FC236}">
                <a16:creationId xmlns:a16="http://schemas.microsoft.com/office/drawing/2014/main" id="{71BB0919-36B6-47DE-8B7F-329FF35D5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21632"/>
            <a:ext cx="1225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Unmanaged</a:t>
            </a:r>
          </a:p>
          <a:p>
            <a:r>
              <a:rPr lang="de-AT" altLang="cs-CZ" sz="160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426438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ástupný symbol pro číslo snímku 5">
            <a:extLst>
              <a:ext uri="{FF2B5EF4-FFF2-40B4-BE49-F238E27FC236}">
                <a16:creationId xmlns:a16="http://schemas.microsoft.com/office/drawing/2014/main" id="{1D9D17A9-1B30-4BD9-B810-7B61CA8B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3C42E9-90E0-4800-9B5B-C812D9D7AA3C}" type="slidenum">
              <a:rPr lang="de-DE" altLang="cs-CZ"/>
              <a:pPr/>
              <a:t>3</a:t>
            </a:fld>
            <a:endParaRPr lang="de-DE" altLang="cs-CZ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8352815-BCF2-4E88-B19D-47C253B8D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cs-CZ"/>
              <a:t>What is .NET?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01AA595-1D46-4EF3-A71C-AD648E18D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88368"/>
            <a:ext cx="7772400" cy="53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de-AT" altLang="cs-CZ" dirty="0"/>
              <a:t>A </a:t>
            </a:r>
            <a:r>
              <a:rPr lang="de-AT" altLang="cs-CZ" dirty="0" err="1"/>
              <a:t>software</a:t>
            </a:r>
            <a:r>
              <a:rPr lang="de-AT" altLang="cs-CZ" dirty="0"/>
              <a:t> </a:t>
            </a:r>
            <a:r>
              <a:rPr lang="de-AT" altLang="cs-CZ" dirty="0" err="1"/>
              <a:t>platform</a:t>
            </a:r>
            <a:r>
              <a:rPr lang="de-AT" altLang="cs-CZ" dirty="0"/>
              <a:t> </a:t>
            </a:r>
            <a:r>
              <a:rPr lang="de-AT" altLang="cs-CZ" dirty="0" err="1"/>
              <a:t>for</a:t>
            </a:r>
            <a:r>
              <a:rPr lang="de-AT" altLang="cs-CZ" dirty="0"/>
              <a:t> </a:t>
            </a:r>
            <a:r>
              <a:rPr lang="de-AT" altLang="cs-CZ" dirty="0" err="1"/>
              <a:t>the</a:t>
            </a:r>
            <a:r>
              <a:rPr lang="de-AT" altLang="cs-CZ" dirty="0"/>
              <a:t> </a:t>
            </a:r>
            <a:r>
              <a:rPr lang="de-AT" altLang="cs-CZ" dirty="0" err="1"/>
              <a:t>desktop</a:t>
            </a:r>
            <a:r>
              <a:rPr lang="de-AT" altLang="cs-CZ" dirty="0"/>
              <a:t> and </a:t>
            </a:r>
            <a:r>
              <a:rPr lang="de-AT" altLang="cs-CZ" dirty="0" err="1"/>
              <a:t>the</a:t>
            </a:r>
            <a:r>
              <a:rPr lang="de-AT" altLang="cs-CZ" dirty="0"/>
              <a:t> Web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A599BD49-A009-4FF0-A3D2-25415A36D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41168"/>
            <a:ext cx="7772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132AB7DD-34A8-4B12-A44E-1024FA34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64981"/>
            <a:ext cx="396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Operating System (Windows, Linux, Unix, ...)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6BC60C90-AC63-4696-AD9E-FAF596DC8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50368"/>
            <a:ext cx="1676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5" name="Text Box 7">
            <a:extLst>
              <a:ext uri="{FF2B5EF4-FFF2-40B4-BE49-F238E27FC236}">
                <a16:creationId xmlns:a16="http://schemas.microsoft.com/office/drawing/2014/main" id="{2597F893-AA22-4259-9D11-44D2AEBF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26568"/>
            <a:ext cx="1225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Unmanaged</a:t>
            </a:r>
          </a:p>
          <a:p>
            <a:r>
              <a:rPr lang="de-AT" altLang="cs-CZ" sz="1600"/>
              <a:t>Applications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91325256-120A-42CE-88B1-E6161AB2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221088"/>
            <a:ext cx="3048000" cy="9144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1907E39E-083E-4438-9824-71BDCF86A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312368"/>
            <a:ext cx="3048000" cy="9144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8F21CC12-43B4-4A7D-BF41-D880CD52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64904"/>
            <a:ext cx="30480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FF6017CB-EC2C-41B7-9E50-EFB961C5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2747218"/>
            <a:ext cx="2033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Managed Applications</a:t>
            </a:r>
          </a:p>
        </p:txBody>
      </p:sp>
      <p:sp>
        <p:nvSpPr>
          <p:cNvPr id="48143" name="Text Box 15">
            <a:extLst>
              <a:ext uri="{FF2B5EF4-FFF2-40B4-BE49-F238E27FC236}">
                <a16:creationId xmlns:a16="http://schemas.microsoft.com/office/drawing/2014/main" id="{137DB0A2-271E-4928-AE83-8C79643E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96506"/>
            <a:ext cx="1287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 dirty="0"/>
              <a:t>Class Library</a:t>
            </a:r>
          </a:p>
        </p:txBody>
      </p:sp>
      <p:sp>
        <p:nvSpPr>
          <p:cNvPr id="48144" name="Text Box 16">
            <a:extLst>
              <a:ext uri="{FF2B5EF4-FFF2-40B4-BE49-F238E27FC236}">
                <a16:creationId xmlns:a16="http://schemas.microsoft.com/office/drawing/2014/main" id="{556246B6-4B85-4301-94FF-5A96FF24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99818"/>
            <a:ext cx="2546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 dirty="0"/>
              <a:t>Common Language </a:t>
            </a:r>
            <a:r>
              <a:rPr lang="de-AT" altLang="cs-CZ" sz="1600" dirty="0" err="1"/>
              <a:t>Runtime</a:t>
            </a:r>
            <a:endParaRPr lang="de-AT" altLang="cs-CZ" sz="1600" dirty="0"/>
          </a:p>
        </p:txBody>
      </p:sp>
      <p:sp>
        <p:nvSpPr>
          <p:cNvPr id="48145" name="Text Box 17">
            <a:extLst>
              <a:ext uri="{FF2B5EF4-FFF2-40B4-BE49-F238E27FC236}">
                <a16:creationId xmlns:a16="http://schemas.microsoft.com/office/drawing/2014/main" id="{3A8D2D97-B430-4456-B916-CEE6344C3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795218"/>
            <a:ext cx="179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>
                <a:solidFill>
                  <a:srgbClr val="FF0000"/>
                </a:solidFill>
              </a:rPr>
              <a:t>Common Language</a:t>
            </a:r>
          </a:p>
          <a:p>
            <a:r>
              <a:rPr lang="de-AT" altLang="cs-CZ" sz="1600">
                <a:solidFill>
                  <a:srgbClr val="FF0000"/>
                </a:solidFill>
              </a:rPr>
              <a:t>Runtime</a:t>
            </a:r>
          </a:p>
        </p:txBody>
      </p:sp>
      <p:sp>
        <p:nvSpPr>
          <p:cNvPr id="48146" name="Text Box 18">
            <a:extLst>
              <a:ext uri="{FF2B5EF4-FFF2-40B4-BE49-F238E27FC236}">
                <a16:creationId xmlns:a16="http://schemas.microsoft.com/office/drawing/2014/main" id="{FE6CB8D5-9AA2-44AB-B63C-43D52023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5795218"/>
            <a:ext cx="500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interoperability, security, garbage collection, versioning, ...</a:t>
            </a:r>
          </a:p>
        </p:txBody>
      </p:sp>
      <p:sp>
        <p:nvSpPr>
          <p:cNvPr id="48147" name="Text Box 19">
            <a:extLst>
              <a:ext uri="{FF2B5EF4-FFF2-40B4-BE49-F238E27FC236}">
                <a16:creationId xmlns:a16="http://schemas.microsoft.com/office/drawing/2014/main" id="{84C7D4A2-A744-46D0-8B2A-DA9205FE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404818"/>
            <a:ext cx="1287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>
                <a:solidFill>
                  <a:srgbClr val="FF0000"/>
                </a:solidFill>
              </a:rPr>
              <a:t>Class Library</a:t>
            </a:r>
          </a:p>
        </p:txBody>
      </p:sp>
      <p:sp>
        <p:nvSpPr>
          <p:cNvPr id="48148" name="Text Box 20">
            <a:extLst>
              <a:ext uri="{FF2B5EF4-FFF2-40B4-BE49-F238E27FC236}">
                <a16:creationId xmlns:a16="http://schemas.microsoft.com/office/drawing/2014/main" id="{EBF62C2C-53BE-4403-968A-9CAAB0F1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6404818"/>
            <a:ext cx="4940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GUI, collections, threads, networking, reflection, XML, ...</a:t>
            </a:r>
          </a:p>
        </p:txBody>
      </p:sp>
    </p:spTree>
    <p:extLst>
      <p:ext uri="{BB962C8B-B14F-4D97-AF65-F5344CB8AC3E}">
        <p14:creationId xmlns:p14="http://schemas.microsoft.com/office/powerpoint/2010/main" val="9159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ástupný symbol pro číslo snímku 5">
            <a:extLst>
              <a:ext uri="{FF2B5EF4-FFF2-40B4-BE49-F238E27FC236}">
                <a16:creationId xmlns:a16="http://schemas.microsoft.com/office/drawing/2014/main" id="{E4F136DB-1A5C-48E9-8816-0240FE26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85A9A1-04A1-49E8-AECD-71079AD9CEDC}" type="slidenum">
              <a:rPr lang="de-DE" altLang="cs-CZ"/>
              <a:pPr/>
              <a:t>4</a:t>
            </a:fld>
            <a:endParaRPr lang="de-DE" altLang="cs-CZ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BFA01F1-1D45-47D7-9625-4C17500B7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cs-CZ"/>
              <a:t>What is .NET?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9CCDDF6-3996-4717-9BAF-45981101B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88368"/>
            <a:ext cx="7772400" cy="53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de-AT" altLang="cs-CZ" dirty="0"/>
              <a:t>A</a:t>
            </a:r>
            <a:r>
              <a:rPr lang="cs-CZ" altLang="cs-CZ" dirty="0"/>
              <a:t> </a:t>
            </a:r>
            <a:r>
              <a:rPr lang="de-AT" altLang="cs-CZ" dirty="0" err="1"/>
              <a:t>software</a:t>
            </a:r>
            <a:r>
              <a:rPr lang="de-AT" altLang="cs-CZ" dirty="0"/>
              <a:t> </a:t>
            </a:r>
            <a:r>
              <a:rPr lang="de-AT" altLang="cs-CZ" dirty="0" err="1"/>
              <a:t>platform</a:t>
            </a:r>
            <a:r>
              <a:rPr lang="de-AT" altLang="cs-CZ" dirty="0"/>
              <a:t> </a:t>
            </a:r>
            <a:r>
              <a:rPr lang="de-AT" altLang="cs-CZ" dirty="0" err="1"/>
              <a:t>for</a:t>
            </a:r>
            <a:r>
              <a:rPr lang="de-AT" altLang="cs-CZ" dirty="0"/>
              <a:t> </a:t>
            </a:r>
            <a:r>
              <a:rPr lang="de-AT" altLang="cs-CZ" dirty="0" err="1"/>
              <a:t>the</a:t>
            </a:r>
            <a:r>
              <a:rPr lang="de-AT" altLang="cs-CZ" dirty="0"/>
              <a:t> </a:t>
            </a:r>
            <a:r>
              <a:rPr lang="de-AT" altLang="cs-CZ" dirty="0" err="1"/>
              <a:t>desktop</a:t>
            </a:r>
            <a:r>
              <a:rPr lang="de-AT" altLang="cs-CZ" dirty="0"/>
              <a:t> and </a:t>
            </a:r>
            <a:r>
              <a:rPr lang="de-AT" altLang="cs-CZ" dirty="0" err="1"/>
              <a:t>the</a:t>
            </a:r>
            <a:r>
              <a:rPr lang="de-AT" altLang="cs-CZ" dirty="0"/>
              <a:t> Web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A463ED62-39DB-47B4-977C-3C32347C3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41168"/>
            <a:ext cx="7772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95105AF1-49F3-4A3C-A8F3-E6D7DB3CA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64981"/>
            <a:ext cx="396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Operating System (Windows, Linux, Unix, ...)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3B5212C0-BBBA-4B1A-BC85-83733C17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50368"/>
            <a:ext cx="1676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45AEE3BD-F7EE-47BA-9238-BA2B5808D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26568"/>
            <a:ext cx="1225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Unmanaged</a:t>
            </a:r>
          </a:p>
          <a:p>
            <a:r>
              <a:rPr lang="de-AT" altLang="cs-CZ" sz="1600"/>
              <a:t>Applications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ADDB9130-18F0-4D00-84FA-D763BCFB2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226768"/>
            <a:ext cx="6096000" cy="9144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62C74330-4468-4F54-BE7A-679588AAE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62400"/>
            <a:ext cx="3048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7BA940B9-DD80-4DC8-B34B-57729E502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312368"/>
            <a:ext cx="6096000" cy="9144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36885E9B-6732-48DE-AD33-2C76541C9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50368"/>
            <a:ext cx="30480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3EE9D4EF-496E-4032-9433-AC37CFCF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50368"/>
            <a:ext cx="30480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9C6BA587-695D-41E8-9C68-B55C7E4CA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2747218"/>
            <a:ext cx="2033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Managed Applications</a:t>
            </a:r>
          </a:p>
        </p:txBody>
      </p:sp>
      <p:sp>
        <p:nvSpPr>
          <p:cNvPr id="49166" name="Text Box 14">
            <a:extLst>
              <a:ext uri="{FF2B5EF4-FFF2-40B4-BE49-F238E27FC236}">
                <a16:creationId xmlns:a16="http://schemas.microsoft.com/office/drawing/2014/main" id="{1010E8F4-E961-462C-8DD1-F893630E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274721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Web Applications</a:t>
            </a:r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1FDB654C-104C-4EC7-883C-914130ECF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617168"/>
            <a:ext cx="1287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Class Library</a:t>
            </a: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098B3870-90FD-466B-9E00-376C6050F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99818"/>
            <a:ext cx="2546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Common Language Runtime</a:t>
            </a:r>
          </a:p>
        </p:txBody>
      </p:sp>
      <p:sp>
        <p:nvSpPr>
          <p:cNvPr id="49169" name="Text Box 17">
            <a:extLst>
              <a:ext uri="{FF2B5EF4-FFF2-40B4-BE49-F238E27FC236}">
                <a16:creationId xmlns:a16="http://schemas.microsoft.com/office/drawing/2014/main" id="{01B441F6-0540-4F6C-9C5B-82A43E97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4728418"/>
            <a:ext cx="1587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Web Server (IIS)</a:t>
            </a:r>
          </a:p>
        </p:txBody>
      </p:sp>
      <p:sp>
        <p:nvSpPr>
          <p:cNvPr id="49170" name="Line 18">
            <a:extLst>
              <a:ext uri="{FF2B5EF4-FFF2-40B4-BE49-F238E27FC236}">
                <a16:creationId xmlns:a16="http://schemas.microsoft.com/office/drawing/2014/main" id="{81892CEF-1AC1-4F3A-BF52-7DEE3EE1D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819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24DAD075-8BC6-4CC3-B716-3AA8C74E2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3737818"/>
            <a:ext cx="1000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ASP.NET</a:t>
            </a: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E5C2DCA5-9E90-4CBA-93EE-BA63FD3D7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356818"/>
            <a:ext cx="1139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Web Forms</a:t>
            </a:r>
          </a:p>
        </p:txBody>
      </p:sp>
      <p:sp>
        <p:nvSpPr>
          <p:cNvPr id="49174" name="Text Box 22">
            <a:extLst>
              <a:ext uri="{FF2B5EF4-FFF2-40B4-BE49-F238E27FC236}">
                <a16:creationId xmlns:a16="http://schemas.microsoft.com/office/drawing/2014/main" id="{FC04CD1A-FAA0-44CA-ABB0-3193DAD82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5" y="3356818"/>
            <a:ext cx="130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Web Services</a:t>
            </a:r>
          </a:p>
        </p:txBody>
      </p:sp>
      <p:sp>
        <p:nvSpPr>
          <p:cNvPr id="49175" name="Text Box 23">
            <a:extLst>
              <a:ext uri="{FF2B5EF4-FFF2-40B4-BE49-F238E27FC236}">
                <a16:creationId xmlns:a16="http://schemas.microsoft.com/office/drawing/2014/main" id="{793CC4BF-9B50-410A-B412-57D73DBC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795218"/>
            <a:ext cx="1139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>
                <a:solidFill>
                  <a:srgbClr val="FF0000"/>
                </a:solidFill>
              </a:rPr>
              <a:t>ASP.NET,</a:t>
            </a:r>
          </a:p>
          <a:p>
            <a:r>
              <a:rPr lang="de-AT" altLang="cs-CZ" sz="1600">
                <a:solidFill>
                  <a:srgbClr val="FF0000"/>
                </a:solidFill>
              </a:rPr>
              <a:t>Web Forms</a:t>
            </a:r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074C74CE-63B8-4F14-9B7D-0F6C037BF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5795218"/>
            <a:ext cx="5297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Web GUI (object-oriented, event-based, browser-independent)</a:t>
            </a:r>
          </a:p>
        </p:txBody>
      </p:sp>
      <p:sp>
        <p:nvSpPr>
          <p:cNvPr id="49177" name="Text Box 25">
            <a:extLst>
              <a:ext uri="{FF2B5EF4-FFF2-40B4-BE49-F238E27FC236}">
                <a16:creationId xmlns:a16="http://schemas.microsoft.com/office/drawing/2014/main" id="{9AA6978B-C539-4E62-AA40-D39379A4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404818"/>
            <a:ext cx="130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>
                <a:solidFill>
                  <a:srgbClr val="FF0000"/>
                </a:solidFill>
              </a:rPr>
              <a:t>Web Services</a:t>
            </a:r>
          </a:p>
        </p:txBody>
      </p:sp>
      <p:sp>
        <p:nvSpPr>
          <p:cNvPr id="49178" name="Text Box 26">
            <a:extLst>
              <a:ext uri="{FF2B5EF4-FFF2-40B4-BE49-F238E27FC236}">
                <a16:creationId xmlns:a16="http://schemas.microsoft.com/office/drawing/2014/main" id="{E3E719CD-9208-4316-8ED6-47E506CC0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6404818"/>
            <a:ext cx="3924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distributed services over RPC (SOAP, HTTP)</a:t>
            </a:r>
          </a:p>
        </p:txBody>
      </p:sp>
    </p:spTree>
    <p:extLst>
      <p:ext uri="{BB962C8B-B14F-4D97-AF65-F5344CB8AC3E}">
        <p14:creationId xmlns:p14="http://schemas.microsoft.com/office/powerpoint/2010/main" val="418846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ástupný symbol pro číslo snímku 5">
            <a:extLst>
              <a:ext uri="{FF2B5EF4-FFF2-40B4-BE49-F238E27FC236}">
                <a16:creationId xmlns:a16="http://schemas.microsoft.com/office/drawing/2014/main" id="{1D3A587A-CB7B-4F30-BA69-3632E424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2DC574-35C5-4554-AA8E-95B2195B0DFD}" type="slidenum">
              <a:rPr lang="de-DE" altLang="cs-CZ"/>
              <a:pPr/>
              <a:t>5</a:t>
            </a:fld>
            <a:endParaRPr lang="de-DE" altLang="cs-CZ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5DFF8EE-C27F-4EB9-9BBE-36DF11E5A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cs-CZ"/>
              <a:t>What is .NET?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6732620-E1C6-406D-99C4-8F642D8C9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6792"/>
            <a:ext cx="7772400" cy="533400"/>
          </a:xfrm>
        </p:spPr>
        <p:txBody>
          <a:bodyPr/>
          <a:lstStyle/>
          <a:p>
            <a:pPr>
              <a:buFontTx/>
              <a:buNone/>
            </a:pPr>
            <a:r>
              <a:rPr lang="de-AT" altLang="cs-CZ" dirty="0"/>
              <a:t>A </a:t>
            </a:r>
            <a:r>
              <a:rPr lang="de-AT" altLang="cs-CZ" dirty="0" err="1"/>
              <a:t>framework</a:t>
            </a:r>
            <a:r>
              <a:rPr lang="de-AT" altLang="cs-CZ" dirty="0"/>
              <a:t> and </a:t>
            </a:r>
            <a:r>
              <a:rPr lang="de-AT" altLang="cs-CZ" dirty="0" err="1"/>
              <a:t>more</a:t>
            </a:r>
            <a:r>
              <a:rPr lang="de-AT" altLang="cs-CZ" dirty="0"/>
              <a:t> ...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A58CDDA9-17EF-463F-A98F-5D5C3AC0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648200"/>
            <a:ext cx="7772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3E929B3C-E4F0-4646-A69F-B84B08348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672013"/>
            <a:ext cx="396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Operating System (Windows, Linux, Unix, ...)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00462EF9-1044-4454-8DE3-19F9C0D71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1676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5F863EFD-E87F-421B-A940-484936988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1225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Unmanaged</a:t>
            </a:r>
          </a:p>
          <a:p>
            <a:r>
              <a:rPr lang="de-AT" altLang="cs-CZ" sz="1600"/>
              <a:t>Applications</a:t>
            </a: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1E48ED30-434D-4911-8AFE-55710ED7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6096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981CE797-AA02-4EB3-BEDD-2914B8D3A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14800"/>
            <a:ext cx="3048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5D19BD6A-8E0D-46CF-AF9B-E88170D87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19400"/>
            <a:ext cx="6096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24687474-8175-44B7-8800-75DB2A239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3048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8" name="Rectangle 12">
            <a:extLst>
              <a:ext uri="{FF2B5EF4-FFF2-40B4-BE49-F238E27FC236}">
                <a16:creationId xmlns:a16="http://schemas.microsoft.com/office/drawing/2014/main" id="{5FCA6974-D737-40F5-A267-D4EBA3A6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3048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9" name="Text Box 13">
            <a:extLst>
              <a:ext uri="{FF2B5EF4-FFF2-40B4-BE49-F238E27FC236}">
                <a16:creationId xmlns:a16="http://schemas.microsoft.com/office/drawing/2014/main" id="{72DDB154-9E00-4C37-A44D-5DC28DD8F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2254250"/>
            <a:ext cx="2033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Managed Applications</a:t>
            </a:r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69FEF186-C19F-4F11-AA1C-AA5126D62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225425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Web Applications</a:t>
            </a: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9E603E31-5F23-4D03-8B67-CC95F2BA2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1287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Class Library</a:t>
            </a:r>
          </a:p>
        </p:txBody>
      </p:sp>
      <p:sp>
        <p:nvSpPr>
          <p:cNvPr id="50192" name="Text Box 16">
            <a:extLst>
              <a:ext uri="{FF2B5EF4-FFF2-40B4-BE49-F238E27FC236}">
                <a16:creationId xmlns:a16="http://schemas.microsoft.com/office/drawing/2014/main" id="{9388E790-599F-49F9-863F-50163ACF6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06850"/>
            <a:ext cx="2546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Common Language Runtime</a:t>
            </a:r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7BC01082-A83A-47A2-A5C2-12F9F58FF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4235450"/>
            <a:ext cx="1587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Web Server (IIS)</a:t>
            </a:r>
          </a:p>
        </p:txBody>
      </p:sp>
      <p:sp>
        <p:nvSpPr>
          <p:cNvPr id="50194" name="Line 18">
            <a:extLst>
              <a:ext uri="{FF2B5EF4-FFF2-40B4-BE49-F238E27FC236}">
                <a16:creationId xmlns:a16="http://schemas.microsoft.com/office/drawing/2014/main" id="{6800E381-F517-4047-95FB-9F7482C87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819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198" name="Line 22">
            <a:extLst>
              <a:ext uri="{FF2B5EF4-FFF2-40B4-BE49-F238E27FC236}">
                <a16:creationId xmlns:a16="http://schemas.microsoft.com/office/drawing/2014/main" id="{6217B915-3F8D-4480-B508-600CFF6E3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19400"/>
            <a:ext cx="609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199" name="Line 23">
            <a:extLst>
              <a:ext uri="{FF2B5EF4-FFF2-40B4-BE49-F238E27FC236}">
                <a16:creationId xmlns:a16="http://schemas.microsoft.com/office/drawing/2014/main" id="{8DB4DBBA-C93A-4BDC-A6D8-5F54912FC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2819400"/>
            <a:ext cx="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200" name="Line 24">
            <a:extLst>
              <a:ext uri="{FF2B5EF4-FFF2-40B4-BE49-F238E27FC236}">
                <a16:creationId xmlns:a16="http://schemas.microsoft.com/office/drawing/2014/main" id="{325BCAF6-6B1F-4B08-96EB-818B1997B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19400"/>
            <a:ext cx="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201" name="Line 25">
            <a:extLst>
              <a:ext uri="{FF2B5EF4-FFF2-40B4-BE49-F238E27FC236}">
                <a16:creationId xmlns:a16="http://schemas.microsoft.com/office/drawing/2014/main" id="{04B33753-F860-4D23-97D0-4A812A3F2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202" name="Line 26">
            <a:extLst>
              <a:ext uri="{FF2B5EF4-FFF2-40B4-BE49-F238E27FC236}">
                <a16:creationId xmlns:a16="http://schemas.microsoft.com/office/drawing/2014/main" id="{3A0FACCA-0D76-468E-8868-7CB678E417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1148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203" name="Line 27">
            <a:extLst>
              <a:ext uri="{FF2B5EF4-FFF2-40B4-BE49-F238E27FC236}">
                <a16:creationId xmlns:a16="http://schemas.microsoft.com/office/drawing/2014/main" id="{BE1B3291-FD3A-4451-8043-01098C220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1148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204" name="Text Box 28">
            <a:extLst>
              <a:ext uri="{FF2B5EF4-FFF2-40B4-BE49-F238E27FC236}">
                <a16:creationId xmlns:a16="http://schemas.microsoft.com/office/drawing/2014/main" id="{E924D4F5-6A49-481E-B611-6609E4AC8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295900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800" b="1">
                <a:solidFill>
                  <a:srgbClr val="FF0000"/>
                </a:solidFill>
              </a:rPr>
              <a:t>.NET Framework</a:t>
            </a:r>
          </a:p>
        </p:txBody>
      </p:sp>
      <p:sp>
        <p:nvSpPr>
          <p:cNvPr id="50206" name="Text Box 30">
            <a:extLst>
              <a:ext uri="{FF2B5EF4-FFF2-40B4-BE49-F238E27FC236}">
                <a16:creationId xmlns:a16="http://schemas.microsoft.com/office/drawing/2014/main" id="{60166D9B-8012-4A4D-B6BF-477666FA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3244850"/>
            <a:ext cx="1000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ASP.NET</a:t>
            </a:r>
          </a:p>
        </p:txBody>
      </p:sp>
      <p:sp>
        <p:nvSpPr>
          <p:cNvPr id="50207" name="Text Box 31">
            <a:extLst>
              <a:ext uri="{FF2B5EF4-FFF2-40B4-BE49-F238E27FC236}">
                <a16:creationId xmlns:a16="http://schemas.microsoft.com/office/drawing/2014/main" id="{7699245A-3BDB-439B-98DF-15A025AD6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63850"/>
            <a:ext cx="1139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Web Forms</a:t>
            </a:r>
          </a:p>
        </p:txBody>
      </p:sp>
      <p:sp>
        <p:nvSpPr>
          <p:cNvPr id="50208" name="Text Box 32">
            <a:extLst>
              <a:ext uri="{FF2B5EF4-FFF2-40B4-BE49-F238E27FC236}">
                <a16:creationId xmlns:a16="http://schemas.microsoft.com/office/drawing/2014/main" id="{89308184-5E40-46BB-9A4E-C2D1EE8C5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5" y="2863850"/>
            <a:ext cx="130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156131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ástupný symbol pro číslo snímku 5">
            <a:extLst>
              <a:ext uri="{FF2B5EF4-FFF2-40B4-BE49-F238E27FC236}">
                <a16:creationId xmlns:a16="http://schemas.microsoft.com/office/drawing/2014/main" id="{4B5452C7-618E-44FC-8C0A-CB9DA23E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80CF498-ABF1-4115-B681-881104D4F0F0}" type="slidenum">
              <a:rPr lang="de-DE" altLang="cs-CZ"/>
              <a:pPr/>
              <a:t>6</a:t>
            </a:fld>
            <a:endParaRPr lang="de-DE" altLang="cs-CZ"/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78CB4DDB-C634-4DC4-87D0-5E0946175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2376488"/>
            <a:ext cx="326072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D896E6E5-F06E-4186-AF23-DACD73B6C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cs-CZ"/>
              <a:t>Goals of .NET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27F3757-1835-4AB7-AFA1-81E6DFA77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31640"/>
            <a:ext cx="7772400" cy="4572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de-AT" altLang="cs-CZ" dirty="0"/>
              <a:t>Uniform </a:t>
            </a:r>
            <a:r>
              <a:rPr lang="de-AT" altLang="cs-CZ" dirty="0" err="1"/>
              <a:t>model</a:t>
            </a:r>
            <a:r>
              <a:rPr lang="de-AT" altLang="cs-CZ" dirty="0"/>
              <a:t> </a:t>
            </a:r>
            <a:r>
              <a:rPr lang="de-AT" altLang="cs-CZ" dirty="0" err="1"/>
              <a:t>for</a:t>
            </a:r>
            <a:r>
              <a:rPr lang="de-AT" altLang="cs-CZ" dirty="0"/>
              <a:t> </a:t>
            </a:r>
            <a:r>
              <a:rPr lang="de-AT" altLang="cs-CZ" dirty="0" err="1"/>
              <a:t>desktop</a:t>
            </a:r>
            <a:r>
              <a:rPr lang="cs-CZ" altLang="cs-CZ" dirty="0"/>
              <a:t> </a:t>
            </a:r>
            <a:r>
              <a:rPr lang="de-AT" altLang="cs-CZ" dirty="0"/>
              <a:t>Web</a:t>
            </a:r>
            <a:r>
              <a:rPr lang="cs-CZ" altLang="cs-CZ" dirty="0"/>
              <a:t> and mobile</a:t>
            </a:r>
            <a:r>
              <a:rPr lang="de-AT" altLang="cs-CZ" dirty="0"/>
              <a:t> </a:t>
            </a:r>
            <a:r>
              <a:rPr lang="de-AT" altLang="cs-CZ" dirty="0" err="1"/>
              <a:t>programming</a:t>
            </a:r>
            <a:endParaRPr lang="de-AT" altLang="cs-CZ" dirty="0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6EF28377-BEFD-4A0E-AE9E-1F5339DC9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2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AT" altLang="cs-CZ" sz="2000" i="1"/>
              <a:t>So far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AE8D15D1-4CE1-4F7C-B033-768E09FE4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2155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 b="1"/>
              <a:t>Desktop programming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618D28D4-40A6-4030-AC42-995BD2F80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43200"/>
            <a:ext cx="3276600" cy="990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65A5BC81-DAF2-4AEB-B866-FA17A944E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93988"/>
            <a:ext cx="2641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de-AT" altLang="cs-CZ" sz="1600" dirty="0" err="1"/>
              <a:t>object-oriented</a:t>
            </a:r>
            <a:endParaRPr lang="de-AT" altLang="cs-CZ" sz="1600" dirty="0"/>
          </a:p>
          <a:p>
            <a:pPr>
              <a:lnSpc>
                <a:spcPts val="2400"/>
              </a:lnSpc>
            </a:pPr>
            <a:r>
              <a:rPr lang="de-AT" altLang="cs-CZ" sz="1600" dirty="0" err="1"/>
              <a:t>compiled</a:t>
            </a:r>
            <a:r>
              <a:rPr lang="de-AT" altLang="cs-CZ" sz="1600" dirty="0"/>
              <a:t> (C/C++, Fortran, ...)</a:t>
            </a:r>
          </a:p>
          <a:p>
            <a:pPr>
              <a:lnSpc>
                <a:spcPts val="2400"/>
              </a:lnSpc>
            </a:pPr>
            <a:r>
              <a:rPr lang="de-AT" altLang="cs-CZ" sz="1600" dirty="0"/>
              <a:t>extensive </a:t>
            </a:r>
            <a:r>
              <a:rPr lang="de-AT" altLang="cs-CZ" sz="1600" dirty="0" err="1"/>
              <a:t>class</a:t>
            </a:r>
            <a:r>
              <a:rPr lang="de-AT" altLang="cs-CZ" sz="1600" dirty="0"/>
              <a:t> </a:t>
            </a:r>
            <a:r>
              <a:rPr lang="de-AT" altLang="cs-CZ" sz="1600" dirty="0" err="1"/>
              <a:t>libraries</a:t>
            </a:r>
            <a:endParaRPr lang="de-AT" altLang="cs-CZ" sz="1600" dirty="0"/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0805963B-2B87-4517-96F5-7FAE95F4D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2376488"/>
            <a:ext cx="379412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1D208C89-C29E-4CCC-8EEC-3C8C3C251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362200"/>
            <a:ext cx="185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 b="1"/>
              <a:t>Web programming</a:t>
            </a: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50B1F428-2D82-4EC7-A1E2-D9B2A355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743200"/>
            <a:ext cx="3810000" cy="990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BF3B8984-90DE-4F85-AF06-3446D180A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693988"/>
            <a:ext cx="3668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de-AT" altLang="cs-CZ" sz="1600" dirty="0"/>
              <a:t>ASP (not </a:t>
            </a:r>
            <a:r>
              <a:rPr lang="de-AT" altLang="cs-CZ" sz="1600" dirty="0" err="1"/>
              <a:t>object-oriented</a:t>
            </a:r>
            <a:r>
              <a:rPr lang="de-AT" altLang="cs-CZ" sz="1600" dirty="0"/>
              <a:t>)</a:t>
            </a:r>
          </a:p>
          <a:p>
            <a:pPr>
              <a:lnSpc>
                <a:spcPts val="2400"/>
              </a:lnSpc>
            </a:pPr>
            <a:r>
              <a:rPr lang="de-AT" altLang="cs-CZ" sz="1600" dirty="0" err="1"/>
              <a:t>interpreted</a:t>
            </a:r>
            <a:r>
              <a:rPr lang="de-AT" altLang="cs-CZ" sz="1600" dirty="0"/>
              <a:t> (VBScript, </a:t>
            </a:r>
            <a:r>
              <a:rPr lang="de-AT" altLang="cs-CZ" sz="1600" dirty="0" err="1"/>
              <a:t>Javascript</a:t>
            </a:r>
            <a:r>
              <a:rPr lang="de-AT" altLang="cs-CZ" sz="1600" dirty="0"/>
              <a:t>, PHP, ...)</a:t>
            </a:r>
          </a:p>
          <a:p>
            <a:pPr>
              <a:lnSpc>
                <a:spcPts val="2400"/>
              </a:lnSpc>
            </a:pPr>
            <a:r>
              <a:rPr lang="de-AT" altLang="cs-CZ" sz="1600" dirty="0" err="1"/>
              <a:t>specialized</a:t>
            </a:r>
            <a:r>
              <a:rPr lang="de-AT" altLang="cs-CZ" sz="1600" dirty="0"/>
              <a:t> </a:t>
            </a:r>
            <a:r>
              <a:rPr lang="de-AT" altLang="cs-CZ" sz="1600" dirty="0" err="1"/>
              <a:t>libraries</a:t>
            </a:r>
            <a:endParaRPr lang="de-AT" altLang="cs-CZ" sz="1600" dirty="0"/>
          </a:p>
        </p:txBody>
      </p:sp>
      <p:grpSp>
        <p:nvGrpSpPr>
          <p:cNvPr id="51227" name="Group 27">
            <a:extLst>
              <a:ext uri="{FF2B5EF4-FFF2-40B4-BE49-F238E27FC236}">
                <a16:creationId xmlns:a16="http://schemas.microsoft.com/office/drawing/2014/main" id="{523D400A-6F76-4EC7-A608-D2C544EACC2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62400"/>
            <a:ext cx="7772400" cy="1905000"/>
            <a:chOff x="432" y="2496"/>
            <a:chExt cx="4896" cy="1200"/>
          </a:xfrm>
        </p:grpSpPr>
        <p:sp>
          <p:nvSpPr>
            <p:cNvPr id="51222" name="Rectangle 22">
              <a:extLst>
                <a:ext uri="{FF2B5EF4-FFF2-40B4-BE49-F238E27FC236}">
                  <a16:creationId xmlns:a16="http://schemas.microsoft.com/office/drawing/2014/main" id="{FB997551-5523-46C6-AA55-4E3F8A439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2841"/>
              <a:ext cx="4598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1223" name="Rectangle 23">
              <a:extLst>
                <a:ext uri="{FF2B5EF4-FFF2-40B4-BE49-F238E27FC236}">
                  <a16:creationId xmlns:a16="http://schemas.microsoft.com/office/drawing/2014/main" id="{DCC5465B-0277-440D-B9E0-A151BBC96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9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de-AT" altLang="cs-CZ" sz="2000" i="1"/>
                <a:t>Under .NET</a:t>
              </a:r>
            </a:p>
          </p:txBody>
        </p:sp>
        <p:sp>
          <p:nvSpPr>
            <p:cNvPr id="51224" name="Text Box 24">
              <a:extLst>
                <a:ext uri="{FF2B5EF4-FFF2-40B4-BE49-F238E27FC236}">
                  <a16:creationId xmlns:a16="http://schemas.microsoft.com/office/drawing/2014/main" id="{97EEBDB9-2B84-4089-A4F1-F5C1BA2FE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832"/>
              <a:ext cx="18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 b="1"/>
                <a:t>Desktop and Web programming</a:t>
              </a:r>
            </a:p>
          </p:txBody>
        </p:sp>
        <p:sp>
          <p:nvSpPr>
            <p:cNvPr id="51225" name="Rectangle 25">
              <a:extLst>
                <a:ext uri="{FF2B5EF4-FFF2-40B4-BE49-F238E27FC236}">
                  <a16:creationId xmlns:a16="http://schemas.microsoft.com/office/drawing/2014/main" id="{EECDFBD5-879E-402F-93DD-DF190769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72"/>
              <a:ext cx="4608" cy="62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1226" name="Text Box 26">
              <a:extLst>
                <a:ext uri="{FF2B5EF4-FFF2-40B4-BE49-F238E27FC236}">
                  <a16:creationId xmlns:a16="http://schemas.microsoft.com/office/drawing/2014/main" id="{49E0B848-6B48-44C5-8D7D-B029A1768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41"/>
              <a:ext cx="227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de-AT" altLang="cs-CZ" sz="1600"/>
                <a:t>object-oriented (even ASP.NET)</a:t>
              </a:r>
            </a:p>
            <a:p>
              <a:pPr>
                <a:lnSpc>
                  <a:spcPts val="2400"/>
                </a:lnSpc>
              </a:pPr>
              <a:r>
                <a:rPr lang="de-AT" altLang="cs-CZ" sz="1600"/>
                <a:t>compiled (C#, C++, VB.NET, Fortran, ...)</a:t>
              </a:r>
            </a:p>
            <a:p>
              <a:pPr>
                <a:lnSpc>
                  <a:spcPts val="2400"/>
                </a:lnSpc>
              </a:pPr>
              <a:r>
                <a:rPr lang="de-AT" altLang="cs-CZ" sz="1600"/>
                <a:t>uniform class 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50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číslo snímku 5">
            <a:extLst>
              <a:ext uri="{FF2B5EF4-FFF2-40B4-BE49-F238E27FC236}">
                <a16:creationId xmlns:a16="http://schemas.microsoft.com/office/drawing/2014/main" id="{6081035C-ABEA-4B47-8EC7-185B55E2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C801347-184B-4E29-9A6E-EAC41EC82EFB}" type="slidenum">
              <a:rPr lang="de-DE" altLang="cs-CZ"/>
              <a:pPr/>
              <a:t>7</a:t>
            </a:fld>
            <a:endParaRPr lang="de-DE" altLang="cs-CZ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46C7DCAD-22F9-4E03-9CEB-AA42F3CAE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cs-CZ"/>
              <a:t>Goals of .NET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EE33456-932C-4508-9B1A-712A94529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55440"/>
            <a:ext cx="7772400" cy="533400"/>
          </a:xfrm>
        </p:spPr>
        <p:txBody>
          <a:bodyPr/>
          <a:lstStyle/>
          <a:p>
            <a:pPr>
              <a:buFontTx/>
              <a:buNone/>
            </a:pPr>
            <a:r>
              <a:rPr lang="de-AT" altLang="cs-CZ" dirty="0" err="1"/>
              <a:t>Interoperability</a:t>
            </a:r>
            <a:r>
              <a:rPr lang="de-AT" altLang="cs-CZ" dirty="0"/>
              <a:t> </a:t>
            </a:r>
            <a:r>
              <a:rPr lang="de-AT" altLang="cs-CZ" dirty="0" err="1"/>
              <a:t>between</a:t>
            </a:r>
            <a:r>
              <a:rPr lang="de-AT" altLang="cs-CZ" dirty="0"/>
              <a:t> </a:t>
            </a:r>
            <a:r>
              <a:rPr lang="de-AT" altLang="cs-CZ" dirty="0" err="1"/>
              <a:t>programming</a:t>
            </a:r>
            <a:r>
              <a:rPr lang="de-AT" altLang="cs-CZ" dirty="0"/>
              <a:t> </a:t>
            </a:r>
            <a:r>
              <a:rPr lang="de-AT" altLang="cs-CZ" dirty="0" err="1"/>
              <a:t>languages</a:t>
            </a:r>
            <a:endParaRPr lang="de-AT" altLang="cs-CZ" dirty="0"/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930598AA-8935-4F0E-881D-4AAB31BE4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878013"/>
            <a:ext cx="5937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8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AT" altLang="cs-CZ" sz="2000" i="1"/>
              <a:t>So far</a:t>
            </a:r>
          </a:p>
          <a:p>
            <a:pPr lvl="1"/>
            <a:r>
              <a:rPr lang="de-AT" altLang="cs-CZ" sz="1800"/>
              <a:t>- millions of lines of code in C++, Fortran, Visual Basic, ... </a:t>
            </a:r>
          </a:p>
          <a:p>
            <a:pPr lvl="1"/>
            <a:r>
              <a:rPr lang="de-AT" altLang="cs-CZ" sz="1800"/>
              <a:t>- very limited interoperability</a:t>
            </a:r>
          </a:p>
        </p:txBody>
      </p:sp>
      <p:grpSp>
        <p:nvGrpSpPr>
          <p:cNvPr id="54287" name="Group 15">
            <a:extLst>
              <a:ext uri="{FF2B5EF4-FFF2-40B4-BE49-F238E27FC236}">
                <a16:creationId xmlns:a16="http://schemas.microsoft.com/office/drawing/2014/main" id="{DE7AF472-DE47-4450-AEFC-79C4FDF4B878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214688"/>
            <a:ext cx="7912100" cy="3124200"/>
            <a:chOff x="422" y="2025"/>
            <a:chExt cx="4984" cy="1968"/>
          </a:xfrm>
        </p:grpSpPr>
        <p:sp>
          <p:nvSpPr>
            <p:cNvPr id="54274" name="Rectangle 2">
              <a:extLst>
                <a:ext uri="{FF2B5EF4-FFF2-40B4-BE49-F238E27FC236}">
                  <a16:creationId xmlns:a16="http://schemas.microsoft.com/office/drawing/2014/main" id="{72F4E3F5-13F7-409B-A7D9-5E32D2095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41"/>
              <a:ext cx="1344" cy="1152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4275" name="Rectangle 3">
              <a:extLst>
                <a:ext uri="{FF2B5EF4-FFF2-40B4-BE49-F238E27FC236}">
                  <a16:creationId xmlns:a16="http://schemas.microsoft.com/office/drawing/2014/main" id="{8618EE1F-22DF-4262-844C-535CA6FE3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41"/>
              <a:ext cx="1344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4276" name="Rectangle 4">
              <a:extLst>
                <a:ext uri="{FF2B5EF4-FFF2-40B4-BE49-F238E27FC236}">
                  <a16:creationId xmlns:a16="http://schemas.microsoft.com/office/drawing/2014/main" id="{5015104B-148E-4931-B758-7558AFD04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41"/>
              <a:ext cx="1344" cy="115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id="{C1E2AD2B-15EB-4A4E-BA23-732D95205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2025"/>
              <a:ext cx="498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89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de-AT" altLang="cs-CZ" sz="2000" i="1"/>
                <a:t>Under .NET</a:t>
              </a:r>
            </a:p>
            <a:p>
              <a:pPr lvl="1">
                <a:buFontTx/>
                <a:buChar char="-"/>
              </a:pPr>
              <a:r>
                <a:rPr lang="de-AT" altLang="cs-CZ" sz="1800"/>
                <a:t> binary compatibility between more than 20 languges (C#, C++, VB.NET, Java, </a:t>
              </a:r>
            </a:p>
            <a:p>
              <a:pPr lvl="1"/>
              <a:r>
                <a:rPr lang="de-AT" altLang="cs-CZ" sz="1800"/>
                <a:t>  Eiffel, Fortran, Cobol, ML, Haskell, Pascal, Oberon, Perl, Python, ...)</a:t>
              </a:r>
              <a:endParaRPr lang="de-AT" altLang="cs-CZ"/>
            </a:p>
          </p:txBody>
        </p:sp>
        <p:sp>
          <p:nvSpPr>
            <p:cNvPr id="54281" name="Text Box 9">
              <a:extLst>
                <a:ext uri="{FF2B5EF4-FFF2-40B4-BE49-F238E27FC236}">
                  <a16:creationId xmlns:a16="http://schemas.microsoft.com/office/drawing/2014/main" id="{CF8AE2FD-AA13-4AB4-902B-6AD13B820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2832"/>
              <a:ext cx="123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de-AT" altLang="cs-CZ" sz="1600"/>
                <a:t>Public Class A</a:t>
              </a:r>
            </a:p>
            <a:p>
              <a:r>
                <a:rPr lang="de-AT" altLang="cs-CZ" sz="1600"/>
                <a:t>	Public x As Integer</a:t>
              </a:r>
            </a:p>
            <a:p>
              <a:r>
                <a:rPr lang="de-AT" altLang="cs-CZ" sz="1600"/>
                <a:t>	Public Sub Foo() ...</a:t>
              </a:r>
            </a:p>
            <a:p>
              <a:r>
                <a:rPr lang="de-AT" altLang="cs-CZ" sz="1600"/>
                <a:t>End Class</a:t>
              </a:r>
            </a:p>
          </p:txBody>
        </p:sp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D09A45FA-E52F-4E2F-BD87-0BE71DD7E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" y="2839"/>
              <a:ext cx="136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de-AT" altLang="cs-CZ" sz="1600"/>
                <a:t>class B : A {</a:t>
              </a:r>
            </a:p>
            <a:p>
              <a:r>
                <a:rPr lang="de-AT" altLang="cs-CZ" sz="1600"/>
                <a:t>	public string s;</a:t>
              </a:r>
            </a:p>
            <a:p>
              <a:r>
                <a:rPr lang="de-AT" altLang="cs-CZ" sz="1600"/>
                <a:t>	public void Bar() {...}</a:t>
              </a:r>
            </a:p>
            <a:p>
              <a:r>
                <a:rPr lang="de-AT" altLang="cs-CZ" sz="1600"/>
                <a:t>}</a:t>
              </a:r>
            </a:p>
          </p:txBody>
        </p:sp>
        <p:sp>
          <p:nvSpPr>
            <p:cNvPr id="54283" name="Text Box 11">
              <a:extLst>
                <a:ext uri="{FF2B5EF4-FFF2-40B4-BE49-F238E27FC236}">
                  <a16:creationId xmlns:a16="http://schemas.microsoft.com/office/drawing/2014/main" id="{72D8BBC5-834F-410C-BF9F-725AFFF10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2839"/>
              <a:ext cx="1101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7325" algn="l"/>
                  <a:tab pos="3746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de-AT" altLang="cs-CZ" sz="1600"/>
                <a:t>class Client feature</a:t>
              </a:r>
            </a:p>
            <a:p>
              <a:r>
                <a:rPr lang="de-AT" altLang="cs-CZ" sz="1600"/>
                <a:t>	obj: B;</a:t>
              </a:r>
            </a:p>
            <a:p>
              <a:r>
                <a:rPr lang="de-AT" altLang="cs-CZ" sz="1600"/>
                <a:t>	...</a:t>
              </a:r>
            </a:p>
            <a:p>
              <a:r>
                <a:rPr lang="de-AT" altLang="cs-CZ" sz="1600"/>
                <a:t>	create obj;</a:t>
              </a:r>
            </a:p>
            <a:p>
              <a:r>
                <a:rPr lang="de-AT" altLang="cs-CZ" sz="1600"/>
                <a:t>	obj.Bar;</a:t>
              </a:r>
            </a:p>
            <a:p>
              <a:r>
                <a:rPr lang="de-AT" altLang="cs-CZ" sz="1600"/>
                <a:t>	...</a:t>
              </a:r>
            </a:p>
            <a:p>
              <a:r>
                <a:rPr lang="de-AT" altLang="cs-CZ" sz="1600"/>
                <a:t>end</a:t>
              </a:r>
            </a:p>
          </p:txBody>
        </p:sp>
        <p:sp>
          <p:nvSpPr>
            <p:cNvPr id="54284" name="Text Box 12">
              <a:extLst>
                <a:ext uri="{FF2B5EF4-FFF2-40B4-BE49-F238E27FC236}">
                  <a16:creationId xmlns:a16="http://schemas.microsoft.com/office/drawing/2014/main" id="{1DB13890-179C-46DE-BBEF-DA5F0EE7F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2640"/>
              <a:ext cx="9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 i="1"/>
                <a:t>class in VB.NET</a:t>
              </a:r>
            </a:p>
          </p:txBody>
        </p:sp>
        <p:sp>
          <p:nvSpPr>
            <p:cNvPr id="54285" name="Text Box 13">
              <a:extLst>
                <a:ext uri="{FF2B5EF4-FFF2-40B4-BE49-F238E27FC236}">
                  <a16:creationId xmlns:a16="http://schemas.microsoft.com/office/drawing/2014/main" id="{FEEE84E1-9ABC-441E-85E9-48BA3107E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2649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 i="1"/>
                <a:t>subclass in C#</a:t>
              </a:r>
            </a:p>
          </p:txBody>
        </p:sp>
        <p:sp>
          <p:nvSpPr>
            <p:cNvPr id="54286" name="Text Box 14">
              <a:extLst>
                <a:ext uri="{FF2B5EF4-FFF2-40B4-BE49-F238E27FC236}">
                  <a16:creationId xmlns:a16="http://schemas.microsoft.com/office/drawing/2014/main" id="{A52D73CE-8ECB-49A6-B194-E3A18B87C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2649"/>
              <a:ext cx="7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1600" i="1"/>
                <a:t>used in Eiffel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3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Zástupný symbol pro číslo snímku 5">
            <a:extLst>
              <a:ext uri="{FF2B5EF4-FFF2-40B4-BE49-F238E27FC236}">
                <a16:creationId xmlns:a16="http://schemas.microsoft.com/office/drawing/2014/main" id="{71134384-F074-4823-B17F-FDE2959C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70C6727-7ECF-4AC3-90A4-EAC821F79AAD}" type="slidenum">
              <a:rPr lang="de-DE" altLang="cs-CZ"/>
              <a:pPr/>
              <a:t>8</a:t>
            </a:fld>
            <a:endParaRPr lang="de-DE" altLang="cs-CZ"/>
          </a:p>
        </p:txBody>
      </p:sp>
      <p:sp>
        <p:nvSpPr>
          <p:cNvPr id="62504" name="Rectangle 2088">
            <a:extLst>
              <a:ext uri="{FF2B5EF4-FFF2-40B4-BE49-F238E27FC236}">
                <a16:creationId xmlns:a16="http://schemas.microsoft.com/office/drawing/2014/main" id="{0CB70928-728F-4227-920D-0C6B0171F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3124200" cy="16764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62502" name="Rectangle 2086">
            <a:extLst>
              <a:ext uri="{FF2B5EF4-FFF2-40B4-BE49-F238E27FC236}">
                <a16:creationId xmlns:a16="http://schemas.microsoft.com/office/drawing/2014/main" id="{993FF617-C28B-4A53-829D-7ABA5BFA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438400"/>
            <a:ext cx="3124200" cy="1828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62500" name="Rectangle 2084">
            <a:extLst>
              <a:ext uri="{FF2B5EF4-FFF2-40B4-BE49-F238E27FC236}">
                <a16:creationId xmlns:a16="http://schemas.microsoft.com/office/drawing/2014/main" id="{CDC57CA9-BDD9-4CAD-A2E4-0BC495B0A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3124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62466" name="Rectangle 2050">
            <a:extLst>
              <a:ext uri="{FF2B5EF4-FFF2-40B4-BE49-F238E27FC236}">
                <a16:creationId xmlns:a16="http://schemas.microsoft.com/office/drawing/2014/main" id="{D335EB60-3E0C-4E13-921B-5C63C6CB0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cs-CZ"/>
              <a:t>Interoperability</a:t>
            </a:r>
          </a:p>
        </p:txBody>
      </p:sp>
      <p:sp>
        <p:nvSpPr>
          <p:cNvPr id="62468" name="Rectangle 2052">
            <a:extLst>
              <a:ext uri="{FF2B5EF4-FFF2-40B4-BE49-F238E27FC236}">
                <a16:creationId xmlns:a16="http://schemas.microsoft.com/office/drawing/2014/main" id="{2A117BB8-FCC0-4B81-80C3-7E1783041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62469" name="Text Box 2053">
            <a:extLst>
              <a:ext uri="{FF2B5EF4-FFF2-40B4-BE49-F238E27FC236}">
                <a16:creationId xmlns:a16="http://schemas.microsoft.com/office/drawing/2014/main" id="{D67F82E4-20F6-428C-B2DF-DC0543ADD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C#</a:t>
            </a:r>
          </a:p>
        </p:txBody>
      </p:sp>
      <p:sp>
        <p:nvSpPr>
          <p:cNvPr id="62470" name="Rectangle 2054">
            <a:extLst>
              <a:ext uri="{FF2B5EF4-FFF2-40B4-BE49-F238E27FC236}">
                <a16:creationId xmlns:a16="http://schemas.microsoft.com/office/drawing/2014/main" id="{02890505-A562-4A24-8FA4-F63F3D8DA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62471" name="Text Box 2055">
            <a:extLst>
              <a:ext uri="{FF2B5EF4-FFF2-40B4-BE49-F238E27FC236}">
                <a16:creationId xmlns:a16="http://schemas.microsoft.com/office/drawing/2014/main" id="{F950D8B5-8D6F-4E12-9ABD-42B79E761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764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C++</a:t>
            </a:r>
          </a:p>
        </p:txBody>
      </p:sp>
      <p:sp>
        <p:nvSpPr>
          <p:cNvPr id="62472" name="Rectangle 2056">
            <a:extLst>
              <a:ext uri="{FF2B5EF4-FFF2-40B4-BE49-F238E27FC236}">
                <a16:creationId xmlns:a16="http://schemas.microsoft.com/office/drawing/2014/main" id="{F7BA9A3F-6FB2-462F-A395-F90EB23DA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62473" name="Text Box 2057">
            <a:extLst>
              <a:ext uri="{FF2B5EF4-FFF2-40B4-BE49-F238E27FC236}">
                <a16:creationId xmlns:a16="http://schemas.microsoft.com/office/drawing/2014/main" id="{4BE667B9-DBD2-4230-885E-4A9F25A54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676400"/>
            <a:ext cx="46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VB</a:t>
            </a:r>
          </a:p>
        </p:txBody>
      </p:sp>
      <p:sp>
        <p:nvSpPr>
          <p:cNvPr id="62474" name="Rectangle 2058">
            <a:extLst>
              <a:ext uri="{FF2B5EF4-FFF2-40B4-BE49-F238E27FC236}">
                <a16:creationId xmlns:a16="http://schemas.microsoft.com/office/drawing/2014/main" id="{328C09A5-C82B-46FE-8D92-DFD07EE8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62475" name="Text Box 2059">
            <a:extLst>
              <a:ext uri="{FF2B5EF4-FFF2-40B4-BE49-F238E27FC236}">
                <a16:creationId xmlns:a16="http://schemas.microsoft.com/office/drawing/2014/main" id="{59BDDCFE-9AC2-4F53-980C-00D002CC5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167640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 b="1"/>
              <a:t>...</a:t>
            </a:r>
          </a:p>
        </p:txBody>
      </p:sp>
      <p:sp>
        <p:nvSpPr>
          <p:cNvPr id="62476" name="Text Box 2060">
            <a:extLst>
              <a:ext uri="{FF2B5EF4-FFF2-40B4-BE49-F238E27FC236}">
                <a16:creationId xmlns:a16="http://schemas.microsoft.com/office/drawing/2014/main" id="{307DE05F-8A24-4525-9A62-EDB13888D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 i="1"/>
              <a:t>compiler</a:t>
            </a:r>
          </a:p>
        </p:txBody>
      </p:sp>
      <p:sp>
        <p:nvSpPr>
          <p:cNvPr id="62477" name="Rectangle 2061">
            <a:extLst>
              <a:ext uri="{FF2B5EF4-FFF2-40B4-BE49-F238E27FC236}">
                <a16:creationId xmlns:a16="http://schemas.microsoft.com/office/drawing/2014/main" id="{3B04B4FD-64CA-4F05-BD73-012D343C6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24200"/>
            <a:ext cx="16002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62478" name="Text Box 2062">
            <a:extLst>
              <a:ext uri="{FF2B5EF4-FFF2-40B4-BE49-F238E27FC236}">
                <a16:creationId xmlns:a16="http://schemas.microsoft.com/office/drawing/2014/main" id="{2FB124E6-86C7-4FA2-BB22-503C5F448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200400"/>
            <a:ext cx="1222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AT" altLang="cs-CZ" sz="1600"/>
              <a:t>CIL code</a:t>
            </a:r>
          </a:p>
          <a:p>
            <a:pPr algn="ctr"/>
            <a:r>
              <a:rPr lang="de-AT" altLang="cs-CZ" sz="1600"/>
              <a:t>(+ metadata)</a:t>
            </a:r>
          </a:p>
        </p:txBody>
      </p:sp>
      <p:sp>
        <p:nvSpPr>
          <p:cNvPr id="62479" name="Line 2063">
            <a:extLst>
              <a:ext uri="{FF2B5EF4-FFF2-40B4-BE49-F238E27FC236}">
                <a16:creationId xmlns:a16="http://schemas.microsoft.com/office/drawing/2014/main" id="{AF9D985A-BFCB-4395-BC5B-55218FF85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2480" name="Line 2064">
            <a:extLst>
              <a:ext uri="{FF2B5EF4-FFF2-40B4-BE49-F238E27FC236}">
                <a16:creationId xmlns:a16="http://schemas.microsoft.com/office/drawing/2014/main" id="{6A5771C9-C5C2-4568-8D9E-420EFDEA1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2481" name="Line 2065">
            <a:extLst>
              <a:ext uri="{FF2B5EF4-FFF2-40B4-BE49-F238E27FC236}">
                <a16:creationId xmlns:a16="http://schemas.microsoft.com/office/drawing/2014/main" id="{AE7A5A17-BF6F-40F6-97ED-FFE3B73A51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2482" name="Line 2066">
            <a:extLst>
              <a:ext uri="{FF2B5EF4-FFF2-40B4-BE49-F238E27FC236}">
                <a16:creationId xmlns:a16="http://schemas.microsoft.com/office/drawing/2014/main" id="{56A2E157-1A29-4382-BD47-0D8FBBEA5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2483" name="Line 2067">
            <a:extLst>
              <a:ext uri="{FF2B5EF4-FFF2-40B4-BE49-F238E27FC236}">
                <a16:creationId xmlns:a16="http://schemas.microsoft.com/office/drawing/2014/main" id="{8041B0B6-C201-40A3-9C59-D738F1ED5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743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2485" name="Text Box 2069">
            <a:extLst>
              <a:ext uri="{FF2B5EF4-FFF2-40B4-BE49-F238E27FC236}">
                <a16:creationId xmlns:a16="http://schemas.microsoft.com/office/drawing/2014/main" id="{07F36779-668D-4127-AC87-C6630B045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362200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 i="1"/>
              <a:t>compiler</a:t>
            </a:r>
          </a:p>
        </p:txBody>
      </p:sp>
      <p:sp>
        <p:nvSpPr>
          <p:cNvPr id="62486" name="Text Box 2070">
            <a:extLst>
              <a:ext uri="{FF2B5EF4-FFF2-40B4-BE49-F238E27FC236}">
                <a16:creationId xmlns:a16="http://schemas.microsoft.com/office/drawing/2014/main" id="{AA7AA267-E3D8-47A9-8A6E-AB8BF5BF3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2362200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 i="1"/>
              <a:t>compiler</a:t>
            </a:r>
          </a:p>
        </p:txBody>
      </p:sp>
      <p:sp>
        <p:nvSpPr>
          <p:cNvPr id="62487" name="Text Box 2071">
            <a:extLst>
              <a:ext uri="{FF2B5EF4-FFF2-40B4-BE49-F238E27FC236}">
                <a16:creationId xmlns:a16="http://schemas.microsoft.com/office/drawing/2014/main" id="{771A5E4F-9F3B-4A20-A373-662D35F7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313" y="2362200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 i="1"/>
              <a:t>compiler</a:t>
            </a:r>
          </a:p>
        </p:txBody>
      </p:sp>
      <p:sp>
        <p:nvSpPr>
          <p:cNvPr id="62488" name="Line 2072">
            <a:extLst>
              <a:ext uri="{FF2B5EF4-FFF2-40B4-BE49-F238E27FC236}">
                <a16:creationId xmlns:a16="http://schemas.microsoft.com/office/drawing/2014/main" id="{E6E39893-C894-4D35-8706-8A634B27E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2489" name="Line 2073">
            <a:extLst>
              <a:ext uri="{FF2B5EF4-FFF2-40B4-BE49-F238E27FC236}">
                <a16:creationId xmlns:a16="http://schemas.microsoft.com/office/drawing/2014/main" id="{8BC0C6AB-1C70-4FFC-B875-EB5CD42E9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2490" name="Line 2074">
            <a:extLst>
              <a:ext uri="{FF2B5EF4-FFF2-40B4-BE49-F238E27FC236}">
                <a16:creationId xmlns:a16="http://schemas.microsoft.com/office/drawing/2014/main" id="{0EB3163F-236A-4AE3-AEB2-44A9D39D9F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743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2496" name="Rectangle 2080">
            <a:extLst>
              <a:ext uri="{FF2B5EF4-FFF2-40B4-BE49-F238E27FC236}">
                <a16:creationId xmlns:a16="http://schemas.microsoft.com/office/drawing/2014/main" id="{A706DAD7-B51B-4091-A004-D359D4D91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62600"/>
            <a:ext cx="22098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62497" name="Text Box 2081">
            <a:extLst>
              <a:ext uri="{FF2B5EF4-FFF2-40B4-BE49-F238E27FC236}">
                <a16:creationId xmlns:a16="http://schemas.microsoft.com/office/drawing/2014/main" id="{3A6EBD0D-399E-44D1-B8EE-93912B3A0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5638800"/>
            <a:ext cx="130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machine code</a:t>
            </a:r>
          </a:p>
        </p:txBody>
      </p:sp>
      <p:sp>
        <p:nvSpPr>
          <p:cNvPr id="62498" name="Line 2082">
            <a:extLst>
              <a:ext uri="{FF2B5EF4-FFF2-40B4-BE49-F238E27FC236}">
                <a16:creationId xmlns:a16="http://schemas.microsoft.com/office/drawing/2014/main" id="{3E89EAA5-59D0-4032-A0BB-EA8FDFF09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10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2493" name="Text Box 2077">
            <a:extLst>
              <a:ext uri="{FF2B5EF4-FFF2-40B4-BE49-F238E27FC236}">
                <a16:creationId xmlns:a16="http://schemas.microsoft.com/office/drawing/2014/main" id="{83B1EA78-AFA0-46C0-9303-BA37284CE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4083050"/>
            <a:ext cx="71596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 i="1"/>
              <a:t>loader</a:t>
            </a:r>
          </a:p>
        </p:txBody>
      </p:sp>
      <p:sp>
        <p:nvSpPr>
          <p:cNvPr id="62494" name="Text Box 2078">
            <a:extLst>
              <a:ext uri="{FF2B5EF4-FFF2-40B4-BE49-F238E27FC236}">
                <a16:creationId xmlns:a16="http://schemas.microsoft.com/office/drawing/2014/main" id="{54AA2C62-87B4-4DB6-8563-9B593F533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5" y="4464050"/>
            <a:ext cx="7858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 i="1"/>
              <a:t>verifier</a:t>
            </a:r>
          </a:p>
        </p:txBody>
      </p:sp>
      <p:sp>
        <p:nvSpPr>
          <p:cNvPr id="62495" name="Text Box 2079">
            <a:extLst>
              <a:ext uri="{FF2B5EF4-FFF2-40B4-BE49-F238E27FC236}">
                <a16:creationId xmlns:a16="http://schemas.microsoft.com/office/drawing/2014/main" id="{CD3D3D24-9B1C-412F-B6B5-7F0576FF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45050"/>
            <a:ext cx="12303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 i="1"/>
              <a:t>JIT compiler</a:t>
            </a:r>
          </a:p>
        </p:txBody>
      </p:sp>
      <p:sp>
        <p:nvSpPr>
          <p:cNvPr id="62499" name="Text Box 2083">
            <a:extLst>
              <a:ext uri="{FF2B5EF4-FFF2-40B4-BE49-F238E27FC236}">
                <a16:creationId xmlns:a16="http://schemas.microsoft.com/office/drawing/2014/main" id="{C7D327C8-9F00-40C2-9D68-95965AE45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1662113"/>
            <a:ext cx="281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87325" algn="l"/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87325" algn="l"/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87325" algn="l"/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87325" algn="l"/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87325" algn="l"/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AT" altLang="cs-CZ" sz="1600" dirty="0" err="1"/>
              <a:t>if</a:t>
            </a:r>
            <a:r>
              <a:rPr lang="de-AT" altLang="cs-CZ" sz="1600" dirty="0"/>
              <a:t> (a &gt; b) </a:t>
            </a:r>
            <a:r>
              <a:rPr lang="de-AT" altLang="cs-CZ" sz="1600" dirty="0" err="1"/>
              <a:t>max</a:t>
            </a:r>
            <a:r>
              <a:rPr lang="de-AT" altLang="cs-CZ" sz="1600" dirty="0"/>
              <a:t> = a; </a:t>
            </a:r>
            <a:r>
              <a:rPr lang="de-AT" altLang="cs-CZ" sz="1600" dirty="0" err="1"/>
              <a:t>else</a:t>
            </a:r>
            <a:r>
              <a:rPr lang="de-AT" altLang="cs-CZ" sz="1600" dirty="0"/>
              <a:t> </a:t>
            </a:r>
            <a:r>
              <a:rPr lang="de-AT" altLang="cs-CZ" sz="1600" dirty="0" err="1"/>
              <a:t>max</a:t>
            </a:r>
            <a:r>
              <a:rPr lang="de-AT" altLang="cs-CZ" sz="1600" dirty="0"/>
              <a:t> = b;</a:t>
            </a:r>
          </a:p>
        </p:txBody>
      </p:sp>
      <p:sp>
        <p:nvSpPr>
          <p:cNvPr id="62501" name="Text Box 2085">
            <a:extLst>
              <a:ext uri="{FF2B5EF4-FFF2-40B4-BE49-F238E27FC236}">
                <a16:creationId xmlns:a16="http://schemas.microsoft.com/office/drawing/2014/main" id="{2B9F6838-574B-4732-B8AA-689EA348D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463800"/>
            <a:ext cx="2133600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400"/>
              <a:t>IL_0004:  ldloc.0</a:t>
            </a:r>
          </a:p>
          <a:p>
            <a:r>
              <a:rPr lang="de-AT" altLang="cs-CZ" sz="1400"/>
              <a:t>IL_0005:  ldloc.1</a:t>
            </a:r>
          </a:p>
          <a:p>
            <a:r>
              <a:rPr lang="de-AT" altLang="cs-CZ" sz="1400"/>
              <a:t>IL_0006:  ble.s      IL_000c</a:t>
            </a:r>
          </a:p>
          <a:p>
            <a:r>
              <a:rPr lang="de-AT" altLang="cs-CZ" sz="1400"/>
              <a:t>IL_0008:  ldloc.0</a:t>
            </a:r>
          </a:p>
          <a:p>
            <a:r>
              <a:rPr lang="de-AT" altLang="cs-CZ" sz="1400"/>
              <a:t>IL_0009:  stloc.2</a:t>
            </a:r>
          </a:p>
          <a:p>
            <a:r>
              <a:rPr lang="de-AT" altLang="cs-CZ" sz="1400"/>
              <a:t>IL_000a:  br.s       IL_000e</a:t>
            </a:r>
          </a:p>
          <a:p>
            <a:r>
              <a:rPr lang="de-AT" altLang="cs-CZ" sz="1400"/>
              <a:t>IL_000c:  ldloc.1</a:t>
            </a:r>
          </a:p>
          <a:p>
            <a:r>
              <a:rPr lang="de-AT" altLang="cs-CZ" sz="1400"/>
              <a:t>IL_000d:  stloc.2</a:t>
            </a:r>
          </a:p>
        </p:txBody>
      </p:sp>
      <p:sp>
        <p:nvSpPr>
          <p:cNvPr id="62503" name="Text Box 2087">
            <a:extLst>
              <a:ext uri="{FF2B5EF4-FFF2-40B4-BE49-F238E27FC236}">
                <a16:creationId xmlns:a16="http://schemas.microsoft.com/office/drawing/2014/main" id="{C55A55B2-511A-4DB4-BEC1-B514F70C8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8675"/>
            <a:ext cx="12446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400"/>
              <a:t>mov  ebx,[-4]</a:t>
            </a:r>
          </a:p>
          <a:p>
            <a:r>
              <a:rPr lang="de-AT" altLang="cs-CZ" sz="1400"/>
              <a:t>mov  edx,[-8]</a:t>
            </a:r>
          </a:p>
          <a:p>
            <a:r>
              <a:rPr lang="de-AT" altLang="cs-CZ" sz="1400"/>
              <a:t>cmp  ebx,edx</a:t>
            </a:r>
          </a:p>
          <a:p>
            <a:r>
              <a:rPr lang="de-AT" altLang="cs-CZ" sz="1400"/>
              <a:t>jle  17</a:t>
            </a:r>
          </a:p>
          <a:p>
            <a:r>
              <a:rPr lang="de-AT" altLang="cs-CZ" sz="1400"/>
              <a:t>mov  ebx,[-4]</a:t>
            </a:r>
          </a:p>
          <a:p>
            <a:r>
              <a:rPr lang="de-AT" altLang="cs-CZ" sz="1400"/>
              <a:t>mov  [-12],ebx</a:t>
            </a:r>
          </a:p>
          <a:p>
            <a:r>
              <a:rPr lang="de-AT" altLang="cs-CZ" sz="1400"/>
              <a:t>...</a:t>
            </a:r>
          </a:p>
        </p:txBody>
      </p:sp>
      <p:sp>
        <p:nvSpPr>
          <p:cNvPr id="62505" name="Line 2089">
            <a:extLst>
              <a:ext uri="{FF2B5EF4-FFF2-40B4-BE49-F238E27FC236}">
                <a16:creationId xmlns:a16="http://schemas.microsoft.com/office/drawing/2014/main" id="{06EAA9C2-952F-47B2-8B32-522D12DE0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2506" name="Line 2090">
            <a:extLst>
              <a:ext uri="{FF2B5EF4-FFF2-40B4-BE49-F238E27FC236}">
                <a16:creationId xmlns:a16="http://schemas.microsoft.com/office/drawing/2014/main" id="{3A119E3F-F157-4442-8843-BB38713AB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2509" name="Text Box 2093">
            <a:extLst>
              <a:ext uri="{FF2B5EF4-FFF2-40B4-BE49-F238E27FC236}">
                <a16:creationId xmlns:a16="http://schemas.microsoft.com/office/drawing/2014/main" id="{8DA670B2-00CF-4E1A-9184-5C46565D0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295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C#</a:t>
            </a:r>
          </a:p>
        </p:txBody>
      </p:sp>
      <p:sp>
        <p:nvSpPr>
          <p:cNvPr id="62510" name="Text Box 2094">
            <a:extLst>
              <a:ext uri="{FF2B5EF4-FFF2-40B4-BE49-F238E27FC236}">
                <a16:creationId xmlns:a16="http://schemas.microsoft.com/office/drawing/2014/main" id="{FBA6669C-DB7F-49DC-9EF7-8B935D503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178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CIL</a:t>
            </a:r>
          </a:p>
        </p:txBody>
      </p:sp>
      <p:sp>
        <p:nvSpPr>
          <p:cNvPr id="62511" name="Text Box 2095">
            <a:extLst>
              <a:ext uri="{FF2B5EF4-FFF2-40B4-BE49-F238E27FC236}">
                <a16:creationId xmlns:a16="http://schemas.microsoft.com/office/drawing/2014/main" id="{A2F9DE9A-2D6D-4EA3-9016-621307FE2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11650"/>
            <a:ext cx="993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altLang="cs-CZ" sz="1600"/>
              <a:t>Intel code</a:t>
            </a:r>
          </a:p>
        </p:txBody>
      </p:sp>
    </p:spTree>
    <p:extLst>
      <p:ext uri="{BB962C8B-B14F-4D97-AF65-F5344CB8AC3E}">
        <p14:creationId xmlns:p14="http://schemas.microsoft.com/office/powerpoint/2010/main" val="21964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51167A78-1C61-42E6-BA64-8AC585C1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2137FE-F683-4AEE-B6E2-E76F5103FE2B}" type="slidenum">
              <a:rPr lang="de-DE" altLang="cs-CZ"/>
              <a:pPr/>
              <a:t>9</a:t>
            </a:fld>
            <a:endParaRPr lang="de-DE" altLang="cs-CZ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1AE66D8-376C-41A0-B558-C5A7228E8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cs-CZ"/>
              <a:t>Goals of .NET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4A04958-F0CC-4409-B9E1-53BA5219E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7448"/>
            <a:ext cx="7772400" cy="533400"/>
          </a:xfrm>
        </p:spPr>
        <p:txBody>
          <a:bodyPr/>
          <a:lstStyle/>
          <a:p>
            <a:pPr>
              <a:buFontTx/>
              <a:buNone/>
            </a:pPr>
            <a:r>
              <a:rPr lang="de-AT" altLang="cs-CZ" dirty="0"/>
              <a:t>More </a:t>
            </a:r>
            <a:r>
              <a:rPr lang="de-AT" altLang="cs-CZ" dirty="0" err="1"/>
              <a:t>quality</a:t>
            </a:r>
            <a:r>
              <a:rPr lang="de-AT" altLang="cs-CZ" dirty="0"/>
              <a:t> and </a:t>
            </a:r>
            <a:r>
              <a:rPr lang="de-AT" altLang="cs-CZ" dirty="0" err="1"/>
              <a:t>convenience</a:t>
            </a:r>
            <a:endParaRPr lang="de-AT" altLang="cs-CZ" dirty="0"/>
          </a:p>
        </p:txBody>
      </p:sp>
      <p:grpSp>
        <p:nvGrpSpPr>
          <p:cNvPr id="59409" name="Group 17">
            <a:extLst>
              <a:ext uri="{FF2B5EF4-FFF2-40B4-BE49-F238E27FC236}">
                <a16:creationId xmlns:a16="http://schemas.microsoft.com/office/drawing/2014/main" id="{C78375EC-745D-45D3-82A8-6B9AB218DB40}"/>
              </a:ext>
            </a:extLst>
          </p:cNvPr>
          <p:cNvGrpSpPr>
            <a:grpSpLocks/>
          </p:cNvGrpSpPr>
          <p:nvPr/>
        </p:nvGrpSpPr>
        <p:grpSpPr bwMode="auto">
          <a:xfrm>
            <a:off x="728663" y="2147888"/>
            <a:ext cx="8193087" cy="1865312"/>
            <a:chOff x="459" y="1353"/>
            <a:chExt cx="5161" cy="1175"/>
          </a:xfrm>
        </p:grpSpPr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449C58CF-3E58-4AB7-A679-4C9C424F7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" y="1353"/>
              <a:ext cx="7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de-AT" altLang="cs-CZ" sz="2000"/>
                <a:t>- </a:t>
              </a:r>
              <a:r>
                <a:rPr lang="de-AT" altLang="cs-CZ" sz="2000" b="1"/>
                <a:t>Security</a:t>
              </a:r>
            </a:p>
          </p:txBody>
        </p:sp>
        <p:sp>
          <p:nvSpPr>
            <p:cNvPr id="59399" name="Text Box 7">
              <a:extLst>
                <a:ext uri="{FF2B5EF4-FFF2-40B4-BE49-F238E27FC236}">
                  <a16:creationId xmlns:a16="http://schemas.microsoft.com/office/drawing/2014/main" id="{9C251A77-BC85-4A73-B9E9-6B979B0A8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1392"/>
              <a:ext cx="2723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87325" indent="-187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Char char="•"/>
              </a:pPr>
              <a:r>
                <a:rPr lang="de-AT" altLang="cs-CZ" sz="1600" dirty="0"/>
                <a:t>strong </a:t>
              </a:r>
              <a:r>
                <a:rPr lang="de-AT" altLang="cs-CZ" sz="1600" dirty="0" err="1"/>
                <a:t>static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typing</a:t>
              </a:r>
              <a:endParaRPr lang="de-AT" altLang="cs-CZ" sz="1600" dirty="0"/>
            </a:p>
            <a:p>
              <a:pPr>
                <a:buFontTx/>
                <a:buChar char="•"/>
              </a:pPr>
              <a:r>
                <a:rPr lang="de-AT" altLang="cs-CZ" sz="1600" dirty="0" err="1"/>
                <a:t>run</a:t>
              </a:r>
              <a:r>
                <a:rPr lang="de-AT" altLang="cs-CZ" sz="1600" dirty="0"/>
                <a:t>-time type </a:t>
              </a:r>
              <a:r>
                <a:rPr lang="de-AT" altLang="cs-CZ" sz="1600" dirty="0" err="1"/>
                <a:t>checks</a:t>
              </a:r>
              <a:r>
                <a:rPr lang="de-AT" altLang="cs-CZ" sz="1600" dirty="0"/>
                <a:t> (</a:t>
              </a:r>
              <a:r>
                <a:rPr lang="de-AT" altLang="cs-CZ" sz="1600" dirty="0" err="1"/>
                <a:t>no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more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buffer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overruns</a:t>
              </a:r>
              <a:r>
                <a:rPr lang="de-AT" altLang="cs-CZ" sz="1600" dirty="0"/>
                <a:t>!)</a:t>
              </a:r>
            </a:p>
            <a:p>
              <a:pPr>
                <a:buFontTx/>
                <a:buChar char="•"/>
              </a:pPr>
              <a:r>
                <a:rPr lang="de-AT" altLang="cs-CZ" sz="1600" dirty="0" err="1"/>
                <a:t>garbage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collection</a:t>
              </a:r>
              <a:endParaRPr lang="de-AT" altLang="cs-CZ" sz="1600" dirty="0"/>
            </a:p>
            <a:p>
              <a:pPr>
                <a:buFontTx/>
                <a:buChar char="•"/>
              </a:pPr>
              <a:r>
                <a:rPr lang="de-AT" altLang="cs-CZ" sz="1600" dirty="0"/>
                <a:t>CIL </a:t>
              </a:r>
              <a:r>
                <a:rPr lang="de-AT" altLang="cs-CZ" sz="1600" dirty="0" err="1"/>
                <a:t>code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verifier</a:t>
              </a:r>
              <a:endParaRPr lang="de-AT" altLang="cs-CZ" sz="1600" dirty="0"/>
            </a:p>
            <a:p>
              <a:pPr>
                <a:buFontTx/>
                <a:buChar char="•"/>
              </a:pPr>
              <a:r>
                <a:rPr lang="de-AT" altLang="cs-CZ" sz="1600" dirty="0" err="1"/>
                <a:t>public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key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signatures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of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code</a:t>
              </a:r>
              <a:endParaRPr lang="de-AT" altLang="cs-CZ" sz="1600" dirty="0"/>
            </a:p>
            <a:p>
              <a:pPr>
                <a:buFontTx/>
                <a:buChar char="•"/>
              </a:pPr>
              <a:r>
                <a:rPr lang="de-AT" altLang="cs-CZ" sz="1600" dirty="0" err="1"/>
                <a:t>role-based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access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rights</a:t>
              </a:r>
              <a:endParaRPr lang="de-AT" altLang="cs-CZ" sz="1600" dirty="0"/>
            </a:p>
            <a:p>
              <a:pPr>
                <a:buFontTx/>
                <a:buChar char="•"/>
              </a:pPr>
              <a:r>
                <a:rPr lang="de-AT" altLang="cs-CZ" sz="1600" dirty="0"/>
                <a:t>code-</a:t>
              </a:r>
              <a:r>
                <a:rPr lang="de-AT" altLang="cs-CZ" sz="1600" dirty="0" err="1"/>
                <a:t>based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access</a:t>
              </a:r>
              <a:r>
                <a:rPr lang="de-AT" altLang="cs-CZ" sz="1600" dirty="0"/>
                <a:t> </a:t>
              </a:r>
              <a:r>
                <a:rPr lang="de-AT" altLang="cs-CZ" sz="1600" dirty="0" err="1"/>
                <a:t>rights</a:t>
              </a:r>
              <a:endParaRPr lang="de-AT" altLang="cs-CZ" sz="1600" dirty="0"/>
            </a:p>
          </p:txBody>
        </p:sp>
      </p:grpSp>
      <p:grpSp>
        <p:nvGrpSpPr>
          <p:cNvPr id="59408" name="Group 16">
            <a:extLst>
              <a:ext uri="{FF2B5EF4-FFF2-40B4-BE49-F238E27FC236}">
                <a16:creationId xmlns:a16="http://schemas.microsoft.com/office/drawing/2014/main" id="{CDCA7504-8085-4757-A703-6040E89F7360}"/>
              </a:ext>
            </a:extLst>
          </p:cNvPr>
          <p:cNvGrpSpPr>
            <a:grpSpLocks/>
          </p:cNvGrpSpPr>
          <p:nvPr/>
        </p:nvGrpSpPr>
        <p:grpSpPr bwMode="auto">
          <a:xfrm>
            <a:off x="722313" y="5167313"/>
            <a:ext cx="6824662" cy="600075"/>
            <a:chOff x="455" y="2832"/>
            <a:chExt cx="4299" cy="378"/>
          </a:xfrm>
        </p:grpSpPr>
        <p:sp>
          <p:nvSpPr>
            <p:cNvPr id="59401" name="Text Box 9">
              <a:extLst>
                <a:ext uri="{FF2B5EF4-FFF2-40B4-BE49-F238E27FC236}">
                  <a16:creationId xmlns:a16="http://schemas.microsoft.com/office/drawing/2014/main" id="{3EC34497-CB76-4370-BEB5-1B0745E1E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2844"/>
              <a:ext cx="18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87325" indent="-187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Char char="•"/>
              </a:pPr>
              <a:r>
                <a:rPr lang="de-AT" altLang="cs-CZ" sz="1600"/>
                <a:t>no more registry entries</a:t>
              </a:r>
            </a:p>
            <a:p>
              <a:pPr>
                <a:buFontTx/>
                <a:buChar char="•"/>
              </a:pPr>
              <a:r>
                <a:rPr lang="de-AT" altLang="cs-CZ" sz="1600"/>
                <a:t>clean and simple de-installation</a:t>
              </a:r>
            </a:p>
          </p:txBody>
        </p:sp>
        <p:sp>
          <p:nvSpPr>
            <p:cNvPr id="59403" name="Text Box 11">
              <a:extLst>
                <a:ext uri="{FF2B5EF4-FFF2-40B4-BE49-F238E27FC236}">
                  <a16:creationId xmlns:a16="http://schemas.microsoft.com/office/drawing/2014/main" id="{DA05A493-4F8F-4473-9458-4889D3802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" y="2832"/>
              <a:ext cx="2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AT" altLang="cs-CZ" sz="2000"/>
                <a:t>- </a:t>
              </a:r>
              <a:r>
                <a:rPr lang="de-AT" altLang="cs-CZ" sz="2000" b="1"/>
                <a:t>Simpler Software Installation</a:t>
              </a:r>
            </a:p>
          </p:txBody>
        </p:sp>
      </p:grpSp>
      <p:grpSp>
        <p:nvGrpSpPr>
          <p:cNvPr id="59407" name="Group 15">
            <a:extLst>
              <a:ext uri="{FF2B5EF4-FFF2-40B4-BE49-F238E27FC236}">
                <a16:creationId xmlns:a16="http://schemas.microsoft.com/office/drawing/2014/main" id="{535D4F3A-D0AD-4890-8378-DAE7AC08366B}"/>
              </a:ext>
            </a:extLst>
          </p:cNvPr>
          <p:cNvGrpSpPr>
            <a:grpSpLocks/>
          </p:cNvGrpSpPr>
          <p:nvPr/>
        </p:nvGrpSpPr>
        <p:grpSpPr bwMode="auto">
          <a:xfrm>
            <a:off x="733425" y="4191000"/>
            <a:ext cx="5694363" cy="617538"/>
            <a:chOff x="462" y="2217"/>
            <a:chExt cx="3587" cy="389"/>
          </a:xfrm>
        </p:grpSpPr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A9C46A7F-7717-41E6-B1B1-C505A1B49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" y="2240"/>
              <a:ext cx="116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87325" indent="-187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de-AT" altLang="cs-CZ" sz="1600"/>
                <a:t>versioning</a:t>
              </a:r>
            </a:p>
            <a:p>
              <a:pPr>
                <a:buFontTx/>
                <a:buChar char="•"/>
              </a:pPr>
              <a:r>
                <a:rPr lang="de-AT" altLang="cs-CZ" sz="1600"/>
                <a:t>end of "DLL hell"</a:t>
              </a:r>
            </a:p>
          </p:txBody>
        </p:sp>
        <p:sp>
          <p:nvSpPr>
            <p:cNvPr id="59404" name="Text Box 12">
              <a:extLst>
                <a:ext uri="{FF2B5EF4-FFF2-40B4-BE49-F238E27FC236}">
                  <a16:creationId xmlns:a16="http://schemas.microsoft.com/office/drawing/2014/main" id="{0279F69A-ADB7-4EC3-9489-A4F2C0E30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2217"/>
              <a:ext cx="1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de-AT" altLang="cs-CZ" sz="2000"/>
                <a:t>- </a:t>
              </a:r>
              <a:r>
                <a:rPr lang="de-AT" altLang="cs-CZ" sz="2000" b="1"/>
                <a:t>Side by Side Execution</a:t>
              </a:r>
              <a:endParaRPr lang="de-AT" altLang="cs-CZ" b="1"/>
            </a:p>
          </p:txBody>
        </p:sp>
      </p:grpSp>
    </p:spTree>
    <p:extLst>
      <p:ext uri="{BB962C8B-B14F-4D97-AF65-F5344CB8AC3E}">
        <p14:creationId xmlns:p14="http://schemas.microsoft.com/office/powerpoint/2010/main" val="22201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307E68-3AF7-49AF-8B38-88D1B86D88B3}"/>
</file>

<file path=customXml/itemProps2.xml><?xml version="1.0" encoding="utf-8"?>
<ds:datastoreItem xmlns:ds="http://schemas.openxmlformats.org/officeDocument/2006/customXml" ds:itemID="{51A27142-7DAE-412C-BBA3-4EDD9DF0E2E4}"/>
</file>

<file path=customXml/itemProps3.xml><?xml version="1.0" encoding="utf-8"?>
<ds:datastoreItem xmlns:ds="http://schemas.openxmlformats.org/officeDocument/2006/customXml" ds:itemID="{6FCB5982-0948-4AD7-AF2E-7A1DA17C2FC8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2491</TotalTime>
  <Words>1097</Words>
  <Application>Microsoft Office PowerPoint</Application>
  <PresentationFormat>Předvádění na obrazovce (4:3)</PresentationFormat>
  <Paragraphs>286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4" baseType="lpstr">
      <vt:lpstr>Arial</vt:lpstr>
      <vt:lpstr>Symbol</vt:lpstr>
      <vt:lpstr>Tahoma</vt:lpstr>
      <vt:lpstr>Times New Roman</vt:lpstr>
      <vt:lpstr>Tw Cen MT</vt:lpstr>
      <vt:lpstr>Wingdings</vt:lpstr>
      <vt:lpstr>Wingdings 2</vt:lpstr>
      <vt:lpstr>Medián</vt:lpstr>
      <vt:lpstr>Introduction  Based on slides of: Prof. Dr. Hanspeter Mössenböck Institute for System Software  Johannes Kepler University Linz</vt:lpstr>
      <vt:lpstr>What is .NET?</vt:lpstr>
      <vt:lpstr>What is .NET?</vt:lpstr>
      <vt:lpstr>What is .NET?</vt:lpstr>
      <vt:lpstr>What is .NET?</vt:lpstr>
      <vt:lpstr>Goals of .NET</vt:lpstr>
      <vt:lpstr>Goals of .NET</vt:lpstr>
      <vt:lpstr>Interoperability</vt:lpstr>
      <vt:lpstr>Goals of .NET</vt:lpstr>
      <vt:lpstr>Assemblies</vt:lpstr>
      <vt:lpstr>CLI - Common Language Infrastructure</vt:lpstr>
      <vt:lpstr>CLI Features</vt:lpstr>
      <vt:lpstr>Architecture of the CLR</vt:lpstr>
      <vt:lpstr>Advantages of a Virtual Machine</vt:lpstr>
      <vt:lpstr>Example: Hello, .NET-World! </vt:lpstr>
      <vt:lpstr>CIL and Metadata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Jan Janoušek</cp:lastModifiedBy>
  <cp:revision>76</cp:revision>
  <dcterms:created xsi:type="dcterms:W3CDTF">2007-09-02T21:18:25Z</dcterms:created>
  <dcterms:modified xsi:type="dcterms:W3CDTF">2018-02-13T06:54:02Z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  <property fmtid="{D5CDD505-2E9C-101B-9397-08002B2CF9AE}" pid="3" name="ContentTypeId">
    <vt:lpwstr>0x01010023591181343F404D8AC79E90F1D2415E</vt:lpwstr>
  </property>
</Properties>
</file>