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3" autoAdjust="0"/>
    <p:restoredTop sz="97264" autoAdjust="0"/>
  </p:normalViewPr>
  <p:slideViewPr>
    <p:cSldViewPr snapToGrid="0">
      <p:cViewPr varScale="1">
        <p:scale>
          <a:sx n="133" d="100"/>
          <a:sy n="133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E0398-0E4C-48DE-87F6-3AB21CF06453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3628-7DCA-4BA8-8232-7CA32D41B9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888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Zdroj: https://grpc.io/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A3628-7DCA-4BA8-8232-7CA32D41B9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56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64BA9-1DF2-45B9-BC28-5A41CFD11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9D0126-019E-467F-9B5F-08446294D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DECDAB8-ACFD-4A50-A71C-04E924CE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559771-CC14-4FF6-ABFE-94BE1F90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52E6F9-AF81-44C5-B08B-F5A0C1B5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791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821C06-4B94-466B-84FE-0E0AC769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C76FC6-611C-4295-A69E-109D106D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380497-962C-47FE-A48D-BE97DC48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1E04D4-815A-4D69-881D-D38354E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D84D87-FEAA-4B6A-B4EE-40BD309D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09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241D8FD-6046-4A06-84DE-B0C7FDD48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E8C00C-127C-4E62-BDA2-12AAB68C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52B618-EDDD-4FA6-B65C-AB0222A3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1D6EA29-3FD2-4DA4-BD16-D98890B1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3F87F0-4182-4D74-B307-0FF183F9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96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6498C-C477-4845-A473-E11D857E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273620-5BA6-418B-BF97-02840299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802C3D-147A-483C-8C0C-669BEF5F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CC3DC6-80D4-4060-B5FF-CB7A30A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9EFBD9-64A9-49AD-914F-0D27300B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10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B7FC14-0373-48A1-B47C-396F1529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2B4D3D-0F3F-4379-BBD0-9C05B8CD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69722E-2C87-4E04-B9E8-1EBAA200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72EE7F-55D5-4576-BBD0-2916A28F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19FF12-E85B-43F1-A10A-3BECE0A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AD7081-3F10-42DB-9C41-8A366E0E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08151B-A29C-4150-BE85-8B261BE52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A3FEA0-A45D-40BE-80DF-9E1632D3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1A8C493-AE0D-4E8C-8226-1CD305FB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2CF50F4-4ED3-406D-AABD-FCB7A565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2C4FE9F-C206-478E-96C1-7DCDCA51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8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16F36B-26D9-4D1A-8D8C-D4BB01B4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BFAB1B-18E1-4CBB-8F90-FB7D4E02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8119FDB-EFE7-4FB9-99AF-359078C8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499AAA0-17E1-475A-809C-F37179667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DDC514C-AF19-413C-9585-D36E78DF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A91FB75-1996-4C1F-8A17-E7F9B112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2DFAF9B-34C0-4BA2-8BA4-F7C14F5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3C0DFB-2F1E-4AB4-9615-5DB55523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42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365E1-4755-4938-A094-B5A85655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884F0AF-0704-43BB-9045-7141A143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9119B7B-7694-4892-8301-9CDA2339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009A0B-92F3-4B7D-B951-D63A358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9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9255C41-5C72-4C28-90FA-14B13F01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43E4020-51CB-485E-A8C6-293B56D1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71F9FC-C4E8-478B-A15D-848AF65E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840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129B8D-244A-4A12-99E8-7CC4FAF1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3C5869-B52C-43CD-A247-B0B26CD1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E81BFC-0A48-4C20-9F65-1A0B8F9F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1CC1AD-8638-4480-BE28-E08C310E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2D83E16-28FE-4AD1-9A2D-6475FF90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2A0A28-BEB1-43F1-B373-1EDF3F1C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8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A86B59-9062-4E01-BF9F-5A143FEE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C095522-EB1D-430B-83E8-27E276018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7221DA8-81F8-441D-A018-A1510774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80AEA30-0603-45EA-86E2-1C1464F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47CB15-367E-4574-BF8D-8B0AAE49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449B9C-CAE8-4C0A-9799-E997C1AA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6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7361B2C-AED6-4463-B36C-BD5358D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321000-FCDF-408C-A0BE-5D35504AE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8D50B2-99E8-4C71-AE9A-1C9AC9735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5C05-31E5-4725-87A2-B2A5DC9AF872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AD9347-257A-40A6-9114-AB764C605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3FC690-F663-49D1-97FA-C5451B0D9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80A-AF57-486C-AB00-4A2FAED1F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342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grpc/protobu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Grpc.Tools/" TargetMode="External"/><Relationship Id="rId2" Type="http://schemas.openxmlformats.org/officeDocument/2006/relationships/hyperlink" Target="https://github.com/protocolbuffers/protobuf/releas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C1E28D-5C56-465E-92B8-B2EDE8106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gRPC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F818C43-1354-4AB7-BD67-F1D9DB938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.NET </a:t>
            </a:r>
            <a:r>
              <a:rPr lang="cs-CZ" dirty="0" err="1"/>
              <a:t>Core</a:t>
            </a:r>
            <a:r>
              <a:rPr lang="cs-CZ" dirty="0"/>
              <a:t> 3.0 +</a:t>
            </a:r>
          </a:p>
        </p:txBody>
      </p:sp>
    </p:spTree>
    <p:extLst>
      <p:ext uri="{BB962C8B-B14F-4D97-AF65-F5344CB8AC3E}">
        <p14:creationId xmlns:p14="http://schemas.microsoft.com/office/powerpoint/2010/main" val="58288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3A7E4-A4C5-4AE3-90E6-F0410713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gRPC</a:t>
            </a:r>
            <a:r>
              <a:rPr lang="cs-CZ" dirty="0"/>
              <a:t> 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FFB6A1-06A9-4C82-8C0E-140DDF22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3400" cy="448983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gRPC</a:t>
            </a:r>
            <a:r>
              <a:rPr lang="en-US" dirty="0"/>
              <a:t> is implemented in .NET within ASP.NET Core.</a:t>
            </a:r>
          </a:p>
          <a:p>
            <a:r>
              <a:rPr lang="en-US" dirty="0"/>
              <a:t>NuGet package "</a:t>
            </a:r>
            <a:r>
              <a:rPr lang="en-US" dirty="0" err="1"/>
              <a:t>Grpc.AspNetCore</a:t>
            </a:r>
            <a:r>
              <a:rPr lang="en-US" dirty="0"/>
              <a:t>".</a:t>
            </a:r>
          </a:p>
          <a:p>
            <a:r>
              <a:rPr lang="en-US" dirty="0"/>
              <a:t>It is a standard ASP.NET Core application.</a:t>
            </a:r>
          </a:p>
          <a:p>
            <a:r>
              <a:rPr lang="en-US" dirty="0"/>
              <a:t>The base code is generated by </a:t>
            </a:r>
            <a:r>
              <a:rPr lang="en-US" dirty="0" err="1"/>
              <a:t>Grpc.Tools</a:t>
            </a:r>
            <a:r>
              <a:rPr lang="en-US" dirty="0"/>
              <a:t>.</a:t>
            </a:r>
          </a:p>
          <a:p>
            <a:r>
              <a:rPr lang="en-US" dirty="0"/>
              <a:t>You need to create a service that inherits from the generated class "</a:t>
            </a:r>
            <a:r>
              <a:rPr lang="en-US" dirty="0" err="1"/>
              <a:t>XyzBase</a:t>
            </a:r>
            <a:r>
              <a:rPr lang="en-US" dirty="0"/>
              <a:t>" ("</a:t>
            </a:r>
            <a:r>
              <a:rPr lang="en-US" dirty="0" err="1"/>
              <a:t>Xyz</a:t>
            </a:r>
            <a:r>
              <a:rPr lang="en-US" dirty="0"/>
              <a:t>" is the name of the service in the * .proto file) and implements the individual methods from the. * Therefore file.</a:t>
            </a:r>
          </a:p>
          <a:p>
            <a:r>
              <a:rPr lang="en-US" dirty="0"/>
              <a:t>In ASP.NET Core it is necessary to register the </a:t>
            </a:r>
            <a:r>
              <a:rPr lang="en-US" dirty="0" err="1"/>
              <a:t>gRPC</a:t>
            </a:r>
            <a:r>
              <a:rPr lang="en-US" dirty="0"/>
              <a:t> service: </a:t>
            </a:r>
            <a:endParaRPr lang="cs-CZ" dirty="0"/>
          </a:p>
          <a:p>
            <a:endParaRPr lang="cs-CZ" dirty="0"/>
          </a:p>
          <a:p>
            <a:r>
              <a:rPr lang="en-US" dirty="0"/>
              <a:t>And to register the middleware taking care of the service created by us: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F55C9C-4C60-4B61-8BAC-9B2FA0AF5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44060"/>
            <a:ext cx="3451654" cy="2769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services.AddGrpc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AD1490-707B-4FD9-B820-9D3EE2F6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175263"/>
            <a:ext cx="395416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endpoints.MapGrpcService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BlogService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 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26F0BD0-5533-4504-9675-B0970FE7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312280"/>
            <a:ext cx="44291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DA045F-9A86-4463-8CFB-10CAFA09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gRPC</a:t>
            </a:r>
            <a:r>
              <a:rPr lang="cs-CZ" dirty="0"/>
              <a:t> </a:t>
            </a:r>
            <a:r>
              <a:rPr lang="cs-CZ" dirty="0" err="1"/>
              <a:t>client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ED70D7-A06A-401F-8B39-AC278A02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.NET application.</a:t>
            </a:r>
          </a:p>
          <a:p>
            <a:r>
              <a:rPr lang="en-US" dirty="0"/>
              <a:t>NuGet package "</a:t>
            </a:r>
            <a:r>
              <a:rPr lang="en-US" dirty="0" err="1"/>
              <a:t>Grpc.Net.Client</a:t>
            </a:r>
            <a:r>
              <a:rPr lang="en-US" dirty="0"/>
              <a:t>" + "</a:t>
            </a:r>
            <a:r>
              <a:rPr lang="en-US" dirty="0" err="1"/>
              <a:t>Google.Protobuf</a:t>
            </a:r>
            <a:r>
              <a:rPr lang="en-US" dirty="0"/>
              <a:t>".</a:t>
            </a:r>
          </a:p>
          <a:p>
            <a:r>
              <a:rPr lang="en-US" dirty="0"/>
              <a:t>The client code generates the "</a:t>
            </a:r>
            <a:r>
              <a:rPr lang="en-US" dirty="0" err="1"/>
              <a:t>Grpc.Tools</a:t>
            </a:r>
            <a:r>
              <a:rPr lang="en-US" dirty="0"/>
              <a:t>" package.</a:t>
            </a:r>
          </a:p>
          <a:p>
            <a:r>
              <a:rPr lang="en-US" dirty="0"/>
              <a:t>The client is represented by the </a:t>
            </a:r>
            <a:r>
              <a:rPr lang="en-US" dirty="0" err="1"/>
              <a:t>XyzClient</a:t>
            </a:r>
            <a:r>
              <a:rPr lang="en-US" dirty="0"/>
              <a:t> class (</a:t>
            </a:r>
            <a:r>
              <a:rPr lang="en-US" dirty="0" err="1"/>
              <a:t>Xyz</a:t>
            </a:r>
            <a:r>
              <a:rPr lang="en-US" dirty="0"/>
              <a:t> is again the name of the service in the * .proto file).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48CF62-033D-4CA8-B08D-3F4E367B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657" y="4660040"/>
            <a:ext cx="6386685" cy="138499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GrpcChannel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.ForAddress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"https://localhost:5001"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ArticleClient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ArticleClient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AddReply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client.AddAsync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AddRequest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     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"Název článku"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   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 =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 článku"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6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4387DB-4315-4DA5-917F-ACAB19BB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Mapping</a:t>
            </a:r>
            <a:r>
              <a:rPr lang="cs-CZ" dirty="0"/>
              <a:t> C # to * .proto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C63CF8-8BDD-470F-B7CA-BB9BA0A7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mapping of individual data types:</a:t>
            </a:r>
            <a:br>
              <a:rPr lang="cs-CZ" dirty="0"/>
            </a:br>
            <a:r>
              <a:rPr lang="cs-CZ" dirty="0">
                <a:hlinkClick r:id="rId2"/>
              </a:rPr>
              <a:t>https://docs.microsoft.com/en-us/aspnet/core/grpc/protobuf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04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061887-26D2-42D2-B6AE-0542233C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Metadata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D893C-DBF4-4C6D-A613-05DFD323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can include metadata that is physically sent as HTTP headers.</a:t>
            </a:r>
          </a:p>
          <a:p>
            <a:r>
              <a:rPr lang="en-US" dirty="0"/>
              <a:t>They can be used, for example, for token authentication / authorization.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CA4A0D-84AD-4162-BF1F-C4099140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657" y="3691232"/>
            <a:ext cx="638668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meta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meta.Add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Bearer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authToken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meta.Add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MyHeader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ArticleClient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ArticleClient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AddReply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client.AddAsync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AddRequest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 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"Název článku"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 =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 článku"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meta);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4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444BBB-64F6-4823-8184-195B8476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Authentication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03E50E-14F7-43DB-8159-33ED8360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works over HTTP 2 protocol = any authentication that works within HTTP 2 protocol can be used.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C0E17B-C045-4AEA-8108-3A090291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09" y="3211315"/>
            <a:ext cx="8680581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X509Certificate2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certificate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...;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HttpClientHandler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handler.ClientCertificates.Add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certificate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GrpcChannel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.ForAddress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"https://localhost:5001"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GrpcChannelOptions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HttpHandler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ArticleClient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ArticleClient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5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90427-339D-48A9-9936-A6C18357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Streaming</a:t>
            </a:r>
            <a:r>
              <a:rPr lang="cs-CZ" dirty="0"/>
              <a:t> </a:t>
            </a:r>
            <a:r>
              <a:rPr lang="cs-CZ" dirty="0" err="1"/>
              <a:t>gRPC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39E7F3-7DA0-41F7-AB3B-ACFCB864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send data "sequentially". So as a "stream".</a:t>
            </a:r>
          </a:p>
          <a:p>
            <a:r>
              <a:rPr lang="en-US" dirty="0"/>
              <a:t>You need to use the keyword "stream" in the file.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05D0D8-6051-4A66-A6FA-0BB16DC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281" y="3429000"/>
            <a:ext cx="6715300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"proto3"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csharp_namespace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MyPointProcessor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myPointProcessor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cs-CZ" alt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PointProcessor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LineRequest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DistanceReply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= 1;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= 2;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LineRequest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1;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2;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DistanceReply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distance = 1; } </a:t>
            </a:r>
            <a:endParaRPr kumimoji="0" lang="cs-CZ" altLang="cs-CZ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6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9C3A45-A5CD-47EF-A7AB-CEAD003A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Streaming</a:t>
            </a:r>
            <a:r>
              <a:rPr lang="cs-CZ" dirty="0"/>
              <a:t> </a:t>
            </a:r>
            <a:r>
              <a:rPr lang="cs-CZ" dirty="0" err="1"/>
              <a:t>gRPC</a:t>
            </a:r>
            <a:r>
              <a:rPr lang="cs-CZ" dirty="0"/>
              <a:t> - </a:t>
            </a:r>
            <a:r>
              <a:rPr lang="cs-CZ" dirty="0" err="1"/>
              <a:t>client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4CA595-8DA3-4B66-8396-6980F0D5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967" y="1619137"/>
            <a:ext cx="9046066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GrpcChannel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.ForAddress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"https://localhost:5001"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PointProcessorClient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PointProcessorClient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AsyncDuplexStreamingCall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LineRequest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DistanceReply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distanceStream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client.Distance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generatorTask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=&gt;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rand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0; i &lt; 5; i++)     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distanceStream.RequestStream.WriteAsync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LineRequest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   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X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30), Y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30) },         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X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30), Y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30) }     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       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.Delay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(1000);     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distanceStream.RequestStream.CompleteAsync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distanceStream.ResponseStream.MoveNext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distanceStream.ResponseStream.Current.Distance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generatorTask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4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01B50-47E3-4C66-9946-85A49FBB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Streaming</a:t>
            </a:r>
            <a:r>
              <a:rPr lang="cs-CZ" dirty="0"/>
              <a:t> </a:t>
            </a:r>
            <a:r>
              <a:rPr lang="cs-CZ" dirty="0" err="1"/>
              <a:t>gRPC</a:t>
            </a:r>
            <a:r>
              <a:rPr lang="cs-CZ" dirty="0"/>
              <a:t> - server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DD79B6-6719-41FB-BF1E-7183936D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654" y="2252181"/>
            <a:ext cx="959269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PointProcessorServiceService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PointProcessorBase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Distance(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IAsyncStreamReader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LineRequest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requestStream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IServerStreamWriter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DistanceReply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responseStream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ServerCallContext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requestStream.MoveNext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responseStream.WriteAsync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DistanceReply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     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Distance =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requestStream.Current.A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requestStream.Current.B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              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           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GetDistance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x, 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y)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.Sqrt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x.X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y.X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2) +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2));       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7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8369EB-7DE2-42C5-B563-52F08F7A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world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services</a:t>
            </a:r>
            <a:endParaRPr lang="cs-CZ" dirty="0"/>
          </a:p>
        </p:txBody>
      </p:sp>
      <p:sp>
        <p:nvSpPr>
          <p:cNvPr id="4" name="Smiley Face 10">
            <a:extLst>
              <a:ext uri="{FF2B5EF4-FFF2-40B4-BE49-F238E27FC236}">
                <a16:creationId xmlns:a16="http://schemas.microsoft.com/office/drawing/2014/main" id="{1CE8A185-0D78-4FD3-9F79-62FE04E07CA1}"/>
              </a:ext>
            </a:extLst>
          </p:cNvPr>
          <p:cNvSpPr/>
          <p:nvPr/>
        </p:nvSpPr>
        <p:spPr>
          <a:xfrm>
            <a:off x="6514425" y="5666773"/>
            <a:ext cx="1108842" cy="97576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9">
            <a:extLst>
              <a:ext uri="{FF2B5EF4-FFF2-40B4-BE49-F238E27FC236}">
                <a16:creationId xmlns:a16="http://schemas.microsoft.com/office/drawing/2014/main" id="{0C01CBF6-0A09-4E07-999F-D607089F1DF9}"/>
              </a:ext>
            </a:extLst>
          </p:cNvPr>
          <p:cNvSpPr/>
          <p:nvPr/>
        </p:nvSpPr>
        <p:spPr>
          <a:xfrm>
            <a:off x="6128170" y="3783724"/>
            <a:ext cx="940676" cy="220717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11">
            <a:extLst>
              <a:ext uri="{FF2B5EF4-FFF2-40B4-BE49-F238E27FC236}">
                <a16:creationId xmlns:a16="http://schemas.microsoft.com/office/drawing/2014/main" id="{C1B25F8A-820C-429E-822E-211D104FE414}"/>
              </a:ext>
            </a:extLst>
          </p:cNvPr>
          <p:cNvSpPr/>
          <p:nvPr/>
        </p:nvSpPr>
        <p:spPr>
          <a:xfrm>
            <a:off x="1792653" y="1703251"/>
            <a:ext cx="5775435" cy="290085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5">
            <a:extLst>
              <a:ext uri="{FF2B5EF4-FFF2-40B4-BE49-F238E27FC236}">
                <a16:creationId xmlns:a16="http://schemas.microsoft.com/office/drawing/2014/main" id="{8E6728DD-3F54-4657-AF68-015FF1D0C2EE}"/>
              </a:ext>
            </a:extLst>
          </p:cNvPr>
          <p:cNvSpPr/>
          <p:nvPr/>
        </p:nvSpPr>
        <p:spPr>
          <a:xfrm>
            <a:off x="1356474" y="5657303"/>
            <a:ext cx="772510" cy="835572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6">
            <a:extLst>
              <a:ext uri="{FF2B5EF4-FFF2-40B4-BE49-F238E27FC236}">
                <a16:creationId xmlns:a16="http://schemas.microsoft.com/office/drawing/2014/main" id="{12FF68A8-E5FE-450E-9899-6BC41AB17A23}"/>
              </a:ext>
            </a:extLst>
          </p:cNvPr>
          <p:cNvSpPr/>
          <p:nvPr/>
        </p:nvSpPr>
        <p:spPr>
          <a:xfrm>
            <a:off x="3219432" y="2598464"/>
            <a:ext cx="772510" cy="83557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12">
            <a:extLst>
              <a:ext uri="{FF2B5EF4-FFF2-40B4-BE49-F238E27FC236}">
                <a16:creationId xmlns:a16="http://schemas.microsoft.com/office/drawing/2014/main" id="{220653A7-8F8B-4487-932B-FC5CA9735E42}"/>
              </a:ext>
            </a:extLst>
          </p:cNvPr>
          <p:cNvSpPr/>
          <p:nvPr/>
        </p:nvSpPr>
        <p:spPr>
          <a:xfrm>
            <a:off x="4772336" y="27458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13">
            <a:extLst>
              <a:ext uri="{FF2B5EF4-FFF2-40B4-BE49-F238E27FC236}">
                <a16:creationId xmlns:a16="http://schemas.microsoft.com/office/drawing/2014/main" id="{B2306DF8-1B81-4CC4-B27C-98CB71BC46E4}"/>
              </a:ext>
            </a:extLst>
          </p:cNvPr>
          <p:cNvSpPr/>
          <p:nvPr/>
        </p:nvSpPr>
        <p:spPr>
          <a:xfrm>
            <a:off x="4924736" y="28982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be 14">
            <a:extLst>
              <a:ext uri="{FF2B5EF4-FFF2-40B4-BE49-F238E27FC236}">
                <a16:creationId xmlns:a16="http://schemas.microsoft.com/office/drawing/2014/main" id="{8D858594-7C9E-4B6A-B1A5-CC2E956E168E}"/>
              </a:ext>
            </a:extLst>
          </p:cNvPr>
          <p:cNvSpPr/>
          <p:nvPr/>
        </p:nvSpPr>
        <p:spPr>
          <a:xfrm>
            <a:off x="5077136" y="3050627"/>
            <a:ext cx="772510" cy="835573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Single Corner Snipped 15">
            <a:extLst>
              <a:ext uri="{FF2B5EF4-FFF2-40B4-BE49-F238E27FC236}">
                <a16:creationId xmlns:a16="http://schemas.microsoft.com/office/drawing/2014/main" id="{B0657098-2E81-41F8-9825-26A71ED4A663}"/>
              </a:ext>
            </a:extLst>
          </p:cNvPr>
          <p:cNvSpPr/>
          <p:nvPr/>
        </p:nvSpPr>
        <p:spPr>
          <a:xfrm>
            <a:off x="9625487" y="5481993"/>
            <a:ext cx="940676" cy="6726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ADCC389B-AB70-48EB-96F2-5A9B9CBE47F4}"/>
              </a:ext>
            </a:extLst>
          </p:cNvPr>
          <p:cNvCxnSpPr>
            <a:cxnSpLocks/>
          </p:cNvCxnSpPr>
          <p:nvPr/>
        </p:nvCxnSpPr>
        <p:spPr>
          <a:xfrm flipV="1">
            <a:off x="2031763" y="3581400"/>
            <a:ext cx="1124607" cy="196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21">
            <a:extLst>
              <a:ext uri="{FF2B5EF4-FFF2-40B4-BE49-F238E27FC236}">
                <a16:creationId xmlns:a16="http://schemas.microsoft.com/office/drawing/2014/main" id="{BE5347CE-B1B5-4D10-A016-136FD8F7223F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 flipH="1" flipV="1">
            <a:off x="7352053" y="4054937"/>
            <a:ext cx="2207177" cy="166475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mona lisa">
            <a:extLst>
              <a:ext uri="{FF2B5EF4-FFF2-40B4-BE49-F238E27FC236}">
                <a16:creationId xmlns:a16="http://schemas.microsoft.com/office/drawing/2014/main" id="{BF16EEC9-CB9B-4B1D-953F-92970060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11" y="2745826"/>
            <a:ext cx="1847210" cy="103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27">
            <a:extLst>
              <a:ext uri="{FF2B5EF4-FFF2-40B4-BE49-F238E27FC236}">
                <a16:creationId xmlns:a16="http://schemas.microsoft.com/office/drawing/2014/main" id="{C3156811-A5C4-46DF-AA14-CEDF6062B1BD}"/>
              </a:ext>
            </a:extLst>
          </p:cNvPr>
          <p:cNvCxnSpPr/>
          <p:nvPr/>
        </p:nvCxnSpPr>
        <p:spPr>
          <a:xfrm>
            <a:off x="4065515" y="2969172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9">
            <a:extLst>
              <a:ext uri="{FF2B5EF4-FFF2-40B4-BE49-F238E27FC236}">
                <a16:creationId xmlns:a16="http://schemas.microsoft.com/office/drawing/2014/main" id="{BBA6F22E-584E-4303-A753-53C261B2F2D3}"/>
              </a:ext>
            </a:extLst>
          </p:cNvPr>
          <p:cNvCxnSpPr/>
          <p:nvPr/>
        </p:nvCxnSpPr>
        <p:spPr>
          <a:xfrm>
            <a:off x="4065515" y="3116316"/>
            <a:ext cx="578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Curved Right 28">
            <a:extLst>
              <a:ext uri="{FF2B5EF4-FFF2-40B4-BE49-F238E27FC236}">
                <a16:creationId xmlns:a16="http://schemas.microsoft.com/office/drawing/2014/main" id="{DA5C8486-4C9E-4A12-BD8C-63386A3C5CA6}"/>
              </a:ext>
            </a:extLst>
          </p:cNvPr>
          <p:cNvSpPr/>
          <p:nvPr/>
        </p:nvSpPr>
        <p:spPr>
          <a:xfrm rot="2550194">
            <a:off x="9025257" y="5012674"/>
            <a:ext cx="635876" cy="620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9" name="Connector: Curved 2047">
            <a:extLst>
              <a:ext uri="{FF2B5EF4-FFF2-40B4-BE49-F238E27FC236}">
                <a16:creationId xmlns:a16="http://schemas.microsoft.com/office/drawing/2014/main" id="{BBE5130A-5359-4C73-B8C8-6D1FD17B78BA}"/>
              </a:ext>
            </a:extLst>
          </p:cNvPr>
          <p:cNvCxnSpPr>
            <a:cxnSpLocks/>
          </p:cNvCxnSpPr>
          <p:nvPr/>
        </p:nvCxnSpPr>
        <p:spPr>
          <a:xfrm flipV="1">
            <a:off x="2225636" y="3429000"/>
            <a:ext cx="6017741" cy="2725655"/>
          </a:xfrm>
          <a:prstGeom prst="curved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A4CB9D-1CB8-4F44-8E9B-1C222011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RPC?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24AF05-E454-4691-9F9F-086AA710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RPC – </a:t>
            </a:r>
            <a:r>
              <a:rPr lang="cs-CZ" dirty="0" err="1"/>
              <a:t>Remote</a:t>
            </a:r>
            <a:r>
              <a:rPr lang="cs-CZ" dirty="0"/>
              <a:t> </a:t>
            </a:r>
            <a:r>
              <a:rPr lang="cs-CZ" dirty="0" err="1"/>
              <a:t>Procedure</a:t>
            </a:r>
            <a:r>
              <a:rPr lang="cs-CZ" dirty="0"/>
              <a:t> Call</a:t>
            </a:r>
          </a:p>
          <a:p>
            <a:r>
              <a:rPr lang="en-US" dirty="0"/>
              <a:t>Enables communication between client and server.</a:t>
            </a:r>
            <a:endParaRPr lang="cs-CZ" dirty="0"/>
          </a:p>
          <a:p>
            <a:r>
              <a:rPr lang="en-US" dirty="0"/>
              <a:t>Used in most distributed systems.</a:t>
            </a:r>
            <a:endParaRPr lang="cs-CZ" dirty="0"/>
          </a:p>
          <a:p>
            <a:r>
              <a:rPr lang="en-US" dirty="0"/>
              <a:t>It solves the following problems: security, synchronization, data flow handling, etc.</a:t>
            </a:r>
            <a:endParaRPr lang="cs-CZ" dirty="0"/>
          </a:p>
          <a:p>
            <a:r>
              <a:rPr lang="cs-CZ" dirty="0" err="1"/>
              <a:t>Examples</a:t>
            </a:r>
            <a:r>
              <a:rPr lang="cs-CZ" dirty="0"/>
              <a:t>: WCF, JSON-RPC, SOAP, </a:t>
            </a:r>
            <a:r>
              <a:rPr lang="cs-CZ" dirty="0" err="1"/>
              <a:t>Apache</a:t>
            </a:r>
            <a:r>
              <a:rPr lang="cs-CZ" dirty="0"/>
              <a:t> </a:t>
            </a:r>
            <a:r>
              <a:rPr lang="cs-CZ" dirty="0" err="1"/>
              <a:t>Thrift</a:t>
            </a:r>
            <a:r>
              <a:rPr lang="cs-CZ" dirty="0"/>
              <a:t>, CORBA, </a:t>
            </a:r>
            <a:r>
              <a:rPr lang="cs-CZ" dirty="0" err="1"/>
              <a:t>Apache</a:t>
            </a:r>
            <a:r>
              <a:rPr lang="cs-CZ" dirty="0"/>
              <a:t> </a:t>
            </a:r>
            <a:r>
              <a:rPr lang="cs-CZ" dirty="0" err="1"/>
              <a:t>Avro</a:t>
            </a:r>
            <a:r>
              <a:rPr lang="cs-CZ" dirty="0"/>
              <a:t>, </a:t>
            </a:r>
            <a:r>
              <a:rPr lang="cs-CZ" dirty="0" err="1"/>
              <a:t>gRPC</a:t>
            </a:r>
            <a:r>
              <a:rPr lang="cs-CZ" dirty="0"/>
              <a:t>, NFS, D-Bus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80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11288-B75C-4C73-85DB-CA7BC2F3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gRPC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2ECE57-5FC1-4072-ABA2-95F10790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RPC framework</a:t>
            </a:r>
          </a:p>
          <a:p>
            <a:r>
              <a:rPr lang="cs-CZ" dirty="0" err="1"/>
              <a:t>Classic</a:t>
            </a:r>
            <a:r>
              <a:rPr lang="cs-CZ" dirty="0"/>
              <a:t> RPC </a:t>
            </a:r>
            <a:r>
              <a:rPr lang="en-US" dirty="0"/>
              <a:t>&amp;</a:t>
            </a:r>
            <a:r>
              <a:rPr lang="cs-CZ" dirty="0"/>
              <a:t> </a:t>
            </a:r>
            <a:r>
              <a:rPr lang="cs-CZ" dirty="0" err="1"/>
              <a:t>streaming</a:t>
            </a:r>
            <a:r>
              <a:rPr lang="cs-CZ" dirty="0"/>
              <a:t> RPC</a:t>
            </a:r>
          </a:p>
          <a:p>
            <a:r>
              <a:rPr lang="cs-CZ" dirty="0" err="1"/>
              <a:t>Multilanguage</a:t>
            </a:r>
            <a:r>
              <a:rPr lang="cs-CZ" dirty="0"/>
              <a:t>: C</a:t>
            </a:r>
            <a:r>
              <a:rPr lang="en-US" dirty="0"/>
              <a:t>#</a:t>
            </a:r>
            <a:r>
              <a:rPr lang="cs-CZ" dirty="0"/>
              <a:t>, Java, Go, C, C++, Node.js, Python, Ruby, </a:t>
            </a:r>
            <a:r>
              <a:rPr lang="cs-CZ" dirty="0" err="1"/>
              <a:t>Objective</a:t>
            </a:r>
            <a:r>
              <a:rPr lang="cs-CZ" dirty="0"/>
              <a:t>-C, PHP and more.</a:t>
            </a:r>
          </a:p>
          <a:p>
            <a:r>
              <a:rPr lang="cs-CZ" dirty="0"/>
              <a:t>IDL: </a:t>
            </a:r>
            <a:r>
              <a:rPr lang="cs-CZ" dirty="0" err="1"/>
              <a:t>Protocol</a:t>
            </a:r>
            <a:r>
              <a:rPr lang="cs-CZ" dirty="0"/>
              <a:t> </a:t>
            </a:r>
            <a:r>
              <a:rPr lang="cs-CZ" dirty="0" err="1"/>
              <a:t>Buffers</a:t>
            </a:r>
            <a:r>
              <a:rPr lang="cs-CZ" dirty="0"/>
              <a:t> 3, </a:t>
            </a:r>
            <a:r>
              <a:rPr lang="cs-CZ" dirty="0" err="1"/>
              <a:t>Flatbuffers</a:t>
            </a:r>
            <a:endParaRPr lang="cs-CZ" dirty="0"/>
          </a:p>
          <a:p>
            <a:r>
              <a:rPr lang="cs-CZ" dirty="0"/>
              <a:t>Transport </a:t>
            </a:r>
            <a:r>
              <a:rPr lang="cs-CZ" dirty="0" err="1"/>
              <a:t>layer</a:t>
            </a:r>
            <a:r>
              <a:rPr lang="cs-CZ" dirty="0"/>
              <a:t>: HTTP2</a:t>
            </a:r>
          </a:p>
          <a:p>
            <a:r>
              <a:rPr lang="cs-CZ" dirty="0" err="1"/>
              <a:t>Security</a:t>
            </a:r>
            <a:r>
              <a:rPr lang="cs-CZ" dirty="0"/>
              <a:t>: SSL/TLS</a:t>
            </a:r>
          </a:p>
          <a:p>
            <a:r>
              <a:rPr lang="cs-CZ" dirty="0"/>
              <a:t>Open source: https://github.com/grpc/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387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B698396A-E3B6-41E3-84C0-8C9AFAE8A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8" y="-675456"/>
            <a:ext cx="11923088" cy="7649005"/>
          </a:xfr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EFC00EA0-7501-48ED-9C92-463516BA04F1}"/>
              </a:ext>
            </a:extLst>
          </p:cNvPr>
          <p:cNvSpPr/>
          <p:nvPr/>
        </p:nvSpPr>
        <p:spPr>
          <a:xfrm>
            <a:off x="132868" y="6357185"/>
            <a:ext cx="2389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Source: https://grpc.io/</a:t>
            </a:r>
          </a:p>
        </p:txBody>
      </p:sp>
    </p:spTree>
    <p:extLst>
      <p:ext uri="{BB962C8B-B14F-4D97-AF65-F5344CB8AC3E}">
        <p14:creationId xmlns:p14="http://schemas.microsoft.com/office/powerpoint/2010/main" val="8924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9D41E7-7BE3-4EF7-A82C-07426B9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bring / when to use it?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E01108-FFA3-48B5-A111-020FFB47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communication between services built on one or more different architectures and programming languages.</a:t>
            </a:r>
          </a:p>
          <a:p>
            <a:r>
              <a:rPr lang="en-US" dirty="0"/>
              <a:t>Communication of mobile devices or browsers with the server.</a:t>
            </a:r>
          </a:p>
          <a:p>
            <a:r>
              <a:rPr lang="en-US" dirty="0"/>
              <a:t>Easy generation of client libraries.</a:t>
            </a:r>
          </a:p>
          <a:p>
            <a:r>
              <a:rPr lang="en-US" dirty="0"/>
              <a:t>Low latency, high scalability (ideal for distributed systems).</a:t>
            </a:r>
          </a:p>
          <a:p>
            <a:r>
              <a:rPr lang="en-US" dirty="0"/>
              <a:t>Replacement for W</a:t>
            </a:r>
            <a:r>
              <a:rPr lang="cs-CZ"/>
              <a:t>C</a:t>
            </a:r>
            <a:r>
              <a:rPr lang="en-US"/>
              <a:t>F </a:t>
            </a:r>
            <a:r>
              <a:rPr lang="en-US" dirty="0"/>
              <a:t>in .NET Core.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333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B5C5C-1790-449B-808B-9F41BCE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are „P</a:t>
            </a:r>
            <a:r>
              <a:rPr lang="en-US" dirty="0" err="1"/>
              <a:t>rotocol</a:t>
            </a:r>
            <a:r>
              <a:rPr lang="en-US" dirty="0"/>
              <a:t> </a:t>
            </a:r>
            <a:r>
              <a:rPr lang="cs-CZ" dirty="0"/>
              <a:t>B</a:t>
            </a:r>
            <a:r>
              <a:rPr lang="en-US" dirty="0" err="1"/>
              <a:t>uffers</a:t>
            </a:r>
            <a:r>
              <a:rPr lang="cs-CZ" dirty="0"/>
              <a:t>“?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E24A6A-ED29-47DC-914F-E25FFE76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serialization protocol developed by Google.</a:t>
            </a:r>
          </a:p>
          <a:p>
            <a:r>
              <a:rPr lang="en-US" dirty="0"/>
              <a:t>Open source since July 2008.</a:t>
            </a:r>
          </a:p>
          <a:p>
            <a:r>
              <a:rPr lang="en-US" dirty="0"/>
              <a:t>Platform independent.</a:t>
            </a:r>
          </a:p>
          <a:p>
            <a:r>
              <a:rPr lang="en-US" dirty="0"/>
              <a:t>High performance.</a:t>
            </a:r>
          </a:p>
          <a:p>
            <a:r>
              <a:rPr lang="en-US" dirty="0"/>
              <a:t>Low CPU and memory requirements.</a:t>
            </a:r>
          </a:p>
          <a:p>
            <a:r>
              <a:rPr lang="en-US" dirty="0"/>
              <a:t>Small size = low data transfer.</a:t>
            </a:r>
          </a:p>
          <a:p>
            <a:r>
              <a:rPr lang="en-US" dirty="0"/>
              <a:t>They use * .proto files to describe the interface.</a:t>
            </a:r>
          </a:p>
          <a:p>
            <a:r>
              <a:rPr lang="en-US" dirty="0"/>
              <a:t>https://developers.google.com/protocol-buffers</a:t>
            </a:r>
          </a:p>
        </p:txBody>
      </p:sp>
    </p:spTree>
    <p:extLst>
      <p:ext uri="{BB962C8B-B14F-4D97-AF65-F5344CB8AC3E}">
        <p14:creationId xmlns:p14="http://schemas.microsoft.com/office/powerpoint/2010/main" val="38891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DE4238-099E-4738-83A1-7150DD9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en-US" dirty="0"/>
              <a:t> does the * .proto file look like?</a:t>
            </a:r>
            <a:endParaRPr lang="cs-CZ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5CC1C0-738E-4857-95E6-2017C573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468" y="1690688"/>
            <a:ext cx="5949064" cy="35394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"proto3"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csharp_namespace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MyBlog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myArticleService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AddRequest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AddReply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DeleteRequest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DeleteReply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AddRequest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1;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body = 2;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AddReply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= 1;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 = 2;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DeleteRequest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= 1;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DeleteReply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status = 1; }</a:t>
            </a:r>
            <a:endParaRPr kumimoji="0" lang="cs-CZ" altLang="cs-C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FDCFF7D0-37BA-4748-A161-A7D5CC8A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3556"/>
            <a:ext cx="10515600" cy="553946"/>
          </a:xfrm>
        </p:spPr>
        <p:txBody>
          <a:bodyPr/>
          <a:lstStyle/>
          <a:p>
            <a:r>
              <a:rPr lang="cs-CZ" dirty="0"/>
              <a:t>https://developers.google.com/protocol-buffers/docs/proto3</a:t>
            </a:r>
          </a:p>
        </p:txBody>
      </p:sp>
    </p:spTree>
    <p:extLst>
      <p:ext uri="{BB962C8B-B14F-4D97-AF65-F5344CB8AC3E}">
        <p14:creationId xmlns:p14="http://schemas.microsoft.com/office/powerpoint/2010/main" val="361647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0E920-80AB-4F05-B2BF-2D2B3861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the * .proto file?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B31344-0E62-4B37-AAF1-D5690DAB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Language-independent interface description.</a:t>
            </a:r>
          </a:p>
          <a:p>
            <a:r>
              <a:rPr lang="en-US" dirty="0"/>
              <a:t>Generating code for server and client.</a:t>
            </a:r>
          </a:p>
          <a:p>
            <a:r>
              <a:rPr lang="en-US" dirty="0"/>
              <a:t>To generate the code, you need a generator for the target language: </a:t>
            </a:r>
            <a:r>
              <a:rPr lang="en-US" dirty="0">
                <a:hlinkClick r:id="rId2"/>
              </a:rPr>
              <a:t>https://github.com/protocolbuffers/protobuf/releases/</a:t>
            </a:r>
            <a:endParaRPr lang="cs-CZ" dirty="0"/>
          </a:p>
          <a:p>
            <a:endParaRPr lang="en-US" dirty="0"/>
          </a:p>
          <a:p>
            <a:r>
              <a:rPr lang="en-US" dirty="0"/>
              <a:t>Visual Studio can generate code using the NuGet package "</a:t>
            </a:r>
            <a:r>
              <a:rPr lang="en-US" dirty="0" err="1"/>
              <a:t>Grpc.Tools</a:t>
            </a:r>
            <a:r>
              <a:rPr lang="en-US" dirty="0"/>
              <a:t>": </a:t>
            </a:r>
            <a:r>
              <a:rPr lang="en-US" dirty="0">
                <a:hlinkClick r:id="rId3"/>
              </a:rPr>
              <a:t>https://www.nuget.org/packages/Grpc.Tools/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44249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3591181343F404D8AC79E90F1D2415E" ma:contentTypeVersion="2" ma:contentTypeDescription="Vytvoří nový dokument" ma:contentTypeScope="" ma:versionID="2881df219269e8746a7e8a9c023290c8">
  <xsd:schema xmlns:xsd="http://www.w3.org/2001/XMLSchema" xmlns:xs="http://www.w3.org/2001/XMLSchema" xmlns:p="http://schemas.microsoft.com/office/2006/metadata/properties" xmlns:ns2="0f116eb5-a1b2-4154-9823-9b5c0944f7a9" targetNamespace="http://schemas.microsoft.com/office/2006/metadata/properties" ma:root="true" ma:fieldsID="a95264e73313aeeaef1b1e77601fa07f" ns2:_="">
    <xsd:import namespace="0f116eb5-a1b2-4154-9823-9b5c0944f7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16eb5-a1b2-4154-9823-9b5c0944f7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02A0D0-D34D-4B81-89EA-01102C96ACEF}"/>
</file>

<file path=customXml/itemProps2.xml><?xml version="1.0" encoding="utf-8"?>
<ds:datastoreItem xmlns:ds="http://schemas.openxmlformats.org/officeDocument/2006/customXml" ds:itemID="{826C1737-0ECE-45EB-B42B-3C54CE83C71B}"/>
</file>

<file path=customXml/itemProps3.xml><?xml version="1.0" encoding="utf-8"?>
<ds:datastoreItem xmlns:ds="http://schemas.openxmlformats.org/officeDocument/2006/customXml" ds:itemID="{2D9525D3-4845-4B44-8D0D-82D6988CBE21}"/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1393</Words>
  <Application>Microsoft Office PowerPoint</Application>
  <PresentationFormat>Širokoúhlá obrazovka</PresentationFormat>
  <Paragraphs>173</Paragraphs>
  <Slides>17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Motiv Office</vt:lpstr>
      <vt:lpstr>gRPC</vt:lpstr>
      <vt:lpstr>The world of services</vt:lpstr>
      <vt:lpstr>What is RPC?</vt:lpstr>
      <vt:lpstr>What is gRPC?</vt:lpstr>
      <vt:lpstr>Prezentace aplikace PowerPoint</vt:lpstr>
      <vt:lpstr>What does it bring / when to use it?</vt:lpstr>
      <vt:lpstr>What are „Protocol Buffers“?</vt:lpstr>
      <vt:lpstr>How does the * .proto file look like?</vt:lpstr>
      <vt:lpstr>What is the purpose of the * .proto file?</vt:lpstr>
      <vt:lpstr>gRPC server</vt:lpstr>
      <vt:lpstr>gRPC client</vt:lpstr>
      <vt:lpstr>Mapping C # to * .proto</vt:lpstr>
      <vt:lpstr>Metadata</vt:lpstr>
      <vt:lpstr>Authentication</vt:lpstr>
      <vt:lpstr>Streaming gRPC</vt:lpstr>
      <vt:lpstr>Streaming gRPC - client</vt:lpstr>
      <vt:lpstr>Streaming gRPC -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</dc:title>
  <dc:creator>Jan Janoušek</dc:creator>
  <cp:lastModifiedBy>Jan Janoušek</cp:lastModifiedBy>
  <cp:revision>43</cp:revision>
  <dcterms:created xsi:type="dcterms:W3CDTF">2020-11-23T06:10:25Z</dcterms:created>
  <dcterms:modified xsi:type="dcterms:W3CDTF">2021-03-28T06:40:54Z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0x01010023591181343F404D8AC79E90F1D2415E</vt:lpwstr>
  </property>
</Properties>
</file>