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0" r:id="rId7"/>
    <p:sldId id="264" r:id="rId8"/>
    <p:sldId id="272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6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9F0155-5527-40D2-8F32-DA458ED3C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53B646-6A82-4C9B-9AD1-3C71EBEA0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4E15A5F-6CC3-4496-80E9-AFE09980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7F6-E36B-4733-874D-BFF0B6EBA19B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861A051-AEB8-4712-9D5E-FDEEDB21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0CD9040-1CCF-44D8-AFC8-0C59EA14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C9BF-9AD3-4321-AC25-47FA7A383E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237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4BA059-B68A-4321-B4D9-7FFD9BDB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C8BD52A-B312-4B43-8A23-5201FE15C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CDDC39C-FFA6-44E1-A8D0-63A9A8AB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7F6-E36B-4733-874D-BFF0B6EBA19B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EE36CB-99CC-4128-9BDE-1020D0B1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E003CEF-3CB9-4994-8257-73CB75FF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C9BF-9AD3-4321-AC25-47FA7A383E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54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2266EB8-07F5-4402-BFB7-64490AB41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6FE445C-8AD9-4D7E-84E4-1145D8BF4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CD3E153-885F-4E15-8BC9-4E7F8C06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7F6-E36B-4733-874D-BFF0B6EBA19B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43FA84F-C5D7-4EB0-92DB-A5FC219E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8B25E72-EEEE-415D-8733-ECC41057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C9BF-9AD3-4321-AC25-47FA7A383E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49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61C616-D32B-4EBD-BF9A-991CC4DF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C6F936A-0166-406D-9CD1-032667AF9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414741E-9791-4CF7-924D-47F4F142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7F6-E36B-4733-874D-BFF0B6EBA19B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BDD9111-5186-4DD1-83F1-FE3F55DE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C61E96E-0ABF-4894-A860-CF3F252A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C9BF-9AD3-4321-AC25-47FA7A383E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065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0720FE-B03A-4E34-8180-F2793E5A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476DF58-04A4-4B7C-8C59-45E54BD32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26D79BB-BA2C-46B2-BA06-6E44A1F1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7F6-E36B-4733-874D-BFF0B6EBA19B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F873CBC-AD21-4ABD-A384-08294E8A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B2051B5-910B-461B-BEF4-0EF42B7B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C9BF-9AD3-4321-AC25-47FA7A383E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140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1D571-CFF5-48C2-9548-E73F11E8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0117E1A-19D8-41DE-BD1F-86C7858CE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EA9167F5-3087-42FC-9A8F-178F8568D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1AEFF9E-553B-4058-8A76-EA9B3277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7F6-E36B-4733-874D-BFF0B6EBA19B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2B4B310-0C6B-4E6E-ACB9-13410A47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7829EB5-C151-4212-A54A-DFAA6EDA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C9BF-9AD3-4321-AC25-47FA7A383E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141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B1595A-9F36-492B-9203-1E07EA32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4F066580-7AFB-43F9-80D0-26D008DC6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F77E3305-EF4C-4F97-9138-64F121577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26286BE3-FF58-4948-B26A-5338AB921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C452FE68-BA63-4E78-8CFE-9ADDE9CF7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B8E0746-1ABE-4316-BD63-D88E8E8E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7F6-E36B-4733-874D-BFF0B6EBA19B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18943F6-0C30-4E7F-B5FC-087E5E57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68CC4E9-9C5F-45B7-992C-2A54A453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C9BF-9AD3-4321-AC25-47FA7A383E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113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D4815A-696B-4F3C-A7F2-F47CA2EF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419434C-6C5E-43DF-BCF9-8AEC2CDA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7F6-E36B-4733-874D-BFF0B6EBA19B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5DBE53B-690F-4472-8072-E5BA2336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E7C0477-4D48-455B-84FD-DBB2C3DD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C9BF-9AD3-4321-AC25-47FA7A383E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974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16C678C-9837-402D-9875-D61F8E39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7F6-E36B-4733-874D-BFF0B6EBA19B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D014F81-90D8-43A5-8FCF-8E0CEA89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EE77797-422A-414C-9097-0FCFF56F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C9BF-9AD3-4321-AC25-47FA7A383E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706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D46D8F-BC70-4A63-9606-F788AFE6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F6FE989-C968-428E-B1B1-50BDAC896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A7B4245F-ADAF-408E-8E2B-B18691CEF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56BB692-D538-4C70-A1B7-BD6D65EE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7F6-E36B-4733-874D-BFF0B6EBA19B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F7E67B5-23C4-4541-9ECC-9EE15E41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ADCA3BF-AA17-46AD-9353-97FE6790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C9BF-9AD3-4321-AC25-47FA7A383E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82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E3BE15-2DFD-4EF2-9B81-5B29DF98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E9B0C59-E3C6-4D31-9BC1-486C7A2B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194DF20B-9584-4656-A30B-33E7A1C00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BA2EF50-C1E8-4307-BF77-BC897207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7F6-E36B-4733-874D-BFF0B6EBA19B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D5197FC-064E-46E9-9D00-D2584FC7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6BAE97D-AEAE-40DB-974E-80FAD13C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C9BF-9AD3-4321-AC25-47FA7A383E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502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9622DFF-A239-4008-ACCA-3EF7A26A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E228A4DB-2454-40E0-8436-01C6A9CF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0B11874-613D-4AF7-BECB-E99C7AD30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07F6-E36B-4733-874D-BFF0B6EBA19B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1ECD98C-048F-45F5-A28B-7523270A0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D7B783-1A01-461F-BF6F-7F3AD4456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DC9BF-9AD3-4321-AC25-47FA7A383E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160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Moq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1D0E8C-DE69-4621-A6BE-5F7D40F47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Unit </a:t>
            </a:r>
            <a:r>
              <a:rPr lang="cs-CZ" dirty="0" err="1"/>
              <a:t>tests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BC75A8E-A578-4869-ABC8-56794B6FC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Ing. </a:t>
            </a:r>
            <a:r>
              <a:rPr lang="cs-CZ"/>
              <a:t>Jan Janoušek</a:t>
            </a:r>
          </a:p>
        </p:txBody>
      </p:sp>
    </p:spTree>
    <p:extLst>
      <p:ext uri="{BB962C8B-B14F-4D97-AF65-F5344CB8AC3E}">
        <p14:creationId xmlns:p14="http://schemas.microsoft.com/office/powerpoint/2010/main" val="395989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1274ED-7012-45D4-A3E8-05F213F2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</a:t>
            </a:r>
            <a:r>
              <a:rPr lang="cs-CZ" dirty="0" err="1"/>
              <a:t>initialization</a:t>
            </a:r>
            <a:r>
              <a:rPr lang="cs-CZ" dirty="0"/>
              <a:t> and </a:t>
            </a:r>
            <a:r>
              <a:rPr lang="cs-CZ" dirty="0" err="1"/>
              <a:t>cleaning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1CF469A-7C82-491B-BBE6-4EE57B59F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define methods that are called before or after the test. These methods are marked with attributes.</a:t>
            </a:r>
          </a:p>
          <a:p>
            <a:r>
              <a:rPr lang="en-US" b="1" dirty="0"/>
              <a:t>[</a:t>
            </a:r>
            <a:r>
              <a:rPr lang="en-US" b="1" dirty="0" err="1"/>
              <a:t>TestInitialize</a:t>
            </a:r>
            <a:r>
              <a:rPr lang="en-US" b="1" dirty="0"/>
              <a:t>] </a:t>
            </a:r>
            <a:r>
              <a:rPr lang="en-US" dirty="0"/>
              <a:t>- The method is called before each test method.</a:t>
            </a:r>
          </a:p>
          <a:p>
            <a:r>
              <a:rPr lang="en-US" b="1" dirty="0"/>
              <a:t>[</a:t>
            </a:r>
            <a:r>
              <a:rPr lang="en-US" b="1" dirty="0" err="1"/>
              <a:t>TestCleanup</a:t>
            </a:r>
            <a:r>
              <a:rPr lang="en-US" b="1" dirty="0"/>
              <a:t>] </a:t>
            </a:r>
            <a:r>
              <a:rPr lang="en-US" dirty="0"/>
              <a:t>- the method is called after each test method.</a:t>
            </a:r>
          </a:p>
          <a:p>
            <a:r>
              <a:rPr lang="en-US" b="1" dirty="0"/>
              <a:t>[</a:t>
            </a:r>
            <a:r>
              <a:rPr lang="en-US" b="1" dirty="0" err="1"/>
              <a:t>ClassInitialize</a:t>
            </a:r>
            <a:r>
              <a:rPr lang="en-US" b="1" dirty="0"/>
              <a:t>] </a:t>
            </a:r>
            <a:r>
              <a:rPr lang="en-US" dirty="0"/>
              <a:t>- the method is called before the first test method (must be a static method).</a:t>
            </a:r>
          </a:p>
          <a:p>
            <a:r>
              <a:rPr lang="en-US" b="1" dirty="0"/>
              <a:t>[</a:t>
            </a:r>
            <a:r>
              <a:rPr lang="en-US" b="1" dirty="0" err="1"/>
              <a:t>ClassCleanup</a:t>
            </a:r>
            <a:r>
              <a:rPr lang="en-US" b="1" dirty="0"/>
              <a:t>] </a:t>
            </a:r>
            <a:r>
              <a:rPr lang="en-US" dirty="0"/>
              <a:t>- the method is called after the last test method (must be a static method).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3573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1274ED-7012-45D4-A3E8-05F213F2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Exception</a:t>
            </a:r>
            <a:r>
              <a:rPr lang="cs-CZ" dirty="0"/>
              <a:t> testing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6495821-2CFD-43DF-876B-1B22414E6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78" y="1952046"/>
            <a:ext cx="8561959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TestMethod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ExpectedException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NotImplementedException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ExceptionTest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// </a:t>
            </a:r>
            <a:r>
              <a:rPr kumimoji="0" lang="en-US" altLang="cs-CZ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here it is possible to test a method that should return an exception of </a:t>
            </a:r>
            <a:b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//	</a:t>
            </a:r>
            <a:r>
              <a:rPr kumimoji="0" lang="en-US" altLang="cs-CZ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type "</a:t>
            </a:r>
            <a:r>
              <a:rPr kumimoji="0" lang="en-US" altLang="cs-CZ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NotImplementedException</a:t>
            </a:r>
            <a:r>
              <a:rPr kumimoji="0" lang="en-US" altLang="cs-CZ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cs-CZ" altLang="cs-CZ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CC0C164D-FEEA-4D59-B096-BD620037A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1053"/>
            <a:ext cx="10515600" cy="196590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ExpectedException</a:t>
            </a:r>
            <a:r>
              <a:rPr lang="en-US" dirty="0"/>
              <a:t> attribute says that an exception of a specific type is expected (= the test will be successful if an exception occurs).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0446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96A037-1046-44A8-815C-B68F6C98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</a:t>
            </a:r>
            <a:r>
              <a:rPr lang="cs-CZ" dirty="0" err="1"/>
              <a:t>description</a:t>
            </a:r>
            <a:endParaRPr lang="cs-CZ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D9B4C0-B3FC-4217-BA32-27A550684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043" y="2712260"/>
            <a:ext cx="9890849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TestMethod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/ Notes"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NameOnlySpecTest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FullNameFormatter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"Jan"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"Janoušek"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.AreEqual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"Jan Janoušek"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01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96A037-1046-44A8-815C-B68F6C98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</a:t>
            </a:r>
            <a:r>
              <a:rPr lang="cs-CZ" dirty="0" err="1"/>
              <a:t>category</a:t>
            </a:r>
            <a:endParaRPr lang="cs-CZ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D9B4C0-B3FC-4217-BA32-27A550684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043" y="2712260"/>
            <a:ext cx="9890849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TestMethod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NameOnlySpecTest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FullNameFormatter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"Jan"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"Janoušek"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.AreEqual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"Jan Janoušek"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33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89DD87-1D50-4A98-9BAE-85698F16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Private</a:t>
            </a:r>
            <a:r>
              <a:rPr lang="cs-CZ" dirty="0"/>
              <a:t> </a:t>
            </a:r>
            <a:r>
              <a:rPr lang="cs-CZ" dirty="0" err="1"/>
              <a:t>variables</a:t>
            </a:r>
            <a:r>
              <a:rPr lang="cs-CZ" dirty="0"/>
              <a:t>, </a:t>
            </a:r>
            <a:r>
              <a:rPr lang="cs-CZ" dirty="0" err="1"/>
              <a:t>methods</a:t>
            </a:r>
            <a:r>
              <a:rPr lang="cs-CZ" dirty="0"/>
              <a:t>, </a:t>
            </a:r>
            <a:r>
              <a:rPr lang="cs-CZ" dirty="0" err="1"/>
              <a:t>etc</a:t>
            </a:r>
            <a:r>
              <a:rPr lang="cs-CZ" dirty="0"/>
              <a:t>.…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4F5308E-C61A-487F-A821-7266907CF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PrivateObject</a:t>
            </a:r>
            <a:r>
              <a:rPr lang="cs-CZ" b="1" dirty="0"/>
              <a:t> </a:t>
            </a:r>
            <a:r>
              <a:rPr lang="cs-CZ" dirty="0"/>
              <a:t>- instance </a:t>
            </a:r>
            <a:r>
              <a:rPr lang="cs-CZ" dirty="0" err="1"/>
              <a:t>methods</a:t>
            </a:r>
            <a:r>
              <a:rPr lang="cs-CZ" dirty="0"/>
              <a:t>, </a:t>
            </a:r>
            <a:r>
              <a:rPr lang="cs-CZ" dirty="0" err="1"/>
              <a:t>properties</a:t>
            </a:r>
            <a:r>
              <a:rPr lang="cs-CZ" dirty="0"/>
              <a:t>, </a:t>
            </a:r>
            <a:r>
              <a:rPr lang="cs-CZ" dirty="0" err="1"/>
              <a:t>etc</a:t>
            </a:r>
            <a:r>
              <a:rPr lang="cs-CZ" dirty="0"/>
              <a:t> ..</a:t>
            </a:r>
          </a:p>
          <a:p>
            <a:pPr lvl="1"/>
            <a:r>
              <a:rPr lang="cs-CZ" dirty="0" err="1"/>
              <a:t>PrivateObject</a:t>
            </a:r>
            <a:r>
              <a:rPr lang="cs-CZ" dirty="0"/>
              <a:t> o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PrivateObject</a:t>
            </a:r>
            <a:r>
              <a:rPr lang="cs-CZ" dirty="0"/>
              <a:t> (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NameOfTheClass</a:t>
            </a:r>
            <a:r>
              <a:rPr lang="cs-CZ" dirty="0"/>
              <a:t> ());</a:t>
            </a:r>
            <a:br>
              <a:rPr lang="cs-CZ" dirty="0"/>
            </a:br>
            <a:r>
              <a:rPr lang="cs-CZ" dirty="0" err="1"/>
              <a:t>o.GetProperty</a:t>
            </a:r>
            <a:r>
              <a:rPr lang="cs-CZ" dirty="0"/>
              <a:t> ("</a:t>
            </a:r>
            <a:r>
              <a:rPr lang="cs-CZ" dirty="0" err="1"/>
              <a:t>NameOfTheProperty</a:t>
            </a:r>
            <a:r>
              <a:rPr lang="cs-CZ" dirty="0"/>
              <a:t>");</a:t>
            </a:r>
          </a:p>
          <a:p>
            <a:endParaRPr lang="cs-CZ" b="1" dirty="0"/>
          </a:p>
          <a:p>
            <a:r>
              <a:rPr lang="cs-CZ" b="1" dirty="0" err="1"/>
              <a:t>PrivateType</a:t>
            </a:r>
            <a:r>
              <a:rPr lang="cs-CZ" b="1" dirty="0"/>
              <a:t> </a:t>
            </a:r>
            <a:r>
              <a:rPr lang="cs-CZ" dirty="0"/>
              <a:t>-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, </a:t>
            </a:r>
            <a:r>
              <a:rPr lang="cs-CZ" dirty="0" err="1"/>
              <a:t>properties</a:t>
            </a:r>
            <a:r>
              <a:rPr lang="cs-CZ" dirty="0"/>
              <a:t>, </a:t>
            </a:r>
            <a:r>
              <a:rPr lang="cs-CZ" dirty="0" err="1"/>
              <a:t>etc</a:t>
            </a:r>
            <a:r>
              <a:rPr lang="cs-CZ" dirty="0"/>
              <a:t> ..</a:t>
            </a:r>
          </a:p>
          <a:p>
            <a:pPr lvl="1"/>
            <a:r>
              <a:rPr lang="cs-CZ" dirty="0" err="1"/>
              <a:t>PrivateType</a:t>
            </a:r>
            <a:r>
              <a:rPr lang="cs-CZ" dirty="0"/>
              <a:t> t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PrivateType</a:t>
            </a:r>
            <a:r>
              <a:rPr lang="cs-CZ" dirty="0"/>
              <a:t> (</a:t>
            </a:r>
            <a:r>
              <a:rPr lang="cs-CZ" dirty="0" err="1"/>
              <a:t>typeof</a:t>
            </a:r>
            <a:r>
              <a:rPr lang="cs-CZ" dirty="0"/>
              <a:t> (</a:t>
            </a:r>
            <a:r>
              <a:rPr lang="cs-CZ" dirty="0" err="1"/>
              <a:t>NameOfTheClass</a:t>
            </a:r>
            <a:r>
              <a:rPr lang="cs-CZ"/>
              <a:t>));</a:t>
            </a:r>
            <a:br>
              <a:rPr lang="cs-CZ"/>
            </a:br>
            <a:r>
              <a:rPr lang="cs-CZ"/>
              <a:t>t</a:t>
            </a:r>
            <a:r>
              <a:rPr lang="cs-CZ" dirty="0" err="1"/>
              <a:t>.InvokeStatic</a:t>
            </a:r>
            <a:r>
              <a:rPr lang="cs-CZ" dirty="0"/>
              <a:t> ("</a:t>
            </a:r>
            <a:r>
              <a:rPr lang="cs-CZ" dirty="0" err="1"/>
              <a:t>NameOfTheMethod</a:t>
            </a:r>
            <a:r>
              <a:rPr lang="cs-CZ" dirty="0"/>
              <a:t>",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 [] {5, 6});</a:t>
            </a:r>
          </a:p>
          <a:p>
            <a:endParaRPr lang="cs-CZ" b="1" dirty="0"/>
          </a:p>
          <a:p>
            <a:r>
              <a:rPr lang="cs-CZ" dirty="0"/>
              <a:t>Works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reflection</a:t>
            </a:r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7670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D02A92-3A9C-4451-8948-7630F8B8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more complex classes?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DCA8F34-5890-44F1-99F0-C9513FD0C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8248"/>
            <a:ext cx="10515600" cy="77879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DataStore</a:t>
            </a:r>
            <a:r>
              <a:rPr lang="en-US" dirty="0"/>
              <a:t> communicates directly with the database and </a:t>
            </a:r>
            <a:r>
              <a:rPr lang="en-US" b="1" dirty="0" err="1"/>
              <a:t>OrderManager</a:t>
            </a:r>
            <a:r>
              <a:rPr lang="en-US" dirty="0"/>
              <a:t> depends on it - testing is problematic…</a:t>
            </a:r>
            <a:endParaRPr lang="cs-CZ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4EC963B-4ACB-4FEE-870D-4A6BB8C1E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30" y="1366295"/>
            <a:ext cx="10645863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TestClass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OrderManagerTest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TestMethod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  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UserCreationTest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  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DataStore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DataStore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"...database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 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OrderManager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orderManager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OrderManager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5;     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productIds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 { 9, 20 };     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isSuccess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orderManager.CreateOrder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productIds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.AreEqual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isSuccess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       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07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D02A92-3A9C-4451-8948-7630F8B8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more complex classes</a:t>
            </a:r>
            <a:r>
              <a:rPr lang="cs-CZ" dirty="0"/>
              <a:t> - interface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DCA8F34-5890-44F1-99F0-C9513FD0C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8247"/>
            <a:ext cx="10515600" cy="117107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If the implementation uses an interface, it's easy to create a test class (implementation) that will "pretend" it's doing something, even if it doesn't…</a:t>
            </a:r>
          </a:p>
          <a:p>
            <a:r>
              <a:rPr lang="en-US" b="1" dirty="0" err="1"/>
              <a:t>OrderManager</a:t>
            </a:r>
            <a:r>
              <a:rPr lang="en-US" dirty="0"/>
              <a:t> is now dependent only on the interface.</a:t>
            </a:r>
          </a:p>
          <a:p>
            <a:r>
              <a:rPr lang="en-US" b="1" dirty="0" err="1"/>
              <a:t>MockupDataStore</a:t>
            </a:r>
            <a:r>
              <a:rPr lang="en-US" dirty="0"/>
              <a:t> may not work with DB. For example, it can only hold data in memory.</a:t>
            </a:r>
            <a:endParaRPr lang="cs-CZ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4EC963B-4ACB-4FEE-870D-4A6BB8C1E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30" y="1366295"/>
            <a:ext cx="11543545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TestClass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OrderManagerTest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TestMethod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  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UserCreationTest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  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IDataStore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MockupDataStore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"...database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 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OrderManager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orderManager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OrderManager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5;     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productIds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 { 9, 20 };     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isSuccess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orderManager.CreateOrder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productIds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.AreEqual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isSuccess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       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4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5162EE-E005-4441-B451-9A15B334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Mock</a:t>
            </a:r>
            <a:r>
              <a:rPr lang="cs-CZ" dirty="0" err="1"/>
              <a:t>ing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56C79EA-1E43-4D4F-8B83-3CC489755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mock object is an object that simulates the behavior of a real object.</a:t>
            </a:r>
          </a:p>
          <a:p>
            <a:r>
              <a:rPr lang="en-US" dirty="0"/>
              <a:t>It is most often used for testing.</a:t>
            </a:r>
          </a:p>
          <a:p>
            <a:r>
              <a:rPr lang="en-US" dirty="0"/>
              <a:t>There are many libraries that implement Mocking.</a:t>
            </a:r>
          </a:p>
          <a:p>
            <a:r>
              <a:rPr lang="en-US" dirty="0"/>
              <a:t>Examples of libraries for .NET: </a:t>
            </a:r>
            <a:endParaRPr lang="cs-CZ" dirty="0"/>
          </a:p>
          <a:p>
            <a:pPr lvl="1"/>
            <a:r>
              <a:rPr lang="cs-CZ" dirty="0" err="1"/>
              <a:t>Moq</a:t>
            </a:r>
            <a:r>
              <a:rPr lang="cs-CZ" dirty="0"/>
              <a:t> - </a:t>
            </a:r>
            <a:r>
              <a:rPr lang="cs-CZ" dirty="0">
                <a:hlinkClick r:id="rId2"/>
              </a:rPr>
              <a:t>https://www.nuget.org/packages/Moq/</a:t>
            </a:r>
            <a:endParaRPr lang="cs-CZ" dirty="0"/>
          </a:p>
          <a:p>
            <a:pPr lvl="1"/>
            <a:r>
              <a:rPr lang="cs-CZ" dirty="0" err="1"/>
              <a:t>NSubstitute</a:t>
            </a:r>
            <a:endParaRPr lang="cs-CZ" dirty="0"/>
          </a:p>
          <a:p>
            <a:pPr lvl="1"/>
            <a:r>
              <a:rPr lang="cs-CZ" dirty="0" err="1"/>
              <a:t>Rhino</a:t>
            </a:r>
            <a:r>
              <a:rPr lang="cs-CZ" dirty="0"/>
              <a:t> </a:t>
            </a:r>
            <a:r>
              <a:rPr lang="cs-CZ" dirty="0" err="1"/>
              <a:t>Mocks</a:t>
            </a:r>
            <a:endParaRPr lang="cs-CZ" dirty="0"/>
          </a:p>
          <a:p>
            <a:pPr lvl="1"/>
            <a:r>
              <a:rPr lang="cs-CZ" dirty="0" err="1"/>
              <a:t>FakeItEasy</a:t>
            </a:r>
            <a:endParaRPr lang="cs-CZ" dirty="0"/>
          </a:p>
          <a:p>
            <a:pPr lvl="1"/>
            <a:r>
              <a:rPr lang="cs-CZ" dirty="0" err="1"/>
              <a:t>NMock</a:t>
            </a:r>
            <a:endParaRPr lang="cs-CZ" dirty="0"/>
          </a:p>
          <a:p>
            <a:pPr lvl="1"/>
            <a:r>
              <a:rPr lang="cs-CZ" dirty="0" err="1"/>
              <a:t>Atd</a:t>
            </a:r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72456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5162EE-E005-4441-B451-9A15B334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Moq</a:t>
            </a:r>
            <a:r>
              <a:rPr lang="en-US" b="1" dirty="0"/>
              <a:t> </a:t>
            </a:r>
            <a:r>
              <a:rPr lang="en-US" dirty="0"/>
              <a:t>- example of "implementation" of the interface using mocking</a:t>
            </a:r>
            <a:endParaRPr lang="cs-CZ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7D3905D-DC67-485D-93A8-78568625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180" y="1747634"/>
            <a:ext cx="6132260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TestClass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MockingTest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TestMethod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SimpleTest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IUser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userMock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IUser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           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userMock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SetupGet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 =&gt;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x.Name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"Jan"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       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alt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userMock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 =&gt;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x.GetAge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 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(30);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IUser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 =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userMock.Object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 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.AreEqual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"Jan"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user.Name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.AreEqual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(30, 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user.GetAge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1F7D66C-4376-49A7-A960-721C08DB5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3940"/>
            <a:ext cx="4025461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IUser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 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GetAge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50EA19B0-DEBC-478F-A068-5D6FEB26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6051"/>
            <a:ext cx="4761712" cy="3244565"/>
          </a:xfrm>
        </p:spPr>
        <p:txBody>
          <a:bodyPr/>
          <a:lstStyle/>
          <a:p>
            <a:r>
              <a:rPr lang="en-US" dirty="0"/>
              <a:t>An object is created that implements the </a:t>
            </a:r>
            <a:r>
              <a:rPr lang="en-US" i="1" dirty="0" err="1"/>
              <a:t>IUser</a:t>
            </a:r>
            <a:r>
              <a:rPr lang="en-US" dirty="0"/>
              <a:t>.</a:t>
            </a:r>
          </a:p>
          <a:p>
            <a:r>
              <a:rPr lang="en-US" dirty="0"/>
              <a:t>An object can only return predefined objects.</a:t>
            </a:r>
          </a:p>
          <a:p>
            <a:r>
              <a:rPr lang="en-US" dirty="0"/>
              <a:t>Saves time and code - no need to create additional classes for testing.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32496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0A391C-8710-44B5-A924-3C7DDECA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Moq</a:t>
            </a:r>
            <a:r>
              <a:rPr lang="en-US" dirty="0"/>
              <a:t> - how to return different values?</a:t>
            </a:r>
            <a:endParaRPr lang="cs-CZ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EC85E6-2894-4834-87CC-9900B40C9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998" y="1972314"/>
            <a:ext cx="6574236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TestClass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MockingTest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TestMethod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SimpleTest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IUser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userMock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IUser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 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30; 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userMock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    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 =&gt;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x.GetAge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                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 =&gt;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               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 =&gt;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++); 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alt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IUser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 =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userMock.Object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            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alt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.AreEqual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(30, 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user.GetAge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.AreEqual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(31, 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user.GetAge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55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FC432-59E8-4A8D-A512-65344DF9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Unit </a:t>
            </a:r>
            <a:r>
              <a:rPr lang="cs-CZ" dirty="0" err="1"/>
              <a:t>tests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4CC4B3D-1A9B-4C1F-B8E5-6A588D4F2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0902"/>
          </a:xfrm>
        </p:spPr>
        <p:txBody>
          <a:bodyPr>
            <a:normAutofit/>
          </a:bodyPr>
          <a:lstStyle/>
          <a:p>
            <a:r>
              <a:rPr lang="en-US" dirty="0"/>
              <a:t>Used for automated testing of code parts.</a:t>
            </a:r>
          </a:p>
          <a:p>
            <a:r>
              <a:rPr lang="en-US" dirty="0"/>
              <a:t>You are writing code that tests another code.</a:t>
            </a:r>
          </a:p>
          <a:p>
            <a:r>
              <a:rPr lang="en-US" dirty="0"/>
              <a:t>Test means checking outputs based on specific inputs.</a:t>
            </a:r>
          </a:p>
          <a:p>
            <a:r>
              <a:rPr lang="en-US" b="1" dirty="0"/>
              <a:t>Test-driven development (TDD) </a:t>
            </a:r>
            <a:r>
              <a:rPr lang="en-US" dirty="0"/>
              <a:t>- a method of development based on writing tests. The test is written first, and then the implementation is performed.</a:t>
            </a:r>
          </a:p>
          <a:p>
            <a:r>
              <a:rPr lang="en-US" dirty="0"/>
              <a:t>Usually we are able to describe very simply what the inputs and outputs are (including possible problem states). It is more complicated to describe the solution itself…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6875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39F9AF-D0F3-43EF-B174-67526297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testable code?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CED1BC8-6FE8-4FDF-9181-8C14C5C5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the application into smaller independent units.</a:t>
            </a:r>
          </a:p>
          <a:p>
            <a:r>
              <a:rPr lang="en-US" dirty="0"/>
              <a:t>Learn to use the interface.</a:t>
            </a:r>
          </a:p>
          <a:p>
            <a:r>
              <a:rPr lang="en-US" dirty="0"/>
              <a:t>Eliminate "tight connections" - if one class uses an instance of another class, try to pass that instance as a dependency (and not create it directly in the class) - dependency injection.</a:t>
            </a:r>
          </a:p>
          <a:p>
            <a:r>
              <a:rPr lang="en-US" dirty="0"/>
              <a:t>Write deterministic functions - generating random numbers, working with time, etc. can be a problem…</a:t>
            </a:r>
          </a:p>
          <a:p>
            <a:r>
              <a:rPr lang="en-US"/>
              <a:t>Eliminate global and static variables.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246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FC432-59E8-4A8D-A512-65344DF9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MSTest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4CC4B3D-1A9B-4C1F-B8E5-6A588D4F2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0902"/>
          </a:xfrm>
        </p:spPr>
        <p:txBody>
          <a:bodyPr>
            <a:normAutofit/>
          </a:bodyPr>
          <a:lstStyle/>
          <a:p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testing </a:t>
            </a:r>
            <a:r>
              <a:rPr lang="cs-CZ" dirty="0" err="1"/>
              <a:t>frameworks</a:t>
            </a:r>
            <a:r>
              <a:rPr lang="cs-CZ" dirty="0"/>
              <a:t>.</a:t>
            </a:r>
          </a:p>
          <a:p>
            <a:r>
              <a:rPr lang="cs-CZ" dirty="0" err="1"/>
              <a:t>Collection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libraries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testing.</a:t>
            </a:r>
          </a:p>
          <a:p>
            <a:r>
              <a:rPr lang="cs-CZ" dirty="0"/>
              <a:t>Direct support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Visual</a:t>
            </a:r>
            <a:r>
              <a:rPr lang="cs-CZ" dirty="0"/>
              <a:t> Studio ("Unit Test Project (.NET </a:t>
            </a:r>
            <a:r>
              <a:rPr lang="cs-CZ" dirty="0" err="1"/>
              <a:t>Frame</a:t>
            </a:r>
            <a:r>
              <a:rPr lang="cs-CZ" dirty="0"/>
              <a:t>)" </a:t>
            </a:r>
            <a:r>
              <a:rPr lang="cs-CZ" dirty="0" err="1"/>
              <a:t>template</a:t>
            </a:r>
            <a:r>
              <a:rPr lang="cs-CZ" dirty="0"/>
              <a:t>).</a:t>
            </a:r>
          </a:p>
          <a:p>
            <a:r>
              <a:rPr lang="cs-CZ" dirty="0" err="1"/>
              <a:t>Distribution</a:t>
            </a:r>
            <a:r>
              <a:rPr lang="cs-CZ" dirty="0"/>
              <a:t> via </a:t>
            </a:r>
            <a:r>
              <a:rPr lang="cs-CZ" dirty="0" err="1"/>
              <a:t>NuGet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MSTest.TestFramework</a:t>
            </a:r>
            <a:r>
              <a:rPr lang="cs-CZ" dirty="0"/>
              <a:t> - </a:t>
            </a:r>
            <a:r>
              <a:rPr lang="cs-CZ" dirty="0" err="1"/>
              <a:t>protesting</a:t>
            </a:r>
            <a:r>
              <a:rPr lang="cs-CZ" dirty="0"/>
              <a:t> framework</a:t>
            </a:r>
          </a:p>
          <a:p>
            <a:pPr lvl="1"/>
            <a:r>
              <a:rPr lang="cs-CZ" dirty="0" err="1"/>
              <a:t>MSTest.TestAdapter</a:t>
            </a:r>
            <a:r>
              <a:rPr lang="cs-CZ" dirty="0"/>
              <a:t> - </a:t>
            </a:r>
            <a:r>
              <a:rPr lang="cs-CZ" dirty="0" err="1"/>
              <a:t>adapters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running</a:t>
            </a:r>
            <a:r>
              <a:rPr lang="cs-CZ" dirty="0"/>
              <a:t> </a:t>
            </a:r>
            <a:r>
              <a:rPr lang="cs-CZ" dirty="0" err="1"/>
              <a:t>tests</a:t>
            </a:r>
            <a:r>
              <a:rPr lang="cs-CZ" dirty="0"/>
              <a:t> in VS.</a:t>
            </a:r>
          </a:p>
          <a:p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known</a:t>
            </a:r>
            <a:r>
              <a:rPr lang="cs-CZ" dirty="0"/>
              <a:t> </a:t>
            </a:r>
            <a:r>
              <a:rPr lang="cs-CZ" dirty="0" err="1"/>
              <a:t>frameworks</a:t>
            </a:r>
            <a:r>
              <a:rPr lang="cs-CZ" dirty="0"/>
              <a:t> </a:t>
            </a:r>
            <a:r>
              <a:rPr lang="cs-CZ" dirty="0" err="1"/>
              <a:t>tested</a:t>
            </a:r>
            <a:r>
              <a:rPr lang="cs-CZ" dirty="0"/>
              <a:t> in .NET: </a:t>
            </a:r>
            <a:r>
              <a:rPr lang="cs-CZ" dirty="0" err="1"/>
              <a:t>xUnit</a:t>
            </a:r>
            <a:r>
              <a:rPr lang="cs-CZ" dirty="0"/>
              <a:t>, </a:t>
            </a:r>
            <a:r>
              <a:rPr lang="cs-CZ" dirty="0" err="1"/>
              <a:t>NUnit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90957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C849E2-37CB-40B6-9E59-8492AB55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and run a test?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7E6B1E9-78B9-4AEC-91D9-4BAC1C2F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You need to create a class that will represent a set of tests.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test class must have the [</a:t>
            </a:r>
            <a:r>
              <a:rPr lang="en-US" dirty="0" err="1"/>
              <a:t>TestClass</a:t>
            </a:r>
            <a:r>
              <a:rPr lang="en-US" dirty="0"/>
              <a:t>] attribute.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Methods within the class will represent individual tests.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method must have [</a:t>
            </a:r>
            <a:r>
              <a:rPr lang="en-US" dirty="0" err="1"/>
              <a:t>TestMethod</a:t>
            </a:r>
            <a:r>
              <a:rPr lang="en-US" dirty="0"/>
              <a:t>] attribute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Within the methods, the tested code is executed over specific inputs and the outputs are controlled.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Tests are run directly in the VS using the Test Explorer panel.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547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BC0166-220A-44C9-B8D6-AA775BD5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Tested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-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8D12915-031E-4C12-961A-D6AE51BFB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901" y="2777735"/>
            <a:ext cx="10184198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FullNameFormatter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1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BC0166-220A-44C9-B8D6-AA775BD5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Unit test -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307FE9-7F68-4E6A-906A-9B75073B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263" y="1650901"/>
            <a:ext cx="10197022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TestClass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FullNameFormatterTest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TestMethod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FullSpecTest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FullNameFormatter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"Jan"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"Janoušek"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"Ing."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.AreEqual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"Ing. Jan Janoušek"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TestMethod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NameOnlySpecTest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FullNameFormatter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"Jan"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"Janoušek"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.AreEqual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"Jan Janoušek"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24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2928F7-0549-4C69-A0C4-C9A3F912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</a:t>
            </a:r>
            <a:r>
              <a:rPr lang="cs-CZ" dirty="0" err="1"/>
              <a:t>result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1A5533F-D9B4-4A19-8C1B-25EC6BA7A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1475" y="1987550"/>
            <a:ext cx="7172325" cy="4351338"/>
          </a:xfrm>
        </p:spPr>
        <p:txBody>
          <a:bodyPr/>
          <a:lstStyle/>
          <a:p>
            <a:r>
              <a:rPr lang="en-US" dirty="0"/>
              <a:t>The first test passed.</a:t>
            </a:r>
          </a:p>
          <a:p>
            <a:r>
              <a:rPr lang="en-US" dirty="0"/>
              <a:t>The second test failed - there is a space in front of the name that should not be there.</a:t>
            </a:r>
            <a:endParaRPr lang="cs-CZ" dirty="0"/>
          </a:p>
        </p:txBody>
      </p:sp>
      <p:pic>
        <p:nvPicPr>
          <p:cNvPr id="4" name="Zástupný symbol pro obsah 4">
            <a:extLst>
              <a:ext uri="{FF2B5EF4-FFF2-40B4-BE49-F238E27FC236}">
                <a16:creationId xmlns:a16="http://schemas.microsoft.com/office/drawing/2014/main" id="{D41BF23F-242E-4218-B50B-15196C5CB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7550"/>
            <a:ext cx="29039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1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471F32-45EC-4D76-ACC5-24630417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Assert</a:t>
            </a:r>
            <a:r>
              <a:rPr lang="cs-CZ" dirty="0"/>
              <a:t> – output </a:t>
            </a:r>
            <a:r>
              <a:rPr lang="cs-CZ" dirty="0" err="1"/>
              <a:t>verification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E72447A-08D8-4CED-B8A2-DD95B83E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 err="1"/>
              <a:t>Assert.AreEqual</a:t>
            </a:r>
            <a:r>
              <a:rPr lang="cs-CZ" dirty="0"/>
              <a:t>();</a:t>
            </a:r>
          </a:p>
          <a:p>
            <a:r>
              <a:rPr lang="cs-CZ" dirty="0" err="1"/>
              <a:t>Assert.AreNotEqual</a:t>
            </a:r>
            <a:r>
              <a:rPr lang="cs-CZ" dirty="0"/>
              <a:t>();</a:t>
            </a:r>
          </a:p>
          <a:p>
            <a:r>
              <a:rPr lang="cs-CZ" dirty="0" err="1"/>
              <a:t>Assert.AreSame</a:t>
            </a:r>
            <a:r>
              <a:rPr lang="cs-CZ" dirty="0"/>
              <a:t>();</a:t>
            </a:r>
          </a:p>
          <a:p>
            <a:r>
              <a:rPr lang="cs-CZ" dirty="0" err="1"/>
              <a:t>Assert.AreNotSame</a:t>
            </a:r>
            <a:r>
              <a:rPr lang="cs-CZ" dirty="0"/>
              <a:t>();</a:t>
            </a:r>
          </a:p>
          <a:p>
            <a:r>
              <a:rPr lang="cs-CZ" dirty="0" err="1"/>
              <a:t>Assert.IsTrue</a:t>
            </a:r>
            <a:r>
              <a:rPr lang="cs-CZ" dirty="0"/>
              <a:t>();</a:t>
            </a:r>
          </a:p>
          <a:p>
            <a:r>
              <a:rPr lang="cs-CZ" dirty="0" err="1"/>
              <a:t>Assert.IsFalse</a:t>
            </a:r>
            <a:r>
              <a:rPr lang="cs-CZ" dirty="0"/>
              <a:t>();</a:t>
            </a:r>
          </a:p>
          <a:p>
            <a:r>
              <a:rPr lang="cs-CZ" dirty="0" err="1"/>
              <a:t>Assert.IsNull</a:t>
            </a:r>
            <a:r>
              <a:rPr lang="cs-CZ" dirty="0"/>
              <a:t>();</a:t>
            </a:r>
          </a:p>
          <a:p>
            <a:r>
              <a:rPr lang="cs-CZ" dirty="0" err="1"/>
              <a:t>Assert.IsNotNull</a:t>
            </a:r>
            <a:r>
              <a:rPr lang="cs-CZ" dirty="0"/>
              <a:t>();</a:t>
            </a:r>
          </a:p>
          <a:p>
            <a:r>
              <a:rPr lang="cs-CZ" dirty="0" err="1"/>
              <a:t>Assert.ThrowsException</a:t>
            </a:r>
            <a:r>
              <a:rPr lang="cs-CZ" dirty="0"/>
              <a:t>();</a:t>
            </a:r>
          </a:p>
          <a:p>
            <a:r>
              <a:rPr lang="cs-CZ" dirty="0" err="1"/>
              <a:t>Assert.IsInstanceOfType</a:t>
            </a:r>
            <a:r>
              <a:rPr lang="cs-CZ" dirty="0"/>
              <a:t>();</a:t>
            </a:r>
          </a:p>
          <a:p>
            <a:r>
              <a:rPr lang="cs-CZ" dirty="0" err="1"/>
              <a:t>Assert.IsNotInstanceOfType</a:t>
            </a:r>
            <a:r>
              <a:rPr lang="cs-CZ" dirty="0"/>
              <a:t>();</a:t>
            </a:r>
          </a:p>
          <a:p>
            <a:r>
              <a:rPr lang="cs-CZ" dirty="0" err="1"/>
              <a:t>Assert.Fail</a:t>
            </a:r>
            <a:r>
              <a:rPr lang="cs-CZ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2861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1274ED-7012-45D4-A3E8-05F213F2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test should meet…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1CF469A-7C82-491B-BBE6-4EE57B59F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only one functionality.</a:t>
            </a:r>
          </a:p>
          <a:p>
            <a:r>
              <a:rPr lang="en-US" dirty="0"/>
              <a:t>Be short, simple and fast.</a:t>
            </a:r>
          </a:p>
          <a:p>
            <a:r>
              <a:rPr lang="en-US" dirty="0"/>
              <a:t>Be independent of other tests</a:t>
            </a:r>
          </a:p>
          <a:p>
            <a:pPr lvl="1"/>
            <a:r>
              <a:rPr lang="en-US" dirty="0"/>
              <a:t>The order of the tests should not play a role.</a:t>
            </a:r>
          </a:p>
          <a:p>
            <a:pPr lvl="1"/>
            <a:r>
              <a:rPr lang="en-US" dirty="0"/>
              <a:t>The test should be run without running another one.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3608593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591181343F404D8AC79E90F1D2415E" ma:contentTypeVersion="2" ma:contentTypeDescription="Vytvoří nový dokument" ma:contentTypeScope="" ma:versionID="2881df219269e8746a7e8a9c023290c8">
  <xsd:schema xmlns:xsd="http://www.w3.org/2001/XMLSchema" xmlns:xs="http://www.w3.org/2001/XMLSchema" xmlns:p="http://schemas.microsoft.com/office/2006/metadata/properties" xmlns:ns2="0f116eb5-a1b2-4154-9823-9b5c0944f7a9" targetNamespace="http://schemas.microsoft.com/office/2006/metadata/properties" ma:root="true" ma:fieldsID="a95264e73313aeeaef1b1e77601fa07f" ns2:_="">
    <xsd:import namespace="0f116eb5-a1b2-4154-9823-9b5c0944f7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16eb5-a1b2-4154-9823-9b5c0944f7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221853-67A4-478A-B97B-112D1E9088F6}"/>
</file>

<file path=customXml/itemProps2.xml><?xml version="1.0" encoding="utf-8"?>
<ds:datastoreItem xmlns:ds="http://schemas.openxmlformats.org/officeDocument/2006/customXml" ds:itemID="{76FAB7B7-F210-4279-8815-2CFB21E2E007}"/>
</file>

<file path=customXml/itemProps3.xml><?xml version="1.0" encoding="utf-8"?>
<ds:datastoreItem xmlns:ds="http://schemas.openxmlformats.org/officeDocument/2006/customXml" ds:itemID="{4672B272-79DA-4BDE-A798-FE808B760A43}"/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1481</Words>
  <Application>Microsoft Office PowerPoint</Application>
  <PresentationFormat>Širokoúhlá obrazovka</PresentationFormat>
  <Paragraphs>211</Paragraphs>
  <Slides>20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Motiv Office</vt:lpstr>
      <vt:lpstr>Unit tests</vt:lpstr>
      <vt:lpstr>Unit tests</vt:lpstr>
      <vt:lpstr>MSTest</vt:lpstr>
      <vt:lpstr>How to write and run a test?</vt:lpstr>
      <vt:lpstr>Tested class - example</vt:lpstr>
      <vt:lpstr>Unit test - example</vt:lpstr>
      <vt:lpstr>Test result</vt:lpstr>
      <vt:lpstr>Assert – output verification</vt:lpstr>
      <vt:lpstr>A good test should meet…</vt:lpstr>
      <vt:lpstr>Test initialization and cleaning</vt:lpstr>
      <vt:lpstr>Exception testing</vt:lpstr>
      <vt:lpstr>Test description</vt:lpstr>
      <vt:lpstr>Test category</vt:lpstr>
      <vt:lpstr>Private variables, methods, etc.…</vt:lpstr>
      <vt:lpstr>How to test more complex classes?</vt:lpstr>
      <vt:lpstr>How to test more complex classes - interface</vt:lpstr>
      <vt:lpstr>Mocking</vt:lpstr>
      <vt:lpstr>Moq - example of "implementation" of the interface using mocking</vt:lpstr>
      <vt:lpstr>Moq - how to return different values?</vt:lpstr>
      <vt:lpstr>How to write testable code?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testy</dc:title>
  <dc:creator>Jan Janoušek</dc:creator>
  <cp:lastModifiedBy>Jan Janoušek</cp:lastModifiedBy>
  <cp:revision>37</cp:revision>
  <dcterms:created xsi:type="dcterms:W3CDTF">2018-10-22T14:49:36Z</dcterms:created>
  <dcterms:modified xsi:type="dcterms:W3CDTF">2021-03-28T08:07:58Z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0x01010023591181343F404D8AC79E90F1D2415E</vt:lpwstr>
  </property>
</Properties>
</file>