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2"/>
  </p:notesMasterIdLst>
  <p:handoutMasterIdLst>
    <p:handoutMasterId r:id="rId33"/>
  </p:handoutMasterIdLst>
  <p:sldIdLst>
    <p:sldId id="256" r:id="rId2"/>
    <p:sldId id="269" r:id="rId3"/>
    <p:sldId id="270" r:id="rId4"/>
    <p:sldId id="271" r:id="rId5"/>
    <p:sldId id="272" r:id="rId6"/>
    <p:sldId id="273" r:id="rId7"/>
    <p:sldId id="275" r:id="rId8"/>
    <p:sldId id="278" r:id="rId9"/>
    <p:sldId id="279" r:id="rId10"/>
    <p:sldId id="281" r:id="rId11"/>
    <p:sldId id="282" r:id="rId12"/>
    <p:sldId id="283" r:id="rId13"/>
    <p:sldId id="285" r:id="rId14"/>
    <p:sldId id="274" r:id="rId15"/>
    <p:sldId id="284" r:id="rId16"/>
    <p:sldId id="286" r:id="rId17"/>
    <p:sldId id="287" r:id="rId18"/>
    <p:sldId id="288" r:id="rId19"/>
    <p:sldId id="289" r:id="rId20"/>
    <p:sldId id="300" r:id="rId21"/>
    <p:sldId id="301" r:id="rId22"/>
    <p:sldId id="293" r:id="rId23"/>
    <p:sldId id="294" r:id="rId24"/>
    <p:sldId id="290" r:id="rId25"/>
    <p:sldId id="291" r:id="rId26"/>
    <p:sldId id="292" r:id="rId27"/>
    <p:sldId id="295" r:id="rId28"/>
    <p:sldId id="296" r:id="rId29"/>
    <p:sldId id="298" r:id="rId30"/>
    <p:sldId id="29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0" autoAdjust="0"/>
    <p:restoredTop sz="99472" autoAdjust="0"/>
  </p:normalViewPr>
  <p:slideViewPr>
    <p:cSldViewPr>
      <p:cViewPr varScale="1">
        <p:scale>
          <a:sx n="120" d="100"/>
          <a:sy n="120" d="100"/>
        </p:scale>
        <p:origin x="1670"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cs-CZ"/>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cs-CZ"/>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cs-CZ"/>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73AD8B24-D9C8-44BE-A542-1DF0C223AA31}" type="slidenum">
              <a:rPr lang="cs-CZ"/>
              <a:pPr/>
              <a:t>‹#›</a:t>
            </a:fld>
            <a:endParaRPr lang="cs-CZ"/>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cs-CZ"/>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cs-CZ"/>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cs-CZ"/>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38CC9A8F-11AF-45CB-88B9-5BC12B2A45AD}" type="slidenum">
              <a:rPr lang="cs-CZ"/>
              <a:pPr/>
              <a:t>‹#›</a:t>
            </a:fld>
            <a:endParaRPr lang="cs-CZ"/>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Ref idx="1001">
        <a:schemeClr val="bg2"/>
      </p:bgRef>
    </p:bg>
    <p:spTree>
      <p:nvGrpSpPr>
        <p:cNvPr id="1" name=""/>
        <p:cNvGrpSpPr/>
        <p:nvPr/>
      </p:nvGrpSpPr>
      <p:grpSpPr>
        <a:xfrm>
          <a:off x="0" y="0"/>
          <a:ext cx="0" cy="0"/>
          <a:chOff x="0" y="0"/>
          <a:chExt cx="0" cy="0"/>
        </a:xfrm>
      </p:grpSpPr>
      <p:sp>
        <p:nvSpPr>
          <p:cNvPr id="7" name="Obdélník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bdélník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bdélník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Nadpis 7"/>
          <p:cNvSpPr>
            <a:spLocks noGrp="1"/>
          </p:cNvSpPr>
          <p:nvPr>
            <p:ph type="ctrTitle"/>
          </p:nvPr>
        </p:nvSpPr>
        <p:spPr>
          <a:xfrm>
            <a:off x="2362200" y="4038600"/>
            <a:ext cx="6477000" cy="1828800"/>
          </a:xfrm>
        </p:spPr>
        <p:txBody>
          <a:bodyPr anchor="b"/>
          <a:lstStyle>
            <a:lvl1pPr>
              <a:defRPr cap="all" baseline="0"/>
            </a:lvl1pPr>
          </a:lstStyle>
          <a:p>
            <a:r>
              <a:rPr kumimoji="0" lang="cs-CZ"/>
              <a:t>Klepnutím lze upravit styl předlohy nadpisů.</a:t>
            </a:r>
            <a:endParaRPr kumimoji="0" lang="en-US"/>
          </a:p>
        </p:txBody>
      </p:sp>
      <p:sp>
        <p:nvSpPr>
          <p:cNvPr id="9" name="Podnadpis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cs-CZ"/>
              <a:t>Klepnutím lze upravit styl předlohy podnadpisů.</a:t>
            </a:r>
            <a:endParaRPr kumimoji="0" lang="en-US"/>
          </a:p>
        </p:txBody>
      </p:sp>
      <p:sp>
        <p:nvSpPr>
          <p:cNvPr id="28" name="Zástupný symbol pro datum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cs-CZ"/>
          </a:p>
        </p:txBody>
      </p:sp>
      <p:sp>
        <p:nvSpPr>
          <p:cNvPr id="17" name="Zástupný symbol pro zápatí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cs-CZ"/>
          </a:p>
        </p:txBody>
      </p:sp>
      <p:sp>
        <p:nvSpPr>
          <p:cNvPr id="29" name="Zástupný symbol pro číslo snímku 28"/>
          <p:cNvSpPr>
            <a:spLocks noGrp="1"/>
          </p:cNvSpPr>
          <p:nvPr>
            <p:ph type="sldNum" sz="quarter" idx="12"/>
          </p:nvPr>
        </p:nvSpPr>
        <p:spPr>
          <a:xfrm>
            <a:off x="8001000" y="228600"/>
            <a:ext cx="838200" cy="381000"/>
          </a:xfrm>
        </p:spPr>
        <p:txBody>
          <a:bodyPr/>
          <a:lstStyle>
            <a:lvl1pPr>
              <a:defRPr>
                <a:solidFill>
                  <a:schemeClr val="tx2"/>
                </a:solidFill>
              </a:defRPr>
            </a:lvl1pPr>
          </a:lstStyle>
          <a:p>
            <a:fld id="{95004812-0C24-4F58-BFF4-55EB6618B886}" type="slidenum">
              <a:rPr lang="cs-CZ" smtClean="0"/>
              <a:pPr/>
              <a:t>‹#›</a:t>
            </a:fld>
            <a:endParaRPr lang="cs-CZ"/>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a:t>Klepnutím lze upravit styl předlohy nadpisů.</a:t>
            </a:r>
            <a:endParaRPr kumimoji="0" lang="en-US"/>
          </a:p>
        </p:txBody>
      </p:sp>
      <p:sp>
        <p:nvSpPr>
          <p:cNvPr id="3" name="Zástupný symbol pro svislý text 2"/>
          <p:cNvSpPr>
            <a:spLocks noGrp="1"/>
          </p:cNvSpPr>
          <p:nvPr>
            <p:ph type="body" orient="vert" idx="1"/>
          </p:nvPr>
        </p:nvSpPr>
        <p:spPr/>
        <p:txBody>
          <a:bodyPr vert="eaVert"/>
          <a:lstStyle/>
          <a:p>
            <a:pPr lvl="0" eaLnBrk="1" latinLnBrk="0" hangingPunct="1"/>
            <a:r>
              <a:rPr lang="cs-CZ"/>
              <a:t>Klepnutím lze upravit styly předlohy textu.</a:t>
            </a:r>
          </a:p>
          <a:p>
            <a:pPr lvl="1" eaLnBrk="1" latinLnBrk="0" hangingPunct="1"/>
            <a:r>
              <a:rPr lang="cs-CZ"/>
              <a:t>Druhá úroveň</a:t>
            </a:r>
          </a:p>
          <a:p>
            <a:pPr lvl="2" eaLnBrk="1" latinLnBrk="0" hangingPunct="1"/>
            <a:r>
              <a:rPr lang="cs-CZ"/>
              <a:t>Třetí úroveň</a:t>
            </a:r>
          </a:p>
          <a:p>
            <a:pPr lvl="3" eaLnBrk="1" latinLnBrk="0" hangingPunct="1"/>
            <a:r>
              <a:rPr lang="cs-CZ"/>
              <a:t>Čtvrtá úroveň</a:t>
            </a:r>
          </a:p>
          <a:p>
            <a:pPr lvl="4" eaLnBrk="1" latinLnBrk="0" hangingPunct="1"/>
            <a:r>
              <a:rPr lang="cs-CZ"/>
              <a:t>Pátá úroveň</a:t>
            </a:r>
            <a:endParaRPr kumimoji="0" lang="en-US"/>
          </a:p>
        </p:txBody>
      </p:sp>
      <p:sp>
        <p:nvSpPr>
          <p:cNvPr id="4" name="Zástupný symbol pro datum 3"/>
          <p:cNvSpPr>
            <a:spLocks noGrp="1"/>
          </p:cNvSpPr>
          <p:nvPr>
            <p:ph type="dt" sz="half" idx="10"/>
          </p:nvPr>
        </p:nvSpPr>
        <p:spPr/>
        <p:txBody>
          <a:bodyPr/>
          <a:lstStyle/>
          <a:p>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0CA5B7C0-9DEB-4C8F-B833-10C220D1C5B6}"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bg>
      <p:bgRef idx="1001">
        <a:schemeClr val="bg1"/>
      </p:bgRef>
    </p:bg>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553200" y="609600"/>
            <a:ext cx="2057400" cy="5516563"/>
          </a:xfrm>
        </p:spPr>
        <p:txBody>
          <a:bodyPr vert="eaVert"/>
          <a:lstStyle/>
          <a:p>
            <a:r>
              <a:rPr kumimoji="0" lang="cs-CZ"/>
              <a:t>Klepnutím lze upravit styl předlohy nadpisů.</a:t>
            </a:r>
            <a:endParaRPr kumimoji="0" lang="en-US"/>
          </a:p>
        </p:txBody>
      </p:sp>
      <p:sp>
        <p:nvSpPr>
          <p:cNvPr id="3" name="Zástupný symbol pro svislý text 2"/>
          <p:cNvSpPr>
            <a:spLocks noGrp="1"/>
          </p:cNvSpPr>
          <p:nvPr>
            <p:ph type="body" orient="vert" idx="1"/>
          </p:nvPr>
        </p:nvSpPr>
        <p:spPr>
          <a:xfrm>
            <a:off x="457200" y="609600"/>
            <a:ext cx="5562600" cy="5516564"/>
          </a:xfrm>
        </p:spPr>
        <p:txBody>
          <a:bodyPr vert="eaVert"/>
          <a:lstStyle/>
          <a:p>
            <a:pPr lvl="0" eaLnBrk="1" latinLnBrk="0" hangingPunct="1"/>
            <a:r>
              <a:rPr lang="cs-CZ"/>
              <a:t>Klepnutím lze upravit styly předlohy textu.</a:t>
            </a:r>
          </a:p>
          <a:p>
            <a:pPr lvl="1" eaLnBrk="1" latinLnBrk="0" hangingPunct="1"/>
            <a:r>
              <a:rPr lang="cs-CZ"/>
              <a:t>Druhá úroveň</a:t>
            </a:r>
          </a:p>
          <a:p>
            <a:pPr lvl="2" eaLnBrk="1" latinLnBrk="0" hangingPunct="1"/>
            <a:r>
              <a:rPr lang="cs-CZ"/>
              <a:t>Třetí úroveň</a:t>
            </a:r>
          </a:p>
          <a:p>
            <a:pPr lvl="3" eaLnBrk="1" latinLnBrk="0" hangingPunct="1"/>
            <a:r>
              <a:rPr lang="cs-CZ"/>
              <a:t>Čtvrtá úroveň</a:t>
            </a:r>
          </a:p>
          <a:p>
            <a:pPr lvl="4" eaLnBrk="1" latinLnBrk="0" hangingPunct="1"/>
            <a:r>
              <a:rPr lang="cs-CZ"/>
              <a:t>Pátá úroveň</a:t>
            </a:r>
            <a:endParaRPr kumimoji="0" lang="en-US"/>
          </a:p>
        </p:txBody>
      </p:sp>
      <p:sp>
        <p:nvSpPr>
          <p:cNvPr id="4" name="Zástupný symbol pro datum 3"/>
          <p:cNvSpPr>
            <a:spLocks noGrp="1"/>
          </p:cNvSpPr>
          <p:nvPr>
            <p:ph type="dt" sz="half" idx="10"/>
          </p:nvPr>
        </p:nvSpPr>
        <p:spPr>
          <a:xfrm>
            <a:off x="6553200" y="6248402"/>
            <a:ext cx="2209800" cy="365125"/>
          </a:xfrm>
        </p:spPr>
        <p:txBody>
          <a:bodyPr/>
          <a:lstStyle/>
          <a:p>
            <a:endParaRPr lang="cs-CZ"/>
          </a:p>
        </p:txBody>
      </p:sp>
      <p:sp>
        <p:nvSpPr>
          <p:cNvPr id="5" name="Zástupný symbol pro zápatí 4"/>
          <p:cNvSpPr>
            <a:spLocks noGrp="1"/>
          </p:cNvSpPr>
          <p:nvPr>
            <p:ph type="ftr" sz="quarter" idx="11"/>
          </p:nvPr>
        </p:nvSpPr>
        <p:spPr>
          <a:xfrm>
            <a:off x="457201" y="6248207"/>
            <a:ext cx="5573483" cy="365125"/>
          </a:xfrm>
        </p:spPr>
        <p:txBody>
          <a:bodyPr/>
          <a:lstStyle/>
          <a:p>
            <a:endParaRPr lang="cs-CZ"/>
          </a:p>
        </p:txBody>
      </p:sp>
      <p:sp>
        <p:nvSpPr>
          <p:cNvPr id="7" name="Obdélník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Obdélník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Obdélník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Zástupný symbol pro číslo snímku 5"/>
          <p:cNvSpPr>
            <a:spLocks noGrp="1"/>
          </p:cNvSpPr>
          <p:nvPr>
            <p:ph type="sldNum" sz="quarter" idx="12"/>
          </p:nvPr>
        </p:nvSpPr>
        <p:spPr>
          <a:xfrm rot="5400000">
            <a:off x="5989638" y="144462"/>
            <a:ext cx="533400" cy="244476"/>
          </a:xfrm>
        </p:spPr>
        <p:txBody>
          <a:bodyPr/>
          <a:lstStyle/>
          <a:p>
            <a:fld id="{BAEBAD08-6E72-4AC0-808F-A24AF6BF5B1D}" type="slidenum">
              <a:rPr lang="cs-CZ" smtClean="0"/>
              <a:pPr/>
              <a:t>‹#›</a:t>
            </a:fld>
            <a:endParaRPr lang="cs-CZ"/>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612648" y="228600"/>
            <a:ext cx="8153400" cy="990600"/>
          </a:xfrm>
        </p:spPr>
        <p:txBody>
          <a:bodyPr/>
          <a:lstStyle/>
          <a:p>
            <a:r>
              <a:rPr kumimoji="0" lang="cs-CZ"/>
              <a:t>Klepnutím lze upravit styl předlohy nadpisů.</a:t>
            </a:r>
            <a:endParaRPr kumimoji="0" lang="en-US"/>
          </a:p>
        </p:txBody>
      </p:sp>
      <p:sp>
        <p:nvSpPr>
          <p:cNvPr id="4" name="Zástupný symbol pro datum 3"/>
          <p:cNvSpPr>
            <a:spLocks noGrp="1"/>
          </p:cNvSpPr>
          <p:nvPr>
            <p:ph type="dt" sz="half" idx="10"/>
          </p:nvPr>
        </p:nvSpPr>
        <p:spPr/>
        <p:txBody>
          <a:bodyPr/>
          <a:lstStyle/>
          <a:p>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lvl1pPr>
              <a:defRPr>
                <a:solidFill>
                  <a:srgbClr val="FFFFFF"/>
                </a:solidFill>
              </a:defRPr>
            </a:lvl1pPr>
          </a:lstStyle>
          <a:p>
            <a:fld id="{CFB5913D-B3EB-4F9A-986C-FCA439F7E727}" type="slidenum">
              <a:rPr lang="cs-CZ" smtClean="0"/>
              <a:pPr/>
              <a:t>‹#›</a:t>
            </a:fld>
            <a:endParaRPr lang="cs-CZ"/>
          </a:p>
        </p:txBody>
      </p:sp>
      <p:sp>
        <p:nvSpPr>
          <p:cNvPr id="8" name="Zástupný symbol pro obsah 7"/>
          <p:cNvSpPr>
            <a:spLocks noGrp="1"/>
          </p:cNvSpPr>
          <p:nvPr>
            <p:ph sz="quarter" idx="1"/>
          </p:nvPr>
        </p:nvSpPr>
        <p:spPr>
          <a:xfrm>
            <a:off x="612648" y="1600200"/>
            <a:ext cx="8153400" cy="4495800"/>
          </a:xfrm>
        </p:spPr>
        <p:txBody>
          <a:bodyPr/>
          <a:lstStyle/>
          <a:p>
            <a:pPr lvl="0" eaLnBrk="1" latinLnBrk="0" hangingPunct="1"/>
            <a:r>
              <a:rPr lang="cs-CZ"/>
              <a:t>Klepnutím lze upravit styly předlohy textu.</a:t>
            </a:r>
          </a:p>
          <a:p>
            <a:pPr lvl="1" eaLnBrk="1" latinLnBrk="0" hangingPunct="1"/>
            <a:r>
              <a:rPr lang="cs-CZ"/>
              <a:t>Druhá úroveň</a:t>
            </a:r>
          </a:p>
          <a:p>
            <a:pPr lvl="2" eaLnBrk="1" latinLnBrk="0" hangingPunct="1"/>
            <a:r>
              <a:rPr lang="cs-CZ"/>
              <a:t>Třetí úroveň</a:t>
            </a:r>
          </a:p>
          <a:p>
            <a:pPr lvl="3" eaLnBrk="1" latinLnBrk="0" hangingPunct="1"/>
            <a:r>
              <a:rPr lang="cs-CZ"/>
              <a:t>Čtvrtá úroveň</a:t>
            </a:r>
          </a:p>
          <a:p>
            <a:pPr lvl="4" eaLnBrk="1" latinLnBrk="0" hangingPunct="1"/>
            <a:r>
              <a:rPr lang="cs-CZ"/>
              <a:t>Pátá úroveň</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bg>
      <p:bgRef idx="1003">
        <a:schemeClr val="bg1"/>
      </p:bgRef>
    </p:bg>
    <p:spTree>
      <p:nvGrpSpPr>
        <p:cNvPr id="1" name=""/>
        <p:cNvGrpSpPr/>
        <p:nvPr/>
      </p:nvGrpSpPr>
      <p:grpSpPr>
        <a:xfrm>
          <a:off x="0" y="0"/>
          <a:ext cx="0" cy="0"/>
          <a:chOff x="0" y="0"/>
          <a:chExt cx="0" cy="0"/>
        </a:xfrm>
      </p:grpSpPr>
      <p:sp>
        <p:nvSpPr>
          <p:cNvPr id="3" name="Zástupný symbol pro text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cs-CZ"/>
              <a:t>Klepnutím lze upravit styly předlohy textu.</a:t>
            </a:r>
          </a:p>
        </p:txBody>
      </p:sp>
      <p:sp>
        <p:nvSpPr>
          <p:cNvPr id="7" name="Obdélník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bdélník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Obdélník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Nadpis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cs-CZ"/>
              <a:t>Klepnutím lze upravit styl předlohy nadpisů.</a:t>
            </a:r>
            <a:endParaRPr kumimoji="0" lang="en-US"/>
          </a:p>
        </p:txBody>
      </p:sp>
      <p:sp>
        <p:nvSpPr>
          <p:cNvPr id="12" name="Zástupný symbol pro datum 11"/>
          <p:cNvSpPr>
            <a:spLocks noGrp="1"/>
          </p:cNvSpPr>
          <p:nvPr>
            <p:ph type="dt" sz="half" idx="10"/>
          </p:nvPr>
        </p:nvSpPr>
        <p:spPr/>
        <p:txBody>
          <a:bodyPr/>
          <a:lstStyle/>
          <a:p>
            <a:endParaRPr lang="cs-CZ"/>
          </a:p>
        </p:txBody>
      </p:sp>
      <p:sp>
        <p:nvSpPr>
          <p:cNvPr id="13" name="Zástupný symbol pro číslo snímk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6CEDA14-447D-4829-BC5C-192E08480941}" type="slidenum">
              <a:rPr lang="cs-CZ" smtClean="0"/>
              <a:pPr/>
              <a:t>‹#›</a:t>
            </a:fld>
            <a:endParaRPr lang="cs-CZ"/>
          </a:p>
        </p:txBody>
      </p:sp>
      <p:sp>
        <p:nvSpPr>
          <p:cNvPr id="14" name="Zástupný symbol pro zápatí 13"/>
          <p:cNvSpPr>
            <a:spLocks noGrp="1"/>
          </p:cNvSpPr>
          <p:nvPr>
            <p:ph type="ftr" sz="quarter" idx="12"/>
          </p:nvPr>
        </p:nvSpPr>
        <p:spPr/>
        <p:txBody>
          <a:bodyPr/>
          <a:lstStyle/>
          <a:p>
            <a:endParaRPr lang="cs-CZ"/>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a:t>Klepnutím lze upravit styl předlohy nadpisů.</a:t>
            </a:r>
            <a:endParaRPr kumimoji="0" lang="en-US"/>
          </a:p>
        </p:txBody>
      </p:sp>
      <p:sp>
        <p:nvSpPr>
          <p:cNvPr id="9" name="Zástupný symbol pro obsah 8"/>
          <p:cNvSpPr>
            <a:spLocks noGrp="1"/>
          </p:cNvSpPr>
          <p:nvPr>
            <p:ph sz="quarter" idx="1"/>
          </p:nvPr>
        </p:nvSpPr>
        <p:spPr>
          <a:xfrm>
            <a:off x="609600" y="1589567"/>
            <a:ext cx="3886200" cy="4572000"/>
          </a:xfrm>
        </p:spPr>
        <p:txBody>
          <a:bodyPr/>
          <a:lstStyle/>
          <a:p>
            <a:pPr lvl="0" eaLnBrk="1" latinLnBrk="0" hangingPunct="1"/>
            <a:r>
              <a:rPr lang="cs-CZ"/>
              <a:t>Klepnutím lze upravit styly předlohy textu.</a:t>
            </a:r>
          </a:p>
          <a:p>
            <a:pPr lvl="1" eaLnBrk="1" latinLnBrk="0" hangingPunct="1"/>
            <a:r>
              <a:rPr lang="cs-CZ"/>
              <a:t>Druhá úroveň</a:t>
            </a:r>
          </a:p>
          <a:p>
            <a:pPr lvl="2" eaLnBrk="1" latinLnBrk="0" hangingPunct="1"/>
            <a:r>
              <a:rPr lang="cs-CZ"/>
              <a:t>Třetí úroveň</a:t>
            </a:r>
          </a:p>
          <a:p>
            <a:pPr lvl="3" eaLnBrk="1" latinLnBrk="0" hangingPunct="1"/>
            <a:r>
              <a:rPr lang="cs-CZ"/>
              <a:t>Čtvrtá úroveň</a:t>
            </a:r>
          </a:p>
          <a:p>
            <a:pPr lvl="4" eaLnBrk="1" latinLnBrk="0" hangingPunct="1"/>
            <a:r>
              <a:rPr lang="cs-CZ"/>
              <a:t>Pátá úroveň</a:t>
            </a:r>
            <a:endParaRPr kumimoji="0" lang="en-US"/>
          </a:p>
        </p:txBody>
      </p:sp>
      <p:sp>
        <p:nvSpPr>
          <p:cNvPr id="11" name="Zástupný symbol pro obsah 10"/>
          <p:cNvSpPr>
            <a:spLocks noGrp="1"/>
          </p:cNvSpPr>
          <p:nvPr>
            <p:ph sz="quarter" idx="2"/>
          </p:nvPr>
        </p:nvSpPr>
        <p:spPr>
          <a:xfrm>
            <a:off x="4844901" y="1589567"/>
            <a:ext cx="3886200" cy="4572000"/>
          </a:xfrm>
        </p:spPr>
        <p:txBody>
          <a:bodyPr/>
          <a:lstStyle/>
          <a:p>
            <a:pPr lvl="0" eaLnBrk="1" latinLnBrk="0" hangingPunct="1"/>
            <a:r>
              <a:rPr lang="cs-CZ"/>
              <a:t>Klepnutím lze upravit styly předlohy textu.</a:t>
            </a:r>
          </a:p>
          <a:p>
            <a:pPr lvl="1" eaLnBrk="1" latinLnBrk="0" hangingPunct="1"/>
            <a:r>
              <a:rPr lang="cs-CZ"/>
              <a:t>Druhá úroveň</a:t>
            </a:r>
          </a:p>
          <a:p>
            <a:pPr lvl="2" eaLnBrk="1" latinLnBrk="0" hangingPunct="1"/>
            <a:r>
              <a:rPr lang="cs-CZ"/>
              <a:t>Třetí úroveň</a:t>
            </a:r>
          </a:p>
          <a:p>
            <a:pPr lvl="3" eaLnBrk="1" latinLnBrk="0" hangingPunct="1"/>
            <a:r>
              <a:rPr lang="cs-CZ"/>
              <a:t>Čtvrtá úroveň</a:t>
            </a:r>
          </a:p>
          <a:p>
            <a:pPr lvl="4" eaLnBrk="1" latinLnBrk="0" hangingPunct="1"/>
            <a:r>
              <a:rPr lang="cs-CZ"/>
              <a:t>Pátá úroveň</a:t>
            </a:r>
            <a:endParaRPr kumimoji="0" lang="en-US"/>
          </a:p>
        </p:txBody>
      </p:sp>
      <p:sp>
        <p:nvSpPr>
          <p:cNvPr id="8" name="Zástupný symbol pro datum 7"/>
          <p:cNvSpPr>
            <a:spLocks noGrp="1"/>
          </p:cNvSpPr>
          <p:nvPr>
            <p:ph type="dt" sz="half" idx="15"/>
          </p:nvPr>
        </p:nvSpPr>
        <p:spPr/>
        <p:txBody>
          <a:bodyPr rtlCol="0"/>
          <a:lstStyle/>
          <a:p>
            <a:endParaRPr lang="cs-CZ"/>
          </a:p>
        </p:txBody>
      </p:sp>
      <p:sp>
        <p:nvSpPr>
          <p:cNvPr id="10" name="Zástupný symbol pro číslo snímku 9"/>
          <p:cNvSpPr>
            <a:spLocks noGrp="1"/>
          </p:cNvSpPr>
          <p:nvPr>
            <p:ph type="sldNum" sz="quarter" idx="16"/>
          </p:nvPr>
        </p:nvSpPr>
        <p:spPr/>
        <p:txBody>
          <a:bodyPr rtlCol="0"/>
          <a:lstStyle/>
          <a:p>
            <a:fld id="{17A7CB01-CF82-492C-8908-29C224CE8520}" type="slidenum">
              <a:rPr lang="cs-CZ" smtClean="0"/>
              <a:pPr/>
              <a:t>‹#›</a:t>
            </a:fld>
            <a:endParaRPr lang="cs-CZ"/>
          </a:p>
        </p:txBody>
      </p:sp>
      <p:sp>
        <p:nvSpPr>
          <p:cNvPr id="12" name="Zástupný symbol pro zápatí 11"/>
          <p:cNvSpPr>
            <a:spLocks noGrp="1"/>
          </p:cNvSpPr>
          <p:nvPr>
            <p:ph type="ftr" sz="quarter" idx="17"/>
          </p:nvPr>
        </p:nvSpPr>
        <p:spPr/>
        <p:txBody>
          <a:bodyPr rtlCol="0"/>
          <a:lstStyle/>
          <a:p>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533400" y="273050"/>
            <a:ext cx="8153400" cy="869950"/>
          </a:xfrm>
        </p:spPr>
        <p:txBody>
          <a:bodyPr anchor="ctr"/>
          <a:lstStyle>
            <a:lvl1pPr>
              <a:defRPr/>
            </a:lvl1pPr>
          </a:lstStyle>
          <a:p>
            <a:r>
              <a:rPr kumimoji="0" lang="cs-CZ"/>
              <a:t>Klepnutím lze upravit styl předlohy nadpisů.</a:t>
            </a:r>
            <a:endParaRPr kumimoji="0" lang="en-US"/>
          </a:p>
        </p:txBody>
      </p:sp>
      <p:sp>
        <p:nvSpPr>
          <p:cNvPr id="11" name="Zástupný symbol pro obsah 10"/>
          <p:cNvSpPr>
            <a:spLocks noGrp="1"/>
          </p:cNvSpPr>
          <p:nvPr>
            <p:ph sz="quarter" idx="2"/>
          </p:nvPr>
        </p:nvSpPr>
        <p:spPr>
          <a:xfrm>
            <a:off x="609600" y="2438400"/>
            <a:ext cx="3886200" cy="3581400"/>
          </a:xfrm>
        </p:spPr>
        <p:txBody>
          <a:bodyPr/>
          <a:lstStyle/>
          <a:p>
            <a:pPr lvl="0" eaLnBrk="1" latinLnBrk="0" hangingPunct="1"/>
            <a:r>
              <a:rPr lang="cs-CZ"/>
              <a:t>Klepnutím lze upravit styly předlohy textu.</a:t>
            </a:r>
          </a:p>
          <a:p>
            <a:pPr lvl="1" eaLnBrk="1" latinLnBrk="0" hangingPunct="1"/>
            <a:r>
              <a:rPr lang="cs-CZ"/>
              <a:t>Druhá úroveň</a:t>
            </a:r>
          </a:p>
          <a:p>
            <a:pPr lvl="2" eaLnBrk="1" latinLnBrk="0" hangingPunct="1"/>
            <a:r>
              <a:rPr lang="cs-CZ"/>
              <a:t>Třetí úroveň</a:t>
            </a:r>
          </a:p>
          <a:p>
            <a:pPr lvl="3" eaLnBrk="1" latinLnBrk="0" hangingPunct="1"/>
            <a:r>
              <a:rPr lang="cs-CZ"/>
              <a:t>Čtvrtá úroveň</a:t>
            </a:r>
          </a:p>
          <a:p>
            <a:pPr lvl="4" eaLnBrk="1" latinLnBrk="0" hangingPunct="1"/>
            <a:r>
              <a:rPr lang="cs-CZ"/>
              <a:t>Pátá úroveň</a:t>
            </a:r>
            <a:endParaRPr kumimoji="0" lang="en-US"/>
          </a:p>
        </p:txBody>
      </p:sp>
      <p:sp>
        <p:nvSpPr>
          <p:cNvPr id="13" name="Zástupný symbol pro obsah 12"/>
          <p:cNvSpPr>
            <a:spLocks noGrp="1"/>
          </p:cNvSpPr>
          <p:nvPr>
            <p:ph sz="quarter" idx="4"/>
          </p:nvPr>
        </p:nvSpPr>
        <p:spPr>
          <a:xfrm>
            <a:off x="4800600" y="2438400"/>
            <a:ext cx="3886200" cy="3581400"/>
          </a:xfrm>
        </p:spPr>
        <p:txBody>
          <a:bodyPr/>
          <a:lstStyle/>
          <a:p>
            <a:pPr lvl="0" eaLnBrk="1" latinLnBrk="0" hangingPunct="1"/>
            <a:r>
              <a:rPr lang="cs-CZ"/>
              <a:t>Klepnutím lze upravit styly předlohy textu.</a:t>
            </a:r>
          </a:p>
          <a:p>
            <a:pPr lvl="1" eaLnBrk="1" latinLnBrk="0" hangingPunct="1"/>
            <a:r>
              <a:rPr lang="cs-CZ"/>
              <a:t>Druhá úroveň</a:t>
            </a:r>
          </a:p>
          <a:p>
            <a:pPr lvl="2" eaLnBrk="1" latinLnBrk="0" hangingPunct="1"/>
            <a:r>
              <a:rPr lang="cs-CZ"/>
              <a:t>Třetí úroveň</a:t>
            </a:r>
          </a:p>
          <a:p>
            <a:pPr lvl="3" eaLnBrk="1" latinLnBrk="0" hangingPunct="1"/>
            <a:r>
              <a:rPr lang="cs-CZ"/>
              <a:t>Čtvrtá úroveň</a:t>
            </a:r>
          </a:p>
          <a:p>
            <a:pPr lvl="4" eaLnBrk="1" latinLnBrk="0" hangingPunct="1"/>
            <a:r>
              <a:rPr lang="cs-CZ"/>
              <a:t>Pátá úroveň</a:t>
            </a:r>
            <a:endParaRPr kumimoji="0" lang="en-US"/>
          </a:p>
        </p:txBody>
      </p:sp>
      <p:sp>
        <p:nvSpPr>
          <p:cNvPr id="10" name="Zástupný symbol pro datum 9"/>
          <p:cNvSpPr>
            <a:spLocks noGrp="1"/>
          </p:cNvSpPr>
          <p:nvPr>
            <p:ph type="dt" sz="half" idx="15"/>
          </p:nvPr>
        </p:nvSpPr>
        <p:spPr/>
        <p:txBody>
          <a:bodyPr rtlCol="0"/>
          <a:lstStyle/>
          <a:p>
            <a:endParaRPr lang="cs-CZ"/>
          </a:p>
        </p:txBody>
      </p:sp>
      <p:sp>
        <p:nvSpPr>
          <p:cNvPr id="12" name="Zástupný symbol pro číslo snímku 11"/>
          <p:cNvSpPr>
            <a:spLocks noGrp="1"/>
          </p:cNvSpPr>
          <p:nvPr>
            <p:ph type="sldNum" sz="quarter" idx="16"/>
          </p:nvPr>
        </p:nvSpPr>
        <p:spPr/>
        <p:txBody>
          <a:bodyPr rtlCol="0"/>
          <a:lstStyle/>
          <a:p>
            <a:fld id="{BD403182-FAEB-456A-87FC-34E8706C393C}" type="slidenum">
              <a:rPr lang="cs-CZ" smtClean="0"/>
              <a:pPr/>
              <a:t>‹#›</a:t>
            </a:fld>
            <a:endParaRPr lang="cs-CZ"/>
          </a:p>
        </p:txBody>
      </p:sp>
      <p:sp>
        <p:nvSpPr>
          <p:cNvPr id="14" name="Zástupný symbol pro zápatí 13"/>
          <p:cNvSpPr>
            <a:spLocks noGrp="1"/>
          </p:cNvSpPr>
          <p:nvPr>
            <p:ph type="ftr" sz="quarter" idx="17"/>
          </p:nvPr>
        </p:nvSpPr>
        <p:spPr/>
        <p:txBody>
          <a:bodyPr rtlCol="0"/>
          <a:lstStyle/>
          <a:p>
            <a:endParaRPr lang="cs-CZ"/>
          </a:p>
        </p:txBody>
      </p:sp>
      <p:sp>
        <p:nvSpPr>
          <p:cNvPr id="16" name="Zástupný symbol pro text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cs-CZ"/>
              <a:t>Klepnutím lze upravit styly předlohy textu.</a:t>
            </a:r>
          </a:p>
        </p:txBody>
      </p:sp>
      <p:sp>
        <p:nvSpPr>
          <p:cNvPr id="15" name="Zástupný symbol pro text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cs-CZ"/>
              <a:t>Klepnutím lze upravit styly předlohy textu.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a:t>Klepnutím lze upravit styl předlohy nadpisů.</a:t>
            </a:r>
            <a:endParaRPr kumimoji="0" lang="en-US"/>
          </a:p>
        </p:txBody>
      </p:sp>
      <p:sp>
        <p:nvSpPr>
          <p:cNvPr id="3" name="Zástupný symbol pro datum 2"/>
          <p:cNvSpPr>
            <a:spLocks noGrp="1"/>
          </p:cNvSpPr>
          <p:nvPr>
            <p:ph type="dt" sz="half" idx="10"/>
          </p:nvPr>
        </p:nvSpPr>
        <p:spPr/>
        <p:txBody>
          <a:bodyPr/>
          <a:lstStyle/>
          <a:p>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lvl1pPr>
              <a:defRPr>
                <a:solidFill>
                  <a:srgbClr val="FFFFFF"/>
                </a:solidFill>
              </a:defRPr>
            </a:lvl1pPr>
          </a:lstStyle>
          <a:p>
            <a:fld id="{FA912D6F-AD93-4C36-BBD6-F07ABB38ED1A}"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a:xfrm>
            <a:off x="0" y="6248400"/>
            <a:ext cx="533400" cy="381000"/>
          </a:xfrm>
        </p:spPr>
        <p:txBody>
          <a:bodyPr/>
          <a:lstStyle>
            <a:lvl1pPr>
              <a:defRPr>
                <a:solidFill>
                  <a:schemeClr val="tx2"/>
                </a:solidFill>
              </a:defRPr>
            </a:lvl1pPr>
          </a:lstStyle>
          <a:p>
            <a:fld id="{B0DBD64C-2141-4361-BAA5-904E2A66C267}"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09600" y="273050"/>
            <a:ext cx="8077200" cy="869950"/>
          </a:xfrm>
        </p:spPr>
        <p:txBody>
          <a:bodyPr anchor="ctr"/>
          <a:lstStyle>
            <a:lvl1pPr algn="l">
              <a:buNone/>
              <a:defRPr sz="4400" b="0"/>
            </a:lvl1pPr>
          </a:lstStyle>
          <a:p>
            <a:r>
              <a:rPr kumimoji="0" lang="cs-CZ"/>
              <a:t>Klepnutím lze upravit styl předlohy nadpisů.</a:t>
            </a:r>
            <a:endParaRPr kumimoji="0" lang="en-US"/>
          </a:p>
        </p:txBody>
      </p:sp>
      <p:sp>
        <p:nvSpPr>
          <p:cNvPr id="5" name="Zástupný symbol pro datum 4"/>
          <p:cNvSpPr>
            <a:spLocks noGrp="1"/>
          </p:cNvSpPr>
          <p:nvPr>
            <p:ph type="dt" sz="half" idx="10"/>
          </p:nvPr>
        </p:nvSpPr>
        <p:spPr/>
        <p:txBody>
          <a:bodyPr/>
          <a:lstStyle/>
          <a:p>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lvl1pPr>
              <a:defRPr>
                <a:solidFill>
                  <a:srgbClr val="FFFFFF"/>
                </a:solidFill>
              </a:defRPr>
            </a:lvl1pPr>
          </a:lstStyle>
          <a:p>
            <a:fld id="{314B546F-AE2E-4794-872C-84E8D0D44C55}" type="slidenum">
              <a:rPr lang="cs-CZ" smtClean="0"/>
              <a:pPr/>
              <a:t>‹#›</a:t>
            </a:fld>
            <a:endParaRPr lang="cs-CZ"/>
          </a:p>
        </p:txBody>
      </p:sp>
      <p:sp>
        <p:nvSpPr>
          <p:cNvPr id="3" name="Zástupný symbol pro text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cs-CZ"/>
              <a:t>Klepnutím lze upravit styly předlohy textu.</a:t>
            </a:r>
          </a:p>
        </p:txBody>
      </p:sp>
      <p:sp>
        <p:nvSpPr>
          <p:cNvPr id="9" name="Zástupný symbol pro obsah 8"/>
          <p:cNvSpPr>
            <a:spLocks noGrp="1"/>
          </p:cNvSpPr>
          <p:nvPr>
            <p:ph sz="quarter" idx="1"/>
          </p:nvPr>
        </p:nvSpPr>
        <p:spPr>
          <a:xfrm>
            <a:off x="2362200" y="1752600"/>
            <a:ext cx="6400800" cy="4419600"/>
          </a:xfrm>
        </p:spPr>
        <p:txBody>
          <a:bodyPr/>
          <a:lstStyle/>
          <a:p>
            <a:pPr lvl="0" eaLnBrk="1" latinLnBrk="0" hangingPunct="1"/>
            <a:r>
              <a:rPr lang="cs-CZ"/>
              <a:t>Klepnutím lze upravit styly předlohy textu.</a:t>
            </a:r>
          </a:p>
          <a:p>
            <a:pPr lvl="1" eaLnBrk="1" latinLnBrk="0" hangingPunct="1"/>
            <a:r>
              <a:rPr lang="cs-CZ"/>
              <a:t>Druhá úroveň</a:t>
            </a:r>
          </a:p>
          <a:p>
            <a:pPr lvl="2" eaLnBrk="1" latinLnBrk="0" hangingPunct="1"/>
            <a:r>
              <a:rPr lang="cs-CZ"/>
              <a:t>Třetí úroveň</a:t>
            </a:r>
          </a:p>
          <a:p>
            <a:pPr lvl="3" eaLnBrk="1" latinLnBrk="0" hangingPunct="1"/>
            <a:r>
              <a:rPr lang="cs-CZ"/>
              <a:t>Čtvrtá úroveň</a:t>
            </a:r>
          </a:p>
          <a:p>
            <a:pPr lvl="4" eaLnBrk="1" latinLnBrk="0" hangingPunct="1"/>
            <a:r>
              <a:rPr lang="cs-CZ"/>
              <a:t>Pátá úroveň</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bg>
      <p:bgRef idx="1003">
        <a:schemeClr val="bg2"/>
      </p:bgRef>
    </p:bg>
    <p:spTree>
      <p:nvGrpSpPr>
        <p:cNvPr id="1" name=""/>
        <p:cNvGrpSpPr/>
        <p:nvPr/>
      </p:nvGrpSpPr>
      <p:grpSpPr>
        <a:xfrm>
          <a:off x="0" y="0"/>
          <a:ext cx="0" cy="0"/>
          <a:chOff x="0" y="0"/>
          <a:chExt cx="0" cy="0"/>
        </a:xfrm>
      </p:grpSpPr>
      <p:sp>
        <p:nvSpPr>
          <p:cNvPr id="4" name="Zástupný symbol pro text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cs-CZ"/>
              <a:t>Klepnutím lze upravit styly předlohy textu.</a:t>
            </a:r>
          </a:p>
        </p:txBody>
      </p:sp>
      <p:sp>
        <p:nvSpPr>
          <p:cNvPr id="8" name="Obdélník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Obdélník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bdélník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Nadpis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cs-CZ"/>
              <a:t>Klepnutím lze upravit styl předlohy nadpisů.</a:t>
            </a:r>
            <a:endParaRPr kumimoji="0" lang="en-US"/>
          </a:p>
        </p:txBody>
      </p:sp>
      <p:sp>
        <p:nvSpPr>
          <p:cNvPr id="11" name="Obdélník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Zástupný symbol pro datum 11"/>
          <p:cNvSpPr>
            <a:spLocks noGrp="1"/>
          </p:cNvSpPr>
          <p:nvPr>
            <p:ph type="dt" sz="half" idx="10"/>
          </p:nvPr>
        </p:nvSpPr>
        <p:spPr>
          <a:xfrm>
            <a:off x="6248400" y="6248400"/>
            <a:ext cx="2667000" cy="365125"/>
          </a:xfrm>
        </p:spPr>
        <p:txBody>
          <a:bodyPr rtlCol="0"/>
          <a:lstStyle/>
          <a:p>
            <a:endParaRPr lang="cs-CZ"/>
          </a:p>
        </p:txBody>
      </p:sp>
      <p:sp>
        <p:nvSpPr>
          <p:cNvPr id="13" name="Zástupný symbol pro číslo snímku 12"/>
          <p:cNvSpPr>
            <a:spLocks noGrp="1"/>
          </p:cNvSpPr>
          <p:nvPr>
            <p:ph type="sldNum" sz="quarter" idx="11"/>
          </p:nvPr>
        </p:nvSpPr>
        <p:spPr>
          <a:xfrm>
            <a:off x="0" y="4667249"/>
            <a:ext cx="1447800" cy="663578"/>
          </a:xfrm>
        </p:spPr>
        <p:txBody>
          <a:bodyPr rtlCol="0"/>
          <a:lstStyle>
            <a:lvl1pPr>
              <a:defRPr sz="2800"/>
            </a:lvl1pPr>
          </a:lstStyle>
          <a:p>
            <a:fld id="{91531A7F-1EF5-40F5-8861-BB8C2895A5CF}" type="slidenum">
              <a:rPr lang="cs-CZ" smtClean="0"/>
              <a:pPr/>
              <a:t>‹#›</a:t>
            </a:fld>
            <a:endParaRPr lang="cs-CZ"/>
          </a:p>
        </p:txBody>
      </p:sp>
      <p:sp>
        <p:nvSpPr>
          <p:cNvPr id="14" name="Zástupný symbol pro zápatí 13"/>
          <p:cNvSpPr>
            <a:spLocks noGrp="1"/>
          </p:cNvSpPr>
          <p:nvPr>
            <p:ph type="ftr" sz="quarter" idx="12"/>
          </p:nvPr>
        </p:nvSpPr>
        <p:spPr>
          <a:xfrm>
            <a:off x="1600200" y="6248206"/>
            <a:ext cx="4572000" cy="365125"/>
          </a:xfrm>
        </p:spPr>
        <p:txBody>
          <a:bodyPr rtlCol="0"/>
          <a:lstStyle/>
          <a:p>
            <a:endParaRPr lang="cs-CZ"/>
          </a:p>
        </p:txBody>
      </p:sp>
      <p:sp>
        <p:nvSpPr>
          <p:cNvPr id="3" name="Zástupný symbol pro obrázek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cs-CZ"/>
              <a:t>Klepnutím na ikonu přidáte obrázek.</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Zástupný symbol pro nadpis 21"/>
          <p:cNvSpPr>
            <a:spLocks noGrp="1"/>
          </p:cNvSpPr>
          <p:nvPr>
            <p:ph type="title"/>
          </p:nvPr>
        </p:nvSpPr>
        <p:spPr>
          <a:xfrm>
            <a:off x="609600" y="228600"/>
            <a:ext cx="8153400" cy="990600"/>
          </a:xfrm>
          <a:prstGeom prst="rect">
            <a:avLst/>
          </a:prstGeom>
        </p:spPr>
        <p:txBody>
          <a:bodyPr vert="horz" anchor="ctr">
            <a:normAutofit/>
          </a:bodyPr>
          <a:lstStyle/>
          <a:p>
            <a:r>
              <a:rPr kumimoji="0" lang="cs-CZ"/>
              <a:t>Klepnutím lze upravit styl předlohy nadpisů.</a:t>
            </a:r>
            <a:endParaRPr kumimoji="0" lang="en-US"/>
          </a:p>
        </p:txBody>
      </p:sp>
      <p:sp>
        <p:nvSpPr>
          <p:cNvPr id="13" name="Zástupný symbol pro text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cs-CZ"/>
              <a:t>Klepnutím lze upravit styly předlohy textu.</a:t>
            </a:r>
          </a:p>
          <a:p>
            <a:pPr lvl="1" eaLnBrk="1" latinLnBrk="0" hangingPunct="1"/>
            <a:r>
              <a:rPr kumimoji="0" lang="cs-CZ"/>
              <a:t>Druhá úroveň</a:t>
            </a:r>
          </a:p>
          <a:p>
            <a:pPr lvl="2" eaLnBrk="1" latinLnBrk="0" hangingPunct="1"/>
            <a:r>
              <a:rPr kumimoji="0" lang="cs-CZ"/>
              <a:t>Třetí úroveň</a:t>
            </a:r>
          </a:p>
          <a:p>
            <a:pPr lvl="3" eaLnBrk="1" latinLnBrk="0" hangingPunct="1"/>
            <a:r>
              <a:rPr kumimoji="0" lang="cs-CZ"/>
              <a:t>Čtvrtá úroveň</a:t>
            </a:r>
          </a:p>
          <a:p>
            <a:pPr lvl="4" eaLnBrk="1" latinLnBrk="0" hangingPunct="1"/>
            <a:r>
              <a:rPr kumimoji="0" lang="cs-CZ"/>
              <a:t>Pátá úroveň</a:t>
            </a:r>
            <a:endParaRPr kumimoji="0" lang="en-US"/>
          </a:p>
        </p:txBody>
      </p:sp>
      <p:sp>
        <p:nvSpPr>
          <p:cNvPr id="14" name="Zástupný symbol pro datum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cs-CZ"/>
          </a:p>
        </p:txBody>
      </p:sp>
      <p:sp>
        <p:nvSpPr>
          <p:cNvPr id="3" name="Zástupný symbol pro zápatí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cs-CZ"/>
          </a:p>
        </p:txBody>
      </p:sp>
      <p:sp>
        <p:nvSpPr>
          <p:cNvPr id="7" name="Obdélník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bdélník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Obdélník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Zástupný symbol pro číslo snímk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2397FCD-A5AD-4BF2-8A9C-C31435139ECE}"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2362200" y="3143248"/>
            <a:ext cx="6477000" cy="2724152"/>
          </a:xfrm>
        </p:spPr>
        <p:txBody>
          <a:bodyPr>
            <a:normAutofit/>
          </a:bodyPr>
          <a:lstStyle/>
          <a:p>
            <a:r>
              <a:rPr lang="cs-CZ" b="1" dirty="0" err="1"/>
              <a:t>RefleCTION</a:t>
            </a:r>
            <a:endParaRPr lang="cs-CZ" dirty="0"/>
          </a:p>
        </p:txBody>
      </p:sp>
      <p:sp>
        <p:nvSpPr>
          <p:cNvPr id="3" name="Podnadpis 2"/>
          <p:cNvSpPr>
            <a:spLocks noGrp="1"/>
          </p:cNvSpPr>
          <p:nvPr>
            <p:ph type="subTitle" idx="1"/>
          </p:nvPr>
        </p:nvSpPr>
        <p:spPr/>
        <p:txBody>
          <a:bodyPr>
            <a:normAutofit fontScale="77500" lnSpcReduction="20000"/>
          </a:bodyPr>
          <a:lstStyle/>
          <a:p>
            <a:r>
              <a:rPr lang="en-US" dirty="0"/>
              <a:t>Architecture of the .NET Technology</a:t>
            </a:r>
            <a:endParaRPr lang="cs-CZ" dirty="0"/>
          </a:p>
          <a:p>
            <a:r>
              <a:rPr lang="en-US" dirty="0"/>
              <a:t>Jan </a:t>
            </a:r>
            <a:r>
              <a:rPr lang="cs-CZ" dirty="0"/>
              <a:t>Janoušek, FEI - Katedra Informatiky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i="1" dirty="0" err="1"/>
              <a:t>Assembly</a:t>
            </a:r>
            <a:r>
              <a:rPr lang="cs-CZ" dirty="0"/>
              <a:t> – </a:t>
            </a:r>
            <a:r>
              <a:rPr lang="cs-CZ" dirty="0" err="1"/>
              <a:t>methods</a:t>
            </a:r>
            <a:endParaRPr lang="cs-CZ" dirty="0"/>
          </a:p>
        </p:txBody>
      </p:sp>
      <p:sp>
        <p:nvSpPr>
          <p:cNvPr id="5" name="Zaoblený obdélník 4"/>
          <p:cNvSpPr/>
          <p:nvPr/>
        </p:nvSpPr>
        <p:spPr>
          <a:xfrm>
            <a:off x="714348" y="2143116"/>
            <a:ext cx="7715304" cy="44291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1"/>
            <a:endParaRPr lang="cs-CZ" sz="1400" dirty="0"/>
          </a:p>
          <a:p>
            <a:pPr lvl="1"/>
            <a:r>
              <a:rPr lang="en-US" sz="1400" dirty="0"/>
              <a:t>  </a:t>
            </a:r>
            <a:r>
              <a:rPr lang="cs-CZ" sz="1400" dirty="0" err="1"/>
              <a:t>namespace</a:t>
            </a:r>
            <a:r>
              <a:rPr lang="cs-CZ" sz="1400" dirty="0"/>
              <a:t> Test</a:t>
            </a:r>
          </a:p>
          <a:p>
            <a:pPr lvl="1"/>
            <a:r>
              <a:rPr lang="en-US" sz="1400" dirty="0"/>
              <a:t>  </a:t>
            </a:r>
            <a:r>
              <a:rPr lang="cs-CZ" sz="1400" dirty="0"/>
              <a:t>{</a:t>
            </a:r>
          </a:p>
          <a:p>
            <a:pPr lvl="1"/>
            <a:r>
              <a:rPr lang="cs-CZ" sz="1400" dirty="0"/>
              <a:t>    </a:t>
            </a:r>
            <a:r>
              <a:rPr lang="cs-CZ" sz="1400" dirty="0" err="1"/>
              <a:t>class</a:t>
            </a:r>
            <a:r>
              <a:rPr lang="cs-CZ" sz="1400" dirty="0"/>
              <a:t> Program</a:t>
            </a:r>
          </a:p>
          <a:p>
            <a:pPr lvl="1"/>
            <a:r>
              <a:rPr lang="cs-CZ" sz="1400" dirty="0"/>
              <a:t>    {</a:t>
            </a:r>
          </a:p>
          <a:p>
            <a:pPr lvl="1"/>
            <a:r>
              <a:rPr lang="cs-CZ" sz="1400" dirty="0"/>
              <a:t>        static </a:t>
            </a:r>
            <a:r>
              <a:rPr lang="cs-CZ" sz="1400" dirty="0" err="1"/>
              <a:t>void</a:t>
            </a:r>
            <a:r>
              <a:rPr lang="cs-CZ" sz="1400" dirty="0"/>
              <a:t> </a:t>
            </a:r>
            <a:r>
              <a:rPr lang="cs-CZ" sz="1400" dirty="0" err="1"/>
              <a:t>Main</a:t>
            </a:r>
            <a:r>
              <a:rPr lang="cs-CZ" sz="1400" dirty="0"/>
              <a:t>(</a:t>
            </a:r>
            <a:r>
              <a:rPr lang="cs-CZ" sz="1400" dirty="0" err="1"/>
              <a:t>string</a:t>
            </a:r>
            <a:r>
              <a:rPr lang="cs-CZ" sz="1400" dirty="0"/>
              <a:t>[] </a:t>
            </a:r>
            <a:r>
              <a:rPr lang="cs-CZ" sz="1400" dirty="0" err="1"/>
              <a:t>args</a:t>
            </a:r>
            <a:r>
              <a:rPr lang="cs-CZ" sz="1400" dirty="0"/>
              <a:t>)</a:t>
            </a:r>
          </a:p>
          <a:p>
            <a:pPr lvl="1"/>
            <a:r>
              <a:rPr lang="cs-CZ" sz="1400" dirty="0"/>
              <a:t>        {</a:t>
            </a:r>
          </a:p>
          <a:p>
            <a:pPr lvl="1"/>
            <a:r>
              <a:rPr lang="cs-CZ" sz="1400" dirty="0"/>
              <a:t>            </a:t>
            </a:r>
            <a:r>
              <a:rPr lang="cs-CZ" sz="1400" dirty="0" err="1"/>
              <a:t>Assembly</a:t>
            </a:r>
            <a:r>
              <a:rPr lang="cs-CZ" sz="1400" dirty="0"/>
              <a:t> </a:t>
            </a:r>
            <a:r>
              <a:rPr lang="cs-CZ" sz="1400" dirty="0" err="1"/>
              <a:t>executing</a:t>
            </a:r>
            <a:r>
              <a:rPr lang="cs-CZ" sz="1400" dirty="0"/>
              <a:t> = </a:t>
            </a:r>
            <a:r>
              <a:rPr lang="cs-CZ" sz="1400" dirty="0" err="1"/>
              <a:t>Assembly.GetExecutingAssembly</a:t>
            </a:r>
            <a:r>
              <a:rPr lang="cs-CZ" sz="1400" dirty="0"/>
              <a:t>();</a:t>
            </a:r>
          </a:p>
          <a:p>
            <a:pPr lvl="1"/>
            <a:endParaRPr lang="cs-CZ" sz="1400" dirty="0"/>
          </a:p>
          <a:p>
            <a:pPr lvl="1"/>
            <a:r>
              <a:rPr lang="en-US" sz="1400" dirty="0"/>
              <a:t>            </a:t>
            </a:r>
            <a:r>
              <a:rPr lang="en-US" sz="1400" dirty="0" err="1"/>
              <a:t>foreach</a:t>
            </a:r>
            <a:r>
              <a:rPr lang="en-US" sz="1400" dirty="0"/>
              <a:t> (Module </a:t>
            </a:r>
            <a:r>
              <a:rPr lang="en-US" sz="1400" dirty="0" err="1"/>
              <a:t>module</a:t>
            </a:r>
            <a:r>
              <a:rPr lang="en-US" sz="1400" dirty="0"/>
              <a:t> in </a:t>
            </a:r>
            <a:r>
              <a:rPr lang="en-US" sz="1400" dirty="0" err="1"/>
              <a:t>executing.GetModules</a:t>
            </a:r>
            <a:r>
              <a:rPr lang="en-US" sz="1400" dirty="0"/>
              <a:t>())</a:t>
            </a:r>
          </a:p>
          <a:p>
            <a:pPr lvl="1"/>
            <a:r>
              <a:rPr lang="cs-CZ" sz="1400" dirty="0"/>
              <a:t>            {</a:t>
            </a:r>
          </a:p>
          <a:p>
            <a:pPr lvl="1"/>
            <a:r>
              <a:rPr lang="cs-CZ" sz="1400" dirty="0"/>
              <a:t>                </a:t>
            </a:r>
            <a:r>
              <a:rPr lang="cs-CZ" sz="1400" dirty="0" err="1"/>
              <a:t>Console.WriteLine</a:t>
            </a:r>
            <a:r>
              <a:rPr lang="cs-CZ" sz="1400" dirty="0"/>
              <a:t>(module.</a:t>
            </a:r>
            <a:r>
              <a:rPr lang="cs-CZ" sz="1400" dirty="0" err="1"/>
              <a:t>Name</a:t>
            </a:r>
            <a:r>
              <a:rPr lang="cs-CZ" sz="1400" dirty="0"/>
              <a:t>);</a:t>
            </a:r>
          </a:p>
          <a:p>
            <a:pPr lvl="1"/>
            <a:r>
              <a:rPr lang="cs-CZ" sz="1400" dirty="0"/>
              <a:t>            } // Test.</a:t>
            </a:r>
            <a:r>
              <a:rPr lang="cs-CZ" sz="1400" dirty="0" err="1"/>
              <a:t>exe</a:t>
            </a:r>
            <a:endParaRPr lang="cs-CZ" sz="1400" dirty="0"/>
          </a:p>
          <a:p>
            <a:pPr lvl="1"/>
            <a:endParaRPr lang="cs-CZ" sz="1400" dirty="0"/>
          </a:p>
          <a:p>
            <a:pPr lvl="1"/>
            <a:r>
              <a:rPr lang="en-US" sz="1400" dirty="0"/>
              <a:t>            </a:t>
            </a:r>
            <a:r>
              <a:rPr lang="en-US" sz="1400" dirty="0" err="1"/>
              <a:t>foreach</a:t>
            </a:r>
            <a:r>
              <a:rPr lang="en-US" sz="1400" dirty="0"/>
              <a:t> (Type </a:t>
            </a:r>
            <a:r>
              <a:rPr lang="en-US" sz="1400" dirty="0" err="1"/>
              <a:t>type</a:t>
            </a:r>
            <a:r>
              <a:rPr lang="en-US" sz="1400" dirty="0"/>
              <a:t> in </a:t>
            </a:r>
            <a:r>
              <a:rPr lang="en-US" sz="1400" dirty="0" err="1"/>
              <a:t>executing.GetTypes</a:t>
            </a:r>
            <a:r>
              <a:rPr lang="en-US" sz="1400" dirty="0"/>
              <a:t>())</a:t>
            </a:r>
          </a:p>
          <a:p>
            <a:pPr lvl="1"/>
            <a:r>
              <a:rPr lang="cs-CZ" sz="1400" dirty="0"/>
              <a:t>            {</a:t>
            </a:r>
          </a:p>
          <a:p>
            <a:pPr lvl="1"/>
            <a:r>
              <a:rPr lang="cs-CZ" sz="1400" dirty="0"/>
              <a:t>                </a:t>
            </a:r>
            <a:r>
              <a:rPr lang="cs-CZ" sz="1400" dirty="0" err="1"/>
              <a:t>Console.WriteLine</a:t>
            </a:r>
            <a:r>
              <a:rPr lang="cs-CZ" sz="1400" dirty="0"/>
              <a:t>(type);</a:t>
            </a:r>
          </a:p>
          <a:p>
            <a:pPr lvl="1"/>
            <a:r>
              <a:rPr lang="cs-CZ" sz="1400" dirty="0"/>
              <a:t>            } // </a:t>
            </a:r>
            <a:r>
              <a:rPr lang="cs-CZ" sz="1400" dirty="0" err="1"/>
              <a:t>Test</a:t>
            </a:r>
            <a:r>
              <a:rPr lang="cs-CZ" sz="1400" dirty="0"/>
              <a:t>.Program</a:t>
            </a:r>
          </a:p>
          <a:p>
            <a:pPr lvl="1"/>
            <a:r>
              <a:rPr lang="cs-CZ" sz="1400" dirty="0"/>
              <a:t>        }</a:t>
            </a:r>
          </a:p>
          <a:p>
            <a:pPr lvl="1"/>
            <a:r>
              <a:rPr lang="cs-CZ" sz="1400" dirty="0"/>
              <a:t>   </a:t>
            </a:r>
            <a:r>
              <a:rPr lang="en-US" sz="1400" dirty="0"/>
              <a:t> </a:t>
            </a:r>
            <a:r>
              <a:rPr lang="cs-CZ" sz="1400" dirty="0"/>
              <a:t> }</a:t>
            </a:r>
          </a:p>
          <a:p>
            <a:pPr lvl="1"/>
            <a:r>
              <a:rPr lang="en-US" sz="1400" dirty="0"/>
              <a:t>   </a:t>
            </a:r>
            <a:r>
              <a:rPr lang="cs-CZ" sz="1400" dirty="0"/>
              <a:t>}</a:t>
            </a:r>
          </a:p>
        </p:txBody>
      </p:sp>
      <p:sp>
        <p:nvSpPr>
          <p:cNvPr id="6" name="Zástupný symbol pro obsah 2"/>
          <p:cNvSpPr>
            <a:spLocks noGrp="1"/>
          </p:cNvSpPr>
          <p:nvPr>
            <p:ph sz="quarter" idx="1"/>
          </p:nvPr>
        </p:nvSpPr>
        <p:spPr>
          <a:xfrm>
            <a:off x="612648" y="1600200"/>
            <a:ext cx="8153400" cy="542916"/>
          </a:xfrm>
        </p:spPr>
        <p:txBody>
          <a:bodyPr>
            <a:normAutofit/>
          </a:bodyPr>
          <a:lstStyle/>
          <a:p>
            <a:r>
              <a:rPr lang="cs-CZ" dirty="0" err="1"/>
              <a:t>Example</a:t>
            </a:r>
            <a:endParaRPr lang="cs-CZ" dirty="0"/>
          </a:p>
        </p:txBody>
      </p:sp>
      <p:sp>
        <p:nvSpPr>
          <p:cNvPr id="7" name="Zástupný symbol pro číslo snímku 6"/>
          <p:cNvSpPr>
            <a:spLocks noGrp="1"/>
          </p:cNvSpPr>
          <p:nvPr>
            <p:ph type="sldNum" sz="quarter" idx="12"/>
          </p:nvPr>
        </p:nvSpPr>
        <p:spPr/>
        <p:txBody>
          <a:bodyPr>
            <a:normAutofit fontScale="85000" lnSpcReduction="20000"/>
          </a:bodyPr>
          <a:lstStyle/>
          <a:p>
            <a:fld id="{CFB5913D-B3EB-4F9A-986C-FCA439F7E727}" type="slidenum">
              <a:rPr lang="cs-CZ" smtClean="0"/>
              <a:pPr/>
              <a:t>10</a:t>
            </a:fld>
            <a:endParaRPr lang="cs-CZ"/>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i="1" dirty="0"/>
              <a:t>Assembly</a:t>
            </a:r>
            <a:r>
              <a:rPr lang="en-US" dirty="0"/>
              <a:t> </a:t>
            </a:r>
            <a:r>
              <a:rPr lang="cs-CZ" dirty="0"/>
              <a:t>- </a:t>
            </a:r>
            <a:r>
              <a:rPr lang="cs-CZ" dirty="0" err="1"/>
              <a:t>attributes</a:t>
            </a:r>
            <a:endParaRPr lang="cs-CZ" dirty="0"/>
          </a:p>
        </p:txBody>
      </p:sp>
      <p:sp>
        <p:nvSpPr>
          <p:cNvPr id="3" name="Zástupný symbol pro obsah 2"/>
          <p:cNvSpPr>
            <a:spLocks noGrp="1"/>
          </p:cNvSpPr>
          <p:nvPr>
            <p:ph sz="quarter" idx="1"/>
          </p:nvPr>
        </p:nvSpPr>
        <p:spPr/>
        <p:txBody>
          <a:bodyPr>
            <a:normAutofit/>
          </a:bodyPr>
          <a:lstStyle/>
          <a:p>
            <a:r>
              <a:rPr lang="cs-CZ" dirty="0"/>
              <a:t>Most </a:t>
            </a:r>
            <a:r>
              <a:rPr lang="cs-CZ" dirty="0" err="1"/>
              <a:t>often</a:t>
            </a:r>
            <a:r>
              <a:rPr lang="cs-CZ" dirty="0"/>
              <a:t> set in file: </a:t>
            </a:r>
            <a:r>
              <a:rPr lang="cs-CZ" dirty="0" err="1"/>
              <a:t>AssemblyInfo.cs</a:t>
            </a:r>
            <a:endParaRPr lang="cs-CZ" dirty="0"/>
          </a:p>
          <a:p>
            <a:r>
              <a:rPr lang="cs-CZ" dirty="0"/>
              <a:t>Are </a:t>
            </a:r>
            <a:r>
              <a:rPr lang="cs-CZ" dirty="0" err="1"/>
              <a:t>specified</a:t>
            </a:r>
            <a:r>
              <a:rPr lang="cs-CZ" dirty="0"/>
              <a:t> </a:t>
            </a:r>
            <a:r>
              <a:rPr lang="cs-CZ" dirty="0" err="1"/>
              <a:t>with</a:t>
            </a:r>
            <a:r>
              <a:rPr lang="cs-CZ" dirty="0"/>
              <a:t> </a:t>
            </a:r>
            <a:r>
              <a:rPr lang="cs-CZ" dirty="0" err="1"/>
              <a:t>preffix</a:t>
            </a:r>
            <a:r>
              <a:rPr lang="cs-CZ" dirty="0"/>
              <a:t> „</a:t>
            </a:r>
            <a:r>
              <a:rPr lang="cs-CZ" dirty="0" err="1"/>
              <a:t>assembly</a:t>
            </a:r>
            <a:r>
              <a:rPr lang="cs-CZ" dirty="0"/>
              <a:t>“</a:t>
            </a:r>
          </a:p>
          <a:p>
            <a:pPr>
              <a:buNone/>
            </a:pPr>
            <a:endParaRPr lang="cs-CZ" dirty="0"/>
          </a:p>
          <a:p>
            <a:r>
              <a:rPr lang="cs-CZ" dirty="0" err="1"/>
              <a:t>Example</a:t>
            </a:r>
            <a:r>
              <a:rPr lang="cs-CZ" dirty="0"/>
              <a:t> </a:t>
            </a:r>
            <a:r>
              <a:rPr lang="cs-CZ" dirty="0" err="1"/>
              <a:t>of</a:t>
            </a:r>
            <a:r>
              <a:rPr lang="cs-CZ" dirty="0"/>
              <a:t> </a:t>
            </a:r>
            <a:r>
              <a:rPr lang="cs-CZ" dirty="0" err="1"/>
              <a:t>attributes</a:t>
            </a:r>
            <a:r>
              <a:rPr lang="cs-CZ" dirty="0"/>
              <a:t>:</a:t>
            </a:r>
          </a:p>
          <a:p>
            <a:pPr lvl="1"/>
            <a:r>
              <a:rPr lang="cs-CZ" i="1" dirty="0" err="1"/>
              <a:t>AssemblyAlgorithmIdAttribute</a:t>
            </a:r>
            <a:endParaRPr lang="cs-CZ" i="1" dirty="0"/>
          </a:p>
          <a:p>
            <a:pPr lvl="1"/>
            <a:r>
              <a:rPr lang="cs-CZ" i="1" dirty="0" err="1"/>
              <a:t>AssemblyCompanyAttribute</a:t>
            </a:r>
            <a:endParaRPr lang="cs-CZ" i="1" dirty="0"/>
          </a:p>
          <a:p>
            <a:pPr lvl="1"/>
            <a:r>
              <a:rPr lang="cs-CZ" i="1" dirty="0" err="1"/>
              <a:t>AssemblyCopyrightAttribute</a:t>
            </a:r>
            <a:endParaRPr lang="cs-CZ" i="1" dirty="0"/>
          </a:p>
          <a:p>
            <a:pPr lvl="1"/>
            <a:r>
              <a:rPr lang="cs-CZ" i="1" dirty="0" err="1"/>
              <a:t>AssemblyCultureAttribute</a:t>
            </a:r>
            <a:endParaRPr lang="cs-CZ" i="1" dirty="0"/>
          </a:p>
          <a:p>
            <a:pPr lvl="1"/>
            <a:r>
              <a:rPr lang="cs-CZ" i="1" dirty="0" err="1"/>
              <a:t>AssemblyDefaultAliasAttribute</a:t>
            </a:r>
            <a:endParaRPr lang="cs-CZ" i="1" dirty="0"/>
          </a:p>
          <a:p>
            <a:pPr lvl="1"/>
            <a:endParaRPr lang="cs-CZ" dirty="0"/>
          </a:p>
          <a:p>
            <a:pPr lvl="1"/>
            <a:endParaRPr lang="cs-CZ" dirty="0"/>
          </a:p>
          <a:p>
            <a:endParaRPr lang="cs-CZ" dirty="0"/>
          </a:p>
          <a:p>
            <a:endParaRPr lang="cs-CZ" dirty="0"/>
          </a:p>
        </p:txBody>
      </p:sp>
      <p:sp>
        <p:nvSpPr>
          <p:cNvPr id="4" name="Zaoblený obdélník 3"/>
          <p:cNvSpPr/>
          <p:nvPr/>
        </p:nvSpPr>
        <p:spPr>
          <a:xfrm>
            <a:off x="2143108" y="2643182"/>
            <a:ext cx="5000660" cy="50006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cs-CZ" sz="2400" dirty="0"/>
              <a:t>[</a:t>
            </a:r>
            <a:r>
              <a:rPr lang="cs-CZ" sz="2400" dirty="0" err="1"/>
              <a:t>assembly</a:t>
            </a:r>
            <a:r>
              <a:rPr lang="cs-CZ" sz="2400" dirty="0"/>
              <a:t>: </a:t>
            </a:r>
            <a:r>
              <a:rPr lang="cs-CZ" sz="2400" dirty="0" err="1"/>
              <a:t>AssemblyTitle</a:t>
            </a:r>
            <a:r>
              <a:rPr lang="cs-CZ" sz="2400" dirty="0"/>
              <a:t>("Test")]</a:t>
            </a:r>
          </a:p>
        </p:txBody>
      </p:sp>
      <p:sp>
        <p:nvSpPr>
          <p:cNvPr id="5" name="Zástupný symbol pro číslo snímku 4"/>
          <p:cNvSpPr>
            <a:spLocks noGrp="1"/>
          </p:cNvSpPr>
          <p:nvPr>
            <p:ph type="sldNum" sz="quarter" idx="12"/>
          </p:nvPr>
        </p:nvSpPr>
        <p:spPr/>
        <p:txBody>
          <a:bodyPr>
            <a:normAutofit fontScale="85000" lnSpcReduction="20000"/>
          </a:bodyPr>
          <a:lstStyle/>
          <a:p>
            <a:fld id="{CFB5913D-B3EB-4F9A-986C-FCA439F7E727}" type="slidenum">
              <a:rPr lang="cs-CZ" smtClean="0"/>
              <a:pPr/>
              <a:t>11</a:t>
            </a:fld>
            <a:endParaRPr lang="cs-CZ"/>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i="1" dirty="0"/>
              <a:t>Assembly</a:t>
            </a:r>
            <a:r>
              <a:rPr lang="en-US" dirty="0"/>
              <a:t> </a:t>
            </a:r>
            <a:r>
              <a:rPr lang="cs-CZ" dirty="0"/>
              <a:t>- </a:t>
            </a:r>
            <a:r>
              <a:rPr lang="cs-CZ" dirty="0" err="1"/>
              <a:t>attributes</a:t>
            </a:r>
            <a:endParaRPr lang="cs-CZ" dirty="0"/>
          </a:p>
        </p:txBody>
      </p:sp>
      <p:sp>
        <p:nvSpPr>
          <p:cNvPr id="3" name="Zástupný symbol pro obsah 2"/>
          <p:cNvSpPr>
            <a:spLocks noGrp="1"/>
          </p:cNvSpPr>
          <p:nvPr>
            <p:ph sz="quarter" idx="1"/>
          </p:nvPr>
        </p:nvSpPr>
        <p:spPr/>
        <p:txBody>
          <a:bodyPr>
            <a:normAutofit lnSpcReduction="10000"/>
          </a:bodyPr>
          <a:lstStyle/>
          <a:p>
            <a:r>
              <a:rPr lang="cs-CZ" dirty="0" err="1"/>
              <a:t>Examples</a:t>
            </a:r>
            <a:r>
              <a:rPr lang="cs-CZ" dirty="0"/>
              <a:t>:</a:t>
            </a:r>
          </a:p>
          <a:p>
            <a:pPr lvl="1"/>
            <a:r>
              <a:rPr lang="cs-CZ" i="1" dirty="0" err="1"/>
              <a:t>AssemblyDelaySignAttribute</a:t>
            </a:r>
            <a:endParaRPr lang="cs-CZ" i="1" dirty="0"/>
          </a:p>
          <a:p>
            <a:pPr lvl="1"/>
            <a:r>
              <a:rPr lang="cs-CZ" i="1" dirty="0" err="1"/>
              <a:t>AssemblyDescriptionAttribute</a:t>
            </a:r>
            <a:endParaRPr lang="cs-CZ" i="1" dirty="0"/>
          </a:p>
          <a:p>
            <a:pPr lvl="1"/>
            <a:r>
              <a:rPr lang="cs-CZ" i="1" dirty="0" err="1"/>
              <a:t>AssemblyFileVersionAttribute</a:t>
            </a:r>
            <a:endParaRPr lang="cs-CZ" i="1" dirty="0"/>
          </a:p>
          <a:p>
            <a:pPr lvl="1"/>
            <a:r>
              <a:rPr lang="cs-CZ" i="1" dirty="0" err="1"/>
              <a:t>AssemblyFlagsAttribute</a:t>
            </a:r>
            <a:endParaRPr lang="cs-CZ" i="1" dirty="0"/>
          </a:p>
          <a:p>
            <a:pPr lvl="1"/>
            <a:r>
              <a:rPr lang="cs-CZ" i="1" dirty="0" err="1"/>
              <a:t>AssemnlyInformationalVersionAttribute</a:t>
            </a:r>
            <a:endParaRPr lang="cs-CZ" i="1" dirty="0"/>
          </a:p>
          <a:p>
            <a:pPr lvl="1"/>
            <a:r>
              <a:rPr lang="cs-CZ" i="1" dirty="0" err="1"/>
              <a:t>AssemblyKeyFileAttribute</a:t>
            </a:r>
            <a:endParaRPr lang="cs-CZ" i="1" dirty="0"/>
          </a:p>
          <a:p>
            <a:pPr lvl="1"/>
            <a:r>
              <a:rPr lang="cs-CZ" i="1" dirty="0" err="1"/>
              <a:t>AssemblyTitleAttribute</a:t>
            </a:r>
            <a:endParaRPr lang="cs-CZ" i="1" dirty="0"/>
          </a:p>
          <a:p>
            <a:pPr lvl="1"/>
            <a:r>
              <a:rPr lang="cs-CZ" i="1" dirty="0" err="1"/>
              <a:t>AssemblyTrademarkAttribute</a:t>
            </a:r>
            <a:endParaRPr lang="cs-CZ" i="1" dirty="0"/>
          </a:p>
          <a:p>
            <a:pPr lvl="1"/>
            <a:r>
              <a:rPr lang="cs-CZ" i="1" dirty="0" err="1"/>
              <a:t>AssemblyVersionAttribute</a:t>
            </a:r>
            <a:endParaRPr lang="cs-CZ" i="1" dirty="0"/>
          </a:p>
          <a:p>
            <a:pPr lvl="1"/>
            <a:endParaRPr lang="cs-CZ" dirty="0"/>
          </a:p>
          <a:p>
            <a:endParaRPr lang="cs-CZ" dirty="0"/>
          </a:p>
          <a:p>
            <a:endParaRPr lang="cs-CZ"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12</a:t>
            </a:fld>
            <a:endParaRPr lang="cs-CZ"/>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i="1" dirty="0" err="1"/>
              <a:t>Assembly</a:t>
            </a:r>
            <a:r>
              <a:rPr lang="cs-CZ" dirty="0"/>
              <a:t> – </a:t>
            </a:r>
            <a:r>
              <a:rPr lang="cs-CZ" dirty="0" err="1"/>
              <a:t>attributes</a:t>
            </a:r>
            <a:endParaRPr lang="cs-CZ" dirty="0"/>
          </a:p>
        </p:txBody>
      </p:sp>
      <p:sp>
        <p:nvSpPr>
          <p:cNvPr id="5" name="Zaoblený obdélník 4"/>
          <p:cNvSpPr/>
          <p:nvPr/>
        </p:nvSpPr>
        <p:spPr>
          <a:xfrm>
            <a:off x="357158" y="2143116"/>
            <a:ext cx="8358246" cy="44291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  </a:t>
            </a:r>
            <a:r>
              <a:rPr lang="cs-CZ" dirty="0"/>
              <a:t>in</a:t>
            </a:r>
            <a:r>
              <a:rPr lang="en-US" dirty="0"/>
              <a:t> </a:t>
            </a:r>
            <a:r>
              <a:rPr lang="en-US" dirty="0" err="1"/>
              <a:t>AssemlbyInfo.c</a:t>
            </a:r>
            <a:r>
              <a:rPr lang="cs-CZ" dirty="0"/>
              <a:t>s</a:t>
            </a:r>
            <a:r>
              <a:rPr lang="en-US" dirty="0"/>
              <a:t> </a:t>
            </a:r>
            <a:r>
              <a:rPr lang="cs-CZ" dirty="0" err="1"/>
              <a:t>is</a:t>
            </a:r>
            <a:r>
              <a:rPr lang="cs-CZ" dirty="0"/>
              <a:t> </a:t>
            </a:r>
            <a:r>
              <a:rPr lang="cs-CZ" dirty="0" err="1"/>
              <a:t>defined</a:t>
            </a:r>
            <a:r>
              <a:rPr lang="cs-CZ" dirty="0"/>
              <a:t>:</a:t>
            </a:r>
            <a:r>
              <a:rPr lang="en-US" dirty="0"/>
              <a:t> </a:t>
            </a:r>
            <a:endParaRPr lang="cs-CZ" dirty="0"/>
          </a:p>
          <a:p>
            <a:r>
              <a:rPr lang="en-US" dirty="0"/>
              <a:t>// </a:t>
            </a:r>
            <a:r>
              <a:rPr lang="cs-CZ" dirty="0"/>
              <a:t>[</a:t>
            </a:r>
            <a:r>
              <a:rPr lang="cs-CZ" dirty="0" err="1"/>
              <a:t>assembly</a:t>
            </a:r>
            <a:r>
              <a:rPr lang="cs-CZ" dirty="0"/>
              <a:t>: </a:t>
            </a:r>
            <a:r>
              <a:rPr lang="cs-CZ" dirty="0" err="1"/>
              <a:t>AssemblyDescription</a:t>
            </a:r>
            <a:r>
              <a:rPr lang="cs-CZ" dirty="0"/>
              <a:t>(„</a:t>
            </a:r>
            <a:r>
              <a:rPr lang="cs-CZ" dirty="0" err="1"/>
              <a:t>Example</a:t>
            </a:r>
            <a:r>
              <a:rPr lang="cs-CZ" dirty="0"/>
              <a:t> </a:t>
            </a:r>
            <a:r>
              <a:rPr lang="cs-CZ" dirty="0" err="1"/>
              <a:t>application</a:t>
            </a:r>
            <a:r>
              <a:rPr lang="cs-CZ" dirty="0"/>
              <a:t>")</a:t>
            </a:r>
            <a:endParaRPr lang="en-US" dirty="0"/>
          </a:p>
          <a:p>
            <a:endParaRPr lang="cs-CZ" dirty="0"/>
          </a:p>
          <a:p>
            <a:r>
              <a:rPr lang="cs-CZ" dirty="0" err="1"/>
              <a:t>Assembly</a:t>
            </a:r>
            <a:r>
              <a:rPr lang="cs-CZ" dirty="0"/>
              <a:t> </a:t>
            </a:r>
            <a:r>
              <a:rPr lang="cs-CZ" dirty="0" err="1"/>
              <a:t>executing</a:t>
            </a:r>
            <a:r>
              <a:rPr lang="cs-CZ" dirty="0"/>
              <a:t> = </a:t>
            </a:r>
            <a:r>
              <a:rPr lang="cs-CZ" dirty="0" err="1"/>
              <a:t>Assembly.GetExecutingAssembly</a:t>
            </a:r>
            <a:r>
              <a:rPr lang="cs-CZ" dirty="0"/>
              <a:t>();</a:t>
            </a:r>
          </a:p>
          <a:p>
            <a:endParaRPr lang="cs-CZ" dirty="0"/>
          </a:p>
          <a:p>
            <a:r>
              <a:rPr lang="cs-CZ" dirty="0" err="1"/>
              <a:t>object</a:t>
            </a:r>
            <a:r>
              <a:rPr lang="cs-CZ" dirty="0"/>
              <a:t>[] </a:t>
            </a:r>
            <a:r>
              <a:rPr lang="cs-CZ" dirty="0" err="1"/>
              <a:t>attrs</a:t>
            </a:r>
            <a:r>
              <a:rPr lang="cs-CZ" dirty="0"/>
              <a:t> = </a:t>
            </a:r>
            <a:r>
              <a:rPr lang="cs-CZ" dirty="0" err="1"/>
              <a:t>executing.GetCustomAttributes</a:t>
            </a:r>
            <a:r>
              <a:rPr lang="cs-CZ" dirty="0"/>
              <a:t>(</a:t>
            </a:r>
            <a:r>
              <a:rPr lang="cs-CZ" dirty="0" err="1"/>
              <a:t>typeof</a:t>
            </a:r>
            <a:r>
              <a:rPr lang="cs-CZ" dirty="0"/>
              <a:t>(</a:t>
            </a:r>
            <a:r>
              <a:rPr lang="cs-CZ" dirty="0" err="1"/>
              <a:t>AssemblyDescriptionAttribute</a:t>
            </a:r>
            <a:r>
              <a:rPr lang="cs-CZ" dirty="0"/>
              <a:t>), </a:t>
            </a:r>
            <a:r>
              <a:rPr lang="cs-CZ" dirty="0" err="1"/>
              <a:t>false</a:t>
            </a:r>
            <a:r>
              <a:rPr lang="cs-CZ" dirty="0"/>
              <a:t>); </a:t>
            </a:r>
          </a:p>
          <a:p>
            <a:endParaRPr lang="cs-CZ" dirty="0"/>
          </a:p>
          <a:p>
            <a:r>
              <a:rPr lang="cs-CZ" dirty="0" err="1"/>
              <a:t>if</a:t>
            </a:r>
            <a:r>
              <a:rPr lang="cs-CZ" dirty="0"/>
              <a:t> (</a:t>
            </a:r>
            <a:r>
              <a:rPr lang="cs-CZ" dirty="0" err="1"/>
              <a:t>attrs.Length</a:t>
            </a:r>
            <a:r>
              <a:rPr lang="cs-CZ" dirty="0"/>
              <a:t> &gt; 0)</a:t>
            </a:r>
          </a:p>
          <a:p>
            <a:r>
              <a:rPr lang="cs-CZ" dirty="0"/>
              <a:t>{</a:t>
            </a:r>
          </a:p>
          <a:p>
            <a:r>
              <a:rPr lang="cs-CZ" dirty="0"/>
              <a:t>    </a:t>
            </a:r>
            <a:r>
              <a:rPr lang="cs-CZ" dirty="0" err="1"/>
              <a:t>Console.WriteLine</a:t>
            </a:r>
            <a:r>
              <a:rPr lang="cs-CZ" dirty="0"/>
              <a:t>(((</a:t>
            </a:r>
            <a:r>
              <a:rPr lang="cs-CZ" dirty="0" err="1"/>
              <a:t>AssemblyDescriptionAttribute</a:t>
            </a:r>
            <a:r>
              <a:rPr lang="cs-CZ" dirty="0"/>
              <a:t>)</a:t>
            </a:r>
            <a:r>
              <a:rPr lang="cs-CZ" dirty="0" err="1"/>
              <a:t>attrs</a:t>
            </a:r>
            <a:r>
              <a:rPr lang="cs-CZ" dirty="0"/>
              <a:t>[0]).</a:t>
            </a:r>
            <a:r>
              <a:rPr lang="cs-CZ" dirty="0" err="1"/>
              <a:t>Description</a:t>
            </a:r>
            <a:r>
              <a:rPr lang="cs-CZ" dirty="0"/>
              <a:t>);</a:t>
            </a:r>
          </a:p>
          <a:p>
            <a:r>
              <a:rPr lang="cs-CZ" dirty="0"/>
              <a:t>}</a:t>
            </a:r>
          </a:p>
          <a:p>
            <a:r>
              <a:rPr lang="cs-CZ" dirty="0"/>
              <a:t>// </a:t>
            </a:r>
            <a:r>
              <a:rPr lang="cs-CZ" dirty="0" err="1"/>
              <a:t>Example</a:t>
            </a:r>
            <a:r>
              <a:rPr lang="cs-CZ" dirty="0"/>
              <a:t> </a:t>
            </a:r>
            <a:r>
              <a:rPr lang="cs-CZ" dirty="0" err="1"/>
              <a:t>application</a:t>
            </a:r>
            <a:endParaRPr lang="cs-CZ" dirty="0"/>
          </a:p>
        </p:txBody>
      </p:sp>
      <p:sp>
        <p:nvSpPr>
          <p:cNvPr id="6" name="Zástupný symbol pro obsah 2"/>
          <p:cNvSpPr>
            <a:spLocks noGrp="1"/>
          </p:cNvSpPr>
          <p:nvPr>
            <p:ph sz="quarter" idx="1"/>
          </p:nvPr>
        </p:nvSpPr>
        <p:spPr>
          <a:xfrm>
            <a:off x="612648" y="1600200"/>
            <a:ext cx="8153400" cy="542916"/>
          </a:xfrm>
        </p:spPr>
        <p:txBody>
          <a:bodyPr>
            <a:normAutofit/>
          </a:bodyPr>
          <a:lstStyle/>
          <a:p>
            <a:r>
              <a:rPr lang="cs-CZ" dirty="0" err="1"/>
              <a:t>Example</a:t>
            </a:r>
            <a:endParaRPr lang="cs-CZ" dirty="0"/>
          </a:p>
        </p:txBody>
      </p:sp>
      <p:sp>
        <p:nvSpPr>
          <p:cNvPr id="7" name="Zástupný symbol pro číslo snímku 6"/>
          <p:cNvSpPr>
            <a:spLocks noGrp="1"/>
          </p:cNvSpPr>
          <p:nvPr>
            <p:ph type="sldNum" sz="quarter" idx="12"/>
          </p:nvPr>
        </p:nvSpPr>
        <p:spPr/>
        <p:txBody>
          <a:bodyPr>
            <a:normAutofit fontScale="85000" lnSpcReduction="20000"/>
          </a:bodyPr>
          <a:lstStyle/>
          <a:p>
            <a:fld id="{CFB5913D-B3EB-4F9A-986C-FCA439F7E727}" type="slidenum">
              <a:rPr lang="cs-CZ" smtClean="0"/>
              <a:pPr/>
              <a:t>13</a:t>
            </a:fld>
            <a:endParaRPr lang="cs-CZ"/>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dirty="0" err="1"/>
              <a:t>Reflection</a:t>
            </a:r>
            <a:r>
              <a:rPr lang="cs-CZ" dirty="0"/>
              <a:t> </a:t>
            </a:r>
            <a:r>
              <a:rPr lang="cs-CZ" dirty="0" err="1"/>
              <a:t>class</a:t>
            </a:r>
            <a:r>
              <a:rPr lang="cs-CZ" dirty="0"/>
              <a:t> </a:t>
            </a:r>
            <a:r>
              <a:rPr lang="cs-CZ" dirty="0" err="1"/>
              <a:t>hiearchy</a:t>
            </a:r>
            <a:endParaRPr lang="cs-CZ" dirty="0"/>
          </a:p>
        </p:txBody>
      </p:sp>
      <p:grpSp>
        <p:nvGrpSpPr>
          <p:cNvPr id="4" name="Group 3"/>
          <p:cNvGrpSpPr>
            <a:grpSpLocks/>
          </p:cNvGrpSpPr>
          <p:nvPr/>
        </p:nvGrpSpPr>
        <p:grpSpPr bwMode="auto">
          <a:xfrm>
            <a:off x="855637" y="1643063"/>
            <a:ext cx="1044575" cy="465137"/>
            <a:chOff x="464" y="905"/>
            <a:chExt cx="658" cy="293"/>
          </a:xfrm>
        </p:grpSpPr>
        <p:sp>
          <p:nvSpPr>
            <p:cNvPr id="5" name="Rectangle 4"/>
            <p:cNvSpPr>
              <a:spLocks noChangeArrowheads="1"/>
            </p:cNvSpPr>
            <p:nvPr/>
          </p:nvSpPr>
          <p:spPr bwMode="auto">
            <a:xfrm>
              <a:off x="464" y="905"/>
              <a:ext cx="658" cy="293"/>
            </a:xfrm>
            <a:prstGeom prst="rect">
              <a:avLst/>
            </a:prstGeom>
            <a:noFill/>
            <a:ln w="9525">
              <a:solidFill>
                <a:schemeClr val="tx1"/>
              </a:solidFill>
              <a:miter lim="800000"/>
              <a:headEnd/>
              <a:tailEnd/>
            </a:ln>
            <a:effectLst/>
          </p:spPr>
          <p:txBody>
            <a:bodyPr wrap="none" anchor="ctr"/>
            <a:lstStyle/>
            <a:p>
              <a:endParaRPr lang="cs-CZ"/>
            </a:p>
          </p:txBody>
        </p:sp>
        <p:sp>
          <p:nvSpPr>
            <p:cNvPr id="6" name="Text Box 5"/>
            <p:cNvSpPr txBox="1">
              <a:spLocks noChangeArrowheads="1"/>
            </p:cNvSpPr>
            <p:nvPr/>
          </p:nvSpPr>
          <p:spPr bwMode="auto">
            <a:xfrm>
              <a:off x="534" y="981"/>
              <a:ext cx="490" cy="136"/>
            </a:xfrm>
            <a:prstGeom prst="rect">
              <a:avLst/>
            </a:prstGeom>
            <a:noFill/>
            <a:ln w="9525">
              <a:noFill/>
              <a:miter lim="800000"/>
              <a:headEnd/>
              <a:tailEnd/>
            </a:ln>
            <a:effectLst/>
          </p:spPr>
          <p:txBody>
            <a:bodyPr wrap="none" lIns="0" tIns="0" rIns="0" bIns="0">
              <a:spAutoFit/>
            </a:bodyPr>
            <a:lstStyle/>
            <a:p>
              <a:pPr algn="l"/>
              <a:r>
                <a:rPr lang="de-AT" sz="1400" i="1" dirty="0" err="1"/>
                <a:t>Assembly</a:t>
              </a:r>
              <a:endParaRPr lang="de-AT" sz="1600" i="1" dirty="0"/>
            </a:p>
          </p:txBody>
        </p:sp>
      </p:grpSp>
      <p:grpSp>
        <p:nvGrpSpPr>
          <p:cNvPr id="7" name="Group 6"/>
          <p:cNvGrpSpPr>
            <a:grpSpLocks/>
          </p:cNvGrpSpPr>
          <p:nvPr/>
        </p:nvGrpSpPr>
        <p:grpSpPr bwMode="auto">
          <a:xfrm>
            <a:off x="1000100" y="3429000"/>
            <a:ext cx="3233737" cy="3089275"/>
            <a:chOff x="555" y="2030"/>
            <a:chExt cx="2037" cy="1946"/>
          </a:xfrm>
        </p:grpSpPr>
        <p:sp>
          <p:nvSpPr>
            <p:cNvPr id="8" name="Rectangle 7"/>
            <p:cNvSpPr>
              <a:spLocks noChangeArrowheads="1"/>
            </p:cNvSpPr>
            <p:nvPr/>
          </p:nvSpPr>
          <p:spPr bwMode="auto">
            <a:xfrm>
              <a:off x="1632" y="2285"/>
              <a:ext cx="960" cy="293"/>
            </a:xfrm>
            <a:prstGeom prst="rect">
              <a:avLst/>
            </a:prstGeom>
            <a:noFill/>
            <a:ln w="9525">
              <a:solidFill>
                <a:schemeClr val="tx1"/>
              </a:solidFill>
              <a:miter lim="800000"/>
              <a:headEnd/>
              <a:tailEnd/>
            </a:ln>
            <a:effectLst/>
          </p:spPr>
          <p:txBody>
            <a:bodyPr wrap="none" anchor="ctr"/>
            <a:lstStyle/>
            <a:p>
              <a:endParaRPr lang="cs-CZ"/>
            </a:p>
          </p:txBody>
        </p:sp>
        <p:sp>
          <p:nvSpPr>
            <p:cNvPr id="9" name="Text Box 8"/>
            <p:cNvSpPr txBox="1">
              <a:spLocks noChangeArrowheads="1"/>
            </p:cNvSpPr>
            <p:nvPr/>
          </p:nvSpPr>
          <p:spPr bwMode="auto">
            <a:xfrm>
              <a:off x="1702" y="2361"/>
              <a:ext cx="432" cy="136"/>
            </a:xfrm>
            <a:prstGeom prst="rect">
              <a:avLst/>
            </a:prstGeom>
            <a:noFill/>
            <a:ln w="9525">
              <a:noFill/>
              <a:miter lim="800000"/>
              <a:headEnd/>
              <a:tailEnd/>
            </a:ln>
            <a:effectLst/>
          </p:spPr>
          <p:txBody>
            <a:bodyPr wrap="none" lIns="0" tIns="0" rIns="0" bIns="0">
              <a:spAutoFit/>
            </a:bodyPr>
            <a:lstStyle/>
            <a:p>
              <a:pPr algn="l"/>
              <a:r>
                <a:rPr lang="de-AT" sz="1400" i="1" dirty="0"/>
                <a:t>FieldInfo</a:t>
              </a:r>
              <a:endParaRPr lang="de-AT" sz="1600" i="1" dirty="0"/>
            </a:p>
          </p:txBody>
        </p:sp>
        <p:sp>
          <p:nvSpPr>
            <p:cNvPr id="10" name="Rectangle 9"/>
            <p:cNvSpPr>
              <a:spLocks noChangeArrowheads="1"/>
            </p:cNvSpPr>
            <p:nvPr/>
          </p:nvSpPr>
          <p:spPr bwMode="auto">
            <a:xfrm>
              <a:off x="1632" y="2632"/>
              <a:ext cx="960" cy="293"/>
            </a:xfrm>
            <a:prstGeom prst="rect">
              <a:avLst/>
            </a:prstGeom>
            <a:noFill/>
            <a:ln w="9525">
              <a:solidFill>
                <a:schemeClr val="tx1"/>
              </a:solidFill>
              <a:miter lim="800000"/>
              <a:headEnd/>
              <a:tailEnd/>
            </a:ln>
            <a:effectLst/>
          </p:spPr>
          <p:txBody>
            <a:bodyPr wrap="none" anchor="ctr"/>
            <a:lstStyle/>
            <a:p>
              <a:endParaRPr lang="cs-CZ"/>
            </a:p>
          </p:txBody>
        </p:sp>
        <p:sp>
          <p:nvSpPr>
            <p:cNvPr id="11" name="Text Box 10"/>
            <p:cNvSpPr txBox="1">
              <a:spLocks noChangeArrowheads="1"/>
            </p:cNvSpPr>
            <p:nvPr/>
          </p:nvSpPr>
          <p:spPr bwMode="auto">
            <a:xfrm>
              <a:off x="1702" y="2708"/>
              <a:ext cx="563" cy="136"/>
            </a:xfrm>
            <a:prstGeom prst="rect">
              <a:avLst/>
            </a:prstGeom>
            <a:noFill/>
            <a:ln w="9525">
              <a:noFill/>
              <a:miter lim="800000"/>
              <a:headEnd/>
              <a:tailEnd/>
            </a:ln>
            <a:effectLst/>
          </p:spPr>
          <p:txBody>
            <a:bodyPr wrap="none" lIns="0" tIns="0" rIns="0" bIns="0">
              <a:spAutoFit/>
            </a:bodyPr>
            <a:lstStyle/>
            <a:p>
              <a:pPr algn="l"/>
              <a:r>
                <a:rPr lang="de-AT" sz="1400" i="1" dirty="0" err="1"/>
                <a:t>MethodInfo</a:t>
              </a:r>
              <a:endParaRPr lang="de-AT" sz="1600" i="1" dirty="0"/>
            </a:p>
          </p:txBody>
        </p:sp>
        <p:sp>
          <p:nvSpPr>
            <p:cNvPr id="12" name="Rectangle 11"/>
            <p:cNvSpPr>
              <a:spLocks noChangeArrowheads="1"/>
            </p:cNvSpPr>
            <p:nvPr/>
          </p:nvSpPr>
          <p:spPr bwMode="auto">
            <a:xfrm>
              <a:off x="1632" y="2989"/>
              <a:ext cx="960" cy="293"/>
            </a:xfrm>
            <a:prstGeom prst="rect">
              <a:avLst/>
            </a:prstGeom>
            <a:noFill/>
            <a:ln w="9525">
              <a:solidFill>
                <a:schemeClr val="tx1"/>
              </a:solidFill>
              <a:miter lim="800000"/>
              <a:headEnd/>
              <a:tailEnd/>
            </a:ln>
            <a:effectLst/>
          </p:spPr>
          <p:txBody>
            <a:bodyPr wrap="none" anchor="ctr"/>
            <a:lstStyle/>
            <a:p>
              <a:endParaRPr lang="cs-CZ"/>
            </a:p>
          </p:txBody>
        </p:sp>
        <p:sp>
          <p:nvSpPr>
            <p:cNvPr id="13" name="Text Box 12"/>
            <p:cNvSpPr txBox="1">
              <a:spLocks noChangeArrowheads="1"/>
            </p:cNvSpPr>
            <p:nvPr/>
          </p:nvSpPr>
          <p:spPr bwMode="auto">
            <a:xfrm>
              <a:off x="1702" y="3065"/>
              <a:ext cx="770" cy="136"/>
            </a:xfrm>
            <a:prstGeom prst="rect">
              <a:avLst/>
            </a:prstGeom>
            <a:noFill/>
            <a:ln w="9525">
              <a:noFill/>
              <a:miter lim="800000"/>
              <a:headEnd/>
              <a:tailEnd/>
            </a:ln>
            <a:effectLst/>
          </p:spPr>
          <p:txBody>
            <a:bodyPr wrap="none" lIns="0" tIns="0" rIns="0" bIns="0">
              <a:spAutoFit/>
            </a:bodyPr>
            <a:lstStyle/>
            <a:p>
              <a:pPr algn="l"/>
              <a:r>
                <a:rPr lang="de-AT" sz="1400" i="1" dirty="0" err="1"/>
                <a:t>ConstructorInfo</a:t>
              </a:r>
              <a:endParaRPr lang="de-AT" sz="1600" i="1" dirty="0"/>
            </a:p>
          </p:txBody>
        </p:sp>
        <p:sp>
          <p:nvSpPr>
            <p:cNvPr id="14" name="Rectangle 13"/>
            <p:cNvSpPr>
              <a:spLocks noChangeArrowheads="1"/>
            </p:cNvSpPr>
            <p:nvPr/>
          </p:nvSpPr>
          <p:spPr bwMode="auto">
            <a:xfrm>
              <a:off x="1632" y="3336"/>
              <a:ext cx="960" cy="293"/>
            </a:xfrm>
            <a:prstGeom prst="rect">
              <a:avLst/>
            </a:prstGeom>
            <a:noFill/>
            <a:ln w="9525">
              <a:solidFill>
                <a:schemeClr val="tx1"/>
              </a:solidFill>
              <a:miter lim="800000"/>
              <a:headEnd/>
              <a:tailEnd/>
            </a:ln>
            <a:effectLst/>
          </p:spPr>
          <p:txBody>
            <a:bodyPr wrap="none" anchor="ctr"/>
            <a:lstStyle/>
            <a:p>
              <a:endParaRPr lang="cs-CZ"/>
            </a:p>
          </p:txBody>
        </p:sp>
        <p:sp>
          <p:nvSpPr>
            <p:cNvPr id="15" name="Text Box 14"/>
            <p:cNvSpPr txBox="1">
              <a:spLocks noChangeArrowheads="1"/>
            </p:cNvSpPr>
            <p:nvPr/>
          </p:nvSpPr>
          <p:spPr bwMode="auto">
            <a:xfrm>
              <a:off x="1702" y="3412"/>
              <a:ext cx="614" cy="136"/>
            </a:xfrm>
            <a:prstGeom prst="rect">
              <a:avLst/>
            </a:prstGeom>
            <a:noFill/>
            <a:ln w="9525">
              <a:noFill/>
              <a:miter lim="800000"/>
              <a:headEnd/>
              <a:tailEnd/>
            </a:ln>
            <a:effectLst/>
          </p:spPr>
          <p:txBody>
            <a:bodyPr wrap="none" lIns="0" tIns="0" rIns="0" bIns="0">
              <a:spAutoFit/>
            </a:bodyPr>
            <a:lstStyle/>
            <a:p>
              <a:pPr algn="l"/>
              <a:r>
                <a:rPr lang="de-AT" sz="1400" i="1" dirty="0" err="1"/>
                <a:t>PropertyInfo</a:t>
              </a:r>
              <a:endParaRPr lang="de-AT" sz="1600" i="1" dirty="0"/>
            </a:p>
          </p:txBody>
        </p:sp>
        <p:sp>
          <p:nvSpPr>
            <p:cNvPr id="16" name="Rectangle 15"/>
            <p:cNvSpPr>
              <a:spLocks noChangeArrowheads="1"/>
            </p:cNvSpPr>
            <p:nvPr/>
          </p:nvSpPr>
          <p:spPr bwMode="auto">
            <a:xfrm>
              <a:off x="1632" y="3683"/>
              <a:ext cx="960" cy="293"/>
            </a:xfrm>
            <a:prstGeom prst="rect">
              <a:avLst/>
            </a:prstGeom>
            <a:noFill/>
            <a:ln w="9525">
              <a:solidFill>
                <a:schemeClr val="tx1"/>
              </a:solidFill>
              <a:miter lim="800000"/>
              <a:headEnd/>
              <a:tailEnd/>
            </a:ln>
            <a:effectLst/>
          </p:spPr>
          <p:txBody>
            <a:bodyPr wrap="none" anchor="ctr"/>
            <a:lstStyle/>
            <a:p>
              <a:endParaRPr lang="cs-CZ"/>
            </a:p>
          </p:txBody>
        </p:sp>
        <p:sp>
          <p:nvSpPr>
            <p:cNvPr id="17" name="Text Box 16"/>
            <p:cNvSpPr txBox="1">
              <a:spLocks noChangeArrowheads="1"/>
            </p:cNvSpPr>
            <p:nvPr/>
          </p:nvSpPr>
          <p:spPr bwMode="auto">
            <a:xfrm>
              <a:off x="1702" y="3759"/>
              <a:ext cx="477" cy="136"/>
            </a:xfrm>
            <a:prstGeom prst="rect">
              <a:avLst/>
            </a:prstGeom>
            <a:noFill/>
            <a:ln w="9525">
              <a:noFill/>
              <a:miter lim="800000"/>
              <a:headEnd/>
              <a:tailEnd/>
            </a:ln>
            <a:effectLst/>
          </p:spPr>
          <p:txBody>
            <a:bodyPr wrap="none" lIns="0" tIns="0" rIns="0" bIns="0">
              <a:spAutoFit/>
            </a:bodyPr>
            <a:lstStyle/>
            <a:p>
              <a:pPr algn="l"/>
              <a:r>
                <a:rPr lang="de-AT" sz="1400" i="1" dirty="0"/>
                <a:t>EventInfo</a:t>
              </a:r>
              <a:endParaRPr lang="de-AT" sz="1600" i="1" dirty="0"/>
            </a:p>
          </p:txBody>
        </p:sp>
        <p:sp>
          <p:nvSpPr>
            <p:cNvPr id="18" name="Line 17"/>
            <p:cNvSpPr>
              <a:spLocks noChangeShapeType="1"/>
            </p:cNvSpPr>
            <p:nvPr/>
          </p:nvSpPr>
          <p:spPr bwMode="auto">
            <a:xfrm>
              <a:off x="555" y="2030"/>
              <a:ext cx="0" cy="1848"/>
            </a:xfrm>
            <a:prstGeom prst="line">
              <a:avLst/>
            </a:prstGeom>
            <a:noFill/>
            <a:ln w="9525">
              <a:solidFill>
                <a:schemeClr val="tx1"/>
              </a:solidFill>
              <a:round/>
              <a:headEnd/>
              <a:tailEnd/>
            </a:ln>
            <a:effectLst/>
          </p:spPr>
          <p:txBody>
            <a:bodyPr/>
            <a:lstStyle/>
            <a:p>
              <a:endParaRPr lang="cs-CZ"/>
            </a:p>
          </p:txBody>
        </p:sp>
        <p:sp>
          <p:nvSpPr>
            <p:cNvPr id="19" name="Text Box 18"/>
            <p:cNvSpPr txBox="1">
              <a:spLocks noChangeArrowheads="1"/>
            </p:cNvSpPr>
            <p:nvPr/>
          </p:nvSpPr>
          <p:spPr bwMode="auto">
            <a:xfrm>
              <a:off x="608" y="3023"/>
              <a:ext cx="970" cy="136"/>
            </a:xfrm>
            <a:prstGeom prst="rect">
              <a:avLst/>
            </a:prstGeom>
            <a:noFill/>
            <a:ln w="9525">
              <a:noFill/>
              <a:miter lim="800000"/>
              <a:headEnd/>
              <a:tailEnd/>
            </a:ln>
            <a:effectLst/>
          </p:spPr>
          <p:txBody>
            <a:bodyPr wrap="none" lIns="0" tIns="0" rIns="0" bIns="0">
              <a:spAutoFit/>
            </a:bodyPr>
            <a:lstStyle/>
            <a:p>
              <a:pPr algn="l"/>
              <a:r>
                <a:rPr lang="de-AT" sz="1400" b="1" dirty="0" err="1">
                  <a:solidFill>
                    <a:schemeClr val="accent2"/>
                  </a:solidFill>
                </a:rPr>
                <a:t>GetConstructors</a:t>
              </a:r>
              <a:r>
                <a:rPr lang="de-AT" sz="1400" b="1" dirty="0">
                  <a:solidFill>
                    <a:schemeClr val="accent2"/>
                  </a:solidFill>
                </a:rPr>
                <a:t>()</a:t>
              </a:r>
            </a:p>
          </p:txBody>
        </p:sp>
        <p:sp>
          <p:nvSpPr>
            <p:cNvPr id="20" name="Line 19"/>
            <p:cNvSpPr>
              <a:spLocks noChangeShapeType="1"/>
            </p:cNvSpPr>
            <p:nvPr/>
          </p:nvSpPr>
          <p:spPr bwMode="auto">
            <a:xfrm>
              <a:off x="555" y="3182"/>
              <a:ext cx="1079" cy="0"/>
            </a:xfrm>
            <a:prstGeom prst="line">
              <a:avLst/>
            </a:prstGeom>
            <a:noFill/>
            <a:ln w="9525">
              <a:solidFill>
                <a:schemeClr val="tx1"/>
              </a:solidFill>
              <a:round/>
              <a:headEnd/>
              <a:tailEnd type="triangle" w="med" len="med"/>
            </a:ln>
            <a:effectLst/>
          </p:spPr>
          <p:txBody>
            <a:bodyPr/>
            <a:lstStyle/>
            <a:p>
              <a:endParaRPr lang="cs-CZ"/>
            </a:p>
          </p:txBody>
        </p:sp>
        <p:sp>
          <p:nvSpPr>
            <p:cNvPr id="21" name="Text Box 20"/>
            <p:cNvSpPr txBox="1">
              <a:spLocks noChangeArrowheads="1"/>
            </p:cNvSpPr>
            <p:nvPr/>
          </p:nvSpPr>
          <p:spPr bwMode="auto">
            <a:xfrm>
              <a:off x="608" y="3718"/>
              <a:ext cx="632" cy="136"/>
            </a:xfrm>
            <a:prstGeom prst="rect">
              <a:avLst/>
            </a:prstGeom>
            <a:noFill/>
            <a:ln w="9525">
              <a:noFill/>
              <a:miter lim="800000"/>
              <a:headEnd/>
              <a:tailEnd/>
            </a:ln>
            <a:effectLst/>
          </p:spPr>
          <p:txBody>
            <a:bodyPr wrap="none" lIns="0" tIns="0" rIns="0" bIns="0">
              <a:spAutoFit/>
            </a:bodyPr>
            <a:lstStyle/>
            <a:p>
              <a:pPr algn="l"/>
              <a:r>
                <a:rPr lang="de-AT" sz="1400" b="1" dirty="0" err="1">
                  <a:solidFill>
                    <a:schemeClr val="accent2"/>
                  </a:solidFill>
                </a:rPr>
                <a:t>GetEvents</a:t>
              </a:r>
              <a:r>
                <a:rPr lang="de-AT" sz="1400" b="1" dirty="0">
                  <a:solidFill>
                    <a:schemeClr val="accent2"/>
                  </a:solidFill>
                </a:rPr>
                <a:t>()</a:t>
              </a:r>
            </a:p>
          </p:txBody>
        </p:sp>
        <p:sp>
          <p:nvSpPr>
            <p:cNvPr id="22" name="Line 21"/>
            <p:cNvSpPr>
              <a:spLocks noChangeShapeType="1"/>
            </p:cNvSpPr>
            <p:nvPr/>
          </p:nvSpPr>
          <p:spPr bwMode="auto">
            <a:xfrm>
              <a:off x="555" y="3877"/>
              <a:ext cx="1079" cy="0"/>
            </a:xfrm>
            <a:prstGeom prst="line">
              <a:avLst/>
            </a:prstGeom>
            <a:noFill/>
            <a:ln w="9525">
              <a:solidFill>
                <a:schemeClr val="tx1"/>
              </a:solidFill>
              <a:round/>
              <a:headEnd/>
              <a:tailEnd type="triangle" w="med" len="med"/>
            </a:ln>
            <a:effectLst/>
          </p:spPr>
          <p:txBody>
            <a:bodyPr/>
            <a:lstStyle/>
            <a:p>
              <a:endParaRPr lang="cs-CZ"/>
            </a:p>
          </p:txBody>
        </p:sp>
        <p:sp>
          <p:nvSpPr>
            <p:cNvPr id="23" name="Text Box 22"/>
            <p:cNvSpPr txBox="1">
              <a:spLocks noChangeArrowheads="1"/>
            </p:cNvSpPr>
            <p:nvPr/>
          </p:nvSpPr>
          <p:spPr bwMode="auto">
            <a:xfrm>
              <a:off x="608" y="3371"/>
              <a:ext cx="821" cy="136"/>
            </a:xfrm>
            <a:prstGeom prst="rect">
              <a:avLst/>
            </a:prstGeom>
            <a:noFill/>
            <a:ln w="9525">
              <a:noFill/>
              <a:miter lim="800000"/>
              <a:headEnd/>
              <a:tailEnd/>
            </a:ln>
            <a:effectLst/>
          </p:spPr>
          <p:txBody>
            <a:bodyPr wrap="none" lIns="0" tIns="0" rIns="0" bIns="0">
              <a:spAutoFit/>
            </a:bodyPr>
            <a:lstStyle/>
            <a:p>
              <a:pPr algn="l"/>
              <a:r>
                <a:rPr lang="de-AT" sz="1400" b="1" dirty="0" err="1">
                  <a:solidFill>
                    <a:schemeClr val="accent2"/>
                  </a:solidFill>
                </a:rPr>
                <a:t>GetProperties</a:t>
              </a:r>
              <a:r>
                <a:rPr lang="de-AT" sz="1400" b="1" dirty="0">
                  <a:solidFill>
                    <a:schemeClr val="accent2"/>
                  </a:solidFill>
                </a:rPr>
                <a:t>()</a:t>
              </a:r>
            </a:p>
          </p:txBody>
        </p:sp>
        <p:sp>
          <p:nvSpPr>
            <p:cNvPr id="24" name="Line 23"/>
            <p:cNvSpPr>
              <a:spLocks noChangeShapeType="1"/>
            </p:cNvSpPr>
            <p:nvPr/>
          </p:nvSpPr>
          <p:spPr bwMode="auto">
            <a:xfrm>
              <a:off x="555" y="3530"/>
              <a:ext cx="1079" cy="0"/>
            </a:xfrm>
            <a:prstGeom prst="line">
              <a:avLst/>
            </a:prstGeom>
            <a:noFill/>
            <a:ln w="9525">
              <a:solidFill>
                <a:schemeClr val="tx1"/>
              </a:solidFill>
              <a:round/>
              <a:headEnd/>
              <a:tailEnd type="triangle" w="med" len="med"/>
            </a:ln>
            <a:effectLst/>
          </p:spPr>
          <p:txBody>
            <a:bodyPr/>
            <a:lstStyle/>
            <a:p>
              <a:endParaRPr lang="cs-CZ"/>
            </a:p>
          </p:txBody>
        </p:sp>
        <p:sp>
          <p:nvSpPr>
            <p:cNvPr id="25" name="Text Box 24"/>
            <p:cNvSpPr txBox="1">
              <a:spLocks noChangeArrowheads="1"/>
            </p:cNvSpPr>
            <p:nvPr/>
          </p:nvSpPr>
          <p:spPr bwMode="auto">
            <a:xfrm>
              <a:off x="608" y="2694"/>
              <a:ext cx="725" cy="136"/>
            </a:xfrm>
            <a:prstGeom prst="rect">
              <a:avLst/>
            </a:prstGeom>
            <a:noFill/>
            <a:ln w="9525">
              <a:noFill/>
              <a:miter lim="800000"/>
              <a:headEnd/>
              <a:tailEnd/>
            </a:ln>
            <a:effectLst/>
          </p:spPr>
          <p:txBody>
            <a:bodyPr wrap="none" lIns="0" tIns="0" rIns="0" bIns="0">
              <a:spAutoFit/>
            </a:bodyPr>
            <a:lstStyle/>
            <a:p>
              <a:pPr algn="l"/>
              <a:r>
                <a:rPr lang="de-AT" sz="1400" b="1" dirty="0" err="1">
                  <a:solidFill>
                    <a:schemeClr val="accent2"/>
                  </a:solidFill>
                </a:rPr>
                <a:t>GetMethods</a:t>
              </a:r>
              <a:r>
                <a:rPr lang="de-AT" sz="1400" b="1" dirty="0">
                  <a:solidFill>
                    <a:schemeClr val="accent2"/>
                  </a:solidFill>
                </a:rPr>
                <a:t>()</a:t>
              </a:r>
            </a:p>
          </p:txBody>
        </p:sp>
        <p:sp>
          <p:nvSpPr>
            <p:cNvPr id="26" name="Line 25"/>
            <p:cNvSpPr>
              <a:spLocks noChangeShapeType="1"/>
            </p:cNvSpPr>
            <p:nvPr/>
          </p:nvSpPr>
          <p:spPr bwMode="auto">
            <a:xfrm>
              <a:off x="555" y="2853"/>
              <a:ext cx="1079" cy="0"/>
            </a:xfrm>
            <a:prstGeom prst="line">
              <a:avLst/>
            </a:prstGeom>
            <a:noFill/>
            <a:ln w="9525">
              <a:solidFill>
                <a:schemeClr val="tx1"/>
              </a:solidFill>
              <a:round/>
              <a:headEnd/>
              <a:tailEnd type="triangle" w="med" len="med"/>
            </a:ln>
            <a:effectLst/>
          </p:spPr>
          <p:txBody>
            <a:bodyPr/>
            <a:lstStyle/>
            <a:p>
              <a:endParaRPr lang="cs-CZ"/>
            </a:p>
          </p:txBody>
        </p:sp>
        <p:sp>
          <p:nvSpPr>
            <p:cNvPr id="27" name="Text Box 26"/>
            <p:cNvSpPr txBox="1">
              <a:spLocks noChangeArrowheads="1"/>
            </p:cNvSpPr>
            <p:nvPr/>
          </p:nvSpPr>
          <p:spPr bwMode="auto">
            <a:xfrm>
              <a:off x="608" y="2337"/>
              <a:ext cx="588" cy="136"/>
            </a:xfrm>
            <a:prstGeom prst="rect">
              <a:avLst/>
            </a:prstGeom>
            <a:noFill/>
            <a:ln w="9525">
              <a:noFill/>
              <a:miter lim="800000"/>
              <a:headEnd/>
              <a:tailEnd/>
            </a:ln>
            <a:effectLst/>
          </p:spPr>
          <p:txBody>
            <a:bodyPr wrap="none" lIns="0" tIns="0" rIns="0" bIns="0">
              <a:spAutoFit/>
            </a:bodyPr>
            <a:lstStyle/>
            <a:p>
              <a:pPr algn="l"/>
              <a:r>
                <a:rPr lang="de-AT" sz="1400" b="1" dirty="0" err="1">
                  <a:solidFill>
                    <a:schemeClr val="accent2"/>
                  </a:solidFill>
                </a:rPr>
                <a:t>GetFields</a:t>
              </a:r>
              <a:r>
                <a:rPr lang="de-AT" sz="1400" b="1" dirty="0">
                  <a:solidFill>
                    <a:schemeClr val="accent2"/>
                  </a:solidFill>
                </a:rPr>
                <a:t>()</a:t>
              </a:r>
            </a:p>
          </p:txBody>
        </p:sp>
        <p:sp>
          <p:nvSpPr>
            <p:cNvPr id="28" name="Line 27"/>
            <p:cNvSpPr>
              <a:spLocks noChangeShapeType="1"/>
            </p:cNvSpPr>
            <p:nvPr/>
          </p:nvSpPr>
          <p:spPr bwMode="auto">
            <a:xfrm>
              <a:off x="555" y="2496"/>
              <a:ext cx="1079" cy="0"/>
            </a:xfrm>
            <a:prstGeom prst="line">
              <a:avLst/>
            </a:prstGeom>
            <a:noFill/>
            <a:ln w="9525">
              <a:solidFill>
                <a:schemeClr val="tx1"/>
              </a:solidFill>
              <a:round/>
              <a:headEnd/>
              <a:tailEnd type="triangle" w="med" len="med"/>
            </a:ln>
            <a:effectLst/>
          </p:spPr>
          <p:txBody>
            <a:bodyPr/>
            <a:lstStyle/>
            <a:p>
              <a:endParaRPr lang="cs-CZ"/>
            </a:p>
          </p:txBody>
        </p:sp>
        <p:sp>
          <p:nvSpPr>
            <p:cNvPr id="29" name="Text Box 28"/>
            <p:cNvSpPr txBox="1">
              <a:spLocks noChangeArrowheads="1"/>
            </p:cNvSpPr>
            <p:nvPr/>
          </p:nvSpPr>
          <p:spPr bwMode="auto">
            <a:xfrm>
              <a:off x="1539" y="2351"/>
              <a:ext cx="64" cy="154"/>
            </a:xfrm>
            <a:prstGeom prst="rect">
              <a:avLst/>
            </a:prstGeom>
            <a:noFill/>
            <a:ln w="9525">
              <a:noFill/>
              <a:miter lim="800000"/>
              <a:headEnd/>
              <a:tailEnd/>
            </a:ln>
            <a:effectLst/>
          </p:spPr>
          <p:txBody>
            <a:bodyPr wrap="none" lIns="0" tIns="0" rIns="0" bIns="0">
              <a:spAutoFit/>
            </a:bodyPr>
            <a:lstStyle/>
            <a:p>
              <a:pPr algn="l"/>
              <a:r>
                <a:rPr lang="de-AT" sz="1600"/>
                <a:t>*</a:t>
              </a:r>
            </a:p>
          </p:txBody>
        </p:sp>
        <p:sp>
          <p:nvSpPr>
            <p:cNvPr id="30" name="Text Box 29"/>
            <p:cNvSpPr txBox="1">
              <a:spLocks noChangeArrowheads="1"/>
            </p:cNvSpPr>
            <p:nvPr/>
          </p:nvSpPr>
          <p:spPr bwMode="auto">
            <a:xfrm>
              <a:off x="1539" y="2716"/>
              <a:ext cx="64" cy="154"/>
            </a:xfrm>
            <a:prstGeom prst="rect">
              <a:avLst/>
            </a:prstGeom>
            <a:noFill/>
            <a:ln w="9525">
              <a:noFill/>
              <a:miter lim="800000"/>
              <a:headEnd/>
              <a:tailEnd/>
            </a:ln>
            <a:effectLst/>
          </p:spPr>
          <p:txBody>
            <a:bodyPr wrap="none" lIns="0" tIns="0" rIns="0" bIns="0">
              <a:spAutoFit/>
            </a:bodyPr>
            <a:lstStyle/>
            <a:p>
              <a:pPr algn="l"/>
              <a:r>
                <a:rPr lang="de-AT" sz="1600"/>
                <a:t>*</a:t>
              </a:r>
            </a:p>
          </p:txBody>
        </p:sp>
        <p:sp>
          <p:nvSpPr>
            <p:cNvPr id="31" name="Text Box 30"/>
            <p:cNvSpPr txBox="1">
              <a:spLocks noChangeArrowheads="1"/>
            </p:cNvSpPr>
            <p:nvPr/>
          </p:nvSpPr>
          <p:spPr bwMode="auto">
            <a:xfrm>
              <a:off x="1539" y="3027"/>
              <a:ext cx="64" cy="154"/>
            </a:xfrm>
            <a:prstGeom prst="rect">
              <a:avLst/>
            </a:prstGeom>
            <a:noFill/>
            <a:ln w="9525">
              <a:noFill/>
              <a:miter lim="800000"/>
              <a:headEnd/>
              <a:tailEnd/>
            </a:ln>
            <a:effectLst/>
          </p:spPr>
          <p:txBody>
            <a:bodyPr wrap="none" lIns="0" tIns="0" rIns="0" bIns="0">
              <a:spAutoFit/>
            </a:bodyPr>
            <a:lstStyle/>
            <a:p>
              <a:pPr algn="l"/>
              <a:r>
                <a:rPr lang="de-AT" sz="1600"/>
                <a:t>*</a:t>
              </a:r>
            </a:p>
          </p:txBody>
        </p:sp>
        <p:sp>
          <p:nvSpPr>
            <p:cNvPr id="32" name="Text Box 31"/>
            <p:cNvSpPr txBox="1">
              <a:spLocks noChangeArrowheads="1"/>
            </p:cNvSpPr>
            <p:nvPr/>
          </p:nvSpPr>
          <p:spPr bwMode="auto">
            <a:xfrm>
              <a:off x="1539" y="3383"/>
              <a:ext cx="64" cy="154"/>
            </a:xfrm>
            <a:prstGeom prst="rect">
              <a:avLst/>
            </a:prstGeom>
            <a:noFill/>
            <a:ln w="9525">
              <a:noFill/>
              <a:miter lim="800000"/>
              <a:headEnd/>
              <a:tailEnd/>
            </a:ln>
            <a:effectLst/>
          </p:spPr>
          <p:txBody>
            <a:bodyPr wrap="none" lIns="0" tIns="0" rIns="0" bIns="0">
              <a:spAutoFit/>
            </a:bodyPr>
            <a:lstStyle/>
            <a:p>
              <a:pPr algn="l"/>
              <a:r>
                <a:rPr lang="de-AT" sz="1600"/>
                <a:t>*</a:t>
              </a:r>
            </a:p>
          </p:txBody>
        </p:sp>
        <p:sp>
          <p:nvSpPr>
            <p:cNvPr id="33" name="Text Box 32"/>
            <p:cNvSpPr txBox="1">
              <a:spLocks noChangeArrowheads="1"/>
            </p:cNvSpPr>
            <p:nvPr/>
          </p:nvSpPr>
          <p:spPr bwMode="auto">
            <a:xfrm>
              <a:off x="1539" y="3730"/>
              <a:ext cx="64" cy="154"/>
            </a:xfrm>
            <a:prstGeom prst="rect">
              <a:avLst/>
            </a:prstGeom>
            <a:noFill/>
            <a:ln w="9525">
              <a:noFill/>
              <a:miter lim="800000"/>
              <a:headEnd/>
              <a:tailEnd/>
            </a:ln>
            <a:effectLst/>
          </p:spPr>
          <p:txBody>
            <a:bodyPr wrap="none" lIns="0" tIns="0" rIns="0" bIns="0">
              <a:spAutoFit/>
            </a:bodyPr>
            <a:lstStyle/>
            <a:p>
              <a:pPr algn="l"/>
              <a:r>
                <a:rPr lang="de-AT" sz="1600"/>
                <a:t>*</a:t>
              </a:r>
            </a:p>
          </p:txBody>
        </p:sp>
      </p:grpSp>
      <p:grpSp>
        <p:nvGrpSpPr>
          <p:cNvPr id="34" name="Group 33"/>
          <p:cNvGrpSpPr>
            <a:grpSpLocks/>
          </p:cNvGrpSpPr>
          <p:nvPr/>
        </p:nvGrpSpPr>
        <p:grpSpPr bwMode="auto">
          <a:xfrm>
            <a:off x="4237012" y="4633913"/>
            <a:ext cx="1830388" cy="565150"/>
            <a:chOff x="2594" y="2789"/>
            <a:chExt cx="1153" cy="356"/>
          </a:xfrm>
        </p:grpSpPr>
        <p:sp>
          <p:nvSpPr>
            <p:cNvPr id="35" name="Line 34"/>
            <p:cNvSpPr>
              <a:spLocks noChangeShapeType="1"/>
            </p:cNvSpPr>
            <p:nvPr/>
          </p:nvSpPr>
          <p:spPr bwMode="auto">
            <a:xfrm>
              <a:off x="2594" y="2789"/>
              <a:ext cx="128" cy="0"/>
            </a:xfrm>
            <a:prstGeom prst="line">
              <a:avLst/>
            </a:prstGeom>
            <a:noFill/>
            <a:ln w="9525">
              <a:solidFill>
                <a:schemeClr val="tx1"/>
              </a:solidFill>
              <a:round/>
              <a:headEnd/>
              <a:tailEnd/>
            </a:ln>
            <a:effectLst/>
          </p:spPr>
          <p:txBody>
            <a:bodyPr/>
            <a:lstStyle/>
            <a:p>
              <a:endParaRPr lang="cs-CZ"/>
            </a:p>
          </p:txBody>
        </p:sp>
        <p:sp>
          <p:nvSpPr>
            <p:cNvPr id="36" name="Line 35"/>
            <p:cNvSpPr>
              <a:spLocks noChangeShapeType="1"/>
            </p:cNvSpPr>
            <p:nvPr/>
          </p:nvSpPr>
          <p:spPr bwMode="auto">
            <a:xfrm>
              <a:off x="2594" y="3145"/>
              <a:ext cx="128" cy="0"/>
            </a:xfrm>
            <a:prstGeom prst="line">
              <a:avLst/>
            </a:prstGeom>
            <a:noFill/>
            <a:ln w="9525">
              <a:solidFill>
                <a:schemeClr val="tx1"/>
              </a:solidFill>
              <a:round/>
              <a:headEnd/>
              <a:tailEnd/>
            </a:ln>
            <a:effectLst/>
          </p:spPr>
          <p:txBody>
            <a:bodyPr/>
            <a:lstStyle/>
            <a:p>
              <a:endParaRPr lang="cs-CZ"/>
            </a:p>
          </p:txBody>
        </p:sp>
        <p:sp>
          <p:nvSpPr>
            <p:cNvPr id="37" name="Line 36"/>
            <p:cNvSpPr>
              <a:spLocks noChangeShapeType="1"/>
            </p:cNvSpPr>
            <p:nvPr/>
          </p:nvSpPr>
          <p:spPr bwMode="auto">
            <a:xfrm flipV="1">
              <a:off x="2722" y="2789"/>
              <a:ext cx="0" cy="356"/>
            </a:xfrm>
            <a:prstGeom prst="line">
              <a:avLst/>
            </a:prstGeom>
            <a:noFill/>
            <a:ln w="9525">
              <a:solidFill>
                <a:schemeClr val="tx1"/>
              </a:solidFill>
              <a:round/>
              <a:headEnd/>
              <a:tailEnd/>
            </a:ln>
            <a:effectLst/>
          </p:spPr>
          <p:txBody>
            <a:bodyPr/>
            <a:lstStyle/>
            <a:p>
              <a:endParaRPr lang="cs-CZ"/>
            </a:p>
          </p:txBody>
        </p:sp>
        <p:sp>
          <p:nvSpPr>
            <p:cNvPr id="38" name="Line 37"/>
            <p:cNvSpPr>
              <a:spLocks noChangeShapeType="1"/>
            </p:cNvSpPr>
            <p:nvPr/>
          </p:nvSpPr>
          <p:spPr bwMode="auto">
            <a:xfrm>
              <a:off x="2731" y="2962"/>
              <a:ext cx="128" cy="0"/>
            </a:xfrm>
            <a:prstGeom prst="line">
              <a:avLst/>
            </a:prstGeom>
            <a:noFill/>
            <a:ln w="9525">
              <a:solidFill>
                <a:schemeClr val="tx1"/>
              </a:solidFill>
              <a:round/>
              <a:headEnd/>
              <a:tailEnd/>
            </a:ln>
            <a:effectLst/>
          </p:spPr>
          <p:txBody>
            <a:bodyPr/>
            <a:lstStyle/>
            <a:p>
              <a:endParaRPr lang="cs-CZ"/>
            </a:p>
          </p:txBody>
        </p:sp>
        <p:sp>
          <p:nvSpPr>
            <p:cNvPr id="39" name="AutoShape 38"/>
            <p:cNvSpPr>
              <a:spLocks noChangeArrowheads="1"/>
            </p:cNvSpPr>
            <p:nvPr/>
          </p:nvSpPr>
          <p:spPr bwMode="auto">
            <a:xfrm rot="5400000">
              <a:off x="2872" y="2911"/>
              <a:ext cx="119" cy="119"/>
            </a:xfrm>
            <a:prstGeom prst="triangle">
              <a:avLst>
                <a:gd name="adj" fmla="val 50000"/>
              </a:avLst>
            </a:prstGeom>
            <a:noFill/>
            <a:ln w="9525">
              <a:solidFill>
                <a:schemeClr val="tx1"/>
              </a:solidFill>
              <a:miter lim="800000"/>
              <a:headEnd/>
              <a:tailEnd/>
            </a:ln>
            <a:effectLst/>
          </p:spPr>
          <p:txBody>
            <a:bodyPr wrap="none" anchor="ctr"/>
            <a:lstStyle/>
            <a:p>
              <a:endParaRPr lang="cs-CZ"/>
            </a:p>
          </p:txBody>
        </p:sp>
        <p:sp>
          <p:nvSpPr>
            <p:cNvPr id="40" name="Rectangle 39"/>
            <p:cNvSpPr>
              <a:spLocks noChangeArrowheads="1"/>
            </p:cNvSpPr>
            <p:nvPr/>
          </p:nvSpPr>
          <p:spPr bwMode="auto">
            <a:xfrm>
              <a:off x="2997" y="2825"/>
              <a:ext cx="750" cy="293"/>
            </a:xfrm>
            <a:prstGeom prst="rect">
              <a:avLst/>
            </a:prstGeom>
            <a:noFill/>
            <a:ln w="9525">
              <a:solidFill>
                <a:schemeClr val="tx1"/>
              </a:solidFill>
              <a:miter lim="800000"/>
              <a:headEnd/>
              <a:tailEnd/>
            </a:ln>
            <a:effectLst/>
          </p:spPr>
          <p:txBody>
            <a:bodyPr wrap="none" anchor="ctr"/>
            <a:lstStyle/>
            <a:p>
              <a:endParaRPr lang="cs-CZ"/>
            </a:p>
          </p:txBody>
        </p:sp>
        <p:sp>
          <p:nvSpPr>
            <p:cNvPr id="41" name="Text Box 40"/>
            <p:cNvSpPr txBox="1">
              <a:spLocks noChangeArrowheads="1"/>
            </p:cNvSpPr>
            <p:nvPr/>
          </p:nvSpPr>
          <p:spPr bwMode="auto">
            <a:xfrm>
              <a:off x="3067" y="2901"/>
              <a:ext cx="633" cy="136"/>
            </a:xfrm>
            <a:prstGeom prst="rect">
              <a:avLst/>
            </a:prstGeom>
            <a:noFill/>
            <a:ln w="9525">
              <a:noFill/>
              <a:miter lim="800000"/>
              <a:headEnd/>
              <a:tailEnd/>
            </a:ln>
            <a:effectLst/>
          </p:spPr>
          <p:txBody>
            <a:bodyPr wrap="none" lIns="0" tIns="0" rIns="0" bIns="0">
              <a:spAutoFit/>
            </a:bodyPr>
            <a:lstStyle/>
            <a:p>
              <a:pPr algn="l"/>
              <a:r>
                <a:rPr lang="de-AT" sz="1400" i="1" dirty="0" err="1"/>
                <a:t>MethodBase</a:t>
              </a:r>
              <a:endParaRPr lang="de-AT" sz="1600" i="1" dirty="0"/>
            </a:p>
          </p:txBody>
        </p:sp>
      </p:grpSp>
      <p:grpSp>
        <p:nvGrpSpPr>
          <p:cNvPr id="42" name="Group 41"/>
          <p:cNvGrpSpPr>
            <a:grpSpLocks/>
          </p:cNvGrpSpPr>
          <p:nvPr/>
        </p:nvGrpSpPr>
        <p:grpSpPr bwMode="auto">
          <a:xfrm>
            <a:off x="855637" y="2108200"/>
            <a:ext cx="1162050" cy="1320800"/>
            <a:chOff x="464" y="1198"/>
            <a:chExt cx="732" cy="832"/>
          </a:xfrm>
        </p:grpSpPr>
        <p:sp>
          <p:nvSpPr>
            <p:cNvPr id="43" name="Text Box 42"/>
            <p:cNvSpPr txBox="1">
              <a:spLocks noChangeArrowheads="1"/>
            </p:cNvSpPr>
            <p:nvPr/>
          </p:nvSpPr>
          <p:spPr bwMode="auto">
            <a:xfrm>
              <a:off x="617" y="1331"/>
              <a:ext cx="579" cy="136"/>
            </a:xfrm>
            <a:prstGeom prst="rect">
              <a:avLst/>
            </a:prstGeom>
            <a:noFill/>
            <a:ln w="9525">
              <a:noFill/>
              <a:miter lim="800000"/>
              <a:headEnd/>
              <a:tailEnd/>
            </a:ln>
            <a:effectLst/>
          </p:spPr>
          <p:txBody>
            <a:bodyPr wrap="none" lIns="0" tIns="0" rIns="0" bIns="0">
              <a:spAutoFit/>
            </a:bodyPr>
            <a:lstStyle/>
            <a:p>
              <a:pPr algn="l"/>
              <a:r>
                <a:rPr lang="de-AT" sz="1400" b="1" dirty="0" err="1">
                  <a:solidFill>
                    <a:schemeClr val="accent2"/>
                  </a:solidFill>
                </a:rPr>
                <a:t>GetTypes</a:t>
              </a:r>
              <a:r>
                <a:rPr lang="de-AT" sz="1400" b="1" dirty="0">
                  <a:solidFill>
                    <a:schemeClr val="accent2"/>
                  </a:solidFill>
                </a:rPr>
                <a:t>()</a:t>
              </a:r>
            </a:p>
          </p:txBody>
        </p:sp>
        <p:sp>
          <p:nvSpPr>
            <p:cNvPr id="44" name="Rectangle 43"/>
            <p:cNvSpPr>
              <a:spLocks noChangeArrowheads="1"/>
            </p:cNvSpPr>
            <p:nvPr/>
          </p:nvSpPr>
          <p:spPr bwMode="auto">
            <a:xfrm>
              <a:off x="464" y="1737"/>
              <a:ext cx="658" cy="293"/>
            </a:xfrm>
            <a:prstGeom prst="rect">
              <a:avLst/>
            </a:prstGeom>
            <a:noFill/>
            <a:ln w="9525">
              <a:solidFill>
                <a:schemeClr val="tx1"/>
              </a:solidFill>
              <a:miter lim="800000"/>
              <a:headEnd/>
              <a:tailEnd/>
            </a:ln>
            <a:effectLst/>
          </p:spPr>
          <p:txBody>
            <a:bodyPr wrap="none" anchor="ctr"/>
            <a:lstStyle/>
            <a:p>
              <a:endParaRPr lang="cs-CZ"/>
            </a:p>
          </p:txBody>
        </p:sp>
        <p:sp>
          <p:nvSpPr>
            <p:cNvPr id="45" name="Text Box 44"/>
            <p:cNvSpPr txBox="1">
              <a:spLocks noChangeArrowheads="1"/>
            </p:cNvSpPr>
            <p:nvPr/>
          </p:nvSpPr>
          <p:spPr bwMode="auto">
            <a:xfrm>
              <a:off x="534" y="1813"/>
              <a:ext cx="244" cy="136"/>
            </a:xfrm>
            <a:prstGeom prst="rect">
              <a:avLst/>
            </a:prstGeom>
            <a:noFill/>
            <a:ln w="9525">
              <a:noFill/>
              <a:miter lim="800000"/>
              <a:headEnd/>
              <a:tailEnd/>
            </a:ln>
            <a:effectLst/>
          </p:spPr>
          <p:txBody>
            <a:bodyPr wrap="none" lIns="0" tIns="0" rIns="0" bIns="0">
              <a:spAutoFit/>
            </a:bodyPr>
            <a:lstStyle/>
            <a:p>
              <a:pPr algn="l"/>
              <a:r>
                <a:rPr lang="de-AT" sz="1400" i="1" dirty="0"/>
                <a:t>Type</a:t>
              </a:r>
              <a:endParaRPr lang="de-AT" sz="1600" i="1" dirty="0"/>
            </a:p>
          </p:txBody>
        </p:sp>
        <p:sp>
          <p:nvSpPr>
            <p:cNvPr id="46" name="Line 45"/>
            <p:cNvSpPr>
              <a:spLocks noChangeShapeType="1"/>
            </p:cNvSpPr>
            <p:nvPr/>
          </p:nvSpPr>
          <p:spPr bwMode="auto">
            <a:xfrm>
              <a:off x="564" y="1198"/>
              <a:ext cx="0" cy="539"/>
            </a:xfrm>
            <a:prstGeom prst="line">
              <a:avLst/>
            </a:prstGeom>
            <a:noFill/>
            <a:ln w="9525">
              <a:solidFill>
                <a:schemeClr val="tx1"/>
              </a:solidFill>
              <a:round/>
              <a:headEnd/>
              <a:tailEnd type="triangle" w="med" len="med"/>
            </a:ln>
            <a:effectLst/>
          </p:spPr>
          <p:txBody>
            <a:bodyPr/>
            <a:lstStyle/>
            <a:p>
              <a:endParaRPr lang="cs-CZ"/>
            </a:p>
          </p:txBody>
        </p:sp>
        <p:sp>
          <p:nvSpPr>
            <p:cNvPr id="47" name="Text Box 46"/>
            <p:cNvSpPr txBox="1">
              <a:spLocks noChangeArrowheads="1"/>
            </p:cNvSpPr>
            <p:nvPr/>
          </p:nvSpPr>
          <p:spPr bwMode="auto">
            <a:xfrm>
              <a:off x="616" y="1592"/>
              <a:ext cx="64" cy="154"/>
            </a:xfrm>
            <a:prstGeom prst="rect">
              <a:avLst/>
            </a:prstGeom>
            <a:noFill/>
            <a:ln w="9525">
              <a:noFill/>
              <a:miter lim="800000"/>
              <a:headEnd/>
              <a:tailEnd/>
            </a:ln>
            <a:effectLst/>
          </p:spPr>
          <p:txBody>
            <a:bodyPr wrap="none" lIns="0" tIns="0" rIns="0" bIns="0">
              <a:spAutoFit/>
            </a:bodyPr>
            <a:lstStyle/>
            <a:p>
              <a:pPr algn="l"/>
              <a:r>
                <a:rPr lang="de-AT" sz="1600"/>
                <a:t>*</a:t>
              </a:r>
            </a:p>
          </p:txBody>
        </p:sp>
      </p:grpSp>
      <p:grpSp>
        <p:nvGrpSpPr>
          <p:cNvPr id="48" name="Group 47"/>
          <p:cNvGrpSpPr>
            <a:grpSpLocks/>
          </p:cNvGrpSpPr>
          <p:nvPr/>
        </p:nvGrpSpPr>
        <p:grpSpPr bwMode="auto">
          <a:xfrm>
            <a:off x="1701775" y="2760663"/>
            <a:ext cx="1258887" cy="363537"/>
            <a:chOff x="997" y="1609"/>
            <a:chExt cx="793" cy="229"/>
          </a:xfrm>
        </p:grpSpPr>
        <p:sp>
          <p:nvSpPr>
            <p:cNvPr id="49" name="Line 48"/>
            <p:cNvSpPr>
              <a:spLocks noChangeShapeType="1"/>
            </p:cNvSpPr>
            <p:nvPr/>
          </p:nvSpPr>
          <p:spPr bwMode="auto">
            <a:xfrm>
              <a:off x="997" y="1609"/>
              <a:ext cx="0" cy="128"/>
            </a:xfrm>
            <a:prstGeom prst="line">
              <a:avLst/>
            </a:prstGeom>
            <a:noFill/>
            <a:ln w="9525">
              <a:solidFill>
                <a:schemeClr val="tx1"/>
              </a:solidFill>
              <a:round/>
              <a:headEnd/>
              <a:tailEnd type="triangle" w="med" len="med"/>
            </a:ln>
            <a:effectLst/>
          </p:spPr>
          <p:txBody>
            <a:bodyPr/>
            <a:lstStyle/>
            <a:p>
              <a:endParaRPr lang="cs-CZ"/>
            </a:p>
          </p:txBody>
        </p:sp>
        <p:sp>
          <p:nvSpPr>
            <p:cNvPr id="50" name="Line 49"/>
            <p:cNvSpPr>
              <a:spLocks noChangeShapeType="1"/>
            </p:cNvSpPr>
            <p:nvPr/>
          </p:nvSpPr>
          <p:spPr bwMode="auto">
            <a:xfrm>
              <a:off x="1125" y="1838"/>
              <a:ext cx="109" cy="0"/>
            </a:xfrm>
            <a:prstGeom prst="line">
              <a:avLst/>
            </a:prstGeom>
            <a:noFill/>
            <a:ln w="9525">
              <a:solidFill>
                <a:schemeClr val="tx1"/>
              </a:solidFill>
              <a:round/>
              <a:headEnd/>
              <a:tailEnd/>
            </a:ln>
            <a:effectLst/>
          </p:spPr>
          <p:txBody>
            <a:bodyPr/>
            <a:lstStyle/>
            <a:p>
              <a:endParaRPr lang="cs-CZ"/>
            </a:p>
          </p:txBody>
        </p:sp>
        <p:sp>
          <p:nvSpPr>
            <p:cNvPr id="51" name="Line 50"/>
            <p:cNvSpPr>
              <a:spLocks noChangeShapeType="1"/>
            </p:cNvSpPr>
            <p:nvPr/>
          </p:nvSpPr>
          <p:spPr bwMode="auto">
            <a:xfrm flipV="1">
              <a:off x="1234" y="1609"/>
              <a:ext cx="0" cy="229"/>
            </a:xfrm>
            <a:prstGeom prst="line">
              <a:avLst/>
            </a:prstGeom>
            <a:noFill/>
            <a:ln w="9525">
              <a:solidFill>
                <a:schemeClr val="tx1"/>
              </a:solidFill>
              <a:round/>
              <a:headEnd/>
              <a:tailEnd/>
            </a:ln>
            <a:effectLst/>
          </p:spPr>
          <p:txBody>
            <a:bodyPr/>
            <a:lstStyle/>
            <a:p>
              <a:endParaRPr lang="cs-CZ"/>
            </a:p>
          </p:txBody>
        </p:sp>
        <p:sp>
          <p:nvSpPr>
            <p:cNvPr id="52" name="Line 51"/>
            <p:cNvSpPr>
              <a:spLocks noChangeShapeType="1"/>
            </p:cNvSpPr>
            <p:nvPr/>
          </p:nvSpPr>
          <p:spPr bwMode="auto">
            <a:xfrm flipH="1">
              <a:off x="997" y="1609"/>
              <a:ext cx="237" cy="0"/>
            </a:xfrm>
            <a:prstGeom prst="line">
              <a:avLst/>
            </a:prstGeom>
            <a:noFill/>
            <a:ln w="9525">
              <a:solidFill>
                <a:schemeClr val="tx1"/>
              </a:solidFill>
              <a:round/>
              <a:headEnd/>
              <a:tailEnd/>
            </a:ln>
            <a:effectLst/>
          </p:spPr>
          <p:txBody>
            <a:bodyPr/>
            <a:lstStyle/>
            <a:p>
              <a:endParaRPr lang="cs-CZ"/>
            </a:p>
          </p:txBody>
        </p:sp>
        <p:sp>
          <p:nvSpPr>
            <p:cNvPr id="53" name="Text Box 52"/>
            <p:cNvSpPr txBox="1">
              <a:spLocks noChangeArrowheads="1"/>
            </p:cNvSpPr>
            <p:nvPr/>
          </p:nvSpPr>
          <p:spPr bwMode="auto">
            <a:xfrm>
              <a:off x="1266" y="1642"/>
              <a:ext cx="524" cy="136"/>
            </a:xfrm>
            <a:prstGeom prst="rect">
              <a:avLst/>
            </a:prstGeom>
            <a:noFill/>
            <a:ln w="9525">
              <a:noFill/>
              <a:miter lim="800000"/>
              <a:headEnd/>
              <a:tailEnd/>
            </a:ln>
            <a:effectLst/>
          </p:spPr>
          <p:txBody>
            <a:bodyPr wrap="none" lIns="0" tIns="0" rIns="0" bIns="0">
              <a:spAutoFit/>
            </a:bodyPr>
            <a:lstStyle/>
            <a:p>
              <a:pPr algn="l"/>
              <a:r>
                <a:rPr lang="de-AT" sz="1400" b="1" dirty="0" err="1">
                  <a:solidFill>
                    <a:schemeClr val="accent2"/>
                  </a:solidFill>
                </a:rPr>
                <a:t>BaseType</a:t>
              </a:r>
              <a:endParaRPr lang="de-AT" sz="1600" b="1" dirty="0">
                <a:solidFill>
                  <a:schemeClr val="accent2"/>
                </a:solidFill>
              </a:endParaRPr>
            </a:p>
          </p:txBody>
        </p:sp>
      </p:grpSp>
      <p:grpSp>
        <p:nvGrpSpPr>
          <p:cNvPr id="54" name="Group 53"/>
          <p:cNvGrpSpPr>
            <a:grpSpLocks/>
          </p:cNvGrpSpPr>
          <p:nvPr/>
        </p:nvGrpSpPr>
        <p:grpSpPr bwMode="auto">
          <a:xfrm>
            <a:off x="1546201" y="3254375"/>
            <a:ext cx="1427163" cy="419100"/>
            <a:chOff x="899" y="1920"/>
            <a:chExt cx="899" cy="264"/>
          </a:xfrm>
        </p:grpSpPr>
        <p:sp>
          <p:nvSpPr>
            <p:cNvPr id="55" name="Line 54"/>
            <p:cNvSpPr>
              <a:spLocks noChangeShapeType="1"/>
            </p:cNvSpPr>
            <p:nvPr/>
          </p:nvSpPr>
          <p:spPr bwMode="auto">
            <a:xfrm>
              <a:off x="1125" y="1920"/>
              <a:ext cx="109" cy="0"/>
            </a:xfrm>
            <a:prstGeom prst="line">
              <a:avLst/>
            </a:prstGeom>
            <a:noFill/>
            <a:ln w="9525">
              <a:solidFill>
                <a:schemeClr val="tx1"/>
              </a:solidFill>
              <a:round/>
              <a:headEnd/>
              <a:tailEnd/>
            </a:ln>
            <a:effectLst/>
          </p:spPr>
          <p:txBody>
            <a:bodyPr/>
            <a:lstStyle/>
            <a:p>
              <a:endParaRPr lang="cs-CZ"/>
            </a:p>
          </p:txBody>
        </p:sp>
        <p:sp>
          <p:nvSpPr>
            <p:cNvPr id="56" name="Line 55"/>
            <p:cNvSpPr>
              <a:spLocks noChangeShapeType="1"/>
            </p:cNvSpPr>
            <p:nvPr/>
          </p:nvSpPr>
          <p:spPr bwMode="auto">
            <a:xfrm flipV="1">
              <a:off x="1234" y="1920"/>
              <a:ext cx="0" cy="229"/>
            </a:xfrm>
            <a:prstGeom prst="line">
              <a:avLst/>
            </a:prstGeom>
            <a:noFill/>
            <a:ln w="9525">
              <a:solidFill>
                <a:schemeClr val="tx1"/>
              </a:solidFill>
              <a:round/>
              <a:headEnd/>
              <a:tailEnd/>
            </a:ln>
            <a:effectLst/>
          </p:spPr>
          <p:txBody>
            <a:bodyPr/>
            <a:lstStyle/>
            <a:p>
              <a:endParaRPr lang="cs-CZ"/>
            </a:p>
          </p:txBody>
        </p:sp>
        <p:sp>
          <p:nvSpPr>
            <p:cNvPr id="57" name="Line 56"/>
            <p:cNvSpPr>
              <a:spLocks noChangeShapeType="1"/>
            </p:cNvSpPr>
            <p:nvPr/>
          </p:nvSpPr>
          <p:spPr bwMode="auto">
            <a:xfrm flipH="1">
              <a:off x="997" y="2149"/>
              <a:ext cx="237" cy="0"/>
            </a:xfrm>
            <a:prstGeom prst="line">
              <a:avLst/>
            </a:prstGeom>
            <a:noFill/>
            <a:ln w="9525">
              <a:solidFill>
                <a:schemeClr val="tx1"/>
              </a:solidFill>
              <a:round/>
              <a:headEnd/>
              <a:tailEnd/>
            </a:ln>
            <a:effectLst/>
          </p:spPr>
          <p:txBody>
            <a:bodyPr/>
            <a:lstStyle/>
            <a:p>
              <a:endParaRPr lang="cs-CZ"/>
            </a:p>
          </p:txBody>
        </p:sp>
        <p:sp>
          <p:nvSpPr>
            <p:cNvPr id="58" name="Line 57"/>
            <p:cNvSpPr>
              <a:spLocks noChangeShapeType="1"/>
            </p:cNvSpPr>
            <p:nvPr/>
          </p:nvSpPr>
          <p:spPr bwMode="auto">
            <a:xfrm flipV="1">
              <a:off x="987" y="2030"/>
              <a:ext cx="0" cy="119"/>
            </a:xfrm>
            <a:prstGeom prst="line">
              <a:avLst/>
            </a:prstGeom>
            <a:noFill/>
            <a:ln w="9525">
              <a:solidFill>
                <a:schemeClr val="tx1"/>
              </a:solidFill>
              <a:round/>
              <a:headEnd/>
              <a:tailEnd type="triangle" w="med" len="med"/>
            </a:ln>
            <a:effectLst/>
          </p:spPr>
          <p:txBody>
            <a:bodyPr/>
            <a:lstStyle/>
            <a:p>
              <a:endParaRPr lang="cs-CZ"/>
            </a:p>
          </p:txBody>
        </p:sp>
        <p:sp>
          <p:nvSpPr>
            <p:cNvPr id="59" name="Text Box 58"/>
            <p:cNvSpPr txBox="1">
              <a:spLocks noChangeArrowheads="1"/>
            </p:cNvSpPr>
            <p:nvPr/>
          </p:nvSpPr>
          <p:spPr bwMode="auto">
            <a:xfrm>
              <a:off x="899" y="2030"/>
              <a:ext cx="64" cy="154"/>
            </a:xfrm>
            <a:prstGeom prst="rect">
              <a:avLst/>
            </a:prstGeom>
            <a:noFill/>
            <a:ln w="9525">
              <a:noFill/>
              <a:miter lim="800000"/>
              <a:headEnd/>
              <a:tailEnd/>
            </a:ln>
            <a:effectLst/>
          </p:spPr>
          <p:txBody>
            <a:bodyPr wrap="none" lIns="0" tIns="0" rIns="0" bIns="0">
              <a:spAutoFit/>
            </a:bodyPr>
            <a:lstStyle/>
            <a:p>
              <a:pPr algn="l"/>
              <a:r>
                <a:rPr lang="de-AT" sz="1600"/>
                <a:t>*</a:t>
              </a:r>
            </a:p>
          </p:txBody>
        </p:sp>
        <p:sp>
          <p:nvSpPr>
            <p:cNvPr id="60" name="Text Box 59"/>
            <p:cNvSpPr txBox="1">
              <a:spLocks noChangeArrowheads="1"/>
            </p:cNvSpPr>
            <p:nvPr/>
          </p:nvSpPr>
          <p:spPr bwMode="auto">
            <a:xfrm>
              <a:off x="1266" y="1962"/>
              <a:ext cx="532" cy="136"/>
            </a:xfrm>
            <a:prstGeom prst="rect">
              <a:avLst/>
            </a:prstGeom>
            <a:noFill/>
            <a:ln w="9525">
              <a:noFill/>
              <a:miter lim="800000"/>
              <a:headEnd/>
              <a:tailEnd/>
            </a:ln>
            <a:effectLst/>
          </p:spPr>
          <p:txBody>
            <a:bodyPr wrap="none" lIns="0" tIns="0" rIns="0" bIns="0">
              <a:spAutoFit/>
            </a:bodyPr>
            <a:lstStyle/>
            <a:p>
              <a:pPr algn="l"/>
              <a:r>
                <a:rPr lang="de-AT" sz="1400" b="1" dirty="0">
                  <a:solidFill>
                    <a:schemeClr val="accent2"/>
                  </a:solidFill>
                </a:rPr>
                <a:t>Interfaces</a:t>
              </a:r>
              <a:endParaRPr lang="de-AT" sz="1600" b="1" dirty="0">
                <a:solidFill>
                  <a:schemeClr val="accent2"/>
                </a:solidFill>
              </a:endParaRPr>
            </a:p>
          </p:txBody>
        </p:sp>
      </p:grpSp>
      <p:grpSp>
        <p:nvGrpSpPr>
          <p:cNvPr id="61" name="Group 60"/>
          <p:cNvGrpSpPr>
            <a:grpSpLocks/>
          </p:cNvGrpSpPr>
          <p:nvPr/>
        </p:nvGrpSpPr>
        <p:grpSpPr bwMode="auto">
          <a:xfrm>
            <a:off x="1882750" y="3203575"/>
            <a:ext cx="6078537" cy="3070225"/>
            <a:chOff x="1111" y="1888"/>
            <a:chExt cx="3829" cy="1934"/>
          </a:xfrm>
        </p:grpSpPr>
        <p:sp>
          <p:nvSpPr>
            <p:cNvPr id="62" name="Text Box 61"/>
            <p:cNvSpPr txBox="1">
              <a:spLocks noChangeArrowheads="1"/>
            </p:cNvSpPr>
            <p:nvPr/>
          </p:nvSpPr>
          <p:spPr bwMode="auto">
            <a:xfrm>
              <a:off x="4260" y="3020"/>
              <a:ext cx="601" cy="136"/>
            </a:xfrm>
            <a:prstGeom prst="rect">
              <a:avLst/>
            </a:prstGeom>
            <a:noFill/>
            <a:ln w="9525">
              <a:noFill/>
              <a:miter lim="800000"/>
              <a:headEnd/>
              <a:tailEnd/>
            </a:ln>
            <a:effectLst/>
          </p:spPr>
          <p:txBody>
            <a:bodyPr wrap="none" lIns="0" tIns="0" rIns="0" bIns="0">
              <a:spAutoFit/>
            </a:bodyPr>
            <a:lstStyle/>
            <a:p>
              <a:pPr algn="l"/>
              <a:r>
                <a:rPr lang="de-AT" sz="1400" i="1" dirty="0" err="1"/>
                <a:t>MemberInfo</a:t>
              </a:r>
              <a:endParaRPr lang="de-AT" sz="1600" i="1" dirty="0"/>
            </a:p>
          </p:txBody>
        </p:sp>
        <p:sp>
          <p:nvSpPr>
            <p:cNvPr id="63" name="Line 62"/>
            <p:cNvSpPr>
              <a:spLocks noChangeShapeType="1"/>
            </p:cNvSpPr>
            <p:nvPr/>
          </p:nvSpPr>
          <p:spPr bwMode="auto">
            <a:xfrm>
              <a:off x="2608" y="2432"/>
              <a:ext cx="1308" cy="0"/>
            </a:xfrm>
            <a:prstGeom prst="line">
              <a:avLst/>
            </a:prstGeom>
            <a:noFill/>
            <a:ln w="9525">
              <a:solidFill>
                <a:schemeClr val="tx1"/>
              </a:solidFill>
              <a:round/>
              <a:headEnd/>
              <a:tailEnd/>
            </a:ln>
            <a:effectLst/>
          </p:spPr>
          <p:txBody>
            <a:bodyPr/>
            <a:lstStyle/>
            <a:p>
              <a:endParaRPr lang="cs-CZ"/>
            </a:p>
          </p:txBody>
        </p:sp>
        <p:sp>
          <p:nvSpPr>
            <p:cNvPr id="64" name="Line 63"/>
            <p:cNvSpPr>
              <a:spLocks noChangeShapeType="1"/>
            </p:cNvSpPr>
            <p:nvPr/>
          </p:nvSpPr>
          <p:spPr bwMode="auto">
            <a:xfrm>
              <a:off x="2608" y="3474"/>
              <a:ext cx="1308" cy="0"/>
            </a:xfrm>
            <a:prstGeom prst="line">
              <a:avLst/>
            </a:prstGeom>
            <a:noFill/>
            <a:ln w="9525">
              <a:solidFill>
                <a:schemeClr val="tx1"/>
              </a:solidFill>
              <a:round/>
              <a:headEnd/>
              <a:tailEnd/>
            </a:ln>
            <a:effectLst/>
          </p:spPr>
          <p:txBody>
            <a:bodyPr/>
            <a:lstStyle/>
            <a:p>
              <a:endParaRPr lang="cs-CZ"/>
            </a:p>
          </p:txBody>
        </p:sp>
        <p:sp>
          <p:nvSpPr>
            <p:cNvPr id="65" name="Line 64"/>
            <p:cNvSpPr>
              <a:spLocks noChangeShapeType="1"/>
            </p:cNvSpPr>
            <p:nvPr/>
          </p:nvSpPr>
          <p:spPr bwMode="auto">
            <a:xfrm>
              <a:off x="2608" y="3822"/>
              <a:ext cx="1308" cy="0"/>
            </a:xfrm>
            <a:prstGeom prst="line">
              <a:avLst/>
            </a:prstGeom>
            <a:noFill/>
            <a:ln w="9525">
              <a:solidFill>
                <a:schemeClr val="tx1"/>
              </a:solidFill>
              <a:round/>
              <a:headEnd/>
              <a:tailEnd/>
            </a:ln>
            <a:effectLst/>
          </p:spPr>
          <p:txBody>
            <a:bodyPr/>
            <a:lstStyle/>
            <a:p>
              <a:endParaRPr lang="cs-CZ"/>
            </a:p>
          </p:txBody>
        </p:sp>
        <p:sp>
          <p:nvSpPr>
            <p:cNvPr id="66" name="Line 65"/>
            <p:cNvSpPr>
              <a:spLocks noChangeShapeType="1"/>
            </p:cNvSpPr>
            <p:nvPr/>
          </p:nvSpPr>
          <p:spPr bwMode="auto">
            <a:xfrm flipV="1">
              <a:off x="3923" y="2432"/>
              <a:ext cx="0" cy="1390"/>
            </a:xfrm>
            <a:prstGeom prst="line">
              <a:avLst/>
            </a:prstGeom>
            <a:noFill/>
            <a:ln w="9525">
              <a:solidFill>
                <a:schemeClr val="tx1"/>
              </a:solidFill>
              <a:round/>
              <a:headEnd/>
              <a:tailEnd/>
            </a:ln>
            <a:effectLst/>
          </p:spPr>
          <p:txBody>
            <a:bodyPr/>
            <a:lstStyle/>
            <a:p>
              <a:endParaRPr lang="cs-CZ"/>
            </a:p>
          </p:txBody>
        </p:sp>
        <p:sp>
          <p:nvSpPr>
            <p:cNvPr id="67" name="Line 66"/>
            <p:cNvSpPr>
              <a:spLocks noChangeShapeType="1"/>
            </p:cNvSpPr>
            <p:nvPr/>
          </p:nvSpPr>
          <p:spPr bwMode="auto">
            <a:xfrm>
              <a:off x="3751" y="2971"/>
              <a:ext cx="165" cy="0"/>
            </a:xfrm>
            <a:prstGeom prst="line">
              <a:avLst/>
            </a:prstGeom>
            <a:noFill/>
            <a:ln w="9525">
              <a:solidFill>
                <a:schemeClr val="tx1"/>
              </a:solidFill>
              <a:round/>
              <a:headEnd/>
              <a:tailEnd/>
            </a:ln>
            <a:effectLst/>
          </p:spPr>
          <p:txBody>
            <a:bodyPr/>
            <a:lstStyle/>
            <a:p>
              <a:endParaRPr lang="cs-CZ"/>
            </a:p>
          </p:txBody>
        </p:sp>
        <p:sp>
          <p:nvSpPr>
            <p:cNvPr id="68" name="Line 67"/>
            <p:cNvSpPr>
              <a:spLocks noChangeShapeType="1"/>
            </p:cNvSpPr>
            <p:nvPr/>
          </p:nvSpPr>
          <p:spPr bwMode="auto">
            <a:xfrm>
              <a:off x="3925" y="3080"/>
              <a:ext cx="128" cy="0"/>
            </a:xfrm>
            <a:prstGeom prst="line">
              <a:avLst/>
            </a:prstGeom>
            <a:noFill/>
            <a:ln w="9525">
              <a:solidFill>
                <a:schemeClr val="tx1"/>
              </a:solidFill>
              <a:round/>
              <a:headEnd/>
              <a:tailEnd/>
            </a:ln>
            <a:effectLst/>
          </p:spPr>
          <p:txBody>
            <a:bodyPr/>
            <a:lstStyle/>
            <a:p>
              <a:endParaRPr lang="cs-CZ"/>
            </a:p>
          </p:txBody>
        </p:sp>
        <p:sp>
          <p:nvSpPr>
            <p:cNvPr id="69" name="AutoShape 68"/>
            <p:cNvSpPr>
              <a:spLocks noChangeArrowheads="1"/>
            </p:cNvSpPr>
            <p:nvPr/>
          </p:nvSpPr>
          <p:spPr bwMode="auto">
            <a:xfrm rot="5400000">
              <a:off x="4066" y="3029"/>
              <a:ext cx="119" cy="119"/>
            </a:xfrm>
            <a:prstGeom prst="triangle">
              <a:avLst>
                <a:gd name="adj" fmla="val 50000"/>
              </a:avLst>
            </a:prstGeom>
            <a:noFill/>
            <a:ln w="9525">
              <a:solidFill>
                <a:schemeClr val="tx1"/>
              </a:solidFill>
              <a:miter lim="800000"/>
              <a:headEnd/>
              <a:tailEnd/>
            </a:ln>
            <a:effectLst/>
          </p:spPr>
          <p:txBody>
            <a:bodyPr wrap="none" anchor="ctr"/>
            <a:lstStyle/>
            <a:p>
              <a:endParaRPr lang="cs-CZ"/>
            </a:p>
          </p:txBody>
        </p:sp>
        <p:sp>
          <p:nvSpPr>
            <p:cNvPr id="70" name="Rectangle 69"/>
            <p:cNvSpPr>
              <a:spLocks noChangeArrowheads="1"/>
            </p:cNvSpPr>
            <p:nvPr/>
          </p:nvSpPr>
          <p:spPr bwMode="auto">
            <a:xfrm>
              <a:off x="4190" y="2944"/>
              <a:ext cx="750" cy="293"/>
            </a:xfrm>
            <a:prstGeom prst="rect">
              <a:avLst/>
            </a:prstGeom>
            <a:noFill/>
            <a:ln w="9525">
              <a:solidFill>
                <a:schemeClr val="tx1"/>
              </a:solidFill>
              <a:miter lim="800000"/>
              <a:headEnd/>
              <a:tailEnd/>
            </a:ln>
            <a:effectLst/>
          </p:spPr>
          <p:txBody>
            <a:bodyPr wrap="none" anchor="ctr"/>
            <a:lstStyle/>
            <a:p>
              <a:endParaRPr lang="cs-CZ"/>
            </a:p>
          </p:txBody>
        </p:sp>
        <p:sp>
          <p:nvSpPr>
            <p:cNvPr id="71" name="Line 70"/>
            <p:cNvSpPr>
              <a:spLocks noChangeShapeType="1"/>
            </p:cNvSpPr>
            <p:nvPr/>
          </p:nvSpPr>
          <p:spPr bwMode="auto">
            <a:xfrm>
              <a:off x="1111" y="1888"/>
              <a:ext cx="2812" cy="0"/>
            </a:xfrm>
            <a:prstGeom prst="line">
              <a:avLst/>
            </a:prstGeom>
            <a:noFill/>
            <a:ln w="9525">
              <a:solidFill>
                <a:schemeClr val="tx1"/>
              </a:solidFill>
              <a:round/>
              <a:headEnd/>
              <a:tailEnd/>
            </a:ln>
            <a:effectLst/>
          </p:spPr>
          <p:txBody>
            <a:bodyPr/>
            <a:lstStyle/>
            <a:p>
              <a:endParaRPr lang="cs-CZ"/>
            </a:p>
          </p:txBody>
        </p:sp>
        <p:sp>
          <p:nvSpPr>
            <p:cNvPr id="72" name="Line 71"/>
            <p:cNvSpPr>
              <a:spLocks noChangeShapeType="1"/>
            </p:cNvSpPr>
            <p:nvPr/>
          </p:nvSpPr>
          <p:spPr bwMode="auto">
            <a:xfrm flipV="1">
              <a:off x="3923" y="1888"/>
              <a:ext cx="0" cy="544"/>
            </a:xfrm>
            <a:prstGeom prst="line">
              <a:avLst/>
            </a:prstGeom>
            <a:noFill/>
            <a:ln w="9525">
              <a:solidFill>
                <a:schemeClr val="tx1"/>
              </a:solidFill>
              <a:round/>
              <a:headEnd/>
              <a:tailEnd/>
            </a:ln>
            <a:effectLst/>
          </p:spPr>
          <p:txBody>
            <a:bodyPr/>
            <a:lstStyle/>
            <a:p>
              <a:endParaRPr lang="cs-CZ"/>
            </a:p>
          </p:txBody>
        </p:sp>
      </p:grpSp>
      <p:sp>
        <p:nvSpPr>
          <p:cNvPr id="73" name="Zástupný symbol pro číslo snímku 72"/>
          <p:cNvSpPr>
            <a:spLocks noGrp="1"/>
          </p:cNvSpPr>
          <p:nvPr>
            <p:ph type="sldNum" sz="quarter" idx="12"/>
          </p:nvPr>
        </p:nvSpPr>
        <p:spPr/>
        <p:txBody>
          <a:bodyPr>
            <a:normAutofit fontScale="85000" lnSpcReduction="20000"/>
          </a:bodyPr>
          <a:lstStyle/>
          <a:p>
            <a:fld id="{CFB5913D-B3EB-4F9A-986C-FCA439F7E727}" type="slidenum">
              <a:rPr lang="cs-CZ" smtClean="0"/>
              <a:pPr/>
              <a:t>14</a:t>
            </a:fld>
            <a:endParaRPr lang="cs-C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dirty="0" err="1"/>
              <a:t>Reflection</a:t>
            </a:r>
            <a:r>
              <a:rPr lang="cs-CZ" dirty="0"/>
              <a:t> – type </a:t>
            </a:r>
            <a:r>
              <a:rPr lang="cs-CZ" dirty="0" err="1"/>
              <a:t>informations</a:t>
            </a:r>
            <a:endParaRPr lang="cs-CZ" dirty="0"/>
          </a:p>
        </p:txBody>
      </p:sp>
      <p:sp>
        <p:nvSpPr>
          <p:cNvPr id="3" name="Zástupný symbol pro obsah 2"/>
          <p:cNvSpPr>
            <a:spLocks noGrp="1"/>
          </p:cNvSpPr>
          <p:nvPr>
            <p:ph sz="quarter" idx="1"/>
          </p:nvPr>
        </p:nvSpPr>
        <p:spPr/>
        <p:txBody>
          <a:bodyPr>
            <a:normAutofit/>
          </a:bodyPr>
          <a:lstStyle/>
          <a:p>
            <a:r>
              <a:rPr lang="cs-CZ" dirty="0"/>
              <a:t>Type </a:t>
            </a:r>
            <a:r>
              <a:rPr lang="cs-CZ" dirty="0" err="1"/>
              <a:t>description</a:t>
            </a:r>
            <a:r>
              <a:rPr lang="cs-CZ" dirty="0"/>
              <a:t> </a:t>
            </a:r>
            <a:r>
              <a:rPr lang="cs-CZ" dirty="0" err="1"/>
              <a:t>is</a:t>
            </a:r>
            <a:r>
              <a:rPr lang="cs-CZ" dirty="0"/>
              <a:t> </a:t>
            </a:r>
            <a:r>
              <a:rPr lang="cs-CZ" dirty="0" err="1"/>
              <a:t>described</a:t>
            </a:r>
            <a:r>
              <a:rPr lang="cs-CZ" dirty="0"/>
              <a:t> </a:t>
            </a:r>
            <a:r>
              <a:rPr lang="cs-CZ" dirty="0" err="1"/>
              <a:t>using</a:t>
            </a:r>
            <a:r>
              <a:rPr lang="cs-CZ" dirty="0"/>
              <a:t> </a:t>
            </a:r>
            <a:r>
              <a:rPr lang="cs-CZ" dirty="0" err="1"/>
              <a:t>class</a:t>
            </a:r>
            <a:r>
              <a:rPr lang="cs-CZ" dirty="0"/>
              <a:t> "</a:t>
            </a:r>
            <a:r>
              <a:rPr lang="cs-CZ" i="1" dirty="0"/>
              <a:t>Type“</a:t>
            </a:r>
          </a:p>
          <a:p>
            <a:r>
              <a:rPr lang="cs-CZ" dirty="0" err="1"/>
              <a:t>Object</a:t>
            </a:r>
            <a:r>
              <a:rPr lang="cs-CZ" dirty="0"/>
              <a:t> </a:t>
            </a:r>
            <a:r>
              <a:rPr lang="cs-CZ" dirty="0" err="1"/>
              <a:t>of</a:t>
            </a:r>
            <a:r>
              <a:rPr lang="cs-CZ" dirty="0"/>
              <a:t> type „</a:t>
            </a:r>
            <a:r>
              <a:rPr lang="cs-CZ" i="1" dirty="0"/>
              <a:t>Type“ </a:t>
            </a:r>
            <a:r>
              <a:rPr lang="cs-CZ" i="1" dirty="0" err="1"/>
              <a:t>can</a:t>
            </a:r>
            <a:r>
              <a:rPr lang="cs-CZ" i="1" dirty="0"/>
              <a:t> </a:t>
            </a:r>
            <a:r>
              <a:rPr lang="cs-CZ" i="1" dirty="0" err="1"/>
              <a:t>be</a:t>
            </a:r>
            <a:r>
              <a:rPr lang="cs-CZ" i="1" dirty="0"/>
              <a:t> </a:t>
            </a:r>
            <a:r>
              <a:rPr lang="cs-CZ" i="1" dirty="0" err="1"/>
              <a:t>obtained</a:t>
            </a:r>
            <a:endParaRPr lang="cs-CZ" dirty="0"/>
          </a:p>
          <a:p>
            <a:pPr lvl="1"/>
            <a:r>
              <a:rPr lang="cs-CZ" dirty="0" err="1"/>
              <a:t>From</a:t>
            </a:r>
            <a:r>
              <a:rPr lang="cs-CZ" dirty="0"/>
              <a:t> </a:t>
            </a:r>
            <a:r>
              <a:rPr lang="cs-CZ" dirty="0" err="1"/>
              <a:t>assembly</a:t>
            </a:r>
            <a:endParaRPr lang="cs-CZ" dirty="0"/>
          </a:p>
          <a:p>
            <a:pPr lvl="2"/>
            <a:r>
              <a:rPr lang="cs-CZ" dirty="0" err="1"/>
              <a:t>Method</a:t>
            </a:r>
            <a:r>
              <a:rPr lang="cs-CZ" dirty="0"/>
              <a:t> </a:t>
            </a:r>
            <a:r>
              <a:rPr lang="cs-CZ" b="1" dirty="0" err="1"/>
              <a:t>GetTypes</a:t>
            </a:r>
            <a:r>
              <a:rPr lang="cs-CZ" dirty="0"/>
              <a:t> – </a:t>
            </a:r>
            <a:r>
              <a:rPr lang="cs-CZ" dirty="0" err="1"/>
              <a:t>array</a:t>
            </a:r>
            <a:r>
              <a:rPr lang="cs-CZ" dirty="0"/>
              <a:t> </a:t>
            </a:r>
            <a:r>
              <a:rPr lang="cs-CZ" dirty="0" err="1"/>
              <a:t>of</a:t>
            </a:r>
            <a:r>
              <a:rPr lang="cs-CZ" dirty="0"/>
              <a:t> </a:t>
            </a:r>
            <a:r>
              <a:rPr lang="cs-CZ" dirty="0" err="1"/>
              <a:t>types</a:t>
            </a:r>
            <a:endParaRPr lang="cs-CZ" dirty="0"/>
          </a:p>
          <a:p>
            <a:pPr lvl="1"/>
            <a:r>
              <a:rPr lang="cs-CZ" dirty="0" err="1"/>
              <a:t>From</a:t>
            </a:r>
            <a:r>
              <a:rPr lang="cs-CZ" dirty="0"/>
              <a:t> module</a:t>
            </a:r>
          </a:p>
          <a:p>
            <a:pPr lvl="2"/>
            <a:r>
              <a:rPr lang="cs-CZ" dirty="0" err="1"/>
              <a:t>Method</a:t>
            </a:r>
            <a:r>
              <a:rPr lang="cs-CZ" dirty="0"/>
              <a:t> </a:t>
            </a:r>
            <a:r>
              <a:rPr lang="cs-CZ" b="1" dirty="0" err="1"/>
              <a:t>GetTypes</a:t>
            </a:r>
            <a:r>
              <a:rPr lang="cs-CZ" dirty="0"/>
              <a:t> - </a:t>
            </a:r>
            <a:r>
              <a:rPr lang="cs-CZ" dirty="0" err="1"/>
              <a:t>array</a:t>
            </a:r>
            <a:r>
              <a:rPr lang="cs-CZ" dirty="0"/>
              <a:t> </a:t>
            </a:r>
            <a:r>
              <a:rPr lang="cs-CZ" dirty="0" err="1"/>
              <a:t>of</a:t>
            </a:r>
            <a:r>
              <a:rPr lang="cs-CZ" dirty="0"/>
              <a:t> </a:t>
            </a:r>
            <a:r>
              <a:rPr lang="cs-CZ" dirty="0" err="1"/>
              <a:t>types</a:t>
            </a:r>
            <a:endParaRPr lang="cs-CZ" dirty="0"/>
          </a:p>
          <a:p>
            <a:pPr lvl="1"/>
            <a:r>
              <a:rPr lang="cs-CZ" dirty="0" err="1"/>
              <a:t>From</a:t>
            </a:r>
            <a:r>
              <a:rPr lang="cs-CZ" dirty="0"/>
              <a:t> instance </a:t>
            </a:r>
            <a:r>
              <a:rPr lang="cs-CZ" dirty="0" err="1"/>
              <a:t>of</a:t>
            </a:r>
            <a:r>
              <a:rPr lang="cs-CZ" dirty="0"/>
              <a:t> </a:t>
            </a:r>
            <a:r>
              <a:rPr lang="cs-CZ" dirty="0" err="1"/>
              <a:t>class</a:t>
            </a:r>
            <a:endParaRPr lang="cs-CZ" dirty="0"/>
          </a:p>
          <a:p>
            <a:pPr lvl="2"/>
            <a:r>
              <a:rPr lang="cs-CZ" dirty="0" err="1"/>
              <a:t>Method</a:t>
            </a:r>
            <a:r>
              <a:rPr lang="cs-CZ" dirty="0"/>
              <a:t> </a:t>
            </a:r>
            <a:r>
              <a:rPr lang="cs-CZ" b="1" dirty="0" err="1"/>
              <a:t>GetType</a:t>
            </a:r>
            <a:endParaRPr lang="cs-CZ" b="1" dirty="0"/>
          </a:p>
          <a:p>
            <a:pPr lvl="1"/>
            <a:r>
              <a:rPr lang="cs-CZ" dirty="0" err="1"/>
              <a:t>From</a:t>
            </a:r>
            <a:r>
              <a:rPr lang="cs-CZ" dirty="0"/>
              <a:t> </a:t>
            </a:r>
            <a:r>
              <a:rPr lang="cs-CZ" dirty="0" err="1"/>
              <a:t>class</a:t>
            </a:r>
            <a:r>
              <a:rPr lang="cs-CZ" dirty="0"/>
              <a:t> –„</a:t>
            </a:r>
            <a:r>
              <a:rPr lang="cs-CZ" i="1" dirty="0" err="1"/>
              <a:t>typeof</a:t>
            </a:r>
            <a:r>
              <a:rPr lang="cs-CZ" i="1" dirty="0"/>
              <a:t>“ </a:t>
            </a:r>
            <a:r>
              <a:rPr lang="cs-CZ" i="1" dirty="0" err="1"/>
              <a:t>keyword</a:t>
            </a:r>
            <a:endParaRPr lang="cs-CZ"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15</a:t>
            </a:fld>
            <a:endParaRPr lang="cs-CZ"/>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Class</a:t>
            </a:r>
            <a:r>
              <a:rPr lang="cs-CZ" dirty="0"/>
              <a:t> </a:t>
            </a:r>
            <a:r>
              <a:rPr lang="cs-CZ" i="1" dirty="0"/>
              <a:t>Type</a:t>
            </a:r>
          </a:p>
        </p:txBody>
      </p:sp>
      <p:sp>
        <p:nvSpPr>
          <p:cNvPr id="3" name="Zástupný symbol pro obsah 2"/>
          <p:cNvSpPr>
            <a:spLocks noGrp="1"/>
          </p:cNvSpPr>
          <p:nvPr>
            <p:ph sz="quarter" idx="1"/>
          </p:nvPr>
        </p:nvSpPr>
        <p:spPr/>
        <p:txBody>
          <a:bodyPr>
            <a:normAutofit fontScale="70000" lnSpcReduction="20000"/>
          </a:bodyPr>
          <a:lstStyle/>
          <a:p>
            <a:r>
              <a:rPr lang="cs-CZ" dirty="0" err="1"/>
              <a:t>Properties</a:t>
            </a:r>
            <a:endParaRPr lang="cs-CZ" dirty="0"/>
          </a:p>
          <a:p>
            <a:pPr lvl="1"/>
            <a:r>
              <a:rPr lang="cs-CZ" b="1" dirty="0" err="1"/>
              <a:t>FullName</a:t>
            </a:r>
            <a:endParaRPr lang="cs-CZ" b="1" dirty="0"/>
          </a:p>
          <a:p>
            <a:pPr lvl="1"/>
            <a:r>
              <a:rPr lang="cs-CZ" b="1" dirty="0" err="1"/>
              <a:t>BaseType</a:t>
            </a:r>
            <a:endParaRPr lang="cs-CZ" b="1" dirty="0"/>
          </a:p>
          <a:p>
            <a:pPr lvl="1"/>
            <a:r>
              <a:rPr lang="cs-CZ" b="1" dirty="0" err="1"/>
              <a:t>IsAbstract</a:t>
            </a:r>
            <a:endParaRPr lang="cs-CZ" b="1" dirty="0"/>
          </a:p>
          <a:p>
            <a:pPr lvl="1"/>
            <a:r>
              <a:rPr lang="cs-CZ" b="1" dirty="0" err="1"/>
              <a:t>IsClass</a:t>
            </a:r>
            <a:endParaRPr lang="cs-CZ" b="1" dirty="0"/>
          </a:p>
          <a:p>
            <a:pPr lvl="1"/>
            <a:r>
              <a:rPr lang="cs-CZ" b="1" dirty="0" err="1"/>
              <a:t>IsPublic</a:t>
            </a:r>
            <a:endParaRPr lang="cs-CZ" b="1" dirty="0"/>
          </a:p>
          <a:p>
            <a:r>
              <a:rPr lang="cs-CZ" dirty="0" err="1"/>
              <a:t>Methods</a:t>
            </a:r>
            <a:endParaRPr lang="cs-CZ" dirty="0"/>
          </a:p>
          <a:p>
            <a:pPr lvl="1"/>
            <a:r>
              <a:rPr lang="cs-CZ" b="1" dirty="0" err="1"/>
              <a:t>GetInterfaces</a:t>
            </a:r>
            <a:endParaRPr lang="cs-CZ" b="1" dirty="0"/>
          </a:p>
          <a:p>
            <a:pPr lvl="1"/>
            <a:r>
              <a:rPr lang="cs-CZ" b="1" dirty="0" err="1"/>
              <a:t>GetConstructors</a:t>
            </a:r>
            <a:endParaRPr lang="cs-CZ" b="1" dirty="0"/>
          </a:p>
          <a:p>
            <a:pPr lvl="1"/>
            <a:r>
              <a:rPr lang="cs-CZ" b="1" dirty="0" err="1"/>
              <a:t>GetEvents</a:t>
            </a:r>
            <a:endParaRPr lang="cs-CZ" b="1" dirty="0"/>
          </a:p>
          <a:p>
            <a:pPr lvl="1"/>
            <a:r>
              <a:rPr lang="cs-CZ" b="1" dirty="0" err="1"/>
              <a:t>GetFields</a:t>
            </a:r>
            <a:endParaRPr lang="cs-CZ" b="1" dirty="0"/>
          </a:p>
          <a:p>
            <a:pPr lvl="1"/>
            <a:r>
              <a:rPr lang="cs-CZ" b="1" dirty="0" err="1"/>
              <a:t>GetMethods</a:t>
            </a:r>
            <a:endParaRPr lang="cs-CZ" b="1" dirty="0"/>
          </a:p>
          <a:p>
            <a:pPr lvl="1"/>
            <a:r>
              <a:rPr lang="cs-CZ" b="1" dirty="0" err="1"/>
              <a:t>GetProperties</a:t>
            </a:r>
            <a:endParaRPr lang="cs-CZ" b="1" dirty="0"/>
          </a:p>
          <a:p>
            <a:pPr lvl="1"/>
            <a:r>
              <a:rPr lang="cs-CZ" b="1" dirty="0" err="1"/>
              <a:t>GetMembers</a:t>
            </a:r>
            <a:endParaRPr lang="cs-CZ" b="1"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16</a:t>
            </a:fld>
            <a:endParaRPr lang="cs-CZ"/>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i="1" dirty="0"/>
              <a:t>Type</a:t>
            </a:r>
            <a:r>
              <a:rPr lang="cs-CZ" dirty="0"/>
              <a:t> - </a:t>
            </a:r>
            <a:r>
              <a:rPr lang="cs-CZ" i="1" dirty="0" err="1"/>
              <a:t>string</a:t>
            </a:r>
            <a:endParaRPr lang="cs-CZ" i="1" dirty="0"/>
          </a:p>
        </p:txBody>
      </p:sp>
      <p:sp>
        <p:nvSpPr>
          <p:cNvPr id="6" name="Zaoblený obdélník 5"/>
          <p:cNvSpPr/>
          <p:nvPr/>
        </p:nvSpPr>
        <p:spPr>
          <a:xfrm>
            <a:off x="714348" y="2643182"/>
            <a:ext cx="7715304" cy="392909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1"/>
            <a:endParaRPr lang="cs-CZ" sz="2000" dirty="0"/>
          </a:p>
          <a:p>
            <a:pPr lvl="1"/>
            <a:r>
              <a:rPr lang="cs-CZ" sz="2000" dirty="0"/>
              <a:t>Type </a:t>
            </a:r>
            <a:r>
              <a:rPr lang="cs-CZ" sz="2000" dirty="0" err="1"/>
              <a:t>type</a:t>
            </a:r>
            <a:r>
              <a:rPr lang="cs-CZ" sz="2000" dirty="0"/>
              <a:t> = </a:t>
            </a:r>
            <a:r>
              <a:rPr lang="cs-CZ" sz="2000" dirty="0" err="1"/>
              <a:t>typeof</a:t>
            </a:r>
            <a:r>
              <a:rPr lang="cs-CZ" sz="2000" dirty="0"/>
              <a:t> (</a:t>
            </a:r>
            <a:r>
              <a:rPr lang="cs-CZ" sz="2000" dirty="0" err="1"/>
              <a:t>string</a:t>
            </a:r>
            <a:r>
              <a:rPr lang="cs-CZ" sz="2000" dirty="0"/>
              <a:t>);</a:t>
            </a:r>
          </a:p>
          <a:p>
            <a:pPr lvl="1"/>
            <a:r>
              <a:rPr lang="en-US" sz="2000" dirty="0" err="1"/>
              <a:t>foreach</a:t>
            </a:r>
            <a:r>
              <a:rPr lang="en-US" sz="2000" dirty="0"/>
              <a:t> (</a:t>
            </a:r>
            <a:r>
              <a:rPr lang="en-US" sz="2000" dirty="0" err="1"/>
              <a:t>MemberInfo</a:t>
            </a:r>
            <a:r>
              <a:rPr lang="en-US" sz="2000" dirty="0"/>
              <a:t> </a:t>
            </a:r>
            <a:r>
              <a:rPr lang="en-US" sz="2000" dirty="0" err="1"/>
              <a:t>memberInfo</a:t>
            </a:r>
            <a:r>
              <a:rPr lang="en-US" sz="2000" dirty="0"/>
              <a:t> in </a:t>
            </a:r>
            <a:r>
              <a:rPr lang="en-US" sz="2000" dirty="0" err="1"/>
              <a:t>type.GetMembers</a:t>
            </a:r>
            <a:r>
              <a:rPr lang="en-US" sz="2000" dirty="0"/>
              <a:t>())</a:t>
            </a:r>
          </a:p>
          <a:p>
            <a:pPr lvl="1"/>
            <a:r>
              <a:rPr lang="cs-CZ" sz="2000" dirty="0"/>
              <a:t>{</a:t>
            </a:r>
          </a:p>
          <a:p>
            <a:pPr lvl="1"/>
            <a:r>
              <a:rPr lang="cs-CZ" sz="2000" dirty="0"/>
              <a:t>    </a:t>
            </a:r>
            <a:r>
              <a:rPr lang="cs-CZ" sz="2000" dirty="0" err="1"/>
              <a:t>if</a:t>
            </a:r>
            <a:r>
              <a:rPr lang="cs-CZ" sz="2000" dirty="0"/>
              <a:t> (</a:t>
            </a:r>
            <a:r>
              <a:rPr lang="cs-CZ" sz="2000" dirty="0" err="1"/>
              <a:t>memberInfo.MemberType</a:t>
            </a:r>
            <a:r>
              <a:rPr lang="cs-CZ" sz="2000" dirty="0"/>
              <a:t> == </a:t>
            </a:r>
            <a:r>
              <a:rPr lang="cs-CZ" sz="2000" dirty="0" err="1"/>
              <a:t>MemberTypes.Property</a:t>
            </a:r>
            <a:r>
              <a:rPr lang="cs-CZ" sz="2000" dirty="0"/>
              <a:t>)</a:t>
            </a:r>
          </a:p>
          <a:p>
            <a:pPr lvl="1"/>
            <a:r>
              <a:rPr lang="cs-CZ" sz="2000" dirty="0"/>
              <a:t>    {</a:t>
            </a:r>
          </a:p>
          <a:p>
            <a:pPr lvl="1"/>
            <a:r>
              <a:rPr lang="cs-CZ" sz="2000" dirty="0"/>
              <a:t>        </a:t>
            </a:r>
            <a:r>
              <a:rPr lang="cs-CZ" sz="2000" dirty="0" err="1"/>
              <a:t>Console.WriteLine</a:t>
            </a:r>
            <a:r>
              <a:rPr lang="cs-CZ" sz="2000" dirty="0"/>
              <a:t>(</a:t>
            </a:r>
            <a:r>
              <a:rPr lang="cs-CZ" sz="2000" dirty="0" err="1"/>
              <a:t>memberInfo.Name</a:t>
            </a:r>
            <a:r>
              <a:rPr lang="cs-CZ" sz="2000" dirty="0"/>
              <a:t>);</a:t>
            </a:r>
          </a:p>
          <a:p>
            <a:pPr lvl="1"/>
            <a:r>
              <a:rPr lang="cs-CZ" sz="2000" dirty="0"/>
              <a:t>    }</a:t>
            </a:r>
          </a:p>
          <a:p>
            <a:pPr lvl="1"/>
            <a:r>
              <a:rPr lang="cs-CZ" sz="2000" dirty="0"/>
              <a:t>}</a:t>
            </a:r>
          </a:p>
          <a:p>
            <a:pPr lvl="1"/>
            <a:endParaRPr lang="cs-CZ" sz="2000" dirty="0"/>
          </a:p>
          <a:p>
            <a:pPr lvl="1"/>
            <a:r>
              <a:rPr lang="cs-CZ" sz="2000" dirty="0"/>
              <a:t>// </a:t>
            </a:r>
            <a:r>
              <a:rPr lang="cs-CZ" sz="2000" dirty="0" err="1"/>
              <a:t>Chars</a:t>
            </a:r>
            <a:endParaRPr lang="cs-CZ" sz="2000" dirty="0"/>
          </a:p>
          <a:p>
            <a:pPr lvl="1"/>
            <a:r>
              <a:rPr lang="cs-CZ" sz="2000" dirty="0"/>
              <a:t>// </a:t>
            </a:r>
            <a:r>
              <a:rPr lang="cs-CZ" sz="2000" dirty="0" err="1"/>
              <a:t>Length</a:t>
            </a:r>
            <a:endParaRPr lang="cs-CZ" sz="2000" dirty="0"/>
          </a:p>
        </p:txBody>
      </p:sp>
      <p:sp>
        <p:nvSpPr>
          <p:cNvPr id="7" name="Zástupný symbol pro obsah 2"/>
          <p:cNvSpPr>
            <a:spLocks noGrp="1"/>
          </p:cNvSpPr>
          <p:nvPr>
            <p:ph sz="quarter" idx="1"/>
          </p:nvPr>
        </p:nvSpPr>
        <p:spPr>
          <a:xfrm>
            <a:off x="612648" y="1600200"/>
            <a:ext cx="8153400" cy="1114420"/>
          </a:xfrm>
        </p:spPr>
        <p:txBody>
          <a:bodyPr>
            <a:normAutofit/>
          </a:bodyPr>
          <a:lstStyle/>
          <a:p>
            <a:r>
              <a:rPr lang="cs-CZ" dirty="0" err="1"/>
              <a:t>Example</a:t>
            </a:r>
            <a:r>
              <a:rPr lang="cs-CZ" dirty="0"/>
              <a:t> </a:t>
            </a:r>
            <a:r>
              <a:rPr lang="cs-CZ" dirty="0" err="1"/>
              <a:t>of</a:t>
            </a:r>
            <a:r>
              <a:rPr lang="cs-CZ" dirty="0"/>
              <a:t> </a:t>
            </a:r>
            <a:r>
              <a:rPr lang="cs-CZ" dirty="0" err="1"/>
              <a:t>GetMember</a:t>
            </a:r>
            <a:r>
              <a:rPr lang="cs-CZ" dirty="0"/>
              <a:t> – </a:t>
            </a:r>
            <a:r>
              <a:rPr lang="cs-CZ" dirty="0" err="1"/>
              <a:t>returns</a:t>
            </a:r>
            <a:r>
              <a:rPr lang="cs-CZ" dirty="0"/>
              <a:t> </a:t>
            </a:r>
            <a:r>
              <a:rPr lang="cs-CZ" dirty="0" err="1"/>
              <a:t>all</a:t>
            </a:r>
            <a:r>
              <a:rPr lang="cs-CZ" dirty="0"/>
              <a:t> </a:t>
            </a:r>
            <a:r>
              <a:rPr lang="en-US" dirty="0"/>
              <a:t>properties, methods, fields, events, and so on</a:t>
            </a:r>
            <a:r>
              <a:rPr lang="cs-CZ" dirty="0"/>
              <a:t>.</a:t>
            </a:r>
          </a:p>
        </p:txBody>
      </p:sp>
      <p:sp>
        <p:nvSpPr>
          <p:cNvPr id="5" name="Zástupný symbol pro číslo snímku 4"/>
          <p:cNvSpPr>
            <a:spLocks noGrp="1"/>
          </p:cNvSpPr>
          <p:nvPr>
            <p:ph type="sldNum" sz="quarter" idx="12"/>
          </p:nvPr>
        </p:nvSpPr>
        <p:spPr/>
        <p:txBody>
          <a:bodyPr>
            <a:normAutofit fontScale="85000" lnSpcReduction="20000"/>
          </a:bodyPr>
          <a:lstStyle/>
          <a:p>
            <a:fld id="{CFB5913D-B3EB-4F9A-986C-FCA439F7E727}" type="slidenum">
              <a:rPr lang="cs-CZ" smtClean="0"/>
              <a:pPr/>
              <a:t>17</a:t>
            </a:fld>
            <a:endParaRPr lang="cs-CZ"/>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i="1" dirty="0" err="1"/>
              <a:t>MethodBody</a:t>
            </a:r>
            <a:endParaRPr lang="cs-CZ" i="1" dirty="0"/>
          </a:p>
        </p:txBody>
      </p:sp>
      <p:sp>
        <p:nvSpPr>
          <p:cNvPr id="4" name="Zaoblený obdélník 3"/>
          <p:cNvSpPr/>
          <p:nvPr/>
        </p:nvSpPr>
        <p:spPr>
          <a:xfrm>
            <a:off x="714348" y="2214554"/>
            <a:ext cx="7715304" cy="435771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1"/>
            <a:r>
              <a:rPr lang="en-US" dirty="0"/>
              <a:t>public void Test(</a:t>
            </a:r>
            <a:r>
              <a:rPr lang="en-US" dirty="0" err="1"/>
              <a:t>int</a:t>
            </a:r>
            <a:r>
              <a:rPr lang="en-US" dirty="0"/>
              <a:t> a, </a:t>
            </a:r>
            <a:r>
              <a:rPr lang="en-US" dirty="0" err="1"/>
              <a:t>int</a:t>
            </a:r>
            <a:r>
              <a:rPr lang="en-US" dirty="0"/>
              <a:t> b)</a:t>
            </a:r>
          </a:p>
          <a:p>
            <a:pPr lvl="1"/>
            <a:r>
              <a:rPr lang="cs-CZ" dirty="0"/>
              <a:t>{</a:t>
            </a:r>
          </a:p>
          <a:p>
            <a:pPr lvl="1"/>
            <a:r>
              <a:rPr lang="en-US" dirty="0"/>
              <a:t>   </a:t>
            </a:r>
            <a:r>
              <a:rPr lang="cs-CZ" dirty="0" err="1"/>
              <a:t>int</a:t>
            </a:r>
            <a:r>
              <a:rPr lang="cs-CZ" dirty="0"/>
              <a:t> c = a + b;</a:t>
            </a:r>
          </a:p>
          <a:p>
            <a:pPr lvl="1"/>
            <a:r>
              <a:rPr lang="en-US" dirty="0"/>
              <a:t>   </a:t>
            </a:r>
            <a:r>
              <a:rPr lang="cs-CZ" dirty="0" err="1"/>
              <a:t>float</a:t>
            </a:r>
            <a:r>
              <a:rPr lang="cs-CZ" dirty="0"/>
              <a:t> d = c;</a:t>
            </a:r>
          </a:p>
          <a:p>
            <a:pPr lvl="1"/>
            <a:r>
              <a:rPr lang="cs-CZ" dirty="0"/>
              <a:t>}</a:t>
            </a:r>
          </a:p>
          <a:p>
            <a:pPr lvl="1"/>
            <a:r>
              <a:rPr lang="en-US" dirty="0"/>
              <a:t>…</a:t>
            </a:r>
            <a:r>
              <a:rPr lang="cs-CZ" dirty="0"/>
              <a:t>    </a:t>
            </a:r>
          </a:p>
          <a:p>
            <a:pPr lvl="1"/>
            <a:r>
              <a:rPr lang="cs-CZ" dirty="0"/>
              <a:t>Type </a:t>
            </a:r>
            <a:r>
              <a:rPr lang="cs-CZ" dirty="0" err="1"/>
              <a:t>type</a:t>
            </a:r>
            <a:r>
              <a:rPr lang="cs-CZ" dirty="0"/>
              <a:t> = </a:t>
            </a:r>
            <a:r>
              <a:rPr lang="cs-CZ" dirty="0" err="1"/>
              <a:t>typeof</a:t>
            </a:r>
            <a:r>
              <a:rPr lang="cs-CZ" dirty="0"/>
              <a:t>(</a:t>
            </a:r>
            <a:r>
              <a:rPr lang="cs-CZ" dirty="0" err="1"/>
              <a:t>Add</a:t>
            </a:r>
            <a:r>
              <a:rPr lang="cs-CZ" dirty="0"/>
              <a:t>);</a:t>
            </a:r>
          </a:p>
          <a:p>
            <a:pPr lvl="1"/>
            <a:r>
              <a:rPr lang="cs-CZ" dirty="0" err="1"/>
              <a:t>MethodInfo</a:t>
            </a:r>
            <a:r>
              <a:rPr lang="cs-CZ" dirty="0"/>
              <a:t> </a:t>
            </a:r>
            <a:r>
              <a:rPr lang="cs-CZ" dirty="0" err="1"/>
              <a:t>method</a:t>
            </a:r>
            <a:r>
              <a:rPr lang="cs-CZ" dirty="0"/>
              <a:t> = type.</a:t>
            </a:r>
            <a:r>
              <a:rPr lang="cs-CZ" dirty="0" err="1"/>
              <a:t>GetMethod</a:t>
            </a:r>
            <a:r>
              <a:rPr lang="cs-CZ" dirty="0"/>
              <a:t>("Test");</a:t>
            </a:r>
          </a:p>
          <a:p>
            <a:pPr lvl="1"/>
            <a:r>
              <a:rPr lang="cs-CZ" dirty="0" err="1"/>
              <a:t>MethodBody</a:t>
            </a:r>
            <a:r>
              <a:rPr lang="cs-CZ" dirty="0"/>
              <a:t> body = </a:t>
            </a:r>
            <a:r>
              <a:rPr lang="cs-CZ" dirty="0" err="1"/>
              <a:t>method.GetMethodBody</a:t>
            </a:r>
            <a:r>
              <a:rPr lang="cs-CZ" dirty="0"/>
              <a:t>();</a:t>
            </a:r>
          </a:p>
          <a:p>
            <a:pPr lvl="1"/>
            <a:r>
              <a:rPr lang="cs-CZ" dirty="0" err="1"/>
              <a:t>foreach</a:t>
            </a:r>
            <a:r>
              <a:rPr lang="cs-CZ" dirty="0"/>
              <a:t> (</a:t>
            </a:r>
            <a:r>
              <a:rPr lang="cs-CZ" dirty="0" err="1"/>
              <a:t>LocalVariableInfo</a:t>
            </a:r>
            <a:r>
              <a:rPr lang="cs-CZ" dirty="0"/>
              <a:t> </a:t>
            </a:r>
            <a:r>
              <a:rPr lang="cs-CZ" dirty="0" err="1"/>
              <a:t>localVariable</a:t>
            </a:r>
            <a:r>
              <a:rPr lang="cs-CZ" dirty="0"/>
              <a:t> in body.</a:t>
            </a:r>
            <a:r>
              <a:rPr lang="cs-CZ" dirty="0" err="1"/>
              <a:t>LocalVariables</a:t>
            </a:r>
            <a:r>
              <a:rPr lang="cs-CZ" dirty="0"/>
              <a:t>)</a:t>
            </a:r>
          </a:p>
          <a:p>
            <a:pPr lvl="1"/>
            <a:r>
              <a:rPr lang="cs-CZ" dirty="0"/>
              <a:t>{</a:t>
            </a:r>
          </a:p>
          <a:p>
            <a:pPr lvl="1"/>
            <a:r>
              <a:rPr lang="cs-CZ" dirty="0"/>
              <a:t>    </a:t>
            </a:r>
            <a:r>
              <a:rPr lang="cs-CZ" dirty="0" err="1"/>
              <a:t>Console.WriteLine</a:t>
            </a:r>
            <a:r>
              <a:rPr lang="cs-CZ" dirty="0"/>
              <a:t>(</a:t>
            </a:r>
            <a:r>
              <a:rPr lang="cs-CZ" dirty="0" err="1"/>
              <a:t>localVariable.LocalType</a:t>
            </a:r>
            <a:r>
              <a:rPr lang="cs-CZ" dirty="0"/>
              <a:t>);</a:t>
            </a:r>
          </a:p>
          <a:p>
            <a:pPr lvl="1"/>
            <a:r>
              <a:rPr lang="cs-CZ" dirty="0"/>
              <a:t>}</a:t>
            </a:r>
            <a:endParaRPr lang="en-US" dirty="0"/>
          </a:p>
          <a:p>
            <a:pPr lvl="1"/>
            <a:r>
              <a:rPr lang="en-US" dirty="0"/>
              <a:t>// </a:t>
            </a:r>
            <a:r>
              <a:rPr lang="cs-CZ" dirty="0"/>
              <a:t>System.Int32</a:t>
            </a:r>
          </a:p>
          <a:p>
            <a:pPr lvl="1"/>
            <a:r>
              <a:rPr lang="en-US" dirty="0"/>
              <a:t>// </a:t>
            </a:r>
            <a:r>
              <a:rPr lang="cs-CZ" dirty="0" err="1"/>
              <a:t>System.Single</a:t>
            </a:r>
            <a:endParaRPr lang="cs-CZ" dirty="0"/>
          </a:p>
        </p:txBody>
      </p:sp>
      <p:sp>
        <p:nvSpPr>
          <p:cNvPr id="5" name="Zástupný symbol pro obsah 2"/>
          <p:cNvSpPr>
            <a:spLocks noGrp="1"/>
          </p:cNvSpPr>
          <p:nvPr>
            <p:ph sz="quarter" idx="1"/>
          </p:nvPr>
        </p:nvSpPr>
        <p:spPr>
          <a:xfrm>
            <a:off x="612648" y="1600200"/>
            <a:ext cx="8153400" cy="542916"/>
          </a:xfrm>
        </p:spPr>
        <p:txBody>
          <a:bodyPr>
            <a:normAutofit/>
          </a:bodyPr>
          <a:lstStyle/>
          <a:p>
            <a:r>
              <a:rPr lang="cs-CZ" dirty="0" err="1"/>
              <a:t>Information</a:t>
            </a:r>
            <a:r>
              <a:rPr lang="cs-CZ" dirty="0"/>
              <a:t> </a:t>
            </a:r>
            <a:r>
              <a:rPr lang="cs-CZ" dirty="0" err="1"/>
              <a:t>about</a:t>
            </a:r>
            <a:r>
              <a:rPr lang="cs-CZ" dirty="0"/>
              <a:t> body </a:t>
            </a:r>
            <a:r>
              <a:rPr lang="cs-CZ" dirty="0" err="1"/>
              <a:t>of</a:t>
            </a:r>
            <a:r>
              <a:rPr lang="cs-CZ" dirty="0"/>
              <a:t> </a:t>
            </a:r>
            <a:r>
              <a:rPr lang="cs-CZ" dirty="0" err="1"/>
              <a:t>method</a:t>
            </a:r>
            <a:r>
              <a:rPr lang="cs-CZ" dirty="0"/>
              <a:t> – IL </a:t>
            </a:r>
            <a:r>
              <a:rPr lang="cs-CZ" dirty="0" err="1"/>
              <a:t>code</a:t>
            </a:r>
            <a:endParaRPr lang="cs-CZ" dirty="0"/>
          </a:p>
          <a:p>
            <a:pPr lvl="1"/>
            <a:endParaRPr lang="cs-CZ" dirty="0"/>
          </a:p>
        </p:txBody>
      </p:sp>
      <p:sp>
        <p:nvSpPr>
          <p:cNvPr id="6" name="Zástupný symbol pro číslo snímku 5"/>
          <p:cNvSpPr>
            <a:spLocks noGrp="1"/>
          </p:cNvSpPr>
          <p:nvPr>
            <p:ph type="sldNum" sz="quarter" idx="12"/>
          </p:nvPr>
        </p:nvSpPr>
        <p:spPr/>
        <p:txBody>
          <a:bodyPr>
            <a:normAutofit fontScale="85000" lnSpcReduction="20000"/>
          </a:bodyPr>
          <a:lstStyle/>
          <a:p>
            <a:fld id="{CFB5913D-B3EB-4F9A-986C-FCA439F7E727}" type="slidenum">
              <a:rPr lang="cs-CZ" smtClean="0"/>
              <a:pPr/>
              <a:t>18</a:t>
            </a:fld>
            <a:endParaRPr lang="cs-CZ"/>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i="1" dirty="0" err="1"/>
              <a:t>BindingFlags</a:t>
            </a:r>
            <a:endParaRPr lang="cs-CZ" i="1" dirty="0"/>
          </a:p>
        </p:txBody>
      </p:sp>
      <p:sp>
        <p:nvSpPr>
          <p:cNvPr id="3" name="Zástupný symbol pro obsah 2"/>
          <p:cNvSpPr>
            <a:spLocks noGrp="1"/>
          </p:cNvSpPr>
          <p:nvPr>
            <p:ph sz="quarter" idx="1"/>
          </p:nvPr>
        </p:nvSpPr>
        <p:spPr/>
        <p:txBody>
          <a:bodyPr>
            <a:normAutofit fontScale="85000" lnSpcReduction="20000"/>
          </a:bodyPr>
          <a:lstStyle/>
          <a:p>
            <a:r>
              <a:rPr lang="cs-CZ" dirty="0" err="1"/>
              <a:t>Enumerator</a:t>
            </a:r>
            <a:endParaRPr lang="cs-CZ" dirty="0"/>
          </a:p>
          <a:p>
            <a:r>
              <a:rPr lang="cs-CZ" dirty="0" err="1"/>
              <a:t>Modify</a:t>
            </a:r>
            <a:r>
              <a:rPr lang="cs-CZ" dirty="0"/>
              <a:t> </a:t>
            </a:r>
            <a:r>
              <a:rPr lang="cs-CZ" dirty="0" err="1"/>
              <a:t>desired</a:t>
            </a:r>
            <a:r>
              <a:rPr lang="cs-CZ" dirty="0"/>
              <a:t> output </a:t>
            </a:r>
            <a:r>
              <a:rPr lang="cs-CZ" dirty="0" err="1"/>
              <a:t>of</a:t>
            </a:r>
            <a:r>
              <a:rPr lang="cs-CZ" dirty="0"/>
              <a:t> </a:t>
            </a:r>
            <a:r>
              <a:rPr lang="cs-CZ" dirty="0" err="1"/>
              <a:t>methods</a:t>
            </a:r>
            <a:r>
              <a:rPr lang="cs-CZ" dirty="0"/>
              <a:t>: </a:t>
            </a:r>
            <a:r>
              <a:rPr lang="cs-CZ" b="1" dirty="0" err="1"/>
              <a:t>GetMembers</a:t>
            </a:r>
            <a:r>
              <a:rPr lang="cs-CZ" b="1" dirty="0"/>
              <a:t>, </a:t>
            </a:r>
            <a:r>
              <a:rPr lang="cs-CZ" b="1" dirty="0" err="1"/>
              <a:t>GetMethods</a:t>
            </a:r>
            <a:r>
              <a:rPr lang="cs-CZ" dirty="0"/>
              <a:t>, </a:t>
            </a:r>
            <a:r>
              <a:rPr lang="cs-CZ" b="1" dirty="0" err="1"/>
              <a:t>GetEvents</a:t>
            </a:r>
            <a:r>
              <a:rPr lang="cs-CZ" dirty="0"/>
              <a:t>, …</a:t>
            </a:r>
          </a:p>
          <a:p>
            <a:r>
              <a:rPr lang="cs-CZ" dirty="0" err="1"/>
              <a:t>Possible</a:t>
            </a:r>
            <a:r>
              <a:rPr lang="cs-CZ" dirty="0"/>
              <a:t> </a:t>
            </a:r>
            <a:r>
              <a:rPr lang="cs-CZ" dirty="0" err="1"/>
              <a:t>values</a:t>
            </a:r>
            <a:endParaRPr lang="cs-CZ" dirty="0"/>
          </a:p>
          <a:p>
            <a:pPr lvl="1"/>
            <a:r>
              <a:rPr lang="cs-CZ" b="1" dirty="0" err="1"/>
              <a:t>DeclaredOnly</a:t>
            </a:r>
            <a:endParaRPr lang="cs-CZ" b="1" dirty="0"/>
          </a:p>
          <a:p>
            <a:pPr lvl="1"/>
            <a:r>
              <a:rPr lang="cs-CZ" b="1" dirty="0"/>
              <a:t>Default</a:t>
            </a:r>
          </a:p>
          <a:p>
            <a:pPr lvl="1"/>
            <a:r>
              <a:rPr lang="cs-CZ" b="1" dirty="0" err="1"/>
              <a:t>FlattenHierarchy</a:t>
            </a:r>
            <a:endParaRPr lang="cs-CZ" b="1" dirty="0"/>
          </a:p>
          <a:p>
            <a:pPr lvl="1"/>
            <a:r>
              <a:rPr lang="cs-CZ" b="1" dirty="0" err="1"/>
              <a:t>IgnoreCase</a:t>
            </a:r>
            <a:endParaRPr lang="cs-CZ" b="1" dirty="0"/>
          </a:p>
          <a:p>
            <a:pPr lvl="1"/>
            <a:r>
              <a:rPr lang="cs-CZ" b="1" dirty="0"/>
              <a:t>Instance</a:t>
            </a:r>
          </a:p>
          <a:p>
            <a:pPr lvl="1"/>
            <a:r>
              <a:rPr lang="cs-CZ" b="1" dirty="0" err="1"/>
              <a:t>NonPublic</a:t>
            </a:r>
            <a:endParaRPr lang="cs-CZ" b="1" dirty="0"/>
          </a:p>
          <a:p>
            <a:pPr lvl="1"/>
            <a:r>
              <a:rPr lang="cs-CZ" b="1" dirty="0"/>
              <a:t>Public</a:t>
            </a:r>
          </a:p>
          <a:p>
            <a:pPr lvl="1"/>
            <a:r>
              <a:rPr lang="cs-CZ" b="1" dirty="0"/>
              <a:t>Static</a:t>
            </a:r>
          </a:p>
          <a:p>
            <a:endParaRPr lang="cs-CZ"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19</a:t>
            </a:fld>
            <a:endParaRPr lang="cs-CZ"/>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Metadata</a:t>
            </a:r>
            <a:endParaRPr lang="cs-CZ" dirty="0"/>
          </a:p>
        </p:txBody>
      </p:sp>
      <p:sp>
        <p:nvSpPr>
          <p:cNvPr id="3" name="Zástupný symbol pro obsah 2"/>
          <p:cNvSpPr>
            <a:spLocks noGrp="1"/>
          </p:cNvSpPr>
          <p:nvPr>
            <p:ph sz="quarter" idx="1"/>
          </p:nvPr>
        </p:nvSpPr>
        <p:spPr/>
        <p:txBody>
          <a:bodyPr>
            <a:normAutofit fontScale="92500" lnSpcReduction="20000"/>
          </a:bodyPr>
          <a:lstStyle/>
          <a:p>
            <a:r>
              <a:rPr lang="cs-CZ" dirty="0" err="1"/>
              <a:t>Assembly</a:t>
            </a:r>
            <a:r>
              <a:rPr lang="cs-CZ" dirty="0"/>
              <a:t> metadata (Manifest)</a:t>
            </a:r>
          </a:p>
          <a:p>
            <a:pPr lvl="1"/>
            <a:r>
              <a:rPr lang="cs-CZ" dirty="0" err="1"/>
              <a:t>Informations</a:t>
            </a:r>
            <a:r>
              <a:rPr lang="cs-CZ" dirty="0"/>
              <a:t> </a:t>
            </a:r>
            <a:r>
              <a:rPr lang="cs-CZ" dirty="0" err="1"/>
              <a:t>that</a:t>
            </a:r>
            <a:r>
              <a:rPr lang="cs-CZ" dirty="0"/>
              <a:t> </a:t>
            </a:r>
            <a:r>
              <a:rPr lang="cs-CZ" dirty="0" err="1"/>
              <a:t>describes</a:t>
            </a:r>
            <a:r>
              <a:rPr lang="cs-CZ" dirty="0"/>
              <a:t> </a:t>
            </a:r>
            <a:r>
              <a:rPr lang="cs-CZ" dirty="0" err="1"/>
              <a:t>assembly</a:t>
            </a:r>
            <a:endParaRPr lang="cs-CZ" dirty="0"/>
          </a:p>
          <a:p>
            <a:pPr lvl="2"/>
            <a:r>
              <a:rPr lang="cs-CZ" dirty="0"/>
              <a:t>Name</a:t>
            </a:r>
          </a:p>
          <a:p>
            <a:pPr lvl="2"/>
            <a:r>
              <a:rPr lang="cs-CZ" dirty="0" err="1"/>
              <a:t>Version</a:t>
            </a:r>
            <a:endParaRPr lang="cs-CZ" dirty="0"/>
          </a:p>
          <a:p>
            <a:pPr lvl="2"/>
            <a:r>
              <a:rPr lang="cs-CZ" dirty="0" err="1"/>
              <a:t>Strong</a:t>
            </a:r>
            <a:r>
              <a:rPr lang="cs-CZ" dirty="0"/>
              <a:t> </a:t>
            </a:r>
            <a:r>
              <a:rPr lang="cs-CZ" dirty="0" err="1"/>
              <a:t>name</a:t>
            </a:r>
            <a:endParaRPr lang="cs-CZ" dirty="0"/>
          </a:p>
          <a:p>
            <a:pPr lvl="2"/>
            <a:r>
              <a:rPr lang="cs-CZ" dirty="0" err="1"/>
              <a:t>Culture</a:t>
            </a:r>
            <a:r>
              <a:rPr lang="cs-CZ" dirty="0"/>
              <a:t> </a:t>
            </a:r>
            <a:r>
              <a:rPr lang="cs-CZ" dirty="0" err="1"/>
              <a:t>info</a:t>
            </a:r>
            <a:endParaRPr lang="cs-CZ" dirty="0"/>
          </a:p>
          <a:p>
            <a:r>
              <a:rPr lang="cs-CZ" dirty="0"/>
              <a:t>Type metadata</a:t>
            </a:r>
            <a:r>
              <a:rPr lang="cs-CZ" sz="3200" b="1" cap="all" baseline="300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cs-CZ" dirty="0"/>
              <a:t> </a:t>
            </a:r>
          </a:p>
          <a:p>
            <a:pPr lvl="1"/>
            <a:r>
              <a:rPr lang="cs-CZ" dirty="0" err="1"/>
              <a:t>Informations</a:t>
            </a:r>
            <a:r>
              <a:rPr lang="cs-CZ" dirty="0"/>
              <a:t> </a:t>
            </a:r>
            <a:r>
              <a:rPr lang="cs-CZ" dirty="0" err="1"/>
              <a:t>that</a:t>
            </a:r>
            <a:r>
              <a:rPr lang="cs-CZ" dirty="0"/>
              <a:t> </a:t>
            </a:r>
            <a:r>
              <a:rPr lang="cs-CZ" dirty="0" err="1"/>
              <a:t>describes</a:t>
            </a:r>
            <a:r>
              <a:rPr lang="cs-CZ" dirty="0"/>
              <a:t> data type</a:t>
            </a:r>
          </a:p>
          <a:p>
            <a:pPr lvl="2"/>
            <a:r>
              <a:rPr lang="cs-CZ" dirty="0" err="1"/>
              <a:t>Namespace</a:t>
            </a:r>
            <a:endParaRPr lang="cs-CZ" dirty="0"/>
          </a:p>
          <a:p>
            <a:pPr lvl="2"/>
            <a:r>
              <a:rPr lang="cs-CZ" dirty="0"/>
              <a:t>Type </a:t>
            </a:r>
            <a:r>
              <a:rPr lang="cs-CZ" dirty="0" err="1"/>
              <a:t>name</a:t>
            </a:r>
            <a:endParaRPr lang="cs-CZ" dirty="0"/>
          </a:p>
          <a:p>
            <a:pPr lvl="2"/>
            <a:r>
              <a:rPr lang="cs-CZ" dirty="0" err="1"/>
              <a:t>Methods</a:t>
            </a:r>
            <a:r>
              <a:rPr lang="cs-CZ" dirty="0"/>
              <a:t>, </a:t>
            </a:r>
            <a:r>
              <a:rPr lang="cs-CZ" dirty="0" err="1"/>
              <a:t>propertirs</a:t>
            </a:r>
            <a:r>
              <a:rPr lang="cs-CZ" dirty="0"/>
              <a:t>, </a:t>
            </a:r>
            <a:r>
              <a:rPr lang="cs-CZ" dirty="0" err="1"/>
              <a:t>constructors</a:t>
            </a:r>
            <a:r>
              <a:rPr lang="cs-CZ" dirty="0"/>
              <a:t>, </a:t>
            </a:r>
            <a:r>
              <a:rPr lang="cs-CZ" dirty="0" err="1"/>
              <a:t>etc</a:t>
            </a:r>
            <a:r>
              <a:rPr lang="cs-CZ" dirty="0"/>
              <a:t>.</a:t>
            </a:r>
          </a:p>
          <a:p>
            <a:pPr lvl="2"/>
            <a:r>
              <a:rPr lang="cs-CZ" dirty="0"/>
              <a:t>…</a:t>
            </a:r>
          </a:p>
          <a:p>
            <a:endParaRPr lang="cs-CZ" dirty="0"/>
          </a:p>
          <a:p>
            <a:pPr lvl="1"/>
            <a:endParaRPr lang="cs-CZ"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2</a:t>
            </a:fld>
            <a:endParaRPr lang="cs-CZ"/>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i="1" dirty="0"/>
              <a:t>New </a:t>
            </a:r>
            <a:r>
              <a:rPr lang="cs-CZ" i="1" dirty="0" err="1"/>
              <a:t>class</a:t>
            </a:r>
            <a:r>
              <a:rPr lang="cs-CZ" i="1" dirty="0"/>
              <a:t> instance</a:t>
            </a:r>
          </a:p>
        </p:txBody>
      </p:sp>
      <p:sp>
        <p:nvSpPr>
          <p:cNvPr id="3" name="Zástupný symbol pro obsah 2"/>
          <p:cNvSpPr>
            <a:spLocks noGrp="1"/>
          </p:cNvSpPr>
          <p:nvPr>
            <p:ph sz="quarter" idx="1"/>
          </p:nvPr>
        </p:nvSpPr>
        <p:spPr/>
        <p:txBody>
          <a:bodyPr>
            <a:normAutofit/>
          </a:bodyPr>
          <a:lstStyle/>
          <a:p>
            <a:r>
              <a:rPr lang="cs-CZ" b="1" dirty="0" err="1"/>
              <a:t>Activator.CreateInstance</a:t>
            </a:r>
            <a:r>
              <a:rPr lang="cs-CZ" b="1" dirty="0"/>
              <a:t> </a:t>
            </a:r>
            <a:r>
              <a:rPr lang="cs-CZ" dirty="0"/>
              <a:t>– static </a:t>
            </a:r>
            <a:r>
              <a:rPr lang="cs-CZ" dirty="0" err="1"/>
              <a:t>method</a:t>
            </a:r>
            <a:r>
              <a:rPr lang="cs-CZ" dirty="0"/>
              <a:t>.</a:t>
            </a:r>
          </a:p>
          <a:p>
            <a:r>
              <a:rPr lang="cs-CZ" b="1" dirty="0" err="1"/>
              <a:t>CreateInstance</a:t>
            </a:r>
            <a:r>
              <a:rPr lang="cs-CZ" dirty="0"/>
              <a:t> – </a:t>
            </a:r>
            <a:r>
              <a:rPr lang="cs-CZ" dirty="0" err="1"/>
              <a:t>method</a:t>
            </a:r>
            <a:r>
              <a:rPr lang="cs-CZ" dirty="0"/>
              <a:t> on </a:t>
            </a:r>
            <a:r>
              <a:rPr lang="cs-CZ" dirty="0" err="1"/>
              <a:t>assembly</a:t>
            </a:r>
            <a:r>
              <a:rPr lang="cs-CZ" dirty="0"/>
              <a:t> </a:t>
            </a:r>
            <a:r>
              <a:rPr lang="cs-CZ" dirty="0" err="1"/>
              <a:t>class</a:t>
            </a:r>
            <a:r>
              <a:rPr lang="cs-CZ" dirty="0"/>
              <a:t>.</a:t>
            </a:r>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20</a:t>
            </a:fld>
            <a:endParaRPr lang="cs-CZ"/>
          </a:p>
        </p:txBody>
      </p:sp>
      <p:sp>
        <p:nvSpPr>
          <p:cNvPr id="6" name="Zaoblený obdélník 3">
            <a:extLst>
              <a:ext uri="{FF2B5EF4-FFF2-40B4-BE49-F238E27FC236}">
                <a16:creationId xmlns:a16="http://schemas.microsoft.com/office/drawing/2014/main" id="{BE18917B-15A4-442E-8D4D-CE7FBB089ED0}"/>
              </a:ext>
            </a:extLst>
          </p:cNvPr>
          <p:cNvSpPr/>
          <p:nvPr/>
        </p:nvSpPr>
        <p:spPr>
          <a:xfrm>
            <a:off x="428596" y="2852936"/>
            <a:ext cx="8001056" cy="3719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1"/>
            <a:r>
              <a:rPr lang="cs-CZ" dirty="0" err="1"/>
              <a:t>object</a:t>
            </a:r>
            <a:r>
              <a:rPr lang="cs-CZ" dirty="0"/>
              <a:t> person = </a:t>
            </a:r>
            <a:r>
              <a:rPr lang="cs-CZ" dirty="0" err="1"/>
              <a:t>Activator.CreateInstance</a:t>
            </a:r>
            <a:r>
              <a:rPr lang="cs-CZ" dirty="0"/>
              <a:t>(</a:t>
            </a:r>
            <a:r>
              <a:rPr lang="cs-CZ" dirty="0" err="1"/>
              <a:t>typeof</a:t>
            </a:r>
            <a:r>
              <a:rPr lang="cs-CZ" dirty="0"/>
              <a:t>(Person));</a:t>
            </a:r>
          </a:p>
          <a:p>
            <a:pPr lvl="1"/>
            <a:endParaRPr lang="cs-CZ" dirty="0"/>
          </a:p>
          <a:p>
            <a:pPr lvl="1"/>
            <a:endParaRPr lang="cs-CZ" dirty="0"/>
          </a:p>
          <a:p>
            <a:pPr lvl="1"/>
            <a:r>
              <a:rPr lang="cs-CZ" dirty="0"/>
              <a:t>OR</a:t>
            </a:r>
          </a:p>
          <a:p>
            <a:pPr lvl="1"/>
            <a:endParaRPr lang="cs-CZ" dirty="0"/>
          </a:p>
          <a:p>
            <a:pPr lvl="1"/>
            <a:endParaRPr lang="cs-CZ" dirty="0"/>
          </a:p>
          <a:p>
            <a:pPr lvl="1"/>
            <a:r>
              <a:rPr lang="en-US" dirty="0"/>
              <a:t>Assembly </a:t>
            </a:r>
            <a:r>
              <a:rPr lang="en-US" dirty="0" err="1"/>
              <a:t>myAssembly</a:t>
            </a:r>
            <a:r>
              <a:rPr lang="en-US" dirty="0"/>
              <a:t> = .....;</a:t>
            </a:r>
          </a:p>
          <a:p>
            <a:pPr lvl="1"/>
            <a:r>
              <a:rPr lang="en-US" dirty="0"/>
              <a:t>object person = </a:t>
            </a:r>
            <a:r>
              <a:rPr lang="en-US" dirty="0" err="1"/>
              <a:t>myAssembly.CreateInstance</a:t>
            </a:r>
            <a:r>
              <a:rPr lang="en-US" dirty="0"/>
              <a:t>("</a:t>
            </a:r>
            <a:r>
              <a:rPr lang="en-US" dirty="0" err="1"/>
              <a:t>Namespace.ClassName</a:t>
            </a:r>
            <a:r>
              <a:rPr lang="en-US" dirty="0"/>
              <a:t>");</a:t>
            </a:r>
          </a:p>
        </p:txBody>
      </p:sp>
    </p:spTree>
    <p:extLst>
      <p:ext uri="{BB962C8B-B14F-4D97-AF65-F5344CB8AC3E}">
        <p14:creationId xmlns:p14="http://schemas.microsoft.com/office/powerpoint/2010/main" val="359234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i="1" dirty="0"/>
              <a:t>New </a:t>
            </a:r>
            <a:r>
              <a:rPr lang="cs-CZ" i="1" dirty="0" err="1"/>
              <a:t>class</a:t>
            </a:r>
            <a:r>
              <a:rPr lang="cs-CZ" i="1" dirty="0"/>
              <a:t> instance</a:t>
            </a:r>
          </a:p>
        </p:txBody>
      </p:sp>
      <p:sp>
        <p:nvSpPr>
          <p:cNvPr id="3" name="Zástupný symbol pro obsah 2"/>
          <p:cNvSpPr>
            <a:spLocks noGrp="1"/>
          </p:cNvSpPr>
          <p:nvPr>
            <p:ph sz="quarter" idx="1"/>
          </p:nvPr>
        </p:nvSpPr>
        <p:spPr/>
        <p:txBody>
          <a:bodyPr>
            <a:normAutofit/>
          </a:bodyPr>
          <a:lstStyle/>
          <a:p>
            <a:r>
              <a:rPr lang="cs-CZ" dirty="0" err="1"/>
              <a:t>With</a:t>
            </a:r>
            <a:r>
              <a:rPr lang="cs-CZ" dirty="0"/>
              <a:t> </a:t>
            </a:r>
            <a:r>
              <a:rPr lang="cs-CZ" dirty="0" err="1"/>
              <a:t>constructor</a:t>
            </a:r>
            <a:r>
              <a:rPr lang="cs-CZ" dirty="0"/>
              <a:t> </a:t>
            </a:r>
            <a:r>
              <a:rPr lang="cs-CZ" dirty="0" err="1"/>
              <a:t>parameters</a:t>
            </a:r>
            <a:endParaRPr lang="cs-CZ"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21</a:t>
            </a:fld>
            <a:endParaRPr lang="cs-CZ"/>
          </a:p>
        </p:txBody>
      </p:sp>
      <p:sp>
        <p:nvSpPr>
          <p:cNvPr id="6" name="Zaoblený obdélník 3">
            <a:extLst>
              <a:ext uri="{FF2B5EF4-FFF2-40B4-BE49-F238E27FC236}">
                <a16:creationId xmlns:a16="http://schemas.microsoft.com/office/drawing/2014/main" id="{BE18917B-15A4-442E-8D4D-CE7FBB089ED0}"/>
              </a:ext>
            </a:extLst>
          </p:cNvPr>
          <p:cNvSpPr/>
          <p:nvPr/>
        </p:nvSpPr>
        <p:spPr>
          <a:xfrm>
            <a:off x="428596" y="2204864"/>
            <a:ext cx="8001056" cy="46085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1"/>
            <a:r>
              <a:rPr lang="cs-CZ" dirty="0" err="1"/>
              <a:t>object</a:t>
            </a:r>
            <a:r>
              <a:rPr lang="cs-CZ" dirty="0"/>
              <a:t>[] </a:t>
            </a:r>
            <a:r>
              <a:rPr lang="cs-CZ" dirty="0" err="1"/>
              <a:t>parameters</a:t>
            </a:r>
            <a:r>
              <a:rPr lang="cs-CZ" dirty="0"/>
              <a:t> = </a:t>
            </a:r>
            <a:r>
              <a:rPr lang="cs-CZ" dirty="0" err="1"/>
              <a:t>new</a:t>
            </a:r>
            <a:r>
              <a:rPr lang="cs-CZ" dirty="0"/>
              <a:t> </a:t>
            </a:r>
            <a:r>
              <a:rPr lang="cs-CZ" dirty="0" err="1"/>
              <a:t>object</a:t>
            </a:r>
            <a:r>
              <a:rPr lang="cs-CZ" dirty="0"/>
              <a:t>[] { 28, "Jan " };</a:t>
            </a:r>
          </a:p>
          <a:p>
            <a:pPr lvl="1"/>
            <a:r>
              <a:rPr lang="cs-CZ" dirty="0" err="1"/>
              <a:t>object</a:t>
            </a:r>
            <a:r>
              <a:rPr lang="cs-CZ" dirty="0"/>
              <a:t> person = </a:t>
            </a:r>
            <a:r>
              <a:rPr lang="cs-CZ" dirty="0" err="1"/>
              <a:t>Activator.CreateInstance</a:t>
            </a:r>
            <a:r>
              <a:rPr lang="cs-CZ" dirty="0"/>
              <a:t>(</a:t>
            </a:r>
            <a:r>
              <a:rPr lang="cs-CZ" dirty="0" err="1"/>
              <a:t>typeof</a:t>
            </a:r>
            <a:r>
              <a:rPr lang="cs-CZ" dirty="0"/>
              <a:t>(Person), </a:t>
            </a:r>
            <a:r>
              <a:rPr lang="cs-CZ" dirty="0" err="1"/>
              <a:t>parameters</a:t>
            </a:r>
            <a:r>
              <a:rPr lang="cs-CZ" dirty="0"/>
              <a:t>);</a:t>
            </a:r>
          </a:p>
          <a:p>
            <a:pPr lvl="1"/>
            <a:endParaRPr lang="cs-CZ" dirty="0"/>
          </a:p>
          <a:p>
            <a:pPr lvl="1"/>
            <a:r>
              <a:rPr lang="cs-CZ" dirty="0"/>
              <a:t>OR</a:t>
            </a:r>
          </a:p>
          <a:p>
            <a:pPr lvl="1"/>
            <a:endParaRPr lang="cs-CZ" dirty="0"/>
          </a:p>
          <a:p>
            <a:pPr lvl="1"/>
            <a:r>
              <a:rPr lang="cs-CZ" dirty="0" err="1"/>
              <a:t>Assembly</a:t>
            </a:r>
            <a:r>
              <a:rPr lang="cs-CZ" dirty="0"/>
              <a:t> </a:t>
            </a:r>
            <a:r>
              <a:rPr lang="cs-CZ" dirty="0" err="1"/>
              <a:t>myAssembly</a:t>
            </a:r>
            <a:r>
              <a:rPr lang="cs-CZ" dirty="0"/>
              <a:t> = .....;</a:t>
            </a:r>
          </a:p>
          <a:p>
            <a:pPr lvl="1"/>
            <a:r>
              <a:rPr lang="cs-CZ" dirty="0" err="1"/>
              <a:t>object</a:t>
            </a:r>
            <a:r>
              <a:rPr lang="cs-CZ" dirty="0"/>
              <a:t> person = </a:t>
            </a:r>
            <a:r>
              <a:rPr lang="cs-CZ" dirty="0" err="1"/>
              <a:t>myAssembly.CreateInstance</a:t>
            </a:r>
            <a:r>
              <a:rPr lang="cs-CZ" dirty="0"/>
              <a:t>(</a:t>
            </a:r>
          </a:p>
          <a:p>
            <a:pPr lvl="1"/>
            <a:r>
              <a:rPr lang="cs-CZ" dirty="0"/>
              <a:t>                "</a:t>
            </a:r>
            <a:r>
              <a:rPr lang="cs-CZ" dirty="0" err="1"/>
              <a:t>Namespace.ClassName</a:t>
            </a:r>
            <a:r>
              <a:rPr lang="cs-CZ" dirty="0"/>
              <a:t>", </a:t>
            </a:r>
          </a:p>
          <a:p>
            <a:pPr lvl="1"/>
            <a:r>
              <a:rPr lang="cs-CZ" dirty="0"/>
              <a:t>                </a:t>
            </a:r>
            <a:r>
              <a:rPr lang="cs-CZ" dirty="0" err="1"/>
              <a:t>false</a:t>
            </a:r>
            <a:r>
              <a:rPr lang="cs-CZ" dirty="0"/>
              <a:t>,</a:t>
            </a:r>
          </a:p>
          <a:p>
            <a:pPr lvl="1"/>
            <a:r>
              <a:rPr lang="cs-CZ" dirty="0"/>
              <a:t>                </a:t>
            </a:r>
            <a:r>
              <a:rPr lang="cs-CZ" dirty="0" err="1"/>
              <a:t>BindingFlags.Default</a:t>
            </a:r>
            <a:r>
              <a:rPr lang="cs-CZ" dirty="0"/>
              <a:t>, </a:t>
            </a:r>
          </a:p>
          <a:p>
            <a:pPr lvl="1"/>
            <a:r>
              <a:rPr lang="cs-CZ" dirty="0"/>
              <a:t>                </a:t>
            </a:r>
            <a:r>
              <a:rPr lang="cs-CZ" dirty="0" err="1"/>
              <a:t>null</a:t>
            </a:r>
            <a:r>
              <a:rPr lang="cs-CZ" dirty="0"/>
              <a:t>,</a:t>
            </a:r>
          </a:p>
          <a:p>
            <a:pPr lvl="1"/>
            <a:r>
              <a:rPr lang="cs-CZ" dirty="0"/>
              <a:t>                </a:t>
            </a:r>
            <a:r>
              <a:rPr lang="cs-CZ" dirty="0" err="1"/>
              <a:t>parameters</a:t>
            </a:r>
            <a:r>
              <a:rPr lang="cs-CZ" dirty="0"/>
              <a:t>,</a:t>
            </a:r>
          </a:p>
          <a:p>
            <a:pPr lvl="1"/>
            <a:r>
              <a:rPr lang="cs-CZ" dirty="0"/>
              <a:t>                </a:t>
            </a:r>
            <a:r>
              <a:rPr lang="cs-CZ" dirty="0" err="1"/>
              <a:t>null</a:t>
            </a:r>
            <a:r>
              <a:rPr lang="cs-CZ" dirty="0"/>
              <a:t>, </a:t>
            </a:r>
          </a:p>
          <a:p>
            <a:pPr lvl="1"/>
            <a:r>
              <a:rPr lang="cs-CZ" dirty="0"/>
              <a:t>                </a:t>
            </a:r>
            <a:r>
              <a:rPr lang="cs-CZ" dirty="0" err="1"/>
              <a:t>null</a:t>
            </a:r>
            <a:endParaRPr lang="cs-CZ" dirty="0"/>
          </a:p>
          <a:p>
            <a:pPr lvl="1"/>
            <a:r>
              <a:rPr lang="cs-CZ" dirty="0"/>
              <a:t>                );</a:t>
            </a:r>
            <a:endParaRPr lang="en-US" dirty="0"/>
          </a:p>
        </p:txBody>
      </p:sp>
    </p:spTree>
    <p:extLst>
      <p:ext uri="{BB962C8B-B14F-4D97-AF65-F5344CB8AC3E}">
        <p14:creationId xmlns:p14="http://schemas.microsoft.com/office/powerpoint/2010/main" val="2414604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Attributes</a:t>
            </a:r>
            <a:r>
              <a:rPr lang="cs-CZ" dirty="0"/>
              <a:t> - </a:t>
            </a:r>
            <a:r>
              <a:rPr lang="cs-CZ" dirty="0" err="1"/>
              <a:t>create</a:t>
            </a:r>
            <a:endParaRPr lang="cs-CZ" dirty="0"/>
          </a:p>
        </p:txBody>
      </p:sp>
      <p:sp>
        <p:nvSpPr>
          <p:cNvPr id="4" name="Zaoblený obdélník 3"/>
          <p:cNvSpPr/>
          <p:nvPr/>
        </p:nvSpPr>
        <p:spPr>
          <a:xfrm>
            <a:off x="428596" y="1571612"/>
            <a:ext cx="8001056" cy="500066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1"/>
            <a:r>
              <a:rPr lang="cs-CZ" dirty="0"/>
              <a:t>    [</a:t>
            </a:r>
            <a:r>
              <a:rPr lang="cs-CZ" dirty="0" err="1"/>
              <a:t>AttributeUsage</a:t>
            </a:r>
            <a:r>
              <a:rPr lang="cs-CZ" dirty="0"/>
              <a:t>(</a:t>
            </a:r>
            <a:r>
              <a:rPr lang="cs-CZ" dirty="0" err="1"/>
              <a:t>AttributeTargets.All</a:t>
            </a:r>
            <a:r>
              <a:rPr lang="cs-CZ" dirty="0"/>
              <a:t>)]</a:t>
            </a:r>
          </a:p>
          <a:p>
            <a:pPr lvl="1"/>
            <a:r>
              <a:rPr lang="cs-CZ" dirty="0"/>
              <a:t>    public </a:t>
            </a:r>
            <a:r>
              <a:rPr lang="cs-CZ" dirty="0" err="1"/>
              <a:t>class</a:t>
            </a:r>
            <a:r>
              <a:rPr lang="cs-CZ" dirty="0"/>
              <a:t> </a:t>
            </a:r>
            <a:r>
              <a:rPr lang="cs-CZ" dirty="0" err="1"/>
              <a:t>MyAttribute</a:t>
            </a:r>
            <a:r>
              <a:rPr lang="cs-CZ" dirty="0"/>
              <a:t> : </a:t>
            </a:r>
            <a:r>
              <a:rPr lang="cs-CZ" dirty="0" err="1"/>
              <a:t>Attribute</a:t>
            </a:r>
            <a:r>
              <a:rPr lang="cs-CZ" dirty="0"/>
              <a:t> {</a:t>
            </a:r>
          </a:p>
          <a:p>
            <a:pPr lvl="1"/>
            <a:r>
              <a:rPr lang="cs-CZ" dirty="0"/>
              <a:t>        </a:t>
            </a:r>
            <a:r>
              <a:rPr lang="cs-CZ" dirty="0" err="1"/>
              <a:t>private</a:t>
            </a:r>
            <a:r>
              <a:rPr lang="cs-CZ" dirty="0"/>
              <a:t> </a:t>
            </a:r>
            <a:r>
              <a:rPr lang="cs-CZ" dirty="0" err="1"/>
              <a:t>readonly</a:t>
            </a:r>
            <a:r>
              <a:rPr lang="cs-CZ" dirty="0"/>
              <a:t> </a:t>
            </a:r>
            <a:r>
              <a:rPr lang="cs-CZ" dirty="0" err="1"/>
              <a:t>string</a:t>
            </a:r>
            <a:r>
              <a:rPr lang="cs-CZ" dirty="0"/>
              <a:t> </a:t>
            </a:r>
            <a:r>
              <a:rPr lang="cs-CZ" dirty="0" err="1"/>
              <a:t>myName</a:t>
            </a:r>
            <a:r>
              <a:rPr lang="cs-CZ" dirty="0"/>
              <a:t>;</a:t>
            </a:r>
          </a:p>
          <a:p>
            <a:pPr lvl="1"/>
            <a:endParaRPr lang="cs-CZ" dirty="0"/>
          </a:p>
          <a:p>
            <a:pPr lvl="1"/>
            <a:r>
              <a:rPr lang="cs-CZ" dirty="0"/>
              <a:t>        public </a:t>
            </a:r>
            <a:r>
              <a:rPr lang="cs-CZ" dirty="0" err="1"/>
              <a:t>MyAttribute</a:t>
            </a:r>
            <a:r>
              <a:rPr lang="cs-CZ" dirty="0"/>
              <a:t>(</a:t>
            </a:r>
            <a:r>
              <a:rPr lang="cs-CZ" dirty="0" err="1"/>
              <a:t>string</a:t>
            </a:r>
            <a:r>
              <a:rPr lang="cs-CZ" dirty="0"/>
              <a:t> </a:t>
            </a:r>
            <a:r>
              <a:rPr lang="cs-CZ" dirty="0" err="1"/>
              <a:t>name</a:t>
            </a:r>
            <a:r>
              <a:rPr lang="cs-CZ" dirty="0"/>
              <a:t>) {</a:t>
            </a:r>
          </a:p>
          <a:p>
            <a:pPr lvl="1"/>
            <a:r>
              <a:rPr lang="cs-CZ" dirty="0"/>
              <a:t>            </a:t>
            </a:r>
            <a:r>
              <a:rPr lang="cs-CZ" dirty="0" err="1"/>
              <a:t>myName</a:t>
            </a:r>
            <a:r>
              <a:rPr lang="cs-CZ" dirty="0"/>
              <a:t> = </a:t>
            </a:r>
            <a:r>
              <a:rPr lang="cs-CZ" dirty="0" err="1"/>
              <a:t>name</a:t>
            </a:r>
            <a:r>
              <a:rPr lang="cs-CZ" dirty="0"/>
              <a:t>;</a:t>
            </a:r>
          </a:p>
          <a:p>
            <a:pPr lvl="1"/>
            <a:r>
              <a:rPr lang="cs-CZ" dirty="0"/>
              <a:t>        }</a:t>
            </a:r>
          </a:p>
          <a:p>
            <a:pPr lvl="1"/>
            <a:r>
              <a:rPr lang="cs-CZ" dirty="0"/>
              <a:t>        </a:t>
            </a:r>
          </a:p>
          <a:p>
            <a:pPr lvl="1"/>
            <a:r>
              <a:rPr lang="cs-CZ" dirty="0"/>
              <a:t>        public </a:t>
            </a:r>
            <a:r>
              <a:rPr lang="cs-CZ" dirty="0" err="1"/>
              <a:t>string</a:t>
            </a:r>
            <a:r>
              <a:rPr lang="cs-CZ" dirty="0"/>
              <a:t> </a:t>
            </a:r>
            <a:r>
              <a:rPr lang="cs-CZ" dirty="0" err="1"/>
              <a:t>Name</a:t>
            </a:r>
            <a:r>
              <a:rPr lang="cs-CZ" dirty="0"/>
              <a:t> {</a:t>
            </a:r>
          </a:p>
          <a:p>
            <a:pPr lvl="1"/>
            <a:r>
              <a:rPr lang="cs-CZ" dirty="0"/>
              <a:t>            </a:t>
            </a:r>
            <a:r>
              <a:rPr lang="cs-CZ" dirty="0" err="1"/>
              <a:t>get</a:t>
            </a:r>
            <a:r>
              <a:rPr lang="cs-CZ" dirty="0"/>
              <a:t> { </a:t>
            </a:r>
            <a:r>
              <a:rPr lang="cs-CZ" dirty="0" err="1"/>
              <a:t>return</a:t>
            </a:r>
            <a:r>
              <a:rPr lang="cs-CZ" dirty="0"/>
              <a:t> </a:t>
            </a:r>
            <a:r>
              <a:rPr lang="cs-CZ" dirty="0" err="1"/>
              <a:t>myName</a:t>
            </a:r>
            <a:r>
              <a:rPr lang="cs-CZ" dirty="0"/>
              <a:t>; }</a:t>
            </a:r>
          </a:p>
          <a:p>
            <a:pPr lvl="1"/>
            <a:r>
              <a:rPr lang="cs-CZ" dirty="0"/>
              <a:t>        }</a:t>
            </a:r>
          </a:p>
          <a:p>
            <a:pPr lvl="1"/>
            <a:r>
              <a:rPr lang="cs-CZ" dirty="0"/>
              <a:t>    }</a:t>
            </a:r>
          </a:p>
          <a:p>
            <a:pPr lvl="1"/>
            <a:endParaRPr lang="cs-CZ" dirty="0"/>
          </a:p>
          <a:p>
            <a:pPr lvl="1"/>
            <a:r>
              <a:rPr lang="cs-CZ" dirty="0"/>
              <a:t>    public </a:t>
            </a:r>
            <a:r>
              <a:rPr lang="cs-CZ" dirty="0" err="1"/>
              <a:t>class</a:t>
            </a:r>
            <a:r>
              <a:rPr lang="cs-CZ" dirty="0"/>
              <a:t> MyClass1 {</a:t>
            </a:r>
          </a:p>
          <a:p>
            <a:pPr lvl="1"/>
            <a:r>
              <a:rPr lang="fr-FR" dirty="0"/>
              <a:t>        [MyAttribute(„</a:t>
            </a:r>
            <a:r>
              <a:rPr lang="cs-CZ" dirty="0" err="1"/>
              <a:t>Example</a:t>
            </a:r>
            <a:r>
              <a:rPr lang="cs-CZ" dirty="0"/>
              <a:t> </a:t>
            </a:r>
            <a:r>
              <a:rPr lang="cs-CZ" dirty="0" err="1"/>
              <a:t>of</a:t>
            </a:r>
            <a:r>
              <a:rPr lang="cs-CZ" dirty="0"/>
              <a:t> </a:t>
            </a:r>
            <a:r>
              <a:rPr lang="cs-CZ" dirty="0" err="1"/>
              <a:t>attribute</a:t>
            </a:r>
            <a:r>
              <a:rPr lang="fr-FR" dirty="0"/>
              <a:t>.")]</a:t>
            </a:r>
          </a:p>
          <a:p>
            <a:pPr lvl="1"/>
            <a:r>
              <a:rPr lang="cs-CZ" dirty="0"/>
              <a:t>        public </a:t>
            </a:r>
            <a:r>
              <a:rPr lang="cs-CZ" dirty="0" err="1"/>
              <a:t>void</a:t>
            </a:r>
            <a:r>
              <a:rPr lang="cs-CZ" dirty="0"/>
              <a:t> </a:t>
            </a:r>
            <a:r>
              <a:rPr lang="cs-CZ" dirty="0" err="1"/>
              <a:t>MyMethod</a:t>
            </a:r>
            <a:r>
              <a:rPr lang="cs-CZ" dirty="0"/>
              <a:t>(</a:t>
            </a:r>
            <a:r>
              <a:rPr lang="cs-CZ" dirty="0" err="1"/>
              <a:t>int</a:t>
            </a:r>
            <a:r>
              <a:rPr lang="cs-CZ" dirty="0"/>
              <a:t> i) { </a:t>
            </a:r>
            <a:r>
              <a:rPr lang="cs-CZ" dirty="0" err="1"/>
              <a:t>return</a:t>
            </a:r>
            <a:r>
              <a:rPr lang="cs-CZ" dirty="0"/>
              <a:t>; }</a:t>
            </a:r>
          </a:p>
          <a:p>
            <a:pPr lvl="1"/>
            <a:r>
              <a:rPr lang="cs-CZ" dirty="0"/>
              <a:t>    }</a:t>
            </a:r>
            <a:endParaRPr lang="en-US" dirty="0"/>
          </a:p>
        </p:txBody>
      </p:sp>
      <p:sp>
        <p:nvSpPr>
          <p:cNvPr id="5" name="Zástupný symbol pro číslo snímku 4"/>
          <p:cNvSpPr>
            <a:spLocks noGrp="1"/>
          </p:cNvSpPr>
          <p:nvPr>
            <p:ph type="sldNum" sz="quarter" idx="12"/>
          </p:nvPr>
        </p:nvSpPr>
        <p:spPr/>
        <p:txBody>
          <a:bodyPr>
            <a:normAutofit fontScale="85000" lnSpcReduction="20000"/>
          </a:bodyPr>
          <a:lstStyle/>
          <a:p>
            <a:fld id="{CFB5913D-B3EB-4F9A-986C-FCA439F7E727}" type="slidenum">
              <a:rPr lang="cs-CZ" smtClean="0"/>
              <a:pPr/>
              <a:t>22</a:t>
            </a:fld>
            <a:endParaRPr lang="cs-CZ"/>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Attributes</a:t>
            </a:r>
            <a:r>
              <a:rPr lang="cs-CZ" dirty="0"/>
              <a:t> – </a:t>
            </a:r>
            <a:r>
              <a:rPr lang="cs-CZ" dirty="0" err="1"/>
              <a:t>read</a:t>
            </a:r>
            <a:endParaRPr lang="cs-CZ" dirty="0"/>
          </a:p>
        </p:txBody>
      </p:sp>
      <p:sp>
        <p:nvSpPr>
          <p:cNvPr id="4" name="Zaoblený obdélník 3"/>
          <p:cNvSpPr/>
          <p:nvPr/>
        </p:nvSpPr>
        <p:spPr>
          <a:xfrm>
            <a:off x="428596" y="1714488"/>
            <a:ext cx="8001056" cy="485778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1"/>
            <a:r>
              <a:rPr lang="cs-CZ" sz="2000" dirty="0"/>
              <a:t>Type t = </a:t>
            </a:r>
            <a:r>
              <a:rPr lang="cs-CZ" sz="2000" dirty="0" err="1"/>
              <a:t>typeof</a:t>
            </a:r>
            <a:r>
              <a:rPr lang="cs-CZ" sz="2000" dirty="0"/>
              <a:t>(MyClass1);</a:t>
            </a:r>
          </a:p>
          <a:p>
            <a:pPr lvl="1"/>
            <a:r>
              <a:rPr lang="cs-CZ" sz="2000" dirty="0" err="1"/>
              <a:t>MemberInfo</a:t>
            </a:r>
            <a:r>
              <a:rPr lang="cs-CZ" sz="2000" dirty="0"/>
              <a:t>[] </a:t>
            </a:r>
            <a:r>
              <a:rPr lang="cs-CZ" sz="2000" dirty="0" err="1"/>
              <a:t>membs</a:t>
            </a:r>
            <a:r>
              <a:rPr lang="cs-CZ" sz="2000" dirty="0"/>
              <a:t> = </a:t>
            </a:r>
            <a:r>
              <a:rPr lang="cs-CZ" sz="2000" dirty="0" err="1"/>
              <a:t>t.GetMembers</a:t>
            </a:r>
            <a:r>
              <a:rPr lang="cs-CZ" sz="2000" dirty="0"/>
              <a:t>();</a:t>
            </a:r>
          </a:p>
          <a:p>
            <a:pPr lvl="1"/>
            <a:endParaRPr lang="cs-CZ" sz="2000" dirty="0"/>
          </a:p>
          <a:p>
            <a:pPr lvl="1"/>
            <a:r>
              <a:rPr lang="nn-NO" sz="2000" dirty="0"/>
              <a:t>for(int i = 0; i &lt; membs.Length; i++) </a:t>
            </a:r>
          </a:p>
          <a:p>
            <a:pPr lvl="1"/>
            <a:r>
              <a:rPr lang="cs-CZ" sz="2000" dirty="0"/>
              <a:t>{</a:t>
            </a:r>
          </a:p>
          <a:p>
            <a:pPr lvl="1"/>
            <a:r>
              <a:rPr lang="cs-CZ" sz="2000" dirty="0"/>
              <a:t>    </a:t>
            </a:r>
            <a:r>
              <a:rPr lang="cs-CZ" sz="2000" dirty="0" err="1"/>
              <a:t>Object</a:t>
            </a:r>
            <a:r>
              <a:rPr lang="cs-CZ" sz="2000" dirty="0"/>
              <a:t>[] </a:t>
            </a:r>
            <a:r>
              <a:rPr lang="cs-CZ" sz="2000" dirty="0" err="1"/>
              <a:t>attrs</a:t>
            </a:r>
            <a:r>
              <a:rPr lang="cs-CZ" sz="2000" dirty="0"/>
              <a:t> = </a:t>
            </a:r>
            <a:r>
              <a:rPr lang="cs-CZ" sz="2000" dirty="0" err="1"/>
              <a:t>membs</a:t>
            </a:r>
            <a:r>
              <a:rPr lang="cs-CZ" sz="2000" dirty="0"/>
              <a:t>[i].</a:t>
            </a:r>
            <a:r>
              <a:rPr lang="cs-CZ" sz="2000" dirty="0" err="1"/>
              <a:t>GetCustomAttributes</a:t>
            </a:r>
            <a:r>
              <a:rPr lang="cs-CZ" sz="2000" dirty="0"/>
              <a:t>(</a:t>
            </a:r>
            <a:r>
              <a:rPr lang="cs-CZ" sz="2000" dirty="0" err="1"/>
              <a:t>true</a:t>
            </a:r>
            <a:r>
              <a:rPr lang="cs-CZ" sz="2000" dirty="0"/>
              <a:t>);</a:t>
            </a:r>
          </a:p>
          <a:p>
            <a:pPr lvl="1"/>
            <a:r>
              <a:rPr lang="cs-CZ" sz="2000" dirty="0"/>
              <a:t>    </a:t>
            </a:r>
            <a:r>
              <a:rPr lang="cs-CZ" sz="2000" dirty="0" err="1"/>
              <a:t>for</a:t>
            </a:r>
            <a:r>
              <a:rPr lang="cs-CZ" sz="2000" dirty="0"/>
              <a:t> (</a:t>
            </a:r>
            <a:r>
              <a:rPr lang="cs-CZ" sz="2000" dirty="0" err="1"/>
              <a:t>int</a:t>
            </a:r>
            <a:r>
              <a:rPr lang="cs-CZ" sz="2000" dirty="0"/>
              <a:t> j = 0; j &lt; </a:t>
            </a:r>
            <a:r>
              <a:rPr lang="cs-CZ" sz="2000" dirty="0" err="1"/>
              <a:t>attrs.Length</a:t>
            </a:r>
            <a:r>
              <a:rPr lang="cs-CZ" sz="2000" dirty="0"/>
              <a:t>; j++)</a:t>
            </a:r>
          </a:p>
          <a:p>
            <a:pPr lvl="1"/>
            <a:r>
              <a:rPr lang="cs-CZ" sz="2000" dirty="0"/>
              <a:t>    {</a:t>
            </a:r>
          </a:p>
          <a:p>
            <a:pPr lvl="1"/>
            <a:r>
              <a:rPr lang="cs-CZ" sz="2000" dirty="0"/>
              <a:t>        </a:t>
            </a:r>
            <a:r>
              <a:rPr lang="cs-CZ" sz="2000" dirty="0" err="1"/>
              <a:t>Console.WriteLine</a:t>
            </a:r>
            <a:r>
              <a:rPr lang="cs-CZ" sz="2000" dirty="0"/>
              <a:t>("</a:t>
            </a:r>
            <a:r>
              <a:rPr lang="cs-CZ" sz="2000" dirty="0" err="1"/>
              <a:t>attribute</a:t>
            </a:r>
            <a:r>
              <a:rPr lang="cs-CZ" sz="2000" dirty="0"/>
              <a:t> </a:t>
            </a:r>
            <a:r>
              <a:rPr lang="cs-CZ" sz="2000" dirty="0" err="1"/>
              <a:t>is</a:t>
            </a:r>
            <a:r>
              <a:rPr lang="cs-CZ" sz="2000" dirty="0"/>
              <a:t> {0}.", </a:t>
            </a:r>
            <a:r>
              <a:rPr lang="cs-CZ" sz="2000" dirty="0" err="1"/>
              <a:t>attrs</a:t>
            </a:r>
            <a:r>
              <a:rPr lang="cs-CZ" sz="2000" dirty="0"/>
              <a:t>[j]);</a:t>
            </a:r>
          </a:p>
          <a:p>
            <a:pPr lvl="1"/>
            <a:r>
              <a:rPr lang="cs-CZ" sz="2000" dirty="0"/>
              <a:t>        </a:t>
            </a:r>
            <a:r>
              <a:rPr lang="cs-CZ" sz="2000" dirty="0" err="1"/>
              <a:t>Console.WriteLine</a:t>
            </a:r>
            <a:r>
              <a:rPr lang="cs-CZ" sz="2000" dirty="0"/>
              <a:t>(((</a:t>
            </a:r>
            <a:r>
              <a:rPr lang="cs-CZ" sz="2000" dirty="0" err="1"/>
              <a:t>MyAttribute</a:t>
            </a:r>
            <a:r>
              <a:rPr lang="cs-CZ" sz="2000" dirty="0"/>
              <a:t>)</a:t>
            </a:r>
            <a:r>
              <a:rPr lang="cs-CZ" sz="2000" dirty="0" err="1"/>
              <a:t>attrs</a:t>
            </a:r>
            <a:r>
              <a:rPr lang="cs-CZ" sz="2000" dirty="0"/>
              <a:t>[j]).</a:t>
            </a:r>
            <a:r>
              <a:rPr lang="cs-CZ" sz="2000" dirty="0" err="1"/>
              <a:t>Name</a:t>
            </a:r>
            <a:r>
              <a:rPr lang="cs-CZ" sz="2000" dirty="0"/>
              <a:t>);</a:t>
            </a:r>
          </a:p>
          <a:p>
            <a:pPr lvl="1"/>
            <a:r>
              <a:rPr lang="cs-CZ" sz="2000" dirty="0"/>
              <a:t>    }</a:t>
            </a:r>
          </a:p>
          <a:p>
            <a:pPr lvl="1"/>
            <a:r>
              <a:rPr lang="cs-CZ" sz="2000" dirty="0"/>
              <a:t>}</a:t>
            </a:r>
          </a:p>
        </p:txBody>
      </p:sp>
      <p:sp>
        <p:nvSpPr>
          <p:cNvPr id="5" name="Zástupný symbol pro číslo snímku 4"/>
          <p:cNvSpPr>
            <a:spLocks noGrp="1"/>
          </p:cNvSpPr>
          <p:nvPr>
            <p:ph type="sldNum" sz="quarter" idx="12"/>
          </p:nvPr>
        </p:nvSpPr>
        <p:spPr/>
        <p:txBody>
          <a:bodyPr>
            <a:normAutofit fontScale="85000" lnSpcReduction="20000"/>
          </a:bodyPr>
          <a:lstStyle/>
          <a:p>
            <a:fld id="{CFB5913D-B3EB-4F9A-986C-FCA439F7E727}" type="slidenum">
              <a:rPr lang="cs-CZ" smtClean="0"/>
              <a:pPr/>
              <a:t>23</a:t>
            </a:fld>
            <a:endParaRPr lang="cs-CZ"/>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Dynamic</a:t>
            </a:r>
            <a:r>
              <a:rPr lang="cs-CZ" dirty="0"/>
              <a:t> </a:t>
            </a:r>
            <a:r>
              <a:rPr lang="cs-CZ" dirty="0" err="1"/>
              <a:t>code</a:t>
            </a:r>
            <a:r>
              <a:rPr lang="cs-CZ" dirty="0"/>
              <a:t> </a:t>
            </a:r>
            <a:r>
              <a:rPr lang="cs-CZ" dirty="0" err="1"/>
              <a:t>construction</a:t>
            </a:r>
            <a:endParaRPr lang="cs-CZ" dirty="0"/>
          </a:p>
        </p:txBody>
      </p:sp>
      <p:sp>
        <p:nvSpPr>
          <p:cNvPr id="3" name="Zástupný symbol pro obsah 2"/>
          <p:cNvSpPr>
            <a:spLocks noGrp="1"/>
          </p:cNvSpPr>
          <p:nvPr>
            <p:ph sz="quarter" idx="1"/>
          </p:nvPr>
        </p:nvSpPr>
        <p:spPr>
          <a:xfrm>
            <a:off x="612648" y="1600200"/>
            <a:ext cx="8153400" cy="3900502"/>
          </a:xfrm>
        </p:spPr>
        <p:txBody>
          <a:bodyPr/>
          <a:lstStyle/>
          <a:p>
            <a:r>
              <a:rPr lang="cs-CZ" dirty="0" err="1"/>
              <a:t>How</a:t>
            </a:r>
            <a:r>
              <a:rPr lang="cs-CZ" dirty="0"/>
              <a:t> to </a:t>
            </a:r>
            <a:r>
              <a:rPr lang="cs-CZ" dirty="0" err="1"/>
              <a:t>create</a:t>
            </a:r>
            <a:r>
              <a:rPr lang="cs-CZ" dirty="0"/>
              <a:t> </a:t>
            </a:r>
            <a:r>
              <a:rPr lang="cs-CZ" dirty="0" err="1"/>
              <a:t>this</a:t>
            </a:r>
            <a:r>
              <a:rPr lang="cs-CZ" dirty="0"/>
              <a:t> </a:t>
            </a:r>
            <a:r>
              <a:rPr lang="cs-CZ" dirty="0" err="1"/>
              <a:t>code</a:t>
            </a:r>
            <a:r>
              <a:rPr lang="cs-CZ" dirty="0"/>
              <a:t> on runtime:</a:t>
            </a:r>
          </a:p>
          <a:p>
            <a:endParaRPr lang="cs-CZ" dirty="0"/>
          </a:p>
          <a:p>
            <a:endParaRPr lang="cs-CZ" dirty="0"/>
          </a:p>
          <a:p>
            <a:endParaRPr lang="cs-CZ" dirty="0"/>
          </a:p>
          <a:p>
            <a:endParaRPr lang="cs-CZ" dirty="0"/>
          </a:p>
          <a:p>
            <a:r>
              <a:rPr lang="cs-CZ" dirty="0" err="1"/>
              <a:t>Class</a:t>
            </a:r>
            <a:r>
              <a:rPr lang="cs-CZ" dirty="0"/>
              <a:t> </a:t>
            </a:r>
            <a:r>
              <a:rPr lang="cs-CZ" i="1" dirty="0" err="1"/>
              <a:t>ConstructorInfo</a:t>
            </a:r>
            <a:r>
              <a:rPr lang="cs-CZ" i="1" dirty="0"/>
              <a:t> </a:t>
            </a:r>
          </a:p>
          <a:p>
            <a:pPr lvl="1"/>
            <a:r>
              <a:rPr lang="cs-CZ" i="1" dirty="0" err="1"/>
              <a:t>Describe</a:t>
            </a:r>
            <a:r>
              <a:rPr lang="cs-CZ" i="1" dirty="0"/>
              <a:t> </a:t>
            </a:r>
            <a:r>
              <a:rPr lang="cs-CZ" i="1" dirty="0" err="1"/>
              <a:t>constructor</a:t>
            </a:r>
            <a:r>
              <a:rPr lang="cs-CZ" i="1" dirty="0"/>
              <a:t> </a:t>
            </a:r>
            <a:r>
              <a:rPr lang="cs-CZ" i="1" dirty="0" err="1"/>
              <a:t>of</a:t>
            </a:r>
            <a:r>
              <a:rPr lang="cs-CZ" i="1" dirty="0"/>
              <a:t> </a:t>
            </a:r>
            <a:r>
              <a:rPr lang="cs-CZ" i="1" dirty="0" err="1"/>
              <a:t>class</a:t>
            </a:r>
            <a:endParaRPr lang="cs-CZ" i="1" dirty="0"/>
          </a:p>
        </p:txBody>
      </p:sp>
      <p:sp>
        <p:nvSpPr>
          <p:cNvPr id="4" name="Zaoblený obdélník 3"/>
          <p:cNvSpPr/>
          <p:nvPr/>
        </p:nvSpPr>
        <p:spPr>
          <a:xfrm>
            <a:off x="714348" y="2571744"/>
            <a:ext cx="7715304" cy="150019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cs-CZ" sz="2400" dirty="0" err="1"/>
              <a:t>Hashtable</a:t>
            </a:r>
            <a:r>
              <a:rPr lang="cs-CZ" sz="2400" dirty="0"/>
              <a:t> table = </a:t>
            </a:r>
            <a:r>
              <a:rPr lang="cs-CZ" sz="2400" dirty="0" err="1"/>
              <a:t>new</a:t>
            </a:r>
            <a:r>
              <a:rPr lang="cs-CZ" sz="2400" dirty="0"/>
              <a:t> </a:t>
            </a:r>
            <a:r>
              <a:rPr lang="cs-CZ" sz="2400" dirty="0" err="1"/>
              <a:t>Hashtable</a:t>
            </a:r>
            <a:r>
              <a:rPr lang="cs-CZ" sz="2400" dirty="0"/>
              <a:t>();</a:t>
            </a:r>
          </a:p>
          <a:p>
            <a:r>
              <a:rPr lang="cs-CZ" sz="2400" dirty="0"/>
              <a:t>table.</a:t>
            </a:r>
            <a:r>
              <a:rPr lang="cs-CZ" sz="2400" dirty="0" err="1"/>
              <a:t>Add</a:t>
            </a:r>
            <a:r>
              <a:rPr lang="cs-CZ" sz="2400" dirty="0"/>
              <a:t>("Ahoj", "</a:t>
            </a:r>
            <a:r>
              <a:rPr lang="cs-CZ" sz="2400" dirty="0" err="1"/>
              <a:t>Hello</a:t>
            </a:r>
            <a:r>
              <a:rPr lang="cs-CZ" sz="2400" dirty="0"/>
              <a:t>");</a:t>
            </a:r>
          </a:p>
          <a:p>
            <a:r>
              <a:rPr lang="cs-CZ" sz="2400" dirty="0" err="1"/>
              <a:t>Console.WriteLine</a:t>
            </a:r>
            <a:r>
              <a:rPr lang="cs-CZ" sz="2400" dirty="0"/>
              <a:t>(„</a:t>
            </a:r>
            <a:r>
              <a:rPr lang="cs-CZ" sz="2400" dirty="0" err="1"/>
              <a:t>Records</a:t>
            </a:r>
            <a:r>
              <a:rPr lang="cs-CZ" sz="2400" dirty="0"/>
              <a:t>: {0}", </a:t>
            </a:r>
            <a:r>
              <a:rPr lang="cs-CZ" sz="2400" dirty="0" err="1"/>
              <a:t>table.Count</a:t>
            </a:r>
            <a:r>
              <a:rPr lang="cs-CZ" sz="2400" dirty="0"/>
              <a:t>);</a:t>
            </a:r>
          </a:p>
        </p:txBody>
      </p:sp>
      <p:sp>
        <p:nvSpPr>
          <p:cNvPr id="5" name="Zástupný symbol pro číslo snímku 4"/>
          <p:cNvSpPr>
            <a:spLocks noGrp="1"/>
          </p:cNvSpPr>
          <p:nvPr>
            <p:ph type="sldNum" sz="quarter" idx="12"/>
          </p:nvPr>
        </p:nvSpPr>
        <p:spPr/>
        <p:txBody>
          <a:bodyPr>
            <a:normAutofit fontScale="85000" lnSpcReduction="20000"/>
          </a:bodyPr>
          <a:lstStyle/>
          <a:p>
            <a:fld id="{CFB5913D-B3EB-4F9A-986C-FCA439F7E727}" type="slidenum">
              <a:rPr lang="cs-CZ" smtClean="0"/>
              <a:pPr/>
              <a:t>24</a:t>
            </a:fld>
            <a:endParaRPr lang="cs-CZ"/>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Dynamic</a:t>
            </a:r>
            <a:r>
              <a:rPr lang="cs-CZ" dirty="0"/>
              <a:t> </a:t>
            </a:r>
            <a:r>
              <a:rPr lang="cs-CZ" dirty="0" err="1"/>
              <a:t>code</a:t>
            </a:r>
            <a:r>
              <a:rPr lang="cs-CZ" dirty="0"/>
              <a:t> </a:t>
            </a:r>
            <a:r>
              <a:rPr lang="cs-CZ" dirty="0" err="1"/>
              <a:t>construction</a:t>
            </a:r>
            <a:endParaRPr lang="cs-CZ" dirty="0"/>
          </a:p>
        </p:txBody>
      </p:sp>
      <p:sp>
        <p:nvSpPr>
          <p:cNvPr id="5" name="Zaoblený obdélník 4"/>
          <p:cNvSpPr/>
          <p:nvPr/>
        </p:nvSpPr>
        <p:spPr>
          <a:xfrm>
            <a:off x="500034" y="1714488"/>
            <a:ext cx="7929618" cy="485778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2000" dirty="0"/>
              <a:t>// </a:t>
            </a:r>
            <a:r>
              <a:rPr lang="en-US" sz="2000" dirty="0" err="1"/>
              <a:t>Hashtable</a:t>
            </a:r>
            <a:r>
              <a:rPr lang="en-US" sz="2000" dirty="0"/>
              <a:t> table = new </a:t>
            </a:r>
            <a:r>
              <a:rPr lang="en-US" sz="2000" dirty="0" err="1"/>
              <a:t>Hashtable</a:t>
            </a:r>
            <a:r>
              <a:rPr lang="en-US" sz="2000" dirty="0"/>
              <a:t>();</a:t>
            </a:r>
          </a:p>
          <a:p>
            <a:r>
              <a:rPr lang="en-US" sz="2000" dirty="0"/>
              <a:t>Assembly </a:t>
            </a:r>
            <a:r>
              <a:rPr lang="en-US" sz="2000" dirty="0" err="1"/>
              <a:t>assembly</a:t>
            </a:r>
            <a:r>
              <a:rPr lang="en-US" sz="2000" dirty="0"/>
              <a:t> = </a:t>
            </a:r>
            <a:r>
              <a:rPr lang="en-US" sz="2000" dirty="0" err="1"/>
              <a:t>Assembly.Load</a:t>
            </a:r>
            <a:r>
              <a:rPr lang="en-US" sz="2000" dirty="0"/>
              <a:t>("mscorlib.dll");</a:t>
            </a:r>
          </a:p>
          <a:p>
            <a:r>
              <a:rPr lang="en-US" sz="2000" dirty="0"/>
              <a:t>Type </a:t>
            </a:r>
            <a:r>
              <a:rPr lang="en-US" sz="2000" dirty="0" err="1"/>
              <a:t>tableType</a:t>
            </a:r>
            <a:r>
              <a:rPr lang="en-US" sz="2000" dirty="0"/>
              <a:t> = </a:t>
            </a:r>
            <a:r>
              <a:rPr lang="en-US" sz="2000" dirty="0" err="1"/>
              <a:t>assembly.GetType</a:t>
            </a:r>
            <a:r>
              <a:rPr lang="en-US" sz="2000" dirty="0"/>
              <a:t>("</a:t>
            </a:r>
            <a:r>
              <a:rPr lang="en-US" sz="2000" dirty="0" err="1"/>
              <a:t>System.Collections.Hashtable</a:t>
            </a:r>
            <a:r>
              <a:rPr lang="en-US" sz="2000" dirty="0"/>
              <a:t>");</a:t>
            </a:r>
          </a:p>
          <a:p>
            <a:r>
              <a:rPr lang="en-US" sz="2000" dirty="0" err="1"/>
              <a:t>ConstructorInfo</a:t>
            </a:r>
            <a:r>
              <a:rPr lang="en-US" sz="2000" dirty="0"/>
              <a:t> </a:t>
            </a:r>
            <a:r>
              <a:rPr lang="en-US" sz="2000" dirty="0" err="1"/>
              <a:t>ctor</a:t>
            </a:r>
            <a:r>
              <a:rPr lang="en-US" sz="2000" dirty="0"/>
              <a:t> = </a:t>
            </a:r>
            <a:r>
              <a:rPr lang="en-US" sz="2000" dirty="0" err="1"/>
              <a:t>tableType.GetConstructor</a:t>
            </a:r>
            <a:r>
              <a:rPr lang="en-US" sz="2000" dirty="0"/>
              <a:t>(</a:t>
            </a:r>
            <a:r>
              <a:rPr lang="en-US" sz="2000" dirty="0" err="1"/>
              <a:t>Type.EmptyTypes</a:t>
            </a:r>
            <a:r>
              <a:rPr lang="en-US" sz="2000" dirty="0"/>
              <a:t>);</a:t>
            </a:r>
          </a:p>
          <a:p>
            <a:r>
              <a:rPr lang="en-US" sz="2000" dirty="0"/>
              <a:t>object table = </a:t>
            </a:r>
            <a:r>
              <a:rPr lang="en-US" sz="2000" dirty="0" err="1"/>
              <a:t>ctor.Invoke</a:t>
            </a:r>
            <a:r>
              <a:rPr lang="en-US" sz="2000" dirty="0"/>
              <a:t>(new object[] {});</a:t>
            </a:r>
          </a:p>
          <a:p>
            <a:endParaRPr lang="en-US" sz="2000" dirty="0"/>
          </a:p>
          <a:p>
            <a:r>
              <a:rPr lang="en-US" sz="2000" dirty="0"/>
              <a:t>// </a:t>
            </a:r>
            <a:r>
              <a:rPr lang="en-US" sz="2000" dirty="0" err="1"/>
              <a:t>table.Add</a:t>
            </a:r>
            <a:r>
              <a:rPr lang="en-US" sz="2000" dirty="0"/>
              <a:t>("</a:t>
            </a:r>
            <a:r>
              <a:rPr lang="en-US" sz="2000" dirty="0" err="1"/>
              <a:t>Ahoj</a:t>
            </a:r>
            <a:r>
              <a:rPr lang="en-US" sz="2000" dirty="0"/>
              <a:t>", "Hello");</a:t>
            </a:r>
          </a:p>
          <a:p>
            <a:r>
              <a:rPr lang="en-US" sz="2000" dirty="0" err="1"/>
              <a:t>MethodInfo</a:t>
            </a:r>
            <a:r>
              <a:rPr lang="en-US" sz="2000" dirty="0"/>
              <a:t> method = </a:t>
            </a:r>
            <a:r>
              <a:rPr lang="en-US" sz="2000" dirty="0" err="1"/>
              <a:t>tableType.GetMethod</a:t>
            </a:r>
            <a:r>
              <a:rPr lang="en-US" sz="2000" dirty="0"/>
              <a:t>("Add");</a:t>
            </a:r>
          </a:p>
          <a:p>
            <a:r>
              <a:rPr lang="en-US" sz="2000" dirty="0" err="1"/>
              <a:t>method.Invoke</a:t>
            </a:r>
            <a:r>
              <a:rPr lang="en-US" sz="2000" dirty="0"/>
              <a:t>(table, new object[] {"</a:t>
            </a:r>
            <a:r>
              <a:rPr lang="en-US" sz="2000" dirty="0" err="1"/>
              <a:t>Ahoj</a:t>
            </a:r>
            <a:r>
              <a:rPr lang="en-US" sz="2000" dirty="0"/>
              <a:t>", "Hello"});</a:t>
            </a:r>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25</a:t>
            </a:fld>
            <a:endParaRPr lang="cs-CZ"/>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Dynamic</a:t>
            </a:r>
            <a:r>
              <a:rPr lang="cs-CZ" dirty="0"/>
              <a:t> </a:t>
            </a:r>
            <a:r>
              <a:rPr lang="cs-CZ" dirty="0" err="1"/>
              <a:t>code</a:t>
            </a:r>
            <a:r>
              <a:rPr lang="cs-CZ" dirty="0"/>
              <a:t> </a:t>
            </a:r>
            <a:r>
              <a:rPr lang="cs-CZ" dirty="0" err="1"/>
              <a:t>construction</a:t>
            </a:r>
            <a:endParaRPr lang="cs-CZ" dirty="0"/>
          </a:p>
        </p:txBody>
      </p:sp>
      <p:sp>
        <p:nvSpPr>
          <p:cNvPr id="5" name="Zaoblený obdélník 4"/>
          <p:cNvSpPr/>
          <p:nvPr/>
        </p:nvSpPr>
        <p:spPr>
          <a:xfrm>
            <a:off x="428596" y="1714488"/>
            <a:ext cx="8001056" cy="485778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2000" dirty="0"/>
              <a:t>// </a:t>
            </a:r>
            <a:r>
              <a:rPr lang="en-US" sz="2000" dirty="0" err="1"/>
              <a:t>Console.WriteLine</a:t>
            </a:r>
            <a:r>
              <a:rPr lang="en-US" sz="2000" dirty="0"/>
              <a:t>(„</a:t>
            </a:r>
            <a:r>
              <a:rPr lang="cs-CZ" sz="2000" dirty="0" err="1"/>
              <a:t>Records</a:t>
            </a:r>
            <a:r>
              <a:rPr lang="en-US" sz="2000" dirty="0"/>
              <a:t>: {0}", </a:t>
            </a:r>
            <a:r>
              <a:rPr lang="en-US" sz="2000" dirty="0" err="1"/>
              <a:t>table.Count</a:t>
            </a:r>
            <a:r>
              <a:rPr lang="en-US" sz="2000" dirty="0"/>
              <a:t>);</a:t>
            </a:r>
          </a:p>
          <a:p>
            <a:r>
              <a:rPr lang="en-US" sz="2000" dirty="0" err="1"/>
              <a:t>PropertyInfo</a:t>
            </a:r>
            <a:r>
              <a:rPr lang="en-US" sz="2000" dirty="0"/>
              <a:t> property = </a:t>
            </a:r>
            <a:r>
              <a:rPr lang="en-US" sz="2000" dirty="0" err="1"/>
              <a:t>tableType.GetProperty</a:t>
            </a:r>
            <a:r>
              <a:rPr lang="en-US" sz="2000" dirty="0"/>
              <a:t>("Count");</a:t>
            </a:r>
          </a:p>
          <a:p>
            <a:r>
              <a:rPr lang="en-US" sz="2000" dirty="0" err="1"/>
              <a:t>int</a:t>
            </a:r>
            <a:r>
              <a:rPr lang="en-US" sz="2000" dirty="0"/>
              <a:t> count = (</a:t>
            </a:r>
            <a:r>
              <a:rPr lang="en-US" sz="2000" dirty="0" err="1"/>
              <a:t>int</a:t>
            </a:r>
            <a:r>
              <a:rPr lang="en-US" sz="2000" dirty="0"/>
              <a:t>)</a:t>
            </a:r>
            <a:r>
              <a:rPr lang="en-US" sz="2000" dirty="0" err="1"/>
              <a:t>property.GetValue</a:t>
            </a:r>
            <a:r>
              <a:rPr lang="en-US" sz="2000" dirty="0"/>
              <a:t>(table, null);</a:t>
            </a:r>
          </a:p>
          <a:p>
            <a:r>
              <a:rPr lang="en-US" sz="2000" dirty="0"/>
              <a:t>Type console = </a:t>
            </a:r>
            <a:r>
              <a:rPr lang="en-US" sz="2000" dirty="0" err="1"/>
              <a:t>typeof</a:t>
            </a:r>
            <a:r>
              <a:rPr lang="en-US" sz="2000" dirty="0"/>
              <a:t> (Console);</a:t>
            </a:r>
          </a:p>
          <a:p>
            <a:r>
              <a:rPr lang="en-US" sz="2000" dirty="0" err="1"/>
              <a:t>MethodInfo</a:t>
            </a:r>
            <a:r>
              <a:rPr lang="en-US" sz="2000" dirty="0"/>
              <a:t> </a:t>
            </a:r>
            <a:r>
              <a:rPr lang="en-US" sz="2000" dirty="0" err="1"/>
              <a:t>writeLine</a:t>
            </a:r>
            <a:r>
              <a:rPr lang="en-US" sz="2000" dirty="0"/>
              <a:t> = </a:t>
            </a:r>
            <a:r>
              <a:rPr lang="en-US" sz="2000" dirty="0" err="1"/>
              <a:t>console.GetMethod</a:t>
            </a:r>
            <a:r>
              <a:rPr lang="en-US" sz="2000" dirty="0"/>
              <a:t>("</a:t>
            </a:r>
            <a:r>
              <a:rPr lang="en-US" sz="2000" dirty="0" err="1"/>
              <a:t>WriteLine</a:t>
            </a:r>
            <a:r>
              <a:rPr lang="en-US" sz="2000" dirty="0"/>
              <a:t>", new Type[]              			{</a:t>
            </a:r>
            <a:r>
              <a:rPr lang="en-US" sz="2000" dirty="0" err="1"/>
              <a:t>typeof</a:t>
            </a:r>
            <a:r>
              <a:rPr lang="en-US" sz="2000" dirty="0"/>
              <a:t> (string), </a:t>
            </a:r>
            <a:r>
              <a:rPr lang="en-US" sz="2000" dirty="0" err="1"/>
              <a:t>typeof</a:t>
            </a:r>
            <a:r>
              <a:rPr lang="en-US" sz="2000" dirty="0"/>
              <a:t>(string)});</a:t>
            </a:r>
          </a:p>
          <a:p>
            <a:r>
              <a:rPr lang="en-US" sz="2000" dirty="0" err="1"/>
              <a:t>writeLine.Invoke</a:t>
            </a:r>
            <a:r>
              <a:rPr lang="en-US" sz="2000" dirty="0"/>
              <a:t>(null, new object[] {„</a:t>
            </a:r>
            <a:r>
              <a:rPr lang="cs-CZ" sz="2000" dirty="0" err="1"/>
              <a:t>Records</a:t>
            </a:r>
            <a:r>
              <a:rPr lang="en-US" sz="2000" dirty="0"/>
              <a:t>: {0}", </a:t>
            </a:r>
            <a:r>
              <a:rPr lang="en-US" sz="2000" dirty="0" err="1"/>
              <a:t>count.ToString</a:t>
            </a:r>
            <a:r>
              <a:rPr lang="en-US" sz="2000" dirty="0"/>
              <a:t>()});</a:t>
            </a:r>
          </a:p>
          <a:p>
            <a:endParaRPr lang="en-US" sz="2000"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26</a:t>
            </a:fld>
            <a:endParaRPr lang="cs-CZ"/>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Dynamic</a:t>
            </a:r>
            <a:r>
              <a:rPr lang="cs-CZ" dirty="0"/>
              <a:t> </a:t>
            </a:r>
            <a:r>
              <a:rPr lang="cs-CZ" dirty="0" err="1"/>
              <a:t>code</a:t>
            </a:r>
            <a:r>
              <a:rPr lang="cs-CZ" dirty="0"/>
              <a:t> </a:t>
            </a:r>
            <a:r>
              <a:rPr lang="cs-CZ" dirty="0" err="1"/>
              <a:t>construction</a:t>
            </a:r>
            <a:endParaRPr lang="cs-CZ" dirty="0"/>
          </a:p>
        </p:txBody>
      </p:sp>
      <p:sp>
        <p:nvSpPr>
          <p:cNvPr id="3" name="Zástupný symbol pro obsah 2"/>
          <p:cNvSpPr>
            <a:spLocks noGrp="1"/>
          </p:cNvSpPr>
          <p:nvPr>
            <p:ph sz="quarter" idx="1"/>
          </p:nvPr>
        </p:nvSpPr>
        <p:spPr/>
        <p:txBody>
          <a:bodyPr>
            <a:normAutofit fontScale="92500" lnSpcReduction="10000"/>
          </a:bodyPr>
          <a:lstStyle/>
          <a:p>
            <a:r>
              <a:rPr lang="cs-CZ" dirty="0" err="1"/>
              <a:t>Assembly</a:t>
            </a:r>
            <a:r>
              <a:rPr lang="cs-CZ" dirty="0"/>
              <a:t> </a:t>
            </a:r>
            <a:r>
              <a:rPr lang="cs-CZ" dirty="0" err="1"/>
              <a:t>can</a:t>
            </a:r>
            <a:r>
              <a:rPr lang="cs-CZ" dirty="0"/>
              <a:t> </a:t>
            </a:r>
            <a:r>
              <a:rPr lang="cs-CZ" dirty="0" err="1"/>
              <a:t>be</a:t>
            </a:r>
            <a:r>
              <a:rPr lang="cs-CZ" dirty="0"/>
              <a:t> </a:t>
            </a:r>
            <a:r>
              <a:rPr lang="cs-CZ" dirty="0" err="1"/>
              <a:t>constructed</a:t>
            </a:r>
            <a:r>
              <a:rPr lang="cs-CZ" dirty="0"/>
              <a:t> on runtime</a:t>
            </a:r>
          </a:p>
          <a:p>
            <a:r>
              <a:rPr lang="cs-CZ" i="1" dirty="0" err="1"/>
              <a:t>System.Reflection.Emit</a:t>
            </a:r>
            <a:r>
              <a:rPr lang="cs-CZ" sz="2800" b="1" cap="all" baseline="300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cs-CZ" sz="2800" b="1" cap="all" baseline="30000"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Namespace</a:t>
            </a:r>
            <a:r>
              <a:rPr lang="cs-CZ" dirty="0"/>
              <a:t> </a:t>
            </a:r>
          </a:p>
          <a:p>
            <a:pPr lvl="1"/>
            <a:r>
              <a:rPr lang="cs-CZ" dirty="0" err="1"/>
              <a:t>Contains</a:t>
            </a:r>
            <a:r>
              <a:rPr lang="cs-CZ" dirty="0"/>
              <a:t> set </a:t>
            </a:r>
            <a:r>
              <a:rPr lang="cs-CZ" dirty="0" err="1"/>
              <a:t>of</a:t>
            </a:r>
            <a:r>
              <a:rPr lang="cs-CZ" dirty="0"/>
              <a:t> </a:t>
            </a:r>
            <a:r>
              <a:rPr lang="cs-CZ" dirty="0" err="1"/>
              <a:t>classes</a:t>
            </a:r>
            <a:r>
              <a:rPr lang="cs-CZ" dirty="0"/>
              <a:t> </a:t>
            </a:r>
            <a:r>
              <a:rPr lang="cs-CZ" dirty="0" err="1"/>
              <a:t>for</a:t>
            </a:r>
            <a:r>
              <a:rPr lang="cs-CZ" dirty="0"/>
              <a:t> </a:t>
            </a:r>
            <a:r>
              <a:rPr lang="cs-CZ" dirty="0" err="1"/>
              <a:t>code</a:t>
            </a:r>
            <a:r>
              <a:rPr lang="cs-CZ" dirty="0"/>
              <a:t> </a:t>
            </a:r>
            <a:r>
              <a:rPr lang="cs-CZ" dirty="0" err="1"/>
              <a:t>construction</a:t>
            </a:r>
            <a:endParaRPr lang="cs-CZ" dirty="0"/>
          </a:p>
          <a:p>
            <a:pPr lvl="2"/>
            <a:r>
              <a:rPr lang="cs-CZ" i="1" dirty="0" err="1"/>
              <a:t>AssemblyBuilder</a:t>
            </a:r>
            <a:endParaRPr lang="cs-CZ" i="1" dirty="0"/>
          </a:p>
          <a:p>
            <a:pPr lvl="2"/>
            <a:r>
              <a:rPr lang="cs-CZ" i="1" dirty="0" err="1"/>
              <a:t>ConstructorBuilder</a:t>
            </a:r>
            <a:endParaRPr lang="cs-CZ" i="1" dirty="0"/>
          </a:p>
          <a:p>
            <a:pPr lvl="2"/>
            <a:r>
              <a:rPr lang="cs-CZ" i="1" dirty="0" err="1"/>
              <a:t>EnumBuilder</a:t>
            </a:r>
            <a:endParaRPr lang="cs-CZ" i="1" dirty="0"/>
          </a:p>
          <a:p>
            <a:pPr lvl="2"/>
            <a:r>
              <a:rPr lang="cs-CZ" i="1" dirty="0" err="1"/>
              <a:t>EventBuilder</a:t>
            </a:r>
            <a:endParaRPr lang="cs-CZ" i="1" dirty="0"/>
          </a:p>
          <a:p>
            <a:pPr lvl="2"/>
            <a:r>
              <a:rPr lang="cs-CZ" i="1" dirty="0" err="1"/>
              <a:t>MethodBuilder</a:t>
            </a:r>
            <a:endParaRPr lang="cs-CZ" i="1" dirty="0"/>
          </a:p>
          <a:p>
            <a:pPr lvl="2"/>
            <a:r>
              <a:rPr lang="cs-CZ" i="1" dirty="0" err="1"/>
              <a:t>PropertyBuilder</a:t>
            </a:r>
            <a:endParaRPr lang="cs-CZ" i="1" dirty="0"/>
          </a:p>
          <a:p>
            <a:pPr lvl="2"/>
            <a:r>
              <a:rPr lang="cs-CZ" i="1" dirty="0" err="1"/>
              <a:t>TypeBuilder</a:t>
            </a:r>
            <a:endParaRPr lang="cs-CZ" i="1" dirty="0"/>
          </a:p>
          <a:p>
            <a:pPr lvl="2"/>
            <a:r>
              <a:rPr lang="cs-CZ" dirty="0"/>
              <a:t>…</a:t>
            </a:r>
          </a:p>
          <a:p>
            <a:pPr lvl="1"/>
            <a:endParaRPr lang="cs-CZ"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27</a:t>
            </a:fld>
            <a:endParaRPr lang="cs-CZ"/>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dirty="0" err="1"/>
              <a:t>Dynamic</a:t>
            </a:r>
            <a:r>
              <a:rPr lang="cs-CZ" dirty="0"/>
              <a:t> </a:t>
            </a:r>
            <a:r>
              <a:rPr lang="cs-CZ" dirty="0" err="1"/>
              <a:t>code</a:t>
            </a:r>
            <a:r>
              <a:rPr lang="cs-CZ" dirty="0"/>
              <a:t> </a:t>
            </a:r>
            <a:r>
              <a:rPr lang="cs-CZ" dirty="0" err="1"/>
              <a:t>construction</a:t>
            </a:r>
            <a:endParaRPr lang="cs-CZ" dirty="0"/>
          </a:p>
        </p:txBody>
      </p:sp>
      <p:sp>
        <p:nvSpPr>
          <p:cNvPr id="4" name="Zaoblený obdélník 3"/>
          <p:cNvSpPr/>
          <p:nvPr/>
        </p:nvSpPr>
        <p:spPr>
          <a:xfrm>
            <a:off x="214282" y="1714488"/>
            <a:ext cx="8501122" cy="485778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cs-CZ" sz="1600" dirty="0"/>
              <a:t>// </a:t>
            </a:r>
            <a:r>
              <a:rPr lang="cs-CZ" sz="1600" dirty="0" err="1"/>
              <a:t>Create</a:t>
            </a:r>
            <a:r>
              <a:rPr lang="cs-CZ" sz="1600" dirty="0"/>
              <a:t> </a:t>
            </a:r>
            <a:r>
              <a:rPr lang="cs-CZ" sz="1600" dirty="0" err="1"/>
              <a:t>new</a:t>
            </a:r>
            <a:r>
              <a:rPr lang="cs-CZ" sz="1600" dirty="0"/>
              <a:t> </a:t>
            </a:r>
            <a:r>
              <a:rPr lang="cs-CZ" sz="1600" dirty="0" err="1"/>
              <a:t>assembly</a:t>
            </a:r>
            <a:endParaRPr lang="cs-CZ" sz="1600" dirty="0"/>
          </a:p>
          <a:p>
            <a:r>
              <a:rPr lang="en-US" sz="1600" dirty="0" err="1"/>
              <a:t>AssemblyName</a:t>
            </a:r>
            <a:r>
              <a:rPr lang="en-US" sz="1600" dirty="0"/>
              <a:t> name = new </a:t>
            </a:r>
            <a:r>
              <a:rPr lang="en-US" sz="1600" dirty="0" err="1"/>
              <a:t>AssemblyName</a:t>
            </a:r>
            <a:r>
              <a:rPr lang="en-US" sz="1600" dirty="0"/>
              <a:t>("Test");</a:t>
            </a:r>
          </a:p>
          <a:p>
            <a:r>
              <a:rPr lang="cs-CZ" sz="1600" dirty="0" err="1"/>
              <a:t>AssemblyBuilder</a:t>
            </a:r>
            <a:r>
              <a:rPr lang="cs-CZ" sz="1600" dirty="0"/>
              <a:t> </a:t>
            </a:r>
            <a:r>
              <a:rPr lang="cs-CZ" sz="1600" dirty="0" err="1"/>
              <a:t>assemblyBuilder</a:t>
            </a:r>
            <a:r>
              <a:rPr lang="cs-CZ" sz="1600" dirty="0"/>
              <a:t> = </a:t>
            </a:r>
            <a:r>
              <a:rPr lang="cs-CZ" sz="1600" dirty="0" err="1"/>
              <a:t>AppDomain.CurrentDomain.DefineDynamicAssembly</a:t>
            </a:r>
            <a:r>
              <a:rPr lang="cs-CZ" sz="1600" dirty="0"/>
              <a:t>(</a:t>
            </a:r>
            <a:r>
              <a:rPr lang="cs-CZ" sz="1600" dirty="0" err="1"/>
              <a:t>name</a:t>
            </a:r>
            <a:r>
              <a:rPr lang="cs-CZ" sz="1600" dirty="0"/>
              <a:t>, 			   </a:t>
            </a:r>
            <a:r>
              <a:rPr lang="cs-CZ" sz="1600" dirty="0" err="1"/>
              <a:t>AssemblyBuilderAccess.RunAndSave</a:t>
            </a:r>
            <a:r>
              <a:rPr lang="cs-CZ" sz="1600" dirty="0"/>
              <a:t>);</a:t>
            </a:r>
          </a:p>
          <a:p>
            <a:r>
              <a:rPr lang="cs-CZ" sz="1600" dirty="0" err="1"/>
              <a:t>ModuleBuilder</a:t>
            </a:r>
            <a:r>
              <a:rPr lang="cs-CZ" sz="1600" dirty="0"/>
              <a:t> </a:t>
            </a:r>
            <a:r>
              <a:rPr lang="cs-CZ" sz="1600" dirty="0" err="1"/>
              <a:t>moduleBuilder</a:t>
            </a:r>
            <a:r>
              <a:rPr lang="cs-CZ" sz="1600" dirty="0"/>
              <a:t> = </a:t>
            </a:r>
            <a:r>
              <a:rPr lang="cs-CZ" sz="1600" dirty="0" err="1"/>
              <a:t>assemblyBuilder.DefineDynamicModule</a:t>
            </a:r>
            <a:r>
              <a:rPr lang="cs-CZ" sz="1600" dirty="0"/>
              <a:t>("</a:t>
            </a:r>
            <a:r>
              <a:rPr lang="cs-CZ" sz="1600" dirty="0" err="1"/>
              <a:t>TestModule</a:t>
            </a:r>
            <a:r>
              <a:rPr lang="cs-CZ" sz="1600" dirty="0"/>
              <a:t>", 			              "</a:t>
            </a:r>
            <a:r>
              <a:rPr lang="cs-CZ" sz="1600" dirty="0" err="1"/>
              <a:t>TestAssembly.dll</a:t>
            </a:r>
            <a:r>
              <a:rPr lang="cs-CZ" sz="1600" dirty="0"/>
              <a:t>");</a:t>
            </a:r>
          </a:p>
          <a:p>
            <a:endParaRPr lang="cs-CZ" sz="1600" dirty="0"/>
          </a:p>
          <a:p>
            <a:r>
              <a:rPr lang="cs-CZ" sz="1600" dirty="0"/>
              <a:t>// Type </a:t>
            </a:r>
            <a:r>
              <a:rPr lang="cs-CZ" sz="1600" dirty="0" err="1"/>
              <a:t>definition</a:t>
            </a:r>
            <a:endParaRPr lang="cs-CZ" sz="1600" dirty="0"/>
          </a:p>
          <a:p>
            <a:r>
              <a:rPr lang="cs-CZ" sz="1600" dirty="0" err="1"/>
              <a:t>TypeBuilder</a:t>
            </a:r>
            <a:r>
              <a:rPr lang="cs-CZ" sz="1600" dirty="0"/>
              <a:t> </a:t>
            </a:r>
            <a:r>
              <a:rPr lang="cs-CZ" sz="1600" dirty="0" err="1"/>
              <a:t>typeBuilder</a:t>
            </a:r>
            <a:r>
              <a:rPr lang="cs-CZ" sz="1600" dirty="0"/>
              <a:t> = </a:t>
            </a:r>
            <a:r>
              <a:rPr lang="cs-CZ" sz="1600" dirty="0" err="1"/>
              <a:t>moduleBuilder.DefineType</a:t>
            </a:r>
            <a:r>
              <a:rPr lang="cs-CZ" sz="1600" dirty="0"/>
              <a:t>("</a:t>
            </a:r>
            <a:r>
              <a:rPr lang="cs-CZ" sz="1600" dirty="0" err="1"/>
              <a:t>MyType</a:t>
            </a:r>
            <a:r>
              <a:rPr lang="cs-CZ" sz="1600" dirty="0"/>
              <a:t>", </a:t>
            </a:r>
            <a:r>
              <a:rPr lang="cs-CZ" sz="1600" dirty="0" err="1"/>
              <a:t>TypeAttributes.Public</a:t>
            </a:r>
            <a:r>
              <a:rPr lang="cs-CZ" sz="1600" dirty="0"/>
              <a:t> | 			       </a:t>
            </a:r>
            <a:r>
              <a:rPr lang="cs-CZ" sz="1600" dirty="0" err="1"/>
              <a:t>TypeAttributes.Class</a:t>
            </a:r>
            <a:r>
              <a:rPr lang="cs-CZ" sz="1600" dirty="0"/>
              <a:t>);</a:t>
            </a:r>
          </a:p>
          <a:p>
            <a:endParaRPr lang="cs-CZ" sz="1600" dirty="0"/>
          </a:p>
          <a:p>
            <a:r>
              <a:rPr lang="cs-CZ" sz="1600" dirty="0"/>
              <a:t>// New </a:t>
            </a:r>
            <a:r>
              <a:rPr lang="cs-CZ" sz="1600" dirty="0" err="1"/>
              <a:t>method</a:t>
            </a:r>
            <a:r>
              <a:rPr lang="cs-CZ" sz="1600" dirty="0"/>
              <a:t> </a:t>
            </a:r>
            <a:r>
              <a:rPr lang="cs-CZ" sz="1600" dirty="0" err="1"/>
              <a:t>definition</a:t>
            </a:r>
            <a:endParaRPr lang="cs-CZ" sz="1600" dirty="0"/>
          </a:p>
          <a:p>
            <a:r>
              <a:rPr lang="en-US" sz="1600" dirty="0"/>
              <a:t>Type[] </a:t>
            </a:r>
            <a:r>
              <a:rPr lang="en-US" sz="1600" dirty="0" err="1"/>
              <a:t>prms</a:t>
            </a:r>
            <a:r>
              <a:rPr lang="en-US" sz="1600" dirty="0"/>
              <a:t> = new Type[] { </a:t>
            </a:r>
            <a:r>
              <a:rPr lang="en-US" sz="1600" dirty="0" err="1"/>
              <a:t>typeof</a:t>
            </a:r>
            <a:r>
              <a:rPr lang="en-US" sz="1600" dirty="0"/>
              <a:t>(string)};</a:t>
            </a:r>
          </a:p>
          <a:p>
            <a:r>
              <a:rPr lang="cs-CZ" sz="1600" dirty="0"/>
              <a:t>Type ret = </a:t>
            </a:r>
            <a:r>
              <a:rPr lang="cs-CZ" sz="1600" dirty="0" err="1"/>
              <a:t>typeof</a:t>
            </a:r>
            <a:r>
              <a:rPr lang="cs-CZ" sz="1600" dirty="0"/>
              <a:t>(</a:t>
            </a:r>
            <a:r>
              <a:rPr lang="cs-CZ" sz="1600" dirty="0" err="1"/>
              <a:t>string</a:t>
            </a:r>
            <a:r>
              <a:rPr lang="cs-CZ" sz="1600" dirty="0"/>
              <a:t>);</a:t>
            </a:r>
          </a:p>
          <a:p>
            <a:r>
              <a:rPr lang="en-US" sz="1600" dirty="0" err="1"/>
              <a:t>MethodBuilder</a:t>
            </a:r>
            <a:r>
              <a:rPr lang="en-US" sz="1600" dirty="0"/>
              <a:t> method = </a:t>
            </a:r>
            <a:r>
              <a:rPr lang="en-US" sz="1600" dirty="0" err="1"/>
              <a:t>typeBuilder.DefineMethod</a:t>
            </a:r>
            <a:r>
              <a:rPr lang="en-US" sz="1600" dirty="0"/>
              <a:t>("Test", </a:t>
            </a:r>
            <a:r>
              <a:rPr lang="en-US" sz="1600" dirty="0" err="1"/>
              <a:t>MethodAttributes.Public</a:t>
            </a:r>
            <a:r>
              <a:rPr lang="en-US" sz="1600" dirty="0"/>
              <a:t>, ret, </a:t>
            </a:r>
            <a:r>
              <a:rPr lang="en-US" sz="1600" dirty="0" err="1"/>
              <a:t>prms</a:t>
            </a:r>
            <a:r>
              <a:rPr lang="en-US" sz="1600" dirty="0"/>
              <a:t>);</a:t>
            </a:r>
          </a:p>
        </p:txBody>
      </p:sp>
      <p:sp>
        <p:nvSpPr>
          <p:cNvPr id="5" name="Zástupný symbol pro číslo snímku 4"/>
          <p:cNvSpPr>
            <a:spLocks noGrp="1"/>
          </p:cNvSpPr>
          <p:nvPr>
            <p:ph type="sldNum" sz="quarter" idx="12"/>
          </p:nvPr>
        </p:nvSpPr>
        <p:spPr/>
        <p:txBody>
          <a:bodyPr>
            <a:normAutofit fontScale="85000" lnSpcReduction="20000"/>
          </a:bodyPr>
          <a:lstStyle/>
          <a:p>
            <a:fld id="{CFB5913D-B3EB-4F9A-986C-FCA439F7E727}" type="slidenum">
              <a:rPr lang="cs-CZ" smtClean="0"/>
              <a:pPr/>
              <a:t>28</a:t>
            </a:fld>
            <a:endParaRPr lang="cs-CZ"/>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Dynamic</a:t>
            </a:r>
            <a:r>
              <a:rPr lang="cs-CZ" dirty="0"/>
              <a:t> </a:t>
            </a:r>
            <a:r>
              <a:rPr lang="cs-CZ" dirty="0" err="1"/>
              <a:t>code</a:t>
            </a:r>
            <a:r>
              <a:rPr lang="cs-CZ" dirty="0"/>
              <a:t> </a:t>
            </a:r>
            <a:r>
              <a:rPr lang="cs-CZ" dirty="0" err="1"/>
              <a:t>construction</a:t>
            </a:r>
            <a:endParaRPr lang="cs-CZ" dirty="0"/>
          </a:p>
        </p:txBody>
      </p:sp>
      <p:sp>
        <p:nvSpPr>
          <p:cNvPr id="4" name="Zaoblený obdélník 3"/>
          <p:cNvSpPr/>
          <p:nvPr/>
        </p:nvSpPr>
        <p:spPr>
          <a:xfrm>
            <a:off x="571472" y="1643050"/>
            <a:ext cx="8001056" cy="485778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cs-CZ" sz="1600" dirty="0"/>
              <a:t>// IL </a:t>
            </a:r>
            <a:r>
              <a:rPr lang="cs-CZ" sz="1600" dirty="0" err="1"/>
              <a:t>code</a:t>
            </a:r>
            <a:r>
              <a:rPr lang="cs-CZ" sz="1600" dirty="0"/>
              <a:t> </a:t>
            </a:r>
            <a:r>
              <a:rPr lang="cs-CZ" sz="1600" dirty="0" err="1"/>
              <a:t>for</a:t>
            </a:r>
            <a:r>
              <a:rPr lang="cs-CZ" sz="1600" dirty="0"/>
              <a:t> </a:t>
            </a:r>
            <a:r>
              <a:rPr lang="cs-CZ" sz="1600" dirty="0" err="1"/>
              <a:t>method</a:t>
            </a:r>
            <a:endParaRPr lang="cs-CZ" sz="1600" dirty="0"/>
          </a:p>
          <a:p>
            <a:r>
              <a:rPr lang="cs-CZ" sz="1600" dirty="0" err="1"/>
              <a:t>ILGenerator</a:t>
            </a:r>
            <a:r>
              <a:rPr lang="cs-CZ" sz="1600" dirty="0"/>
              <a:t> </a:t>
            </a:r>
            <a:r>
              <a:rPr lang="cs-CZ" sz="1600" dirty="0" err="1"/>
              <a:t>ilGen</a:t>
            </a:r>
            <a:r>
              <a:rPr lang="cs-CZ" sz="1600" dirty="0"/>
              <a:t> = </a:t>
            </a:r>
            <a:r>
              <a:rPr lang="cs-CZ" sz="1600" dirty="0" err="1"/>
              <a:t>method.GetILGenerator</a:t>
            </a:r>
            <a:r>
              <a:rPr lang="cs-CZ" sz="1600" dirty="0"/>
              <a:t>();</a:t>
            </a:r>
          </a:p>
          <a:p>
            <a:r>
              <a:rPr lang="cs-CZ" sz="1600" dirty="0" err="1"/>
              <a:t>ilGen.Emit</a:t>
            </a:r>
            <a:r>
              <a:rPr lang="cs-CZ" sz="1600" dirty="0"/>
              <a:t>(</a:t>
            </a:r>
            <a:r>
              <a:rPr lang="cs-CZ" sz="1600" dirty="0" err="1"/>
              <a:t>OpCodes.Ldstr</a:t>
            </a:r>
            <a:r>
              <a:rPr lang="cs-CZ" sz="1600" dirty="0"/>
              <a:t>, "Ahoj ");</a:t>
            </a:r>
          </a:p>
          <a:p>
            <a:r>
              <a:rPr lang="cs-CZ" sz="1600" dirty="0" err="1"/>
              <a:t>ilGen.Emit</a:t>
            </a:r>
            <a:r>
              <a:rPr lang="cs-CZ" sz="1600" dirty="0"/>
              <a:t>(</a:t>
            </a:r>
            <a:r>
              <a:rPr lang="cs-CZ" sz="1600" dirty="0" err="1"/>
              <a:t>OpCodes.Ldarg</a:t>
            </a:r>
            <a:r>
              <a:rPr lang="cs-CZ" sz="1600" dirty="0"/>
              <a:t>_1);</a:t>
            </a:r>
          </a:p>
          <a:p>
            <a:r>
              <a:rPr lang="cs-CZ" sz="1600" dirty="0"/>
              <a:t>Type t = </a:t>
            </a:r>
            <a:r>
              <a:rPr lang="cs-CZ" sz="1600" dirty="0" err="1"/>
              <a:t>Type</a:t>
            </a:r>
            <a:r>
              <a:rPr lang="cs-CZ" sz="1600" dirty="0"/>
              <a:t>.</a:t>
            </a:r>
            <a:r>
              <a:rPr lang="cs-CZ" sz="1600" dirty="0" err="1"/>
              <a:t>GetType</a:t>
            </a:r>
            <a:r>
              <a:rPr lang="cs-CZ" sz="1600" dirty="0"/>
              <a:t>("</a:t>
            </a:r>
            <a:r>
              <a:rPr lang="cs-CZ" sz="1600" dirty="0" err="1"/>
              <a:t>System.String</a:t>
            </a:r>
            <a:r>
              <a:rPr lang="cs-CZ" sz="1600" dirty="0"/>
              <a:t>");</a:t>
            </a:r>
          </a:p>
          <a:p>
            <a:r>
              <a:rPr lang="cs-CZ" sz="1600" dirty="0" err="1"/>
              <a:t>MethodInfo</a:t>
            </a:r>
            <a:r>
              <a:rPr lang="cs-CZ" sz="1600" dirty="0"/>
              <a:t> mi = </a:t>
            </a:r>
            <a:r>
              <a:rPr lang="cs-CZ" sz="1600" dirty="0" err="1"/>
              <a:t>t.GetMethod</a:t>
            </a:r>
            <a:r>
              <a:rPr lang="cs-CZ" sz="1600" dirty="0"/>
              <a:t>("</a:t>
            </a:r>
            <a:r>
              <a:rPr lang="cs-CZ" sz="1600" dirty="0" err="1"/>
              <a:t>Concat</a:t>
            </a:r>
            <a:r>
              <a:rPr lang="cs-CZ" sz="1600" dirty="0"/>
              <a:t>", </a:t>
            </a:r>
            <a:r>
              <a:rPr lang="cs-CZ" sz="1600" dirty="0" err="1"/>
              <a:t>new</a:t>
            </a:r>
            <a:r>
              <a:rPr lang="cs-CZ" sz="1600" dirty="0"/>
              <a:t> Type[] { </a:t>
            </a:r>
            <a:r>
              <a:rPr lang="cs-CZ" sz="1600" dirty="0" err="1"/>
              <a:t>typeof</a:t>
            </a:r>
            <a:r>
              <a:rPr lang="cs-CZ" sz="1600" dirty="0"/>
              <a:t>(</a:t>
            </a:r>
            <a:r>
              <a:rPr lang="cs-CZ" sz="1600" dirty="0" err="1"/>
              <a:t>string</a:t>
            </a:r>
            <a:r>
              <a:rPr lang="cs-CZ" sz="1600" dirty="0"/>
              <a:t>), </a:t>
            </a:r>
            <a:r>
              <a:rPr lang="cs-CZ" sz="1600" dirty="0" err="1"/>
              <a:t>typeof</a:t>
            </a:r>
            <a:r>
              <a:rPr lang="cs-CZ" sz="1600" dirty="0"/>
              <a:t>(</a:t>
            </a:r>
            <a:r>
              <a:rPr lang="cs-CZ" sz="1600" dirty="0" err="1"/>
              <a:t>string</a:t>
            </a:r>
            <a:r>
              <a:rPr lang="cs-CZ" sz="1600" dirty="0"/>
              <a:t>) });</a:t>
            </a:r>
          </a:p>
          <a:p>
            <a:r>
              <a:rPr lang="cs-CZ" sz="1600" dirty="0" err="1"/>
              <a:t>ilGen.Emit</a:t>
            </a:r>
            <a:r>
              <a:rPr lang="cs-CZ" sz="1600" dirty="0"/>
              <a:t>(</a:t>
            </a:r>
            <a:r>
              <a:rPr lang="cs-CZ" sz="1600" dirty="0" err="1"/>
              <a:t>OpCodes.Call</a:t>
            </a:r>
            <a:r>
              <a:rPr lang="cs-CZ" sz="1600" dirty="0"/>
              <a:t>, mi);</a:t>
            </a:r>
          </a:p>
          <a:p>
            <a:r>
              <a:rPr lang="cs-CZ" sz="1600" dirty="0" err="1"/>
              <a:t>ilGen.Emit</a:t>
            </a:r>
            <a:r>
              <a:rPr lang="cs-CZ" sz="1600" dirty="0"/>
              <a:t>(</a:t>
            </a:r>
            <a:r>
              <a:rPr lang="cs-CZ" sz="1600" dirty="0" err="1"/>
              <a:t>OpCodes.Ret</a:t>
            </a:r>
            <a:r>
              <a:rPr lang="cs-CZ" sz="1600" dirty="0"/>
              <a:t>);</a:t>
            </a:r>
          </a:p>
          <a:p>
            <a:endParaRPr lang="cs-CZ" sz="1600" dirty="0"/>
          </a:p>
          <a:p>
            <a:r>
              <a:rPr lang="cs-CZ" sz="1600" dirty="0"/>
              <a:t>// type </a:t>
            </a:r>
            <a:r>
              <a:rPr lang="cs-CZ" sz="1600" dirty="0" err="1"/>
              <a:t>creation</a:t>
            </a:r>
            <a:endParaRPr lang="cs-CZ" sz="1600" dirty="0"/>
          </a:p>
          <a:p>
            <a:r>
              <a:rPr lang="cs-CZ" sz="1600" dirty="0" err="1"/>
              <a:t>typeBuilder.CreateType</a:t>
            </a:r>
            <a:r>
              <a:rPr lang="cs-CZ" sz="1600" dirty="0"/>
              <a:t>();</a:t>
            </a:r>
          </a:p>
          <a:p>
            <a:r>
              <a:rPr lang="cs-CZ" sz="1600" dirty="0" err="1"/>
              <a:t>assemblyBuilder.Save</a:t>
            </a:r>
            <a:r>
              <a:rPr lang="cs-CZ" sz="1600" dirty="0"/>
              <a:t>("test.</a:t>
            </a:r>
            <a:r>
              <a:rPr lang="cs-CZ" sz="1600" dirty="0" err="1"/>
              <a:t>dll</a:t>
            </a:r>
            <a:r>
              <a:rPr lang="cs-CZ" sz="1600" dirty="0"/>
              <a:t>");</a:t>
            </a:r>
          </a:p>
          <a:p>
            <a:endParaRPr lang="cs-CZ" sz="1600" dirty="0"/>
          </a:p>
          <a:p>
            <a:r>
              <a:rPr lang="cs-CZ" sz="1600" dirty="0"/>
              <a:t>// test</a:t>
            </a:r>
          </a:p>
          <a:p>
            <a:r>
              <a:rPr lang="en-US" sz="1600" dirty="0" err="1"/>
              <a:t>MethodInfo</a:t>
            </a:r>
            <a:r>
              <a:rPr lang="en-US" sz="1600" dirty="0"/>
              <a:t> </a:t>
            </a:r>
            <a:r>
              <a:rPr lang="en-US" sz="1600" dirty="0" err="1"/>
              <a:t>testMethod</a:t>
            </a:r>
            <a:r>
              <a:rPr lang="en-US" sz="1600" dirty="0"/>
              <a:t> = </a:t>
            </a:r>
            <a:r>
              <a:rPr lang="en-US" sz="1600" dirty="0" err="1"/>
              <a:t>typeBuilder.GetMethod</a:t>
            </a:r>
            <a:r>
              <a:rPr lang="en-US" sz="1600" dirty="0"/>
              <a:t>("Test", new Type[] { </a:t>
            </a:r>
            <a:r>
              <a:rPr lang="en-US" sz="1600" dirty="0" err="1"/>
              <a:t>typeof</a:t>
            </a:r>
            <a:r>
              <a:rPr lang="en-US" sz="1600" dirty="0"/>
              <a:t>(string) });</a:t>
            </a:r>
          </a:p>
          <a:p>
            <a:r>
              <a:rPr lang="cs-CZ" sz="1600" dirty="0" err="1"/>
              <a:t>object</a:t>
            </a:r>
            <a:r>
              <a:rPr lang="cs-CZ" sz="1600" dirty="0"/>
              <a:t> </a:t>
            </a:r>
            <a:r>
              <a:rPr lang="cs-CZ" sz="1600" dirty="0" err="1"/>
              <a:t>obj</a:t>
            </a:r>
            <a:r>
              <a:rPr lang="cs-CZ" sz="1600" dirty="0"/>
              <a:t> = </a:t>
            </a:r>
            <a:r>
              <a:rPr lang="cs-CZ" sz="1600" dirty="0" err="1"/>
              <a:t>Activator.CreateInstance</a:t>
            </a:r>
            <a:r>
              <a:rPr lang="cs-CZ" sz="1600" dirty="0"/>
              <a:t>(</a:t>
            </a:r>
            <a:r>
              <a:rPr lang="cs-CZ" sz="1600" dirty="0" err="1"/>
              <a:t>typeBuilder</a:t>
            </a:r>
            <a:r>
              <a:rPr lang="cs-CZ" sz="1600" dirty="0"/>
              <a:t>);</a:t>
            </a:r>
          </a:p>
          <a:p>
            <a:r>
              <a:rPr lang="en-US" sz="1600" dirty="0"/>
              <a:t>object result = </a:t>
            </a:r>
            <a:r>
              <a:rPr lang="en-US" sz="1600" dirty="0" err="1"/>
              <a:t>testMethod.Invoke</a:t>
            </a:r>
            <a:r>
              <a:rPr lang="en-US" sz="1600" dirty="0"/>
              <a:t>(</a:t>
            </a:r>
            <a:r>
              <a:rPr lang="en-US" sz="1600" dirty="0" err="1"/>
              <a:t>obj</a:t>
            </a:r>
            <a:r>
              <a:rPr lang="en-US" sz="1600" dirty="0"/>
              <a:t>, new string[] { "</a:t>
            </a:r>
            <a:r>
              <a:rPr lang="en-US" sz="1600" dirty="0" err="1"/>
              <a:t>Svete</a:t>
            </a:r>
            <a:r>
              <a:rPr lang="en-US" sz="1600" dirty="0"/>
              <a:t>" });</a:t>
            </a:r>
          </a:p>
          <a:p>
            <a:r>
              <a:rPr lang="cs-CZ" sz="1600" dirty="0" err="1"/>
              <a:t>Console.WriteLine</a:t>
            </a:r>
            <a:r>
              <a:rPr lang="cs-CZ" sz="1600" dirty="0"/>
              <a:t>(</a:t>
            </a:r>
            <a:r>
              <a:rPr lang="cs-CZ" sz="1600" dirty="0" err="1"/>
              <a:t>result</a:t>
            </a:r>
            <a:r>
              <a:rPr lang="cs-CZ" sz="1600" dirty="0"/>
              <a:t>);</a:t>
            </a:r>
          </a:p>
        </p:txBody>
      </p:sp>
      <p:sp>
        <p:nvSpPr>
          <p:cNvPr id="5" name="Zástupný symbol pro číslo snímku 4"/>
          <p:cNvSpPr>
            <a:spLocks noGrp="1"/>
          </p:cNvSpPr>
          <p:nvPr>
            <p:ph type="sldNum" sz="quarter" idx="12"/>
          </p:nvPr>
        </p:nvSpPr>
        <p:spPr/>
        <p:txBody>
          <a:bodyPr>
            <a:normAutofit fontScale="85000" lnSpcReduction="20000"/>
          </a:bodyPr>
          <a:lstStyle/>
          <a:p>
            <a:fld id="{CFB5913D-B3EB-4F9A-986C-FCA439F7E727}" type="slidenum">
              <a:rPr lang="cs-CZ" smtClean="0"/>
              <a:pPr/>
              <a:t>29</a:t>
            </a:fld>
            <a:endParaRPr lang="cs-CZ"/>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Assembly</a:t>
            </a:r>
            <a:endParaRPr lang="cs-CZ" dirty="0"/>
          </a:p>
        </p:txBody>
      </p:sp>
      <p:sp>
        <p:nvSpPr>
          <p:cNvPr id="3" name="Zástupný symbol pro obsah 2"/>
          <p:cNvSpPr>
            <a:spLocks noGrp="1"/>
          </p:cNvSpPr>
          <p:nvPr>
            <p:ph sz="quarter" idx="1"/>
          </p:nvPr>
        </p:nvSpPr>
        <p:spPr/>
        <p:txBody>
          <a:bodyPr>
            <a:normAutofit fontScale="85000" lnSpcReduction="20000"/>
          </a:bodyPr>
          <a:lstStyle/>
          <a:p>
            <a:r>
              <a:rPr lang="cs-CZ" dirty="0"/>
              <a:t>A</a:t>
            </a:r>
            <a:r>
              <a:rPr lang="en-US" dirty="0" err="1"/>
              <a:t>ssembly</a:t>
            </a:r>
            <a:r>
              <a:rPr lang="en-US" dirty="0"/>
              <a:t> is a partially compiled code </a:t>
            </a:r>
            <a:r>
              <a:rPr lang="cs-CZ" dirty="0" err="1"/>
              <a:t>library</a:t>
            </a:r>
            <a:r>
              <a:rPr lang="cs-CZ" dirty="0"/>
              <a:t> </a:t>
            </a:r>
            <a:r>
              <a:rPr lang="en-US" dirty="0"/>
              <a:t>(EXE</a:t>
            </a:r>
            <a:r>
              <a:rPr lang="cs-CZ" dirty="0"/>
              <a:t> </a:t>
            </a:r>
            <a:r>
              <a:rPr lang="cs-CZ" dirty="0" err="1"/>
              <a:t>or</a:t>
            </a:r>
            <a:r>
              <a:rPr lang="cs-CZ" dirty="0"/>
              <a:t> DLL</a:t>
            </a:r>
            <a:r>
              <a:rPr lang="en-US" dirty="0"/>
              <a:t>). </a:t>
            </a:r>
            <a:r>
              <a:rPr lang="cs-CZ" dirty="0"/>
              <a:t>A</a:t>
            </a:r>
            <a:r>
              <a:rPr lang="en-US" dirty="0" err="1"/>
              <a:t>ssemblies</a:t>
            </a:r>
            <a:r>
              <a:rPr lang="en-US" dirty="0"/>
              <a:t> contain code in CIL</a:t>
            </a:r>
            <a:r>
              <a:rPr lang="cs-CZ" dirty="0"/>
              <a:t>. </a:t>
            </a:r>
          </a:p>
          <a:p>
            <a:r>
              <a:rPr lang="cs-CZ" dirty="0"/>
              <a:t>A</a:t>
            </a:r>
            <a:r>
              <a:rPr lang="en-US" dirty="0" err="1"/>
              <a:t>ssembly</a:t>
            </a:r>
            <a:r>
              <a:rPr lang="en-US" dirty="0"/>
              <a:t> can consist of one or more files. Code files are called modules. </a:t>
            </a:r>
            <a:endParaRPr lang="cs-CZ" dirty="0"/>
          </a:p>
          <a:p>
            <a:r>
              <a:rPr lang="cs-CZ" dirty="0"/>
              <a:t>A</a:t>
            </a:r>
            <a:r>
              <a:rPr lang="en-US" dirty="0" err="1"/>
              <a:t>ssembly</a:t>
            </a:r>
            <a:r>
              <a:rPr lang="en-US" dirty="0"/>
              <a:t> can contain more than one code module and since it is possible to use different languages to create code modules it is technically possible to use several different languages to create an assembly.</a:t>
            </a:r>
            <a:endParaRPr lang="cs-CZ" dirty="0"/>
          </a:p>
          <a:p>
            <a:r>
              <a:rPr lang="cs-CZ" dirty="0" err="1"/>
              <a:t>Assembly</a:t>
            </a:r>
            <a:r>
              <a:rPr lang="cs-CZ" dirty="0"/>
              <a:t> </a:t>
            </a:r>
            <a:r>
              <a:rPr lang="cs-CZ" dirty="0" err="1"/>
              <a:t>consists</a:t>
            </a:r>
            <a:r>
              <a:rPr lang="cs-CZ" dirty="0"/>
              <a:t> </a:t>
            </a:r>
            <a:r>
              <a:rPr lang="cs-CZ" dirty="0" err="1"/>
              <a:t>of</a:t>
            </a:r>
            <a:r>
              <a:rPr lang="cs-CZ" dirty="0"/>
              <a:t>		</a:t>
            </a:r>
          </a:p>
          <a:p>
            <a:pPr lvl="1"/>
            <a:r>
              <a:rPr lang="cs-CZ" dirty="0" err="1"/>
              <a:t>Assembly</a:t>
            </a:r>
            <a:r>
              <a:rPr lang="cs-CZ" dirty="0"/>
              <a:t> </a:t>
            </a:r>
            <a:r>
              <a:rPr lang="cs-CZ" dirty="0" err="1"/>
              <a:t>metadata</a:t>
            </a:r>
            <a:endParaRPr lang="cs-CZ" dirty="0"/>
          </a:p>
          <a:p>
            <a:pPr lvl="1"/>
            <a:r>
              <a:rPr lang="cs-CZ" dirty="0"/>
              <a:t>Type </a:t>
            </a:r>
            <a:r>
              <a:rPr lang="cs-CZ" dirty="0" err="1"/>
              <a:t>metadata</a:t>
            </a:r>
            <a:endParaRPr lang="cs-CZ" dirty="0"/>
          </a:p>
          <a:p>
            <a:pPr lvl="1"/>
            <a:r>
              <a:rPr lang="cs-CZ" dirty="0" err="1"/>
              <a:t>Code</a:t>
            </a:r>
            <a:r>
              <a:rPr lang="cs-CZ" dirty="0"/>
              <a:t> (</a:t>
            </a:r>
            <a:r>
              <a:rPr lang="cs-CZ" dirty="0" err="1"/>
              <a:t>Intermediate</a:t>
            </a:r>
            <a:r>
              <a:rPr lang="cs-CZ" dirty="0"/>
              <a:t> </a:t>
            </a:r>
            <a:r>
              <a:rPr lang="cs-CZ" dirty="0" err="1"/>
              <a:t>Language</a:t>
            </a:r>
            <a:r>
              <a:rPr lang="cs-CZ" dirty="0"/>
              <a:t> </a:t>
            </a:r>
            <a:r>
              <a:rPr lang="cs-CZ" dirty="0" err="1"/>
              <a:t>code</a:t>
            </a:r>
            <a:r>
              <a:rPr lang="cs-CZ" dirty="0"/>
              <a:t>)</a:t>
            </a:r>
          </a:p>
          <a:p>
            <a:pPr lvl="1"/>
            <a:r>
              <a:rPr lang="cs-CZ" dirty="0" err="1"/>
              <a:t>Resources</a:t>
            </a:r>
            <a:endParaRPr lang="cs-CZ" dirty="0"/>
          </a:p>
          <a:p>
            <a:pPr lvl="1"/>
            <a:endParaRPr lang="cs-CZ"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3</a:t>
            </a:fld>
            <a:endParaRPr lang="cs-CZ"/>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Dynamic</a:t>
            </a:r>
            <a:r>
              <a:rPr lang="cs-CZ" dirty="0"/>
              <a:t> </a:t>
            </a:r>
            <a:r>
              <a:rPr lang="cs-CZ" dirty="0" err="1"/>
              <a:t>code</a:t>
            </a:r>
            <a:r>
              <a:rPr lang="cs-CZ" dirty="0"/>
              <a:t> </a:t>
            </a:r>
            <a:r>
              <a:rPr lang="cs-CZ" dirty="0" err="1"/>
              <a:t>construction</a:t>
            </a:r>
            <a:endParaRPr lang="cs-CZ" dirty="0"/>
          </a:p>
        </p:txBody>
      </p:sp>
      <p:pic>
        <p:nvPicPr>
          <p:cNvPr id="2050" name="Picture 2"/>
          <p:cNvPicPr>
            <a:picLocks noChangeAspect="1" noChangeArrowheads="1"/>
          </p:cNvPicPr>
          <p:nvPr/>
        </p:nvPicPr>
        <p:blipFill>
          <a:blip r:embed="rId2" cstate="print"/>
          <a:srcRect/>
          <a:stretch>
            <a:fillRect/>
          </a:stretch>
        </p:blipFill>
        <p:spPr bwMode="auto">
          <a:xfrm>
            <a:off x="357158" y="1714488"/>
            <a:ext cx="7392317" cy="464347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5500694" y="2071678"/>
            <a:ext cx="2816698" cy="1285884"/>
          </a:xfrm>
          <a:prstGeom prst="rect">
            <a:avLst/>
          </a:prstGeom>
          <a:noFill/>
          <a:ln w="9525">
            <a:noFill/>
            <a:miter lim="800000"/>
            <a:headEnd/>
            <a:tailEnd/>
          </a:ln>
          <a:effectLst/>
        </p:spPr>
      </p:pic>
      <p:sp>
        <p:nvSpPr>
          <p:cNvPr id="5" name="Zástupný symbol pro číslo snímku 4"/>
          <p:cNvSpPr>
            <a:spLocks noGrp="1"/>
          </p:cNvSpPr>
          <p:nvPr>
            <p:ph type="sldNum" sz="quarter" idx="12"/>
          </p:nvPr>
        </p:nvSpPr>
        <p:spPr/>
        <p:txBody>
          <a:bodyPr>
            <a:normAutofit fontScale="85000" lnSpcReduction="20000"/>
          </a:bodyPr>
          <a:lstStyle/>
          <a:p>
            <a:fld id="{CFB5913D-B3EB-4F9A-986C-FCA439F7E727}" type="slidenum">
              <a:rPr lang="cs-CZ" smtClean="0"/>
              <a:pPr/>
              <a:t>30</a:t>
            </a:fld>
            <a:endParaRPr lang="cs-CZ"/>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Single-</a:t>
            </a:r>
            <a:r>
              <a:rPr lang="cs-CZ" dirty="0" err="1"/>
              <a:t>file</a:t>
            </a:r>
            <a:r>
              <a:rPr lang="cs-CZ" dirty="0"/>
              <a:t> </a:t>
            </a:r>
            <a:r>
              <a:rPr lang="cs-CZ" dirty="0" err="1"/>
              <a:t>Assembly</a:t>
            </a:r>
            <a:endParaRPr lang="cs-CZ" dirty="0"/>
          </a:p>
        </p:txBody>
      </p:sp>
      <p:sp>
        <p:nvSpPr>
          <p:cNvPr id="4" name="Obdélník se zakulaceným příčným rohem 3"/>
          <p:cNvSpPr/>
          <p:nvPr/>
        </p:nvSpPr>
        <p:spPr>
          <a:xfrm>
            <a:off x="2500298" y="1785926"/>
            <a:ext cx="3429024" cy="40719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5" name="Obdélník 4"/>
          <p:cNvSpPr/>
          <p:nvPr/>
        </p:nvSpPr>
        <p:spPr>
          <a:xfrm>
            <a:off x="2928926" y="2285992"/>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err="1">
                <a:solidFill>
                  <a:schemeClr val="tx1"/>
                </a:solidFill>
              </a:rPr>
              <a:t>Assembly</a:t>
            </a:r>
            <a:r>
              <a:rPr lang="cs-CZ" dirty="0">
                <a:solidFill>
                  <a:schemeClr val="tx1"/>
                </a:solidFill>
              </a:rPr>
              <a:t> </a:t>
            </a:r>
            <a:r>
              <a:rPr lang="cs-CZ" dirty="0" err="1">
                <a:solidFill>
                  <a:schemeClr val="tx1"/>
                </a:solidFill>
              </a:rPr>
              <a:t>metadata</a:t>
            </a:r>
            <a:endParaRPr lang="cs-CZ" dirty="0">
              <a:solidFill>
                <a:schemeClr val="tx1"/>
              </a:solidFill>
            </a:endParaRPr>
          </a:p>
        </p:txBody>
      </p:sp>
      <p:sp>
        <p:nvSpPr>
          <p:cNvPr id="6" name="Obdélník 5"/>
          <p:cNvSpPr/>
          <p:nvPr/>
        </p:nvSpPr>
        <p:spPr>
          <a:xfrm>
            <a:off x="2928926" y="3071810"/>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solidFill>
                  <a:schemeClr val="tx1"/>
                </a:solidFill>
              </a:rPr>
              <a:t>Type </a:t>
            </a:r>
            <a:r>
              <a:rPr lang="cs-CZ" dirty="0" err="1">
                <a:solidFill>
                  <a:schemeClr val="tx1"/>
                </a:solidFill>
              </a:rPr>
              <a:t>metadata</a:t>
            </a:r>
            <a:endParaRPr lang="cs-CZ" dirty="0">
              <a:solidFill>
                <a:schemeClr val="tx1"/>
              </a:solidFill>
            </a:endParaRPr>
          </a:p>
        </p:txBody>
      </p:sp>
      <p:sp>
        <p:nvSpPr>
          <p:cNvPr id="7" name="Obdélník 6"/>
          <p:cNvSpPr/>
          <p:nvPr/>
        </p:nvSpPr>
        <p:spPr>
          <a:xfrm>
            <a:off x="2928926" y="3857628"/>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solidFill>
                  <a:schemeClr val="tx1"/>
                </a:solidFill>
              </a:rPr>
              <a:t>IL </a:t>
            </a:r>
            <a:r>
              <a:rPr lang="cs-CZ" dirty="0" err="1">
                <a:solidFill>
                  <a:schemeClr val="tx1"/>
                </a:solidFill>
              </a:rPr>
              <a:t>code</a:t>
            </a:r>
            <a:endParaRPr lang="cs-CZ" dirty="0">
              <a:solidFill>
                <a:schemeClr val="tx1"/>
              </a:solidFill>
            </a:endParaRPr>
          </a:p>
        </p:txBody>
      </p:sp>
      <p:sp>
        <p:nvSpPr>
          <p:cNvPr id="8" name="Obdélník 7"/>
          <p:cNvSpPr/>
          <p:nvPr/>
        </p:nvSpPr>
        <p:spPr>
          <a:xfrm>
            <a:off x="2928926" y="4643446"/>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err="1">
                <a:solidFill>
                  <a:schemeClr val="tx1"/>
                </a:solidFill>
              </a:rPr>
              <a:t>Resources</a:t>
            </a:r>
            <a:endParaRPr lang="cs-CZ" dirty="0">
              <a:solidFill>
                <a:schemeClr val="tx1"/>
              </a:solidFill>
            </a:endParaRPr>
          </a:p>
        </p:txBody>
      </p:sp>
      <p:sp>
        <p:nvSpPr>
          <p:cNvPr id="9" name="TextovéPole 8"/>
          <p:cNvSpPr txBox="1"/>
          <p:nvPr/>
        </p:nvSpPr>
        <p:spPr>
          <a:xfrm>
            <a:off x="3071802" y="1857364"/>
            <a:ext cx="2214578" cy="369332"/>
          </a:xfrm>
          <a:prstGeom prst="rect">
            <a:avLst/>
          </a:prstGeom>
          <a:noFill/>
        </p:spPr>
        <p:txBody>
          <a:bodyPr wrap="square" rtlCol="0">
            <a:spAutoFit/>
          </a:bodyPr>
          <a:lstStyle/>
          <a:p>
            <a:r>
              <a:rPr lang="cs-CZ" dirty="0">
                <a:solidFill>
                  <a:schemeClr val="bg1"/>
                </a:solidFill>
              </a:rPr>
              <a:t>MyAssembly.dll</a:t>
            </a:r>
          </a:p>
        </p:txBody>
      </p:sp>
      <p:sp>
        <p:nvSpPr>
          <p:cNvPr id="10" name="Zástupný symbol pro číslo snímku 9"/>
          <p:cNvSpPr>
            <a:spLocks noGrp="1"/>
          </p:cNvSpPr>
          <p:nvPr>
            <p:ph type="sldNum" sz="quarter" idx="12"/>
          </p:nvPr>
        </p:nvSpPr>
        <p:spPr/>
        <p:txBody>
          <a:bodyPr>
            <a:normAutofit fontScale="85000" lnSpcReduction="20000"/>
          </a:bodyPr>
          <a:lstStyle/>
          <a:p>
            <a:fld id="{CFB5913D-B3EB-4F9A-986C-FCA439F7E727}" type="slidenum">
              <a:rPr lang="cs-CZ" smtClean="0"/>
              <a:pPr/>
              <a:t>4</a:t>
            </a:fld>
            <a:endParaRPr lang="cs-CZ"/>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dirty="0" err="1"/>
              <a:t>Multi-file</a:t>
            </a:r>
            <a:r>
              <a:rPr lang="cs-CZ" dirty="0"/>
              <a:t> </a:t>
            </a:r>
            <a:r>
              <a:rPr lang="cs-CZ" dirty="0" err="1"/>
              <a:t>Assembly</a:t>
            </a:r>
            <a:endParaRPr lang="cs-CZ" dirty="0"/>
          </a:p>
        </p:txBody>
      </p:sp>
      <p:sp>
        <p:nvSpPr>
          <p:cNvPr id="4" name="Obdélník se zakulaceným příčným rohem 3"/>
          <p:cNvSpPr/>
          <p:nvPr/>
        </p:nvSpPr>
        <p:spPr>
          <a:xfrm>
            <a:off x="857224" y="1785926"/>
            <a:ext cx="7286676" cy="414340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5" name="Obdélník 4"/>
          <p:cNvSpPr/>
          <p:nvPr/>
        </p:nvSpPr>
        <p:spPr>
          <a:xfrm>
            <a:off x="1285852" y="2285992"/>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err="1">
                <a:solidFill>
                  <a:schemeClr val="tx1"/>
                </a:solidFill>
              </a:rPr>
              <a:t>Assembly</a:t>
            </a:r>
            <a:r>
              <a:rPr lang="cs-CZ" dirty="0">
                <a:solidFill>
                  <a:schemeClr val="tx1"/>
                </a:solidFill>
              </a:rPr>
              <a:t> </a:t>
            </a:r>
            <a:r>
              <a:rPr lang="cs-CZ" dirty="0" err="1">
                <a:solidFill>
                  <a:schemeClr val="tx1"/>
                </a:solidFill>
              </a:rPr>
              <a:t>metadata</a:t>
            </a:r>
            <a:endParaRPr lang="cs-CZ" dirty="0">
              <a:solidFill>
                <a:schemeClr val="tx1"/>
              </a:solidFill>
            </a:endParaRPr>
          </a:p>
        </p:txBody>
      </p:sp>
      <p:sp>
        <p:nvSpPr>
          <p:cNvPr id="6" name="Obdélník 5"/>
          <p:cNvSpPr/>
          <p:nvPr/>
        </p:nvSpPr>
        <p:spPr>
          <a:xfrm>
            <a:off x="1285852" y="3071810"/>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solidFill>
                  <a:schemeClr val="tx1"/>
                </a:solidFill>
              </a:rPr>
              <a:t>Type </a:t>
            </a:r>
            <a:r>
              <a:rPr lang="cs-CZ" dirty="0" err="1">
                <a:solidFill>
                  <a:schemeClr val="tx1"/>
                </a:solidFill>
              </a:rPr>
              <a:t>metadata</a:t>
            </a:r>
            <a:endParaRPr lang="cs-CZ" dirty="0">
              <a:solidFill>
                <a:schemeClr val="tx1"/>
              </a:solidFill>
            </a:endParaRPr>
          </a:p>
        </p:txBody>
      </p:sp>
      <p:sp>
        <p:nvSpPr>
          <p:cNvPr id="7" name="Obdélník 6"/>
          <p:cNvSpPr/>
          <p:nvPr/>
        </p:nvSpPr>
        <p:spPr>
          <a:xfrm>
            <a:off x="1285852" y="3857628"/>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solidFill>
                  <a:schemeClr val="tx1"/>
                </a:solidFill>
              </a:rPr>
              <a:t>IL </a:t>
            </a:r>
            <a:r>
              <a:rPr lang="cs-CZ" dirty="0" err="1">
                <a:solidFill>
                  <a:schemeClr val="tx1"/>
                </a:solidFill>
              </a:rPr>
              <a:t>code</a:t>
            </a:r>
            <a:endParaRPr lang="cs-CZ" dirty="0">
              <a:solidFill>
                <a:schemeClr val="tx1"/>
              </a:solidFill>
            </a:endParaRPr>
          </a:p>
        </p:txBody>
      </p:sp>
      <p:sp>
        <p:nvSpPr>
          <p:cNvPr id="8" name="Obdélník 7"/>
          <p:cNvSpPr/>
          <p:nvPr/>
        </p:nvSpPr>
        <p:spPr>
          <a:xfrm>
            <a:off x="1285852" y="4643446"/>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err="1">
                <a:solidFill>
                  <a:schemeClr val="tx1"/>
                </a:solidFill>
              </a:rPr>
              <a:t>Resources</a:t>
            </a:r>
            <a:endParaRPr lang="cs-CZ" dirty="0">
              <a:solidFill>
                <a:schemeClr val="tx1"/>
              </a:solidFill>
            </a:endParaRPr>
          </a:p>
        </p:txBody>
      </p:sp>
      <p:sp>
        <p:nvSpPr>
          <p:cNvPr id="9" name="TextovéPole 8"/>
          <p:cNvSpPr txBox="1"/>
          <p:nvPr/>
        </p:nvSpPr>
        <p:spPr>
          <a:xfrm>
            <a:off x="1428728" y="1857364"/>
            <a:ext cx="2214578" cy="369332"/>
          </a:xfrm>
          <a:prstGeom prst="rect">
            <a:avLst/>
          </a:prstGeom>
          <a:noFill/>
        </p:spPr>
        <p:txBody>
          <a:bodyPr wrap="square" rtlCol="0">
            <a:spAutoFit/>
          </a:bodyPr>
          <a:lstStyle/>
          <a:p>
            <a:r>
              <a:rPr lang="cs-CZ" dirty="0">
                <a:solidFill>
                  <a:schemeClr val="bg1"/>
                </a:solidFill>
              </a:rPr>
              <a:t>MyAssembly.dll</a:t>
            </a:r>
          </a:p>
        </p:txBody>
      </p:sp>
      <p:sp>
        <p:nvSpPr>
          <p:cNvPr id="10" name="TextovéPole 9"/>
          <p:cNvSpPr txBox="1"/>
          <p:nvPr/>
        </p:nvSpPr>
        <p:spPr>
          <a:xfrm>
            <a:off x="4929190" y="1857364"/>
            <a:ext cx="2214578" cy="369332"/>
          </a:xfrm>
          <a:prstGeom prst="rect">
            <a:avLst/>
          </a:prstGeom>
          <a:noFill/>
        </p:spPr>
        <p:txBody>
          <a:bodyPr wrap="square" rtlCol="0">
            <a:spAutoFit/>
          </a:bodyPr>
          <a:lstStyle/>
          <a:p>
            <a:r>
              <a:rPr lang="cs-CZ" dirty="0" err="1">
                <a:solidFill>
                  <a:schemeClr val="bg1"/>
                </a:solidFill>
              </a:rPr>
              <a:t>first.netmodule</a:t>
            </a:r>
            <a:endParaRPr lang="cs-CZ" dirty="0">
              <a:solidFill>
                <a:schemeClr val="bg1"/>
              </a:solidFill>
            </a:endParaRPr>
          </a:p>
        </p:txBody>
      </p:sp>
      <p:sp>
        <p:nvSpPr>
          <p:cNvPr id="11" name="TextovéPole 10"/>
          <p:cNvSpPr txBox="1"/>
          <p:nvPr/>
        </p:nvSpPr>
        <p:spPr>
          <a:xfrm>
            <a:off x="5214942" y="4357694"/>
            <a:ext cx="2214578" cy="369332"/>
          </a:xfrm>
          <a:prstGeom prst="rect">
            <a:avLst/>
          </a:prstGeom>
          <a:noFill/>
        </p:spPr>
        <p:txBody>
          <a:bodyPr wrap="square" rtlCol="0">
            <a:spAutoFit/>
          </a:bodyPr>
          <a:lstStyle/>
          <a:p>
            <a:r>
              <a:rPr lang="cs-CZ" dirty="0">
                <a:solidFill>
                  <a:schemeClr val="bg1"/>
                </a:solidFill>
              </a:rPr>
              <a:t>second.bmp</a:t>
            </a:r>
          </a:p>
        </p:txBody>
      </p:sp>
      <p:sp>
        <p:nvSpPr>
          <p:cNvPr id="12" name="Obdélník 11"/>
          <p:cNvSpPr/>
          <p:nvPr/>
        </p:nvSpPr>
        <p:spPr>
          <a:xfrm>
            <a:off x="4857752" y="2285992"/>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solidFill>
                  <a:schemeClr val="tx1"/>
                </a:solidFill>
              </a:rPr>
              <a:t>Type </a:t>
            </a:r>
            <a:r>
              <a:rPr lang="cs-CZ" dirty="0" err="1">
                <a:solidFill>
                  <a:schemeClr val="tx1"/>
                </a:solidFill>
              </a:rPr>
              <a:t>metadata</a:t>
            </a:r>
            <a:endParaRPr lang="cs-CZ" dirty="0">
              <a:solidFill>
                <a:schemeClr val="tx1"/>
              </a:solidFill>
            </a:endParaRPr>
          </a:p>
        </p:txBody>
      </p:sp>
      <p:sp>
        <p:nvSpPr>
          <p:cNvPr id="13" name="Obdélník 12"/>
          <p:cNvSpPr/>
          <p:nvPr/>
        </p:nvSpPr>
        <p:spPr>
          <a:xfrm>
            <a:off x="4857752" y="3071810"/>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solidFill>
                  <a:schemeClr val="tx1"/>
                </a:solidFill>
              </a:rPr>
              <a:t>IL </a:t>
            </a:r>
            <a:r>
              <a:rPr lang="cs-CZ" dirty="0" err="1">
                <a:solidFill>
                  <a:schemeClr val="tx1"/>
                </a:solidFill>
              </a:rPr>
              <a:t>code</a:t>
            </a:r>
            <a:endParaRPr lang="cs-CZ" dirty="0">
              <a:solidFill>
                <a:schemeClr val="tx1"/>
              </a:solidFill>
            </a:endParaRPr>
          </a:p>
        </p:txBody>
      </p:sp>
      <p:sp>
        <p:nvSpPr>
          <p:cNvPr id="14" name="Obdélník 13"/>
          <p:cNvSpPr/>
          <p:nvPr/>
        </p:nvSpPr>
        <p:spPr>
          <a:xfrm>
            <a:off x="4857752" y="4786322"/>
            <a:ext cx="2428892"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err="1">
                <a:solidFill>
                  <a:schemeClr val="tx1"/>
                </a:solidFill>
              </a:rPr>
              <a:t>Resources</a:t>
            </a:r>
            <a:endParaRPr lang="cs-CZ" dirty="0">
              <a:solidFill>
                <a:schemeClr val="tx1"/>
              </a:solidFill>
            </a:endParaRPr>
          </a:p>
        </p:txBody>
      </p:sp>
      <p:cxnSp>
        <p:nvCxnSpPr>
          <p:cNvPr id="16" name="Přímá spojovací šipka 15"/>
          <p:cNvCxnSpPr>
            <a:stCxn id="5" idx="3"/>
            <a:endCxn id="12" idx="1"/>
          </p:cNvCxnSpPr>
          <p:nvPr/>
        </p:nvCxnSpPr>
        <p:spPr>
          <a:xfrm>
            <a:off x="3714744" y="2678901"/>
            <a:ext cx="1143008" cy="1588"/>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Přímá spojovací šipka 16"/>
          <p:cNvCxnSpPr>
            <a:stCxn id="5" idx="3"/>
            <a:endCxn id="14" idx="1"/>
          </p:cNvCxnSpPr>
          <p:nvPr/>
        </p:nvCxnSpPr>
        <p:spPr>
          <a:xfrm>
            <a:off x="3714744" y="2678901"/>
            <a:ext cx="1143008" cy="2500330"/>
          </a:xfrm>
          <a:prstGeom prst="bentConnector3">
            <a:avLst>
              <a:gd name="adj1" fmla="val 50000"/>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Zástupný symbol pro číslo snímku 17"/>
          <p:cNvSpPr>
            <a:spLocks noGrp="1"/>
          </p:cNvSpPr>
          <p:nvPr>
            <p:ph type="sldNum" sz="quarter" idx="12"/>
          </p:nvPr>
        </p:nvSpPr>
        <p:spPr/>
        <p:txBody>
          <a:bodyPr>
            <a:normAutofit fontScale="85000" lnSpcReduction="20000"/>
          </a:bodyPr>
          <a:lstStyle/>
          <a:p>
            <a:fld id="{CFB5913D-B3EB-4F9A-986C-FCA439F7E727}" type="slidenum">
              <a:rPr lang="cs-CZ" smtClean="0"/>
              <a:pPr/>
              <a:t>5</a:t>
            </a:fld>
            <a:endParaRPr lang="cs-C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Assembly</a:t>
            </a:r>
            <a:endParaRPr lang="cs-CZ" dirty="0"/>
          </a:p>
        </p:txBody>
      </p:sp>
      <p:sp>
        <p:nvSpPr>
          <p:cNvPr id="3" name="Zástupný symbol pro obsah 2"/>
          <p:cNvSpPr>
            <a:spLocks noGrp="1"/>
          </p:cNvSpPr>
          <p:nvPr>
            <p:ph sz="quarter" idx="1"/>
          </p:nvPr>
        </p:nvSpPr>
        <p:spPr>
          <a:xfrm>
            <a:off x="612648" y="1600200"/>
            <a:ext cx="8153400" cy="3186122"/>
          </a:xfrm>
        </p:spPr>
        <p:txBody>
          <a:bodyPr>
            <a:normAutofit fontScale="92500" lnSpcReduction="20000"/>
          </a:bodyPr>
          <a:lstStyle/>
          <a:p>
            <a:r>
              <a:rPr lang="cs-CZ" sz="2400" i="1" dirty="0" err="1"/>
              <a:t>System.Reflection.Assembly</a:t>
            </a:r>
            <a:endParaRPr lang="cs-CZ" sz="2400" i="1" dirty="0"/>
          </a:p>
          <a:p>
            <a:r>
              <a:rPr lang="cs-CZ" sz="2400" dirty="0" err="1"/>
              <a:t>Example</a:t>
            </a:r>
            <a:r>
              <a:rPr lang="cs-CZ" sz="2400" dirty="0"/>
              <a:t> </a:t>
            </a:r>
            <a:r>
              <a:rPr lang="cs-CZ" sz="2400" dirty="0" err="1"/>
              <a:t>of</a:t>
            </a:r>
            <a:r>
              <a:rPr lang="cs-CZ" sz="2400" dirty="0"/>
              <a:t> static </a:t>
            </a:r>
            <a:r>
              <a:rPr lang="cs-CZ" sz="2400" dirty="0" err="1"/>
              <a:t>methods</a:t>
            </a:r>
            <a:endParaRPr lang="cs-CZ" sz="2400" dirty="0"/>
          </a:p>
          <a:p>
            <a:pPr lvl="1"/>
            <a:r>
              <a:rPr lang="cs-CZ" sz="2400" b="1" dirty="0" err="1"/>
              <a:t>GetAssembly</a:t>
            </a:r>
            <a:r>
              <a:rPr lang="cs-CZ" sz="2400" b="1" dirty="0"/>
              <a:t> </a:t>
            </a:r>
            <a:r>
              <a:rPr lang="cs-CZ" sz="2400" dirty="0"/>
              <a:t>– </a:t>
            </a:r>
            <a:r>
              <a:rPr lang="cs-CZ" sz="2400" dirty="0" err="1"/>
              <a:t>create</a:t>
            </a:r>
            <a:r>
              <a:rPr lang="cs-CZ" sz="2400" dirty="0"/>
              <a:t> </a:t>
            </a:r>
            <a:r>
              <a:rPr lang="cs-CZ" sz="2400" dirty="0" err="1"/>
              <a:t>assembly</a:t>
            </a:r>
            <a:r>
              <a:rPr lang="cs-CZ" sz="2400" dirty="0"/>
              <a:t> </a:t>
            </a:r>
            <a:r>
              <a:rPr lang="cs-CZ" sz="2400" dirty="0" err="1"/>
              <a:t>that</a:t>
            </a:r>
            <a:r>
              <a:rPr lang="cs-CZ" sz="2400" dirty="0"/>
              <a:t> </a:t>
            </a:r>
            <a:r>
              <a:rPr lang="cs-CZ" sz="2400" dirty="0" err="1"/>
              <a:t>contain</a:t>
            </a:r>
            <a:r>
              <a:rPr lang="cs-CZ" sz="2400" dirty="0"/>
              <a:t> </a:t>
            </a:r>
            <a:r>
              <a:rPr lang="cs-CZ" sz="2400" dirty="0" err="1"/>
              <a:t>concrete</a:t>
            </a:r>
            <a:r>
              <a:rPr lang="cs-CZ" sz="2400" dirty="0"/>
              <a:t> type.</a:t>
            </a:r>
          </a:p>
          <a:p>
            <a:pPr lvl="1"/>
            <a:r>
              <a:rPr lang="cs-CZ" sz="2400" b="1" dirty="0" err="1"/>
              <a:t>Load</a:t>
            </a:r>
            <a:r>
              <a:rPr lang="cs-CZ" sz="2400" dirty="0"/>
              <a:t> – </a:t>
            </a:r>
            <a:r>
              <a:rPr lang="cs-CZ" sz="2400" dirty="0" err="1"/>
              <a:t>load</a:t>
            </a:r>
            <a:r>
              <a:rPr lang="cs-CZ" sz="2400" dirty="0"/>
              <a:t> </a:t>
            </a:r>
            <a:r>
              <a:rPr lang="cs-CZ" sz="2400" dirty="0" err="1"/>
              <a:t>assembly</a:t>
            </a:r>
            <a:r>
              <a:rPr lang="cs-CZ" sz="2400" dirty="0"/>
              <a:t> (by </a:t>
            </a:r>
            <a:r>
              <a:rPr lang="cs-CZ" sz="2400" dirty="0" err="1"/>
              <a:t>assembly</a:t>
            </a:r>
            <a:r>
              <a:rPr lang="cs-CZ" sz="2400" dirty="0"/>
              <a:t> </a:t>
            </a:r>
            <a:r>
              <a:rPr lang="cs-CZ" sz="2400" dirty="0" err="1"/>
              <a:t>name</a:t>
            </a:r>
            <a:r>
              <a:rPr lang="cs-CZ" sz="2400" dirty="0"/>
              <a:t>) </a:t>
            </a:r>
            <a:r>
              <a:rPr lang="cs-CZ" sz="2400" dirty="0" err="1"/>
              <a:t>into</a:t>
            </a:r>
            <a:r>
              <a:rPr lang="cs-CZ" sz="2400" dirty="0"/>
              <a:t> </a:t>
            </a:r>
            <a:r>
              <a:rPr lang="cs-CZ" sz="2400" dirty="0" err="1"/>
              <a:t>current</a:t>
            </a:r>
            <a:r>
              <a:rPr lang="cs-CZ" sz="2400" dirty="0"/>
              <a:t> </a:t>
            </a:r>
            <a:r>
              <a:rPr lang="cs-CZ" sz="2400" dirty="0" err="1"/>
              <a:t>Application</a:t>
            </a:r>
            <a:r>
              <a:rPr lang="cs-CZ" sz="2400" dirty="0"/>
              <a:t> </a:t>
            </a:r>
            <a:r>
              <a:rPr lang="cs-CZ" sz="2400" dirty="0" err="1"/>
              <a:t>Domain</a:t>
            </a:r>
            <a:r>
              <a:rPr lang="cs-CZ" sz="2400" dirty="0"/>
              <a:t>.</a:t>
            </a:r>
          </a:p>
          <a:p>
            <a:pPr lvl="1"/>
            <a:r>
              <a:rPr lang="cs-CZ" sz="2400" b="1" dirty="0" err="1"/>
              <a:t>LoadFile</a:t>
            </a:r>
            <a:r>
              <a:rPr lang="cs-CZ" sz="2400" dirty="0"/>
              <a:t> – </a:t>
            </a:r>
            <a:r>
              <a:rPr lang="cs-CZ" sz="2400" dirty="0" err="1"/>
              <a:t>load</a:t>
            </a:r>
            <a:r>
              <a:rPr lang="cs-CZ" sz="2400" dirty="0"/>
              <a:t> </a:t>
            </a:r>
            <a:r>
              <a:rPr lang="cs-CZ" sz="2400" dirty="0" err="1"/>
              <a:t>assembly</a:t>
            </a:r>
            <a:r>
              <a:rPr lang="cs-CZ" sz="2400" dirty="0"/>
              <a:t> (by *.dll </a:t>
            </a:r>
            <a:r>
              <a:rPr lang="cs-CZ" sz="2400" dirty="0" err="1"/>
              <a:t>file</a:t>
            </a:r>
            <a:r>
              <a:rPr lang="cs-CZ" sz="2400" dirty="0"/>
              <a:t> </a:t>
            </a:r>
            <a:r>
              <a:rPr lang="cs-CZ" sz="2400" dirty="0" err="1"/>
              <a:t>absolute</a:t>
            </a:r>
            <a:r>
              <a:rPr lang="cs-CZ" sz="2400" dirty="0"/>
              <a:t> </a:t>
            </a:r>
            <a:r>
              <a:rPr lang="cs-CZ" sz="2400" dirty="0" err="1"/>
              <a:t>path</a:t>
            </a:r>
            <a:r>
              <a:rPr lang="cs-CZ" sz="2400" dirty="0"/>
              <a:t>) </a:t>
            </a:r>
            <a:r>
              <a:rPr lang="cs-CZ" sz="2400" dirty="0" err="1"/>
              <a:t>into</a:t>
            </a:r>
            <a:r>
              <a:rPr lang="cs-CZ" sz="2400" dirty="0"/>
              <a:t> </a:t>
            </a:r>
            <a:r>
              <a:rPr lang="cs-CZ" sz="2400" dirty="0" err="1"/>
              <a:t>current</a:t>
            </a:r>
            <a:r>
              <a:rPr lang="cs-CZ" sz="2400" dirty="0"/>
              <a:t> </a:t>
            </a:r>
            <a:r>
              <a:rPr lang="cs-CZ" sz="2400" dirty="0" err="1"/>
              <a:t>Application</a:t>
            </a:r>
            <a:r>
              <a:rPr lang="cs-CZ" sz="2400" dirty="0"/>
              <a:t> </a:t>
            </a:r>
            <a:r>
              <a:rPr lang="cs-CZ" sz="2400" dirty="0" err="1"/>
              <a:t>Domain</a:t>
            </a:r>
            <a:r>
              <a:rPr lang="cs-CZ" sz="2400" dirty="0"/>
              <a:t>.  </a:t>
            </a:r>
          </a:p>
          <a:p>
            <a:pPr lvl="1"/>
            <a:r>
              <a:rPr lang="cs-CZ" sz="2400" b="1" dirty="0" err="1"/>
              <a:t>GetExecutingAssembly</a:t>
            </a:r>
            <a:r>
              <a:rPr lang="cs-CZ" sz="2400" dirty="0"/>
              <a:t> – return </a:t>
            </a:r>
            <a:r>
              <a:rPr lang="cs-CZ" sz="2400" dirty="0" err="1"/>
              <a:t>assembly</a:t>
            </a:r>
            <a:r>
              <a:rPr lang="cs-CZ" sz="2400" dirty="0"/>
              <a:t> </a:t>
            </a:r>
            <a:r>
              <a:rPr lang="cs-CZ" sz="2400" dirty="0" err="1"/>
              <a:t>that</a:t>
            </a:r>
            <a:r>
              <a:rPr lang="cs-CZ" sz="2400" dirty="0"/>
              <a:t> </a:t>
            </a:r>
            <a:r>
              <a:rPr lang="cs-CZ" sz="2400" dirty="0" err="1"/>
              <a:t>contain</a:t>
            </a:r>
            <a:r>
              <a:rPr lang="cs-CZ" sz="2400" dirty="0"/>
              <a:t> </a:t>
            </a:r>
            <a:r>
              <a:rPr lang="cs-CZ" sz="2400" dirty="0" err="1"/>
              <a:t>current</a:t>
            </a:r>
            <a:r>
              <a:rPr lang="cs-CZ" sz="2400" dirty="0"/>
              <a:t> </a:t>
            </a:r>
            <a:r>
              <a:rPr lang="cs-CZ" sz="2400" dirty="0" err="1"/>
              <a:t>code</a:t>
            </a:r>
            <a:r>
              <a:rPr lang="cs-CZ" sz="2400" dirty="0"/>
              <a:t>.</a:t>
            </a:r>
          </a:p>
        </p:txBody>
      </p:sp>
      <p:sp>
        <p:nvSpPr>
          <p:cNvPr id="4" name="Zaoblený obdélník 3"/>
          <p:cNvSpPr/>
          <p:nvPr/>
        </p:nvSpPr>
        <p:spPr>
          <a:xfrm>
            <a:off x="785786" y="4786322"/>
            <a:ext cx="7643866" cy="128588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cs-CZ" sz="2400" dirty="0" err="1"/>
              <a:t>Assembly</a:t>
            </a:r>
            <a:r>
              <a:rPr lang="cs-CZ" sz="2400" dirty="0"/>
              <a:t> </a:t>
            </a:r>
            <a:r>
              <a:rPr lang="cs-CZ" sz="2400" dirty="0" err="1"/>
              <a:t>executing</a:t>
            </a:r>
            <a:r>
              <a:rPr lang="cs-CZ" sz="2400" dirty="0"/>
              <a:t> = </a:t>
            </a:r>
            <a:r>
              <a:rPr lang="cs-CZ" sz="2400" dirty="0" err="1"/>
              <a:t>Assembly.GetExecutingAssembly</a:t>
            </a:r>
            <a:r>
              <a:rPr lang="cs-CZ" sz="2400" dirty="0"/>
              <a:t>();</a:t>
            </a:r>
          </a:p>
        </p:txBody>
      </p:sp>
      <p:sp>
        <p:nvSpPr>
          <p:cNvPr id="5" name="Zástupný symbol pro číslo snímku 4"/>
          <p:cNvSpPr>
            <a:spLocks noGrp="1"/>
          </p:cNvSpPr>
          <p:nvPr>
            <p:ph type="sldNum" sz="quarter" idx="12"/>
          </p:nvPr>
        </p:nvSpPr>
        <p:spPr/>
        <p:txBody>
          <a:bodyPr>
            <a:normAutofit fontScale="85000" lnSpcReduction="20000"/>
          </a:bodyPr>
          <a:lstStyle/>
          <a:p>
            <a:fld id="{CFB5913D-B3EB-4F9A-986C-FCA439F7E727}" type="slidenum">
              <a:rPr lang="cs-CZ" smtClean="0"/>
              <a:pPr/>
              <a:t>6</a:t>
            </a:fld>
            <a:endParaRPr lang="cs-CZ"/>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i="1" dirty="0" err="1"/>
              <a:t>Assembly</a:t>
            </a:r>
            <a:r>
              <a:rPr lang="cs-CZ" dirty="0"/>
              <a:t> - </a:t>
            </a:r>
            <a:r>
              <a:rPr lang="cs-CZ" dirty="0" err="1"/>
              <a:t>properties</a:t>
            </a:r>
            <a:endParaRPr lang="cs-CZ" dirty="0"/>
          </a:p>
        </p:txBody>
      </p:sp>
      <p:sp>
        <p:nvSpPr>
          <p:cNvPr id="3" name="Zástupný symbol pro obsah 2"/>
          <p:cNvSpPr>
            <a:spLocks noGrp="1"/>
          </p:cNvSpPr>
          <p:nvPr>
            <p:ph sz="quarter" idx="1"/>
          </p:nvPr>
        </p:nvSpPr>
        <p:spPr/>
        <p:txBody>
          <a:bodyPr>
            <a:normAutofit/>
          </a:bodyPr>
          <a:lstStyle/>
          <a:p>
            <a:r>
              <a:rPr lang="cs-CZ" sz="2400" b="1" dirty="0" err="1"/>
              <a:t>EntryPoint</a:t>
            </a:r>
            <a:r>
              <a:rPr lang="cs-CZ" sz="2400" b="1" dirty="0"/>
              <a:t> </a:t>
            </a:r>
            <a:r>
              <a:rPr lang="cs-CZ" sz="2400" dirty="0"/>
              <a:t> - </a:t>
            </a:r>
            <a:r>
              <a:rPr lang="cs-CZ" sz="2400" dirty="0" err="1"/>
              <a:t>entry</a:t>
            </a:r>
            <a:r>
              <a:rPr lang="cs-CZ" sz="2400" dirty="0"/>
              <a:t> point </a:t>
            </a:r>
            <a:r>
              <a:rPr lang="cs-CZ" sz="2400" dirty="0" err="1"/>
              <a:t>for</a:t>
            </a:r>
            <a:r>
              <a:rPr lang="cs-CZ" sz="2400" dirty="0"/>
              <a:t> </a:t>
            </a:r>
            <a:r>
              <a:rPr lang="cs-CZ" sz="2400" dirty="0" err="1"/>
              <a:t>Assembly</a:t>
            </a:r>
            <a:endParaRPr lang="cs-CZ" sz="2400" dirty="0"/>
          </a:p>
          <a:p>
            <a:r>
              <a:rPr lang="cs-CZ" sz="2400" b="1" dirty="0" err="1"/>
              <a:t>FullName</a:t>
            </a:r>
            <a:r>
              <a:rPr lang="cs-CZ" sz="2400" dirty="0"/>
              <a:t> - </a:t>
            </a:r>
            <a:r>
              <a:rPr lang="cs-CZ" sz="2400" dirty="0" err="1"/>
              <a:t>name</a:t>
            </a:r>
            <a:endParaRPr lang="cs-CZ" sz="2400" dirty="0"/>
          </a:p>
          <a:p>
            <a:r>
              <a:rPr lang="cs-CZ" sz="2400" b="1" dirty="0" err="1"/>
              <a:t>GlobalAssemblyCache</a:t>
            </a:r>
            <a:r>
              <a:rPr lang="cs-CZ" sz="2400" dirty="0"/>
              <a:t> – </a:t>
            </a:r>
            <a:r>
              <a:rPr lang="cs-CZ" sz="2400" dirty="0" err="1"/>
              <a:t>is</a:t>
            </a:r>
            <a:r>
              <a:rPr lang="cs-CZ" sz="2400" dirty="0"/>
              <a:t> </a:t>
            </a:r>
            <a:r>
              <a:rPr lang="cs-CZ" sz="2400" dirty="0" err="1"/>
              <a:t>assembly</a:t>
            </a:r>
            <a:r>
              <a:rPr lang="cs-CZ" sz="2400" dirty="0"/>
              <a:t> </a:t>
            </a:r>
            <a:r>
              <a:rPr lang="cs-CZ" sz="2400" dirty="0" err="1"/>
              <a:t>loaded</a:t>
            </a:r>
            <a:r>
              <a:rPr lang="cs-CZ" sz="2400" dirty="0"/>
              <a:t> in GAC?</a:t>
            </a:r>
          </a:p>
          <a:p>
            <a:r>
              <a:rPr lang="cs-CZ" sz="2400" b="1" dirty="0" err="1"/>
              <a:t>Location</a:t>
            </a:r>
            <a:r>
              <a:rPr lang="cs-CZ" sz="2400" dirty="0"/>
              <a:t> – </a:t>
            </a:r>
            <a:r>
              <a:rPr lang="cs-CZ" sz="2400" dirty="0" err="1"/>
              <a:t>path</a:t>
            </a:r>
            <a:r>
              <a:rPr lang="cs-CZ" sz="2400" dirty="0"/>
              <a:t> to </a:t>
            </a:r>
            <a:r>
              <a:rPr lang="cs-CZ" sz="2400" dirty="0" err="1"/>
              <a:t>assembly</a:t>
            </a:r>
            <a:endParaRPr lang="cs-CZ" sz="2400" dirty="0"/>
          </a:p>
          <a:p>
            <a:r>
              <a:rPr lang="cs-CZ" sz="2400" b="1" dirty="0" err="1"/>
              <a:t>ReflectionOnly</a:t>
            </a:r>
            <a:r>
              <a:rPr lang="cs-CZ" sz="2400" dirty="0"/>
              <a:t> – </a:t>
            </a:r>
            <a:r>
              <a:rPr lang="cs-CZ" sz="2400" dirty="0" err="1"/>
              <a:t>is</a:t>
            </a:r>
            <a:r>
              <a:rPr lang="cs-CZ" sz="2400" dirty="0"/>
              <a:t> </a:t>
            </a:r>
            <a:r>
              <a:rPr lang="cs-CZ" sz="2400" dirty="0" err="1"/>
              <a:t>assembly</a:t>
            </a:r>
            <a:r>
              <a:rPr lang="cs-CZ" sz="2400" dirty="0"/>
              <a:t> </a:t>
            </a:r>
            <a:r>
              <a:rPr lang="cs-CZ" sz="2400" dirty="0" err="1"/>
              <a:t>loaded</a:t>
            </a:r>
            <a:r>
              <a:rPr lang="cs-CZ" sz="2400" dirty="0"/>
              <a:t> </a:t>
            </a:r>
            <a:r>
              <a:rPr lang="cs-CZ" sz="2400" dirty="0" err="1"/>
              <a:t>only</a:t>
            </a:r>
            <a:r>
              <a:rPr lang="cs-CZ" sz="2400" dirty="0"/>
              <a:t> </a:t>
            </a:r>
            <a:r>
              <a:rPr lang="cs-CZ" sz="2400" dirty="0" err="1"/>
              <a:t>for</a:t>
            </a:r>
            <a:r>
              <a:rPr lang="cs-CZ" sz="2400" dirty="0"/>
              <a:t> </a:t>
            </a:r>
            <a:r>
              <a:rPr lang="cs-CZ" sz="2400" dirty="0" err="1"/>
              <a:t>reflection</a:t>
            </a:r>
            <a:r>
              <a:rPr lang="cs-CZ" sz="2400" dirty="0"/>
              <a:t>?</a:t>
            </a:r>
          </a:p>
          <a:p>
            <a:endParaRPr lang="cs-CZ" dirty="0"/>
          </a:p>
          <a:p>
            <a:endParaRPr lang="cs-CZ"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7</a:t>
            </a:fld>
            <a:endParaRPr lang="cs-CZ"/>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i="1" dirty="0" err="1"/>
              <a:t>Assembly</a:t>
            </a:r>
            <a:r>
              <a:rPr lang="cs-CZ" dirty="0"/>
              <a:t> – </a:t>
            </a:r>
            <a:r>
              <a:rPr lang="cs-CZ" dirty="0" err="1"/>
              <a:t>properties</a:t>
            </a:r>
            <a:endParaRPr lang="cs-CZ" dirty="0"/>
          </a:p>
        </p:txBody>
      </p:sp>
      <p:sp>
        <p:nvSpPr>
          <p:cNvPr id="5" name="Zaoblený obdélník 4"/>
          <p:cNvSpPr/>
          <p:nvPr/>
        </p:nvSpPr>
        <p:spPr>
          <a:xfrm>
            <a:off x="714348" y="2143116"/>
            <a:ext cx="7715304" cy="44291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lvl="1"/>
            <a:r>
              <a:rPr lang="cs-CZ" sz="1600" dirty="0" err="1"/>
              <a:t>Assembly</a:t>
            </a:r>
            <a:r>
              <a:rPr lang="cs-CZ" sz="1600" dirty="0"/>
              <a:t> </a:t>
            </a:r>
            <a:r>
              <a:rPr lang="cs-CZ" sz="1600" dirty="0" err="1"/>
              <a:t>executing</a:t>
            </a:r>
            <a:r>
              <a:rPr lang="cs-CZ" sz="1600" dirty="0"/>
              <a:t> = </a:t>
            </a:r>
            <a:r>
              <a:rPr lang="cs-CZ" sz="1600" dirty="0" err="1"/>
              <a:t>Assembly.GetExecutingAssembly</a:t>
            </a:r>
            <a:r>
              <a:rPr lang="cs-CZ" sz="1600" dirty="0"/>
              <a:t>();</a:t>
            </a:r>
          </a:p>
          <a:p>
            <a:pPr lvl="1"/>
            <a:endParaRPr lang="cs-CZ" sz="1600" dirty="0"/>
          </a:p>
          <a:p>
            <a:pPr lvl="1"/>
            <a:r>
              <a:rPr lang="cs-CZ" sz="1600" dirty="0" err="1"/>
              <a:t>Console.WriteLine</a:t>
            </a:r>
            <a:r>
              <a:rPr lang="cs-CZ" sz="1600" dirty="0"/>
              <a:t>(</a:t>
            </a:r>
            <a:r>
              <a:rPr lang="cs-CZ" sz="1600" dirty="0" err="1"/>
              <a:t>executing.EntryPoint</a:t>
            </a:r>
            <a:r>
              <a:rPr lang="cs-CZ" sz="1600" dirty="0"/>
              <a:t>);</a:t>
            </a:r>
          </a:p>
          <a:p>
            <a:pPr lvl="1"/>
            <a:r>
              <a:rPr lang="en-US" sz="1600" dirty="0"/>
              <a:t>// </a:t>
            </a:r>
            <a:r>
              <a:rPr lang="cs-CZ" sz="1600" dirty="0" err="1"/>
              <a:t>Void</a:t>
            </a:r>
            <a:r>
              <a:rPr lang="cs-CZ" sz="1600" dirty="0"/>
              <a:t> </a:t>
            </a:r>
            <a:r>
              <a:rPr lang="cs-CZ" sz="1600" dirty="0" err="1"/>
              <a:t>Main</a:t>
            </a:r>
            <a:r>
              <a:rPr lang="cs-CZ" sz="1600" dirty="0"/>
              <a:t>(</a:t>
            </a:r>
            <a:r>
              <a:rPr lang="cs-CZ" sz="1600" dirty="0" err="1"/>
              <a:t>System.String</a:t>
            </a:r>
            <a:r>
              <a:rPr lang="cs-CZ" sz="1600" dirty="0"/>
              <a:t>[])</a:t>
            </a:r>
          </a:p>
          <a:p>
            <a:pPr lvl="1"/>
            <a:endParaRPr lang="cs-CZ" sz="1600" dirty="0"/>
          </a:p>
          <a:p>
            <a:pPr lvl="1"/>
            <a:r>
              <a:rPr lang="cs-CZ" sz="1600" dirty="0" err="1"/>
              <a:t>Console.WriteLine</a:t>
            </a:r>
            <a:r>
              <a:rPr lang="cs-CZ" sz="1600" dirty="0"/>
              <a:t>(</a:t>
            </a:r>
            <a:r>
              <a:rPr lang="cs-CZ" sz="1600" dirty="0" err="1"/>
              <a:t>executing.FullName</a:t>
            </a:r>
            <a:r>
              <a:rPr lang="cs-CZ" sz="1600" dirty="0"/>
              <a:t>);</a:t>
            </a:r>
          </a:p>
          <a:p>
            <a:pPr lvl="1"/>
            <a:r>
              <a:rPr lang="en-US" sz="1600" dirty="0"/>
              <a:t>// </a:t>
            </a:r>
            <a:r>
              <a:rPr lang="cs-CZ" sz="1600" dirty="0"/>
              <a:t>Test, </a:t>
            </a:r>
            <a:r>
              <a:rPr lang="cs-CZ" sz="1600" dirty="0" err="1"/>
              <a:t>Version</a:t>
            </a:r>
            <a:r>
              <a:rPr lang="cs-CZ" sz="1600" dirty="0"/>
              <a:t>=1.0.0.0, </a:t>
            </a:r>
            <a:r>
              <a:rPr lang="cs-CZ" sz="1600" dirty="0" err="1"/>
              <a:t>Culture</a:t>
            </a:r>
            <a:r>
              <a:rPr lang="cs-CZ" sz="1600" dirty="0"/>
              <a:t>=</a:t>
            </a:r>
            <a:r>
              <a:rPr lang="cs-CZ" sz="1600" dirty="0" err="1"/>
              <a:t>neutral</a:t>
            </a:r>
            <a:r>
              <a:rPr lang="cs-CZ" sz="1600" dirty="0"/>
              <a:t>, </a:t>
            </a:r>
            <a:r>
              <a:rPr lang="cs-CZ" sz="1600" dirty="0" err="1"/>
              <a:t>PublicKeyToken</a:t>
            </a:r>
            <a:r>
              <a:rPr lang="cs-CZ" sz="1600" dirty="0"/>
              <a:t>=</a:t>
            </a:r>
            <a:r>
              <a:rPr lang="cs-CZ" sz="1600" dirty="0" err="1"/>
              <a:t>null</a:t>
            </a:r>
            <a:endParaRPr lang="cs-CZ" sz="1600" dirty="0"/>
          </a:p>
          <a:p>
            <a:pPr lvl="1"/>
            <a:endParaRPr lang="cs-CZ" sz="1600" dirty="0"/>
          </a:p>
          <a:p>
            <a:pPr lvl="1"/>
            <a:r>
              <a:rPr lang="cs-CZ" sz="1600" dirty="0" err="1"/>
              <a:t>Console.WriteLine</a:t>
            </a:r>
            <a:r>
              <a:rPr lang="cs-CZ" sz="1600" dirty="0"/>
              <a:t>(</a:t>
            </a:r>
            <a:r>
              <a:rPr lang="cs-CZ" sz="1600" dirty="0" err="1"/>
              <a:t>executing.GlobalAssemblyCache</a:t>
            </a:r>
            <a:r>
              <a:rPr lang="cs-CZ" sz="1600" dirty="0"/>
              <a:t>);</a:t>
            </a:r>
          </a:p>
          <a:p>
            <a:pPr lvl="1"/>
            <a:r>
              <a:rPr lang="en-US" sz="1600" dirty="0"/>
              <a:t>// False</a:t>
            </a:r>
          </a:p>
          <a:p>
            <a:pPr lvl="1"/>
            <a:endParaRPr lang="cs-CZ" sz="1600" dirty="0"/>
          </a:p>
          <a:p>
            <a:pPr lvl="1"/>
            <a:r>
              <a:rPr lang="cs-CZ" sz="1600" dirty="0" err="1"/>
              <a:t>Console.WriteLine</a:t>
            </a:r>
            <a:r>
              <a:rPr lang="cs-CZ" sz="1600" dirty="0"/>
              <a:t>(</a:t>
            </a:r>
            <a:r>
              <a:rPr lang="cs-CZ" sz="1600" dirty="0" err="1"/>
              <a:t>executing.Location</a:t>
            </a:r>
            <a:r>
              <a:rPr lang="cs-CZ" sz="1600" dirty="0"/>
              <a:t>);</a:t>
            </a:r>
          </a:p>
          <a:p>
            <a:pPr lvl="1"/>
            <a:r>
              <a:rPr lang="en-US" sz="1600" dirty="0"/>
              <a:t>// </a:t>
            </a:r>
            <a:r>
              <a:rPr lang="cs-CZ" sz="1600" dirty="0"/>
              <a:t>d:\Source\Test\Test\bin\Debug\Test.exe</a:t>
            </a:r>
            <a:endParaRPr lang="en-US" sz="1600" dirty="0"/>
          </a:p>
          <a:p>
            <a:pPr lvl="1"/>
            <a:endParaRPr lang="cs-CZ" sz="1600" dirty="0"/>
          </a:p>
          <a:p>
            <a:pPr lvl="1"/>
            <a:r>
              <a:rPr lang="cs-CZ" sz="1600" dirty="0" err="1"/>
              <a:t>Console.WriteLine</a:t>
            </a:r>
            <a:r>
              <a:rPr lang="cs-CZ" sz="1600" dirty="0"/>
              <a:t>(</a:t>
            </a:r>
            <a:r>
              <a:rPr lang="cs-CZ" sz="1600" dirty="0" err="1"/>
              <a:t>executing.ReflectionOnly</a:t>
            </a:r>
            <a:r>
              <a:rPr lang="cs-CZ" sz="1600" dirty="0"/>
              <a:t>);</a:t>
            </a:r>
            <a:endParaRPr lang="en-US" sz="1600" dirty="0"/>
          </a:p>
          <a:p>
            <a:pPr lvl="1"/>
            <a:r>
              <a:rPr lang="en-US" sz="1600" dirty="0"/>
              <a:t>//</a:t>
            </a:r>
            <a:r>
              <a:rPr lang="cs-CZ" sz="1600" dirty="0" err="1"/>
              <a:t>False</a:t>
            </a:r>
            <a:endParaRPr lang="cs-CZ" sz="1600" dirty="0"/>
          </a:p>
          <a:p>
            <a:pPr lvl="1"/>
            <a:endParaRPr lang="cs-CZ" sz="1600" dirty="0"/>
          </a:p>
        </p:txBody>
      </p:sp>
      <p:sp>
        <p:nvSpPr>
          <p:cNvPr id="6" name="Zástupný symbol pro obsah 2"/>
          <p:cNvSpPr>
            <a:spLocks noGrp="1"/>
          </p:cNvSpPr>
          <p:nvPr>
            <p:ph sz="quarter" idx="1"/>
          </p:nvPr>
        </p:nvSpPr>
        <p:spPr>
          <a:xfrm>
            <a:off x="612648" y="1600200"/>
            <a:ext cx="8153400" cy="542916"/>
          </a:xfrm>
        </p:spPr>
        <p:txBody>
          <a:bodyPr>
            <a:normAutofit/>
          </a:bodyPr>
          <a:lstStyle/>
          <a:p>
            <a:r>
              <a:rPr lang="cs-CZ" dirty="0" err="1"/>
              <a:t>Example</a:t>
            </a:r>
            <a:r>
              <a:rPr lang="cs-CZ" dirty="0"/>
              <a:t> </a:t>
            </a:r>
            <a:r>
              <a:rPr lang="cs-CZ" dirty="0" err="1"/>
              <a:t>for</a:t>
            </a:r>
            <a:r>
              <a:rPr lang="cs-CZ" dirty="0"/>
              <a:t> </a:t>
            </a:r>
            <a:r>
              <a:rPr lang="cs-CZ" dirty="0" err="1"/>
              <a:t>simple</a:t>
            </a:r>
            <a:r>
              <a:rPr lang="cs-CZ" dirty="0"/>
              <a:t> </a:t>
            </a:r>
            <a:r>
              <a:rPr lang="cs-CZ" dirty="0" err="1"/>
              <a:t>console</a:t>
            </a:r>
            <a:r>
              <a:rPr lang="cs-CZ" dirty="0"/>
              <a:t> </a:t>
            </a:r>
            <a:r>
              <a:rPr lang="cs-CZ" dirty="0" err="1"/>
              <a:t>application</a:t>
            </a:r>
            <a:r>
              <a:rPr lang="cs-CZ" dirty="0"/>
              <a:t> </a:t>
            </a:r>
            <a:r>
              <a:rPr lang="en-US" dirty="0"/>
              <a:t>Test.exe</a:t>
            </a:r>
            <a:endParaRPr lang="cs-CZ" dirty="0"/>
          </a:p>
        </p:txBody>
      </p:sp>
      <p:sp>
        <p:nvSpPr>
          <p:cNvPr id="7" name="Zástupný symbol pro číslo snímku 6"/>
          <p:cNvSpPr>
            <a:spLocks noGrp="1"/>
          </p:cNvSpPr>
          <p:nvPr>
            <p:ph type="sldNum" sz="quarter" idx="12"/>
          </p:nvPr>
        </p:nvSpPr>
        <p:spPr/>
        <p:txBody>
          <a:bodyPr>
            <a:normAutofit fontScale="85000" lnSpcReduction="20000"/>
          </a:bodyPr>
          <a:lstStyle/>
          <a:p>
            <a:fld id="{CFB5913D-B3EB-4F9A-986C-FCA439F7E727}" type="slidenum">
              <a:rPr lang="cs-CZ" smtClean="0"/>
              <a:pPr/>
              <a:t>8</a:t>
            </a:fld>
            <a:endParaRPr lang="cs-CZ"/>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i="1" dirty="0" err="1"/>
              <a:t>Assembly</a:t>
            </a:r>
            <a:r>
              <a:rPr lang="cs-CZ" dirty="0"/>
              <a:t> - </a:t>
            </a:r>
            <a:r>
              <a:rPr lang="cs-CZ" dirty="0" err="1"/>
              <a:t>methods</a:t>
            </a:r>
            <a:endParaRPr lang="cs-CZ" dirty="0"/>
          </a:p>
        </p:txBody>
      </p:sp>
      <p:sp>
        <p:nvSpPr>
          <p:cNvPr id="3" name="Zástupný symbol pro obsah 2"/>
          <p:cNvSpPr>
            <a:spLocks noGrp="1"/>
          </p:cNvSpPr>
          <p:nvPr>
            <p:ph sz="quarter" idx="1"/>
          </p:nvPr>
        </p:nvSpPr>
        <p:spPr/>
        <p:txBody>
          <a:bodyPr/>
          <a:lstStyle/>
          <a:p>
            <a:r>
              <a:rPr lang="cs-CZ" sz="2400" b="1" dirty="0" err="1"/>
              <a:t>CreateInstance</a:t>
            </a:r>
            <a:r>
              <a:rPr lang="cs-CZ" sz="2400" dirty="0"/>
              <a:t> – </a:t>
            </a:r>
            <a:r>
              <a:rPr lang="cs-CZ" sz="2400" dirty="0" err="1"/>
              <a:t>create</a:t>
            </a:r>
            <a:r>
              <a:rPr lang="cs-CZ" sz="2400" dirty="0"/>
              <a:t> instance </a:t>
            </a:r>
            <a:r>
              <a:rPr lang="cs-CZ" sz="2400" dirty="0" err="1"/>
              <a:t>of</a:t>
            </a:r>
            <a:r>
              <a:rPr lang="cs-CZ" sz="2400" dirty="0"/>
              <a:t> </a:t>
            </a:r>
            <a:r>
              <a:rPr lang="cs-CZ" sz="2400" dirty="0" err="1"/>
              <a:t>concrete</a:t>
            </a:r>
            <a:r>
              <a:rPr lang="cs-CZ" sz="2400" dirty="0"/>
              <a:t> type in </a:t>
            </a:r>
            <a:r>
              <a:rPr lang="cs-CZ" sz="2400" dirty="0" err="1"/>
              <a:t>assembly</a:t>
            </a:r>
            <a:endParaRPr lang="cs-CZ" sz="2400" dirty="0"/>
          </a:p>
          <a:p>
            <a:r>
              <a:rPr lang="cs-CZ" sz="2400" b="1" dirty="0" err="1"/>
              <a:t>GetCustomAttributes</a:t>
            </a:r>
            <a:r>
              <a:rPr lang="cs-CZ" sz="2400" dirty="0"/>
              <a:t> – </a:t>
            </a:r>
            <a:r>
              <a:rPr lang="cs-CZ" sz="2400" dirty="0" err="1"/>
              <a:t>returns</a:t>
            </a:r>
            <a:r>
              <a:rPr lang="cs-CZ" sz="2400" dirty="0"/>
              <a:t> </a:t>
            </a:r>
            <a:r>
              <a:rPr lang="cs-CZ" sz="2400" dirty="0" err="1"/>
              <a:t>array</a:t>
            </a:r>
            <a:r>
              <a:rPr lang="cs-CZ" sz="2400" dirty="0"/>
              <a:t> </a:t>
            </a:r>
            <a:r>
              <a:rPr lang="cs-CZ" sz="2400" dirty="0" err="1"/>
              <a:t>of</a:t>
            </a:r>
            <a:r>
              <a:rPr lang="cs-CZ" sz="2400" dirty="0"/>
              <a:t> </a:t>
            </a:r>
            <a:r>
              <a:rPr lang="cs-CZ" sz="2400" dirty="0" err="1"/>
              <a:t>custom</a:t>
            </a:r>
            <a:r>
              <a:rPr lang="cs-CZ" sz="2400" dirty="0"/>
              <a:t> </a:t>
            </a:r>
            <a:r>
              <a:rPr lang="cs-CZ" sz="2400" dirty="0" err="1"/>
              <a:t>attributes</a:t>
            </a:r>
            <a:r>
              <a:rPr lang="cs-CZ" sz="2400" dirty="0"/>
              <a:t> </a:t>
            </a:r>
            <a:r>
              <a:rPr lang="cs-CZ" sz="2400" dirty="0" err="1"/>
              <a:t>for</a:t>
            </a:r>
            <a:r>
              <a:rPr lang="cs-CZ" sz="2400" dirty="0"/>
              <a:t> </a:t>
            </a:r>
            <a:r>
              <a:rPr lang="cs-CZ" sz="2400" dirty="0" err="1"/>
              <a:t>asembly</a:t>
            </a:r>
            <a:endParaRPr lang="cs-CZ" sz="2400" dirty="0"/>
          </a:p>
          <a:p>
            <a:r>
              <a:rPr lang="cs-CZ" sz="2400" b="1" dirty="0" err="1"/>
              <a:t>GetModules</a:t>
            </a:r>
            <a:r>
              <a:rPr lang="cs-CZ" sz="2400" dirty="0"/>
              <a:t> – </a:t>
            </a:r>
            <a:r>
              <a:rPr lang="cs-CZ" sz="2400" dirty="0" err="1"/>
              <a:t>returns</a:t>
            </a:r>
            <a:r>
              <a:rPr lang="cs-CZ" sz="2400" dirty="0"/>
              <a:t> </a:t>
            </a:r>
            <a:r>
              <a:rPr lang="cs-CZ" sz="2400" dirty="0" err="1"/>
              <a:t>all</a:t>
            </a:r>
            <a:r>
              <a:rPr lang="cs-CZ" sz="2400" dirty="0"/>
              <a:t> </a:t>
            </a:r>
            <a:r>
              <a:rPr lang="cs-CZ" sz="2400" dirty="0" err="1"/>
              <a:t>modules</a:t>
            </a:r>
            <a:r>
              <a:rPr lang="cs-CZ" sz="2400" dirty="0"/>
              <a:t> in </a:t>
            </a:r>
            <a:r>
              <a:rPr lang="cs-CZ" sz="2400" dirty="0" err="1"/>
              <a:t>assembly</a:t>
            </a:r>
            <a:endParaRPr lang="cs-CZ" sz="2400" dirty="0"/>
          </a:p>
          <a:p>
            <a:r>
              <a:rPr lang="cs-CZ" sz="2400" b="1" dirty="0" err="1"/>
              <a:t>GetTypes</a:t>
            </a:r>
            <a:r>
              <a:rPr lang="cs-CZ" sz="2400" dirty="0"/>
              <a:t> – </a:t>
            </a:r>
            <a:r>
              <a:rPr lang="cs-CZ" sz="2400" dirty="0" err="1"/>
              <a:t>returns</a:t>
            </a:r>
            <a:r>
              <a:rPr lang="cs-CZ" sz="2400" dirty="0"/>
              <a:t> </a:t>
            </a:r>
            <a:r>
              <a:rPr lang="cs-CZ" sz="2400" dirty="0" err="1"/>
              <a:t>all</a:t>
            </a:r>
            <a:r>
              <a:rPr lang="cs-CZ" sz="2400" dirty="0"/>
              <a:t> </a:t>
            </a:r>
            <a:r>
              <a:rPr lang="cs-CZ" sz="2400" dirty="0" err="1"/>
              <a:t>types</a:t>
            </a:r>
            <a:r>
              <a:rPr lang="cs-CZ" sz="2400" dirty="0"/>
              <a:t> </a:t>
            </a:r>
            <a:r>
              <a:rPr lang="cs-CZ" sz="2400" dirty="0" err="1"/>
              <a:t>defined</a:t>
            </a:r>
            <a:r>
              <a:rPr lang="cs-CZ" sz="2400" dirty="0"/>
              <a:t> in </a:t>
            </a:r>
            <a:r>
              <a:rPr lang="cs-CZ" sz="2400" dirty="0" err="1"/>
              <a:t>assembyl</a:t>
            </a:r>
            <a:endParaRPr lang="cs-CZ" sz="2400" dirty="0"/>
          </a:p>
          <a:p>
            <a:endParaRPr lang="cs-CZ" dirty="0"/>
          </a:p>
        </p:txBody>
      </p:sp>
      <p:sp>
        <p:nvSpPr>
          <p:cNvPr id="4" name="Zástupný symbol pro číslo snímku 3"/>
          <p:cNvSpPr>
            <a:spLocks noGrp="1"/>
          </p:cNvSpPr>
          <p:nvPr>
            <p:ph type="sldNum" sz="quarter" idx="12"/>
          </p:nvPr>
        </p:nvSpPr>
        <p:spPr/>
        <p:txBody>
          <a:bodyPr>
            <a:normAutofit fontScale="85000" lnSpcReduction="20000"/>
          </a:bodyPr>
          <a:lstStyle/>
          <a:p>
            <a:fld id="{CFB5913D-B3EB-4F9A-986C-FCA439F7E727}" type="slidenum">
              <a:rPr lang="cs-CZ" smtClean="0"/>
              <a:pPr/>
              <a:t>9</a:t>
            </a:fld>
            <a:endParaRPr lang="cs-CZ"/>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án">
  <a:themeElements>
    <a:clrScheme name="Mediá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á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á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ady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3591181343F404D8AC79E90F1D2415E" ma:contentTypeVersion="2" ma:contentTypeDescription="Vytvoří nový dokument" ma:contentTypeScope="" ma:versionID="2881df219269e8746a7e8a9c023290c8">
  <xsd:schema xmlns:xsd="http://www.w3.org/2001/XMLSchema" xmlns:xs="http://www.w3.org/2001/XMLSchema" xmlns:p="http://schemas.microsoft.com/office/2006/metadata/properties" xmlns:ns2="0f116eb5-a1b2-4154-9823-9b5c0944f7a9" targetNamespace="http://schemas.microsoft.com/office/2006/metadata/properties" ma:root="true" ma:fieldsID="a95264e73313aeeaef1b1e77601fa07f" ns2:_="">
    <xsd:import namespace="0f116eb5-a1b2-4154-9823-9b5c0944f7a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116eb5-a1b2-4154-9823-9b5c0944f7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0E3FAD-C72B-4A9A-82C5-92E6F1908727}"/>
</file>

<file path=customXml/itemProps2.xml><?xml version="1.0" encoding="utf-8"?>
<ds:datastoreItem xmlns:ds="http://schemas.openxmlformats.org/officeDocument/2006/customXml" ds:itemID="{A3817771-52A1-458F-A502-5375AE660BBB}"/>
</file>

<file path=customXml/itemProps3.xml><?xml version="1.0" encoding="utf-8"?>
<ds:datastoreItem xmlns:ds="http://schemas.openxmlformats.org/officeDocument/2006/customXml" ds:itemID="{C86E6D1D-70E9-41D3-8EBC-40F84F5E29E9}"/>
</file>

<file path=docProps/app.xml><?xml version="1.0" encoding="utf-8"?>
<Properties xmlns="http://schemas.openxmlformats.org/officeDocument/2006/extended-properties" xmlns:vt="http://schemas.openxmlformats.org/officeDocument/2006/docPropsVTypes">
  <Template>Median</Template>
  <TotalTime>477</TotalTime>
  <Words>1613</Words>
  <Application>Microsoft Office PowerPoint</Application>
  <PresentationFormat>Předvádění na obrazovce (4:3)</PresentationFormat>
  <Paragraphs>395</Paragraphs>
  <Slides>30</Slides>
  <Notes>0</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30</vt:i4>
      </vt:variant>
    </vt:vector>
  </HeadingPairs>
  <TitlesOfParts>
    <vt:vector size="36" baseType="lpstr">
      <vt:lpstr>Arial</vt:lpstr>
      <vt:lpstr>Times New Roman</vt:lpstr>
      <vt:lpstr>Tw Cen MT</vt:lpstr>
      <vt:lpstr>Wingdings</vt:lpstr>
      <vt:lpstr>Wingdings 2</vt:lpstr>
      <vt:lpstr>Medián</vt:lpstr>
      <vt:lpstr>RefleCTION</vt:lpstr>
      <vt:lpstr>Metadata</vt:lpstr>
      <vt:lpstr>Assembly</vt:lpstr>
      <vt:lpstr>Single-file Assembly</vt:lpstr>
      <vt:lpstr>Multi-file Assembly</vt:lpstr>
      <vt:lpstr>Assembly</vt:lpstr>
      <vt:lpstr>Assembly - properties</vt:lpstr>
      <vt:lpstr>Assembly – properties</vt:lpstr>
      <vt:lpstr>Assembly - methods</vt:lpstr>
      <vt:lpstr>Assembly – methods</vt:lpstr>
      <vt:lpstr>Assembly - attributes</vt:lpstr>
      <vt:lpstr>Assembly - attributes</vt:lpstr>
      <vt:lpstr>Assembly – attributes</vt:lpstr>
      <vt:lpstr>Reflection class hiearchy</vt:lpstr>
      <vt:lpstr>Reflection – type informations</vt:lpstr>
      <vt:lpstr>Class Type</vt:lpstr>
      <vt:lpstr>Type - string</vt:lpstr>
      <vt:lpstr>MethodBody</vt:lpstr>
      <vt:lpstr>BindingFlags</vt:lpstr>
      <vt:lpstr>New class instance</vt:lpstr>
      <vt:lpstr>New class instance</vt:lpstr>
      <vt:lpstr>Attributes - create</vt:lpstr>
      <vt:lpstr>Attributes – read</vt:lpstr>
      <vt:lpstr>Dynamic code construction</vt:lpstr>
      <vt:lpstr>Dynamic code construction</vt:lpstr>
      <vt:lpstr>Dynamic code construction</vt:lpstr>
      <vt:lpstr>Dynamic code construction</vt:lpstr>
      <vt:lpstr>Dynamic code construction</vt:lpstr>
      <vt:lpstr>Dynamic code construction</vt:lpstr>
      <vt:lpstr>Dynamic code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mar23</dc:creator>
  <cp:lastModifiedBy>Jan Janoušek</cp:lastModifiedBy>
  <cp:revision>41</cp:revision>
  <dcterms:created xsi:type="dcterms:W3CDTF">2007-09-02T21:18:25Z</dcterms:created>
  <dcterms:modified xsi:type="dcterms:W3CDTF">2018-02-20T06:40:59Z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TC062561681029</vt:lpwstr>
  </property>
  <property fmtid="{D5CDD505-2E9C-101B-9397-08002B2CF9AE}" pid="3" name="ContentTypeId">
    <vt:lpwstr>0x01010023591181343F404D8AC79E90F1D2415E</vt:lpwstr>
  </property>
</Properties>
</file>