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82" r:id="rId2"/>
    <p:sldId id="309" r:id="rId3"/>
    <p:sldId id="297" r:id="rId4"/>
    <p:sldId id="283" r:id="rId5"/>
    <p:sldId id="307" r:id="rId6"/>
    <p:sldId id="316" r:id="rId7"/>
    <p:sldId id="298" r:id="rId8"/>
    <p:sldId id="299" r:id="rId9"/>
    <p:sldId id="284" r:id="rId10"/>
    <p:sldId id="295" r:id="rId11"/>
    <p:sldId id="285" r:id="rId12"/>
    <p:sldId id="287" r:id="rId13"/>
    <p:sldId id="286" r:id="rId14"/>
    <p:sldId id="317" r:id="rId15"/>
    <p:sldId id="288" r:id="rId16"/>
    <p:sldId id="300" r:id="rId17"/>
    <p:sldId id="310" r:id="rId18"/>
    <p:sldId id="301" r:id="rId19"/>
    <p:sldId id="303" r:id="rId20"/>
    <p:sldId id="312" r:id="rId21"/>
    <p:sldId id="289" r:id="rId22"/>
    <p:sldId id="291" r:id="rId23"/>
    <p:sldId id="314" r:id="rId24"/>
    <p:sldId id="318" r:id="rId25"/>
    <p:sldId id="292" r:id="rId26"/>
    <p:sldId id="293" r:id="rId27"/>
    <p:sldId id="294" r:id="rId28"/>
    <p:sldId id="319" r:id="rId29"/>
    <p:sldId id="322" r:id="rId30"/>
    <p:sldId id="324" r:id="rId31"/>
    <p:sldId id="325" r:id="rId32"/>
    <p:sldId id="331" r:id="rId33"/>
    <p:sldId id="320" r:id="rId34"/>
    <p:sldId id="326" r:id="rId35"/>
    <p:sldId id="328" r:id="rId36"/>
    <p:sldId id="330" r:id="rId37"/>
    <p:sldId id="329" r:id="rId38"/>
    <p:sldId id="313" r:id="rId39"/>
    <p:sldId id="304" r:id="rId40"/>
    <p:sldId id="305" r:id="rId41"/>
    <p:sldId id="306" r:id="rId42"/>
    <p:sldId id="323" r:id="rId4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317A954-89F0-4483-BAD2-764CF55D14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5E0F632-5832-49FA-B174-827B9B3D7E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9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36E9C259-FB81-4E0D-8777-6E80F20CEB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4919663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A9CD24C-1F80-44E7-B749-5365A8ADAC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687888"/>
            <a:ext cx="49847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AD04F774-9C4C-49C5-B766-4E1B9F9BF2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975"/>
            <a:ext cx="2914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C07D8910-7AF1-494A-9BA2-D21F8DFA5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51975"/>
            <a:ext cx="2990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F51B2D-A423-4912-A0DA-92D23415630E}" type="slidenum">
              <a:rPr lang="en-US" altLang="cs-CZ"/>
              <a:pPr/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F2BE4463-2D18-424C-9A78-AF0B925D47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8D6F2792-5427-4A64-B5FA-87A285BB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cs-CZ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68FED448-8C62-4F2C-A8A8-B0BA268DF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2AC10F-2632-4547-996E-97C8CB8634C4}" type="slidenum">
              <a:rPr lang="en-US" altLang="cs-CZ" sz="12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cs-CZ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9C3439-E807-4175-9DE7-D686D2A01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7E8E99-433D-4516-9920-E278A5F93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523312-9CA2-4E88-A71A-D545379F7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93548-86D0-439F-817F-07762E4E3E0E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40176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3DF814-810F-4B4A-A7E6-C92120CA5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AAC903-73E8-4B69-A22A-27EFCB860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4CAE6-CBB6-4160-BA11-D64212201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1F946-176A-413F-A2F0-C173C5BAB481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38936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867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867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A69AE5-4206-43E5-9C34-22036A267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BF6F63-A478-46E5-A182-F69531BB61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4E9F73-EA11-4208-B513-6133595DE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43EEC-B2CB-4634-8902-2F860BD21D9C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2098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CC82D2-F921-4550-A9C3-D3A9BBE56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969976-ECB0-466B-B1C3-3738E8959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F04D80-CCD5-4205-91F3-84E673D7E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A5B30-FA4C-455F-B1A6-2D1A0B321DDD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32990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0669FF-0606-4BCD-8285-6100AEF2D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F2F6D-B8FB-4C4A-A33F-7F648F7C9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B24FD-E97D-40F4-BE77-6DEABA54D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7FCE0-11F7-480C-9566-5EE835EDC181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283309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ACB07-65C5-4133-B1B7-8D0E7A61D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D2AAE-9F50-4054-B0C5-A43FE6F68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AAA0D-693E-4FAF-BD3D-42D5455B2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C1E78-9EE6-4A46-86A3-0B2AEE0DF57C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29328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07662A-7182-4D48-A9BF-6610BA704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01585D-6715-45C0-86B1-2BA583D45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8E12E4-C4CB-4926-BEAE-9CE6A791D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4A183-FF87-4101-97E5-235F4E2E92C2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145714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078FAF-6B05-4D0B-A550-FBF67536A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A70689-DB53-4659-8880-6A15485E4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9C0F85-42E8-4805-98C1-B8429F476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424C-9E35-47E0-B9D7-44C503BD6783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29446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C3CD45-B34D-41A3-B7FF-8F87895D7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AA4ACB-3498-4C9F-8BD2-8DDC5E68C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189852-46DD-415C-BD1C-EA73E68B0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38A89-ACDF-4D21-B354-05746CDC5902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14431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1AA7B-A8F1-43D6-9A24-F6E15CDB2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7970F-B644-4BBD-839F-CA62C4BA2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3BB3-2BF3-43E4-94B4-C79E092E1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C8FF0-E415-4858-97FC-4C71FBD41A95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279173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5BE0E-0E8A-4F08-BD7F-E7FB194E0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E953B-B3CF-405B-A369-43BBB0C75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7807E-65AA-4B25-A347-1B968D9A0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C36FD-84D8-4E22-A329-78CD63F0B995}" type="slidenum">
              <a:rPr lang="de-DE" altLang="cs-CZ"/>
              <a:pPr/>
              <a:t>‹#›</a:t>
            </a:fld>
            <a:endParaRPr lang="de-DE" altLang="cs-CZ"/>
          </a:p>
        </p:txBody>
      </p:sp>
    </p:spTree>
    <p:extLst>
      <p:ext uri="{BB962C8B-B14F-4D97-AF65-F5344CB8AC3E}">
        <p14:creationId xmlns:p14="http://schemas.microsoft.com/office/powerpoint/2010/main" val="90584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98F045-E0B6-4124-9BF7-8DE691D26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85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cs-CZ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724BBC-7DF1-4365-9AD2-FA60683E7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cs-CZ"/>
              <a:t>Klicken Sie, um die Formate des Vorlagentextes zu bearbeiten</a:t>
            </a:r>
          </a:p>
          <a:p>
            <a:pPr lvl="1"/>
            <a:r>
              <a:rPr lang="de-DE" altLang="cs-CZ"/>
              <a:t>Zweite Ebene</a:t>
            </a:r>
          </a:p>
          <a:p>
            <a:pPr lvl="2"/>
            <a:r>
              <a:rPr lang="de-DE" altLang="cs-CZ"/>
              <a:t>Dritte Ebene</a:t>
            </a:r>
          </a:p>
          <a:p>
            <a:pPr lvl="3"/>
            <a:r>
              <a:rPr lang="de-DE" altLang="cs-CZ"/>
              <a:t>Vierte Ebene</a:t>
            </a:r>
          </a:p>
          <a:p>
            <a:pPr lvl="4"/>
            <a:r>
              <a:rPr lang="de-DE" altLang="cs-CZ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5CD0A1-E8CB-4872-8E0C-5B17A0C0F8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0881A0D-F638-4ACD-A14C-80A737B085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540FB5-2672-4A1B-9C78-2C156B1971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848E08-1917-48EB-985F-A173A17BD380}" type="slidenum">
              <a:rPr lang="de-DE" altLang="cs-CZ"/>
              <a:pPr/>
              <a:t>‹#›</a:t>
            </a:fld>
            <a:endParaRPr lang="de-DE" altLang="cs-CZ"/>
          </a:p>
        </p:txBody>
      </p:sp>
      <p:pic>
        <p:nvPicPr>
          <p:cNvPr id="1031" name="Picture 8" descr="SSW-Logo">
            <a:extLst>
              <a:ext uri="{FF2B5EF4-FFF2-40B4-BE49-F238E27FC236}">
                <a16:creationId xmlns:a16="http://schemas.microsoft.com/office/drawing/2014/main" id="{CEE78AFC-3F86-43E5-9074-E2C8F5B519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533400"/>
            <a:ext cx="8366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interlocked.increment.aspx" TargetMode="External"/><Relationship Id="rId2" Type="http://schemas.openxmlformats.org/officeDocument/2006/relationships/hyperlink" Target="http://msdn.microsoft.com/en-us/library/dd78zt0c.aspx#Y6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system.threading.interlocked.decrement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timer.change.aspx" TargetMode="External"/><Relationship Id="rId2" Type="http://schemas.openxmlformats.org/officeDocument/2006/relationships/hyperlink" Target="http://msdn.microsoft.com/en-us/library/system.threading.timer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49618.asp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parameterizedthreadstart.aspx" TargetMode="External"/><Relationship Id="rId2" Type="http://schemas.openxmlformats.org/officeDocument/2006/relationships/hyperlink" Target="http://msdn.microsoft.com/en-us/library/system.threading.threadstar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číslo snímku 5">
            <a:extLst>
              <a:ext uri="{FF2B5EF4-FFF2-40B4-BE49-F238E27FC236}">
                <a16:creationId xmlns:a16="http://schemas.microsoft.com/office/drawing/2014/main" id="{6DE3AED1-D072-4C87-9A08-B3F01AB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CA78CE-B687-4938-9C72-A81F79D9B6EB}" type="slidenum">
              <a:rPr lang="de-DE" altLang="cs-CZ" sz="1400"/>
              <a:pPr/>
              <a:t>1</a:t>
            </a:fld>
            <a:endParaRPr lang="de-DE" altLang="cs-CZ" sz="1400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3C548B3-DE9F-40FC-AA18-0F82BFB9DD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52599"/>
            <a:ext cx="7772400" cy="1940859"/>
          </a:xfrm>
        </p:spPr>
        <p:txBody>
          <a:bodyPr/>
          <a:lstStyle/>
          <a:p>
            <a:r>
              <a:rPr lang="de-DE" altLang="cs-CZ" dirty="0">
                <a:solidFill>
                  <a:srgbClr val="FF0000"/>
                </a:solidFill>
              </a:rPr>
              <a:t>Threads</a:t>
            </a:r>
            <a:br>
              <a:rPr lang="de-DE" altLang="cs-CZ" dirty="0">
                <a:solidFill>
                  <a:srgbClr val="FF0000"/>
                </a:solidFill>
              </a:rPr>
            </a:br>
            <a:br>
              <a:rPr lang="de-DE" altLang="cs-CZ" dirty="0">
                <a:solidFill>
                  <a:srgbClr val="FF0000"/>
                </a:solidFill>
              </a:rPr>
            </a:br>
            <a:r>
              <a:rPr lang="de-DE" altLang="cs-CZ" dirty="0" err="1">
                <a:solidFill>
                  <a:srgbClr val="FF0000"/>
                </a:solidFill>
              </a:rPr>
              <a:t>Modified</a:t>
            </a:r>
            <a:r>
              <a:rPr lang="cs-CZ" altLang="cs-CZ" dirty="0">
                <a:solidFill>
                  <a:srgbClr val="FF0000"/>
                </a:solidFill>
              </a:rPr>
              <a:t> by</a:t>
            </a:r>
            <a:r>
              <a:rPr lang="de-DE" altLang="cs-CZ" dirty="0">
                <a:solidFill>
                  <a:srgbClr val="FF0000"/>
                </a:solidFill>
              </a:rPr>
              <a:t> Jan </a:t>
            </a:r>
            <a:r>
              <a:rPr lang="cs-CZ" altLang="cs-CZ" dirty="0">
                <a:solidFill>
                  <a:srgbClr val="FF0000"/>
                </a:solidFill>
              </a:rPr>
              <a:t>Janoušek</a:t>
            </a:r>
            <a:endParaRPr lang="de-DE" altLang="cs-CZ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FBB7385E-7F73-45D3-A3BF-8DBE019D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5945188"/>
            <a:ext cx="4899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cs-CZ" sz="1600">
                <a:cs typeface="Times New Roman" panose="02020603050405020304" pitchFamily="18" charset="0"/>
              </a:rPr>
              <a:t>©</a:t>
            </a:r>
            <a:r>
              <a:rPr lang="de-AT" altLang="cs-CZ" sz="1600"/>
              <a:t> University of Linz, Institute for System Software, 2004</a:t>
            </a:r>
          </a:p>
          <a:p>
            <a:r>
              <a:rPr lang="de-AT" altLang="cs-CZ" sz="1600"/>
              <a:t>published under the Microsoft Curriculum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číslo snímku 5">
            <a:extLst>
              <a:ext uri="{FF2B5EF4-FFF2-40B4-BE49-F238E27FC236}">
                <a16:creationId xmlns:a16="http://schemas.microsoft.com/office/drawing/2014/main" id="{F5DABEE2-6FC8-4CBE-B76C-7A99FA01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C4D64B-1D82-40AA-B870-524563519A62}" type="slidenum">
              <a:rPr lang="de-DE" altLang="cs-CZ" sz="1400"/>
              <a:pPr/>
              <a:t>10</a:t>
            </a:fld>
            <a:endParaRPr lang="de-DE" altLang="cs-CZ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F67303D-6A70-4FD9-A638-80FA80D5F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Differences to Java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C4B3D49-CB42-453F-A8A5-D5CEE3F3D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810000" cy="1752600"/>
          </a:xfrm>
          <a:solidFill>
            <a:schemeClr val="hlink"/>
          </a:solidFill>
        </p:spPr>
        <p:txBody>
          <a:bodyPr/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void P()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... </a:t>
            </a:r>
            <a:r>
              <a:rPr lang="en-US" altLang="cs-CZ" sz="1400" i="1">
                <a:latin typeface="Arial" panose="020B0604020202020204" pitchFamily="34" charset="0"/>
              </a:rPr>
              <a:t>thread actions</a:t>
            </a:r>
            <a:r>
              <a:rPr lang="en-US" altLang="cs-CZ" sz="1400">
                <a:latin typeface="Arial" panose="020B0604020202020204" pitchFamily="34" charset="0"/>
              </a:rPr>
              <a:t> ...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Thread t = new Thread(P);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195FF8F-78C7-4327-AEE0-7761D144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3810000" cy="1752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400">
                <a:latin typeface="Arial" panose="020B0604020202020204" pitchFamily="34" charset="0"/>
              </a:rPr>
              <a:t>class MyThread extends Thread {</a:t>
            </a:r>
          </a:p>
          <a:p>
            <a:r>
              <a:rPr lang="en-US" altLang="cs-CZ" sz="1400">
                <a:latin typeface="Arial" panose="020B0604020202020204" pitchFamily="34" charset="0"/>
              </a:rPr>
              <a:t>	public void run() {</a:t>
            </a:r>
          </a:p>
          <a:p>
            <a:r>
              <a:rPr lang="en-US" altLang="cs-CZ" sz="1400">
                <a:latin typeface="Arial" panose="020B0604020202020204" pitchFamily="34" charset="0"/>
              </a:rPr>
              <a:t>		... </a:t>
            </a:r>
            <a:r>
              <a:rPr lang="en-US" altLang="cs-CZ" sz="1400" i="1">
                <a:latin typeface="Arial" panose="020B0604020202020204" pitchFamily="34" charset="0"/>
              </a:rPr>
              <a:t>thread actions</a:t>
            </a:r>
            <a:r>
              <a:rPr lang="en-US" altLang="cs-CZ" sz="1400">
                <a:latin typeface="Arial" panose="020B0604020202020204" pitchFamily="34" charset="0"/>
              </a:rPr>
              <a:t> ...</a:t>
            </a:r>
          </a:p>
          <a:p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r>
              <a:rPr lang="en-US" altLang="cs-CZ" sz="1400">
                <a:latin typeface="Arial" panose="020B0604020202020204" pitchFamily="34" charset="0"/>
              </a:rPr>
              <a:t>}</a:t>
            </a:r>
          </a:p>
          <a:p>
            <a:endParaRPr lang="en-US" altLang="cs-CZ" sz="1400">
              <a:latin typeface="Arial" panose="020B0604020202020204" pitchFamily="34" charset="0"/>
            </a:endParaRPr>
          </a:p>
          <a:p>
            <a:r>
              <a:rPr lang="en-US" altLang="cs-CZ" sz="1400">
                <a:latin typeface="Arial" panose="020B0604020202020204" pitchFamily="34" charset="0"/>
              </a:rPr>
              <a:t>Thread t = new MyThread();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0A14E600-D0EF-4F08-B5B7-AA1FCA78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15728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2000" b="1"/>
              <a:t>C#</a:t>
            </a:r>
            <a:endParaRPr lang="en-US" altLang="cs-CZ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43F5BDD8-8691-4BBD-840E-22CC2B5B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143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2000" b="1"/>
              <a:t>Java</a:t>
            </a:r>
            <a:endParaRPr lang="en-US" altLang="cs-CZ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9C11AAFC-B523-47F6-A80A-7E398616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3962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cs-CZ" sz="1600"/>
              <a:t>Does not require a subclass of </a:t>
            </a:r>
            <a:r>
              <a:rPr lang="en-US" altLang="cs-CZ" sz="1600" i="1"/>
              <a:t>Thread</a:t>
            </a:r>
            <a:endParaRPr lang="en-US" altLang="cs-CZ" sz="1600"/>
          </a:p>
          <a:p>
            <a:pPr>
              <a:buFontTx/>
              <a:buChar char="•"/>
            </a:pPr>
            <a:endParaRPr lang="en-US" altLang="cs-CZ" sz="1600"/>
          </a:p>
          <a:p>
            <a:endParaRPr lang="en-US" altLang="cs-CZ" sz="800"/>
          </a:p>
          <a:p>
            <a:pPr>
              <a:buFontTx/>
              <a:buChar char="•"/>
            </a:pPr>
            <a:r>
              <a:rPr lang="en-US" altLang="cs-CZ" sz="1600"/>
              <a:t>Any parameterless void method can be started as a thread.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cs-CZ" sz="1600" i="1"/>
              <a:t>Abort</a:t>
            </a:r>
            <a:r>
              <a:rPr lang="en-US" altLang="cs-CZ" sz="1600"/>
              <a:t> method =&gt; </a:t>
            </a:r>
            <a:r>
              <a:rPr lang="en-US" altLang="cs-CZ" sz="1600" i="1"/>
              <a:t>ThreadAbortException</a:t>
            </a:r>
            <a:r>
              <a:rPr lang="en-US" altLang="cs-CZ" sz="1600"/>
              <a:t> Can be caught, but is re-thrown at the end of the catch clause, unless </a:t>
            </a:r>
            <a:r>
              <a:rPr lang="en-US" altLang="cs-CZ" sz="1600" i="1"/>
              <a:t>ResetAbort</a:t>
            </a:r>
            <a:r>
              <a:rPr lang="en-US" altLang="cs-CZ" sz="1600"/>
              <a:t> is called.</a:t>
            </a:r>
            <a:br>
              <a:rPr lang="en-US" altLang="cs-CZ" sz="1600"/>
            </a:br>
            <a:r>
              <a:rPr lang="en-US" altLang="cs-CZ" sz="1600"/>
              <a:t>All finally blocks are executed (also the </a:t>
            </a:r>
            <a:r>
              <a:rPr lang="en-US" altLang="cs-CZ" sz="1600" i="1"/>
              <a:t>Exit</a:t>
            </a:r>
            <a:r>
              <a:rPr lang="en-US" altLang="cs-CZ" sz="1600"/>
              <a:t> of a monitor).</a:t>
            </a:r>
            <a:endParaRPr lang="en-US" altLang="cs-CZ" sz="1400">
              <a:latin typeface="Arial" panose="020B0604020202020204" pitchFamily="34" charset="0"/>
            </a:endParaRPr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02029A8C-6317-4070-9A33-28D0C151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657600"/>
            <a:ext cx="3810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cs-CZ" sz="1600"/>
              <a:t>User-defined thread must be a subclass of </a:t>
            </a:r>
            <a:r>
              <a:rPr lang="en-US" altLang="cs-CZ" sz="1600" i="1"/>
              <a:t>Thread</a:t>
            </a:r>
            <a:r>
              <a:rPr lang="en-US" altLang="cs-CZ" sz="1600"/>
              <a:t> or implement </a:t>
            </a:r>
            <a:r>
              <a:rPr lang="en-US" altLang="cs-CZ" sz="1600" i="1"/>
              <a:t>Runnable</a:t>
            </a:r>
            <a:r>
              <a:rPr lang="en-US" altLang="cs-CZ" sz="1600"/>
              <a:t>.</a:t>
            </a:r>
          </a:p>
          <a:p>
            <a:pPr>
              <a:buFontTx/>
              <a:buChar char="•"/>
            </a:pPr>
            <a:endParaRPr lang="en-US" altLang="cs-CZ" sz="800"/>
          </a:p>
          <a:p>
            <a:pPr>
              <a:buFontTx/>
              <a:buChar char="•"/>
            </a:pPr>
            <a:r>
              <a:rPr lang="en-US" altLang="cs-CZ" sz="1600"/>
              <a:t>Thread actions must be implemented in a method </a:t>
            </a:r>
            <a:r>
              <a:rPr lang="en-US" altLang="cs-CZ" sz="1600" i="1"/>
              <a:t>run</a:t>
            </a:r>
            <a:r>
              <a:rPr lang="en-US" altLang="cs-CZ" sz="1600"/>
              <a:t>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cs-CZ" sz="1600" i="1"/>
              <a:t>stop</a:t>
            </a:r>
            <a:r>
              <a:rPr lang="en-US" altLang="cs-CZ" sz="1600"/>
              <a:t> method is deprecated because it can release a monitor in an inconsistent state.</a:t>
            </a:r>
            <a:endParaRPr lang="en-US" altLang="cs-CZ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pro číslo snímku 5">
            <a:extLst>
              <a:ext uri="{FF2B5EF4-FFF2-40B4-BE49-F238E27FC236}">
                <a16:creationId xmlns:a16="http://schemas.microsoft.com/office/drawing/2014/main" id="{8238A0A3-B1AC-44FA-BB1B-96F48A88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5E8D0B-CF18-4D0F-BA21-9526D5195593}" type="slidenum">
              <a:rPr lang="de-DE" altLang="cs-CZ" sz="1400"/>
              <a:pPr/>
              <a:t>11</a:t>
            </a:fld>
            <a:endParaRPr lang="de-DE" altLang="cs-CZ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9D88F8B-C8C8-4A2B-8F6B-F0280415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Thread States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3F207F2-5D38-4C4F-9CF3-8F34E8447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Thread t = new Thread(P);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Console.WriteLine("name={0}, priority={1}, state={2}", t.Name, t.Priority, t.ThreadState);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t.Name = "Worker"; t.Priority = ThreadPriority.BelowNormal;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	t.Start();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Thread.Sleep(1);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Console.WriteLine("name={0}, priority={1}, state={2}", t.Name, t.Priority, t.ThreadState);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t.Suspend();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Thread.Sleep(1);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Console.WriteLine("state={0}", t.ThreadState);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t.Resume();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Console.WriteLine("state={0}", t.ThreadState);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t.Abort();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Thread.Sleep(1);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Console.WriteLine("state={0}", t.ThreadState);</a:t>
            </a:r>
          </a:p>
          <a:p>
            <a:pPr marL="228600" indent="-228600">
              <a:spcBef>
                <a:spcPct val="50000"/>
              </a:spcBef>
              <a:buFontTx/>
              <a:buNone/>
            </a:pPr>
            <a:r>
              <a:rPr lang="en-US" altLang="cs-CZ" sz="1800" b="1"/>
              <a:t>Output</a:t>
            </a:r>
            <a:endParaRPr lang="en-US" altLang="cs-CZ" sz="1600"/>
          </a:p>
          <a:p>
            <a:pPr marL="228600" indent="-228600">
              <a:spcBef>
                <a:spcPct val="3000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name=, priority=Normal, state=Unstarted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name=Worker, priority=BelowNormal, state=Running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state=Suspended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state=Running</a:t>
            </a:r>
          </a:p>
          <a:p>
            <a:pPr marL="228600" indent="-228600">
              <a:spcBef>
                <a:spcPct val="0"/>
              </a:spcBef>
              <a:buFontTx/>
              <a:buNone/>
            </a:pPr>
            <a:r>
              <a:rPr lang="en-US" altLang="cs-CZ" sz="1400">
                <a:latin typeface="Arial" panose="020B0604020202020204" pitchFamily="34" charset="0"/>
              </a:rPr>
              <a:t>	state=Stopped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pro číslo snímku 5">
            <a:extLst>
              <a:ext uri="{FF2B5EF4-FFF2-40B4-BE49-F238E27FC236}">
                <a16:creationId xmlns:a16="http://schemas.microsoft.com/office/drawing/2014/main" id="{CF191DFF-B2A1-4DFB-AFD2-446A8C3E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69F03-12CA-44FF-98BB-0E2A1CF6D900}" type="slidenum">
              <a:rPr lang="de-DE" altLang="cs-CZ" sz="1400"/>
              <a:pPr/>
              <a:t>12</a:t>
            </a:fld>
            <a:endParaRPr lang="de-DE" altLang="cs-CZ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687C96B-8170-4860-8C25-F50BCAFB0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State Diagram of a Thread</a:t>
            </a:r>
          </a:p>
        </p:txBody>
      </p:sp>
      <p:pic>
        <p:nvPicPr>
          <p:cNvPr id="13316" name="Picture 40">
            <a:extLst>
              <a:ext uri="{FF2B5EF4-FFF2-40B4-BE49-F238E27FC236}">
                <a16:creationId xmlns:a16="http://schemas.microsoft.com/office/drawing/2014/main" id="{791D7A9E-2777-4E83-A343-3B8F79D1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85888"/>
            <a:ext cx="80676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pro číslo snímku 5">
            <a:extLst>
              <a:ext uri="{FF2B5EF4-FFF2-40B4-BE49-F238E27FC236}">
                <a16:creationId xmlns:a16="http://schemas.microsoft.com/office/drawing/2014/main" id="{E214FB14-7B6E-4E5A-97FD-905B67C1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196D7-1689-4BF2-BC46-FD013BB7E7BB}" type="slidenum">
              <a:rPr lang="de-DE" altLang="cs-CZ" sz="1400"/>
              <a:pPr/>
              <a:t>13</a:t>
            </a:fld>
            <a:endParaRPr lang="de-DE" altLang="cs-CZ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3FD8248-A1B6-4B5F-BE36-98CB8713D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Example for Join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DBE19C5-84D3-4E7F-BF55-0F0ABA855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using System;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using System.Threading;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class Test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static void P()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for (int i = 0; i &lt; 20; i++)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Console.Write('-');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Thread.Sleep(100);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static void Main()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Thread t = new Thread(P);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Console.Write("start");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t.Start();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		t.Join();  </a:t>
            </a:r>
            <a:r>
              <a:rPr lang="en-US" altLang="cs-CZ" sz="1400">
                <a:latin typeface="Arial" panose="020B0604020202020204" pitchFamily="34" charset="0"/>
              </a:rPr>
              <a:t>// waits for t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Console.WriteLine("end");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600" b="1"/>
              <a:t>Output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start--------------------end</a:t>
            </a:r>
            <a:endParaRPr lang="en-US" altLang="cs-C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708CABD-571C-4985-8A1E-55252D08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 </a:t>
            </a:r>
            <a:r>
              <a:rPr lang="cs-CZ" altLang="cs-CZ"/>
              <a:t>P</a:t>
            </a:r>
            <a:r>
              <a:rPr lang="en-US" altLang="cs-CZ"/>
              <a:t>revent itself from being terminated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0DA8-A51A-4A64-9CE2-51DE4ADF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dirty="0"/>
              <a:t>A thread can prevent itself from being terminated with </a:t>
            </a:r>
            <a:r>
              <a:rPr lang="en-US" sz="1800" dirty="0" err="1"/>
              <a:t>Thread.ResetAbort</a:t>
            </a:r>
            <a:r>
              <a:rPr lang="en-US" sz="1800" dirty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accent2"/>
                </a:solidFill>
              </a:rPr>
              <a:t> try{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…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 catch(</a:t>
            </a:r>
            <a:r>
              <a:rPr lang="en-US" sz="1800" dirty="0" err="1">
                <a:solidFill>
                  <a:schemeClr val="accent2"/>
                </a:solidFill>
              </a:rPr>
              <a:t>ThreadAbortException</a:t>
            </a:r>
            <a:r>
              <a:rPr lang="en-US" sz="1800" dirty="0">
                <a:solidFill>
                  <a:schemeClr val="accent2"/>
                </a:solidFill>
              </a:rPr>
              <a:t>){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dirty="0" err="1">
                <a:solidFill>
                  <a:schemeClr val="accent2"/>
                </a:solidFill>
              </a:rPr>
              <a:t>Thread.ResetAbort</a:t>
            </a:r>
            <a:r>
              <a:rPr lang="en-US" sz="1800" dirty="0">
                <a:solidFill>
                  <a:schemeClr val="accent2"/>
                </a:solidFill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18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dirty="0" err="1"/>
              <a:t>Thread.Join</a:t>
            </a:r>
            <a:r>
              <a:rPr lang="en-US" sz="1800" dirty="0"/>
              <a:t>()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1400" dirty="0"/>
              <a:t>When one thread terminates another, wait for the other thread to end.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14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pro číslo snímku 5">
            <a:extLst>
              <a:ext uri="{FF2B5EF4-FFF2-40B4-BE49-F238E27FC236}">
                <a16:creationId xmlns:a16="http://schemas.microsoft.com/office/drawing/2014/main" id="{51022E0A-7ABD-440A-8A32-4198238C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762739-9A7E-4F2C-9971-D1B979E8BB62}" type="slidenum">
              <a:rPr lang="de-DE" altLang="cs-CZ" sz="1400"/>
              <a:pPr/>
              <a:t>15</a:t>
            </a:fld>
            <a:endParaRPr lang="de-DE" altLang="cs-CZ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0D6D349-8F70-4479-B906-7B2A9D2E5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Handling Abort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572E850-2C67-489D-ABD0-7BDA48872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600" i="1"/>
              <a:t>Abort</a:t>
            </a:r>
            <a:r>
              <a:rPr lang="en-US" altLang="cs-CZ" sz="1600"/>
              <a:t> throws an exception, which can be handled by the aborted thread.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using System; using System.Threading;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class Test {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static void </a:t>
            </a:r>
            <a:r>
              <a:rPr lang="en-US" altLang="cs-CZ" sz="1400" b="1">
                <a:latin typeface="Arial" panose="020B0604020202020204" pitchFamily="34" charset="0"/>
              </a:rPr>
              <a:t>P</a:t>
            </a:r>
            <a:r>
              <a:rPr lang="en-US" altLang="cs-CZ" sz="1400">
                <a:latin typeface="Arial" panose="020B0604020202020204" pitchFamily="34" charset="0"/>
              </a:rPr>
              <a:t>() {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try {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	try {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		try {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			while (true) ;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		}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catch (ThreadAbortException)</a:t>
            </a:r>
            <a:r>
              <a:rPr lang="en-US" altLang="cs-CZ" sz="1400">
                <a:latin typeface="Arial" panose="020B0604020202020204" pitchFamily="34" charset="0"/>
              </a:rPr>
              <a:t> { Console.WriteLine("-- inner aborted"); }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	}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catch (ThreadAbortException)</a:t>
            </a:r>
            <a:r>
              <a:rPr lang="en-US" altLang="cs-CZ" sz="1400">
                <a:latin typeface="Arial" panose="020B0604020202020204" pitchFamily="34" charset="0"/>
              </a:rPr>
              <a:t> { Console.WriteLine("-- outer aborted"); }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}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finally</a:t>
            </a:r>
            <a:r>
              <a:rPr lang="en-US" altLang="cs-CZ" sz="1400">
                <a:latin typeface="Arial" panose="020B0604020202020204" pitchFamily="34" charset="0"/>
              </a:rPr>
              <a:t> { Console.WriteLine("-- finally"); }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}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static void </a:t>
            </a:r>
            <a:r>
              <a:rPr lang="en-US" altLang="cs-CZ" sz="1400" b="1">
                <a:latin typeface="Arial" panose="020B0604020202020204" pitchFamily="34" charset="0"/>
              </a:rPr>
              <a:t>Main</a:t>
            </a:r>
            <a:r>
              <a:rPr lang="en-US" altLang="cs-CZ" sz="1400">
                <a:latin typeface="Arial" panose="020B0604020202020204" pitchFamily="34" charset="0"/>
              </a:rPr>
              <a:t>(string[] arg) {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Thread t = new Thread(P);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t.Start(); Thread.Sleep(1);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t.Abort()</a:t>
            </a:r>
            <a:r>
              <a:rPr lang="en-US" altLang="cs-CZ" sz="1400">
                <a:latin typeface="Arial" panose="020B0604020202020204" pitchFamily="34" charset="0"/>
              </a:rPr>
              <a:t>; t.Join(); Console.WriteLine("done");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}</a:t>
            </a:r>
          </a:p>
          <a:p>
            <a:pPr marL="228600" indent="-228600">
              <a:lnSpc>
                <a:spcPts val="15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600" b="1"/>
              <a:t>Output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-- inner aborted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-- outer aborted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-- finally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33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done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>
            <a:extLst>
              <a:ext uri="{FF2B5EF4-FFF2-40B4-BE49-F238E27FC236}">
                <a16:creationId xmlns:a16="http://schemas.microsoft.com/office/drawing/2014/main" id="{716D6DF7-22C5-480F-AEC3-3FBE165E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Foreground</a:t>
            </a:r>
            <a:r>
              <a:rPr lang="cs-CZ" altLang="cs-CZ" dirty="0"/>
              <a:t> and background </a:t>
            </a:r>
            <a:r>
              <a:rPr lang="cs-CZ" altLang="cs-CZ" dirty="0" err="1"/>
              <a:t>threads</a:t>
            </a:r>
            <a:endParaRPr lang="cs-CZ" altLang="cs-CZ" dirty="0"/>
          </a:p>
        </p:txBody>
      </p:sp>
      <p:sp>
        <p:nvSpPr>
          <p:cNvPr id="17411" name="Zástupný symbol pro číslo snímku 2">
            <a:extLst>
              <a:ext uri="{FF2B5EF4-FFF2-40B4-BE49-F238E27FC236}">
                <a16:creationId xmlns:a16="http://schemas.microsoft.com/office/drawing/2014/main" id="{F58AA7E0-2AE5-489B-BB5B-C7415F60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6F6A75-378E-48F1-B0A9-5F07CF93BF1D}" type="slidenum">
              <a:rPr lang="cs-CZ" altLang="cs-CZ" sz="1400"/>
              <a:pPr/>
              <a:t>16</a:t>
            </a:fld>
            <a:endParaRPr lang="cs-CZ" altLang="cs-CZ" sz="140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60229E6-C1C9-4A52-845B-97E749DD60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threads</a:t>
            </a:r>
            <a:endParaRPr lang="cs-CZ" dirty="0"/>
          </a:p>
          <a:p>
            <a:pPr lvl="1">
              <a:defRPr/>
            </a:pPr>
            <a:r>
              <a:rPr lang="cs-CZ" dirty="0" err="1"/>
              <a:t>Foreground</a:t>
            </a:r>
            <a:endParaRPr lang="cs-CZ" dirty="0"/>
          </a:p>
          <a:p>
            <a:pPr lvl="1">
              <a:defRPr/>
            </a:pPr>
            <a:r>
              <a:rPr lang="cs-CZ" dirty="0"/>
              <a:t>Background</a:t>
            </a:r>
            <a:endParaRPr lang="cs-CZ" sz="28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defRPr/>
            </a:pPr>
            <a:r>
              <a:rPr lang="cs-CZ" dirty="0" err="1"/>
              <a:t>Until</a:t>
            </a:r>
            <a:r>
              <a:rPr lang="cs-CZ" dirty="0"/>
              <a:t> </a:t>
            </a:r>
            <a:r>
              <a:rPr lang="cs-CZ" dirty="0" err="1"/>
              <a:t>foreground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executed</a:t>
            </a:r>
            <a:r>
              <a:rPr lang="cs-CZ" dirty="0"/>
              <a:t>, program </a:t>
            </a:r>
            <a:r>
              <a:rPr lang="cs-CZ" dirty="0" err="1"/>
              <a:t>will</a:t>
            </a:r>
            <a:r>
              <a:rPr lang="cs-CZ" dirty="0"/>
              <a:t> not </a:t>
            </a:r>
            <a:r>
              <a:rPr lang="cs-CZ" dirty="0" err="1"/>
              <a:t>finish</a:t>
            </a:r>
            <a:r>
              <a:rPr lang="cs-CZ" dirty="0"/>
              <a:t> (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wait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).</a:t>
            </a:r>
          </a:p>
          <a:p>
            <a:pPr>
              <a:defRPr/>
            </a:pPr>
            <a:r>
              <a:rPr lang="cs-CZ" dirty="0"/>
              <a:t>Background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aborted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finish</a:t>
            </a:r>
            <a:r>
              <a:rPr lang="cs-CZ" dirty="0"/>
              <a:t> (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not </a:t>
            </a:r>
            <a:r>
              <a:rPr lang="cs-CZ" dirty="0" err="1"/>
              <a:t>wait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thre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).</a:t>
            </a:r>
          </a:p>
          <a:p>
            <a:pPr>
              <a:defRPr/>
            </a:pPr>
            <a:r>
              <a:rPr lang="cs-CZ" dirty="0"/>
              <a:t>Background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property </a:t>
            </a:r>
            <a:r>
              <a:rPr lang="cs-CZ" b="1" dirty="0" err="1"/>
              <a:t>IsBackground</a:t>
            </a:r>
            <a:r>
              <a:rPr lang="cs-CZ" b="1" dirty="0"/>
              <a:t> = </a:t>
            </a:r>
            <a:r>
              <a:rPr lang="cs-CZ" b="1" dirty="0" err="1"/>
              <a:t>true</a:t>
            </a:r>
            <a:endParaRPr lang="cs-CZ" b="1" dirty="0"/>
          </a:p>
          <a:p>
            <a:pPr>
              <a:defRPr/>
            </a:pPr>
            <a:endParaRPr lang="cs-CZ" sz="31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FontTx/>
              <a:buNone/>
              <a:defRPr/>
            </a:pPr>
            <a:endParaRPr lang="cs-CZ" sz="31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E848-E597-40A1-AAA7-F95F8AD9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 err="1"/>
              <a:t>Thread</a:t>
            </a:r>
            <a:r>
              <a:rPr lang="cs-CZ" dirty="0"/>
              <a:t> pool</a:t>
            </a:r>
            <a:endParaRPr lang="en-GB" dirty="0"/>
          </a:p>
        </p:txBody>
      </p:sp>
      <p:sp>
        <p:nvSpPr>
          <p:cNvPr id="18435" name="Zástupný symbol pro text 2">
            <a:extLst>
              <a:ext uri="{FF2B5EF4-FFF2-40B4-BE49-F238E27FC236}">
                <a16:creationId xmlns:a16="http://schemas.microsoft.com/office/drawing/2014/main" id="{FDFA3266-94F1-46F2-BEB3-D2D1ECC3C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18436" name="Zástupný symbol pro číslo snímku 3">
            <a:extLst>
              <a:ext uri="{FF2B5EF4-FFF2-40B4-BE49-F238E27FC236}">
                <a16:creationId xmlns:a16="http://schemas.microsoft.com/office/drawing/2014/main" id="{35DB1CEB-3924-4D08-BB44-DC227C9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87CA98-8B1E-4E95-A531-5134B119D01B}" type="slidenum">
              <a:rPr lang="de-DE" altLang="cs-CZ" sz="1400"/>
              <a:pPr/>
              <a:t>17</a:t>
            </a:fld>
            <a:endParaRPr lang="de-DE" altLang="cs-CZ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A8F4C39D-B453-4866-A6D8-1F43C19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Thread</a:t>
            </a:r>
            <a:r>
              <a:rPr lang="cs-CZ" altLang="cs-CZ" dirty="0"/>
              <a:t> pool</a:t>
            </a:r>
          </a:p>
        </p:txBody>
      </p:sp>
      <p:sp>
        <p:nvSpPr>
          <p:cNvPr id="19459" name="Zástupný symbol pro číslo snímku 2">
            <a:extLst>
              <a:ext uri="{FF2B5EF4-FFF2-40B4-BE49-F238E27FC236}">
                <a16:creationId xmlns:a16="http://schemas.microsoft.com/office/drawing/2014/main" id="{A010D946-05CA-4C0A-AD31-ED92A71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7CB9B7-D692-4AD6-92FC-5C0E449F61B2}" type="slidenum">
              <a:rPr lang="cs-CZ" altLang="cs-CZ" sz="1400"/>
              <a:pPr/>
              <a:t>18</a:t>
            </a:fld>
            <a:endParaRPr lang="cs-CZ" altLang="cs-CZ" sz="1400"/>
          </a:p>
        </p:txBody>
      </p:sp>
      <p:sp>
        <p:nvSpPr>
          <p:cNvPr id="19460" name="Zástupný symbol pro obsah 3">
            <a:extLst>
              <a:ext uri="{FF2B5EF4-FFF2-40B4-BE49-F238E27FC236}">
                <a16:creationId xmlns:a16="http://schemas.microsoft.com/office/drawing/2014/main" id="{C53451B8-F3B1-44C1-94B9-E51DE175AA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i="1" dirty="0" err="1"/>
              <a:t>ThreadPool</a:t>
            </a:r>
            <a:r>
              <a:rPr lang="cs-CZ" altLang="cs-CZ" dirty="0"/>
              <a:t> </a:t>
            </a:r>
            <a:r>
              <a:rPr lang="cs-CZ" altLang="cs-CZ" dirty="0" err="1"/>
              <a:t>provides</a:t>
            </a:r>
            <a:r>
              <a:rPr lang="cs-CZ" altLang="cs-CZ" dirty="0"/>
              <a:t> set </a:t>
            </a:r>
            <a:r>
              <a:rPr lang="cs-CZ" altLang="cs-CZ" dirty="0" err="1"/>
              <a:t>of</a:t>
            </a:r>
            <a:r>
              <a:rPr lang="cs-CZ" altLang="cs-CZ" dirty="0"/>
              <a:t> </a:t>
            </a:r>
            <a:r>
              <a:rPr lang="cs-CZ" altLang="cs-CZ" dirty="0" err="1"/>
              <a:t>threads</a:t>
            </a:r>
            <a:endParaRPr lang="cs-CZ" altLang="cs-CZ" dirty="0"/>
          </a:p>
          <a:p>
            <a:pPr>
              <a:lnSpc>
                <a:spcPct val="90000"/>
              </a:lnSpc>
            </a:pPr>
            <a:r>
              <a:rPr lang="cs-CZ" altLang="cs-CZ" dirty="0" err="1"/>
              <a:t>Advantages</a:t>
            </a:r>
            <a:endParaRPr lang="cs-CZ" altLang="cs-CZ" dirty="0"/>
          </a:p>
          <a:p>
            <a:pPr lvl="1">
              <a:lnSpc>
                <a:spcPct val="90000"/>
              </a:lnSpc>
            </a:pPr>
            <a:r>
              <a:rPr lang="cs-CZ" altLang="cs-CZ" dirty="0" err="1"/>
              <a:t>Threads</a:t>
            </a:r>
            <a:r>
              <a:rPr lang="cs-CZ" altLang="cs-CZ" dirty="0"/>
              <a:t> </a:t>
            </a:r>
            <a:r>
              <a:rPr lang="cs-CZ" altLang="cs-CZ" dirty="0" err="1"/>
              <a:t>can</a:t>
            </a:r>
            <a:r>
              <a:rPr lang="cs-CZ" altLang="cs-CZ" dirty="0"/>
              <a:t> </a:t>
            </a:r>
            <a:r>
              <a:rPr lang="cs-CZ" altLang="cs-CZ" dirty="0" err="1"/>
              <a:t>be</a:t>
            </a:r>
            <a:r>
              <a:rPr lang="cs-CZ" altLang="cs-CZ" dirty="0"/>
              <a:t> </a:t>
            </a:r>
            <a:r>
              <a:rPr lang="cs-CZ" altLang="cs-CZ" dirty="0" err="1"/>
              <a:t>automatically</a:t>
            </a:r>
            <a:r>
              <a:rPr lang="cs-CZ" altLang="cs-CZ" dirty="0"/>
              <a:t> </a:t>
            </a:r>
            <a:r>
              <a:rPr lang="cs-CZ" altLang="cs-CZ" dirty="0" err="1"/>
              <a:t>reused</a:t>
            </a:r>
            <a:r>
              <a:rPr lang="cs-CZ" altLang="cs-CZ" dirty="0"/>
              <a:t> (no </a:t>
            </a:r>
            <a:r>
              <a:rPr lang="cs-CZ" altLang="cs-CZ" dirty="0" err="1"/>
              <a:t>need</a:t>
            </a:r>
            <a:r>
              <a:rPr lang="cs-CZ" altLang="cs-CZ" dirty="0"/>
              <a:t> to </a:t>
            </a:r>
            <a:r>
              <a:rPr lang="cs-CZ" altLang="cs-CZ" dirty="0" err="1"/>
              <a:t>create</a:t>
            </a:r>
            <a:r>
              <a:rPr lang="cs-CZ" altLang="cs-CZ" dirty="0"/>
              <a:t> and </a:t>
            </a:r>
            <a:r>
              <a:rPr lang="cs-CZ" altLang="cs-CZ" dirty="0" err="1"/>
              <a:t>destroy</a:t>
            </a:r>
            <a:r>
              <a:rPr lang="cs-CZ" altLang="cs-CZ" dirty="0"/>
              <a:t> </a:t>
            </a:r>
            <a:r>
              <a:rPr lang="cs-CZ" altLang="cs-CZ" dirty="0" err="1"/>
              <a:t>thread</a:t>
            </a:r>
            <a:r>
              <a:rPr lang="cs-CZ" altLang="cs-CZ" dirty="0"/>
              <a:t> </a:t>
            </a:r>
            <a:r>
              <a:rPr lang="cs-CZ" altLang="cs-CZ" dirty="0" err="1"/>
              <a:t>every</a:t>
            </a:r>
            <a:r>
              <a:rPr lang="cs-CZ" altLang="cs-CZ" dirty="0"/>
              <a:t> </a:t>
            </a:r>
            <a:r>
              <a:rPr lang="cs-CZ" altLang="cs-CZ" dirty="0" err="1"/>
              <a:t>time</a:t>
            </a:r>
            <a:r>
              <a:rPr lang="cs-CZ" altLang="cs-CZ" dirty="0"/>
              <a:t>).</a:t>
            </a:r>
          </a:p>
          <a:p>
            <a:pPr lvl="1">
              <a:lnSpc>
                <a:spcPct val="90000"/>
              </a:lnSpc>
            </a:pPr>
            <a:r>
              <a:rPr lang="cs-CZ" altLang="cs-CZ" dirty="0" err="1"/>
              <a:t>Better</a:t>
            </a:r>
            <a:r>
              <a:rPr lang="cs-CZ" altLang="cs-CZ" dirty="0"/>
              <a:t> </a:t>
            </a:r>
            <a:r>
              <a:rPr lang="cs-CZ" altLang="cs-CZ" dirty="0" err="1"/>
              <a:t>control</a:t>
            </a:r>
            <a:r>
              <a:rPr lang="cs-CZ" altLang="cs-CZ" dirty="0"/>
              <a:t>.</a:t>
            </a:r>
          </a:p>
          <a:p>
            <a:pPr lvl="1">
              <a:lnSpc>
                <a:spcPct val="90000"/>
              </a:lnSpc>
            </a:pPr>
            <a:r>
              <a:rPr lang="cs-CZ" altLang="cs-CZ" dirty="0" err="1"/>
              <a:t>Ideal</a:t>
            </a:r>
            <a:r>
              <a:rPr lang="cs-CZ" altLang="cs-CZ" dirty="0"/>
              <a:t> </a:t>
            </a:r>
            <a:r>
              <a:rPr lang="cs-CZ" altLang="cs-CZ" dirty="0" err="1"/>
              <a:t>for</a:t>
            </a:r>
            <a:r>
              <a:rPr lang="cs-CZ" altLang="cs-CZ" dirty="0"/>
              <a:t> </a:t>
            </a:r>
            <a:r>
              <a:rPr lang="cs-CZ" altLang="cs-CZ" dirty="0" err="1"/>
              <a:t>short</a:t>
            </a:r>
            <a:r>
              <a:rPr lang="cs-CZ" altLang="cs-CZ" dirty="0"/>
              <a:t> </a:t>
            </a:r>
            <a:r>
              <a:rPr lang="cs-CZ" altLang="cs-CZ" dirty="0" err="1"/>
              <a:t>tasks</a:t>
            </a:r>
            <a:r>
              <a:rPr lang="cs-CZ" altLang="cs-CZ" dirty="0"/>
              <a:t>.</a:t>
            </a:r>
          </a:p>
          <a:p>
            <a:pPr>
              <a:lnSpc>
                <a:spcPct val="90000"/>
              </a:lnSpc>
            </a:pPr>
            <a:r>
              <a:rPr lang="cs-CZ" altLang="cs-CZ" dirty="0" err="1"/>
              <a:t>Threads</a:t>
            </a:r>
            <a:r>
              <a:rPr lang="cs-CZ" altLang="cs-CZ" dirty="0"/>
              <a:t> in </a:t>
            </a:r>
            <a:r>
              <a:rPr lang="cs-CZ" altLang="cs-CZ" dirty="0" err="1"/>
              <a:t>thread</a:t>
            </a:r>
            <a:r>
              <a:rPr lang="cs-CZ" altLang="cs-CZ" dirty="0"/>
              <a:t> pool are background </a:t>
            </a:r>
            <a:r>
              <a:rPr lang="cs-CZ" altLang="cs-CZ" dirty="0" err="1"/>
              <a:t>threads</a:t>
            </a:r>
            <a:r>
              <a:rPr lang="cs-CZ" altLang="cs-CZ" dirty="0"/>
              <a:t>.</a:t>
            </a:r>
          </a:p>
          <a:p>
            <a:pPr lvl="1">
              <a:lnSpc>
                <a:spcPct val="90000"/>
              </a:lnSpc>
            </a:pPr>
            <a:r>
              <a:rPr lang="cs-CZ" altLang="cs-CZ" b="1" dirty="0" err="1"/>
              <a:t>IsBackground</a:t>
            </a:r>
            <a:r>
              <a:rPr lang="cs-CZ" altLang="cs-CZ" dirty="0"/>
              <a:t> </a:t>
            </a:r>
            <a:r>
              <a:rPr lang="cs-CZ" altLang="cs-CZ" dirty="0" err="1"/>
              <a:t>is</a:t>
            </a:r>
            <a:r>
              <a:rPr lang="cs-CZ" altLang="cs-CZ" dirty="0"/>
              <a:t> set to </a:t>
            </a:r>
            <a:r>
              <a:rPr lang="cs-CZ" altLang="cs-CZ" dirty="0" err="1"/>
              <a:t>true</a:t>
            </a:r>
            <a:endParaRPr lang="cs-CZ" altLang="cs-CZ" dirty="0"/>
          </a:p>
          <a:p>
            <a:pPr lvl="1">
              <a:lnSpc>
                <a:spcPct val="90000"/>
              </a:lnSpc>
              <a:buFontTx/>
              <a:buNone/>
            </a:pPr>
            <a:endParaRPr lang="cs-CZ" altLang="cs-CZ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cs-CZ" altLang="cs-CZ" sz="2400" b="1" dirty="0" err="1">
                <a:solidFill>
                  <a:schemeClr val="accent2"/>
                </a:solidFill>
              </a:rPr>
              <a:t>Class</a:t>
            </a:r>
            <a:r>
              <a:rPr lang="cs-CZ" altLang="cs-CZ" sz="2400" b="1" dirty="0">
                <a:solidFill>
                  <a:schemeClr val="accent2"/>
                </a:solidFill>
              </a:rPr>
              <a:t> </a:t>
            </a:r>
            <a:r>
              <a:rPr lang="cs-CZ" altLang="cs-CZ" sz="2400" b="1" i="1" dirty="0" err="1">
                <a:solidFill>
                  <a:schemeClr val="accent2"/>
                </a:solidFill>
              </a:rPr>
              <a:t>ThreadPool</a:t>
            </a:r>
            <a:endParaRPr lang="cs-CZ" altLang="cs-CZ" sz="2400" b="1" i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cs-CZ" altLang="cs-CZ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cs-CZ" altLang="cs-CZ" dirty="0"/>
              <a:t>Static </a:t>
            </a:r>
            <a:r>
              <a:rPr lang="cs-CZ" altLang="cs-CZ" dirty="0" err="1"/>
              <a:t>method</a:t>
            </a:r>
            <a:r>
              <a:rPr lang="cs-CZ" altLang="cs-CZ" dirty="0"/>
              <a:t>	</a:t>
            </a:r>
          </a:p>
          <a:p>
            <a:pPr lvl="2">
              <a:lnSpc>
                <a:spcPct val="90000"/>
              </a:lnSpc>
            </a:pPr>
            <a:r>
              <a:rPr lang="cs-CZ" altLang="cs-CZ" b="1" dirty="0" err="1"/>
              <a:t>GetAvailableThreads</a:t>
            </a:r>
            <a:r>
              <a:rPr lang="cs-CZ" altLang="cs-CZ" b="1" dirty="0"/>
              <a:t> </a:t>
            </a:r>
          </a:p>
          <a:p>
            <a:pPr lvl="2">
              <a:lnSpc>
                <a:spcPct val="90000"/>
              </a:lnSpc>
            </a:pPr>
            <a:r>
              <a:rPr lang="cs-CZ" altLang="cs-CZ" b="1" dirty="0" err="1"/>
              <a:t>GetMaxThreads</a:t>
            </a:r>
            <a:r>
              <a:rPr lang="cs-CZ" altLang="cs-CZ" b="1" dirty="0"/>
              <a:t> </a:t>
            </a:r>
          </a:p>
          <a:p>
            <a:pPr lvl="2">
              <a:lnSpc>
                <a:spcPct val="90000"/>
              </a:lnSpc>
            </a:pPr>
            <a:r>
              <a:rPr lang="cs-CZ" altLang="cs-CZ" b="1" dirty="0" err="1"/>
              <a:t>QueueUserWorkItem</a:t>
            </a:r>
            <a:r>
              <a:rPr lang="cs-CZ" altLang="cs-CZ" b="1" dirty="0"/>
              <a:t> </a:t>
            </a:r>
          </a:p>
          <a:p>
            <a:pPr lvl="2">
              <a:lnSpc>
                <a:spcPct val="90000"/>
              </a:lnSpc>
            </a:pPr>
            <a:r>
              <a:rPr lang="cs-CZ" altLang="cs-CZ" b="1" dirty="0" err="1"/>
              <a:t>SetMaxThreads</a:t>
            </a:r>
            <a:r>
              <a:rPr lang="cs-CZ" altLang="cs-CZ" b="1" dirty="0"/>
              <a:t> </a:t>
            </a:r>
          </a:p>
          <a:p>
            <a:pPr lvl="1">
              <a:lnSpc>
                <a:spcPct val="90000"/>
              </a:lnSpc>
            </a:pPr>
            <a:endParaRPr lang="cs-CZ" alt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6AC9973C-9EAD-4754-98CD-31F23553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ThreadPool</a:t>
            </a:r>
            <a:r>
              <a:rPr lang="cs-CZ" altLang="cs-CZ" dirty="0"/>
              <a:t> </a:t>
            </a:r>
            <a:r>
              <a:rPr lang="cs-CZ" altLang="cs-CZ" dirty="0" err="1"/>
              <a:t>Class</a:t>
            </a:r>
            <a:endParaRPr lang="cs-CZ" altLang="cs-CZ" dirty="0"/>
          </a:p>
        </p:txBody>
      </p:sp>
      <p:sp>
        <p:nvSpPr>
          <p:cNvPr id="20483" name="Zástupný symbol pro číslo snímku 2">
            <a:extLst>
              <a:ext uri="{FF2B5EF4-FFF2-40B4-BE49-F238E27FC236}">
                <a16:creationId xmlns:a16="http://schemas.microsoft.com/office/drawing/2014/main" id="{3EDEF3FE-A924-4CE5-8D7E-4529971F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9A3684-6F26-4F51-BBD3-C492FE7D8B6A}" type="slidenum">
              <a:rPr lang="cs-CZ" altLang="cs-CZ" sz="1400"/>
              <a:pPr/>
              <a:t>19</a:t>
            </a:fld>
            <a:endParaRPr lang="cs-CZ" altLang="cs-CZ" sz="1400"/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404A84B1-4CC4-4148-AE32-47E4A69DFC7F}"/>
              </a:ext>
            </a:extLst>
          </p:cNvPr>
          <p:cNvSpPr txBox="1">
            <a:spLocks/>
          </p:cNvSpPr>
          <p:nvPr/>
        </p:nvSpPr>
        <p:spPr>
          <a:xfrm>
            <a:off x="571500" y="1643063"/>
            <a:ext cx="8153400" cy="471487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cs-CZ" sz="1400" dirty="0" err="1"/>
              <a:t>using</a:t>
            </a:r>
            <a:r>
              <a:rPr lang="cs-CZ" sz="1400" dirty="0"/>
              <a:t> </a:t>
            </a:r>
            <a:r>
              <a:rPr lang="cs-CZ" sz="1400" dirty="0" err="1"/>
              <a:t>System</a:t>
            </a:r>
            <a:r>
              <a:rPr lang="cs-CZ" sz="1400" dirty="0"/>
              <a:t>;</a:t>
            </a:r>
          </a:p>
          <a:p>
            <a:pPr lvl="1">
              <a:defRPr/>
            </a:pPr>
            <a:r>
              <a:rPr lang="cs-CZ" sz="1400" dirty="0" err="1"/>
              <a:t>using</a:t>
            </a:r>
            <a:r>
              <a:rPr lang="cs-CZ" sz="1400" dirty="0"/>
              <a:t> </a:t>
            </a:r>
            <a:r>
              <a:rPr lang="cs-CZ" sz="1400" dirty="0" err="1"/>
              <a:t>System.Threading</a:t>
            </a:r>
            <a:r>
              <a:rPr lang="cs-CZ" sz="1400" dirty="0"/>
              <a:t>;</a:t>
            </a:r>
          </a:p>
          <a:p>
            <a:pPr lvl="1">
              <a:defRPr/>
            </a:pPr>
            <a:r>
              <a:rPr lang="cs-CZ" sz="1400" dirty="0"/>
              <a:t>public </a:t>
            </a:r>
            <a:r>
              <a:rPr lang="cs-CZ" sz="1400" dirty="0" err="1"/>
              <a:t>class</a:t>
            </a:r>
            <a:r>
              <a:rPr lang="cs-CZ" sz="1400" dirty="0"/>
              <a:t> </a:t>
            </a:r>
            <a:r>
              <a:rPr lang="cs-CZ" sz="1400" dirty="0" err="1"/>
              <a:t>Example</a:t>
            </a:r>
            <a:endParaRPr lang="cs-CZ" sz="1400" dirty="0"/>
          </a:p>
          <a:p>
            <a:pPr lvl="1">
              <a:defRPr/>
            </a:pPr>
            <a:r>
              <a:rPr lang="cs-CZ" sz="1400" dirty="0"/>
              <a:t>{</a:t>
            </a:r>
          </a:p>
          <a:p>
            <a:pPr lvl="1">
              <a:defRPr/>
            </a:pPr>
            <a:r>
              <a:rPr lang="cs-CZ" sz="1400" dirty="0"/>
              <a:t>    public static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Main</a:t>
            </a:r>
            <a:r>
              <a:rPr lang="cs-CZ" sz="1400" dirty="0"/>
              <a:t>()</a:t>
            </a:r>
          </a:p>
          <a:p>
            <a:pPr lvl="1">
              <a:defRPr/>
            </a:pPr>
            <a:r>
              <a:rPr lang="cs-CZ" sz="1400" dirty="0"/>
              <a:t>    {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ThreadPool.QueueUserWorkItem</a:t>
            </a:r>
            <a:r>
              <a:rPr lang="cs-CZ" sz="1400" dirty="0"/>
              <a:t>(</a:t>
            </a:r>
            <a:r>
              <a:rPr lang="cs-CZ" sz="1400" dirty="0" err="1"/>
              <a:t>new</a:t>
            </a:r>
            <a:r>
              <a:rPr lang="cs-CZ" sz="1400" dirty="0"/>
              <a:t> </a:t>
            </a:r>
            <a:r>
              <a:rPr lang="cs-CZ" sz="1400" dirty="0" err="1"/>
              <a:t>WaitCallback</a:t>
            </a:r>
            <a:r>
              <a:rPr lang="cs-CZ" sz="1400" dirty="0"/>
              <a:t>(</a:t>
            </a:r>
            <a:r>
              <a:rPr lang="cs-CZ" sz="1400" dirty="0" err="1"/>
              <a:t>ThreadProc</a:t>
            </a:r>
            <a:r>
              <a:rPr lang="cs-CZ" sz="1400" dirty="0"/>
              <a:t>));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(„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main</a:t>
            </a:r>
            <a:r>
              <a:rPr lang="cs-CZ" sz="1400" dirty="0"/>
              <a:t> </a:t>
            </a:r>
            <a:r>
              <a:rPr lang="cs-CZ" sz="1400" dirty="0" err="1"/>
              <a:t>thread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sleep</a:t>
            </a:r>
            <a:r>
              <a:rPr lang="cs-CZ" sz="1400" dirty="0"/>
              <a:t>");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Thread.Sleep</a:t>
            </a:r>
            <a:r>
              <a:rPr lang="cs-CZ" sz="1400" dirty="0"/>
              <a:t>(1000);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(„</a:t>
            </a:r>
            <a:r>
              <a:rPr lang="cs-CZ" sz="1400" dirty="0" err="1"/>
              <a:t>Main</a:t>
            </a:r>
            <a:r>
              <a:rPr lang="cs-CZ" sz="1400" dirty="0"/>
              <a:t> </a:t>
            </a:r>
            <a:r>
              <a:rPr lang="cs-CZ" sz="1400" dirty="0" err="1"/>
              <a:t>thread</a:t>
            </a:r>
            <a:r>
              <a:rPr lang="cs-CZ" sz="1400" dirty="0"/>
              <a:t>");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ThreadPool.QueueUserWorkItem</a:t>
            </a:r>
            <a:r>
              <a:rPr lang="cs-CZ" sz="1400" dirty="0"/>
              <a:t>(</a:t>
            </a:r>
            <a:r>
              <a:rPr lang="cs-CZ" sz="1400" dirty="0" err="1"/>
              <a:t>new</a:t>
            </a:r>
            <a:r>
              <a:rPr lang="cs-CZ" sz="1400" dirty="0"/>
              <a:t> </a:t>
            </a:r>
            <a:r>
              <a:rPr lang="cs-CZ" sz="1400" dirty="0" err="1"/>
              <a:t>WaitCallback</a:t>
            </a:r>
            <a:r>
              <a:rPr lang="cs-CZ" sz="1400" dirty="0"/>
              <a:t>(</a:t>
            </a:r>
            <a:r>
              <a:rPr lang="cs-CZ" sz="1400" dirty="0" err="1"/>
              <a:t>ThreadProc</a:t>
            </a:r>
            <a:r>
              <a:rPr lang="cs-CZ" sz="1400" dirty="0"/>
              <a:t>));</a:t>
            </a:r>
          </a:p>
          <a:p>
            <a:pPr lvl="1">
              <a:defRPr/>
            </a:pPr>
            <a:r>
              <a:rPr lang="cs-CZ" sz="1400" dirty="0"/>
              <a:t>        // </a:t>
            </a:r>
            <a:r>
              <a:rPr lang="cs-CZ" sz="1400" dirty="0" err="1"/>
              <a:t>Thread.Sleep</a:t>
            </a:r>
            <a:r>
              <a:rPr lang="cs-CZ" sz="1400" dirty="0"/>
              <a:t>(1000); - </a:t>
            </a:r>
            <a:r>
              <a:rPr lang="cs-CZ" sz="1400" dirty="0" err="1"/>
              <a:t>uncomment</a:t>
            </a:r>
            <a:r>
              <a:rPr lang="cs-CZ" sz="1400" dirty="0"/>
              <a:t> to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cs-CZ" sz="1400" dirty="0" err="1"/>
              <a:t>thread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pool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(„</a:t>
            </a:r>
            <a:r>
              <a:rPr lang="cs-CZ" sz="1400" dirty="0" err="1"/>
              <a:t>Main</a:t>
            </a:r>
            <a:r>
              <a:rPr lang="cs-CZ" sz="1400" dirty="0"/>
              <a:t> </a:t>
            </a:r>
            <a:r>
              <a:rPr lang="cs-CZ" sz="1400" dirty="0" err="1"/>
              <a:t>thread</a:t>
            </a:r>
            <a:r>
              <a:rPr lang="cs-CZ" sz="1400" dirty="0"/>
              <a:t> </a:t>
            </a:r>
            <a:r>
              <a:rPr lang="cs-CZ" sz="1400" dirty="0" err="1"/>
              <a:t>finished</a:t>
            </a:r>
            <a:r>
              <a:rPr lang="cs-CZ" sz="1400" dirty="0"/>
              <a:t>.");</a:t>
            </a:r>
          </a:p>
          <a:p>
            <a:pPr lvl="1">
              <a:defRPr/>
            </a:pPr>
            <a:r>
              <a:rPr lang="cs-CZ" sz="1400" dirty="0"/>
              <a:t>    }</a:t>
            </a:r>
          </a:p>
          <a:p>
            <a:pPr lvl="1">
              <a:defRPr/>
            </a:pPr>
            <a:endParaRPr lang="cs-CZ" sz="1400" dirty="0"/>
          </a:p>
          <a:p>
            <a:pPr lvl="1">
              <a:defRPr/>
            </a:pPr>
            <a:r>
              <a:rPr lang="cs-CZ" sz="1400" dirty="0"/>
              <a:t>    static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ThreadProc</a:t>
            </a:r>
            <a:r>
              <a:rPr lang="cs-CZ" sz="1400" dirty="0"/>
              <a:t>(</a:t>
            </a:r>
            <a:r>
              <a:rPr lang="cs-CZ" sz="1400" dirty="0" err="1"/>
              <a:t>Object</a:t>
            </a:r>
            <a:r>
              <a:rPr lang="cs-CZ" sz="1400" dirty="0"/>
              <a:t> </a:t>
            </a:r>
            <a:r>
              <a:rPr lang="cs-CZ" sz="1400" dirty="0" err="1"/>
              <a:t>stateInfo</a:t>
            </a:r>
            <a:r>
              <a:rPr lang="cs-CZ" sz="1400" dirty="0"/>
              <a:t>)</a:t>
            </a:r>
          </a:p>
          <a:p>
            <a:pPr lvl="1">
              <a:defRPr/>
            </a:pPr>
            <a:r>
              <a:rPr lang="cs-CZ" sz="1400" dirty="0"/>
              <a:t>    {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Thread.Sleep</a:t>
            </a:r>
            <a:r>
              <a:rPr lang="cs-CZ" sz="1400" dirty="0"/>
              <a:t>(100);</a:t>
            </a:r>
          </a:p>
          <a:p>
            <a:pPr lvl="1">
              <a:defRPr/>
            </a:pPr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(„Hello </a:t>
            </a:r>
            <a:r>
              <a:rPr lang="cs-CZ" sz="1400" dirty="0" err="1"/>
              <a:t>from</a:t>
            </a:r>
            <a:r>
              <a:rPr lang="cs-CZ" sz="1400" dirty="0"/>
              <a:t> pool…");</a:t>
            </a:r>
          </a:p>
          <a:p>
            <a:pPr lvl="1">
              <a:defRPr/>
            </a:pPr>
            <a:r>
              <a:rPr lang="cs-CZ" sz="1400" dirty="0"/>
              <a:t>    }</a:t>
            </a:r>
          </a:p>
          <a:p>
            <a:pPr lvl="1">
              <a:defRPr/>
            </a:pPr>
            <a:r>
              <a:rPr lang="cs-CZ" sz="1400" dirty="0"/>
              <a:t>}</a:t>
            </a:r>
          </a:p>
          <a:p>
            <a:pPr lvl="2">
              <a:defRPr/>
            </a:pPr>
            <a:endParaRPr lang="cs-CZ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ástupný symbol pro text 2">
            <a:extLst>
              <a:ext uri="{FF2B5EF4-FFF2-40B4-BE49-F238E27FC236}">
                <a16:creationId xmlns:a16="http://schemas.microsoft.com/office/drawing/2014/main" id="{283E5B2E-936A-4F01-AB39-847E18907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3075" name="Zástupný symbol pro číslo snímku 3">
            <a:extLst>
              <a:ext uri="{FF2B5EF4-FFF2-40B4-BE49-F238E27FC236}">
                <a16:creationId xmlns:a16="http://schemas.microsoft.com/office/drawing/2014/main" id="{91967C0B-6761-483D-B03F-B858ADC3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61F7D-35D4-4527-B336-ED0745695DE3}" type="slidenum">
              <a:rPr lang="de-DE" altLang="cs-CZ" sz="1400"/>
              <a:pPr/>
              <a:t>2</a:t>
            </a:fld>
            <a:endParaRPr lang="de-DE" altLang="cs-CZ" sz="140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71589C9-B4D5-4C42-BAD2-0054A925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 err="1"/>
              <a:t>Threads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8FBF69-19BE-4210-8CF5-84C7C78E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 err="1"/>
              <a:t>Synchronization</a:t>
            </a:r>
            <a:r>
              <a:rPr lang="en-US" dirty="0"/>
              <a:t> - Monitor</a:t>
            </a:r>
            <a:endParaRPr lang="en-GB" dirty="0"/>
          </a:p>
        </p:txBody>
      </p:sp>
      <p:sp>
        <p:nvSpPr>
          <p:cNvPr id="21507" name="Zástupný symbol pro text 2">
            <a:extLst>
              <a:ext uri="{FF2B5EF4-FFF2-40B4-BE49-F238E27FC236}">
                <a16:creationId xmlns:a16="http://schemas.microsoft.com/office/drawing/2014/main" id="{BBD631F9-281E-4CF7-B5F5-A5091EB49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21508" name="Zástupný symbol pro číslo snímku 3">
            <a:extLst>
              <a:ext uri="{FF2B5EF4-FFF2-40B4-BE49-F238E27FC236}">
                <a16:creationId xmlns:a16="http://schemas.microsoft.com/office/drawing/2014/main" id="{AD8A199C-2F93-4E4F-9B7C-9D579DF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EF5A4-2035-4FA9-ABC6-F8101677DC82}" type="slidenum">
              <a:rPr lang="de-DE" altLang="cs-CZ" sz="1400"/>
              <a:pPr/>
              <a:t>20</a:t>
            </a:fld>
            <a:endParaRPr lang="de-DE" altLang="cs-CZ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pro číslo snímku 5">
            <a:extLst>
              <a:ext uri="{FF2B5EF4-FFF2-40B4-BE49-F238E27FC236}">
                <a16:creationId xmlns:a16="http://schemas.microsoft.com/office/drawing/2014/main" id="{563FCE76-7635-4881-B8DB-BF04F1EF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9EC13F-AFF7-422F-9604-869E470E99FB}" type="slidenum">
              <a:rPr lang="de-DE" altLang="cs-CZ" sz="1400"/>
              <a:pPr/>
              <a:t>21</a:t>
            </a:fld>
            <a:endParaRPr lang="de-DE" altLang="cs-CZ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4665B4ED-D011-49CD-B1B2-EEDB915D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66294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E4E44F7-4B75-4CAE-B58F-10A52B8FE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Mutual Exclusion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D193DF2A-AFC8-4D3F-8FD2-2B4F97603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213100"/>
          </a:xfrm>
        </p:spPr>
        <p:txBody>
          <a:bodyPr/>
          <a:lstStyle/>
          <a:p>
            <a:pPr marL="228600" indent="-228600"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800" b="1" dirty="0"/>
              <a:t>lock statement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endParaRPr lang="en-US" altLang="cs-CZ" sz="8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lock(</a:t>
            </a:r>
            <a:r>
              <a:rPr lang="en-US" altLang="cs-CZ" sz="1400" i="1" dirty="0">
                <a:latin typeface="Arial" panose="020B0604020202020204" pitchFamily="34" charset="0"/>
              </a:rPr>
              <a:t>Variable</a:t>
            </a:r>
            <a:r>
              <a:rPr lang="en-US" altLang="cs-CZ" sz="1400" dirty="0">
                <a:latin typeface="Arial" panose="020B0604020202020204" pitchFamily="34" charset="0"/>
              </a:rPr>
              <a:t>) </a:t>
            </a:r>
            <a:r>
              <a:rPr lang="en-US" altLang="cs-CZ" sz="1400" i="1" dirty="0">
                <a:latin typeface="Arial" panose="020B0604020202020204" pitchFamily="34" charset="0"/>
              </a:rPr>
              <a:t>Statement</a:t>
            </a: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lnSpc>
                <a:spcPts val="13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800" b="1" dirty="0"/>
              <a:t>Example</a:t>
            </a:r>
          </a:p>
          <a:p>
            <a:pPr marL="228600" indent="-228600">
              <a:lnSpc>
                <a:spcPts val="9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class Account {	// this class is a monitor</a:t>
            </a: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long </a:t>
            </a:r>
            <a:r>
              <a:rPr lang="en-US" altLang="cs-CZ" sz="1400" dirty="0" err="1">
                <a:latin typeface="Arial" panose="020B0604020202020204" pitchFamily="34" charset="0"/>
              </a:rPr>
              <a:t>val</a:t>
            </a:r>
            <a:r>
              <a:rPr lang="en-US" altLang="cs-CZ" sz="1400" dirty="0">
                <a:latin typeface="Arial" panose="020B0604020202020204" pitchFamily="34" charset="0"/>
              </a:rPr>
              <a:t> = 0;</a:t>
            </a:r>
          </a:p>
          <a:p>
            <a:pPr marL="228600" indent="-228600">
              <a:lnSpc>
                <a:spcPts val="1400"/>
              </a:lnSpc>
              <a:spcBef>
                <a:spcPct val="5000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public void Deposit(long x) {</a:t>
            </a: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	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lock (this)</a:t>
            </a:r>
            <a:r>
              <a:rPr lang="en-US" altLang="cs-CZ" sz="1400" dirty="0">
                <a:latin typeface="Arial" panose="020B0604020202020204" pitchFamily="34" charset="0"/>
              </a:rPr>
              <a:t> 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{ </a:t>
            </a:r>
            <a:r>
              <a:rPr lang="en-US" altLang="cs-CZ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val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 += x; }</a:t>
            </a:r>
            <a:r>
              <a:rPr lang="en-US" altLang="cs-CZ" sz="1400" dirty="0">
                <a:latin typeface="Arial" panose="020B0604020202020204" pitchFamily="34" charset="0"/>
              </a:rPr>
              <a:t>	// only 1 thread at a time may execute this statement</a:t>
            </a: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}</a:t>
            </a:r>
          </a:p>
          <a:p>
            <a:pPr marL="228600" indent="-228600">
              <a:lnSpc>
                <a:spcPts val="1400"/>
              </a:lnSpc>
              <a:spcBef>
                <a:spcPct val="5000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public void Withdraw(long x) {</a:t>
            </a: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	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lock (this)</a:t>
            </a:r>
            <a:r>
              <a:rPr lang="en-US" altLang="cs-CZ" sz="1400" dirty="0">
                <a:latin typeface="Arial" panose="020B0604020202020204" pitchFamily="34" charset="0"/>
              </a:rPr>
              <a:t> 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{ </a:t>
            </a:r>
            <a:r>
              <a:rPr lang="en-US" altLang="cs-CZ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val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 -= x; }</a:t>
            </a: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}</a:t>
            </a:r>
          </a:p>
          <a:p>
            <a:pPr marL="228600" indent="-228600">
              <a:lnSpc>
                <a:spcPts val="14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25146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}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FCD39D4D-6F55-40AC-82C7-3B1D243F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10100"/>
            <a:ext cx="77724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  <a:tab pos="914400" algn="l"/>
                <a:tab pos="2514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/>
              <a:t>Lock can be set to any object (not just to </a:t>
            </a:r>
            <a:r>
              <a:rPr lang="en-US" altLang="cs-CZ" sz="1800" b="1" i="1"/>
              <a:t>this</a:t>
            </a:r>
            <a:r>
              <a:rPr lang="en-US" altLang="cs-CZ" sz="1800" b="1"/>
              <a:t>)</a:t>
            </a:r>
          </a:p>
          <a:p>
            <a:pPr>
              <a:lnSpc>
                <a:spcPts val="900"/>
              </a:lnSpc>
            </a:pPr>
            <a:endParaRPr lang="en-US" altLang="cs-CZ" sz="1800" b="1">
              <a:latin typeface="Arial" panose="020B0604020202020204" pitchFamily="34" charset="0"/>
            </a:endParaRPr>
          </a:p>
          <a:p>
            <a:pPr>
              <a:lnSpc>
                <a:spcPts val="1300"/>
              </a:lnSpc>
            </a:pPr>
            <a:r>
              <a:rPr lang="en-US" altLang="cs-CZ" sz="1400">
                <a:latin typeface="Arial" panose="020B0604020202020204" pitchFamily="34" charset="0"/>
              </a:rPr>
              <a:t>	object semaphore = new object();</a:t>
            </a:r>
          </a:p>
          <a:p>
            <a:pPr>
              <a:lnSpc>
                <a:spcPts val="1300"/>
              </a:lnSpc>
            </a:pPr>
            <a:r>
              <a:rPr lang="en-US" altLang="cs-CZ" sz="1400">
                <a:latin typeface="Arial" panose="020B0604020202020204" pitchFamily="34" charset="0"/>
              </a:rPr>
              <a:t>	...</a:t>
            </a:r>
          </a:p>
          <a:p>
            <a:pPr>
              <a:lnSpc>
                <a:spcPts val="1300"/>
              </a:lnSpc>
            </a:pPr>
            <a:r>
              <a:rPr lang="en-US" altLang="cs-CZ" sz="1400">
                <a:latin typeface="Arial" panose="020B0604020202020204" pitchFamily="34" charset="0"/>
              </a:rPr>
              <a:t>	lock (semaphore) { ... </a:t>
            </a:r>
            <a:r>
              <a:rPr lang="en-US" altLang="cs-CZ" sz="1400" i="1">
                <a:latin typeface="Arial" panose="020B0604020202020204" pitchFamily="34" charset="0"/>
              </a:rPr>
              <a:t>critical region</a:t>
            </a:r>
            <a:r>
              <a:rPr lang="en-US" altLang="cs-CZ" sz="1400">
                <a:latin typeface="Arial" panose="020B0604020202020204" pitchFamily="34" charset="0"/>
              </a:rPr>
              <a:t> ... }</a:t>
            </a:r>
          </a:p>
          <a:p>
            <a:endParaRPr lang="en-US" altLang="cs-CZ" sz="1400">
              <a:latin typeface="Arial" panose="020B0604020202020204" pitchFamily="34" charset="0"/>
            </a:endParaRPr>
          </a:p>
          <a:p>
            <a:r>
              <a:rPr lang="en-US" altLang="cs-CZ" sz="1800" b="1"/>
              <a:t>No synchronized methods like in Java, but a corresponding attribute</a:t>
            </a:r>
          </a:p>
          <a:p>
            <a:pPr>
              <a:spcBef>
                <a:spcPct val="50000"/>
              </a:spcBef>
            </a:pP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	[MethodImpl(MethodImplOptions.Synchronized)]</a:t>
            </a:r>
          </a:p>
          <a:p>
            <a:r>
              <a:rPr lang="en-US" altLang="cs-CZ" sz="1400">
                <a:latin typeface="Arial" panose="020B0604020202020204" pitchFamily="34" charset="0"/>
              </a:rPr>
              <a:t>	public void Deposit(long x) {...}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pro číslo snímku 5">
            <a:extLst>
              <a:ext uri="{FF2B5EF4-FFF2-40B4-BE49-F238E27FC236}">
                <a16:creationId xmlns:a16="http://schemas.microsoft.com/office/drawing/2014/main" id="{2EDA022C-2277-4BA2-92F1-ABE1A6D5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64776-B8DC-448B-966C-318B61005A8D}" type="slidenum">
              <a:rPr lang="de-DE" altLang="cs-CZ" sz="1400"/>
              <a:pPr/>
              <a:t>22</a:t>
            </a:fld>
            <a:endParaRPr lang="de-DE" altLang="cs-CZ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2911B26-9DD0-4CFB-B435-72FD94A17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dirty="0"/>
              <a:t>Monitor </a:t>
            </a:r>
            <a:r>
              <a:rPr lang="en-US" altLang="cs-CZ" dirty="0" err="1"/>
              <a:t>Clas</a:t>
            </a:r>
            <a:r>
              <a:rPr lang="cs-CZ" altLang="cs-CZ" dirty="0"/>
              <a:t>s</a:t>
            </a:r>
            <a:endParaRPr lang="en-US" altLang="cs-CZ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717B258-70DE-4B89-B070-FD9B08162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lock(v) Statement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800" dirty="0"/>
              <a:t>short form for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</a:t>
            </a:r>
            <a:r>
              <a:rPr lang="en-US" altLang="cs-CZ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Monitor.Enter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(v);</a:t>
            </a: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try {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Statement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} finally {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	</a:t>
            </a:r>
            <a:r>
              <a:rPr lang="en-US" altLang="cs-CZ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Monitor.Exit</a:t>
            </a:r>
            <a:r>
              <a:rPr lang="en-US" altLang="cs-CZ" sz="1400" dirty="0">
                <a:solidFill>
                  <a:srgbClr val="FF0000"/>
                </a:solidFill>
                <a:latin typeface="Arial" panose="020B0604020202020204" pitchFamily="34" charset="0"/>
              </a:rPr>
              <a:t>(v);</a:t>
            </a: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400" dirty="0">
                <a:latin typeface="Arial" panose="020B0604020202020204" pitchFamily="34" charset="0"/>
              </a:rPr>
              <a:t>	}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endParaRPr lang="en-US" altLang="cs-CZ" sz="1400" dirty="0">
              <a:latin typeface="Arial" panose="020B0604020202020204" pitchFamily="34" charset="0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cs-CZ" sz="1600" dirty="0"/>
              <a:t>	If a thread is aborted during the execution of </a:t>
            </a:r>
            <a:r>
              <a:rPr lang="en-US" altLang="cs-CZ" sz="1600" i="1" dirty="0"/>
              <a:t>Statement</a:t>
            </a:r>
            <a:r>
              <a:rPr lang="en-US" altLang="cs-CZ" sz="1600" dirty="0"/>
              <a:t> the finally clause is nevertheless executed and the monitor is released.</a:t>
            </a:r>
            <a:endParaRPr lang="en-US" altLang="cs-CZ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>
            <a:extLst>
              <a:ext uri="{FF2B5EF4-FFF2-40B4-BE49-F238E27FC236}">
                <a16:creationId xmlns:a16="http://schemas.microsoft.com/office/drawing/2014/main" id="{C93A26EE-5844-493B-9F90-64AADBEC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Monitor </a:t>
            </a:r>
            <a:r>
              <a:rPr lang="cs-CZ" altLang="cs-CZ" dirty="0" err="1"/>
              <a:t>Class</a:t>
            </a:r>
            <a:endParaRPr lang="cs-CZ" altLang="cs-CZ" dirty="0"/>
          </a:p>
        </p:txBody>
      </p:sp>
      <p:sp>
        <p:nvSpPr>
          <p:cNvPr id="24579" name="Zástupný symbol pro číslo snímku 2">
            <a:extLst>
              <a:ext uri="{FF2B5EF4-FFF2-40B4-BE49-F238E27FC236}">
                <a16:creationId xmlns:a16="http://schemas.microsoft.com/office/drawing/2014/main" id="{31C3FDEA-029A-45CC-AE1B-350976D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97ACD-078D-4653-B3F1-DBF43ED6F663}" type="slidenum">
              <a:rPr lang="cs-CZ" altLang="cs-CZ" sz="1400"/>
              <a:pPr/>
              <a:t>23</a:t>
            </a:fld>
            <a:endParaRPr lang="cs-CZ" altLang="cs-CZ" sz="1400"/>
          </a:p>
        </p:txBody>
      </p:sp>
      <p:sp>
        <p:nvSpPr>
          <p:cNvPr id="24580" name="Zástupný symbol pro obsah 3">
            <a:extLst>
              <a:ext uri="{FF2B5EF4-FFF2-40B4-BE49-F238E27FC236}">
                <a16:creationId xmlns:a16="http://schemas.microsoft.com/office/drawing/2014/main" id="{50B49EB9-B554-4ABD-AE3D-EAF6FEBB3D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altLang="cs-CZ" dirty="0"/>
              <a:t>Static </a:t>
            </a:r>
            <a:r>
              <a:rPr lang="cs-CZ" altLang="cs-CZ" dirty="0" err="1"/>
              <a:t>methods</a:t>
            </a:r>
            <a:endParaRPr lang="cs-CZ" altLang="cs-CZ" dirty="0"/>
          </a:p>
          <a:p>
            <a:pPr lvl="1"/>
            <a:r>
              <a:rPr lang="cs-CZ" altLang="cs-CZ" sz="2000" b="1" dirty="0"/>
              <a:t>Enter</a:t>
            </a:r>
          </a:p>
          <a:p>
            <a:pPr lvl="1"/>
            <a:r>
              <a:rPr lang="cs-CZ" altLang="cs-CZ" sz="2000" b="1" dirty="0" err="1"/>
              <a:t>TryEnter</a:t>
            </a:r>
            <a:endParaRPr lang="cs-CZ" altLang="cs-CZ" sz="2000" b="1" dirty="0"/>
          </a:p>
          <a:p>
            <a:pPr lvl="1"/>
            <a:r>
              <a:rPr lang="cs-CZ" altLang="cs-CZ" sz="2000" b="1" dirty="0"/>
              <a:t>Exit</a:t>
            </a:r>
          </a:p>
          <a:p>
            <a:pPr lvl="1"/>
            <a:r>
              <a:rPr lang="cs-CZ" altLang="cs-CZ" sz="2000" b="1" dirty="0" err="1"/>
              <a:t>Wait</a:t>
            </a:r>
            <a:endParaRPr lang="cs-CZ" altLang="cs-CZ" sz="2000" b="1" dirty="0"/>
          </a:p>
          <a:p>
            <a:pPr lvl="1"/>
            <a:r>
              <a:rPr lang="cs-CZ" altLang="cs-CZ" sz="2000" b="1" dirty="0"/>
              <a:t>Pulse</a:t>
            </a:r>
          </a:p>
          <a:p>
            <a:pPr lvl="1"/>
            <a:r>
              <a:rPr lang="cs-CZ" altLang="cs-CZ" sz="2000" b="1" dirty="0" err="1"/>
              <a:t>PulseAll</a:t>
            </a:r>
            <a:endParaRPr lang="cs-CZ" altLang="cs-CZ" sz="2000" b="1" dirty="0"/>
          </a:p>
          <a:p>
            <a:pPr lvl="1"/>
            <a:endParaRPr lang="cs-CZ" altLang="cs-CZ" dirty="0"/>
          </a:p>
        </p:txBody>
      </p:sp>
      <p:sp>
        <p:nvSpPr>
          <p:cNvPr id="6" name="Zástupný symbol pro obsah 3">
            <a:extLst>
              <a:ext uri="{FF2B5EF4-FFF2-40B4-BE49-F238E27FC236}">
                <a16:creationId xmlns:a16="http://schemas.microsoft.com/office/drawing/2014/main" id="{3BE9B790-4B8E-4174-9DDF-0B74DC30F90A}"/>
              </a:ext>
            </a:extLst>
          </p:cNvPr>
          <p:cNvSpPr txBox="1">
            <a:spLocks/>
          </p:cNvSpPr>
          <p:nvPr/>
        </p:nvSpPr>
        <p:spPr>
          <a:xfrm>
            <a:off x="4638675" y="1533525"/>
            <a:ext cx="3005138" cy="471487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sz="1600" dirty="0" err="1"/>
              <a:t>lock</a:t>
            </a:r>
            <a:r>
              <a:rPr lang="cs-CZ" sz="1600" dirty="0"/>
              <a:t> (</a:t>
            </a:r>
            <a:r>
              <a:rPr lang="cs-CZ" sz="1600" dirty="0" err="1"/>
              <a:t>obj</a:t>
            </a:r>
            <a:r>
              <a:rPr lang="cs-CZ" sz="1600" dirty="0"/>
              <a:t>) </a:t>
            </a:r>
          </a:p>
          <a:p>
            <a:pPr>
              <a:defRPr/>
            </a:pPr>
            <a:r>
              <a:rPr lang="cs-CZ" sz="1600" dirty="0"/>
              <a:t>{</a:t>
            </a:r>
          </a:p>
          <a:p>
            <a:pPr>
              <a:defRPr/>
            </a:pPr>
            <a:r>
              <a:rPr lang="cs-CZ" sz="1600" dirty="0"/>
              <a:t>	…</a:t>
            </a:r>
          </a:p>
          <a:p>
            <a:pPr>
              <a:defRPr/>
            </a:pPr>
            <a:r>
              <a:rPr lang="cs-CZ" sz="1600" dirty="0"/>
              <a:t>}</a:t>
            </a:r>
          </a:p>
          <a:p>
            <a:pPr>
              <a:defRPr/>
            </a:pPr>
            <a:endParaRPr lang="cs-CZ" sz="1600" dirty="0"/>
          </a:p>
          <a:p>
            <a:pPr>
              <a:defRPr/>
            </a:pPr>
            <a:r>
              <a:rPr lang="cs-CZ" sz="1600" dirty="0"/>
              <a:t>// </a:t>
            </a:r>
            <a:r>
              <a:rPr lang="cs-CZ" sz="1600" dirty="0" err="1"/>
              <a:t>is</a:t>
            </a:r>
            <a:r>
              <a:rPr lang="cs-CZ" sz="1600" dirty="0"/>
              <a:t> </a:t>
            </a:r>
            <a:r>
              <a:rPr lang="cs-CZ" sz="1600" dirty="0" err="1"/>
              <a:t>compiled</a:t>
            </a:r>
            <a:r>
              <a:rPr lang="cs-CZ" sz="1600" dirty="0"/>
              <a:t> as</a:t>
            </a:r>
          </a:p>
          <a:p>
            <a:pPr>
              <a:defRPr/>
            </a:pPr>
            <a:endParaRPr lang="cs-CZ" sz="1600" dirty="0"/>
          </a:p>
          <a:p>
            <a:pPr>
              <a:defRPr/>
            </a:pPr>
            <a:r>
              <a:rPr lang="cs-CZ" sz="1600" dirty="0" err="1"/>
              <a:t>Monitor</a:t>
            </a:r>
            <a:r>
              <a:rPr lang="cs-CZ" sz="1600" dirty="0"/>
              <a:t>.Enter(</a:t>
            </a:r>
            <a:r>
              <a:rPr lang="cs-CZ" sz="1600" dirty="0" err="1"/>
              <a:t>obj</a:t>
            </a:r>
            <a:r>
              <a:rPr lang="cs-CZ" sz="1600" dirty="0"/>
              <a:t>) </a:t>
            </a:r>
          </a:p>
          <a:p>
            <a:pPr>
              <a:defRPr/>
            </a:pPr>
            <a:r>
              <a:rPr lang="cs-CZ" sz="1600" dirty="0" err="1"/>
              <a:t>try</a:t>
            </a:r>
            <a:r>
              <a:rPr lang="cs-CZ" sz="1600" dirty="0"/>
              <a:t> </a:t>
            </a:r>
          </a:p>
          <a:p>
            <a:pPr>
              <a:defRPr/>
            </a:pPr>
            <a:r>
              <a:rPr lang="cs-CZ" sz="1600" dirty="0"/>
              <a:t>{</a:t>
            </a:r>
          </a:p>
          <a:p>
            <a:pPr>
              <a:defRPr/>
            </a:pPr>
            <a:r>
              <a:rPr lang="cs-CZ" sz="1600" dirty="0"/>
              <a:t>	…</a:t>
            </a:r>
          </a:p>
          <a:p>
            <a:pPr>
              <a:defRPr/>
            </a:pPr>
            <a:r>
              <a:rPr lang="cs-CZ" sz="1600" dirty="0"/>
              <a:t>}</a:t>
            </a:r>
          </a:p>
          <a:p>
            <a:pPr>
              <a:defRPr/>
            </a:pPr>
            <a:r>
              <a:rPr lang="cs-CZ" sz="1600" dirty="0" err="1"/>
              <a:t>finally</a:t>
            </a:r>
            <a:r>
              <a:rPr lang="cs-CZ" sz="1600" dirty="0"/>
              <a:t> </a:t>
            </a:r>
          </a:p>
          <a:p>
            <a:pPr>
              <a:defRPr/>
            </a:pPr>
            <a:r>
              <a:rPr lang="cs-CZ" sz="1600" dirty="0"/>
              <a:t>{</a:t>
            </a:r>
          </a:p>
          <a:p>
            <a:pPr>
              <a:defRPr/>
            </a:pPr>
            <a:r>
              <a:rPr lang="cs-CZ" sz="1600" dirty="0"/>
              <a:t>  </a:t>
            </a:r>
            <a:r>
              <a:rPr lang="cs-CZ" sz="1600" dirty="0" err="1"/>
              <a:t>Monitor</a:t>
            </a:r>
            <a:r>
              <a:rPr lang="cs-CZ" sz="1600" dirty="0"/>
              <a:t>.Exit(</a:t>
            </a:r>
            <a:r>
              <a:rPr lang="cs-CZ" sz="1600" dirty="0" err="1"/>
              <a:t>obj</a:t>
            </a:r>
            <a:r>
              <a:rPr lang="cs-CZ" sz="1600" dirty="0"/>
              <a:t>)</a:t>
            </a:r>
          </a:p>
          <a:p>
            <a:pPr>
              <a:defRPr/>
            </a:pPr>
            <a:r>
              <a:rPr lang="cs-CZ" sz="1600" dirty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>
            <a:extLst>
              <a:ext uri="{FF2B5EF4-FFF2-40B4-BE49-F238E27FC236}">
                <a16:creationId xmlns:a16="http://schemas.microsoft.com/office/drawing/2014/main" id="{99ACD8F3-CA15-4BC8-8405-13455F08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cs-CZ" i="0"/>
            </a:br>
            <a:br>
              <a:rPr lang="en-GB" altLang="cs-CZ" i="0"/>
            </a:br>
            <a:r>
              <a:rPr lang="en-GB" altLang="cs-CZ" i="0"/>
              <a:t>Continuing on Mutual Exclusion </a:t>
            </a:r>
            <a:br>
              <a:rPr lang="en-GB" altLang="cs-CZ" i="0"/>
            </a:br>
            <a:endParaRPr lang="en-GB" altLang="cs-CZ"/>
          </a:p>
        </p:txBody>
      </p:sp>
      <p:sp>
        <p:nvSpPr>
          <p:cNvPr id="25603" name="Zástupný symbol pro číslo snímku 3">
            <a:extLst>
              <a:ext uri="{FF2B5EF4-FFF2-40B4-BE49-F238E27FC236}">
                <a16:creationId xmlns:a16="http://schemas.microsoft.com/office/drawing/2014/main" id="{42B34EEB-6FBF-4090-A02F-6B439F99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773AC7-E33B-4A56-8938-5EF0AFFEC46D}" type="slidenum">
              <a:rPr lang="de-DE" altLang="cs-CZ" sz="1400"/>
              <a:pPr/>
              <a:t>24</a:t>
            </a:fld>
            <a:endParaRPr lang="de-DE" altLang="cs-CZ" sz="1400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D7731B83-BD1B-4814-A12D-4F4B6838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44625"/>
            <a:ext cx="6196013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číslo snímku 5">
            <a:extLst>
              <a:ext uri="{FF2B5EF4-FFF2-40B4-BE49-F238E27FC236}">
                <a16:creationId xmlns:a16="http://schemas.microsoft.com/office/drawing/2014/main" id="{BF782A10-1C04-492B-B84E-B6F35C57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572DA7-0A3D-488B-BAB2-A7791562CCBE}" type="slidenum">
              <a:rPr lang="de-DE" altLang="cs-CZ" sz="1400"/>
              <a:pPr/>
              <a:t>25</a:t>
            </a:fld>
            <a:endParaRPr lang="de-DE" altLang="cs-CZ" sz="1400"/>
          </a:p>
        </p:txBody>
      </p:sp>
      <p:sp>
        <p:nvSpPr>
          <p:cNvPr id="26627" name="Rectangle 13">
            <a:extLst>
              <a:ext uri="{FF2B5EF4-FFF2-40B4-BE49-F238E27FC236}">
                <a16:creationId xmlns:a16="http://schemas.microsoft.com/office/drawing/2014/main" id="{8E988CBA-C955-4176-9EB4-9A2C26B9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54656106-4355-4122-87CB-7C96058B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71800"/>
            <a:ext cx="2133600" cy="1219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7C544E8F-4ED5-418A-983E-17F83EFD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2133600" cy="1219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B9DD2B85-F6DB-421A-97F2-0F7BA61FA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Wait and Pulse</a:t>
            </a:r>
          </a:p>
        </p:txBody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C13FEFF9-9BD3-4CFC-A0C5-7F0572301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0292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/>
              <a:t>Monitor.Wait(lockedVar);	</a:t>
            </a:r>
            <a:r>
              <a:rPr lang="en-US" altLang="cs-CZ" sz="1600">
                <a:sym typeface="Symbol" panose="05050102010706020507" pitchFamily="18" charset="2"/>
              </a:rPr>
              <a:t> wait() in Java (in Java </a:t>
            </a:r>
            <a:r>
              <a:rPr lang="en-US" altLang="cs-CZ" sz="1600" i="1">
                <a:sym typeface="Symbol" panose="05050102010706020507" pitchFamily="18" charset="2"/>
              </a:rPr>
              <a:t>lockedVar</a:t>
            </a:r>
            <a:r>
              <a:rPr lang="en-US" altLang="cs-CZ" sz="1600">
                <a:sym typeface="Symbol" panose="05050102010706020507" pitchFamily="18" charset="2"/>
              </a:rPr>
              <a:t> is always </a:t>
            </a:r>
            <a:r>
              <a:rPr lang="en-US" altLang="cs-CZ" sz="1600" i="1">
                <a:sym typeface="Symbol" panose="05050102010706020507" pitchFamily="18" charset="2"/>
              </a:rPr>
              <a:t>this</a:t>
            </a:r>
            <a:r>
              <a:rPr lang="en-US" altLang="cs-CZ" sz="1600">
                <a:sym typeface="Symbol" panose="05050102010706020507" pitchFamily="18" charset="2"/>
              </a:rPr>
              <a:t>)</a:t>
            </a:r>
            <a:endParaRPr lang="en-US" altLang="cs-CZ" sz="1600"/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/>
              <a:t>Monitor.Pulse(lockedVar);	</a:t>
            </a:r>
            <a:r>
              <a:rPr lang="en-US" altLang="cs-CZ" sz="1600">
                <a:sym typeface="Symbol" panose="05050102010706020507" pitchFamily="18" charset="2"/>
              </a:rPr>
              <a:t> notify() in Java</a:t>
            </a:r>
            <a:endParaRPr lang="en-US" altLang="cs-CZ" sz="1600"/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/>
              <a:t>Monitor.PulseAll(lockedVar);	</a:t>
            </a:r>
            <a:r>
              <a:rPr lang="en-US" altLang="cs-CZ" sz="1600">
                <a:sym typeface="Symbol" panose="05050102010706020507" pitchFamily="18" charset="2"/>
              </a:rPr>
              <a:t> notifyAll() in Java</a:t>
            </a:r>
          </a:p>
          <a:p>
            <a:pPr marL="228600" indent="-228600">
              <a:lnSpc>
                <a:spcPts val="12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endParaRPr lang="en-US" altLang="cs-CZ" sz="1600">
              <a:sym typeface="Symbol" panose="05050102010706020507" pitchFamily="18" charset="2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800" b="1">
                <a:sym typeface="Symbol" panose="05050102010706020507" pitchFamily="18" charset="2"/>
              </a:rPr>
              <a:t>Example</a:t>
            </a:r>
            <a:endParaRPr lang="en-US" altLang="cs-CZ" sz="1600">
              <a:sym typeface="Symbol" panose="05050102010706020507" pitchFamily="18" charset="2"/>
            </a:endParaRPr>
          </a:p>
          <a:p>
            <a:pPr marL="228600" indent="-228600">
              <a:lnSpc>
                <a:spcPts val="9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endParaRPr lang="en-US" altLang="cs-CZ" sz="1600">
              <a:sym typeface="Symbol" panose="05050102010706020507" pitchFamily="18" charset="2"/>
            </a:endParaRPr>
          </a:p>
          <a:p>
            <a:pPr marL="228600" indent="-228600"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	</a:t>
            </a:r>
            <a:r>
              <a:rPr lang="en-US" altLang="cs-CZ" sz="1600" i="1">
                <a:solidFill>
                  <a:schemeClr val="accent2"/>
                </a:solidFill>
                <a:sym typeface="Symbol" panose="05050102010706020507" pitchFamily="18" charset="2"/>
              </a:rPr>
              <a:t>Thread A	Thread B</a:t>
            </a:r>
            <a:endParaRPr lang="en-US" altLang="cs-CZ" sz="1600">
              <a:sym typeface="Symbol" panose="05050102010706020507" pitchFamily="18" charset="2"/>
            </a:endParaRPr>
          </a:p>
          <a:p>
            <a:pPr marL="228600" indent="-228600">
              <a:spcBef>
                <a:spcPct val="3000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400">
                <a:latin typeface="Arial" panose="020B0604020202020204" pitchFamily="34" charset="0"/>
                <a:sym typeface="Symbol" panose="05050102010706020507" pitchFamily="18" charset="2"/>
              </a:rPr>
              <a:t>	lock(v) {	lock(v)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400">
                <a:latin typeface="Arial" panose="020B0604020202020204" pitchFamily="34" charset="0"/>
                <a:sym typeface="Symbol" panose="05050102010706020507" pitchFamily="18" charset="2"/>
              </a:rPr>
              <a:t>		...			...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400">
                <a:latin typeface="Arial" panose="020B0604020202020204" pitchFamily="34" charset="0"/>
                <a:sym typeface="Symbol" panose="05050102010706020507" pitchFamily="18" charset="2"/>
              </a:rPr>
              <a:t>		Monitor.Wait(v);		Monitor.Pulse(v);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400">
                <a:latin typeface="Arial" panose="020B0604020202020204" pitchFamily="34" charset="0"/>
                <a:sym typeface="Symbol" panose="05050102010706020507" pitchFamily="18" charset="2"/>
              </a:rPr>
              <a:t>		...			...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400">
                <a:latin typeface="Arial" panose="020B0604020202020204" pitchFamily="34" charset="0"/>
                <a:sym typeface="Symbol" panose="05050102010706020507" pitchFamily="18" charset="2"/>
              </a:rPr>
              <a:t>	}			}</a:t>
            </a:r>
          </a:p>
          <a:p>
            <a:pPr marL="228600" indent="-228600"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endParaRPr lang="en-US" altLang="cs-CZ" sz="1600">
              <a:sym typeface="Symbol" panose="05050102010706020507" pitchFamily="18" charset="2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1.	</a:t>
            </a:r>
            <a:r>
              <a:rPr lang="en-US" altLang="cs-CZ" sz="1600" i="1">
                <a:sym typeface="Symbol" panose="05050102010706020507" pitchFamily="18" charset="2"/>
              </a:rPr>
              <a:t>A</a:t>
            </a:r>
            <a:r>
              <a:rPr lang="en-US" altLang="cs-CZ" sz="1600">
                <a:sym typeface="Symbol" panose="05050102010706020507" pitchFamily="18" charset="2"/>
              </a:rPr>
              <a:t> comes to </a:t>
            </a:r>
            <a:r>
              <a:rPr lang="en-US" altLang="cs-CZ" sz="1600" i="1">
                <a:sym typeface="Symbol" panose="05050102010706020507" pitchFamily="18" charset="2"/>
              </a:rPr>
              <a:t>lock(v)</a:t>
            </a:r>
            <a:r>
              <a:rPr lang="en-US" altLang="cs-CZ" sz="1600">
                <a:sym typeface="Symbol" panose="05050102010706020507" pitchFamily="18" charset="2"/>
              </a:rPr>
              <a:t> and proceeds because the critical region is free.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2.	</a:t>
            </a:r>
            <a:r>
              <a:rPr lang="en-US" altLang="cs-CZ" sz="1600" i="1">
                <a:sym typeface="Symbol" panose="05050102010706020507" pitchFamily="18" charset="2"/>
              </a:rPr>
              <a:t>A</a:t>
            </a:r>
            <a:r>
              <a:rPr lang="en-US" altLang="cs-CZ" sz="1600">
                <a:sym typeface="Symbol" panose="05050102010706020507" pitchFamily="18" charset="2"/>
              </a:rPr>
              <a:t> comes to </a:t>
            </a:r>
            <a:r>
              <a:rPr lang="en-US" altLang="cs-CZ" sz="1600" i="1">
                <a:sym typeface="Symbol" panose="05050102010706020507" pitchFamily="18" charset="2"/>
              </a:rPr>
              <a:t>Wait</a:t>
            </a:r>
            <a:r>
              <a:rPr lang="en-US" altLang="cs-CZ" sz="1600">
                <a:sym typeface="Symbol" panose="05050102010706020507" pitchFamily="18" charset="2"/>
              </a:rPr>
              <a:t>, goes to sleep and releases the lock.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3.	</a:t>
            </a:r>
            <a:r>
              <a:rPr lang="en-US" altLang="cs-CZ" sz="1600" i="1">
                <a:sym typeface="Symbol" panose="05050102010706020507" pitchFamily="18" charset="2"/>
              </a:rPr>
              <a:t>B</a:t>
            </a:r>
            <a:r>
              <a:rPr lang="en-US" altLang="cs-CZ" sz="1600">
                <a:sym typeface="Symbol" panose="05050102010706020507" pitchFamily="18" charset="2"/>
              </a:rPr>
              <a:t> comes to </a:t>
            </a:r>
            <a:r>
              <a:rPr lang="en-US" altLang="cs-CZ" sz="1600" i="1">
                <a:sym typeface="Symbol" panose="05050102010706020507" pitchFamily="18" charset="2"/>
              </a:rPr>
              <a:t>lock(v)</a:t>
            </a:r>
            <a:r>
              <a:rPr lang="en-US" altLang="cs-CZ" sz="1600">
                <a:sym typeface="Symbol" panose="05050102010706020507" pitchFamily="18" charset="2"/>
              </a:rPr>
              <a:t> and proceeds because the critical region is free.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4.	</a:t>
            </a:r>
            <a:r>
              <a:rPr lang="en-US" altLang="cs-CZ" sz="1600" i="1">
                <a:sym typeface="Symbol" panose="05050102010706020507" pitchFamily="18" charset="2"/>
              </a:rPr>
              <a:t>B</a:t>
            </a:r>
            <a:r>
              <a:rPr lang="en-US" altLang="cs-CZ" sz="1600">
                <a:sym typeface="Symbol" panose="05050102010706020507" pitchFamily="18" charset="2"/>
              </a:rPr>
              <a:t> comes to </a:t>
            </a:r>
            <a:r>
              <a:rPr lang="en-US" altLang="cs-CZ" sz="1600" i="1">
                <a:sym typeface="Symbol" panose="05050102010706020507" pitchFamily="18" charset="2"/>
              </a:rPr>
              <a:t>Pulse</a:t>
            </a:r>
            <a:r>
              <a:rPr lang="en-US" altLang="cs-CZ" sz="1600">
                <a:sym typeface="Symbol" panose="05050102010706020507" pitchFamily="18" charset="2"/>
              </a:rPr>
              <a:t> and wakes up </a:t>
            </a:r>
            <a:r>
              <a:rPr lang="en-US" altLang="cs-CZ" sz="1600" i="1">
                <a:sym typeface="Symbol" panose="05050102010706020507" pitchFamily="18" charset="2"/>
              </a:rPr>
              <a:t>A</a:t>
            </a:r>
            <a:r>
              <a:rPr lang="en-US" altLang="cs-CZ" sz="1600">
                <a:sym typeface="Symbol" panose="05050102010706020507" pitchFamily="18" charset="2"/>
              </a:rPr>
              <a:t>. There can be a context switch between </a:t>
            </a:r>
            <a:r>
              <a:rPr lang="en-US" altLang="cs-CZ" sz="1600" i="1">
                <a:sym typeface="Symbol" panose="05050102010706020507" pitchFamily="18" charset="2"/>
              </a:rPr>
              <a:t>A</a:t>
            </a:r>
            <a:r>
              <a:rPr lang="en-US" altLang="cs-CZ" sz="1600">
                <a:sym typeface="Symbol" panose="05050102010706020507" pitchFamily="18" charset="2"/>
              </a:rPr>
              <a:t> and </a:t>
            </a:r>
            <a:r>
              <a:rPr lang="en-US" altLang="cs-CZ" sz="1600" i="1">
                <a:sym typeface="Symbol" panose="05050102010706020507" pitchFamily="18" charset="2"/>
              </a:rPr>
              <a:t>B</a:t>
            </a:r>
            <a:r>
              <a:rPr lang="en-US" altLang="cs-CZ" sz="1600">
                <a:sym typeface="Symbol" panose="05050102010706020507" pitchFamily="18" charset="2"/>
              </a:rPr>
              <a:t>, but not necessarily.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5.	</a:t>
            </a:r>
            <a:r>
              <a:rPr lang="en-US" altLang="cs-CZ" sz="1600" i="1">
                <a:sym typeface="Symbol" panose="05050102010706020507" pitchFamily="18" charset="2"/>
              </a:rPr>
              <a:t>A</a:t>
            </a:r>
            <a:r>
              <a:rPr lang="en-US" altLang="cs-CZ" sz="1600">
                <a:sym typeface="Symbol" panose="05050102010706020507" pitchFamily="18" charset="2"/>
              </a:rPr>
              <a:t> tries to get the lock but fails, because </a:t>
            </a:r>
            <a:r>
              <a:rPr lang="en-US" altLang="cs-CZ" sz="1600" i="1">
                <a:sym typeface="Symbol" panose="05050102010706020507" pitchFamily="18" charset="2"/>
              </a:rPr>
              <a:t>B</a:t>
            </a:r>
            <a:r>
              <a:rPr lang="en-US" altLang="cs-CZ" sz="1600">
                <a:sym typeface="Symbol" panose="05050102010706020507" pitchFamily="18" charset="2"/>
              </a:rPr>
              <a:t> is still in the critical region.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2971800" algn="l"/>
                <a:tab pos="3200400" algn="l"/>
              </a:tabLst>
            </a:pPr>
            <a:r>
              <a:rPr lang="en-US" altLang="cs-CZ" sz="1600">
                <a:sym typeface="Symbol" panose="05050102010706020507" pitchFamily="18" charset="2"/>
              </a:rPr>
              <a:t>6.	At the end of the critical region </a:t>
            </a:r>
            <a:r>
              <a:rPr lang="en-US" altLang="cs-CZ" sz="1600" i="1">
                <a:sym typeface="Symbol" panose="05050102010706020507" pitchFamily="18" charset="2"/>
              </a:rPr>
              <a:t>B</a:t>
            </a:r>
            <a:r>
              <a:rPr lang="en-US" altLang="cs-CZ" sz="1600">
                <a:sym typeface="Symbol" panose="05050102010706020507" pitchFamily="18" charset="2"/>
              </a:rPr>
              <a:t> releases the lock; </a:t>
            </a:r>
            <a:r>
              <a:rPr lang="en-US" altLang="cs-CZ" sz="1600" i="1">
                <a:sym typeface="Symbol" panose="05050102010706020507" pitchFamily="18" charset="2"/>
              </a:rPr>
              <a:t>A</a:t>
            </a:r>
            <a:r>
              <a:rPr lang="en-US" altLang="cs-CZ" sz="1600">
                <a:sym typeface="Symbol" panose="05050102010706020507" pitchFamily="18" charset="2"/>
              </a:rPr>
              <a:t> can proceed now.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04F974A-38A8-4D09-B398-ADADE80B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94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9213625A-2D7A-4661-97A8-CAE35868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3381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CBC1B47A-5900-4934-B153-999E4BF4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294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1F0F84BF-72D3-4F74-B3F1-8B7E98FF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379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26636" name="Text Box 11">
            <a:extLst>
              <a:ext uri="{FF2B5EF4-FFF2-40B4-BE49-F238E27FC236}">
                <a16:creationId xmlns:a16="http://schemas.microsoft.com/office/drawing/2014/main" id="{311993E9-A5A8-42AD-B722-72A71BE4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381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6637" name="Text Box 12">
            <a:extLst>
              <a:ext uri="{FF2B5EF4-FFF2-40B4-BE49-F238E27FC236}">
                <a16:creationId xmlns:a16="http://schemas.microsoft.com/office/drawing/2014/main" id="{EABF9A67-0303-4501-9578-99B05C56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824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800" b="1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pro číslo snímku 5">
            <a:extLst>
              <a:ext uri="{FF2B5EF4-FFF2-40B4-BE49-F238E27FC236}">
                <a16:creationId xmlns:a16="http://schemas.microsoft.com/office/drawing/2014/main" id="{8C70DC4A-F7BB-41F3-B2A2-78ECFB2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49D4AB-3982-4389-8C7A-86951A5B2D0B}" type="slidenum">
              <a:rPr lang="de-DE" altLang="cs-CZ" sz="1400"/>
              <a:pPr/>
              <a:t>26</a:t>
            </a:fld>
            <a:endParaRPr lang="de-DE" altLang="cs-CZ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E16889D-973E-4140-A06E-C48CF70C8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Wait and Pulse (continued)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50796E6-20EC-4163-8902-FB47DDDF3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571500" algn="l"/>
              </a:tabLst>
            </a:pPr>
            <a:r>
              <a:rPr lang="en-US" altLang="cs-CZ" sz="1800" b="1"/>
              <a:t>Note</a:t>
            </a:r>
            <a:endParaRPr lang="en-US" altLang="cs-CZ" sz="1800"/>
          </a:p>
          <a:p>
            <a:pPr>
              <a:spcBef>
                <a:spcPct val="40000"/>
              </a:spcBef>
              <a:tabLst>
                <a:tab pos="571500" algn="l"/>
              </a:tabLst>
            </a:pPr>
            <a:r>
              <a:rPr lang="en-US" altLang="cs-CZ" sz="1600" i="1"/>
              <a:t>Wait(v)</a:t>
            </a:r>
            <a:r>
              <a:rPr lang="en-US" altLang="cs-CZ" sz="1600"/>
              <a:t> and </a:t>
            </a:r>
            <a:r>
              <a:rPr lang="en-US" altLang="cs-CZ" sz="1600" i="1"/>
              <a:t>Pulse(v)</a:t>
            </a:r>
            <a:r>
              <a:rPr lang="en-US" altLang="cs-CZ" sz="1600"/>
              <a:t> may only be called in a statement sequence that is protected with </a:t>
            </a:r>
            <a:r>
              <a:rPr lang="en-US" altLang="cs-CZ" sz="1600" i="1"/>
              <a:t>lock(v)</a:t>
            </a:r>
            <a:r>
              <a:rPr lang="en-US" altLang="cs-CZ" sz="1600"/>
              <a:t>.</a:t>
            </a:r>
          </a:p>
          <a:p>
            <a:pPr>
              <a:tabLst>
                <a:tab pos="571500" algn="l"/>
              </a:tabLst>
            </a:pPr>
            <a:endParaRPr lang="en-US" altLang="cs-CZ" sz="1600"/>
          </a:p>
          <a:p>
            <a:pPr>
              <a:tabLst>
                <a:tab pos="571500" algn="l"/>
              </a:tabLst>
            </a:pPr>
            <a:r>
              <a:rPr lang="en-US" altLang="cs-CZ" sz="1600"/>
              <a:t>Between </a:t>
            </a:r>
            <a:r>
              <a:rPr lang="en-US" altLang="cs-CZ" sz="1600" i="1"/>
              <a:t>Pulse(v)</a:t>
            </a:r>
            <a:r>
              <a:rPr lang="en-US" altLang="cs-CZ" sz="1600"/>
              <a:t> and the continuation of the awakened thread other threads may run, which in the meantime have tried to obtain the lock (i.e. the condition signaled by </a:t>
            </a:r>
            <a:r>
              <a:rPr lang="en-US" altLang="cs-CZ" sz="1600" i="1"/>
              <a:t>Pulse</a:t>
            </a:r>
            <a:r>
              <a:rPr lang="en-US" altLang="cs-CZ" sz="1600"/>
              <a:t> need not be true any more when the awakened thread resumes after </a:t>
            </a:r>
            <a:r>
              <a:rPr lang="en-US" altLang="cs-CZ" sz="1600" i="1"/>
              <a:t>Wait</a:t>
            </a:r>
            <a:r>
              <a:rPr lang="en-US" altLang="cs-CZ" sz="1600"/>
              <a:t>!)</a:t>
            </a:r>
          </a:p>
          <a:p>
            <a:pPr>
              <a:buFontTx/>
              <a:buNone/>
              <a:tabLst>
                <a:tab pos="571500" algn="l"/>
              </a:tabLst>
            </a:pPr>
            <a:r>
              <a:rPr lang="en-US" altLang="cs-CZ" sz="1600"/>
              <a:t>	Therefore </a:t>
            </a:r>
            <a:r>
              <a:rPr lang="en-US" altLang="cs-CZ" sz="1600" i="1"/>
              <a:t>Wait</a:t>
            </a:r>
            <a:r>
              <a:rPr lang="en-US" altLang="cs-CZ" sz="1600"/>
              <a:t> should be enclosed in a loop that checks for the continuation condition:</a:t>
            </a:r>
          </a:p>
          <a:p>
            <a:pPr>
              <a:spcBef>
                <a:spcPct val="40000"/>
              </a:spcBef>
              <a:buFontTx/>
              <a:buNone/>
              <a:tabLst>
                <a:tab pos="571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while (</a:t>
            </a:r>
            <a:r>
              <a:rPr lang="en-US" altLang="cs-CZ" sz="1400" i="1">
                <a:latin typeface="Arial" panose="020B0604020202020204" pitchFamily="34" charset="0"/>
              </a:rPr>
              <a:t>condition false</a:t>
            </a:r>
            <a:r>
              <a:rPr lang="en-US" altLang="cs-CZ" sz="1400">
                <a:latin typeface="Arial" panose="020B0604020202020204" pitchFamily="34" charset="0"/>
              </a:rPr>
              <a:t>) Monitor.Wait(v);</a:t>
            </a:r>
          </a:p>
          <a:p>
            <a:pPr>
              <a:buFontTx/>
              <a:buNone/>
              <a:tabLst>
                <a:tab pos="571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...</a:t>
            </a:r>
          </a:p>
          <a:p>
            <a:pPr>
              <a:buFontTx/>
              <a:buNone/>
              <a:tabLst>
                <a:tab pos="571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 i="1">
                <a:latin typeface="Arial" panose="020B0604020202020204" pitchFamily="34" charset="0"/>
              </a:rPr>
              <a:t>make condition true</a:t>
            </a:r>
            <a:r>
              <a:rPr lang="en-US" altLang="cs-CZ" sz="1400">
                <a:latin typeface="Arial" panose="020B0604020202020204" pitchFamily="34" charset="0"/>
              </a:rPr>
              <a:t>;</a:t>
            </a:r>
          </a:p>
          <a:p>
            <a:pPr>
              <a:buFontTx/>
              <a:buNone/>
              <a:tabLst>
                <a:tab pos="5715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Monitor.Pulse(v);</a:t>
            </a:r>
          </a:p>
          <a:p>
            <a:pPr>
              <a:buFontTx/>
              <a:buNone/>
              <a:tabLst>
                <a:tab pos="5715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>
              <a:tabLst>
                <a:tab pos="571500" algn="l"/>
              </a:tabLst>
            </a:pPr>
            <a:r>
              <a:rPr lang="en-US" altLang="cs-CZ" sz="1600" i="1"/>
              <a:t>PulseAll(v)</a:t>
            </a:r>
            <a:r>
              <a:rPr lang="en-US" altLang="cs-CZ" sz="1600"/>
              <a:t> wakes up </a:t>
            </a:r>
            <a:r>
              <a:rPr lang="en-US" altLang="cs-CZ" sz="1600" u="sng"/>
              <a:t>all</a:t>
            </a:r>
            <a:r>
              <a:rPr lang="en-US" altLang="cs-CZ" sz="1600"/>
              <a:t> threads that wait for </a:t>
            </a:r>
            <a:r>
              <a:rPr lang="en-US" altLang="cs-CZ" sz="1600" i="1"/>
              <a:t>v</a:t>
            </a:r>
            <a:r>
              <a:rPr lang="en-US" altLang="cs-CZ" sz="1600"/>
              <a:t>, but only one of them is allowed to continue. The others must wait until the previous one has released the lock. Then the next thread may enter the critical region.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pro číslo snímku 5">
            <a:extLst>
              <a:ext uri="{FF2B5EF4-FFF2-40B4-BE49-F238E27FC236}">
                <a16:creationId xmlns:a16="http://schemas.microsoft.com/office/drawing/2014/main" id="{22E35CC2-5CC1-429E-ADBD-003C5E57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B72876-7FA7-4588-819D-3D21B6A86B38}" type="slidenum">
              <a:rPr lang="de-DE" altLang="cs-CZ" sz="1400"/>
              <a:pPr/>
              <a:t>27</a:t>
            </a:fld>
            <a:endParaRPr lang="de-DE" altLang="cs-CZ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3FB0EDC-A065-4913-8BE9-5FCB39B29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Example: Synchronized Buffer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51FFE40-D47E-4BEA-A8CF-28A5C42B9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4572000" cy="5029200"/>
          </a:xfrm>
          <a:solidFill>
            <a:schemeClr val="hlink"/>
          </a:solidFill>
        </p:spPr>
        <p:txBody>
          <a:bodyPr/>
          <a:lstStyle/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class Buffer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const int size = 4;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char[] buf = new char[size];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int head = 0, tail = 0, n = 0;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public void Put(char ch)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lock(this)</a:t>
            </a:r>
            <a:r>
              <a:rPr lang="en-US" altLang="cs-CZ" sz="1400">
                <a:latin typeface="Arial" panose="020B0604020202020204" pitchFamily="34" charset="0"/>
              </a:rPr>
              <a:t>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while (n == size)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Monitor.Wait(this)</a:t>
            </a:r>
            <a:r>
              <a:rPr lang="en-US" altLang="cs-CZ" sz="1400">
                <a:latin typeface="Arial" panose="020B0604020202020204" pitchFamily="34" charset="0"/>
              </a:rPr>
              <a:t>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buf[tail] = ch; tail = (tail + 1) % size; n++;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Monitor.PulseAll(this)</a:t>
            </a:r>
            <a:r>
              <a:rPr lang="en-US" altLang="cs-CZ" sz="1400">
                <a:latin typeface="Arial" panose="020B0604020202020204" pitchFamily="34" charset="0"/>
              </a:rPr>
              <a:t>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}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public char Get()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lock(this)</a:t>
            </a:r>
            <a:r>
              <a:rPr lang="en-US" altLang="cs-CZ" sz="1400">
                <a:latin typeface="Arial" panose="020B0604020202020204" pitchFamily="34" charset="0"/>
              </a:rPr>
              <a:t>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while (n == 0) 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Monitor.Wait(this)</a:t>
            </a:r>
            <a:r>
              <a:rPr lang="en-US" altLang="cs-CZ" sz="1400">
                <a:latin typeface="Arial" panose="020B0604020202020204" pitchFamily="34" charset="0"/>
              </a:rPr>
              <a:t>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char ch = buf[head]; head = (head + 1) % size;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n--;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Monitor.PulseAll(this)</a:t>
            </a:r>
            <a:r>
              <a:rPr lang="en-US" altLang="cs-CZ" sz="1400">
                <a:latin typeface="Arial" panose="020B0604020202020204" pitchFamily="34" charset="0"/>
              </a:rPr>
              <a:t>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return ch;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}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}</a:t>
            </a:r>
            <a:endParaRPr lang="en-US" altLang="cs-CZ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452CF9F8-2ECA-45B6-AB89-574ECA8F5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1281113"/>
            <a:ext cx="2987675" cy="2017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600"/>
              <a:t>If  producer is faster</a:t>
            </a:r>
          </a:p>
          <a:p>
            <a:pPr>
              <a:lnSpc>
                <a:spcPts val="1700"/>
              </a:lnSpc>
              <a:spcBef>
                <a:spcPct val="20000"/>
              </a:spcBef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Get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Get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...</a:t>
            </a: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537401D5-972A-4A57-8285-C725F3F5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68688"/>
            <a:ext cx="2971800" cy="1408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cs-CZ" sz="1600"/>
              <a:t>If consumer is faster</a:t>
            </a:r>
          </a:p>
          <a:p>
            <a:pPr>
              <a:lnSpc>
                <a:spcPts val="1700"/>
              </a:lnSpc>
              <a:spcBef>
                <a:spcPct val="20000"/>
              </a:spcBef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Get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Put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Get</a:t>
            </a:r>
          </a:p>
          <a:p>
            <a:pPr>
              <a:lnSpc>
                <a:spcPts val="1600"/>
              </a:lnSpc>
            </a:pPr>
            <a:r>
              <a:rPr lang="en-US" altLang="cs-CZ" sz="1400">
                <a:latin typeface="Arial" panose="020B0604020202020204" pitchFamily="34" charset="0"/>
              </a:rPr>
              <a:t>	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E847C1-2468-4C62-BC96-734B86A4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 err="1"/>
              <a:t>Synchronization</a:t>
            </a:r>
            <a:r>
              <a:rPr lang="en-US" dirty="0"/>
              <a:t> - Mutex</a:t>
            </a:r>
            <a:endParaRPr lang="en-GB" dirty="0"/>
          </a:p>
        </p:txBody>
      </p:sp>
      <p:sp>
        <p:nvSpPr>
          <p:cNvPr id="29699" name="Zástupný symbol pro text 2">
            <a:extLst>
              <a:ext uri="{FF2B5EF4-FFF2-40B4-BE49-F238E27FC236}">
                <a16:creationId xmlns:a16="http://schemas.microsoft.com/office/drawing/2014/main" id="{DE9B26CD-1B12-47BC-8AA2-DE2009970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29700" name="Zástupný symbol pro číslo snímku 3">
            <a:extLst>
              <a:ext uri="{FF2B5EF4-FFF2-40B4-BE49-F238E27FC236}">
                <a16:creationId xmlns:a16="http://schemas.microsoft.com/office/drawing/2014/main" id="{60095961-CED1-450B-8F65-29BEA666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772386-197B-400D-9388-789FA29CDD4E}" type="slidenum">
              <a:rPr lang="de-DE" altLang="cs-CZ" sz="1400"/>
              <a:pPr/>
              <a:t>28</a:t>
            </a:fld>
            <a:endParaRPr lang="de-DE" altLang="cs-CZ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>
            <a:extLst>
              <a:ext uri="{FF2B5EF4-FFF2-40B4-BE49-F238E27FC236}">
                <a16:creationId xmlns:a16="http://schemas.microsoft.com/office/drawing/2014/main" id="{F88748D2-7A1F-4E78-B78B-197A7928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i="0"/>
              <a:t>Mutex Class </a:t>
            </a:r>
            <a:endParaRPr lang="en-GB" altLang="cs-CZ"/>
          </a:p>
        </p:txBody>
      </p:sp>
      <p:sp>
        <p:nvSpPr>
          <p:cNvPr id="30723" name="Zástupný symbol pro obsah 2">
            <a:extLst>
              <a:ext uri="{FF2B5EF4-FFF2-40B4-BE49-F238E27FC236}">
                <a16:creationId xmlns:a16="http://schemas.microsoft.com/office/drawing/2014/main" id="{E59ACF79-8C77-4BA1-94F8-C0B89734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cs-CZ"/>
              <a:t>Mutex is used to synchronize access to shared resources </a:t>
            </a:r>
          </a:p>
          <a:p>
            <a:r>
              <a:rPr lang="en-GB" altLang="cs-CZ"/>
              <a:t>In case a thread already acquired the mutex, another thread requiring the mutex will be blocked until the mutex is released </a:t>
            </a:r>
          </a:p>
          <a:p>
            <a:r>
              <a:rPr lang="en-GB" altLang="cs-CZ"/>
              <a:t>But, how is Mutex different than using</a:t>
            </a:r>
          </a:p>
          <a:p>
            <a:r>
              <a:rPr lang="en-GB" altLang="cs-CZ"/>
              <a:t>Unlike monitor, mutex can be used for inter-process synchronization. </a:t>
            </a:r>
          </a:p>
          <a:p>
            <a:r>
              <a:rPr lang="en-GB" altLang="cs-CZ"/>
              <a:t>Mutex can be of two types: </a:t>
            </a:r>
          </a:p>
          <a:p>
            <a:pPr lvl="1"/>
            <a:r>
              <a:rPr lang="en-GB" altLang="cs-CZ"/>
              <a:t>Local Mutex (also called unnamed mutex): this type is used to synchronize threads within a process </a:t>
            </a:r>
          </a:p>
          <a:p>
            <a:pPr lvl="1"/>
            <a:r>
              <a:rPr lang="en-GB" altLang="cs-CZ"/>
              <a:t>Gloabal Mutex (also called named mutex): this type is used to synchronize inter-process threads (at OS level) </a:t>
            </a:r>
          </a:p>
          <a:p>
            <a:endParaRPr lang="en-GB" altLang="cs-CZ" sz="2000"/>
          </a:p>
        </p:txBody>
      </p:sp>
      <p:sp>
        <p:nvSpPr>
          <p:cNvPr id="30724" name="Zástupný symbol pro číslo snímku 3">
            <a:extLst>
              <a:ext uri="{FF2B5EF4-FFF2-40B4-BE49-F238E27FC236}">
                <a16:creationId xmlns:a16="http://schemas.microsoft.com/office/drawing/2014/main" id="{6A46E263-902F-4D33-BE29-A9F1187F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EFF83-C33B-4B74-BCAF-4E6F945F9161}" type="slidenum">
              <a:rPr lang="de-DE" altLang="cs-CZ" sz="1400"/>
              <a:pPr/>
              <a:t>29</a:t>
            </a:fld>
            <a:endParaRPr lang="de-DE" altLang="cs-CZ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>
            <a:extLst>
              <a:ext uri="{FF2B5EF4-FFF2-40B4-BE49-F238E27FC236}">
                <a16:creationId xmlns:a16="http://schemas.microsoft.com/office/drawing/2014/main" id="{FDFAC285-D1CD-4502-BA36-1253C82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Threads</a:t>
            </a:r>
            <a:endParaRPr lang="cs-CZ" alt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411B6E-6551-41A5-8D5F-A075DAE1E1A4}"/>
              </a:ext>
            </a:extLst>
          </p:cNvPr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endParaRPr lang="cs-CZ" i="1" dirty="0"/>
          </a:p>
          <a:p>
            <a:pPr>
              <a:defRPr/>
            </a:pPr>
            <a:r>
              <a:rPr lang="cs-CZ" i="1" dirty="0" err="1"/>
              <a:t>System.Threading</a:t>
            </a:r>
            <a:endParaRPr lang="cs-CZ" sz="32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1">
              <a:defRPr/>
            </a:pPr>
            <a:r>
              <a:rPr lang="cs-CZ" dirty="0" err="1"/>
              <a:t>Synchronization</a:t>
            </a:r>
            <a:endParaRPr lang="cs-CZ" dirty="0"/>
          </a:p>
          <a:p>
            <a:pPr lvl="1">
              <a:defRPr/>
            </a:pPr>
            <a:r>
              <a:rPr lang="cs-CZ" dirty="0" err="1"/>
              <a:t>Thread</a:t>
            </a:r>
            <a:r>
              <a:rPr lang="cs-CZ" dirty="0"/>
              <a:t> pool</a:t>
            </a:r>
          </a:p>
          <a:p>
            <a:pPr>
              <a:defRPr/>
            </a:pPr>
            <a:r>
              <a:rPr lang="cs-CZ" dirty="0" err="1"/>
              <a:t>Important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pPr lvl="1">
              <a:defRPr/>
            </a:pP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i="1" dirty="0" err="1"/>
              <a:t>Thread</a:t>
            </a:r>
            <a:r>
              <a:rPr lang="cs-CZ" dirty="0"/>
              <a:t> and </a:t>
            </a:r>
            <a:r>
              <a:rPr lang="cs-CZ" i="1" dirty="0" err="1"/>
              <a:t>ThreadPool</a:t>
            </a:r>
            <a:endParaRPr lang="cs-CZ" i="1" dirty="0"/>
          </a:p>
          <a:p>
            <a:pPr lvl="1">
              <a:defRPr/>
            </a:pPr>
            <a:r>
              <a:rPr lang="cs-CZ" dirty="0" err="1"/>
              <a:t>enumerators</a:t>
            </a:r>
            <a:r>
              <a:rPr lang="cs-CZ" dirty="0"/>
              <a:t> </a:t>
            </a:r>
            <a:r>
              <a:rPr lang="cs-CZ" i="1" dirty="0" err="1"/>
              <a:t>ThreadState</a:t>
            </a:r>
            <a:r>
              <a:rPr lang="cs-CZ" dirty="0"/>
              <a:t> and </a:t>
            </a:r>
            <a:r>
              <a:rPr lang="cs-CZ" i="1" dirty="0" err="1"/>
              <a:t>ThreadPriority</a:t>
            </a:r>
            <a:endParaRPr lang="cs-CZ" i="1" dirty="0"/>
          </a:p>
          <a:p>
            <a:pPr lvl="1">
              <a:defRPr/>
            </a:pP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/>
              <a:t>Monitor</a:t>
            </a:r>
          </a:p>
          <a:p>
            <a:pPr lvl="1">
              <a:defRPr/>
            </a:pPr>
            <a:r>
              <a:rPr lang="cs-CZ" dirty="0" err="1"/>
              <a:t>Exceptions</a:t>
            </a:r>
            <a:r>
              <a:rPr lang="cs-CZ" dirty="0"/>
              <a:t> </a:t>
            </a:r>
            <a:r>
              <a:rPr lang="cs-CZ" i="1" dirty="0" err="1"/>
              <a:t>ThreadAbortException</a:t>
            </a:r>
            <a:r>
              <a:rPr lang="cs-CZ" dirty="0"/>
              <a:t> and </a:t>
            </a:r>
            <a:r>
              <a:rPr lang="cs-CZ" i="1" dirty="0" err="1"/>
              <a:t>ThreadInterrupedException</a:t>
            </a:r>
            <a:endParaRPr lang="cs-CZ" i="1" dirty="0"/>
          </a:p>
          <a:p>
            <a:pPr lvl="1">
              <a:defRPr/>
            </a:pPr>
            <a:r>
              <a:rPr lang="cs-CZ" dirty="0" err="1"/>
              <a:t>delegates</a:t>
            </a:r>
            <a:r>
              <a:rPr lang="cs-CZ" dirty="0"/>
              <a:t> </a:t>
            </a:r>
            <a:r>
              <a:rPr lang="cs-CZ" i="1" dirty="0" err="1"/>
              <a:t>ThreadStart</a:t>
            </a:r>
            <a:r>
              <a:rPr lang="cs-CZ" dirty="0"/>
              <a:t>, </a:t>
            </a:r>
            <a:r>
              <a:rPr lang="cs-CZ" i="1" dirty="0" err="1"/>
              <a:t>WaitCallBack</a:t>
            </a:r>
            <a:r>
              <a:rPr lang="cs-CZ" dirty="0"/>
              <a:t>, </a:t>
            </a:r>
            <a:r>
              <a:rPr lang="cs-CZ" i="1" dirty="0" err="1"/>
              <a:t>TimeCallBack</a:t>
            </a:r>
            <a:r>
              <a:rPr lang="cs-CZ" dirty="0"/>
              <a:t>, </a:t>
            </a:r>
            <a:r>
              <a:rPr lang="cs-CZ" i="1" dirty="0" err="1"/>
              <a:t>IOCompletionCallBack</a:t>
            </a:r>
            <a:r>
              <a:rPr lang="cs-CZ" dirty="0"/>
              <a:t>, ...</a:t>
            </a:r>
          </a:p>
          <a:p>
            <a:pPr lvl="1">
              <a:defRPr/>
            </a:pPr>
            <a:r>
              <a:rPr lang="cs-CZ" dirty="0"/>
              <a:t>...</a:t>
            </a:r>
          </a:p>
          <a:p>
            <a:pPr>
              <a:defRPr/>
            </a:pPr>
            <a:endParaRPr lang="cs-CZ" dirty="0"/>
          </a:p>
        </p:txBody>
      </p:sp>
      <p:sp>
        <p:nvSpPr>
          <p:cNvPr id="4100" name="Zástupný symbol pro číslo snímku 3">
            <a:extLst>
              <a:ext uri="{FF2B5EF4-FFF2-40B4-BE49-F238E27FC236}">
                <a16:creationId xmlns:a16="http://schemas.microsoft.com/office/drawing/2014/main" id="{2FD72DEA-D71C-473E-9C38-2ADD9C06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DE9E68-268D-450F-8BBA-C2CB0E4C527C}" type="slidenum">
              <a:rPr lang="de-DE" altLang="cs-CZ" sz="1400"/>
              <a:pPr/>
              <a:t>3</a:t>
            </a:fld>
            <a:endParaRPr lang="de-DE" altLang="cs-CZ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>
            <a:extLst>
              <a:ext uri="{FF2B5EF4-FFF2-40B4-BE49-F238E27FC236}">
                <a16:creationId xmlns:a16="http://schemas.microsoft.com/office/drawing/2014/main" id="{FA014DF3-7999-48E3-A962-D581BB0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i="0"/>
              <a:t>Mutex Class </a:t>
            </a:r>
            <a:endParaRPr lang="en-GB" altLang="cs-CZ"/>
          </a:p>
        </p:txBody>
      </p:sp>
      <p:sp>
        <p:nvSpPr>
          <p:cNvPr id="31747" name="Zástupný symbol pro obsah 2">
            <a:extLst>
              <a:ext uri="{FF2B5EF4-FFF2-40B4-BE49-F238E27FC236}">
                <a16:creationId xmlns:a16="http://schemas.microsoft.com/office/drawing/2014/main" id="{92519E78-91EF-45DE-913A-C8AFB575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cs-CZ"/>
              <a:t>Differentiating the two occurs during creation: </a:t>
            </a:r>
          </a:p>
          <a:p>
            <a:pPr lvl="1"/>
            <a:r>
              <a:rPr lang="en-GB" altLang="cs-CZ"/>
              <a:t>If you create a mutex without giving it a name it is a local mutex. Example: </a:t>
            </a:r>
          </a:p>
          <a:p>
            <a:endParaRPr lang="en-GB" altLang="cs-CZ"/>
          </a:p>
          <a:p>
            <a:pPr lvl="1"/>
            <a:endParaRPr lang="en-GB" altLang="cs-CZ"/>
          </a:p>
          <a:p>
            <a:pPr lvl="1"/>
            <a:endParaRPr lang="en-GB" altLang="cs-CZ"/>
          </a:p>
          <a:p>
            <a:pPr lvl="1"/>
            <a:r>
              <a:rPr lang="en-GB" altLang="cs-CZ"/>
              <a:t>If you create a mutex and specify a name for it, the OS links it with an OS mutex with that name. </a:t>
            </a:r>
          </a:p>
          <a:p>
            <a:pPr lvl="1"/>
            <a:endParaRPr lang="en-GB" altLang="cs-CZ"/>
          </a:p>
        </p:txBody>
      </p:sp>
      <p:sp>
        <p:nvSpPr>
          <p:cNvPr id="31748" name="Zástupný symbol pro číslo snímku 3">
            <a:extLst>
              <a:ext uri="{FF2B5EF4-FFF2-40B4-BE49-F238E27FC236}">
                <a16:creationId xmlns:a16="http://schemas.microsoft.com/office/drawing/2014/main" id="{BC49CFF3-91CA-4686-8BF3-C6E355E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5B335F-4E4E-4DCD-BAD4-06E2856CE1F6}" type="slidenum">
              <a:rPr lang="de-DE" altLang="cs-CZ" sz="1400"/>
              <a:pPr/>
              <a:t>30</a:t>
            </a:fld>
            <a:endParaRPr lang="de-DE" altLang="cs-CZ" sz="1400"/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4016A39E-9926-4CAA-A5C3-1889D861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76500"/>
            <a:ext cx="6591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3">
            <a:extLst>
              <a:ext uri="{FF2B5EF4-FFF2-40B4-BE49-F238E27FC236}">
                <a16:creationId xmlns:a16="http://schemas.microsoft.com/office/drawing/2014/main" id="{CD26FDC2-426A-415D-BE4B-1EBAA087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00538"/>
            <a:ext cx="7562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>
            <a:extLst>
              <a:ext uri="{FF2B5EF4-FFF2-40B4-BE49-F238E27FC236}">
                <a16:creationId xmlns:a16="http://schemas.microsoft.com/office/drawing/2014/main" id="{43934D21-6D01-49E3-A9BA-20B39B67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i="0"/>
              <a:t>Mutex Class </a:t>
            </a:r>
            <a:endParaRPr lang="en-GB" altLang="cs-CZ"/>
          </a:p>
        </p:txBody>
      </p:sp>
      <p:sp>
        <p:nvSpPr>
          <p:cNvPr id="32771" name="Zástupný symbol pro obsah 2">
            <a:extLst>
              <a:ext uri="{FF2B5EF4-FFF2-40B4-BE49-F238E27FC236}">
                <a16:creationId xmlns:a16="http://schemas.microsoft.com/office/drawing/2014/main" id="{8F3F1E14-5946-4A3D-B20C-30F85BFE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cs-CZ"/>
              <a:t>Microsoft recommends using monitor for inter-thread communication and mutex for inter-process communication </a:t>
            </a:r>
          </a:p>
          <a:p>
            <a:r>
              <a:rPr lang="en-GB" altLang="cs-CZ"/>
              <a:t>The reason is that mutex implementation is heavy </a:t>
            </a:r>
          </a:p>
          <a:p>
            <a:r>
              <a:rPr lang="en-GB" altLang="cs-CZ"/>
              <a:t>Abandoned Mutex: </a:t>
            </a:r>
          </a:p>
          <a:p>
            <a:pPr lvl="1"/>
            <a:r>
              <a:rPr lang="en-GB" altLang="cs-CZ"/>
              <a:t>A mutex must be released using MutexRelease() method before the thread ends. Otherwise, it is said to be an abandoned Mutex and will throw an exception </a:t>
            </a:r>
          </a:p>
          <a:p>
            <a:pPr lvl="1"/>
            <a:r>
              <a:rPr lang="en-GB" altLang="cs-CZ"/>
              <a:t>An abandoned mutex questions the integrity of the data being protected by the mutex </a:t>
            </a:r>
          </a:p>
          <a:p>
            <a:endParaRPr lang="en-GB" altLang="cs-CZ"/>
          </a:p>
        </p:txBody>
      </p:sp>
      <p:sp>
        <p:nvSpPr>
          <p:cNvPr id="32772" name="Zástupný symbol pro číslo snímku 3">
            <a:extLst>
              <a:ext uri="{FF2B5EF4-FFF2-40B4-BE49-F238E27FC236}">
                <a16:creationId xmlns:a16="http://schemas.microsoft.com/office/drawing/2014/main" id="{9E720FCA-74AA-4BDA-A413-6856EB27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378171-CC19-411A-B894-E9F6C7EA9241}" type="slidenum">
              <a:rPr lang="de-DE" altLang="cs-CZ" sz="1400"/>
              <a:pPr/>
              <a:t>31</a:t>
            </a:fld>
            <a:endParaRPr lang="de-DE" altLang="cs-CZ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1F8493-7645-4F49-822B-42E7B61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5B30-FA4C-455F-B1A6-2D1A0B321DDD}" type="slidenum">
              <a:rPr lang="de-DE" altLang="cs-CZ" smtClean="0"/>
              <a:pPr/>
              <a:t>32</a:t>
            </a:fld>
            <a:endParaRPr lang="de-DE" altLang="cs-CZ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39A6F0-8ACE-4A6F-888A-F8A9774F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70" y="1382545"/>
            <a:ext cx="651011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lvl="1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myMutexName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lvl="1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pPr lvl="1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  </a:t>
            </a:r>
          </a:p>
          <a:p>
            <a:pPr lvl="1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m.WaitOne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lvl="3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Started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    </a:t>
            </a:r>
          </a:p>
          <a:p>
            <a:pPr lvl="3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.Sleep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 * 1000);                 </a:t>
            </a:r>
          </a:p>
          <a:p>
            <a:pPr lvl="3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"Done..."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m.ReleaseMutex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    </a:t>
            </a:r>
          </a:p>
          <a:p>
            <a:pPr lvl="2"/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</a:t>
            </a:r>
          </a:p>
          <a:p>
            <a:pPr lvl="1"/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9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3DDAB7-F5BE-4725-AF72-AF69A732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 err="1"/>
              <a:t>Synchronization</a:t>
            </a:r>
            <a:r>
              <a:rPr lang="en-US" dirty="0"/>
              <a:t> - </a:t>
            </a:r>
            <a:r>
              <a:rPr lang="en-US" dirty="0" err="1"/>
              <a:t>semaphor</a:t>
            </a:r>
            <a:r>
              <a:rPr lang="cs-CZ" dirty="0"/>
              <a:t>e</a:t>
            </a:r>
            <a:endParaRPr lang="en-GB" dirty="0"/>
          </a:p>
        </p:txBody>
      </p:sp>
      <p:sp>
        <p:nvSpPr>
          <p:cNvPr id="33795" name="Zástupný symbol pro text 2">
            <a:extLst>
              <a:ext uri="{FF2B5EF4-FFF2-40B4-BE49-F238E27FC236}">
                <a16:creationId xmlns:a16="http://schemas.microsoft.com/office/drawing/2014/main" id="{334E116F-12ED-48E4-8EB3-873E23D59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33796" name="Zástupný symbol pro číslo snímku 3">
            <a:extLst>
              <a:ext uri="{FF2B5EF4-FFF2-40B4-BE49-F238E27FC236}">
                <a16:creationId xmlns:a16="http://schemas.microsoft.com/office/drawing/2014/main" id="{F5EFBC4E-A539-46EE-89E6-6AE54EC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96122-D70D-45B0-BCD5-8A50B24B543A}" type="slidenum">
              <a:rPr lang="de-DE" altLang="cs-CZ" sz="1400"/>
              <a:pPr/>
              <a:t>33</a:t>
            </a:fld>
            <a:endParaRPr lang="de-DE" altLang="cs-CZ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>
            <a:extLst>
              <a:ext uri="{FF2B5EF4-FFF2-40B4-BE49-F238E27FC236}">
                <a16:creationId xmlns:a16="http://schemas.microsoft.com/office/drawing/2014/main" id="{25D48180-A0BD-4727-9F91-240B992C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i="0"/>
              <a:t>Semaphore Class </a:t>
            </a:r>
            <a:endParaRPr lang="en-GB" alt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68BB63-2448-4ECE-90B8-9BC25FA2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925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GB" sz="2000" dirty="0"/>
              <a:t>Almost similar to the Monitor Class, the only difference is that a semaphore defines the maximum number of threads to access the resource rather than restricting it to one thread </a:t>
            </a:r>
          </a:p>
          <a:p>
            <a:pPr>
              <a:defRPr/>
            </a:pPr>
            <a:r>
              <a:rPr lang="en-GB" sz="2000" dirty="0"/>
              <a:t>Below an example of defining a semaphore: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GB" sz="2000" dirty="0"/>
              <a:t>A semaphore is acquired by calling Wait() method and released by calling Release() </a:t>
            </a:r>
          </a:p>
          <a:p>
            <a:pPr>
              <a:defRPr/>
            </a:pPr>
            <a:r>
              <a:rPr lang="en-GB" sz="2000" dirty="0"/>
              <a:t>Whenever a semaphore is acquired the remaining number of slots to access the resource is decremented. When the number is 0, the calling thread will be suspended. 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34820" name="Zástupný symbol pro číslo snímku 3">
            <a:extLst>
              <a:ext uri="{FF2B5EF4-FFF2-40B4-BE49-F238E27FC236}">
                <a16:creationId xmlns:a16="http://schemas.microsoft.com/office/drawing/2014/main" id="{0BF15D59-F0A5-407C-BFAB-EB0C37A5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57FAE5-AEC3-4E5D-9820-BA3508CA36D1}" type="slidenum">
              <a:rPr lang="de-DE" altLang="cs-CZ" sz="1400"/>
              <a:pPr/>
              <a:t>34</a:t>
            </a:fld>
            <a:endParaRPr lang="de-DE" altLang="cs-CZ" sz="1400"/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4D21E1B3-2DB5-4F1B-8993-EADFFCE9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6581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číslo snímku 1">
            <a:extLst>
              <a:ext uri="{FF2B5EF4-FFF2-40B4-BE49-F238E27FC236}">
                <a16:creationId xmlns:a16="http://schemas.microsoft.com/office/drawing/2014/main" id="{FE14D169-653E-4E26-820E-E6BB6F6D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146AE3-3448-40E0-9369-6F11605BF869}" type="slidenum">
              <a:rPr lang="de-DE" altLang="cs-CZ" sz="1400"/>
              <a:pPr/>
              <a:t>35</a:t>
            </a:fld>
            <a:endParaRPr lang="de-DE" altLang="cs-CZ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6B0BCD-DC60-4486-9086-69B82111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38" y="836063"/>
            <a:ext cx="6550527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 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   </a:t>
            </a:r>
          </a:p>
          <a:p>
            <a:pPr lvl="1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0; i &lt; 10; i++) {         </a:t>
            </a:r>
          </a:p>
          <a:p>
            <a:pPr lvl="1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RunThread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     </a:t>
            </a:r>
          </a:p>
          <a:p>
            <a:pPr lvl="1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RunThread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i) {     </a:t>
            </a:r>
          </a:p>
          <a:p>
            <a:pPr lvl="1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 =&gt; {         </a:t>
            </a:r>
          </a:p>
          <a:p>
            <a:pPr lvl="2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2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3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s.WaitOne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pPr lvl="3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pPr lvl="3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             </a:t>
            </a:r>
          </a:p>
          <a:p>
            <a:pPr lvl="3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.Sleep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(500); </a:t>
            </a:r>
          </a:p>
          <a:p>
            <a:pPr lvl="3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lvl="3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s.Release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</a:t>
            </a:r>
          </a:p>
          <a:p>
            <a:pPr lvl="2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lvl="1"/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   </a:t>
            </a:r>
          </a:p>
          <a:p>
            <a:pPr lvl="1"/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t.Start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63E34-B46C-4809-BDE1-CB77B32F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[Synchronization]</a:t>
            </a:r>
          </a:p>
        </p:txBody>
      </p:sp>
      <p:sp>
        <p:nvSpPr>
          <p:cNvPr id="36867" name="Zástupný symbol pro text 2">
            <a:extLst>
              <a:ext uri="{FF2B5EF4-FFF2-40B4-BE49-F238E27FC236}">
                <a16:creationId xmlns:a16="http://schemas.microsoft.com/office/drawing/2014/main" id="{A65F31BC-1BD5-4BDC-9344-0DB4E6767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36868" name="Zástupný symbol pro číslo snímku 3">
            <a:extLst>
              <a:ext uri="{FF2B5EF4-FFF2-40B4-BE49-F238E27FC236}">
                <a16:creationId xmlns:a16="http://schemas.microsoft.com/office/drawing/2014/main" id="{292A8789-3EFB-4D50-83FB-4C91468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5193FA-AD89-47B5-A51C-91106EA26300}" type="slidenum">
              <a:rPr lang="de-DE" altLang="cs-CZ" sz="1400"/>
              <a:pPr/>
              <a:t>36</a:t>
            </a:fld>
            <a:endParaRPr lang="de-DE" altLang="cs-CZ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Zástupný symbol pro číslo snímku 1">
            <a:extLst>
              <a:ext uri="{FF2B5EF4-FFF2-40B4-BE49-F238E27FC236}">
                <a16:creationId xmlns:a16="http://schemas.microsoft.com/office/drawing/2014/main" id="{1B99897E-D15E-4B13-AFD6-3FAA9E4F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067501-851C-44FB-A414-C5ED1EFDA957}" type="slidenum">
              <a:rPr lang="de-DE" altLang="cs-CZ" sz="1400"/>
              <a:pPr/>
              <a:t>37</a:t>
            </a:fld>
            <a:endParaRPr lang="de-DE" altLang="cs-CZ" sz="1400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6987B670-8268-4E68-88E6-B4F05525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028700"/>
            <a:ext cx="7515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4D639-16BB-4AC0-909E-5EFEACD6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interesting</a:t>
            </a:r>
            <a:r>
              <a:rPr lang="cs-CZ" dirty="0"/>
              <a:t> </a:t>
            </a:r>
            <a:r>
              <a:rPr lang="cs-CZ" dirty="0" err="1"/>
              <a:t>classes</a:t>
            </a:r>
            <a:endParaRPr lang="en-GB" dirty="0"/>
          </a:p>
        </p:txBody>
      </p:sp>
      <p:sp>
        <p:nvSpPr>
          <p:cNvPr id="38915" name="Zástupný symbol pro text 2">
            <a:extLst>
              <a:ext uri="{FF2B5EF4-FFF2-40B4-BE49-F238E27FC236}">
                <a16:creationId xmlns:a16="http://schemas.microsoft.com/office/drawing/2014/main" id="{19B56F4E-FD86-46C1-836D-489B956DE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cs-CZ"/>
          </a:p>
        </p:txBody>
      </p:sp>
      <p:sp>
        <p:nvSpPr>
          <p:cNvPr id="38916" name="Zástupný symbol pro číslo snímku 3">
            <a:extLst>
              <a:ext uri="{FF2B5EF4-FFF2-40B4-BE49-F238E27FC236}">
                <a16:creationId xmlns:a16="http://schemas.microsoft.com/office/drawing/2014/main" id="{4C71DF59-4990-4C77-ADA5-7941FE4E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A9960F-6283-4FAD-ACC6-2B09D6E12273}" type="slidenum">
              <a:rPr lang="de-DE" altLang="cs-CZ" sz="1400"/>
              <a:pPr/>
              <a:t>38</a:t>
            </a:fld>
            <a:endParaRPr lang="de-DE" altLang="cs-CZ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adpis 1">
            <a:extLst>
              <a:ext uri="{FF2B5EF4-FFF2-40B4-BE49-F238E27FC236}">
                <a16:creationId xmlns:a16="http://schemas.microsoft.com/office/drawing/2014/main" id="{91D85FBF-C7F7-451F-A8B2-E753340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b="1"/>
              <a:t>Interlocked</a:t>
            </a:r>
            <a:endParaRPr lang="cs-CZ" altLang="cs-CZ"/>
          </a:p>
        </p:txBody>
      </p:sp>
      <p:sp>
        <p:nvSpPr>
          <p:cNvPr id="39939" name="Zástupný symbol pro obsah 2">
            <a:extLst>
              <a:ext uri="{FF2B5EF4-FFF2-40B4-BE49-F238E27FC236}">
                <a16:creationId xmlns:a16="http://schemas.microsoft.com/office/drawing/2014/main" id="{0CC38EFC-8553-4CF3-A05C-BC73D34A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dirty="0">
                <a:hlinkClick r:id="rId2"/>
              </a:rPr>
              <a:t>http://msdn.microsoft.com/en-us/library/dd78zt0c.aspx#Y631</a:t>
            </a:r>
            <a:endParaRPr lang="en-US" altLang="cs-CZ" dirty="0"/>
          </a:p>
          <a:p>
            <a:endParaRPr lang="en-US" altLang="cs-CZ" sz="2000" dirty="0"/>
          </a:p>
          <a:p>
            <a:r>
              <a:rPr lang="en-US" altLang="cs-CZ" sz="2000" dirty="0"/>
              <a:t>The methods of this class help protect against errors that can occur when the scheduler switches contexts while a thread is updating a variable that can be accessed by other threads, or when two threads are executing concurrently on separate processors. The members of this class do not throw exceptions.</a:t>
            </a:r>
          </a:p>
          <a:p>
            <a:endParaRPr lang="en-US" altLang="cs-CZ" sz="2000" dirty="0"/>
          </a:p>
          <a:p>
            <a:r>
              <a:rPr lang="en-US" altLang="cs-CZ" sz="2000" dirty="0"/>
              <a:t>The </a:t>
            </a:r>
            <a:r>
              <a:rPr lang="en-US" altLang="cs-CZ" sz="2000" dirty="0">
                <a:hlinkClick r:id="rId3"/>
              </a:rPr>
              <a:t>Increment</a:t>
            </a:r>
            <a:r>
              <a:rPr lang="en-US" altLang="cs-CZ" sz="2000" dirty="0"/>
              <a:t> and </a:t>
            </a:r>
            <a:r>
              <a:rPr lang="en-US" altLang="cs-CZ" sz="2000" dirty="0">
                <a:hlinkClick r:id="rId4"/>
              </a:rPr>
              <a:t>Decrement</a:t>
            </a:r>
            <a:r>
              <a:rPr lang="en-US" altLang="cs-CZ" sz="2000" dirty="0"/>
              <a:t> methods increment or decrement a variable and store the resulting value in a single operation. On most computers, incrementing a variable is not an atomic operation, requiring the following steps: </a:t>
            </a:r>
          </a:p>
          <a:p>
            <a:pPr lvl="1"/>
            <a:r>
              <a:rPr lang="en-US" altLang="cs-CZ" sz="1400" dirty="0"/>
              <a:t>Load a value from an instance variable into a register.</a:t>
            </a:r>
          </a:p>
          <a:p>
            <a:pPr lvl="1"/>
            <a:r>
              <a:rPr lang="en-US" altLang="cs-CZ" sz="1400" dirty="0"/>
              <a:t>Increment or decrement the value.</a:t>
            </a:r>
          </a:p>
          <a:p>
            <a:pPr lvl="1"/>
            <a:r>
              <a:rPr lang="en-US" altLang="cs-CZ" sz="1400" dirty="0"/>
              <a:t>Store the value in the instance variable.</a:t>
            </a:r>
          </a:p>
        </p:txBody>
      </p:sp>
      <p:sp>
        <p:nvSpPr>
          <p:cNvPr id="39940" name="Zástupný symbol pro číslo snímku 3">
            <a:extLst>
              <a:ext uri="{FF2B5EF4-FFF2-40B4-BE49-F238E27FC236}">
                <a16:creationId xmlns:a16="http://schemas.microsoft.com/office/drawing/2014/main" id="{82E2667F-482E-4C20-9F6D-EBC0D760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1332F0-2AA3-45E0-AC7B-F4BF3F5CE69B}" type="slidenum">
              <a:rPr lang="de-DE" altLang="cs-CZ" sz="1400"/>
              <a:pPr/>
              <a:t>39</a:t>
            </a:fld>
            <a:endParaRPr lang="de-DE" altLang="cs-CZ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pro číslo snímku 5">
            <a:extLst>
              <a:ext uri="{FF2B5EF4-FFF2-40B4-BE49-F238E27FC236}">
                <a16:creationId xmlns:a16="http://schemas.microsoft.com/office/drawing/2014/main" id="{EB673248-DDD4-479D-AAE6-3BFED8E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7BBC92-23B9-4A8E-ABF9-C9314715E760}" type="slidenum">
              <a:rPr lang="de-DE" altLang="cs-CZ" sz="1400"/>
              <a:pPr/>
              <a:t>4</a:t>
            </a:fld>
            <a:endParaRPr lang="de-DE" altLang="cs-CZ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5682158-8645-46A1-BBA8-6F98C9F34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Types (excerpt)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E8A80AC-F635-4E19-B6DA-68B9301E4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/>
          <a:lstStyle/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public sealed class </a:t>
            </a:r>
            <a:r>
              <a:rPr lang="en-US" altLang="cs-CZ" sz="1200" b="1" dirty="0">
                <a:solidFill>
                  <a:srgbClr val="FF0000"/>
                </a:solidFill>
                <a:latin typeface="Arial" panose="020B0604020202020204" pitchFamily="34" charset="0"/>
              </a:rPr>
              <a:t>Thread</a:t>
            </a:r>
            <a:r>
              <a:rPr lang="en-US" altLang="cs-CZ" sz="1200" dirty="0">
                <a:latin typeface="Arial" panose="020B0604020202020204" pitchFamily="34" charset="0"/>
              </a:rPr>
              <a:t> {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static Thread </a:t>
            </a:r>
            <a:r>
              <a:rPr lang="en-US" altLang="cs-CZ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CurrentThread</a:t>
            </a:r>
            <a:r>
              <a:rPr lang="en-US" altLang="cs-CZ" sz="1200" dirty="0">
                <a:latin typeface="Arial" panose="020B0604020202020204" pitchFamily="34" charset="0"/>
              </a:rPr>
              <a:t> { get; }	// static methods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static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Sleep</a:t>
            </a:r>
            <a:r>
              <a:rPr lang="en-US" altLang="cs-CZ" sz="1200" dirty="0">
                <a:latin typeface="Arial" panose="020B0604020202020204" pitchFamily="34" charset="0"/>
              </a:rPr>
              <a:t>(</a:t>
            </a:r>
            <a:r>
              <a:rPr lang="en-US" altLang="cs-CZ" sz="1200" dirty="0" err="1">
                <a:latin typeface="Arial" panose="020B0604020202020204" pitchFamily="34" charset="0"/>
              </a:rPr>
              <a:t>int</a:t>
            </a:r>
            <a:r>
              <a:rPr lang="en-US" altLang="cs-CZ" sz="1200" dirty="0">
                <a:latin typeface="Arial" panose="020B0604020202020204" pitchFamily="34" charset="0"/>
              </a:rPr>
              <a:t> </a:t>
            </a:r>
            <a:r>
              <a:rPr lang="en-US" altLang="cs-CZ" sz="1200" dirty="0" err="1">
                <a:latin typeface="Arial" panose="020B0604020202020204" pitchFamily="34" charset="0"/>
              </a:rPr>
              <a:t>milliSeconds</a:t>
            </a:r>
            <a:r>
              <a:rPr lang="en-US" altLang="cs-CZ" sz="1200" dirty="0">
                <a:latin typeface="Arial" panose="020B0604020202020204" pitchFamily="34" charset="0"/>
              </a:rPr>
              <a:t>) {...}</a:t>
            </a:r>
            <a:r>
              <a:rPr lang="cs-CZ" altLang="cs-CZ" sz="1200" dirty="0">
                <a:latin typeface="Arial" panose="020B0604020202020204" pitchFamily="34" charset="0"/>
              </a:rPr>
              <a:t>  	// </a:t>
            </a:r>
            <a:r>
              <a:rPr lang="en-GB" altLang="cs-CZ" sz="1200" dirty="0">
                <a:latin typeface="Arial" panose="020B0604020202020204" pitchFamily="34" charset="0"/>
              </a:rPr>
              <a:t>Suspend the thread for a specified period of time</a:t>
            </a: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...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Thread</a:t>
            </a:r>
            <a:r>
              <a:rPr lang="en-US" altLang="cs-CZ" sz="1200" dirty="0">
                <a:latin typeface="Arial" panose="020B0604020202020204" pitchFamily="34" charset="0"/>
              </a:rPr>
              <a:t>(</a:t>
            </a:r>
            <a:r>
              <a:rPr lang="en-US" altLang="cs-CZ" sz="1200" dirty="0" err="1">
                <a:latin typeface="Arial" panose="020B0604020202020204" pitchFamily="34" charset="0"/>
              </a:rPr>
              <a:t>ThreadStart</a:t>
            </a:r>
            <a:r>
              <a:rPr lang="en-US" altLang="cs-CZ" sz="1200" dirty="0">
                <a:latin typeface="Arial" panose="020B0604020202020204" pitchFamily="34" charset="0"/>
              </a:rPr>
              <a:t> </a:t>
            </a:r>
            <a:r>
              <a:rPr lang="en-US" altLang="cs-CZ" sz="1200" dirty="0" err="1">
                <a:latin typeface="Arial" panose="020B0604020202020204" pitchFamily="34" charset="0"/>
              </a:rPr>
              <a:t>startMethod</a:t>
            </a:r>
            <a:r>
              <a:rPr lang="en-US" altLang="cs-CZ" sz="1200" dirty="0">
                <a:latin typeface="Arial" panose="020B0604020202020204" pitchFamily="34" charset="0"/>
              </a:rPr>
              <a:t>) {...}	// thread creation</a:t>
            </a:r>
          </a:p>
          <a:p>
            <a:pPr marL="234950" indent="-234950" defTabSz="911225">
              <a:lnSpc>
                <a:spcPts val="9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string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Name</a:t>
            </a:r>
            <a:r>
              <a:rPr lang="en-US" altLang="cs-CZ" sz="1200" dirty="0">
                <a:latin typeface="Arial" panose="020B0604020202020204" pitchFamily="34" charset="0"/>
              </a:rPr>
              <a:t> { get; set; }	// properties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</a:t>
            </a:r>
            <a:r>
              <a:rPr lang="en-US" altLang="cs-CZ" sz="1200" dirty="0" err="1">
                <a:latin typeface="Arial" panose="020B0604020202020204" pitchFamily="34" charset="0"/>
              </a:rPr>
              <a:t>ThreadPriority</a:t>
            </a:r>
            <a:r>
              <a:rPr lang="en-US" altLang="cs-CZ" sz="1200" dirty="0">
                <a:latin typeface="Arial" panose="020B0604020202020204" pitchFamily="34" charset="0"/>
              </a:rPr>
              <a:t>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Priority</a:t>
            </a:r>
            <a:r>
              <a:rPr lang="en-US" altLang="cs-CZ" sz="1200" dirty="0">
                <a:latin typeface="Arial" panose="020B0604020202020204" pitchFamily="34" charset="0"/>
              </a:rPr>
              <a:t> { get; set; }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</a:t>
            </a:r>
            <a:r>
              <a:rPr lang="en-US" altLang="cs-CZ" sz="1200" dirty="0" err="1">
                <a:latin typeface="Arial" panose="020B0604020202020204" pitchFamily="34" charset="0"/>
              </a:rPr>
              <a:t>ThreadState</a:t>
            </a:r>
            <a:r>
              <a:rPr lang="en-US" altLang="cs-CZ" sz="1200" dirty="0">
                <a:latin typeface="Arial" panose="020B0604020202020204" pitchFamily="34" charset="0"/>
              </a:rPr>
              <a:t> </a:t>
            </a:r>
            <a:r>
              <a:rPr lang="en-US" altLang="cs-CZ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ThreadState</a:t>
            </a:r>
            <a:r>
              <a:rPr lang="en-US" altLang="cs-CZ" sz="1200" dirty="0">
                <a:latin typeface="Arial" panose="020B0604020202020204" pitchFamily="34" charset="0"/>
              </a:rPr>
              <a:t> { get; }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bool </a:t>
            </a:r>
            <a:r>
              <a:rPr lang="en-US" altLang="cs-CZ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IsAlive</a:t>
            </a:r>
            <a:r>
              <a:rPr lang="en-US" altLang="cs-CZ" sz="1200" dirty="0">
                <a:latin typeface="Arial" panose="020B0604020202020204" pitchFamily="34" charset="0"/>
              </a:rPr>
              <a:t> { get; }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bool </a:t>
            </a:r>
            <a:r>
              <a:rPr lang="en-US" altLang="cs-CZ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IsBackground</a:t>
            </a:r>
            <a:r>
              <a:rPr lang="en-US" altLang="cs-CZ" sz="1200" dirty="0">
                <a:latin typeface="Arial" panose="020B0604020202020204" pitchFamily="34" charset="0"/>
              </a:rPr>
              <a:t> { get; set; }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...</a:t>
            </a:r>
            <a:r>
              <a:rPr lang="cs-CZ" altLang="cs-CZ" sz="1200" dirty="0">
                <a:latin typeface="Arial" panose="020B0604020202020204" pitchFamily="34" charset="0"/>
              </a:rPr>
              <a:t>					//</a:t>
            </a:r>
            <a:r>
              <a:rPr lang="cs-CZ" altLang="cs-CZ" sz="1200" dirty="0" err="1">
                <a:latin typeface="Arial" panose="020B0604020202020204" pitchFamily="34" charset="0"/>
              </a:rPr>
              <a:t>methods</a:t>
            </a: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Start</a:t>
            </a:r>
            <a:r>
              <a:rPr lang="en-US" altLang="cs-CZ" sz="1200" dirty="0">
                <a:latin typeface="Arial" panose="020B0604020202020204" pitchFamily="34" charset="0"/>
              </a:rPr>
              <a:t>() {...}	// </a:t>
            </a:r>
            <a:r>
              <a:rPr lang="en-GB" altLang="cs-CZ" sz="1200" dirty="0">
                <a:latin typeface="Arial" panose="020B0604020202020204" pitchFamily="34" charset="0"/>
              </a:rPr>
              <a:t>Run a thread that is created and waiting in the </a:t>
            </a:r>
            <a:r>
              <a:rPr lang="cs-CZ" altLang="cs-CZ" sz="1200" dirty="0">
                <a:latin typeface="Arial" panose="020B0604020202020204" pitchFamily="34" charset="0"/>
              </a:rPr>
              <a:t>						</a:t>
            </a:r>
            <a:r>
              <a:rPr lang="en-GB" altLang="cs-CZ" sz="1200" dirty="0">
                <a:latin typeface="Arial" panose="020B0604020202020204" pitchFamily="34" charset="0"/>
              </a:rPr>
              <a:t>un-started state</a:t>
            </a:r>
            <a:endParaRPr lang="cs-CZ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Suspend</a:t>
            </a:r>
            <a:r>
              <a:rPr lang="en-US" altLang="cs-CZ" sz="1200" dirty="0">
                <a:latin typeface="Arial" panose="020B0604020202020204" pitchFamily="34" charset="0"/>
              </a:rPr>
              <a:t>() {...}</a:t>
            </a:r>
            <a:r>
              <a:rPr lang="cs-CZ" altLang="cs-CZ" sz="1200" dirty="0">
                <a:latin typeface="Arial" panose="020B0604020202020204" pitchFamily="34" charset="0"/>
              </a:rPr>
              <a:t>		// </a:t>
            </a:r>
            <a:r>
              <a:rPr lang="en-GB" altLang="cs-CZ" sz="1200" dirty="0">
                <a:latin typeface="Arial" panose="020B0604020202020204" pitchFamily="34" charset="0"/>
              </a:rPr>
              <a:t>Change the status of a running thread to </a:t>
            </a:r>
            <a:r>
              <a:rPr lang="cs-CZ" altLang="cs-CZ" sz="1200" dirty="0">
                <a:latin typeface="Arial" panose="020B0604020202020204" pitchFamily="34" charset="0"/>
              </a:rPr>
              <a:t>						</a:t>
            </a:r>
            <a:r>
              <a:rPr lang="en-GB" altLang="cs-CZ" sz="1200" dirty="0">
                <a:latin typeface="Arial" panose="020B0604020202020204" pitchFamily="34" charset="0"/>
              </a:rPr>
              <a:t>suspended</a:t>
            </a: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Resume</a:t>
            </a:r>
            <a:r>
              <a:rPr lang="en-US" altLang="cs-CZ" sz="1200" dirty="0">
                <a:latin typeface="Arial" panose="020B0604020202020204" pitchFamily="34" charset="0"/>
              </a:rPr>
              <a:t>() {...}</a:t>
            </a:r>
            <a:r>
              <a:rPr lang="cs-CZ" altLang="cs-CZ" sz="1200" dirty="0">
                <a:latin typeface="Arial" panose="020B0604020202020204" pitchFamily="34" charset="0"/>
              </a:rPr>
              <a:t>	// </a:t>
            </a:r>
            <a:r>
              <a:rPr lang="en-GB" altLang="cs-CZ" sz="1200" dirty="0">
                <a:latin typeface="Arial" panose="020B0604020202020204" pitchFamily="34" charset="0"/>
              </a:rPr>
              <a:t>Change the status of a suspended thread to </a:t>
            </a:r>
            <a:r>
              <a:rPr lang="cs-CZ" altLang="cs-CZ" sz="1200" dirty="0">
                <a:latin typeface="Arial" panose="020B0604020202020204" pitchFamily="34" charset="0"/>
              </a:rPr>
              <a:t>						</a:t>
            </a:r>
            <a:r>
              <a:rPr lang="en-GB" altLang="cs-CZ" sz="1200" dirty="0">
                <a:latin typeface="Arial" panose="020B0604020202020204" pitchFamily="34" charset="0"/>
              </a:rPr>
              <a:t>running</a:t>
            </a: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Join</a:t>
            </a:r>
            <a:r>
              <a:rPr lang="en-US" altLang="cs-CZ" sz="1200" dirty="0">
                <a:latin typeface="Arial" panose="020B0604020202020204" pitchFamily="34" charset="0"/>
              </a:rPr>
              <a:t>() {...}	// </a:t>
            </a:r>
            <a:r>
              <a:rPr lang="en-GB" altLang="cs-CZ" sz="1200" dirty="0">
                <a:latin typeface="Arial" panose="020B0604020202020204" pitchFamily="34" charset="0"/>
              </a:rPr>
              <a:t>Block the main thread, until the specified thread </a:t>
            </a:r>
            <a:r>
              <a:rPr lang="cs-CZ" altLang="cs-CZ" sz="1200" dirty="0">
                <a:latin typeface="Arial" panose="020B0604020202020204" pitchFamily="34" charset="0"/>
              </a:rPr>
              <a:t>					</a:t>
            </a:r>
            <a:r>
              <a:rPr lang="en-GB" altLang="cs-CZ" sz="1200" dirty="0">
                <a:latin typeface="Arial" panose="020B0604020202020204" pitchFamily="34" charset="0"/>
              </a:rPr>
              <a:t>finishes execution</a:t>
            </a:r>
            <a:endParaRPr lang="cs-CZ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Abort</a:t>
            </a:r>
            <a:r>
              <a:rPr lang="en-US" altLang="cs-CZ" sz="1200" dirty="0">
                <a:latin typeface="Arial" panose="020B0604020202020204" pitchFamily="34" charset="0"/>
              </a:rPr>
              <a:t>() {...}	// throws </a:t>
            </a:r>
            <a:r>
              <a:rPr lang="en-US" altLang="cs-CZ" sz="1200" dirty="0" err="1">
                <a:latin typeface="Arial" panose="020B0604020202020204" pitchFamily="34" charset="0"/>
              </a:rPr>
              <a:t>ThreadAbortException</a:t>
            </a: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public void </a:t>
            </a:r>
            <a:r>
              <a:rPr lang="en-US" altLang="cs-CZ" sz="1200" dirty="0">
                <a:solidFill>
                  <a:srgbClr val="FF0000"/>
                </a:solidFill>
                <a:latin typeface="Arial" panose="020B0604020202020204" pitchFamily="34" charset="0"/>
              </a:rPr>
              <a:t>Interrupt</a:t>
            </a:r>
            <a:r>
              <a:rPr lang="en-US" altLang="cs-CZ" sz="1200" dirty="0">
                <a:latin typeface="Arial" panose="020B0604020202020204" pitchFamily="34" charset="0"/>
              </a:rPr>
              <a:t>() {...}	// callable in </a:t>
            </a:r>
            <a:r>
              <a:rPr lang="en-US" altLang="cs-CZ" sz="1200" dirty="0" err="1">
                <a:latin typeface="Arial" panose="020B0604020202020204" pitchFamily="34" charset="0"/>
              </a:rPr>
              <a:t>WaitSleepState</a:t>
            </a: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	...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}</a:t>
            </a:r>
          </a:p>
          <a:p>
            <a:pPr marL="234950" indent="-234950" defTabSz="911225">
              <a:lnSpc>
                <a:spcPts val="9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public delegate void </a:t>
            </a:r>
            <a:r>
              <a:rPr lang="en-US" altLang="cs-CZ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ThreadStart</a:t>
            </a:r>
            <a:r>
              <a:rPr lang="en-US" altLang="cs-CZ" sz="1200" dirty="0">
                <a:latin typeface="Arial" panose="020B0604020202020204" pitchFamily="34" charset="0"/>
              </a:rPr>
              <a:t>();	// </a:t>
            </a:r>
            <a:r>
              <a:rPr lang="en-US" altLang="cs-CZ" sz="1200" dirty="0" err="1">
                <a:latin typeface="Arial" panose="020B0604020202020204" pitchFamily="34" charset="0"/>
              </a:rPr>
              <a:t>parameterless</a:t>
            </a:r>
            <a:r>
              <a:rPr lang="en-US" altLang="cs-CZ" sz="1200" dirty="0">
                <a:latin typeface="Arial" panose="020B0604020202020204" pitchFamily="34" charset="0"/>
              </a:rPr>
              <a:t> void method</a:t>
            </a:r>
          </a:p>
          <a:p>
            <a:pPr marL="234950" indent="-234950" defTabSz="911225">
              <a:lnSpc>
                <a:spcPts val="9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endParaRPr lang="en-US" altLang="cs-CZ" sz="1200" dirty="0">
              <a:latin typeface="Arial" panose="020B0604020202020204" pitchFamily="34" charset="0"/>
            </a:endParaRP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public </a:t>
            </a:r>
            <a:r>
              <a:rPr lang="en-US" altLang="cs-CZ" sz="1200" dirty="0" err="1">
                <a:latin typeface="Arial" panose="020B0604020202020204" pitchFamily="34" charset="0"/>
              </a:rPr>
              <a:t>enum</a:t>
            </a:r>
            <a:r>
              <a:rPr lang="en-US" altLang="cs-CZ" sz="1200" dirty="0">
                <a:latin typeface="Arial" panose="020B0604020202020204" pitchFamily="34" charset="0"/>
              </a:rPr>
              <a:t> </a:t>
            </a:r>
            <a:r>
              <a:rPr lang="en-US" altLang="cs-CZ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ThreadPriority</a:t>
            </a:r>
            <a:r>
              <a:rPr lang="en-US" altLang="cs-CZ" sz="1200" dirty="0">
                <a:latin typeface="Arial" panose="020B0604020202020204" pitchFamily="34" charset="0"/>
              </a:rPr>
              <a:t> {Normal, </a:t>
            </a:r>
            <a:r>
              <a:rPr lang="en-US" altLang="cs-CZ" sz="1200" dirty="0" err="1">
                <a:latin typeface="Arial" panose="020B0604020202020204" pitchFamily="34" charset="0"/>
              </a:rPr>
              <a:t>AboveNormal</a:t>
            </a:r>
            <a:r>
              <a:rPr lang="en-US" altLang="cs-CZ" sz="1200" dirty="0">
                <a:latin typeface="Arial" panose="020B0604020202020204" pitchFamily="34" charset="0"/>
              </a:rPr>
              <a:t>, </a:t>
            </a:r>
            <a:r>
              <a:rPr lang="en-US" altLang="cs-CZ" sz="1200" dirty="0" err="1">
                <a:latin typeface="Arial" panose="020B0604020202020204" pitchFamily="34" charset="0"/>
              </a:rPr>
              <a:t>BelowNormal</a:t>
            </a:r>
            <a:r>
              <a:rPr lang="en-US" altLang="cs-CZ" sz="1200" dirty="0">
                <a:latin typeface="Arial" panose="020B0604020202020204" pitchFamily="34" charset="0"/>
              </a:rPr>
              <a:t>, Highest, Lowest}</a:t>
            </a:r>
          </a:p>
          <a:p>
            <a:pPr marL="234950" indent="-234950" defTabSz="911225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3835400" algn="l"/>
              </a:tabLst>
            </a:pPr>
            <a:r>
              <a:rPr lang="en-US" altLang="cs-CZ" sz="1200" dirty="0">
                <a:latin typeface="Arial" panose="020B0604020202020204" pitchFamily="34" charset="0"/>
              </a:rPr>
              <a:t>public </a:t>
            </a:r>
            <a:r>
              <a:rPr lang="en-US" altLang="cs-CZ" sz="1200" dirty="0" err="1">
                <a:latin typeface="Arial" panose="020B0604020202020204" pitchFamily="34" charset="0"/>
              </a:rPr>
              <a:t>enum</a:t>
            </a:r>
            <a:r>
              <a:rPr lang="en-US" altLang="cs-CZ" sz="1200" dirty="0">
                <a:latin typeface="Arial" panose="020B0604020202020204" pitchFamily="34" charset="0"/>
              </a:rPr>
              <a:t> </a:t>
            </a:r>
            <a:r>
              <a:rPr lang="en-US" altLang="cs-CZ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ThreadState</a:t>
            </a:r>
            <a:r>
              <a:rPr lang="en-US" altLang="cs-CZ" sz="1200" dirty="0">
                <a:latin typeface="Arial" panose="020B0604020202020204" pitchFamily="34" charset="0"/>
              </a:rPr>
              <a:t> {</a:t>
            </a:r>
            <a:r>
              <a:rPr lang="en-US" altLang="cs-CZ" sz="1200" dirty="0" err="1">
                <a:latin typeface="Arial" panose="020B0604020202020204" pitchFamily="34" charset="0"/>
              </a:rPr>
              <a:t>Unstarted</a:t>
            </a:r>
            <a:r>
              <a:rPr lang="en-US" altLang="cs-CZ" sz="1200" dirty="0">
                <a:latin typeface="Arial" panose="020B0604020202020204" pitchFamily="34" charset="0"/>
              </a:rPr>
              <a:t>, Running, Suspended, Stopped, Aborted, ...}</a:t>
            </a:r>
            <a:endParaRPr lang="en-US" altLang="cs-CZ" sz="1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>
            <a:extLst>
              <a:ext uri="{FF2B5EF4-FFF2-40B4-BE49-F238E27FC236}">
                <a16:creationId xmlns:a16="http://schemas.microsoft.com/office/drawing/2014/main" id="{39EB2EE7-0A3B-4667-B369-4B1C2D7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System.Threading.Timer</a:t>
            </a:r>
            <a:endParaRPr lang="cs-CZ" altLang="cs-CZ"/>
          </a:p>
        </p:txBody>
      </p:sp>
      <p:sp>
        <p:nvSpPr>
          <p:cNvPr id="40963" name="Zástupný symbol pro obsah 2">
            <a:extLst>
              <a:ext uri="{FF2B5EF4-FFF2-40B4-BE49-F238E27FC236}">
                <a16:creationId xmlns:a16="http://schemas.microsoft.com/office/drawing/2014/main" id="{3C8D646E-4E53-4F73-9F33-CDAC8D11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cs-CZ"/>
              <a:t>Initializes a new instance of the </a:t>
            </a:r>
            <a:r>
              <a:rPr lang="en-US" altLang="cs-CZ">
                <a:hlinkClick r:id="rId2"/>
              </a:rPr>
              <a:t>Timer</a:t>
            </a:r>
            <a:r>
              <a:rPr lang="en-US" altLang="cs-CZ"/>
              <a:t> class with an infinite period and an infinite due time, using the newly created </a:t>
            </a:r>
            <a:r>
              <a:rPr lang="en-US" altLang="cs-CZ">
                <a:hlinkClick r:id="rId2"/>
              </a:rPr>
              <a:t>Timer</a:t>
            </a:r>
            <a:r>
              <a:rPr lang="en-US" altLang="cs-CZ"/>
              <a:t> object as the state object. </a:t>
            </a:r>
          </a:p>
          <a:p>
            <a:endParaRPr lang="en-US" altLang="cs-CZ"/>
          </a:p>
          <a:p>
            <a:r>
              <a:rPr lang="en-US" altLang="cs-CZ"/>
              <a:t>Call this constructor when you want to use the </a:t>
            </a:r>
            <a:r>
              <a:rPr lang="en-US" altLang="cs-CZ">
                <a:hlinkClick r:id="rId2"/>
              </a:rPr>
              <a:t>Timer</a:t>
            </a:r>
            <a:r>
              <a:rPr lang="en-US" altLang="cs-CZ"/>
              <a:t> object itself as the state object. After creating the timer, use the </a:t>
            </a:r>
            <a:r>
              <a:rPr lang="en-US" altLang="cs-CZ">
                <a:hlinkClick r:id="rId3"/>
              </a:rPr>
              <a:t>Change</a:t>
            </a:r>
            <a:r>
              <a:rPr lang="en-US" altLang="cs-CZ"/>
              <a:t> method to set the interval and due time.</a:t>
            </a:r>
          </a:p>
          <a:p>
            <a:endParaRPr lang="en-US" altLang="cs-CZ"/>
          </a:p>
          <a:p>
            <a:r>
              <a:rPr lang="en-US" altLang="cs-CZ">
                <a:hlinkClick r:id="rId4"/>
              </a:rPr>
              <a:t>http://msdn.microsoft.com/en-us/library/ms149618.aspx</a:t>
            </a:r>
            <a:endParaRPr lang="en-US" altLang="cs-CZ"/>
          </a:p>
          <a:p>
            <a:endParaRPr lang="en-US" altLang="cs-CZ"/>
          </a:p>
          <a:p>
            <a:endParaRPr lang="cs-CZ" altLang="cs-CZ"/>
          </a:p>
        </p:txBody>
      </p:sp>
      <p:sp>
        <p:nvSpPr>
          <p:cNvPr id="40964" name="Zástupný symbol pro číslo snímku 3">
            <a:extLst>
              <a:ext uri="{FF2B5EF4-FFF2-40B4-BE49-F238E27FC236}">
                <a16:creationId xmlns:a16="http://schemas.microsoft.com/office/drawing/2014/main" id="{6E703003-5A3E-4F0C-8076-A329F894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096D8D-2363-434E-AAC1-2DF9B31AADF4}" type="slidenum">
              <a:rPr lang="de-DE" altLang="cs-CZ" sz="1400"/>
              <a:pPr/>
              <a:t>40</a:t>
            </a:fld>
            <a:endParaRPr lang="de-DE" altLang="cs-CZ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>
            <a:extLst>
              <a:ext uri="{FF2B5EF4-FFF2-40B4-BE49-F238E27FC236}">
                <a16:creationId xmlns:a16="http://schemas.microsoft.com/office/drawing/2014/main" id="{7461B920-8823-4900-9F9D-695745DF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System.Diagnostics.Stopwatch</a:t>
            </a:r>
          </a:p>
        </p:txBody>
      </p:sp>
      <p:sp>
        <p:nvSpPr>
          <p:cNvPr id="41987" name="Zástupný symbol pro číslo snímku 3">
            <a:extLst>
              <a:ext uri="{FF2B5EF4-FFF2-40B4-BE49-F238E27FC236}">
                <a16:creationId xmlns:a16="http://schemas.microsoft.com/office/drawing/2014/main" id="{AA0F370B-DCA9-462D-B007-546DE460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BBE0BE-75BE-47E0-9A80-ACF723647B2D}" type="slidenum">
              <a:rPr lang="de-DE" altLang="cs-CZ" sz="1400"/>
              <a:pPr/>
              <a:t>41</a:t>
            </a:fld>
            <a:endParaRPr lang="de-DE" altLang="cs-CZ" sz="1400"/>
          </a:p>
        </p:txBody>
      </p:sp>
      <p:sp>
        <p:nvSpPr>
          <p:cNvPr id="41988" name="TextovéPole 5">
            <a:extLst>
              <a:ext uri="{FF2B5EF4-FFF2-40B4-BE49-F238E27FC236}">
                <a16:creationId xmlns:a16="http://schemas.microsoft.com/office/drawing/2014/main" id="{15706B4D-E790-4274-9AF8-1B03A710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495425"/>
            <a:ext cx="72675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atinLnBrk="1"/>
            <a:r>
              <a:rPr lang="cs-CZ" altLang="cs-CZ" sz="1400"/>
              <a:t>using System;</a:t>
            </a:r>
          </a:p>
          <a:p>
            <a:pPr latinLnBrk="1"/>
            <a:r>
              <a:rPr lang="cs-CZ" altLang="cs-CZ" sz="1400"/>
              <a:t>using System.Diagnostics;</a:t>
            </a:r>
          </a:p>
          <a:p>
            <a:pPr latinLnBrk="1"/>
            <a:r>
              <a:rPr lang="cs-CZ" altLang="cs-CZ" sz="1400"/>
              <a:t>using System.Threading;</a:t>
            </a:r>
          </a:p>
          <a:p>
            <a:pPr latinLnBrk="1"/>
            <a:r>
              <a:rPr lang="cs-CZ" altLang="cs-CZ" sz="1400"/>
              <a:t>class Program</a:t>
            </a:r>
          </a:p>
          <a:p>
            <a:pPr latinLnBrk="1"/>
            <a:r>
              <a:rPr lang="cs-CZ" altLang="cs-CZ" sz="1400"/>
              <a:t>{</a:t>
            </a:r>
          </a:p>
          <a:p>
            <a:pPr latinLnBrk="1"/>
            <a:r>
              <a:rPr lang="cs-CZ" altLang="cs-CZ" sz="1400"/>
              <a:t>    static void Main(string[] args)</a:t>
            </a:r>
          </a:p>
          <a:p>
            <a:pPr latinLnBrk="1"/>
            <a:r>
              <a:rPr lang="cs-CZ" altLang="cs-CZ" sz="1400"/>
              <a:t>    {</a:t>
            </a:r>
          </a:p>
          <a:p>
            <a:pPr latinLnBrk="1"/>
            <a:r>
              <a:rPr lang="cs-CZ" altLang="cs-CZ" sz="1400"/>
              <a:t>        Stopwatch stopWatch = new Stopwatch();</a:t>
            </a:r>
          </a:p>
          <a:p>
            <a:pPr latinLnBrk="1"/>
            <a:r>
              <a:rPr lang="cs-CZ" altLang="cs-CZ" sz="1400"/>
              <a:t>        stopWatch.Start();</a:t>
            </a:r>
          </a:p>
          <a:p>
            <a:pPr latinLnBrk="1"/>
            <a:r>
              <a:rPr lang="cs-CZ" altLang="cs-CZ" sz="1400"/>
              <a:t>        Thread.Sleep(10000);</a:t>
            </a:r>
          </a:p>
          <a:p>
            <a:pPr latinLnBrk="1"/>
            <a:r>
              <a:rPr lang="cs-CZ" altLang="cs-CZ" sz="1400"/>
              <a:t>        stopWatch.Stop();</a:t>
            </a:r>
          </a:p>
          <a:p>
            <a:pPr latinLnBrk="1"/>
            <a:r>
              <a:rPr lang="cs-CZ" altLang="cs-CZ" sz="1400"/>
              <a:t>        // Get the elapsed time as a TimeSpan value.</a:t>
            </a:r>
          </a:p>
          <a:p>
            <a:pPr latinLnBrk="1"/>
            <a:r>
              <a:rPr lang="cs-CZ" altLang="cs-CZ" sz="1400"/>
              <a:t>        TimeSpan ts = stopWatch.Elapsed;</a:t>
            </a:r>
          </a:p>
          <a:p>
            <a:pPr latinLnBrk="1"/>
            <a:r>
              <a:rPr lang="cs-CZ" altLang="cs-CZ" sz="1400"/>
              <a:t> </a:t>
            </a:r>
          </a:p>
          <a:p>
            <a:pPr latinLnBrk="1"/>
            <a:r>
              <a:rPr lang="cs-CZ" altLang="cs-CZ" sz="1400"/>
              <a:t>        // Format and display the TimeSpan value.</a:t>
            </a:r>
          </a:p>
          <a:p>
            <a:pPr latinLnBrk="1"/>
            <a:r>
              <a:rPr lang="cs-CZ" altLang="cs-CZ" sz="1400"/>
              <a:t>        string elapsedTime = String.Format("{0:00}:{1:00}:{2:00}.{3:00}",</a:t>
            </a:r>
          </a:p>
          <a:p>
            <a:pPr latinLnBrk="1"/>
            <a:r>
              <a:rPr lang="cs-CZ" altLang="cs-CZ" sz="1400"/>
              <a:t>            ts.Hours, ts.Minutes, ts.Seconds,</a:t>
            </a:r>
          </a:p>
          <a:p>
            <a:pPr latinLnBrk="1"/>
            <a:r>
              <a:rPr lang="cs-CZ" altLang="cs-CZ" sz="1400"/>
              <a:t>            ts.Milliseconds / 10);</a:t>
            </a:r>
          </a:p>
          <a:p>
            <a:pPr latinLnBrk="1"/>
            <a:r>
              <a:rPr lang="cs-CZ" altLang="cs-CZ" sz="1400"/>
              <a:t>        Console.WriteLine(elapsedTime, "RunTime");</a:t>
            </a:r>
          </a:p>
          <a:p>
            <a:pPr latinLnBrk="1"/>
            <a:r>
              <a:rPr lang="cs-CZ" altLang="cs-CZ" sz="1400"/>
              <a:t>    }</a:t>
            </a:r>
          </a:p>
          <a:p>
            <a:pPr latinLnBrk="1"/>
            <a:r>
              <a:rPr lang="cs-CZ" altLang="cs-CZ" sz="1400"/>
              <a:t>}</a:t>
            </a:r>
          </a:p>
          <a:p>
            <a:endParaRPr lang="cs-CZ" altLang="cs-CZ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>
            <a:extLst>
              <a:ext uri="{FF2B5EF4-FFF2-40B4-BE49-F238E27FC236}">
                <a16:creationId xmlns:a16="http://schemas.microsoft.com/office/drawing/2014/main" id="{CCC78BCF-FC7E-4A64-BB1D-CB411ACD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References</a:t>
            </a:r>
            <a:endParaRPr lang="en-GB" altLang="cs-CZ"/>
          </a:p>
        </p:txBody>
      </p:sp>
      <p:sp>
        <p:nvSpPr>
          <p:cNvPr id="43011" name="Zástupný symbol pro obsah 2">
            <a:extLst>
              <a:ext uri="{FF2B5EF4-FFF2-40B4-BE49-F238E27FC236}">
                <a16:creationId xmlns:a16="http://schemas.microsoft.com/office/drawing/2014/main" id="{760C0A7A-F0F6-48A1-9D6B-020FF671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cs-CZ"/>
              <a:t>C# Threads, By Khaled Alanezi, Graduate Presentation CSCI 5448 OOAD – Spring 2011, University of Colorado, Boulder</a:t>
            </a:r>
          </a:p>
          <a:p>
            <a:endParaRPr lang="en-GB" altLang="cs-CZ"/>
          </a:p>
          <a:p>
            <a:r>
              <a:rPr lang="de-AT" altLang="cs-CZ">
                <a:cs typeface="Times New Roman" panose="02020603050405020304" pitchFamily="18" charset="0"/>
              </a:rPr>
              <a:t>Threads, </a:t>
            </a:r>
            <a:r>
              <a:rPr lang="de-AT" altLang="cs-CZ"/>
              <a:t>University of Linz, Institute for System Software, 2004, published under the Microsoft Curriculum License</a:t>
            </a:r>
          </a:p>
          <a:p>
            <a:r>
              <a:rPr lang="de-AT" altLang="cs-CZ"/>
              <a:t>http://www.albahari.com/threading/threading_czech.pdf</a:t>
            </a:r>
          </a:p>
          <a:p>
            <a:endParaRPr lang="de-AT" altLang="cs-CZ"/>
          </a:p>
          <a:p>
            <a:endParaRPr lang="en-GB" altLang="cs-CZ"/>
          </a:p>
          <a:p>
            <a:endParaRPr lang="en-GB" altLang="cs-CZ"/>
          </a:p>
        </p:txBody>
      </p:sp>
      <p:sp>
        <p:nvSpPr>
          <p:cNvPr id="43012" name="Zástupný symbol pro číslo snímku 3">
            <a:extLst>
              <a:ext uri="{FF2B5EF4-FFF2-40B4-BE49-F238E27FC236}">
                <a16:creationId xmlns:a16="http://schemas.microsoft.com/office/drawing/2014/main" id="{595C977B-89C9-4F9E-9EC7-EC8EFF47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F845AA-493F-4966-95F8-CA684067D1BD}" type="slidenum">
              <a:rPr lang="de-DE" altLang="cs-CZ" sz="1400"/>
              <a:pPr/>
              <a:t>42</a:t>
            </a:fld>
            <a:endParaRPr lang="de-DE" altLang="cs-CZ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>
            <a:extLst>
              <a:ext uri="{FF2B5EF4-FFF2-40B4-BE49-F238E27FC236}">
                <a16:creationId xmlns:a16="http://schemas.microsoft.com/office/drawing/2014/main" id="{9385C81A-64AE-4E5A-A840-8C9779AE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Delegates</a:t>
            </a:r>
            <a:endParaRPr lang="cs-CZ" altLang="cs-CZ"/>
          </a:p>
        </p:txBody>
      </p:sp>
      <p:sp>
        <p:nvSpPr>
          <p:cNvPr id="6147" name="Zástupný symbol pro obsah 2">
            <a:extLst>
              <a:ext uri="{FF2B5EF4-FFF2-40B4-BE49-F238E27FC236}">
                <a16:creationId xmlns:a16="http://schemas.microsoft.com/office/drawing/2014/main" id="{245F33E1-D7A9-4A2D-907F-AF21914A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b="1"/>
              <a:t>ThreadStart Delegate</a:t>
            </a:r>
            <a:endParaRPr lang="en-US" altLang="cs-CZ" b="1"/>
          </a:p>
          <a:p>
            <a:pPr lvl="1"/>
            <a:r>
              <a:rPr lang="en-US" altLang="cs-CZ" b="1">
                <a:hlinkClick r:id="rId2"/>
              </a:rPr>
              <a:t>http://msdn.microsoft.com/en-us/library/system.threading.threadstart.aspx</a:t>
            </a:r>
            <a:endParaRPr lang="en-US" altLang="cs-CZ" b="1"/>
          </a:p>
          <a:p>
            <a:pPr lvl="1"/>
            <a:endParaRPr lang="en-US" altLang="cs-CZ" b="1"/>
          </a:p>
          <a:p>
            <a:r>
              <a:rPr lang="cs-CZ" altLang="cs-CZ" b="1"/>
              <a:t>ParameterizedThreadStart Delegate</a:t>
            </a:r>
            <a:endParaRPr lang="en-US" altLang="cs-CZ" b="1"/>
          </a:p>
          <a:p>
            <a:pPr lvl="1"/>
            <a:r>
              <a:rPr lang="cs-CZ" altLang="cs-CZ">
                <a:hlinkClick r:id="rId3"/>
              </a:rPr>
              <a:t>http://msdn.microsoft.com/en-us/library/system.threading.parameterizedthreadstart.aspx</a:t>
            </a:r>
            <a:endParaRPr lang="en-US" altLang="cs-CZ"/>
          </a:p>
          <a:p>
            <a:pPr lvl="1"/>
            <a:endParaRPr lang="en-US" altLang="cs-CZ"/>
          </a:p>
          <a:p>
            <a:endParaRPr lang="cs-CZ" altLang="cs-CZ"/>
          </a:p>
        </p:txBody>
      </p:sp>
      <p:sp>
        <p:nvSpPr>
          <p:cNvPr id="6148" name="Zástupný symbol pro číslo snímku 3">
            <a:extLst>
              <a:ext uri="{FF2B5EF4-FFF2-40B4-BE49-F238E27FC236}">
                <a16:creationId xmlns:a16="http://schemas.microsoft.com/office/drawing/2014/main" id="{D719238E-2488-4006-8758-5C6CB071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E3D994-F313-45AB-98F7-FE817ADF9977}" type="slidenum">
              <a:rPr lang="de-DE" altLang="cs-CZ" sz="1400"/>
              <a:pPr/>
              <a:t>5</a:t>
            </a:fld>
            <a:endParaRPr lang="de-DE" altLang="cs-CZ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>
            <a:extLst>
              <a:ext uri="{FF2B5EF4-FFF2-40B4-BE49-F238E27FC236}">
                <a16:creationId xmlns:a16="http://schemas.microsoft.com/office/drawing/2014/main" id="{932278BB-55BB-41D5-835A-19F1B58D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Starting a thread</a:t>
            </a:r>
            <a:endParaRPr lang="en-GB" alt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70F04F-12E7-4A00-A55E-046340CA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Thread </a:t>
            </a:r>
            <a:r>
              <a:rPr lang="en-US" sz="1600" dirty="0" err="1">
                <a:solidFill>
                  <a:schemeClr val="accent2"/>
                </a:solidFill>
              </a:rPr>
              <a:t>thread</a:t>
            </a:r>
            <a:r>
              <a:rPr lang="en-US" sz="1600" dirty="0">
                <a:solidFill>
                  <a:schemeClr val="accent2"/>
                </a:solidFill>
              </a:rPr>
              <a:t> = new Thread(new </a:t>
            </a:r>
            <a:r>
              <a:rPr lang="en-US" sz="1600" dirty="0" err="1">
                <a:solidFill>
                  <a:schemeClr val="accent2"/>
                </a:solidFill>
              </a:rPr>
              <a:t>ThreadStart</a:t>
            </a:r>
            <a:r>
              <a:rPr lang="en-US" sz="1600" dirty="0">
                <a:solidFill>
                  <a:schemeClr val="accent2"/>
                </a:solidFill>
              </a:rPr>
              <a:t> (</a:t>
            </a:r>
            <a:r>
              <a:rPr lang="en-US" sz="1600" dirty="0" err="1">
                <a:solidFill>
                  <a:schemeClr val="accent2"/>
                </a:solidFill>
              </a:rPr>
              <a:t>ThreadFunc</a:t>
            </a:r>
            <a:r>
              <a:rPr lang="en-US" sz="1600" dirty="0">
                <a:solidFill>
                  <a:schemeClr val="accent2"/>
                </a:solidFill>
              </a:rPr>
              <a:t>));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//Creates a thread object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// </a:t>
            </a:r>
            <a:r>
              <a:rPr lang="en-US" sz="1600" dirty="0" err="1"/>
              <a:t>ThreadStart</a:t>
            </a:r>
            <a:r>
              <a:rPr lang="en-US" sz="1600" dirty="0"/>
              <a:t> identifies the method that the thread executes when it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//starts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thread.Start</a:t>
            </a:r>
            <a:r>
              <a:rPr lang="en-US" sz="1600" dirty="0">
                <a:solidFill>
                  <a:schemeClr val="accent2"/>
                </a:solidFill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//starts the thread running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Thread Priorities 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Controls the amount of CPU time that can be allotted to a thread.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ThreadPriority.Highest</a:t>
            </a:r>
            <a:endParaRPr lang="en-US" sz="1600" dirty="0">
              <a:solidFill>
                <a:schemeClr val="accent2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ThreadPriority.AboveNormal</a:t>
            </a:r>
            <a:endParaRPr lang="en-US" sz="1600" dirty="0">
              <a:solidFill>
                <a:schemeClr val="accent2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ThreadPriority.Normal</a:t>
            </a:r>
            <a:endParaRPr lang="en-US" sz="1600" dirty="0">
              <a:solidFill>
                <a:schemeClr val="accent2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ThreadPriority.BelowNormal</a:t>
            </a:r>
            <a:endParaRPr lang="en-US" sz="1600" dirty="0">
              <a:solidFill>
                <a:schemeClr val="accent2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ThreadPriority.Lowest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sz="1600" dirty="0"/>
          </a:p>
        </p:txBody>
      </p:sp>
      <p:sp>
        <p:nvSpPr>
          <p:cNvPr id="7172" name="Zástupný symbol pro číslo snímku 3">
            <a:extLst>
              <a:ext uri="{FF2B5EF4-FFF2-40B4-BE49-F238E27FC236}">
                <a16:creationId xmlns:a16="http://schemas.microsoft.com/office/drawing/2014/main" id="{FCE2C19F-21DE-418E-8B07-B343F3C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75DF5E-5F24-4017-8757-EB5BD1EE7765}" type="slidenum">
              <a:rPr lang="de-DE" altLang="cs-CZ" sz="1400"/>
              <a:pPr/>
              <a:t>6</a:t>
            </a:fld>
            <a:endParaRPr lang="de-DE" altLang="cs-CZ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A3DBEDB5-FFF9-4151-91C6-859A9F97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Delegate</a:t>
            </a:r>
            <a:r>
              <a:rPr lang="cs-CZ" altLang="cs-CZ" dirty="0"/>
              <a:t> </a:t>
            </a:r>
            <a:r>
              <a:rPr lang="cs-CZ" altLang="cs-CZ" dirty="0" err="1"/>
              <a:t>ThreadStart</a:t>
            </a:r>
            <a:r>
              <a:rPr lang="cs-CZ" altLang="cs-CZ" dirty="0"/>
              <a:t>        1/2</a:t>
            </a:r>
          </a:p>
        </p:txBody>
      </p:sp>
      <p:sp>
        <p:nvSpPr>
          <p:cNvPr id="8195" name="Zástupný symbol pro číslo snímku 2">
            <a:extLst>
              <a:ext uri="{FF2B5EF4-FFF2-40B4-BE49-F238E27FC236}">
                <a16:creationId xmlns:a16="http://schemas.microsoft.com/office/drawing/2014/main" id="{1E478A5E-5447-4E58-B8D4-DBE5DB31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2048A0-32CD-41FF-898D-6A9EF6C55E57}" type="slidenum">
              <a:rPr lang="cs-CZ" altLang="cs-CZ" sz="1400"/>
              <a:pPr/>
              <a:t>7</a:t>
            </a:fld>
            <a:endParaRPr lang="cs-CZ" altLang="cs-CZ" sz="1400"/>
          </a:p>
        </p:txBody>
      </p:sp>
      <p:sp>
        <p:nvSpPr>
          <p:cNvPr id="5" name="Zástupný symbol pro obsah 3">
            <a:extLst>
              <a:ext uri="{FF2B5EF4-FFF2-40B4-BE49-F238E27FC236}">
                <a16:creationId xmlns:a16="http://schemas.microsoft.com/office/drawing/2014/main" id="{4FCCEBBA-DEDF-452D-B655-00411A6413F0}"/>
              </a:ext>
            </a:extLst>
          </p:cNvPr>
          <p:cNvSpPr txBox="1">
            <a:spLocks/>
          </p:cNvSpPr>
          <p:nvPr/>
        </p:nvSpPr>
        <p:spPr>
          <a:xfrm>
            <a:off x="571500" y="1643063"/>
            <a:ext cx="8153400" cy="471487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sz="1400" dirty="0" err="1"/>
              <a:t>class</a:t>
            </a:r>
            <a:r>
              <a:rPr lang="cs-CZ" sz="1400" dirty="0"/>
              <a:t> </a:t>
            </a:r>
            <a:r>
              <a:rPr lang="cs-CZ" sz="1400" dirty="0" err="1"/>
              <a:t>Work</a:t>
            </a:r>
            <a:endParaRPr lang="cs-CZ" sz="1400" dirty="0"/>
          </a:p>
          <a:p>
            <a:pPr>
              <a:defRPr/>
            </a:pPr>
            <a:r>
              <a:rPr lang="cs-CZ" sz="1400" dirty="0"/>
              <a:t>{</a:t>
            </a:r>
          </a:p>
          <a:p>
            <a:pPr>
              <a:defRPr/>
            </a:pPr>
            <a:r>
              <a:rPr lang="cs-CZ" sz="1400" dirty="0"/>
              <a:t>    </a:t>
            </a:r>
            <a:r>
              <a:rPr lang="cs-CZ" sz="1400" dirty="0" err="1"/>
              <a:t>private</a:t>
            </a:r>
            <a:r>
              <a:rPr lang="cs-CZ" sz="1400" dirty="0"/>
              <a:t> </a:t>
            </a:r>
            <a:r>
              <a:rPr lang="cs-CZ" sz="1400" dirty="0" err="1"/>
              <a:t>int</a:t>
            </a:r>
            <a:r>
              <a:rPr lang="cs-CZ" sz="1400" dirty="0"/>
              <a:t> data;</a:t>
            </a:r>
          </a:p>
          <a:p>
            <a:pPr>
              <a:defRPr/>
            </a:pPr>
            <a:endParaRPr lang="cs-CZ" sz="1400" dirty="0"/>
          </a:p>
          <a:p>
            <a:pPr>
              <a:defRPr/>
            </a:pPr>
            <a:r>
              <a:rPr lang="cs-CZ" sz="1400" dirty="0"/>
              <a:t>    public </a:t>
            </a:r>
            <a:r>
              <a:rPr lang="cs-CZ" sz="1400" dirty="0" err="1"/>
              <a:t>int</a:t>
            </a:r>
            <a:r>
              <a:rPr lang="cs-CZ" sz="1400" dirty="0"/>
              <a:t> Data</a:t>
            </a:r>
          </a:p>
          <a:p>
            <a:pPr>
              <a:defRPr/>
            </a:pPr>
            <a:r>
              <a:rPr lang="cs-CZ" sz="1400" dirty="0"/>
              <a:t>    {</a:t>
            </a:r>
          </a:p>
          <a:p>
            <a:pPr>
              <a:defRPr/>
            </a:pPr>
            <a:r>
              <a:rPr lang="cs-CZ" sz="1400" dirty="0"/>
              <a:t>        </a:t>
            </a:r>
            <a:r>
              <a:rPr lang="cs-CZ" sz="1400" dirty="0" err="1"/>
              <a:t>get</a:t>
            </a:r>
            <a:r>
              <a:rPr lang="cs-CZ" sz="1400" dirty="0"/>
              <a:t> { </a:t>
            </a:r>
            <a:r>
              <a:rPr lang="cs-CZ" sz="1400" dirty="0" err="1"/>
              <a:t>return</a:t>
            </a:r>
            <a:r>
              <a:rPr lang="cs-CZ" sz="1400" dirty="0"/>
              <a:t> data; }</a:t>
            </a:r>
          </a:p>
          <a:p>
            <a:pPr>
              <a:defRPr/>
            </a:pPr>
            <a:r>
              <a:rPr lang="cs-CZ" sz="1400" dirty="0"/>
              <a:t>        set { data = </a:t>
            </a:r>
            <a:r>
              <a:rPr lang="cs-CZ" sz="1400" dirty="0" err="1"/>
              <a:t>value</a:t>
            </a:r>
            <a:r>
              <a:rPr lang="cs-CZ" sz="1400" dirty="0"/>
              <a:t>; }</a:t>
            </a:r>
          </a:p>
          <a:p>
            <a:pPr>
              <a:defRPr/>
            </a:pPr>
            <a:r>
              <a:rPr lang="cs-CZ" sz="1400" dirty="0"/>
              <a:t>    }</a:t>
            </a:r>
          </a:p>
          <a:p>
            <a:pPr>
              <a:defRPr/>
            </a:pPr>
            <a:endParaRPr lang="cs-CZ" sz="1400" dirty="0"/>
          </a:p>
          <a:p>
            <a:pPr>
              <a:defRPr/>
            </a:pPr>
            <a:r>
              <a:rPr lang="cs-CZ" sz="1400" dirty="0"/>
              <a:t>    public static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DoWork</a:t>
            </a:r>
            <a:r>
              <a:rPr lang="cs-CZ" sz="1400" dirty="0"/>
              <a:t>()</a:t>
            </a:r>
          </a:p>
          <a:p>
            <a:pPr>
              <a:defRPr/>
            </a:pPr>
            <a:r>
              <a:rPr lang="cs-CZ" sz="1400" dirty="0"/>
              <a:t>    {</a:t>
            </a:r>
          </a:p>
          <a:p>
            <a:pPr>
              <a:defRPr/>
            </a:pPr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(„Static </a:t>
            </a:r>
            <a:r>
              <a:rPr lang="cs-CZ" sz="1400" dirty="0" err="1"/>
              <a:t>method</a:t>
            </a:r>
            <a:r>
              <a:rPr lang="cs-CZ" sz="1400" dirty="0"/>
              <a:t>");</a:t>
            </a:r>
          </a:p>
          <a:p>
            <a:pPr>
              <a:defRPr/>
            </a:pPr>
            <a:r>
              <a:rPr lang="cs-CZ" sz="1400" dirty="0"/>
              <a:t>    }</a:t>
            </a:r>
          </a:p>
          <a:p>
            <a:pPr>
              <a:defRPr/>
            </a:pPr>
            <a:r>
              <a:rPr lang="cs-CZ" sz="1400" dirty="0"/>
              <a:t>    </a:t>
            </a:r>
          </a:p>
          <a:p>
            <a:pPr>
              <a:defRPr/>
            </a:pPr>
            <a:r>
              <a:rPr lang="cs-CZ" sz="1400" dirty="0"/>
              <a:t>    public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DoMoreWork</a:t>
            </a:r>
            <a:r>
              <a:rPr lang="cs-CZ" sz="1400" dirty="0"/>
              <a:t>()</a:t>
            </a:r>
          </a:p>
          <a:p>
            <a:pPr>
              <a:defRPr/>
            </a:pPr>
            <a:r>
              <a:rPr lang="cs-CZ" sz="1400" dirty="0"/>
              <a:t>    {</a:t>
            </a:r>
          </a:p>
          <a:p>
            <a:pPr>
              <a:defRPr/>
            </a:pPr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(„Instance </a:t>
            </a:r>
            <a:r>
              <a:rPr lang="cs-CZ" sz="1400" dirty="0" err="1"/>
              <a:t>method</a:t>
            </a:r>
            <a:r>
              <a:rPr lang="cs-CZ" sz="1400" dirty="0"/>
              <a:t>. Data = {0}", Data);</a:t>
            </a:r>
          </a:p>
          <a:p>
            <a:pPr>
              <a:defRPr/>
            </a:pPr>
            <a:r>
              <a:rPr lang="cs-CZ" sz="1400" dirty="0"/>
              <a:t>    }</a:t>
            </a:r>
          </a:p>
          <a:p>
            <a:pPr>
              <a:defRPr/>
            </a:pPr>
            <a:r>
              <a:rPr lang="cs-CZ" sz="1400" dirty="0"/>
              <a:t>}</a:t>
            </a:r>
            <a:endParaRPr lang="cs-CZ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>
            <a:extLst>
              <a:ext uri="{FF2B5EF4-FFF2-40B4-BE49-F238E27FC236}">
                <a16:creationId xmlns:a16="http://schemas.microsoft.com/office/drawing/2014/main" id="{25AC0489-5209-46D1-B4DD-BBD23D4A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Delegate</a:t>
            </a:r>
            <a:r>
              <a:rPr lang="cs-CZ" altLang="cs-CZ" dirty="0"/>
              <a:t> </a:t>
            </a:r>
            <a:r>
              <a:rPr lang="cs-CZ" altLang="cs-CZ" dirty="0" err="1"/>
              <a:t>ThreadStart</a:t>
            </a:r>
            <a:r>
              <a:rPr lang="cs-CZ" altLang="cs-CZ" dirty="0"/>
              <a:t>        2/2</a:t>
            </a:r>
          </a:p>
        </p:txBody>
      </p:sp>
      <p:sp>
        <p:nvSpPr>
          <p:cNvPr id="9219" name="Zástupný symbol pro číslo snímku 2">
            <a:extLst>
              <a:ext uri="{FF2B5EF4-FFF2-40B4-BE49-F238E27FC236}">
                <a16:creationId xmlns:a16="http://schemas.microsoft.com/office/drawing/2014/main" id="{BD812C3D-1B8E-4DEC-A547-FF8BB81B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14D816-B34E-46B0-80FD-602B3ECE2B5D}" type="slidenum">
              <a:rPr lang="cs-CZ" altLang="cs-CZ" sz="1400"/>
              <a:pPr/>
              <a:t>8</a:t>
            </a:fld>
            <a:endParaRPr lang="cs-CZ" altLang="cs-CZ" sz="1400"/>
          </a:p>
        </p:txBody>
      </p:sp>
      <p:sp>
        <p:nvSpPr>
          <p:cNvPr id="5" name="Zástupný symbol pro obsah 3">
            <a:extLst>
              <a:ext uri="{FF2B5EF4-FFF2-40B4-BE49-F238E27FC236}">
                <a16:creationId xmlns:a16="http://schemas.microsoft.com/office/drawing/2014/main" id="{AC2E73A5-722B-44CF-8017-E06EDF1E4C19}"/>
              </a:ext>
            </a:extLst>
          </p:cNvPr>
          <p:cNvSpPr txBox="1">
            <a:spLocks/>
          </p:cNvSpPr>
          <p:nvPr/>
        </p:nvSpPr>
        <p:spPr>
          <a:xfrm>
            <a:off x="571500" y="1643063"/>
            <a:ext cx="8153400" cy="471487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cs-CZ" sz="1800" dirty="0" err="1"/>
              <a:t>class</a:t>
            </a:r>
            <a:r>
              <a:rPr lang="cs-CZ" sz="1800" dirty="0"/>
              <a:t> Test</a:t>
            </a:r>
          </a:p>
          <a:p>
            <a:pPr lvl="1">
              <a:defRPr/>
            </a:pPr>
            <a:r>
              <a:rPr lang="cs-CZ" sz="1800" dirty="0"/>
              <a:t>{</a:t>
            </a:r>
          </a:p>
          <a:p>
            <a:pPr lvl="1">
              <a:defRPr/>
            </a:pPr>
            <a:r>
              <a:rPr lang="cs-CZ" sz="1800" dirty="0"/>
              <a:t>    static </a:t>
            </a:r>
            <a:r>
              <a:rPr lang="cs-CZ" sz="1800" dirty="0" err="1"/>
              <a:t>void</a:t>
            </a:r>
            <a:r>
              <a:rPr lang="cs-CZ" sz="1800" dirty="0"/>
              <a:t> </a:t>
            </a:r>
            <a:r>
              <a:rPr lang="cs-CZ" sz="1800" dirty="0" err="1"/>
              <a:t>Main</a:t>
            </a:r>
            <a:r>
              <a:rPr lang="cs-CZ" sz="1800" dirty="0"/>
              <a:t>()</a:t>
            </a:r>
          </a:p>
          <a:p>
            <a:pPr lvl="1">
              <a:defRPr/>
            </a:pPr>
            <a:r>
              <a:rPr lang="cs-CZ" sz="1800" dirty="0"/>
              <a:t>    {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ThreadStart</a:t>
            </a:r>
            <a:r>
              <a:rPr lang="cs-CZ" sz="1800" dirty="0"/>
              <a:t> </a:t>
            </a:r>
            <a:r>
              <a:rPr lang="cs-CZ" sz="1800" dirty="0" err="1"/>
              <a:t>threadDelegate</a:t>
            </a:r>
            <a:r>
              <a:rPr lang="cs-CZ" sz="1800" dirty="0"/>
              <a:t>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ThreadStart</a:t>
            </a:r>
            <a:r>
              <a:rPr lang="cs-CZ" sz="1800" dirty="0"/>
              <a:t>(</a:t>
            </a:r>
            <a:r>
              <a:rPr lang="cs-CZ" sz="1800" dirty="0" err="1"/>
              <a:t>Work.DoWork</a:t>
            </a:r>
            <a:r>
              <a:rPr lang="cs-CZ" sz="1800" dirty="0"/>
              <a:t>);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Thread</a:t>
            </a:r>
            <a:r>
              <a:rPr lang="cs-CZ" sz="1800" dirty="0"/>
              <a:t> </a:t>
            </a:r>
            <a:r>
              <a:rPr lang="cs-CZ" sz="1800" dirty="0" err="1"/>
              <a:t>newThread</a:t>
            </a:r>
            <a:r>
              <a:rPr lang="cs-CZ" sz="1800" dirty="0"/>
              <a:t>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Thread</a:t>
            </a:r>
            <a:r>
              <a:rPr lang="cs-CZ" sz="1800" dirty="0"/>
              <a:t>(</a:t>
            </a:r>
            <a:r>
              <a:rPr lang="cs-CZ" sz="1800" dirty="0" err="1"/>
              <a:t>threadDelegate</a:t>
            </a:r>
            <a:r>
              <a:rPr lang="cs-CZ" sz="1800" dirty="0"/>
              <a:t>);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newThread.Start</a:t>
            </a:r>
            <a:r>
              <a:rPr lang="cs-CZ" sz="1800" dirty="0"/>
              <a:t>();</a:t>
            </a:r>
          </a:p>
          <a:p>
            <a:pPr lvl="1">
              <a:defRPr/>
            </a:pPr>
            <a:endParaRPr lang="cs-CZ" sz="1800" dirty="0"/>
          </a:p>
          <a:p>
            <a:pPr lvl="1">
              <a:defRPr/>
            </a:pPr>
            <a:r>
              <a:rPr lang="cs-CZ" sz="1800" dirty="0"/>
              <a:t>        // </a:t>
            </a:r>
            <a:r>
              <a:rPr lang="cs-CZ" sz="1800" dirty="0" err="1"/>
              <a:t>Delegate</a:t>
            </a:r>
            <a:r>
              <a:rPr lang="cs-CZ" sz="1800" dirty="0"/>
              <a:t> </a:t>
            </a:r>
            <a:r>
              <a:rPr lang="cs-CZ" sz="1800" dirty="0" err="1"/>
              <a:t>ThreadStart</a:t>
            </a:r>
            <a:r>
              <a:rPr lang="cs-CZ" sz="1800" dirty="0"/>
              <a:t> </a:t>
            </a:r>
            <a:r>
              <a:rPr lang="cs-CZ" sz="1800" dirty="0" err="1"/>
              <a:t>is</a:t>
            </a:r>
            <a:r>
              <a:rPr lang="cs-CZ" sz="1800" dirty="0"/>
              <a:t> not </a:t>
            </a:r>
            <a:r>
              <a:rPr lang="cs-CZ" sz="1800" dirty="0" err="1"/>
              <a:t>required</a:t>
            </a:r>
            <a:r>
              <a:rPr lang="cs-CZ" sz="1800" dirty="0"/>
              <a:t> in .NET </a:t>
            </a:r>
            <a:r>
              <a:rPr lang="en-US" sz="1800" dirty="0"/>
              <a:t>&gt;</a:t>
            </a:r>
            <a:r>
              <a:rPr lang="cs-CZ" sz="1800" dirty="0"/>
              <a:t> 2.0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Work</a:t>
            </a:r>
            <a:r>
              <a:rPr lang="cs-CZ" sz="1800" dirty="0"/>
              <a:t> w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Work</a:t>
            </a:r>
            <a:r>
              <a:rPr lang="cs-CZ" sz="1800" dirty="0"/>
              <a:t>();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w.Data</a:t>
            </a:r>
            <a:r>
              <a:rPr lang="cs-CZ" sz="1800" dirty="0"/>
              <a:t> = 42;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threadDelegate</a:t>
            </a:r>
            <a:r>
              <a:rPr lang="cs-CZ" sz="1800" dirty="0"/>
              <a:t> = </a:t>
            </a:r>
            <a:r>
              <a:rPr lang="cs-CZ" sz="1800" dirty="0" err="1"/>
              <a:t>w.DoMoreWork</a:t>
            </a:r>
            <a:r>
              <a:rPr lang="cs-CZ" sz="1800" dirty="0"/>
              <a:t>;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newThread</a:t>
            </a:r>
            <a:r>
              <a:rPr lang="cs-CZ" sz="1800" dirty="0"/>
              <a:t>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Thread</a:t>
            </a:r>
            <a:r>
              <a:rPr lang="cs-CZ" sz="1800" dirty="0"/>
              <a:t>(</a:t>
            </a:r>
            <a:r>
              <a:rPr lang="cs-CZ" sz="1800" dirty="0" err="1"/>
              <a:t>threadDelegate</a:t>
            </a:r>
            <a:r>
              <a:rPr lang="cs-CZ" sz="1800" dirty="0"/>
              <a:t>);</a:t>
            </a:r>
          </a:p>
          <a:p>
            <a:pPr lvl="1">
              <a:defRPr/>
            </a:pPr>
            <a:r>
              <a:rPr lang="cs-CZ" sz="1800" dirty="0"/>
              <a:t>        </a:t>
            </a:r>
            <a:r>
              <a:rPr lang="cs-CZ" sz="1800" dirty="0" err="1"/>
              <a:t>newThread.Start</a:t>
            </a:r>
            <a:r>
              <a:rPr lang="cs-CZ" sz="1800" dirty="0"/>
              <a:t>();</a:t>
            </a:r>
          </a:p>
          <a:p>
            <a:pPr lvl="1">
              <a:defRPr/>
            </a:pPr>
            <a:r>
              <a:rPr lang="cs-CZ" sz="1800" dirty="0"/>
              <a:t>    }</a:t>
            </a:r>
          </a:p>
          <a:p>
            <a:pPr lvl="1">
              <a:defRPr/>
            </a:pPr>
            <a:r>
              <a:rPr lang="cs-CZ" sz="18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ástupný symbol pro číslo snímku 5">
            <a:extLst>
              <a:ext uri="{FF2B5EF4-FFF2-40B4-BE49-F238E27FC236}">
                <a16:creationId xmlns:a16="http://schemas.microsoft.com/office/drawing/2014/main" id="{789D1C1A-15C8-4563-B497-3D8A6187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2510C5-8451-47A8-9DA9-47E95677D829}" type="slidenum">
              <a:rPr lang="de-DE" altLang="cs-CZ" sz="1400"/>
              <a:pPr/>
              <a:t>9</a:t>
            </a:fld>
            <a:endParaRPr lang="de-DE" altLang="cs-CZ" sz="1400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91CA57C3-EC7E-4BBE-A0F4-DE01BBF8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57500"/>
            <a:ext cx="2743200" cy="129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5BF8204-B2A7-4966-BD67-D1797DCCD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Example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54B71BB3-80EA-4A25-92B6-5264DB4CB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using System;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using System.Threading;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class </a:t>
            </a:r>
            <a:r>
              <a:rPr lang="en-US" altLang="cs-CZ" sz="1400" b="1">
                <a:latin typeface="Arial" panose="020B0604020202020204" pitchFamily="34" charset="0"/>
              </a:rPr>
              <a:t>Printer</a:t>
            </a:r>
            <a:r>
              <a:rPr lang="en-US" altLang="cs-CZ" sz="1400">
                <a:latin typeface="Arial" panose="020B0604020202020204" pitchFamily="34" charset="0"/>
              </a:rPr>
              <a:t>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char ch;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int sleepTime;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public Printer(char c, int t) {ch = c; sleepTime = t;}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public void Print()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for (int i = 0; i &lt; 100; i++)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Console.Write(ch);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Thread.Sleep(sleepTime);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}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}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class </a:t>
            </a:r>
            <a:r>
              <a:rPr lang="en-US" altLang="cs-CZ" sz="1400" b="1">
                <a:latin typeface="Arial" panose="020B0604020202020204" pitchFamily="34" charset="0"/>
              </a:rPr>
              <a:t>Test</a:t>
            </a:r>
            <a:r>
              <a:rPr lang="en-US" altLang="cs-CZ" sz="1400">
                <a:latin typeface="Arial" panose="020B0604020202020204" pitchFamily="34" charset="0"/>
              </a:rPr>
              <a:t> {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static void </a:t>
            </a:r>
            <a:r>
              <a:rPr lang="en-US" altLang="cs-CZ" sz="1400" b="1">
                <a:latin typeface="Arial" panose="020B0604020202020204" pitchFamily="34" charset="0"/>
              </a:rPr>
              <a:t>Main</a:t>
            </a:r>
            <a:r>
              <a:rPr lang="en-US" altLang="cs-CZ" sz="1400">
                <a:latin typeface="Arial" panose="020B0604020202020204" pitchFamily="34" charset="0"/>
              </a:rPr>
              <a:t>() {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Printer a = new Printer('.', 10);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Printer b = new Printer('*', 100);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	</a:t>
            </a: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new Thread(a.Print).Start();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solidFill>
                  <a:srgbClr val="FF0000"/>
                </a:solidFill>
                <a:latin typeface="Arial" panose="020B0604020202020204" pitchFamily="34" charset="0"/>
              </a:rPr>
              <a:t>		new Thread(b.Print).Start();</a:t>
            </a: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	}</a:t>
            </a: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400">
                <a:latin typeface="Arial" panose="020B0604020202020204" pitchFamily="34" charset="0"/>
              </a:rPr>
              <a:t>}</a:t>
            </a:r>
          </a:p>
          <a:p>
            <a:pPr marL="228600" indent="-228600">
              <a:lnSpc>
                <a:spcPts val="8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endParaRPr lang="en-US" altLang="cs-CZ" sz="1400">
              <a:latin typeface="Arial" panose="020B0604020202020204" pitchFamily="34" charset="0"/>
            </a:endParaRPr>
          </a:p>
          <a:p>
            <a:pPr marL="228600" indent="-228600">
              <a:lnSpc>
                <a:spcPts val="1600"/>
              </a:lnSpc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</a:tabLst>
            </a:pPr>
            <a:r>
              <a:rPr lang="en-US" altLang="cs-CZ" sz="1600" b="1"/>
              <a:t>The program runs until the last thread stops.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A326849D-DE16-45DA-8A17-CDF53592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4097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cs-CZ" sz="1800" b="1"/>
              <a:t>Two threads which continuously</a:t>
            </a:r>
          </a:p>
          <a:p>
            <a:r>
              <a:rPr lang="de-AT" altLang="cs-CZ" sz="1800" b="1"/>
              <a:t>print characters on the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9F8F7-3062-4B3A-A67F-7AC8A9B8B7B3}"/>
</file>

<file path=customXml/itemProps2.xml><?xml version="1.0" encoding="utf-8"?>
<ds:datastoreItem xmlns:ds="http://schemas.openxmlformats.org/officeDocument/2006/customXml" ds:itemID="{40ACC5C0-D3F2-4974-AAAB-F4E86FF53F67}"/>
</file>

<file path=customXml/itemProps3.xml><?xml version="1.0" encoding="utf-8"?>
<ds:datastoreItem xmlns:ds="http://schemas.openxmlformats.org/officeDocument/2006/customXml" ds:itemID="{C2D09DCF-DA91-4A79-914D-4FB05E56DA26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577</TotalTime>
  <Words>1607</Words>
  <Application>Microsoft Office PowerPoint</Application>
  <PresentationFormat>Předvádění na obrazovce (4:3)</PresentationFormat>
  <Paragraphs>594</Paragraphs>
  <Slides>42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Georgia</vt:lpstr>
      <vt:lpstr>Symbol</vt:lpstr>
      <vt:lpstr>Times New Roman</vt:lpstr>
      <vt:lpstr>Wingdings</vt:lpstr>
      <vt:lpstr>Standarddesign</vt:lpstr>
      <vt:lpstr>Threads  Modified by Jan Janoušek</vt:lpstr>
      <vt:lpstr>Threads</vt:lpstr>
      <vt:lpstr>Threads</vt:lpstr>
      <vt:lpstr>Types (excerpt)</vt:lpstr>
      <vt:lpstr>Delegates</vt:lpstr>
      <vt:lpstr>Starting a thread</vt:lpstr>
      <vt:lpstr>Delegate ThreadStart        1/2</vt:lpstr>
      <vt:lpstr>Delegate ThreadStart        2/2</vt:lpstr>
      <vt:lpstr>Example</vt:lpstr>
      <vt:lpstr>Differences to Java</vt:lpstr>
      <vt:lpstr>Thread States</vt:lpstr>
      <vt:lpstr>State Diagram of a Thread</vt:lpstr>
      <vt:lpstr>Example for Join</vt:lpstr>
      <vt:lpstr> Prevent itself from being terminated</vt:lpstr>
      <vt:lpstr>Handling Abort</vt:lpstr>
      <vt:lpstr>Foreground and background threads</vt:lpstr>
      <vt:lpstr>Thread pool</vt:lpstr>
      <vt:lpstr>Thread pool</vt:lpstr>
      <vt:lpstr>ThreadPool Class</vt:lpstr>
      <vt:lpstr>Synchronization - Monitor</vt:lpstr>
      <vt:lpstr>Mutual Exclusion</vt:lpstr>
      <vt:lpstr>Monitor Class</vt:lpstr>
      <vt:lpstr>Monitor Class</vt:lpstr>
      <vt:lpstr>  Continuing on Mutual Exclusion  </vt:lpstr>
      <vt:lpstr>Wait and Pulse</vt:lpstr>
      <vt:lpstr>Wait and Pulse (continued)</vt:lpstr>
      <vt:lpstr>Example: Synchronized Buffer</vt:lpstr>
      <vt:lpstr>Synchronization - Mutex</vt:lpstr>
      <vt:lpstr>Mutex Class </vt:lpstr>
      <vt:lpstr>Mutex Class </vt:lpstr>
      <vt:lpstr>Mutex Class </vt:lpstr>
      <vt:lpstr>Prezentace aplikace PowerPoint</vt:lpstr>
      <vt:lpstr>Synchronization - semaphore</vt:lpstr>
      <vt:lpstr>Semaphore Class </vt:lpstr>
      <vt:lpstr>Prezentace aplikace PowerPoint</vt:lpstr>
      <vt:lpstr>[Synchronization]</vt:lpstr>
      <vt:lpstr>Prezentace aplikace PowerPoint</vt:lpstr>
      <vt:lpstr>Other interesting classes</vt:lpstr>
      <vt:lpstr>Interlocked</vt:lpstr>
      <vt:lpstr>System.Threading.Timer</vt:lpstr>
      <vt:lpstr>System.Diagnostics.Stopwatch</vt:lpstr>
      <vt:lpstr>References</vt:lpstr>
    </vt:vector>
  </TitlesOfParts>
  <Company>Inst.f.Prakt.Informatik (SSW)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Javascript-Anweisungen</dc:title>
  <dc:creator>Mössenböck</dc:creator>
  <cp:lastModifiedBy>Jan Janoušek</cp:lastModifiedBy>
  <cp:revision>274</cp:revision>
  <cp:lastPrinted>2001-09-28T08:59:54Z</cp:lastPrinted>
  <dcterms:created xsi:type="dcterms:W3CDTF">2000-03-12T09:29:13Z</dcterms:created>
  <dcterms:modified xsi:type="dcterms:W3CDTF">2018-03-06T07:29:32Z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