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89" r:id="rId4"/>
    <p:sldId id="268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4" r:id="rId15"/>
    <p:sldId id="288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5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7095" autoAdjust="0"/>
  </p:normalViewPr>
  <p:slideViewPr>
    <p:cSldViewPr>
      <p:cViewPr varScale="1">
        <p:scale>
          <a:sx n="143" d="100"/>
          <a:sy n="143" d="100"/>
        </p:scale>
        <p:origin x="132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intro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62200" y="3143248"/>
            <a:ext cx="6477000" cy="2724152"/>
          </a:xfrm>
        </p:spPr>
        <p:txBody>
          <a:bodyPr>
            <a:normAutofit/>
          </a:bodyPr>
          <a:lstStyle/>
          <a:p>
            <a:r>
              <a:rPr lang="cs-CZ" b="1" dirty="0"/>
              <a:t>XML </a:t>
            </a:r>
            <a:r>
              <a:rPr lang="cs-CZ" b="1" dirty="0" err="1"/>
              <a:t>Processing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Jan Janoušek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XmlNode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RemoveAll</a:t>
            </a:r>
            <a:r>
              <a:rPr lang="en-US" dirty="0"/>
              <a:t>() – deletes all children of the</a:t>
            </a:r>
            <a:r>
              <a:rPr lang="cs-CZ" dirty="0"/>
              <a:t> </a:t>
            </a:r>
            <a:r>
              <a:rPr lang="en-US" dirty="0"/>
              <a:t>current node (element, attribute …)</a:t>
            </a:r>
          </a:p>
          <a:p>
            <a:r>
              <a:rPr lang="en-US" b="1" dirty="0"/>
              <a:t>Value</a:t>
            </a:r>
            <a:r>
              <a:rPr lang="en-US" dirty="0"/>
              <a:t>, </a:t>
            </a:r>
            <a:r>
              <a:rPr lang="en-US" b="1" dirty="0" err="1"/>
              <a:t>InnerText</a:t>
            </a:r>
            <a:r>
              <a:rPr lang="en-US" dirty="0"/>
              <a:t>, </a:t>
            </a:r>
            <a:r>
              <a:rPr lang="en-US" b="1" dirty="0" err="1"/>
              <a:t>InnerXml</a:t>
            </a:r>
            <a:r>
              <a:rPr lang="en-US" dirty="0"/>
              <a:t> – changes the</a:t>
            </a:r>
            <a:r>
              <a:rPr lang="cs-CZ" dirty="0"/>
              <a:t> </a:t>
            </a:r>
            <a:r>
              <a:rPr lang="en-US" dirty="0"/>
              <a:t>value / text / XML text of the node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76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XmlDocument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System.Xml.XmlDocument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XML document represented as DOM</a:t>
            </a:r>
            <a:r>
              <a:rPr lang="cs-CZ" dirty="0"/>
              <a:t> </a:t>
            </a:r>
            <a:r>
              <a:rPr lang="en-US" dirty="0"/>
              <a:t>tree</a:t>
            </a:r>
          </a:p>
          <a:p>
            <a:pPr lvl="1"/>
            <a:r>
              <a:rPr lang="en-US" dirty="0"/>
              <a:t>Allows loading and saving XML document (from</a:t>
            </a:r>
            <a:r>
              <a:rPr lang="cs-CZ" dirty="0"/>
              <a:t> </a:t>
            </a:r>
            <a:r>
              <a:rPr lang="en-US" dirty="0"/>
              <a:t>files, streams or strings)</a:t>
            </a:r>
          </a:p>
          <a:p>
            <a:pPr lvl="2"/>
            <a:r>
              <a:rPr lang="en-US" b="1" dirty="0"/>
              <a:t>Load</a:t>
            </a:r>
            <a:r>
              <a:rPr lang="en-US" dirty="0"/>
              <a:t>(…), </a:t>
            </a:r>
            <a:r>
              <a:rPr lang="en-US" b="1" dirty="0" err="1"/>
              <a:t>LoadXml</a:t>
            </a:r>
            <a:r>
              <a:rPr lang="en-US" dirty="0"/>
              <a:t>(…), </a:t>
            </a:r>
            <a:r>
              <a:rPr lang="en-US" b="1" dirty="0"/>
              <a:t>Save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Important properties, methods and events:</a:t>
            </a:r>
          </a:p>
          <a:p>
            <a:pPr lvl="2"/>
            <a:r>
              <a:rPr lang="en-US" b="1" dirty="0" err="1"/>
              <a:t>DocumentElement</a:t>
            </a:r>
            <a:r>
              <a:rPr lang="en-US" dirty="0"/>
              <a:t> – returns the root element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814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XmlDocument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properties, methods and events:</a:t>
            </a:r>
          </a:p>
          <a:p>
            <a:pPr lvl="1"/>
            <a:r>
              <a:rPr lang="en-US" b="1" dirty="0" err="1"/>
              <a:t>PreserveWhitespace</a:t>
            </a:r>
            <a:r>
              <a:rPr lang="en-US" dirty="0"/>
              <a:t> – indicates if the white</a:t>
            </a:r>
            <a:r>
              <a:rPr lang="cs-CZ" dirty="0"/>
              <a:t> </a:t>
            </a:r>
            <a:r>
              <a:rPr lang="en-US" dirty="0"/>
              <a:t>space to be kept during save or load</a:t>
            </a:r>
          </a:p>
          <a:p>
            <a:pPr lvl="1"/>
            <a:r>
              <a:rPr lang="en-US" b="1" dirty="0" err="1"/>
              <a:t>CreateElement</a:t>
            </a:r>
            <a:r>
              <a:rPr lang="en-US" dirty="0"/>
              <a:t>(…), </a:t>
            </a:r>
            <a:r>
              <a:rPr lang="en-US" b="1" dirty="0" err="1"/>
              <a:t>CreateAttribute</a:t>
            </a:r>
            <a:r>
              <a:rPr lang="en-US" dirty="0"/>
              <a:t>(…),</a:t>
            </a:r>
            <a:r>
              <a:rPr lang="cs-CZ" dirty="0"/>
              <a:t> </a:t>
            </a:r>
            <a:r>
              <a:rPr lang="en-US" b="1" dirty="0" err="1"/>
              <a:t>CreateTextNode</a:t>
            </a:r>
            <a:r>
              <a:rPr lang="en-US" dirty="0"/>
              <a:t>(…) – creates new</a:t>
            </a:r>
            <a:r>
              <a:rPr lang="cs-CZ" dirty="0"/>
              <a:t> </a:t>
            </a:r>
            <a:r>
              <a:rPr lang="en-US" dirty="0"/>
              <a:t>XML element, attribute or value for the</a:t>
            </a:r>
            <a:r>
              <a:rPr lang="cs-CZ" dirty="0"/>
              <a:t> </a:t>
            </a:r>
            <a:r>
              <a:rPr lang="en-US" dirty="0"/>
              <a:t>element</a:t>
            </a:r>
          </a:p>
          <a:p>
            <a:pPr lvl="1"/>
            <a:r>
              <a:rPr lang="en-US" b="1" dirty="0" err="1"/>
              <a:t>NodeChanged</a:t>
            </a:r>
            <a:r>
              <a:rPr lang="en-US" dirty="0"/>
              <a:t>, </a:t>
            </a:r>
            <a:r>
              <a:rPr lang="en-US" b="1" dirty="0" err="1"/>
              <a:t>NodeInserted</a:t>
            </a:r>
            <a:r>
              <a:rPr lang="en-US" dirty="0"/>
              <a:t>, </a:t>
            </a:r>
            <a:r>
              <a:rPr lang="en-US" b="1" dirty="0" err="1"/>
              <a:t>NodeRemoved</a:t>
            </a:r>
            <a:r>
              <a:rPr lang="cs-CZ" dirty="0"/>
              <a:t> </a:t>
            </a:r>
            <a:r>
              <a:rPr lang="en-US" dirty="0"/>
              <a:t>– events for tracking the changes in the</a:t>
            </a:r>
            <a:r>
              <a:rPr lang="cs-CZ" dirty="0"/>
              <a:t> </a:t>
            </a:r>
            <a:r>
              <a:rPr lang="en-US" dirty="0"/>
              <a:t>document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848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XmlDocument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properties, methods and events:</a:t>
            </a:r>
          </a:p>
          <a:p>
            <a:pPr lvl="1"/>
            <a:r>
              <a:rPr lang="en-US" b="1" dirty="0" err="1"/>
              <a:t>PreserveWhitespace</a:t>
            </a:r>
            <a:r>
              <a:rPr lang="en-US" dirty="0"/>
              <a:t> – indicates if the white</a:t>
            </a:r>
            <a:r>
              <a:rPr lang="cs-CZ" dirty="0"/>
              <a:t> </a:t>
            </a:r>
            <a:r>
              <a:rPr lang="en-US" dirty="0"/>
              <a:t>space to be kept during save or load</a:t>
            </a:r>
          </a:p>
          <a:p>
            <a:pPr lvl="1"/>
            <a:r>
              <a:rPr lang="en-US" b="1" dirty="0" err="1"/>
              <a:t>CreateElement</a:t>
            </a:r>
            <a:r>
              <a:rPr lang="en-US" dirty="0"/>
              <a:t>(…), </a:t>
            </a:r>
            <a:r>
              <a:rPr lang="en-US" b="1" dirty="0" err="1"/>
              <a:t>CreateAttribute</a:t>
            </a:r>
            <a:r>
              <a:rPr lang="en-US" dirty="0"/>
              <a:t>(…),</a:t>
            </a:r>
            <a:r>
              <a:rPr lang="cs-CZ" dirty="0"/>
              <a:t> </a:t>
            </a:r>
            <a:r>
              <a:rPr lang="en-US" b="1" dirty="0" err="1"/>
              <a:t>CreateTextNode</a:t>
            </a:r>
            <a:r>
              <a:rPr lang="en-US" dirty="0"/>
              <a:t>(…) – creates new</a:t>
            </a:r>
            <a:r>
              <a:rPr lang="cs-CZ" dirty="0"/>
              <a:t> </a:t>
            </a:r>
            <a:r>
              <a:rPr lang="en-US" dirty="0"/>
              <a:t>XML element, attribute or value for the</a:t>
            </a:r>
            <a:r>
              <a:rPr lang="cs-CZ" dirty="0"/>
              <a:t> </a:t>
            </a:r>
            <a:r>
              <a:rPr lang="en-US" dirty="0"/>
              <a:t>element</a:t>
            </a:r>
          </a:p>
          <a:p>
            <a:pPr lvl="1"/>
            <a:r>
              <a:rPr lang="en-US" b="1" dirty="0" err="1"/>
              <a:t>NodeChanged</a:t>
            </a:r>
            <a:r>
              <a:rPr lang="en-US" dirty="0"/>
              <a:t>, </a:t>
            </a:r>
            <a:r>
              <a:rPr lang="en-US" b="1" dirty="0" err="1"/>
              <a:t>NodeInserted</a:t>
            </a:r>
            <a:r>
              <a:rPr lang="en-US" dirty="0"/>
              <a:t>, </a:t>
            </a:r>
            <a:r>
              <a:rPr lang="en-US" b="1" dirty="0" err="1"/>
              <a:t>NodeRemoved</a:t>
            </a:r>
            <a:r>
              <a:rPr lang="cs-CZ" dirty="0"/>
              <a:t> </a:t>
            </a:r>
            <a:r>
              <a:rPr lang="en-US" dirty="0"/>
              <a:t>– events for tracking the changes in the</a:t>
            </a:r>
            <a:r>
              <a:rPr lang="cs-CZ" dirty="0"/>
              <a:t> </a:t>
            </a:r>
            <a:r>
              <a:rPr lang="en-US" dirty="0"/>
              <a:t>document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4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XmlDocument</a:t>
            </a:r>
            <a:endParaRPr lang="cs-CZ" dirty="0"/>
          </a:p>
        </p:txBody>
      </p:sp>
      <p:sp>
        <p:nvSpPr>
          <p:cNvPr id="7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8153400" cy="46674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lvl="1">
              <a:buNone/>
            </a:pPr>
            <a:r>
              <a:rPr lang="en-US" sz="2000" dirty="0" err="1"/>
              <a:t>XmlDocument</a:t>
            </a:r>
            <a:r>
              <a:rPr lang="en-US" sz="2000" dirty="0"/>
              <a:t> doc = new </a:t>
            </a:r>
            <a:r>
              <a:rPr lang="en-US" sz="2000" dirty="0" err="1"/>
              <a:t>XmlDocument</a:t>
            </a:r>
            <a:r>
              <a:rPr lang="en-US" sz="2000" dirty="0"/>
              <a:t>();</a:t>
            </a:r>
          </a:p>
          <a:p>
            <a:pPr lvl="1">
              <a:buNone/>
            </a:pPr>
            <a:r>
              <a:rPr lang="en-US" sz="2000" dirty="0" err="1"/>
              <a:t>doc.Load</a:t>
            </a:r>
            <a:r>
              <a:rPr lang="en-US" sz="2000" dirty="0"/>
              <a:t>("library.xml");</a:t>
            </a:r>
          </a:p>
          <a:p>
            <a:pPr lvl="1">
              <a:buNone/>
            </a:pPr>
            <a:r>
              <a:rPr lang="en-US" sz="2000" dirty="0" err="1"/>
              <a:t>XmlNode</a:t>
            </a:r>
            <a:r>
              <a:rPr lang="en-US" sz="2000" dirty="0"/>
              <a:t> </a:t>
            </a:r>
            <a:r>
              <a:rPr lang="en-US" sz="2000" dirty="0" err="1"/>
              <a:t>rootNode</a:t>
            </a:r>
            <a:r>
              <a:rPr lang="en-US" sz="2000" dirty="0"/>
              <a:t> = </a:t>
            </a:r>
            <a:r>
              <a:rPr lang="en-US" sz="2000" dirty="0" err="1"/>
              <a:t>doc.DocumentElement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 err="1"/>
              <a:t>Console.WriteLine</a:t>
            </a:r>
            <a:r>
              <a:rPr lang="en-US" sz="2000" dirty="0"/>
              <a:t>("Root node: {0}", </a:t>
            </a:r>
            <a:r>
              <a:rPr lang="en-US" sz="2000" dirty="0" err="1"/>
              <a:t>rootNode.Name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/>
              <a:t>foreach (</a:t>
            </a:r>
            <a:r>
              <a:rPr lang="en-US" sz="2000" dirty="0" err="1"/>
              <a:t>XmlAttribute</a:t>
            </a:r>
            <a:r>
              <a:rPr lang="en-US" sz="2000" dirty="0"/>
              <a:t> </a:t>
            </a:r>
            <a:r>
              <a:rPr lang="en-US" sz="2000" dirty="0" err="1"/>
              <a:t>atr</a:t>
            </a:r>
            <a:r>
              <a:rPr lang="en-US" sz="2000" dirty="0"/>
              <a:t> in </a:t>
            </a:r>
            <a:r>
              <a:rPr lang="en-US" sz="2000" dirty="0" err="1"/>
              <a:t>rootNode.Attributes</a:t>
            </a:r>
            <a:r>
              <a:rPr lang="en-US" sz="2000" dirty="0"/>
              <a:t>)</a:t>
            </a:r>
          </a:p>
          <a:p>
            <a:pPr lvl="1">
              <a:buNone/>
            </a:pPr>
            <a:r>
              <a:rPr lang="en-US" sz="2000" dirty="0"/>
              <a:t>{</a:t>
            </a:r>
          </a:p>
          <a:p>
            <a:pPr lvl="1">
              <a:buNone/>
            </a:pPr>
            <a:r>
              <a:rPr lang="cs-CZ" sz="2000" dirty="0"/>
              <a:t>	</a:t>
            </a:r>
            <a:r>
              <a:rPr lang="en-US" sz="2000" dirty="0" err="1"/>
              <a:t>Console.WriteLine</a:t>
            </a:r>
            <a:r>
              <a:rPr lang="en-US" sz="2000" dirty="0"/>
              <a:t>("Attribute: {0}={1}",</a:t>
            </a:r>
            <a:r>
              <a:rPr lang="cs-CZ" sz="2000" dirty="0"/>
              <a:t> </a:t>
            </a:r>
            <a:r>
              <a:rPr lang="en-US" sz="2000" dirty="0" err="1"/>
              <a:t>atr.Name</a:t>
            </a:r>
            <a:r>
              <a:rPr lang="en-US" sz="2000" dirty="0"/>
              <a:t>, </a:t>
            </a:r>
            <a:r>
              <a:rPr lang="en-US" sz="2000" dirty="0" err="1"/>
              <a:t>atr.Value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/>
              <a:t>}</a:t>
            </a:r>
          </a:p>
          <a:p>
            <a:pPr lvl="1">
              <a:buNone/>
            </a:pPr>
            <a:r>
              <a:rPr lang="en-US" sz="2000" dirty="0"/>
              <a:t>foreach (</a:t>
            </a:r>
            <a:r>
              <a:rPr lang="en-US" sz="2000" dirty="0" err="1"/>
              <a:t>XmlNode</a:t>
            </a:r>
            <a:r>
              <a:rPr lang="en-US" sz="2000" dirty="0"/>
              <a:t> node in </a:t>
            </a:r>
            <a:r>
              <a:rPr lang="en-US" sz="2000" dirty="0" err="1"/>
              <a:t>rootNode.ChildNodes</a:t>
            </a:r>
            <a:r>
              <a:rPr lang="en-US" sz="2000" dirty="0"/>
              <a:t>)</a:t>
            </a:r>
          </a:p>
          <a:p>
            <a:pPr lvl="1">
              <a:buNone/>
            </a:pPr>
            <a:r>
              <a:rPr lang="en-US" sz="2000" dirty="0"/>
              <a:t>{</a:t>
            </a:r>
          </a:p>
          <a:p>
            <a:pPr lvl="2">
              <a:buNone/>
            </a:pPr>
            <a:r>
              <a:rPr lang="en-US" sz="1700" dirty="0" err="1"/>
              <a:t>Console.WriteLine</a:t>
            </a:r>
            <a:r>
              <a:rPr lang="en-US" sz="1700" dirty="0"/>
              <a:t>("\</a:t>
            </a:r>
            <a:r>
              <a:rPr lang="en-US" sz="1700" dirty="0" err="1"/>
              <a:t>nBook</a:t>
            </a:r>
            <a:r>
              <a:rPr lang="en-US" sz="1700" dirty="0"/>
              <a:t> title = {0}",</a:t>
            </a:r>
            <a:r>
              <a:rPr lang="cs-CZ" sz="1700" dirty="0"/>
              <a:t> </a:t>
            </a:r>
            <a:r>
              <a:rPr lang="en-US" sz="1700" dirty="0"/>
              <a:t>node["title"].</a:t>
            </a:r>
            <a:r>
              <a:rPr lang="en-US" sz="1700" dirty="0" err="1"/>
              <a:t>InnerText</a:t>
            </a:r>
            <a:r>
              <a:rPr lang="en-US" sz="1700" dirty="0"/>
              <a:t>);</a:t>
            </a:r>
          </a:p>
          <a:p>
            <a:pPr lvl="2">
              <a:buNone/>
            </a:pPr>
            <a:r>
              <a:rPr lang="en-US" sz="1700" dirty="0" err="1"/>
              <a:t>Console.WriteLine</a:t>
            </a:r>
            <a:r>
              <a:rPr lang="en-US" sz="1700" dirty="0"/>
              <a:t>("Book author = {0}",</a:t>
            </a:r>
            <a:r>
              <a:rPr lang="cs-CZ" sz="1700" dirty="0"/>
              <a:t> </a:t>
            </a:r>
            <a:r>
              <a:rPr lang="en-US" sz="1700" dirty="0"/>
              <a:t>node["author"].</a:t>
            </a:r>
            <a:r>
              <a:rPr lang="en-US" sz="1700" dirty="0" err="1"/>
              <a:t>InnerText</a:t>
            </a:r>
            <a:r>
              <a:rPr lang="en-US" sz="1700" dirty="0"/>
              <a:t>);</a:t>
            </a:r>
          </a:p>
          <a:p>
            <a:pPr lvl="2">
              <a:buNone/>
            </a:pPr>
            <a:r>
              <a:rPr lang="en-US" sz="1700" dirty="0" err="1"/>
              <a:t>Console.WriteLine</a:t>
            </a:r>
            <a:r>
              <a:rPr lang="en-US" sz="1700" dirty="0"/>
              <a:t>("Book </a:t>
            </a:r>
            <a:r>
              <a:rPr lang="en-US" sz="1700" dirty="0" err="1"/>
              <a:t>isbn</a:t>
            </a:r>
            <a:r>
              <a:rPr lang="en-US" sz="1700" dirty="0"/>
              <a:t> = {0}",</a:t>
            </a:r>
            <a:r>
              <a:rPr lang="cs-CZ" sz="1700" dirty="0"/>
              <a:t> </a:t>
            </a:r>
            <a:r>
              <a:rPr lang="en-US" sz="1700" dirty="0"/>
              <a:t>node["</a:t>
            </a:r>
            <a:r>
              <a:rPr lang="en-US" sz="1700" dirty="0" err="1"/>
              <a:t>isbn</a:t>
            </a:r>
            <a:r>
              <a:rPr lang="en-US" sz="1700" dirty="0"/>
              <a:t>"].</a:t>
            </a:r>
            <a:r>
              <a:rPr lang="en-US" sz="1700" dirty="0" err="1"/>
              <a:t>InnerText</a:t>
            </a:r>
            <a:r>
              <a:rPr lang="en-US" sz="1700" dirty="0"/>
              <a:t>);</a:t>
            </a:r>
          </a:p>
          <a:p>
            <a:pPr lvl="1">
              <a:buNone/>
            </a:pPr>
            <a:r>
              <a:rPr lang="en-US" sz="2000" dirty="0"/>
              <a:t>}</a:t>
            </a:r>
            <a:endParaRPr lang="cs-CZ" sz="2000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8053A6B9-8C34-4D4B-8B14-0BCD0E43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Streaming</a:t>
            </a:r>
            <a:r>
              <a:rPr lang="cs-CZ" b="1" dirty="0"/>
              <a:t> </a:t>
            </a:r>
            <a:r>
              <a:rPr lang="cs-CZ" b="1" dirty="0" err="1"/>
              <a:t>Parser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3084479-BE2A-4F17-B85E-202D007A0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CEDA14-447D-4829-BC5C-192E08480941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066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200" b="1" dirty="0" err="1"/>
              <a:t>Streaming</a:t>
            </a:r>
            <a:r>
              <a:rPr lang="cs-CZ" sz="3200" b="1" dirty="0"/>
              <a:t> </a:t>
            </a:r>
            <a:r>
              <a:rPr lang="cs-CZ" sz="3200" b="1" dirty="0" err="1"/>
              <a:t>Parser</a:t>
            </a:r>
            <a:r>
              <a:rPr lang="cs-CZ" sz="3200" b="1" dirty="0"/>
              <a:t> - </a:t>
            </a:r>
            <a:r>
              <a:rPr lang="cs-CZ" sz="3200" b="1" dirty="0" err="1"/>
              <a:t>XmlReader</a:t>
            </a:r>
            <a:r>
              <a:rPr lang="cs-CZ" sz="3200" b="1" dirty="0"/>
              <a:t> </a:t>
            </a:r>
            <a:r>
              <a:rPr lang="en-US" sz="3200" b="1" dirty="0"/>
              <a:t>&amp;</a:t>
            </a:r>
            <a:r>
              <a:rPr lang="cs-CZ" sz="3200" b="1" dirty="0"/>
              <a:t> </a:t>
            </a:r>
            <a:r>
              <a:rPr lang="cs-CZ" sz="3200" b="1" dirty="0" err="1"/>
              <a:t>XmlWriter</a:t>
            </a:r>
            <a:r>
              <a:rPr lang="cs-CZ" sz="3200" b="1" dirty="0"/>
              <a:t> </a:t>
            </a:r>
            <a:endParaRPr lang="cs-CZ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SAX - </a:t>
            </a:r>
            <a:r>
              <a:rPr lang="cs-CZ" dirty="0" err="1"/>
              <a:t>Simple</a:t>
            </a:r>
            <a:r>
              <a:rPr lang="cs-CZ" dirty="0"/>
              <a:t> API </a:t>
            </a:r>
            <a:r>
              <a:rPr lang="cs-CZ" dirty="0" err="1"/>
              <a:t>for</a:t>
            </a:r>
            <a:r>
              <a:rPr lang="cs-CZ" dirty="0"/>
              <a:t> XML</a:t>
            </a:r>
          </a:p>
          <a:p>
            <a:pPr lvl="1"/>
            <a:r>
              <a:rPr lang="cs-CZ" dirty="0"/>
              <a:t>E</a:t>
            </a:r>
            <a:r>
              <a:rPr lang="en-US" dirty="0"/>
              <a:t>vent-driven online algorithm for parsing XML documents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Operates</a:t>
            </a:r>
            <a:r>
              <a:rPr lang="cs-CZ" dirty="0"/>
              <a:t> </a:t>
            </a:r>
            <a:r>
              <a:rPr lang="cs-CZ" dirty="0" err="1"/>
              <a:t>sequentionaly</a:t>
            </a:r>
            <a:r>
              <a:rPr lang="cs-CZ" dirty="0"/>
              <a:t> (in </a:t>
            </a:r>
            <a:r>
              <a:rPr lang="cs-CZ" dirty="0" err="1"/>
              <a:t>opposite</a:t>
            </a:r>
            <a:r>
              <a:rPr lang="cs-CZ" dirty="0"/>
              <a:t> to DOM </a:t>
            </a:r>
            <a:r>
              <a:rPr lang="cs-CZ" dirty="0" err="1"/>
              <a:t>parser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en-US" dirty="0"/>
              <a:t>operates on the document as a whole</a:t>
            </a:r>
            <a:r>
              <a:rPr lang="cs-CZ" dirty="0"/>
              <a:t>).</a:t>
            </a:r>
          </a:p>
          <a:p>
            <a:pPr lvl="1"/>
            <a:r>
              <a:rPr lang="cs-CZ" dirty="0" err="1"/>
              <a:t>Can</a:t>
            </a:r>
            <a:r>
              <a:rPr lang="cs-CZ" dirty="0"/>
              <a:t> proces very </a:t>
            </a:r>
            <a:r>
              <a:rPr lang="cs-CZ" dirty="0" err="1"/>
              <a:t>large</a:t>
            </a:r>
            <a:r>
              <a:rPr lang="cs-CZ" dirty="0"/>
              <a:t> XML </a:t>
            </a:r>
            <a:r>
              <a:rPr lang="cs-CZ" dirty="0" err="1"/>
              <a:t>documents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Implemented</a:t>
            </a:r>
            <a:r>
              <a:rPr lang="cs-CZ" dirty="0"/>
              <a:t> in .NET </a:t>
            </a:r>
            <a:r>
              <a:rPr lang="cs-CZ" dirty="0" err="1"/>
              <a:t>using</a:t>
            </a:r>
            <a:r>
              <a:rPr lang="cs-CZ" dirty="0"/>
              <a:t>:</a:t>
            </a:r>
          </a:p>
          <a:p>
            <a:pPr lvl="2"/>
            <a:r>
              <a:rPr lang="cs-CZ" b="1" dirty="0" err="1"/>
              <a:t>XmlReader</a:t>
            </a:r>
            <a:endParaRPr lang="cs-CZ" b="1" dirty="0"/>
          </a:p>
          <a:p>
            <a:pPr lvl="2"/>
            <a:r>
              <a:rPr lang="cs-CZ" b="1" dirty="0" err="1"/>
              <a:t>XmlWriter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36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XmlReader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.NET stream processing of XML document is</a:t>
            </a:r>
            <a:r>
              <a:rPr lang="cs-CZ" dirty="0"/>
              <a:t> </a:t>
            </a:r>
            <a:r>
              <a:rPr lang="en-US" dirty="0"/>
              <a:t>done with the </a:t>
            </a:r>
            <a:r>
              <a:rPr lang="en-US" b="1" dirty="0" err="1"/>
              <a:t>XmlReader</a:t>
            </a:r>
            <a:r>
              <a:rPr lang="en-US" dirty="0"/>
              <a:t> class</a:t>
            </a:r>
          </a:p>
          <a:p>
            <a:r>
              <a:rPr lang="en-US" dirty="0" err="1"/>
              <a:t>XmlReader</a:t>
            </a:r>
            <a:r>
              <a:rPr lang="en-US" dirty="0"/>
              <a:t> is abstract class, which:</a:t>
            </a:r>
          </a:p>
          <a:p>
            <a:pPr lvl="1"/>
            <a:r>
              <a:rPr lang="en-US" dirty="0"/>
              <a:t>Provides read-only access to the XML data</a:t>
            </a:r>
          </a:p>
          <a:p>
            <a:pPr lvl="1"/>
            <a:r>
              <a:rPr lang="en-US" dirty="0"/>
              <a:t>Works like a stream, but reads XML documents</a:t>
            </a:r>
          </a:p>
          <a:p>
            <a:pPr lvl="1"/>
            <a:r>
              <a:rPr lang="en-US" dirty="0"/>
              <a:t>Works in forward-only mode</a:t>
            </a:r>
          </a:p>
          <a:p>
            <a:pPr lvl="1"/>
            <a:r>
              <a:rPr lang="en-US" dirty="0"/>
              <a:t>Read at each step data (tags, attributes, text)</a:t>
            </a:r>
            <a:r>
              <a:rPr lang="cs-CZ" dirty="0"/>
              <a:t> </a:t>
            </a:r>
            <a:r>
              <a:rPr lang="en-US" dirty="0"/>
              <a:t>can be extracted and analyzed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291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XmlReader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The</a:t>
            </a:r>
            <a:r>
              <a:rPr lang="cs-CZ" dirty="0"/>
              <a:t> most </a:t>
            </a:r>
            <a:r>
              <a:rPr lang="en-US" dirty="0"/>
              <a:t>important</a:t>
            </a:r>
            <a:r>
              <a:rPr lang="cs-CZ" dirty="0"/>
              <a:t> </a:t>
            </a:r>
            <a:r>
              <a:rPr lang="en-US" dirty="0"/>
              <a:t>methods and properties: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() – reads next node from the XML</a:t>
            </a:r>
            <a:r>
              <a:rPr lang="cs-CZ" dirty="0"/>
              <a:t> </a:t>
            </a:r>
            <a:r>
              <a:rPr lang="en-US" dirty="0"/>
              <a:t>document or returns false if no such node</a:t>
            </a:r>
          </a:p>
          <a:p>
            <a:pPr lvl="1"/>
            <a:r>
              <a:rPr lang="en-US" b="1" dirty="0" err="1"/>
              <a:t>NodeType</a:t>
            </a:r>
            <a:r>
              <a:rPr lang="en-US" dirty="0"/>
              <a:t> – returns the type of the read node</a:t>
            </a:r>
          </a:p>
          <a:p>
            <a:pPr lvl="1"/>
            <a:r>
              <a:rPr lang="en-US" b="1" dirty="0"/>
              <a:t>Name</a:t>
            </a:r>
            <a:r>
              <a:rPr lang="en-US" dirty="0"/>
              <a:t> – returns the name of the read node</a:t>
            </a:r>
            <a:r>
              <a:rPr lang="cs-CZ" dirty="0"/>
              <a:t> </a:t>
            </a:r>
            <a:r>
              <a:rPr lang="en-US" dirty="0"/>
              <a:t>(name of the last read element, attribute, …)</a:t>
            </a:r>
          </a:p>
          <a:p>
            <a:pPr lvl="1"/>
            <a:r>
              <a:rPr lang="en-US" b="1" dirty="0" err="1"/>
              <a:t>HasValue</a:t>
            </a:r>
            <a:r>
              <a:rPr lang="en-US" dirty="0"/>
              <a:t> – returns true if the node has value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 – returns the node value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829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XmlReader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ReadElementString</a:t>
            </a:r>
            <a:r>
              <a:rPr lang="en-US" dirty="0"/>
              <a:t>() – reads the value (the</a:t>
            </a:r>
            <a:r>
              <a:rPr lang="cs-CZ" dirty="0"/>
              <a:t> </a:t>
            </a:r>
            <a:r>
              <a:rPr lang="en-US" dirty="0"/>
              <a:t>text) from the last read element</a:t>
            </a:r>
          </a:p>
          <a:p>
            <a:r>
              <a:rPr lang="cs-CZ" b="1" dirty="0" err="1"/>
              <a:t>AttributeCount</a:t>
            </a:r>
            <a:r>
              <a:rPr lang="cs-CZ" dirty="0"/>
              <a:t>, </a:t>
            </a:r>
            <a:r>
              <a:rPr lang="cs-CZ" b="1" dirty="0" err="1"/>
              <a:t>GetAttribute</a:t>
            </a:r>
            <a:r>
              <a:rPr lang="cs-CZ" dirty="0"/>
              <a:t>(…) – </a:t>
            </a:r>
            <a:r>
              <a:rPr lang="en-US" dirty="0"/>
              <a:t>extract the attributes of the current element</a:t>
            </a:r>
          </a:p>
          <a:p>
            <a:r>
              <a:rPr lang="en-US" b="1" dirty="0" err="1"/>
              <a:t>XmlReader</a:t>
            </a:r>
            <a:r>
              <a:rPr lang="en-US" dirty="0"/>
              <a:t> is an abstract class</a:t>
            </a:r>
          </a:p>
          <a:p>
            <a:pPr lvl="1"/>
            <a:r>
              <a:rPr lang="en-US" dirty="0"/>
              <a:t>Instantiated with the static method </a:t>
            </a:r>
            <a:r>
              <a:rPr lang="en-US" b="1" dirty="0"/>
              <a:t>Create</a:t>
            </a:r>
            <a:r>
              <a:rPr lang="en-US" dirty="0"/>
              <a:t>(…)</a:t>
            </a:r>
          </a:p>
          <a:p>
            <a:pPr lvl="1"/>
            <a:r>
              <a:rPr lang="cs-CZ" dirty="0" err="1"/>
              <a:t>Implements</a:t>
            </a:r>
            <a:r>
              <a:rPr lang="cs-CZ" dirty="0"/>
              <a:t> </a:t>
            </a:r>
            <a:r>
              <a:rPr lang="cs-CZ" b="1" dirty="0" err="1"/>
              <a:t>IDisposable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5" name="Zástupný symbol pro obsah 3">
            <a:extLst>
              <a:ext uri="{FF2B5EF4-FFF2-40B4-BE49-F238E27FC236}">
                <a16:creationId xmlns:a16="http://schemas.microsoft.com/office/drawing/2014/main" id="{8A971CE0-D0E3-44BC-B01D-E4619A4BBDE4}"/>
              </a:ext>
            </a:extLst>
          </p:cNvPr>
          <p:cNvSpPr txBox="1">
            <a:spLocks/>
          </p:cNvSpPr>
          <p:nvPr/>
        </p:nvSpPr>
        <p:spPr>
          <a:xfrm>
            <a:off x="596272" y="5157192"/>
            <a:ext cx="8153400" cy="1556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using (</a:t>
            </a:r>
            <a:r>
              <a:rPr lang="en-US" sz="2000" dirty="0" err="1"/>
              <a:t>XmlReader</a:t>
            </a:r>
            <a:r>
              <a:rPr lang="en-US" sz="2000" dirty="0"/>
              <a:t> reader = </a:t>
            </a:r>
            <a:r>
              <a:rPr lang="en-US" sz="2000" dirty="0" err="1"/>
              <a:t>XmlReader.Create</a:t>
            </a:r>
            <a:r>
              <a:rPr lang="en-US" sz="2000" dirty="0"/>
              <a:t>("items.xml"))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cs-CZ" sz="2000" dirty="0"/>
              <a:t>	</a:t>
            </a:r>
            <a:r>
              <a:rPr lang="en-US" sz="2000" dirty="0"/>
              <a:t>while (</a:t>
            </a:r>
            <a:r>
              <a:rPr lang="en-US" sz="2000" dirty="0" err="1"/>
              <a:t>reader.Read</a:t>
            </a:r>
            <a:r>
              <a:rPr lang="en-US" sz="2000" dirty="0"/>
              <a:t>()) { … }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959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Processing XML documents in .NET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DOM Parser</a:t>
            </a:r>
            <a:endParaRPr lang="cs-CZ" i="1" dirty="0"/>
          </a:p>
          <a:p>
            <a:r>
              <a:rPr lang="en-US" i="1" dirty="0"/>
              <a:t>Streaming Parser</a:t>
            </a:r>
            <a:endParaRPr lang="cs-CZ" i="1" dirty="0"/>
          </a:p>
          <a:p>
            <a:r>
              <a:rPr lang="en-US" i="1" dirty="0"/>
              <a:t>XPath </a:t>
            </a:r>
            <a:r>
              <a:rPr lang="cs-CZ" i="1" dirty="0"/>
              <a:t>- s</a:t>
            </a:r>
            <a:r>
              <a:rPr lang="en-US" i="1" dirty="0" err="1"/>
              <a:t>earch</a:t>
            </a:r>
            <a:r>
              <a:rPr lang="en-US" i="1" dirty="0"/>
              <a:t> in XML Documents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XmlWriter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class </a:t>
            </a:r>
            <a:r>
              <a:rPr lang="en-US" dirty="0" err="1"/>
              <a:t>XmlWriter</a:t>
            </a:r>
            <a:r>
              <a:rPr lang="en-US" dirty="0"/>
              <a:t> creates XML documents</a:t>
            </a:r>
          </a:p>
          <a:p>
            <a:pPr lvl="1"/>
            <a:r>
              <a:rPr lang="en-US" dirty="0"/>
              <a:t>Works as a stream, but writes tags and data</a:t>
            </a:r>
            <a:r>
              <a:rPr lang="cs-CZ" dirty="0"/>
              <a:t> </a:t>
            </a:r>
            <a:r>
              <a:rPr lang="en-US" dirty="0"/>
              <a:t>into XML documents</a:t>
            </a:r>
          </a:p>
          <a:p>
            <a:r>
              <a:rPr lang="en-US" dirty="0"/>
              <a:t>Most important methods:</a:t>
            </a:r>
          </a:p>
          <a:p>
            <a:pPr lvl="1"/>
            <a:r>
              <a:rPr lang="en-US" b="1" dirty="0" err="1"/>
              <a:t>WriteStartDocument</a:t>
            </a:r>
            <a:r>
              <a:rPr lang="en-US" dirty="0"/>
              <a:t>() – adds the prolog part</a:t>
            </a:r>
            <a:r>
              <a:rPr lang="cs-CZ" dirty="0"/>
              <a:t> </a:t>
            </a:r>
            <a:r>
              <a:rPr lang="en-US" dirty="0"/>
              <a:t>in the beginning of the document (&lt;?xml …)</a:t>
            </a:r>
          </a:p>
          <a:p>
            <a:pPr lvl="1"/>
            <a:r>
              <a:rPr lang="en-US" b="1" dirty="0" err="1"/>
              <a:t>WriteStartElement</a:t>
            </a:r>
            <a:r>
              <a:rPr lang="en-US" dirty="0"/>
              <a:t>(…) – adds opening tag</a:t>
            </a:r>
          </a:p>
          <a:p>
            <a:pPr lvl="1"/>
            <a:r>
              <a:rPr lang="en-US" b="1" dirty="0" err="1"/>
              <a:t>WriteEndElement</a:t>
            </a:r>
            <a:r>
              <a:rPr lang="en-US" dirty="0"/>
              <a:t>() – closes the last tag</a:t>
            </a:r>
            <a:endParaRPr lang="cs-CZ" dirty="0"/>
          </a:p>
          <a:p>
            <a:pPr lvl="1"/>
            <a:r>
              <a:rPr lang="en-US" b="1" dirty="0" err="1"/>
              <a:t>WriteElementString</a:t>
            </a:r>
            <a:r>
              <a:rPr lang="en-US" dirty="0"/>
              <a:t>(…) – adds an element</a:t>
            </a:r>
            <a:r>
              <a:rPr lang="cs-CZ" dirty="0"/>
              <a:t> </a:t>
            </a:r>
            <a:r>
              <a:rPr lang="en-US" dirty="0"/>
              <a:t>by defined name and text value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68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XmlWriter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WriteAttributeString</a:t>
            </a:r>
            <a:r>
              <a:rPr lang="en-US" dirty="0"/>
              <a:t>(…) – adds an</a:t>
            </a:r>
            <a:r>
              <a:rPr lang="cs-CZ" dirty="0"/>
              <a:t> </a:t>
            </a:r>
            <a:r>
              <a:rPr lang="en-US" dirty="0"/>
              <a:t>attribute to the current element</a:t>
            </a:r>
          </a:p>
          <a:p>
            <a:r>
              <a:rPr lang="en-US" b="1" dirty="0" err="1"/>
              <a:t>WriteEndDocument</a:t>
            </a:r>
            <a:r>
              <a:rPr lang="en-US" dirty="0"/>
              <a:t>() – closes all tags and</a:t>
            </a:r>
            <a:r>
              <a:rPr lang="cs-CZ" dirty="0"/>
              <a:t> </a:t>
            </a:r>
            <a:r>
              <a:rPr lang="en-US" dirty="0"/>
              <a:t>flushes the internal buffer (by calling Flush())</a:t>
            </a:r>
          </a:p>
          <a:p>
            <a:r>
              <a:rPr lang="en-US" b="1" dirty="0" err="1"/>
              <a:t>XmlWriter</a:t>
            </a:r>
            <a:r>
              <a:rPr lang="en-US" dirty="0"/>
              <a:t> is an abstract class</a:t>
            </a:r>
          </a:p>
          <a:p>
            <a:pPr lvl="1"/>
            <a:r>
              <a:rPr lang="en-US" dirty="0"/>
              <a:t>Instantiated by that static method </a:t>
            </a:r>
            <a:r>
              <a:rPr lang="en-US" b="1" dirty="0"/>
              <a:t>Create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Implements </a:t>
            </a:r>
            <a:r>
              <a:rPr lang="en-US" b="1" dirty="0" err="1"/>
              <a:t>IDisposable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21</a:t>
            </a:fld>
            <a:endParaRPr lang="cs-CZ"/>
          </a:p>
        </p:txBody>
      </p:sp>
      <p:sp>
        <p:nvSpPr>
          <p:cNvPr id="5" name="Zástupný symbol pro obsah 3">
            <a:extLst>
              <a:ext uri="{FF2B5EF4-FFF2-40B4-BE49-F238E27FC236}">
                <a16:creationId xmlns:a16="http://schemas.microsoft.com/office/drawing/2014/main" id="{8A971CE0-D0E3-44BC-B01D-E4619A4BBDE4}"/>
              </a:ext>
            </a:extLst>
          </p:cNvPr>
          <p:cNvSpPr txBox="1">
            <a:spLocks/>
          </p:cNvSpPr>
          <p:nvPr/>
        </p:nvSpPr>
        <p:spPr>
          <a:xfrm>
            <a:off x="596272" y="5157192"/>
            <a:ext cx="8153400" cy="1556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using (</a:t>
            </a:r>
            <a:r>
              <a:rPr lang="en-US" sz="2000" dirty="0" err="1"/>
              <a:t>var</a:t>
            </a:r>
            <a:r>
              <a:rPr lang="en-US" sz="2000" dirty="0"/>
              <a:t> writer = new </a:t>
            </a:r>
            <a:r>
              <a:rPr lang="en-US" sz="2000" dirty="0" err="1"/>
              <a:t>XmlTextWriter</a:t>
            </a:r>
            <a:r>
              <a:rPr lang="en-US" sz="2000" dirty="0"/>
              <a:t> ("items.xml"))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cs-CZ" sz="2000" dirty="0"/>
              <a:t>	</a:t>
            </a:r>
            <a:r>
              <a:rPr lang="en-US" sz="2000" dirty="0"/>
              <a:t>// Write nodes here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214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C8161293-F465-4522-9EE2-27D43C315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AD716B0-1EF5-4525-BE36-995F69FF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761F449-E7CE-4993-98EF-CBDA93026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CEDA14-447D-4829-BC5C-192E08480941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63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XPath</a:t>
            </a:r>
            <a:r>
              <a:rPr lang="en-US" dirty="0"/>
              <a:t> </a:t>
            </a:r>
            <a:r>
              <a:rPr lang="cs-CZ" dirty="0"/>
              <a:t>- </a:t>
            </a:r>
            <a:r>
              <a:rPr lang="en-US" dirty="0"/>
              <a:t>XML Path Language</a:t>
            </a:r>
            <a:endParaRPr lang="cs-CZ" dirty="0"/>
          </a:p>
          <a:p>
            <a:pPr lvl="1"/>
            <a:r>
              <a:rPr lang="cs-CZ" dirty="0" err="1"/>
              <a:t>Query</a:t>
            </a:r>
            <a:r>
              <a:rPr lang="cs-CZ" dirty="0"/>
              <a:t> </a:t>
            </a:r>
            <a:r>
              <a:rPr lang="en-US" dirty="0"/>
              <a:t>language for selecting nodes from an XML document.</a:t>
            </a:r>
            <a:endParaRPr lang="cs-CZ" dirty="0"/>
          </a:p>
          <a:p>
            <a:pPr lvl="1"/>
            <a:r>
              <a:rPr lang="cs-CZ" dirty="0"/>
              <a:t>M</a:t>
            </a:r>
            <a:r>
              <a:rPr lang="en-US" dirty="0"/>
              <a:t>ay be used to compute values (e.g., strings, numbers, or Boolean values) from the content of an XML document</a:t>
            </a:r>
            <a:endParaRPr lang="cs-CZ" dirty="0"/>
          </a:p>
          <a:p>
            <a:pPr lvl="1"/>
            <a:r>
              <a:rPr lang="cs-CZ" dirty="0" err="1"/>
              <a:t>XPath</a:t>
            </a:r>
            <a:r>
              <a:rPr lang="cs-CZ" dirty="0"/>
              <a:t> </a:t>
            </a:r>
            <a:r>
              <a:rPr lang="cs-CZ" dirty="0" err="1"/>
              <a:t>tutorial</a:t>
            </a:r>
            <a:r>
              <a:rPr lang="cs-CZ" dirty="0"/>
              <a:t>: </a:t>
            </a:r>
            <a:r>
              <a:rPr lang="cs-CZ" dirty="0">
                <a:hlinkClick r:id="rId2"/>
              </a:rPr>
              <a:t>https://www.w3schools.com/xml/xpath_intro.asp</a:t>
            </a:r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025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XPath functionality is implemented in the</a:t>
            </a:r>
            <a:r>
              <a:rPr lang="cs-CZ" dirty="0"/>
              <a:t> </a:t>
            </a:r>
            <a:r>
              <a:rPr lang="en-US" b="1" dirty="0" err="1"/>
              <a:t>System.Xml.XPath</a:t>
            </a:r>
            <a:r>
              <a:rPr lang="en-US" dirty="0"/>
              <a:t> namespace</a:t>
            </a:r>
          </a:p>
          <a:p>
            <a:r>
              <a:rPr lang="en-US" dirty="0"/>
              <a:t>XPath can be used directly from the class</a:t>
            </a:r>
            <a:r>
              <a:rPr lang="cs-CZ" dirty="0"/>
              <a:t> </a:t>
            </a:r>
            <a:r>
              <a:rPr lang="en-US" b="1" dirty="0" err="1"/>
              <a:t>XmlNode</a:t>
            </a:r>
            <a:r>
              <a:rPr lang="en-US" dirty="0"/>
              <a:t> (and all its inheritors) :</a:t>
            </a:r>
          </a:p>
          <a:p>
            <a:pPr lvl="1"/>
            <a:r>
              <a:rPr lang="en-US" b="1" dirty="0" err="1"/>
              <a:t>SelectNodes</a:t>
            </a:r>
            <a:r>
              <a:rPr lang="en-US" dirty="0"/>
              <a:t>(string </a:t>
            </a:r>
            <a:r>
              <a:rPr lang="en-US" dirty="0" err="1"/>
              <a:t>xPathExpression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Returns list of all nodes matched by the specified</a:t>
            </a:r>
            <a:r>
              <a:rPr lang="cs-CZ" dirty="0"/>
              <a:t> </a:t>
            </a:r>
            <a:r>
              <a:rPr lang="en-US" dirty="0"/>
              <a:t>XPath expression</a:t>
            </a:r>
          </a:p>
          <a:p>
            <a:pPr lvl="1"/>
            <a:r>
              <a:rPr lang="en-US" b="1" dirty="0" err="1"/>
              <a:t>SelectSingleNode</a:t>
            </a:r>
            <a:r>
              <a:rPr lang="en-US" dirty="0"/>
              <a:t>(string </a:t>
            </a:r>
            <a:r>
              <a:rPr lang="en-US" dirty="0" err="1"/>
              <a:t>xPathExpression</a:t>
            </a:r>
            <a:r>
              <a:rPr lang="en-US" dirty="0"/>
              <a:t>)</a:t>
            </a:r>
            <a:endParaRPr lang="cs-CZ" dirty="0"/>
          </a:p>
          <a:p>
            <a:pPr lvl="2"/>
            <a:r>
              <a:rPr lang="en-US" dirty="0"/>
              <a:t>Returns the first node matched by the specified</a:t>
            </a:r>
            <a:r>
              <a:rPr lang="cs-CZ" dirty="0"/>
              <a:t> </a:t>
            </a:r>
            <a:r>
              <a:rPr lang="en-US" dirty="0"/>
              <a:t>XPath expression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937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20688"/>
          </a:xfrm>
        </p:spPr>
        <p:txBody>
          <a:bodyPr>
            <a:normAutofit/>
          </a:bodyPr>
          <a:lstStyle/>
          <a:p>
            <a:r>
              <a:rPr lang="en-US" dirty="0"/>
              <a:t>Suppose we want to find the beer's nodes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25</a:t>
            </a:fld>
            <a:endParaRPr lang="cs-CZ"/>
          </a:p>
        </p:txBody>
      </p:sp>
      <p:sp>
        <p:nvSpPr>
          <p:cNvPr id="5" name="Zástupný symbol pro obsah 3">
            <a:extLst>
              <a:ext uri="{FF2B5EF4-FFF2-40B4-BE49-F238E27FC236}">
                <a16:creationId xmlns:a16="http://schemas.microsoft.com/office/drawing/2014/main" id="{8A971CE0-D0E3-44BC-B01D-E4619A4BBDE4}"/>
              </a:ext>
            </a:extLst>
          </p:cNvPr>
          <p:cNvSpPr txBox="1">
            <a:spLocks/>
          </p:cNvSpPr>
          <p:nvPr/>
        </p:nvSpPr>
        <p:spPr>
          <a:xfrm>
            <a:off x="596272" y="2276872"/>
            <a:ext cx="8153400" cy="4437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&lt;?xml version="1.0" encoding="windows-1251"?&gt;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&lt;items&gt;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&lt;item type="beer"&gt;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&lt;name&gt;</a:t>
            </a:r>
            <a:r>
              <a:rPr lang="en-US" sz="1400" dirty="0" err="1"/>
              <a:t>Zagorka</a:t>
            </a:r>
            <a:r>
              <a:rPr lang="en-US" sz="1400" dirty="0"/>
              <a:t>&lt;/name&gt;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&lt;price&gt;0.75&lt;/price&gt;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&lt;/item&gt;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&lt;item type="food"&gt;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&lt;name&gt;sausages&lt;/name&gt;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&lt;price&gt;0.48&lt;/price&gt;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&lt;/item&gt;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&lt;item type="beer"&gt;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&lt;name&gt;</a:t>
            </a:r>
            <a:r>
              <a:rPr lang="en-US" sz="1400" dirty="0" err="1"/>
              <a:t>Kamenitza</a:t>
            </a:r>
            <a:r>
              <a:rPr lang="en-US" sz="1400" dirty="0"/>
              <a:t>&lt;/name&gt;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&lt;price&gt;0.65&lt;/price&gt;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&lt;/item&gt;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&lt;/items&gt;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1875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XPath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26</a:t>
            </a:fld>
            <a:endParaRPr lang="cs-CZ"/>
          </a:p>
        </p:txBody>
      </p:sp>
      <p:sp>
        <p:nvSpPr>
          <p:cNvPr id="5" name="Zástupný symbol pro obsah 3">
            <a:extLst>
              <a:ext uri="{FF2B5EF4-FFF2-40B4-BE49-F238E27FC236}">
                <a16:creationId xmlns:a16="http://schemas.microsoft.com/office/drawing/2014/main" id="{8A971CE0-D0E3-44BC-B01D-E4619A4BBDE4}"/>
              </a:ext>
            </a:extLst>
          </p:cNvPr>
          <p:cNvSpPr txBox="1">
            <a:spLocks/>
          </p:cNvSpPr>
          <p:nvPr/>
        </p:nvSpPr>
        <p:spPr>
          <a:xfrm>
            <a:off x="596272" y="1700808"/>
            <a:ext cx="8153400" cy="5013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static void Main()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 err="1"/>
              <a:t>XmlDocument</a:t>
            </a:r>
            <a:r>
              <a:rPr lang="en-US" sz="1700" dirty="0"/>
              <a:t> </a:t>
            </a:r>
            <a:r>
              <a:rPr lang="en-US" sz="1700" dirty="0" err="1"/>
              <a:t>xmlDoc</a:t>
            </a:r>
            <a:r>
              <a:rPr lang="en-US" sz="1700" dirty="0"/>
              <a:t> = new </a:t>
            </a:r>
            <a:r>
              <a:rPr lang="en-US" sz="1700" dirty="0" err="1"/>
              <a:t>XmlDocument</a:t>
            </a:r>
            <a:r>
              <a:rPr lang="en-US" sz="1700" dirty="0"/>
              <a:t>();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 err="1"/>
              <a:t>xmlDoc.Load</a:t>
            </a:r>
            <a:r>
              <a:rPr lang="en-US" sz="1700" dirty="0"/>
              <a:t>("../../items.xml");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string </a:t>
            </a:r>
            <a:r>
              <a:rPr lang="en-US" sz="1700" dirty="0" err="1"/>
              <a:t>xPathQuery</a:t>
            </a:r>
            <a:r>
              <a:rPr lang="en-US" sz="1700" dirty="0"/>
              <a:t> = "/items/item[@type='beer']";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 err="1"/>
              <a:t>XmlNodeList</a:t>
            </a:r>
            <a:r>
              <a:rPr lang="en-US" sz="1700" dirty="0"/>
              <a:t> </a:t>
            </a:r>
            <a:r>
              <a:rPr lang="en-US" sz="1700" dirty="0" err="1"/>
              <a:t>beersList</a:t>
            </a:r>
            <a:r>
              <a:rPr lang="en-US" sz="1700" dirty="0"/>
              <a:t> =</a:t>
            </a:r>
            <a:r>
              <a:rPr lang="cs-CZ" sz="1700" dirty="0"/>
              <a:t> </a:t>
            </a:r>
            <a:r>
              <a:rPr lang="en-US" sz="1700" dirty="0" err="1"/>
              <a:t>xmlDoc.SelectNodes</a:t>
            </a:r>
            <a:r>
              <a:rPr lang="en-US" sz="1700" dirty="0"/>
              <a:t>(</a:t>
            </a:r>
            <a:r>
              <a:rPr lang="en-US" sz="1700" dirty="0" err="1"/>
              <a:t>xPathQuery</a:t>
            </a:r>
            <a:r>
              <a:rPr lang="en-US" sz="1700" dirty="0"/>
              <a:t>);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foreach (</a:t>
            </a:r>
            <a:r>
              <a:rPr lang="en-US" sz="1700" dirty="0" err="1"/>
              <a:t>XmlNode</a:t>
            </a:r>
            <a:r>
              <a:rPr lang="en-US" sz="1700" dirty="0"/>
              <a:t> </a:t>
            </a:r>
            <a:r>
              <a:rPr lang="en-US" sz="1700" dirty="0" err="1"/>
              <a:t>beerNode</a:t>
            </a:r>
            <a:r>
              <a:rPr lang="en-US" sz="1700" dirty="0"/>
              <a:t> in </a:t>
            </a:r>
            <a:r>
              <a:rPr lang="en-US" sz="1700" dirty="0" err="1"/>
              <a:t>beersList</a:t>
            </a:r>
            <a:r>
              <a:rPr lang="en-US" sz="1700" dirty="0"/>
              <a:t>)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{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/>
              <a:t>string </a:t>
            </a:r>
            <a:r>
              <a:rPr lang="en-US" sz="1400" dirty="0" err="1"/>
              <a:t>beerName</a:t>
            </a:r>
            <a:r>
              <a:rPr lang="en-US" sz="1400" dirty="0"/>
              <a:t> =</a:t>
            </a:r>
            <a:r>
              <a:rPr lang="cs-CZ" sz="1400" dirty="0"/>
              <a:t> </a:t>
            </a:r>
            <a:r>
              <a:rPr lang="en-US" sz="1400" dirty="0" err="1"/>
              <a:t>beerNode.SelectSingleNode</a:t>
            </a:r>
            <a:r>
              <a:rPr lang="en-US" sz="1400" dirty="0"/>
              <a:t>("name");</a:t>
            </a:r>
          </a:p>
          <a:p>
            <a:pPr lvl="3" fontAlgn="auto">
              <a:spcAft>
                <a:spcPts val="0"/>
              </a:spcAft>
              <a:buNone/>
            </a:pPr>
            <a:r>
              <a:rPr lang="en-US" sz="1400" dirty="0" err="1"/>
              <a:t>Console.WriteLine</a:t>
            </a:r>
            <a:r>
              <a:rPr lang="en-US" sz="1400" dirty="0"/>
              <a:t>(</a:t>
            </a:r>
            <a:r>
              <a:rPr lang="en-US" sz="1400" dirty="0" err="1"/>
              <a:t>beerName.InnerText</a:t>
            </a:r>
            <a:r>
              <a:rPr lang="en-US" sz="1400" dirty="0"/>
              <a:t>);</a:t>
            </a:r>
          </a:p>
          <a:p>
            <a:pPr lvl="2" fontAlgn="auto">
              <a:spcAft>
                <a:spcPts val="0"/>
              </a:spcAft>
              <a:buNone/>
            </a:pPr>
            <a:r>
              <a:rPr lang="en-US" sz="1700" dirty="0"/>
              <a:t>}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2000" dirty="0"/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158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0CE7267D-E844-459F-9725-1DE37AD8E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C9F2B6B4-173A-4993-9975-2A1B8A2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D2D166-485F-4C90-95C4-CBCDDC67F0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CEDA14-447D-4829-BC5C-192E08480941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42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XmlDocument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The</a:t>
            </a:r>
            <a:r>
              <a:rPr lang="cs-CZ" i="1" dirty="0"/>
              <a:t> DOM </a:t>
            </a:r>
            <a:r>
              <a:rPr lang="cs-CZ" i="1" dirty="0" err="1"/>
              <a:t>parser</a:t>
            </a:r>
            <a:r>
              <a:rPr lang="cs-CZ" i="1" dirty="0"/>
              <a:t> </a:t>
            </a:r>
            <a:r>
              <a:rPr lang="cs-CZ" i="1" dirty="0" err="1"/>
              <a:t>provides</a:t>
            </a:r>
            <a:r>
              <a:rPr lang="cs-CZ" i="1" dirty="0"/>
              <a:t> </a:t>
            </a:r>
            <a:r>
              <a:rPr lang="cs-CZ" i="1" dirty="0" err="1"/>
              <a:t>few</a:t>
            </a:r>
            <a:r>
              <a:rPr lang="cs-CZ" i="1" dirty="0"/>
              <a:t> </a:t>
            </a:r>
            <a:r>
              <a:rPr lang="cs-CZ" i="1" dirty="0" err="1"/>
              <a:t>important</a:t>
            </a:r>
            <a:r>
              <a:rPr lang="cs-CZ" i="1" dirty="0"/>
              <a:t> </a:t>
            </a:r>
            <a:r>
              <a:rPr lang="cs-CZ" i="1" dirty="0" err="1"/>
              <a:t>classes</a:t>
            </a:r>
            <a:r>
              <a:rPr lang="cs-CZ" i="1" dirty="0"/>
              <a:t>:</a:t>
            </a:r>
          </a:p>
          <a:p>
            <a:pPr lvl="1"/>
            <a:r>
              <a:rPr lang="cs-CZ" b="1" i="1" dirty="0" err="1"/>
              <a:t>XmlDocument</a:t>
            </a:r>
            <a:endParaRPr lang="cs-CZ" b="1" i="1" dirty="0"/>
          </a:p>
          <a:p>
            <a:pPr lvl="2"/>
            <a:r>
              <a:rPr lang="cs-CZ" i="1" dirty="0" err="1"/>
              <a:t>Represents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DOM </a:t>
            </a:r>
            <a:r>
              <a:rPr lang="cs-CZ" i="1" dirty="0" err="1"/>
              <a:t>tree</a:t>
            </a:r>
            <a:endParaRPr lang="cs-CZ" i="1" dirty="0"/>
          </a:p>
          <a:p>
            <a:pPr lvl="2"/>
            <a:r>
              <a:rPr lang="cs-CZ" i="1" dirty="0" err="1"/>
              <a:t>Usually</a:t>
            </a:r>
            <a:r>
              <a:rPr lang="cs-CZ" i="1" dirty="0"/>
              <a:t> </a:t>
            </a:r>
            <a:r>
              <a:rPr lang="cs-CZ" i="1" dirty="0" err="1"/>
              <a:t>contains</a:t>
            </a:r>
            <a:r>
              <a:rPr lang="cs-CZ" i="1" dirty="0"/>
              <a:t> </a:t>
            </a:r>
            <a:r>
              <a:rPr lang="cs-CZ" i="1" dirty="0" err="1"/>
              <a:t>two</a:t>
            </a:r>
            <a:r>
              <a:rPr lang="cs-CZ" i="1" dirty="0"/>
              <a:t> </a:t>
            </a:r>
            <a:r>
              <a:rPr lang="cs-CZ" i="1" dirty="0" err="1"/>
              <a:t>elements</a:t>
            </a:r>
            <a:r>
              <a:rPr lang="cs-CZ" i="1" dirty="0"/>
              <a:t>:</a:t>
            </a:r>
          </a:p>
          <a:p>
            <a:pPr lvl="3"/>
            <a:r>
              <a:rPr lang="cs-CZ" i="1" dirty="0" err="1"/>
              <a:t>Header</a:t>
            </a:r>
            <a:r>
              <a:rPr lang="cs-CZ" i="1" dirty="0"/>
              <a:t> part (prolog)</a:t>
            </a:r>
          </a:p>
          <a:p>
            <a:pPr lvl="3"/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root</a:t>
            </a:r>
            <a:r>
              <a:rPr lang="cs-CZ" i="1" dirty="0"/>
              <a:t> element </a:t>
            </a:r>
            <a:r>
              <a:rPr lang="cs-CZ" i="1" dirty="0" err="1"/>
              <a:t>of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XML </a:t>
            </a:r>
            <a:r>
              <a:rPr lang="cs-CZ" i="1" dirty="0" err="1"/>
              <a:t>document</a:t>
            </a:r>
            <a:endParaRPr lang="cs-CZ" i="1" dirty="0"/>
          </a:p>
          <a:p>
            <a:pPr lvl="1"/>
            <a:r>
              <a:rPr lang="cs-CZ" b="1" i="1" dirty="0" err="1"/>
              <a:t>XmlNode</a:t>
            </a:r>
            <a:endParaRPr lang="cs-CZ" b="1" i="1" dirty="0"/>
          </a:p>
          <a:p>
            <a:pPr lvl="2"/>
            <a:r>
              <a:rPr lang="cs-CZ" i="1" dirty="0" err="1"/>
              <a:t>Abstract</a:t>
            </a:r>
            <a:r>
              <a:rPr lang="cs-CZ" i="1" dirty="0"/>
              <a:t> base </a:t>
            </a:r>
            <a:r>
              <a:rPr lang="cs-CZ" i="1" dirty="0" err="1"/>
              <a:t>class</a:t>
            </a:r>
            <a:r>
              <a:rPr lang="cs-CZ" i="1" dirty="0"/>
              <a:t> </a:t>
            </a:r>
            <a:r>
              <a:rPr lang="cs-CZ" i="1" dirty="0" err="1"/>
              <a:t>for</a:t>
            </a:r>
            <a:r>
              <a:rPr lang="cs-CZ" i="1" dirty="0"/>
              <a:t> </a:t>
            </a:r>
            <a:r>
              <a:rPr lang="cs-CZ" i="1" dirty="0" err="1"/>
              <a:t>all</a:t>
            </a:r>
            <a:r>
              <a:rPr lang="cs-CZ" i="1" dirty="0"/>
              <a:t> </a:t>
            </a:r>
            <a:r>
              <a:rPr lang="cs-CZ" i="1" dirty="0" err="1"/>
              <a:t>nodes</a:t>
            </a:r>
            <a:r>
              <a:rPr lang="cs-CZ" i="1" dirty="0"/>
              <a:t> in a DOM </a:t>
            </a:r>
            <a:r>
              <a:rPr lang="cs-CZ" i="1" dirty="0" err="1"/>
              <a:t>tree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07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XmlDocument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b="1" i="1" dirty="0" err="1"/>
              <a:t>XmlElement</a:t>
            </a:r>
            <a:endParaRPr lang="cs-CZ" b="1" i="1" dirty="0"/>
          </a:p>
          <a:p>
            <a:pPr lvl="1"/>
            <a:r>
              <a:rPr lang="cs-CZ" i="1" dirty="0" err="1"/>
              <a:t>Represents</a:t>
            </a:r>
            <a:r>
              <a:rPr lang="cs-CZ" i="1" dirty="0"/>
              <a:t> a XML element</a:t>
            </a:r>
          </a:p>
          <a:p>
            <a:r>
              <a:rPr lang="cs-CZ" b="1" i="1" dirty="0" err="1"/>
              <a:t>XmlAttribute</a:t>
            </a:r>
            <a:endParaRPr lang="cs-CZ" b="1" i="1" dirty="0"/>
          </a:p>
          <a:p>
            <a:pPr lvl="1"/>
            <a:r>
              <a:rPr lang="cs-CZ" i="1" dirty="0" err="1"/>
              <a:t>Represents</a:t>
            </a:r>
            <a:r>
              <a:rPr lang="cs-CZ" i="1" dirty="0"/>
              <a:t> </a:t>
            </a:r>
            <a:r>
              <a:rPr lang="cs-CZ" i="1" dirty="0" err="1"/>
              <a:t>an</a:t>
            </a:r>
            <a:r>
              <a:rPr lang="cs-CZ" i="1" dirty="0"/>
              <a:t> </a:t>
            </a:r>
            <a:r>
              <a:rPr lang="cs-CZ" i="1" dirty="0" err="1"/>
              <a:t>attribute</a:t>
            </a:r>
            <a:r>
              <a:rPr lang="cs-CZ" i="1" dirty="0"/>
              <a:t> </a:t>
            </a:r>
            <a:r>
              <a:rPr lang="cs-CZ" i="1" dirty="0" err="1"/>
              <a:t>of</a:t>
            </a:r>
            <a:r>
              <a:rPr lang="cs-CZ" i="1" dirty="0"/>
              <a:t> </a:t>
            </a:r>
            <a:r>
              <a:rPr lang="cs-CZ" i="1" dirty="0" err="1"/>
              <a:t>an</a:t>
            </a:r>
            <a:r>
              <a:rPr lang="cs-CZ" i="1" dirty="0"/>
              <a:t> XML tag (</a:t>
            </a:r>
            <a:r>
              <a:rPr lang="cs-CZ" i="1" dirty="0" err="1"/>
              <a:t>couple</a:t>
            </a:r>
            <a:r>
              <a:rPr lang="cs-CZ" i="1" dirty="0"/>
              <a:t> </a:t>
            </a:r>
            <a:r>
              <a:rPr lang="cs-CZ" i="1" dirty="0" err="1"/>
              <a:t>name-value</a:t>
            </a:r>
            <a:r>
              <a:rPr lang="cs-CZ" i="1" dirty="0"/>
              <a:t>)</a:t>
            </a:r>
          </a:p>
          <a:p>
            <a:r>
              <a:rPr lang="cs-CZ" b="1" i="1" dirty="0" err="1"/>
              <a:t>XmlAttributeCollection</a:t>
            </a:r>
            <a:endParaRPr lang="cs-CZ" b="1" i="1" dirty="0"/>
          </a:p>
          <a:p>
            <a:pPr lvl="1"/>
            <a:r>
              <a:rPr lang="cs-CZ" i="1" dirty="0"/>
              <a:t>List </a:t>
            </a:r>
            <a:r>
              <a:rPr lang="cs-CZ" i="1" dirty="0" err="1"/>
              <a:t>of</a:t>
            </a:r>
            <a:r>
              <a:rPr lang="cs-CZ" i="1" dirty="0"/>
              <a:t> XML </a:t>
            </a:r>
            <a:r>
              <a:rPr lang="cs-CZ" i="1" dirty="0" err="1"/>
              <a:t>attributes</a:t>
            </a:r>
            <a:r>
              <a:rPr lang="cs-CZ" i="1" dirty="0"/>
              <a:t> </a:t>
            </a:r>
            <a:r>
              <a:rPr lang="cs-CZ" i="1" dirty="0" err="1"/>
              <a:t>attached</a:t>
            </a:r>
            <a:r>
              <a:rPr lang="cs-CZ" i="1" dirty="0"/>
              <a:t> to </a:t>
            </a:r>
            <a:r>
              <a:rPr lang="cs-CZ" i="1" dirty="0" err="1"/>
              <a:t>an</a:t>
            </a:r>
            <a:r>
              <a:rPr lang="cs-CZ" i="1" dirty="0"/>
              <a:t> element</a:t>
            </a:r>
          </a:p>
          <a:p>
            <a:pPr lvl="1"/>
            <a:r>
              <a:rPr lang="cs-CZ" i="1" dirty="0" err="1"/>
              <a:t>XmlNodeList</a:t>
            </a:r>
            <a:endParaRPr lang="cs-CZ" i="1" dirty="0"/>
          </a:p>
          <a:p>
            <a:pPr lvl="1"/>
            <a:r>
              <a:rPr lang="cs-CZ" i="1" dirty="0"/>
              <a:t>List </a:t>
            </a:r>
            <a:r>
              <a:rPr lang="cs-CZ" i="1" dirty="0" err="1"/>
              <a:t>of</a:t>
            </a:r>
            <a:r>
              <a:rPr lang="cs-CZ" i="1" dirty="0"/>
              <a:t> XML DOM </a:t>
            </a:r>
            <a:r>
              <a:rPr lang="cs-CZ" i="1" dirty="0" err="1"/>
              <a:t>nodes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203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– </a:t>
            </a:r>
            <a:r>
              <a:rPr lang="cs-CZ" dirty="0" err="1"/>
              <a:t>XmlNode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class</a:t>
            </a:r>
            <a:r>
              <a:rPr lang="cs-CZ" i="1" dirty="0"/>
              <a:t> </a:t>
            </a:r>
            <a:r>
              <a:rPr lang="cs-CZ" b="1" i="1" dirty="0" err="1"/>
              <a:t>System.Xml.XmlNode</a:t>
            </a:r>
            <a:r>
              <a:rPr lang="cs-CZ" i="1" dirty="0"/>
              <a:t>:</a:t>
            </a:r>
          </a:p>
          <a:p>
            <a:pPr lvl="1"/>
            <a:r>
              <a:rPr lang="cs-CZ" i="1" dirty="0" err="1"/>
              <a:t>Fundamental</a:t>
            </a:r>
            <a:r>
              <a:rPr lang="cs-CZ" i="1" dirty="0"/>
              <a:t> </a:t>
            </a:r>
            <a:r>
              <a:rPr lang="cs-CZ" i="1" dirty="0" err="1"/>
              <a:t>for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DOM </a:t>
            </a:r>
            <a:r>
              <a:rPr lang="cs-CZ" i="1" dirty="0" err="1"/>
              <a:t>processing</a:t>
            </a:r>
            <a:endParaRPr lang="cs-CZ" i="1" dirty="0"/>
          </a:p>
          <a:p>
            <a:pPr lvl="1"/>
            <a:r>
              <a:rPr lang="cs-CZ" i="1" dirty="0" err="1"/>
              <a:t>Represents</a:t>
            </a:r>
            <a:r>
              <a:rPr lang="cs-CZ" i="1" dirty="0"/>
              <a:t> a base node</a:t>
            </a:r>
          </a:p>
          <a:p>
            <a:pPr lvl="1"/>
            <a:r>
              <a:rPr lang="cs-CZ" i="1" dirty="0" err="1"/>
              <a:t>Its</a:t>
            </a:r>
            <a:r>
              <a:rPr lang="cs-CZ" i="1" dirty="0"/>
              <a:t> </a:t>
            </a:r>
            <a:r>
              <a:rPr lang="cs-CZ" i="1" dirty="0" err="1"/>
              <a:t>inheritor-classes</a:t>
            </a:r>
            <a:r>
              <a:rPr lang="cs-CZ" i="1" dirty="0"/>
              <a:t> are:</a:t>
            </a:r>
          </a:p>
          <a:p>
            <a:pPr lvl="2"/>
            <a:r>
              <a:rPr lang="cs-CZ" b="1" i="1" dirty="0" err="1"/>
              <a:t>XmlDocument</a:t>
            </a:r>
            <a:r>
              <a:rPr lang="cs-CZ" i="1" dirty="0"/>
              <a:t>, </a:t>
            </a:r>
            <a:r>
              <a:rPr lang="cs-CZ" b="1" i="1" dirty="0" err="1"/>
              <a:t>XmlElement</a:t>
            </a:r>
            <a:r>
              <a:rPr lang="cs-CZ" i="1" dirty="0"/>
              <a:t>, </a:t>
            </a:r>
            <a:r>
              <a:rPr lang="cs-CZ" b="1" i="1" dirty="0" err="1"/>
              <a:t>XmlAttribute</a:t>
            </a:r>
            <a:r>
              <a:rPr lang="cs-CZ" i="1" dirty="0"/>
              <a:t>,</a:t>
            </a:r>
          </a:p>
          <a:p>
            <a:pPr lvl="2"/>
            <a:r>
              <a:rPr lang="cs-CZ" b="1" i="1" dirty="0" err="1"/>
              <a:t>XmlDeclaration</a:t>
            </a:r>
            <a:r>
              <a:rPr lang="cs-CZ" i="1" dirty="0"/>
              <a:t>, …</a:t>
            </a:r>
          </a:p>
          <a:p>
            <a:pPr lvl="1"/>
            <a:r>
              <a:rPr lang="cs-CZ" i="1" dirty="0" err="1"/>
              <a:t>Allows</a:t>
            </a:r>
            <a:r>
              <a:rPr lang="cs-CZ" i="1" dirty="0"/>
              <a:t> </a:t>
            </a:r>
            <a:r>
              <a:rPr lang="cs-CZ" i="1" dirty="0" err="1"/>
              <a:t>navigation</a:t>
            </a:r>
            <a:r>
              <a:rPr lang="cs-CZ" i="1" dirty="0"/>
              <a:t> in </a:t>
            </a:r>
            <a:r>
              <a:rPr lang="cs-CZ" i="1" dirty="0" err="1"/>
              <a:t>the</a:t>
            </a:r>
            <a:r>
              <a:rPr lang="cs-CZ" i="1" dirty="0"/>
              <a:t> DOM </a:t>
            </a:r>
            <a:r>
              <a:rPr lang="cs-CZ" i="1" dirty="0" err="1"/>
              <a:t>tree</a:t>
            </a:r>
            <a:r>
              <a:rPr lang="cs-CZ" i="1" dirty="0"/>
              <a:t>:</a:t>
            </a:r>
          </a:p>
          <a:p>
            <a:pPr lvl="2"/>
            <a:r>
              <a:rPr lang="cs-CZ" b="1" i="1" dirty="0" err="1"/>
              <a:t>ParentNode</a:t>
            </a:r>
            <a:r>
              <a:rPr lang="cs-CZ" i="1" dirty="0"/>
              <a:t> – </a:t>
            </a:r>
            <a:r>
              <a:rPr lang="cs-CZ" i="1" dirty="0" err="1"/>
              <a:t>returns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parent</a:t>
            </a:r>
            <a:r>
              <a:rPr lang="cs-CZ" i="1" dirty="0"/>
              <a:t> node (</a:t>
            </a:r>
            <a:r>
              <a:rPr lang="cs-CZ" i="1" dirty="0" err="1"/>
              <a:t>null</a:t>
            </a:r>
            <a:r>
              <a:rPr lang="cs-CZ" i="1" dirty="0"/>
              <a:t> </a:t>
            </a:r>
            <a:r>
              <a:rPr lang="cs-CZ" i="1" dirty="0" err="1"/>
              <a:t>for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root</a:t>
            </a:r>
            <a:r>
              <a:rPr lang="cs-CZ" i="1" dirty="0"/>
              <a:t>)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3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XmlNode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err="1"/>
              <a:t>PreviousSibling</a:t>
            </a:r>
            <a:r>
              <a:rPr lang="en-US" i="1" dirty="0"/>
              <a:t> / </a:t>
            </a:r>
            <a:r>
              <a:rPr lang="en-US" b="1" i="1" dirty="0" err="1"/>
              <a:t>NextSibling</a:t>
            </a:r>
            <a:r>
              <a:rPr lang="en-US" i="1" dirty="0"/>
              <a:t> – returns</a:t>
            </a:r>
            <a:r>
              <a:rPr lang="cs-CZ" i="1" dirty="0"/>
              <a:t> </a:t>
            </a:r>
            <a:r>
              <a:rPr lang="en-US" i="1" dirty="0"/>
              <a:t>the left / right node to the current</a:t>
            </a:r>
          </a:p>
          <a:p>
            <a:r>
              <a:rPr lang="en-US" b="1" i="1" dirty="0" err="1"/>
              <a:t>FirstChild</a:t>
            </a:r>
            <a:r>
              <a:rPr lang="en-US" i="1" dirty="0"/>
              <a:t> / </a:t>
            </a:r>
            <a:r>
              <a:rPr lang="en-US" b="1" i="1" dirty="0" err="1"/>
              <a:t>LastChild</a:t>
            </a:r>
            <a:r>
              <a:rPr lang="en-US" i="1" dirty="0"/>
              <a:t> – returns the first /</a:t>
            </a:r>
            <a:r>
              <a:rPr lang="cs-CZ" i="1" dirty="0"/>
              <a:t> </a:t>
            </a:r>
            <a:r>
              <a:rPr lang="en-US" i="1" dirty="0"/>
              <a:t>last child of the current node</a:t>
            </a:r>
          </a:p>
          <a:p>
            <a:r>
              <a:rPr lang="en-US" b="1" i="1" dirty="0"/>
              <a:t>Item</a:t>
            </a:r>
            <a:r>
              <a:rPr lang="en-US" i="1" dirty="0"/>
              <a:t> (indexer [] in C#) – returns the child of the</a:t>
            </a:r>
            <a:r>
              <a:rPr lang="cs-CZ" i="1" dirty="0"/>
              <a:t> </a:t>
            </a:r>
            <a:r>
              <a:rPr lang="en-US" i="1" dirty="0"/>
              <a:t>current node by its name</a:t>
            </a:r>
          </a:p>
          <a:p>
            <a:r>
              <a:rPr lang="en-US" i="1" dirty="0"/>
              <a:t>Working with the current node:</a:t>
            </a:r>
          </a:p>
          <a:p>
            <a:pPr lvl="1"/>
            <a:r>
              <a:rPr lang="en-US" b="1" i="1" dirty="0"/>
              <a:t>Name</a:t>
            </a:r>
            <a:r>
              <a:rPr lang="en-US" i="1" dirty="0"/>
              <a:t> – returns the name of the node (element,</a:t>
            </a:r>
            <a:r>
              <a:rPr lang="cs-CZ" i="1" dirty="0"/>
              <a:t> </a:t>
            </a:r>
            <a:r>
              <a:rPr lang="en-US" i="1" dirty="0"/>
              <a:t>attribute …)</a:t>
            </a:r>
          </a:p>
          <a:p>
            <a:pPr lvl="1"/>
            <a:r>
              <a:rPr lang="en-US" b="1" i="1" dirty="0"/>
              <a:t>Value</a:t>
            </a:r>
            <a:r>
              <a:rPr lang="en-US" i="1" dirty="0"/>
              <a:t> – gets the node value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08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XmlNode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Attributes</a:t>
            </a:r>
            <a:r>
              <a:rPr lang="en-US" dirty="0"/>
              <a:t> – returns the node attributes as</a:t>
            </a:r>
            <a:r>
              <a:rPr lang="cs-CZ" dirty="0"/>
              <a:t> </a:t>
            </a:r>
            <a:r>
              <a:rPr lang="cs-CZ" b="1" dirty="0" err="1"/>
              <a:t>XmlAttributeCollection</a:t>
            </a:r>
            <a:endParaRPr lang="cs-CZ" b="1" dirty="0"/>
          </a:p>
          <a:p>
            <a:r>
              <a:rPr lang="en-US" b="1" dirty="0" err="1"/>
              <a:t>InnerXml</a:t>
            </a:r>
            <a:r>
              <a:rPr lang="en-US" dirty="0"/>
              <a:t>, </a:t>
            </a:r>
            <a:r>
              <a:rPr lang="en-US" b="1" dirty="0" err="1"/>
              <a:t>OuterXml</a:t>
            </a:r>
            <a:r>
              <a:rPr lang="en-US" dirty="0"/>
              <a:t> – returns the part of the</a:t>
            </a:r>
          </a:p>
          <a:p>
            <a:r>
              <a:rPr lang="en-US" dirty="0"/>
              <a:t>XML containing the current node</a:t>
            </a:r>
          </a:p>
          <a:p>
            <a:pPr lvl="1"/>
            <a:r>
              <a:rPr lang="en-US" dirty="0"/>
              <a:t>Respectively with or without the node itself</a:t>
            </a:r>
          </a:p>
          <a:p>
            <a:r>
              <a:rPr lang="en-US" b="1" dirty="0" err="1"/>
              <a:t>InnerText</a:t>
            </a:r>
            <a:r>
              <a:rPr lang="en-US" dirty="0"/>
              <a:t> – concatenation of the values of</a:t>
            </a:r>
            <a:r>
              <a:rPr lang="cs-CZ" dirty="0"/>
              <a:t> </a:t>
            </a:r>
            <a:r>
              <a:rPr lang="en-US" dirty="0"/>
              <a:t>the node and its inheritors</a:t>
            </a:r>
          </a:p>
          <a:p>
            <a:r>
              <a:rPr lang="en-US" b="1" dirty="0" err="1"/>
              <a:t>NodeType</a:t>
            </a:r>
            <a:r>
              <a:rPr lang="en-US" dirty="0"/>
              <a:t> – returns the node type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449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 </a:t>
            </a:r>
            <a:r>
              <a:rPr lang="cs-CZ" dirty="0" err="1"/>
              <a:t>parser</a:t>
            </a:r>
            <a:r>
              <a:rPr lang="cs-CZ" dirty="0"/>
              <a:t> - </a:t>
            </a:r>
            <a:r>
              <a:rPr lang="cs-CZ" dirty="0" err="1"/>
              <a:t>XmlNode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of the current node:</a:t>
            </a:r>
          </a:p>
          <a:p>
            <a:pPr lvl="1"/>
            <a:r>
              <a:rPr lang="en-US" b="1" dirty="0" err="1"/>
              <a:t>AppendChild</a:t>
            </a:r>
            <a:r>
              <a:rPr lang="en-US" dirty="0"/>
              <a:t>(…) / </a:t>
            </a:r>
            <a:r>
              <a:rPr lang="en-US" b="1" dirty="0" err="1"/>
              <a:t>PrependChild</a:t>
            </a:r>
            <a:r>
              <a:rPr lang="en-US" dirty="0"/>
              <a:t>(…)</a:t>
            </a:r>
          </a:p>
          <a:p>
            <a:pPr lvl="2"/>
            <a:r>
              <a:rPr lang="en-US" dirty="0"/>
              <a:t>Inserts new child after / before all other children</a:t>
            </a:r>
            <a:r>
              <a:rPr lang="cs-CZ" dirty="0"/>
              <a:t> </a:t>
            </a:r>
            <a:r>
              <a:rPr lang="en-US" dirty="0"/>
              <a:t>of the current node</a:t>
            </a:r>
          </a:p>
          <a:p>
            <a:pPr lvl="1"/>
            <a:r>
              <a:rPr lang="en-US" b="1" dirty="0" err="1"/>
              <a:t>InsertBefore</a:t>
            </a:r>
            <a:r>
              <a:rPr lang="en-US" dirty="0"/>
              <a:t>(…) / </a:t>
            </a:r>
            <a:r>
              <a:rPr lang="en-US" b="1" dirty="0" err="1"/>
              <a:t>InsertAfter</a:t>
            </a:r>
            <a:r>
              <a:rPr lang="en-US" dirty="0"/>
              <a:t>(…)</a:t>
            </a:r>
          </a:p>
          <a:p>
            <a:pPr lvl="2"/>
            <a:r>
              <a:rPr lang="en-US" dirty="0"/>
              <a:t>Inserts new child before / after given inheritor</a:t>
            </a:r>
          </a:p>
          <a:p>
            <a:pPr lvl="1"/>
            <a:r>
              <a:rPr lang="en-US" b="1" dirty="0" err="1"/>
              <a:t>RemoveChild</a:t>
            </a:r>
            <a:r>
              <a:rPr lang="en-US" dirty="0"/>
              <a:t>(…) / </a:t>
            </a:r>
            <a:r>
              <a:rPr lang="en-US" b="1" dirty="0" err="1"/>
              <a:t>ReplaceChild</a:t>
            </a:r>
            <a:r>
              <a:rPr lang="en-US" dirty="0"/>
              <a:t>(…)</a:t>
            </a:r>
          </a:p>
          <a:p>
            <a:pPr lvl="2"/>
            <a:r>
              <a:rPr lang="en-US" dirty="0"/>
              <a:t>Removes / replaces given child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824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8009B3-47B2-4584-A049-5E7E275C3339}"/>
</file>

<file path=customXml/itemProps2.xml><?xml version="1.0" encoding="utf-8"?>
<ds:datastoreItem xmlns:ds="http://schemas.openxmlformats.org/officeDocument/2006/customXml" ds:itemID="{0DD84CEB-E732-47BB-9AC3-1FCE68D2495C}"/>
</file>

<file path=customXml/itemProps3.xml><?xml version="1.0" encoding="utf-8"?>
<ds:datastoreItem xmlns:ds="http://schemas.openxmlformats.org/officeDocument/2006/customXml" ds:itemID="{8C9DE787-92BF-45DC-B615-52A0F7373592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256</TotalTime>
  <Words>1352</Words>
  <Application>Microsoft Office PowerPoint</Application>
  <PresentationFormat>Předvádění na obrazovce (4:3)</PresentationFormat>
  <Paragraphs>210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2" baseType="lpstr">
      <vt:lpstr>Arial</vt:lpstr>
      <vt:lpstr>Times New Roman</vt:lpstr>
      <vt:lpstr>Tw Cen MT</vt:lpstr>
      <vt:lpstr>Wingdings</vt:lpstr>
      <vt:lpstr>Wingdings 2</vt:lpstr>
      <vt:lpstr>Medián</vt:lpstr>
      <vt:lpstr>XML Processing</vt:lpstr>
      <vt:lpstr>Processing XML documents in .NET</vt:lpstr>
      <vt:lpstr>DOM parser</vt:lpstr>
      <vt:lpstr>DOM parser - XmlDocument</vt:lpstr>
      <vt:lpstr>DOM parser - XmlDocument</vt:lpstr>
      <vt:lpstr>DOM parser – XmlNode class</vt:lpstr>
      <vt:lpstr>DOM parser - XmlNode class</vt:lpstr>
      <vt:lpstr>DOM parser - XmlNode class</vt:lpstr>
      <vt:lpstr>DOM parser - XmlNode class</vt:lpstr>
      <vt:lpstr>DOM parser - XmlNode class</vt:lpstr>
      <vt:lpstr>DOM parser - XmlDocument class</vt:lpstr>
      <vt:lpstr>DOM parser - XmlDocument class</vt:lpstr>
      <vt:lpstr>DOM parser - XmlDocument class</vt:lpstr>
      <vt:lpstr>XmlDocument</vt:lpstr>
      <vt:lpstr>Streaming Parser</vt:lpstr>
      <vt:lpstr>Streaming Parser - XmlReader &amp; XmlWriter </vt:lpstr>
      <vt:lpstr>XmlReader</vt:lpstr>
      <vt:lpstr>XmlReader</vt:lpstr>
      <vt:lpstr>XmlReader</vt:lpstr>
      <vt:lpstr>XmlWriter</vt:lpstr>
      <vt:lpstr>XmlWriter</vt:lpstr>
      <vt:lpstr>XPath</vt:lpstr>
      <vt:lpstr>XPath</vt:lpstr>
      <vt:lpstr>XPath</vt:lpstr>
      <vt:lpstr>XPath</vt:lpstr>
      <vt:lpstr>XPath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45</cp:revision>
  <dcterms:created xsi:type="dcterms:W3CDTF">2007-09-02T21:18:25Z</dcterms:created>
  <dcterms:modified xsi:type="dcterms:W3CDTF">2021-02-21T18:23:40Z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